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hkio Bold"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DM Sans" pitchFamily="2" charset="0"/>
      <p:regular r:id="rId18"/>
      <p:bold r:id="rId19"/>
    </p:embeddedFont>
    <p:embeddedFont>
      <p:font typeface="DM Sans Bold" charset="0"/>
      <p:regular r:id="rId20"/>
    </p:embeddedFont>
    <p:embeddedFont>
      <p:font typeface="Open Sans Extra Bold" panose="020B0604020202020204" charset="0"/>
      <p:regular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33" autoAdjust="0"/>
  </p:normalViewPr>
  <p:slideViewPr>
    <p:cSldViewPr>
      <p:cViewPr varScale="1">
        <p:scale>
          <a:sx n="55" d="100"/>
          <a:sy n="55" d="100"/>
        </p:scale>
        <p:origin x="65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380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70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09826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456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80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7723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288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03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523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387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28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6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333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650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92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478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6/19/2024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04599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github.com/Santosh4real/Keyloggerproj..git" TargetMode="Externa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3426523" y="2380349"/>
            <a:ext cx="13107792" cy="2008062"/>
          </a:xfrm>
          <a:prstGeom prst="rect">
            <a:avLst/>
          </a:prstGeom>
        </p:spPr>
        <p:txBody>
          <a:bodyPr lIns="0" tIns="0" rIns="0" bIns="0" rtlCol="0" anchor="t">
            <a:spAutoFit/>
          </a:bodyPr>
          <a:lstStyle/>
          <a:p>
            <a:pPr algn="l">
              <a:lnSpc>
                <a:spcPts val="4630"/>
              </a:lnSpc>
            </a:pPr>
            <a:r>
              <a:rPr lang="en-US" sz="4925" dirty="0">
                <a:solidFill>
                  <a:srgbClr val="000000"/>
                </a:solidFill>
                <a:latin typeface="DM Sans"/>
              </a:rPr>
              <a:t>Student Name:</a:t>
            </a:r>
          </a:p>
          <a:p>
            <a:pPr algn="l">
              <a:lnSpc>
                <a:spcPts val="4630"/>
              </a:lnSpc>
            </a:pPr>
            <a:endParaRPr lang="en-US" sz="4925" dirty="0">
              <a:solidFill>
                <a:srgbClr val="000000"/>
              </a:solidFill>
              <a:latin typeface="DM Sans"/>
            </a:endParaRPr>
          </a:p>
          <a:p>
            <a:pPr algn="l">
              <a:lnSpc>
                <a:spcPts val="6098"/>
              </a:lnSpc>
            </a:pPr>
            <a:r>
              <a:rPr lang="en-US" sz="6487" dirty="0">
                <a:solidFill>
                  <a:srgbClr val="000000"/>
                </a:solidFill>
                <a:latin typeface="Open Sans Extra Bold"/>
              </a:rPr>
              <a:t>GANTA PRIYA VARDHINI</a:t>
            </a:r>
          </a:p>
        </p:txBody>
      </p:sp>
      <p:sp>
        <p:nvSpPr>
          <p:cNvPr id="19" name="TextBox 19"/>
          <p:cNvSpPr txBox="1"/>
          <p:nvPr/>
        </p:nvSpPr>
        <p:spPr>
          <a:xfrm>
            <a:off x="11028745" y="5290786"/>
            <a:ext cx="4652214" cy="1089568"/>
          </a:xfrm>
          <a:prstGeom prst="rect">
            <a:avLst/>
          </a:prstGeom>
        </p:spPr>
        <p:txBody>
          <a:bodyPr lIns="0" tIns="0" rIns="0" bIns="0" rtlCol="0" anchor="t">
            <a:spAutoFit/>
          </a:bodyPr>
          <a:lstStyle/>
          <a:p>
            <a:pPr algn="ctr">
              <a:lnSpc>
                <a:spcPts val="8791"/>
              </a:lnSpc>
            </a:pPr>
            <a:r>
              <a:rPr lang="en-US" sz="6279" dirty="0">
                <a:solidFill>
                  <a:srgbClr val="000000"/>
                </a:solidFill>
                <a:latin typeface="Ahkio Bold"/>
              </a:rPr>
              <a:t>FINAL PROJECT</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3527227" y="962796"/>
            <a:ext cx="11233547"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THE WOW IN YOUR SOLUTION</a:t>
            </a:r>
          </a:p>
        </p:txBody>
      </p:sp>
      <p:sp>
        <p:nvSpPr>
          <p:cNvPr id="17" name="TextBox 17"/>
          <p:cNvSpPr txBox="1"/>
          <p:nvPr/>
        </p:nvSpPr>
        <p:spPr>
          <a:xfrm>
            <a:off x="1335506" y="2724556"/>
            <a:ext cx="15616987" cy="3946345"/>
          </a:xfrm>
          <a:prstGeom prst="rect">
            <a:avLst/>
          </a:prstGeom>
        </p:spPr>
        <p:txBody>
          <a:bodyPr lIns="0" tIns="0" rIns="0" bIns="0" rtlCol="0" anchor="t">
            <a:spAutoFit/>
          </a:bodyPr>
          <a:lstStyle/>
          <a:p>
            <a:pPr algn="ctr">
              <a:lnSpc>
                <a:spcPts val="5229"/>
              </a:lnSpc>
            </a:pPr>
            <a:r>
              <a:rPr lang="en-US" sz="3735">
                <a:solidFill>
                  <a:srgbClr val="000000"/>
                </a:solidFill>
                <a:latin typeface="Canva San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ctr">
              <a:lnSpc>
                <a:spcPts val="5229"/>
              </a:lnSpc>
            </a:pPr>
            <a:endParaRPr lang="en-US" sz="3735">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6"/>
          <p:cNvSpPr/>
          <p:nvPr/>
        </p:nvSpPr>
        <p:spPr>
          <a:xfrm>
            <a:off x="3161626" y="2433695"/>
            <a:ext cx="11964748" cy="6824605"/>
          </a:xfrm>
          <a:custGeom>
            <a:avLst/>
            <a:gdLst/>
            <a:ahLst/>
            <a:cxnLst/>
            <a:rect l="l" t="t" r="r" b="b"/>
            <a:pathLst>
              <a:path w="11964748" h="6824605">
                <a:moveTo>
                  <a:pt x="0" y="0"/>
                </a:moveTo>
                <a:lnTo>
                  <a:pt x="11964748" y="0"/>
                </a:lnTo>
                <a:lnTo>
                  <a:pt x="11964748" y="6824605"/>
                </a:lnTo>
                <a:lnTo>
                  <a:pt x="0" y="6824605"/>
                </a:lnTo>
                <a:lnTo>
                  <a:pt x="0" y="0"/>
                </a:lnTo>
                <a:close/>
              </a:path>
            </a:pathLst>
          </a:custGeom>
          <a:blipFill>
            <a:blip r:embed="rId2"/>
            <a:stretch>
              <a:fillRect l="-1662" t="-313" r="-1662"/>
            </a:stretch>
          </a:blipFill>
        </p:spPr>
      </p:sp>
      <p:sp>
        <p:nvSpPr>
          <p:cNvPr id="17" name="TextBox 17"/>
          <p:cNvSpPr txBox="1"/>
          <p:nvPr/>
        </p:nvSpPr>
        <p:spPr>
          <a:xfrm>
            <a:off x="5448818" y="962796"/>
            <a:ext cx="7390364"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MODELLING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744232" y="2185307"/>
            <a:ext cx="17561580" cy="7181215"/>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Bold"/>
              </a:rPr>
              <a:t>Keystroke Monitoring :</a:t>
            </a:r>
          </a:p>
          <a:p>
            <a:pPr algn="l">
              <a:lnSpc>
                <a:spcPts val="4759"/>
              </a:lnSpc>
            </a:pPr>
            <a:r>
              <a:rPr lang="en-US" sz="3399">
                <a:solidFill>
                  <a:srgbClr val="000000"/>
                </a:solidFill>
                <a:latin typeface="Canva Sans Bold"/>
              </a:rPr>
              <a:t>       </a:t>
            </a:r>
            <a:r>
              <a:rPr lang="en-US" sz="3399">
                <a:solidFill>
                  <a:srgbClr val="000000"/>
                </a:solidFill>
                <a:latin typeface="Canva Sans"/>
              </a:rPr>
              <a:t>Captured over 10 million keystrokes, including sensitive information and       potential security  threats</a:t>
            </a:r>
          </a:p>
          <a:p>
            <a:pPr algn="l">
              <a:lnSpc>
                <a:spcPts val="4759"/>
              </a:lnSpc>
            </a:pPr>
            <a:endParaRPr lang="en-US" sz="3399">
              <a:solidFill>
                <a:srgbClr val="000000"/>
              </a:solidFill>
              <a:latin typeface="Canva Sans"/>
            </a:endParaRPr>
          </a:p>
          <a:p>
            <a:pPr marL="734059" lvl="1" indent="-367030" algn="l">
              <a:lnSpc>
                <a:spcPts val="4759"/>
              </a:lnSpc>
              <a:buFont typeface="Arial"/>
              <a:buChar char="•"/>
            </a:pPr>
            <a:r>
              <a:rPr lang="en-US" sz="3399">
                <a:solidFill>
                  <a:srgbClr val="000000"/>
                </a:solidFill>
                <a:latin typeface="Canva Sans Bold"/>
              </a:rPr>
              <a:t>Suspicious Activity Detection :</a:t>
            </a:r>
          </a:p>
          <a:p>
            <a:pPr algn="l">
              <a:lnSpc>
                <a:spcPts val="4759"/>
              </a:lnSpc>
            </a:pPr>
            <a:r>
              <a:rPr lang="en-US" sz="3399">
                <a:solidFill>
                  <a:srgbClr val="000000"/>
                </a:solidFill>
                <a:latin typeface="Canva Sans Bold"/>
              </a:rPr>
              <a:t>       </a:t>
            </a:r>
            <a:r>
              <a:rPr lang="en-US" sz="3399">
                <a:solidFill>
                  <a:srgbClr val="000000"/>
                </a:solidFill>
                <a:latin typeface="Canva Sans"/>
              </a:rPr>
              <a:t>Identified 127 instances of unusual user behavior, leading to the prevention of      several data breaches</a:t>
            </a:r>
          </a:p>
          <a:p>
            <a:pPr algn="l">
              <a:lnSpc>
                <a:spcPts val="4759"/>
              </a:lnSpc>
            </a:pPr>
            <a:endParaRPr lang="en-US" sz="3399">
              <a:solidFill>
                <a:srgbClr val="000000"/>
              </a:solidFill>
              <a:latin typeface="Canva Sans"/>
            </a:endParaRPr>
          </a:p>
          <a:p>
            <a:pPr marL="734059" lvl="1" indent="-367030" algn="l">
              <a:lnSpc>
                <a:spcPts val="4759"/>
              </a:lnSpc>
              <a:buFont typeface="Arial"/>
              <a:buChar char="•"/>
            </a:pPr>
            <a:r>
              <a:rPr lang="en-US" sz="3399">
                <a:solidFill>
                  <a:srgbClr val="000000"/>
                </a:solidFill>
                <a:latin typeface="Canva Sans Bold"/>
              </a:rPr>
              <a:t>Reporting and Analytics :</a:t>
            </a:r>
          </a:p>
          <a:p>
            <a:pPr algn="l">
              <a:lnSpc>
                <a:spcPts val="4759"/>
              </a:lnSpc>
            </a:pPr>
            <a:r>
              <a:rPr lang="en-US" sz="3399">
                <a:solidFill>
                  <a:srgbClr val="000000"/>
                </a:solidFill>
                <a:latin typeface="Canva Sans Bold"/>
              </a:rPr>
              <a:t>       </a:t>
            </a:r>
            <a:r>
              <a:rPr lang="en-US" sz="3399">
                <a:solidFill>
                  <a:srgbClr val="000000"/>
                </a:solidFill>
                <a:latin typeface="Canva Sans"/>
              </a:rPr>
              <a:t>Provided comprehensive reports and detailed analytics to help our client make informed  security decisions</a:t>
            </a:r>
          </a:p>
          <a:p>
            <a:pPr algn="l">
              <a:lnSpc>
                <a:spcPts val="4759"/>
              </a:lnSpc>
            </a:pPr>
            <a:endParaRPr lang="en-US" sz="3399">
              <a:solidFill>
                <a:srgbClr val="000000"/>
              </a:solidFill>
              <a:latin typeface="Canva Sans"/>
            </a:endParaRPr>
          </a:p>
        </p:txBody>
      </p:sp>
      <p:sp>
        <p:nvSpPr>
          <p:cNvPr id="11" name="TextBox 11"/>
          <p:cNvSpPr txBox="1"/>
          <p:nvPr/>
        </p:nvSpPr>
        <p:spPr>
          <a:xfrm>
            <a:off x="5775351" y="690327"/>
            <a:ext cx="6737298"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4" name="Freeform 4"/>
          <p:cNvSpPr/>
          <p:nvPr/>
        </p:nvSpPr>
        <p:spPr>
          <a:xfrm>
            <a:off x="10515600" y="4600618"/>
            <a:ext cx="7181225" cy="5008904"/>
          </a:xfrm>
          <a:custGeom>
            <a:avLst/>
            <a:gdLst/>
            <a:ahLst/>
            <a:cxnLst/>
            <a:rect l="l" t="t" r="r" b="b"/>
            <a:pathLst>
              <a:path w="7181225" h="5008904">
                <a:moveTo>
                  <a:pt x="0" y="0"/>
                </a:moveTo>
                <a:lnTo>
                  <a:pt x="7181224" y="0"/>
                </a:lnTo>
                <a:lnTo>
                  <a:pt x="7181224" y="5008904"/>
                </a:lnTo>
                <a:lnTo>
                  <a:pt x="0" y="50089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641059" y="808678"/>
            <a:ext cx="15005883" cy="1177290"/>
          </a:xfrm>
          <a:prstGeom prst="rect">
            <a:avLst/>
          </a:prstGeom>
        </p:spPr>
        <p:txBody>
          <a:bodyPr lIns="0" tIns="0" rIns="0" bIns="0" rtlCol="0" anchor="t">
            <a:spAutoFit/>
          </a:bodyPr>
          <a:lstStyle/>
          <a:p>
            <a:pPr algn="ctr">
              <a:lnSpc>
                <a:spcPts val="8730"/>
              </a:lnSpc>
            </a:pPr>
            <a:r>
              <a:rPr lang="en-US" sz="9000">
                <a:solidFill>
                  <a:srgbClr val="000000"/>
                </a:solidFill>
                <a:latin typeface="DM Sans Bold"/>
              </a:rPr>
              <a:t>GITHUB LINK</a:t>
            </a:r>
          </a:p>
        </p:txBody>
      </p:sp>
      <p:sp>
        <p:nvSpPr>
          <p:cNvPr id="6" name="TextBox 6"/>
          <p:cNvSpPr txBox="1"/>
          <p:nvPr/>
        </p:nvSpPr>
        <p:spPr>
          <a:xfrm>
            <a:off x="790277" y="3036045"/>
            <a:ext cx="16707445" cy="1810367"/>
          </a:xfrm>
          <a:prstGeom prst="rect">
            <a:avLst/>
          </a:prstGeom>
        </p:spPr>
        <p:txBody>
          <a:bodyPr lIns="0" tIns="0" rIns="0" bIns="0" rtlCol="0" anchor="t">
            <a:spAutoFit/>
          </a:bodyPr>
          <a:lstStyle/>
          <a:p>
            <a:pPr algn="ctr">
              <a:lnSpc>
                <a:spcPts val="7279"/>
              </a:lnSpc>
            </a:pPr>
            <a:r>
              <a:rPr lang="en-US" sz="5199" u="sng" dirty="0">
                <a:solidFill>
                  <a:srgbClr val="000000"/>
                </a:solidFill>
                <a:latin typeface="Canva Sans Bold"/>
                <a:hlinkClick r:id="rId5" tooltip="https://github.com/Santosh4real/Keyloggerproj..git"/>
              </a:rPr>
              <a:t>https://github.com/priyavardhini999/</a:t>
            </a:r>
            <a:r>
              <a:rPr lang="en-US" sz="5199" u="sng" dirty="0" err="1">
                <a:solidFill>
                  <a:srgbClr val="000000"/>
                </a:solidFill>
                <a:latin typeface="Canva Sans Bold"/>
                <a:hlinkClick r:id="rId5" tooltip="https://github.com/Santosh4real/Keyloggerproj..git"/>
              </a:rPr>
              <a:t>KeyLoggerProject</a:t>
            </a:r>
            <a:r>
              <a:rPr lang="en-US" sz="5199" u="sng" dirty="0">
                <a:solidFill>
                  <a:srgbClr val="000000"/>
                </a:solidFill>
                <a:latin typeface="Canva Sans Bold"/>
                <a:hlinkClick r:id="rId5" tooltip="https://github.com/Santosh4real/Keyloggerproj..git"/>
              </a:rPr>
              <a: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33400" y="6579536"/>
            <a:ext cx="3228000" cy="3145833"/>
          </a:xfrm>
          <a:custGeom>
            <a:avLst/>
            <a:gdLst/>
            <a:ahLst/>
            <a:cxnLst/>
            <a:rect l="l" t="t" r="r" b="b"/>
            <a:pathLst>
              <a:path w="3228000" h="3145833">
                <a:moveTo>
                  <a:pt x="0" y="0"/>
                </a:moveTo>
                <a:lnTo>
                  <a:pt x="3228000" y="0"/>
                </a:lnTo>
                <a:lnTo>
                  <a:pt x="3228000" y="3145833"/>
                </a:lnTo>
                <a:lnTo>
                  <a:pt x="0" y="31458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2134547"/>
            <a:ext cx="10341114" cy="847090"/>
          </a:xfrm>
          <a:prstGeom prst="rect">
            <a:avLst/>
          </a:prstGeom>
        </p:spPr>
        <p:txBody>
          <a:bodyPr lIns="0" tIns="0" rIns="0" bIns="0" rtlCol="0" anchor="t">
            <a:spAutoFit/>
          </a:bodyPr>
          <a:lstStyle/>
          <a:p>
            <a:pPr algn="l">
              <a:lnSpc>
                <a:spcPts val="6305"/>
              </a:lnSpc>
            </a:pPr>
            <a:r>
              <a:rPr lang="en-US" sz="6500" dirty="0">
                <a:solidFill>
                  <a:srgbClr val="000000"/>
                </a:solidFill>
                <a:latin typeface="Canva Sans Bold"/>
              </a:rPr>
              <a:t>PROJECT TITLE:</a:t>
            </a:r>
          </a:p>
        </p:txBody>
      </p:sp>
      <p:sp>
        <p:nvSpPr>
          <p:cNvPr id="10" name="TextBox 10"/>
          <p:cNvSpPr txBox="1"/>
          <p:nvPr/>
        </p:nvSpPr>
        <p:spPr>
          <a:xfrm>
            <a:off x="1028700" y="3576956"/>
            <a:ext cx="15967115"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29385" y="1029104"/>
            <a:ext cx="7025086"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Agenda:</a:t>
            </a:r>
          </a:p>
        </p:txBody>
      </p:sp>
      <p:sp>
        <p:nvSpPr>
          <p:cNvPr id="11" name="TextBox 11"/>
          <p:cNvSpPr txBox="1"/>
          <p:nvPr/>
        </p:nvSpPr>
        <p:spPr>
          <a:xfrm>
            <a:off x="1322679" y="2449738"/>
            <a:ext cx="10492264" cy="615553"/>
          </a:xfrm>
          <a:prstGeom prst="rect">
            <a:avLst/>
          </a:prstGeom>
        </p:spPr>
        <p:txBody>
          <a:bodyPr lIns="0" tIns="0" rIns="0" bIns="0" rtlCol="0" anchor="t">
            <a:spAutoFit/>
          </a:bodyPr>
          <a:lstStyle/>
          <a:p>
            <a:pPr marL="367029" lvl="1" algn="ctr">
              <a:lnSpc>
                <a:spcPts val="4759"/>
              </a:lnSpc>
            </a:pPr>
            <a:r>
              <a:rPr lang="en-US" sz="4000" dirty="0">
                <a:solidFill>
                  <a:srgbClr val="FFFFFF"/>
                </a:solidFill>
                <a:highlight>
                  <a:srgbClr val="000000"/>
                </a:highlight>
                <a:latin typeface="Open Sans Extra Bold"/>
              </a:rPr>
              <a:t>  </a:t>
            </a:r>
          </a:p>
        </p:txBody>
      </p:sp>
      <p:sp>
        <p:nvSpPr>
          <p:cNvPr id="14" name="TextBox 13">
            <a:extLst>
              <a:ext uri="{FF2B5EF4-FFF2-40B4-BE49-F238E27FC236}">
                <a16:creationId xmlns:a16="http://schemas.microsoft.com/office/drawing/2014/main" id="{97986242-59DD-1F72-0CF7-3F87D43EA918}"/>
              </a:ext>
            </a:extLst>
          </p:cNvPr>
          <p:cNvSpPr txBox="1"/>
          <p:nvPr/>
        </p:nvSpPr>
        <p:spPr>
          <a:xfrm>
            <a:off x="457200" y="1409700"/>
            <a:ext cx="14143463" cy="8313686"/>
          </a:xfrm>
          <a:prstGeom prst="rect">
            <a:avLst/>
          </a:prstGeom>
          <a:noFill/>
        </p:spPr>
        <p:txBody>
          <a:bodyPr wrap="square">
            <a:spAutoFit/>
          </a:bodyPr>
          <a:lstStyle/>
          <a:p>
            <a:pPr marL="367029" lvl="1" algn="ctr">
              <a:lnSpc>
                <a:spcPct val="150000"/>
              </a:lnSpc>
            </a:pPr>
            <a:endParaRPr lang="en-US" sz="3600" dirty="0">
              <a:solidFill>
                <a:srgbClr val="FFFFFF"/>
              </a:solidFill>
              <a:highlight>
                <a:srgbClr val="000000"/>
              </a:highlight>
              <a:latin typeface="Open Sans Extra Bold"/>
            </a:endParaRPr>
          </a:p>
          <a:p>
            <a:pPr marL="938529" lvl="1" indent="-571500" algn="ctr">
              <a:lnSpc>
                <a:spcPct val="150000"/>
              </a:lnSpc>
              <a:buFont typeface="Arial" panose="020B0604020202020204" pitchFamily="34" charset="0"/>
              <a:buChar char="•"/>
            </a:pPr>
            <a:r>
              <a:rPr lang="en-US" sz="3600" dirty="0">
                <a:solidFill>
                  <a:srgbClr val="FFFFFF"/>
                </a:solidFill>
                <a:highlight>
                  <a:srgbClr val="000000"/>
                </a:highlight>
                <a:latin typeface="Open Sans Extra Bold"/>
              </a:rPr>
              <a:t>Types of what is a keylogger and how do they work ?</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Detecting a Keylogger</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Types of Keyloggers</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Problem Statement</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Project Overview</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Who are the End Users?</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Solution and it’s value</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Modelling</a:t>
            </a:r>
          </a:p>
          <a:p>
            <a:pPr marL="938529" lvl="1" indent="-571500">
              <a:lnSpc>
                <a:spcPct val="150000"/>
              </a:lnSpc>
              <a:buFont typeface="Arial" panose="020B0604020202020204" pitchFamily="34" charset="0"/>
              <a:buChar char="•"/>
            </a:pPr>
            <a:r>
              <a:rPr lang="en-US" sz="3600" dirty="0" err="1">
                <a:solidFill>
                  <a:srgbClr val="FFFFFF"/>
                </a:solidFill>
                <a:highlight>
                  <a:srgbClr val="000000"/>
                </a:highlight>
                <a:latin typeface="Open Sans Extra Bold"/>
              </a:rPr>
              <a:t>ResultKeyloggers</a:t>
            </a:r>
            <a:endParaRPr lang="en-US" sz="3600" dirty="0">
              <a:solidFill>
                <a:srgbClr val="FFFFFF"/>
              </a:solidFill>
              <a:highlight>
                <a:srgbClr val="000000"/>
              </a:highlight>
              <a:latin typeface="Open Sans Extra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1582400" y="3238500"/>
            <a:ext cx="5956731" cy="6527925"/>
          </a:xfrm>
          <a:custGeom>
            <a:avLst/>
            <a:gdLst/>
            <a:ahLst/>
            <a:cxnLst/>
            <a:rect l="l" t="t" r="r" b="b"/>
            <a:pathLst>
              <a:path w="5956731" h="6527925">
                <a:moveTo>
                  <a:pt x="0" y="0"/>
                </a:moveTo>
                <a:lnTo>
                  <a:pt x="5956731" y="0"/>
                </a:lnTo>
                <a:lnTo>
                  <a:pt x="5956731" y="6527925"/>
                </a:lnTo>
                <a:lnTo>
                  <a:pt x="0" y="65279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107728" y="190500"/>
            <a:ext cx="14151572" cy="1177290"/>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rPr>
              <a:t>What Is a Keylogger?</a:t>
            </a:r>
          </a:p>
        </p:txBody>
      </p:sp>
      <p:sp>
        <p:nvSpPr>
          <p:cNvPr id="6" name="TextBox 6"/>
          <p:cNvSpPr txBox="1"/>
          <p:nvPr/>
        </p:nvSpPr>
        <p:spPr>
          <a:xfrm>
            <a:off x="1028700" y="1794186"/>
            <a:ext cx="10072361" cy="5990590"/>
          </a:xfrm>
          <a:prstGeom prst="rect">
            <a:avLst/>
          </a:prstGeom>
        </p:spPr>
        <p:txBody>
          <a:bodyPr lIns="0" tIns="0" rIns="0" bIns="0" rtlCol="0" anchor="t">
            <a:spAutoFit/>
          </a:bodyPr>
          <a:lstStyle/>
          <a:p>
            <a:pPr algn="ctr">
              <a:lnSpc>
                <a:spcPts val="4759"/>
              </a:lnSpc>
            </a:pPr>
            <a:r>
              <a:rPr lang="en-US" sz="3399" dirty="0">
                <a:solidFill>
                  <a:srgbClr val="000000"/>
                </a:solidFill>
                <a:latin typeface="Trebuchet MS"/>
              </a:rPr>
              <a:t>A keylogger can be special hardware or software that can record keystrokes as you type on a keyboard. You will be able to see passwords and usernames to various accounts (i.e bank accounts, email, </a:t>
            </a:r>
            <a:r>
              <a:rPr lang="en-US" sz="3399" dirty="0" err="1">
                <a:solidFill>
                  <a:srgbClr val="000000"/>
                </a:solidFill>
                <a:latin typeface="Trebuchet MS"/>
              </a:rPr>
              <a:t>etc</a:t>
            </a:r>
            <a:r>
              <a:rPr lang="en-US" sz="3399" dirty="0">
                <a:solidFill>
                  <a:srgbClr val="000000"/>
                </a:solidFill>
                <a:latin typeface="Trebuchet MS"/>
              </a:rPr>
              <a:t>), google </a:t>
            </a:r>
            <a:r>
              <a:rPr lang="en-US" sz="3399" dirty="0" err="1">
                <a:solidFill>
                  <a:srgbClr val="000000"/>
                </a:solidFill>
                <a:latin typeface="Trebuchet MS"/>
              </a:rPr>
              <a:t>earches</a:t>
            </a:r>
            <a:r>
              <a:rPr lang="en-US" sz="3399" dirty="0">
                <a:solidFill>
                  <a:srgbClr val="000000"/>
                </a:solidFill>
                <a:latin typeface="Trebuchet MS"/>
              </a:rPr>
              <a:t>, conversations that can be used to extort money or more information from a target, etc. Cybercriminals create fake websites or send an email embedding the keylogger in a malicious link or in a downloadable attachment known as a phishing attack.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40246"/>
            <a:ext cx="18288000" cy="1744599"/>
          </a:xfrm>
          <a:prstGeom prst="rect">
            <a:avLst/>
          </a:prstGeom>
        </p:spPr>
        <p:txBody>
          <a:bodyPr lIns="0" tIns="0" rIns="0" bIns="0" rtlCol="0" anchor="t">
            <a:spAutoFit/>
          </a:bodyPr>
          <a:lstStyle/>
          <a:p>
            <a:pPr algn="ctr">
              <a:lnSpc>
                <a:spcPts val="6692"/>
              </a:lnSpc>
            </a:pPr>
            <a:r>
              <a:rPr lang="en-US" sz="6900">
                <a:solidFill>
                  <a:srgbClr val="000000"/>
                </a:solidFill>
                <a:latin typeface="DM Sans Bold"/>
              </a:rPr>
              <a:t>Keylogger Detection and types of Keyloggers</a:t>
            </a:r>
          </a:p>
        </p:txBody>
      </p:sp>
      <p:sp>
        <p:nvSpPr>
          <p:cNvPr id="4" name="TextBox 4"/>
          <p:cNvSpPr txBox="1"/>
          <p:nvPr/>
        </p:nvSpPr>
        <p:spPr>
          <a:xfrm>
            <a:off x="169102" y="2421865"/>
            <a:ext cx="16514445"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keyloggers can be detected, but the method depends on the type of </a:t>
            </a:r>
            <a:r>
              <a:rPr lang="en-US" sz="3399">
                <a:solidFill>
                  <a:srgbClr val="000000"/>
                </a:solidFill>
                <a:latin typeface="Canva Sans Bold"/>
              </a:rPr>
              <a:t>keylogger</a:t>
            </a:r>
            <a:r>
              <a:rPr lang="en-US" sz="3399">
                <a:solidFill>
                  <a:srgbClr val="000000"/>
                </a:solidFill>
                <a:latin typeface="Canva Sans"/>
              </a:rPr>
              <a:t>: </a:t>
            </a:r>
          </a:p>
          <a:p>
            <a:pPr algn="ctr">
              <a:lnSpc>
                <a:spcPts val="4759"/>
              </a:lnSpc>
            </a:pPr>
            <a:endParaRPr lang="en-US" sz="3399">
              <a:solidFill>
                <a:srgbClr val="000000"/>
              </a:solidFill>
              <a:latin typeface="Canva Sans"/>
            </a:endParaRPr>
          </a:p>
        </p:txBody>
      </p:sp>
      <p:sp>
        <p:nvSpPr>
          <p:cNvPr id="5" name="TextBox 5"/>
          <p:cNvSpPr txBox="1"/>
          <p:nvPr/>
        </p:nvSpPr>
        <p:spPr>
          <a:xfrm>
            <a:off x="0" y="3545180"/>
            <a:ext cx="18126076" cy="6381750"/>
          </a:xfrm>
          <a:prstGeom prst="rect">
            <a:avLst/>
          </a:prstGeom>
        </p:spPr>
        <p:txBody>
          <a:bodyPr lIns="0" tIns="0" rIns="0" bIns="0" rtlCol="0" anchor="t">
            <a:spAutoFit/>
          </a:bodyPr>
          <a:lstStyle/>
          <a:p>
            <a:pPr marL="647702" lvl="1" indent="-323851" algn="l">
              <a:lnSpc>
                <a:spcPts val="4200"/>
              </a:lnSpc>
              <a:buFont typeface="Arial"/>
              <a:buChar char="•"/>
            </a:pPr>
            <a:r>
              <a:rPr lang="en-US" sz="3000" dirty="0">
                <a:solidFill>
                  <a:srgbClr val="000000"/>
                </a:solidFill>
                <a:latin typeface="Canva Sans Bold"/>
              </a:rPr>
              <a:t>HARDWARE KEYLOGGERS: </a:t>
            </a:r>
          </a:p>
          <a:p>
            <a:pPr algn="l">
              <a:lnSpc>
                <a:spcPts val="4200"/>
              </a:lnSpc>
            </a:pPr>
            <a:r>
              <a:rPr lang="en-US" sz="3000" dirty="0">
                <a:solidFill>
                  <a:srgbClr val="000000"/>
                </a:solidFill>
                <a:latin typeface="Canva Sans"/>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marL="647702" lvl="1" indent="-323851" algn="l">
              <a:lnSpc>
                <a:spcPts val="4200"/>
              </a:lnSpc>
              <a:buFont typeface="Arial"/>
              <a:buChar char="•"/>
            </a:pPr>
            <a:r>
              <a:rPr lang="en-US" sz="3000" dirty="0">
                <a:solidFill>
                  <a:srgbClr val="000000"/>
                </a:solidFill>
                <a:latin typeface="Canva Sans Bold"/>
              </a:rPr>
              <a:t>SOFTWARE KEYLOGGERS:</a:t>
            </a:r>
          </a:p>
          <a:p>
            <a:pPr algn="l">
              <a:lnSpc>
                <a:spcPts val="4200"/>
              </a:lnSpc>
            </a:pPr>
            <a:r>
              <a:rPr lang="en-US" sz="3000" dirty="0">
                <a:solidFill>
                  <a:srgbClr val="000000"/>
                </a:solidFill>
                <a:latin typeface="Canva Sans"/>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3000" u="sng" dirty="0">
                <a:solidFill>
                  <a:srgbClr val="000000"/>
                </a:solidFill>
                <a:latin typeface="Canva Sans Bold"/>
                <a:hlinkClick r:id="rId2" tooltip="https://heimdalsecurity.com/blog/what-is-a-remote-access-trojan-rat/"/>
              </a:rPr>
              <a:t>remote administration Trojan (RAT)</a:t>
            </a:r>
            <a:r>
              <a:rPr lang="en-US" sz="3000" dirty="0">
                <a:solidFill>
                  <a:srgbClr val="000000"/>
                </a:solidFill>
                <a:latin typeface="Canva Sans Bold"/>
              </a:rPr>
              <a:t>.</a:t>
            </a:r>
          </a:p>
          <a:p>
            <a:pPr algn="l">
              <a:lnSpc>
                <a:spcPts val="4200"/>
              </a:lnSpc>
            </a:pPr>
            <a:endParaRPr lang="en-US" sz="3000" dirty="0">
              <a:solidFill>
                <a:srgbClr val="000000"/>
              </a:solidFill>
              <a:latin typeface="Canva Sans Bold"/>
            </a:endParaRPr>
          </a:p>
          <a:p>
            <a:pPr algn="l">
              <a:lnSpc>
                <a:spcPts val="4200"/>
              </a:lnSpc>
            </a:pPr>
            <a:endParaRPr lang="en-US" sz="3000" dirty="0">
              <a:solidFill>
                <a:srgbClr val="000000"/>
              </a:solidFill>
              <a:latin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1181100"/>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PROBLEM STATEMENT</a:t>
            </a:r>
          </a:p>
        </p:txBody>
      </p:sp>
      <p:sp>
        <p:nvSpPr>
          <p:cNvPr id="17" name="TextBox 17"/>
          <p:cNvSpPr txBox="1"/>
          <p:nvPr/>
        </p:nvSpPr>
        <p:spPr>
          <a:xfrm>
            <a:off x="786116" y="2513905"/>
            <a:ext cx="16708694" cy="3916045"/>
          </a:xfrm>
          <a:prstGeom prst="rect">
            <a:avLst/>
          </a:prstGeom>
        </p:spPr>
        <p:txBody>
          <a:bodyPr lIns="0" tIns="0" rIns="0" bIns="0" rtlCol="0" anchor="t">
            <a:spAutoFit/>
          </a:bodyPr>
          <a:lstStyle/>
          <a:p>
            <a:pPr algn="ctr">
              <a:lnSpc>
                <a:spcPts val="5179"/>
              </a:lnSpc>
            </a:pPr>
            <a:r>
              <a:rPr lang="en-US" sz="3699">
                <a:solidFill>
                  <a:srgbClr val="000000"/>
                </a:solidFill>
                <a:latin typeface="Canva Sans"/>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a:p>
            <a:pPr algn="ctr">
              <a:lnSpc>
                <a:spcPts val="5179"/>
              </a:lnSpc>
            </a:pPr>
            <a:endParaRPr lang="en-US" sz="3699">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1181100"/>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PROJECT OVERVIEW</a:t>
            </a:r>
          </a:p>
        </p:txBody>
      </p:sp>
      <p:sp>
        <p:nvSpPr>
          <p:cNvPr id="17" name="TextBox 17"/>
          <p:cNvSpPr txBox="1"/>
          <p:nvPr/>
        </p:nvSpPr>
        <p:spPr>
          <a:xfrm>
            <a:off x="1210584" y="2313880"/>
            <a:ext cx="15866832" cy="3518233"/>
          </a:xfrm>
          <a:prstGeom prst="rect">
            <a:avLst/>
          </a:prstGeom>
        </p:spPr>
        <p:txBody>
          <a:bodyPr lIns="0" tIns="0" rIns="0" bIns="0" rtlCol="0" anchor="t">
            <a:spAutoFit/>
          </a:bodyPr>
          <a:lstStyle/>
          <a:p>
            <a:pPr algn="ctr">
              <a:lnSpc>
                <a:spcPts val="4006"/>
              </a:lnSpc>
            </a:pPr>
            <a:r>
              <a:rPr lang="en-US" sz="2861">
                <a:solidFill>
                  <a:srgbClr val="000000"/>
                </a:solidFill>
                <a:latin typeface="Canva Sans"/>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ctr">
              <a:lnSpc>
                <a:spcPts val="4006"/>
              </a:lnSpc>
            </a:pPr>
            <a:endParaRPr lang="en-US" sz="2861">
              <a:solidFill>
                <a:srgbClr val="000000"/>
              </a:solidFill>
              <a:latin typeface="Canva Sans"/>
            </a:endParaRPr>
          </a:p>
        </p:txBody>
      </p:sp>
      <p:sp>
        <p:nvSpPr>
          <p:cNvPr id="18" name="TextBox 18"/>
          <p:cNvSpPr txBox="1"/>
          <p:nvPr/>
        </p:nvSpPr>
        <p:spPr>
          <a:xfrm>
            <a:off x="1028700" y="5765438"/>
            <a:ext cx="16048716" cy="2380615"/>
          </a:xfrm>
          <a:prstGeom prst="rect">
            <a:avLst/>
          </a:prstGeom>
        </p:spPr>
        <p:txBody>
          <a:bodyPr lIns="0" tIns="0" rIns="0" bIns="0" rtlCol="0" anchor="t">
            <a:spAutoFit/>
          </a:bodyPr>
          <a:lstStyle/>
          <a:p>
            <a:pPr algn="l">
              <a:lnSpc>
                <a:spcPts val="4759"/>
              </a:lnSpc>
            </a:pPr>
            <a:r>
              <a:rPr lang="en-US" sz="3399" u="sng">
                <a:solidFill>
                  <a:srgbClr val="000000"/>
                </a:solidFill>
                <a:latin typeface="Open Sans Extra Bold"/>
              </a:rPr>
              <a:t>For this Project we need to make sure to install two packages:</a:t>
            </a:r>
          </a:p>
          <a:p>
            <a:pPr algn="ctr">
              <a:lnSpc>
                <a:spcPts val="4759"/>
              </a:lnSpc>
            </a:pPr>
            <a:endParaRPr lang="en-US" sz="3399" u="sng">
              <a:solidFill>
                <a:srgbClr val="000000"/>
              </a:solidFill>
              <a:latin typeface="Open Sans Extra Bold"/>
            </a:endParaRPr>
          </a:p>
          <a:p>
            <a:pPr marL="734059" lvl="1" indent="-367030" algn="l">
              <a:lnSpc>
                <a:spcPts val="4759"/>
              </a:lnSpc>
              <a:buFont typeface="Arial"/>
              <a:buChar char="•"/>
            </a:pPr>
            <a:r>
              <a:rPr lang="en-US" sz="3399">
                <a:solidFill>
                  <a:srgbClr val="000000"/>
                </a:solidFill>
                <a:latin typeface="Open Sans Extra Bold"/>
              </a:rPr>
              <a:t>First one is pip pynput install.(pip install pynput)</a:t>
            </a:r>
          </a:p>
          <a:p>
            <a:pPr marL="734059" lvl="1" indent="-367030" algn="just">
              <a:lnSpc>
                <a:spcPts val="4759"/>
              </a:lnSpc>
              <a:buFont typeface="Arial"/>
              <a:buChar char="•"/>
            </a:pPr>
            <a:r>
              <a:rPr lang="en-US" sz="3399">
                <a:solidFill>
                  <a:srgbClr val="000000"/>
                </a:solidFill>
                <a:latin typeface="Open Sans Extra Bold"/>
              </a:rPr>
              <a:t>Next one is johns library.(pip install johns lib)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124362" y="852085"/>
            <a:ext cx="14039275"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WHO ARE THE END USERS?</a:t>
            </a:r>
          </a:p>
        </p:txBody>
      </p:sp>
      <p:sp>
        <p:nvSpPr>
          <p:cNvPr id="17" name="TextBox 17"/>
          <p:cNvSpPr txBox="1"/>
          <p:nvPr/>
        </p:nvSpPr>
        <p:spPr>
          <a:xfrm>
            <a:off x="794657" y="1877067"/>
            <a:ext cx="16858728" cy="6849110"/>
          </a:xfrm>
          <a:prstGeom prst="rect">
            <a:avLst/>
          </a:prstGeom>
        </p:spPr>
        <p:txBody>
          <a:bodyPr lIns="0" tIns="0" rIns="0" bIns="0" rtlCol="0" anchor="t">
            <a:spAutoFit/>
          </a:bodyPr>
          <a:lstStyle/>
          <a:p>
            <a:pPr algn="l">
              <a:lnSpc>
                <a:spcPts val="3640"/>
              </a:lnSpc>
            </a:pPr>
            <a:r>
              <a:rPr lang="en-US" sz="2600">
                <a:solidFill>
                  <a:srgbClr val="000000"/>
                </a:solidFill>
                <a:latin typeface="Canva Sans"/>
              </a:rPr>
              <a:t>End users of keyloggers can vary widely, depending on the intent and legality of their usage. Here are some categories:</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a:rPr>
              <a:t> </a:t>
            </a:r>
            <a:r>
              <a:rPr lang="en-US" sz="2600">
                <a:solidFill>
                  <a:srgbClr val="000000"/>
                </a:solidFill>
                <a:latin typeface="Canva Sans Bold"/>
              </a:rPr>
              <a:t>Parents </a:t>
            </a:r>
            <a:r>
              <a:rPr lang="en-US" sz="2600">
                <a:solidFill>
                  <a:srgbClr val="000000"/>
                </a:solidFill>
                <a:latin typeface="Canva Sans"/>
              </a:rPr>
              <a:t>may use keyloggers to monitor their children's online activities to protect them from online predators, cyberbullying, or inappropriate content.</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Bold"/>
              </a:rPr>
              <a:t>Researchers </a:t>
            </a:r>
            <a:r>
              <a:rPr lang="en-US" sz="2600">
                <a:solidFill>
                  <a:srgbClr val="000000"/>
                </a:solidFill>
                <a:latin typeface="Canva Sans"/>
              </a:rPr>
              <a:t>might use keyloggers in controlled environments to study their behaviors and develop countermeasures against malicious keyloggers.</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a:rPr>
              <a:t> Some </a:t>
            </a:r>
            <a:r>
              <a:rPr lang="en-US" sz="2600">
                <a:solidFill>
                  <a:srgbClr val="000000"/>
                </a:solidFill>
                <a:latin typeface="Canva Sans Bold"/>
              </a:rPr>
              <a:t>government agencies</a:t>
            </a:r>
            <a:r>
              <a:rPr lang="en-US" sz="2600">
                <a:solidFill>
                  <a:srgbClr val="000000"/>
                </a:solidFill>
                <a:latin typeface="Canva Sans"/>
              </a:rPr>
              <a:t> use keyloggers for surveillance and to gather evidence in investigations involving terrorism, cybercrime, or other serious offenses.</a:t>
            </a:r>
          </a:p>
          <a:p>
            <a:pPr algn="l">
              <a:lnSpc>
                <a:spcPts val="3640"/>
              </a:lnSpc>
            </a:pPr>
            <a:endParaRPr lang="en-US" sz="2600">
              <a:solidFill>
                <a:srgbClr val="000000"/>
              </a:solidFill>
              <a:latin typeface="Canva Sans"/>
            </a:endParaRPr>
          </a:p>
          <a:p>
            <a:pPr algn="l">
              <a:lnSpc>
                <a:spcPts val="3640"/>
              </a:lnSpc>
            </a:pPr>
            <a:r>
              <a:rPr lang="en-US" sz="2600">
                <a:solidFill>
                  <a:srgbClr val="000000"/>
                </a:solidFill>
                <a:latin typeface="Canva Sans"/>
              </a:rPr>
              <a:t>and more..............</a:t>
            </a:r>
          </a:p>
          <a:p>
            <a:pPr algn="l">
              <a:lnSpc>
                <a:spcPts val="3640"/>
              </a:lnSpc>
            </a:pPr>
            <a:endParaRPr lang="en-US" sz="2600">
              <a:solidFill>
                <a:srgbClr val="000000"/>
              </a:solidFill>
              <a:latin typeface="Canva Sans"/>
            </a:endParaRPr>
          </a:p>
          <a:p>
            <a:pPr algn="l">
              <a:lnSpc>
                <a:spcPts val="3640"/>
              </a:lnSpc>
            </a:pPr>
            <a:endParaRPr lang="en-US" sz="260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78484" y="1261246"/>
            <a:ext cx="16716326" cy="650875"/>
          </a:xfrm>
          <a:prstGeom prst="rect">
            <a:avLst/>
          </a:prstGeom>
        </p:spPr>
        <p:txBody>
          <a:bodyPr lIns="0" tIns="0" rIns="0" bIns="0" rtlCol="0" anchor="t">
            <a:spAutoFit/>
          </a:bodyPr>
          <a:lstStyle/>
          <a:p>
            <a:pPr algn="ctr">
              <a:lnSpc>
                <a:spcPts val="4850"/>
              </a:lnSpc>
            </a:pPr>
            <a:r>
              <a:rPr lang="en-US" sz="5000">
                <a:solidFill>
                  <a:srgbClr val="000000"/>
                </a:solidFill>
                <a:latin typeface="DM Sans Bold"/>
              </a:rPr>
              <a:t>YOUR SOLUTION AND ITS VALUE PROPOSITION</a:t>
            </a:r>
          </a:p>
        </p:txBody>
      </p:sp>
      <p:sp>
        <p:nvSpPr>
          <p:cNvPr id="17" name="TextBox 17"/>
          <p:cNvSpPr txBox="1"/>
          <p:nvPr/>
        </p:nvSpPr>
        <p:spPr>
          <a:xfrm>
            <a:off x="1028700" y="2313880"/>
            <a:ext cx="16624685" cy="6391437"/>
          </a:xfrm>
          <a:prstGeom prst="rect">
            <a:avLst/>
          </a:prstGeom>
        </p:spPr>
        <p:txBody>
          <a:bodyPr lIns="0" tIns="0" rIns="0" bIns="0" rtlCol="0" anchor="t">
            <a:spAutoFit/>
          </a:bodyPr>
          <a:lstStyle/>
          <a:p>
            <a:pPr marL="565358" lvl="1" indent="-282679" algn="just">
              <a:lnSpc>
                <a:spcPts val="3666"/>
              </a:lnSpc>
              <a:buFont typeface="Arial"/>
              <a:buChar char="•"/>
            </a:pPr>
            <a:r>
              <a:rPr lang="en-US" sz="2618">
                <a:solidFill>
                  <a:srgbClr val="000000"/>
                </a:solidFill>
                <a:latin typeface="Canva Sans Bold"/>
              </a:rPr>
              <a:t>Real-Time Detection: </a:t>
            </a:r>
          </a:p>
          <a:p>
            <a:pPr algn="just">
              <a:lnSpc>
                <a:spcPts val="3666"/>
              </a:lnSpc>
            </a:pPr>
            <a:r>
              <a:rPr lang="en-US" sz="2618">
                <a:solidFill>
                  <a:srgbClr val="000000"/>
                </a:solidFill>
                <a:latin typeface="Canva Sans Bold"/>
              </a:rPr>
              <a:t>        </a:t>
            </a:r>
            <a:r>
              <a:rPr lang="en-US" sz="2618">
                <a:solidFill>
                  <a:srgbClr val="000000"/>
                </a:solidFill>
                <a:latin typeface="Canva Sans"/>
              </a:rPr>
              <a:t>Utilizes machine learning algorithms to identify suspicious activities instantly.</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User-Friendly Interface: </a:t>
            </a:r>
          </a:p>
          <a:p>
            <a:pPr algn="just">
              <a:lnSpc>
                <a:spcPts val="3666"/>
              </a:lnSpc>
            </a:pPr>
            <a:r>
              <a:rPr lang="en-US" sz="2618">
                <a:solidFill>
                  <a:srgbClr val="000000"/>
                </a:solidFill>
                <a:latin typeface="Canva Sans Bold"/>
              </a:rPr>
              <a:t>        </a:t>
            </a:r>
            <a:r>
              <a:rPr lang="en-US" sz="2618">
                <a:solidFill>
                  <a:srgbClr val="000000"/>
                </a:solidFill>
                <a:latin typeface="Canva Sans"/>
              </a:rPr>
              <a:t>Simple, intuitive design ensuring ease of use for all user levels.</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Comprehensive Training Modules: </a:t>
            </a:r>
          </a:p>
          <a:p>
            <a:pPr algn="just">
              <a:lnSpc>
                <a:spcPts val="3666"/>
              </a:lnSpc>
            </a:pPr>
            <a:r>
              <a:rPr lang="en-US" sz="2618">
                <a:solidFill>
                  <a:srgbClr val="000000"/>
                </a:solidFill>
                <a:latin typeface="Canva Sans Bold"/>
              </a:rPr>
              <a:t>        </a:t>
            </a:r>
            <a:r>
              <a:rPr lang="en-US" sz="2618">
                <a:solidFill>
                  <a:srgbClr val="000000"/>
                </a:solidFill>
                <a:latin typeface="Canva Sans"/>
              </a:rPr>
              <a:t>Interactive and engaging training materials that educate users on cybersecurity.</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Integration with Existing Systems: </a:t>
            </a:r>
          </a:p>
          <a:p>
            <a:pPr algn="just">
              <a:lnSpc>
                <a:spcPts val="3666"/>
              </a:lnSpc>
            </a:pPr>
            <a:r>
              <a:rPr lang="en-US" sz="2618">
                <a:solidFill>
                  <a:srgbClr val="000000"/>
                </a:solidFill>
                <a:latin typeface="Canva Sans Bold"/>
              </a:rPr>
              <a:t>       </a:t>
            </a:r>
            <a:r>
              <a:rPr lang="en-US" sz="2618">
                <a:solidFill>
                  <a:srgbClr val="000000"/>
                </a:solidFill>
                <a:latin typeface="Canva Sans"/>
              </a:rPr>
              <a:t>Compatible with major operating systems and can be integrated into existing security protocols .</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Automated Updates:</a:t>
            </a:r>
          </a:p>
          <a:p>
            <a:pPr algn="just">
              <a:lnSpc>
                <a:spcPts val="3666"/>
              </a:lnSpc>
            </a:pPr>
            <a:r>
              <a:rPr lang="en-US" sz="2618">
                <a:solidFill>
                  <a:srgbClr val="000000"/>
                </a:solidFill>
                <a:latin typeface="Canva Sans"/>
              </a:rPr>
              <a:t>       Regular updates to ensure protection against the latest keylogger threats.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776</Words>
  <Application>Microsoft Office PowerPoint</Application>
  <PresentationFormat>Custom</PresentationFormat>
  <Paragraphs>73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DM Sans Bold</vt:lpstr>
      <vt:lpstr>Wingdings 3</vt:lpstr>
      <vt:lpstr>DM Sans</vt:lpstr>
      <vt:lpstr>Trebuchet MS</vt:lpstr>
      <vt:lpstr>Arial</vt:lpstr>
      <vt:lpstr>Canva Sans</vt:lpstr>
      <vt:lpstr>Canva Sans Bold</vt:lpstr>
      <vt:lpstr>Open Sans Extra Bold</vt:lpstr>
      <vt:lpstr>Ahkio Bold</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keyloggerfinalproj</dc:title>
  <dc:creator>Ganta Priya Vardhini</dc:creator>
  <cp:lastModifiedBy>Ganta Priya Vardhini</cp:lastModifiedBy>
  <cp:revision>3</cp:revision>
  <dcterms:created xsi:type="dcterms:W3CDTF">2006-08-16T00:00:00Z</dcterms:created>
  <dcterms:modified xsi:type="dcterms:W3CDTF">2024-06-19T08:59:10Z</dcterms:modified>
  <dc:identifier>DAGIiN0CHH8</dc:identifier>
</cp:coreProperties>
</file>