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hkio Bold" panose="020B0604020202020204" charset="0"/>
      <p:regular r:id="rId15"/>
    </p:embeddedFont>
    <p:embeddedFont>
      <p:font typeface="Arimo Bold" panose="020B0604020202020204" charset="0"/>
      <p:regular r:id="rId16"/>
    </p:embeddedFont>
    <p:embeddedFont>
      <p:font typeface="Canva Sans" panose="020B0604020202020204" charset="0"/>
      <p:regular r:id="rId17"/>
    </p:embeddedFont>
    <p:embeddedFont>
      <p:font typeface="Canva Sans Bold" panose="020B0604020202020204" charset="0"/>
      <p:regular r:id="rId18"/>
    </p:embeddedFont>
    <p:embeddedFont>
      <p:font typeface="DM Sans" pitchFamily="2" charset="0"/>
      <p:regular r:id="rId19"/>
    </p:embeddedFont>
    <p:embeddedFont>
      <p:font typeface="DM Sans Bold" charset="0"/>
      <p:regular r:id="rId20"/>
    </p:embeddedFont>
    <p:embeddedFont>
      <p:font typeface="Trebuchet MS" panose="020B0603020202020204" pitchFamily="3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github.com/priyavardhini999/KeyLoggerProjec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1"/>
            <a:ext cx="10464870" cy="0"/>
          </a:xfrm>
          <a:prstGeom prst="line">
            <a:avLst/>
          </a:prstGeom>
          <a:ln w="9525" cap="rnd">
            <a:solidFill>
              <a:srgbClr val="FFFFFF"/>
            </a:solidFill>
            <a:prstDash val="solid"/>
            <a:headEnd type="none" w="sm" len="sm"/>
            <a:tailEnd type="none" w="sm" len="sm"/>
          </a:ln>
        </p:spPr>
      </p:sp>
      <p:sp>
        <p:nvSpPr>
          <p:cNvPr id="3" name="AutoShape 3"/>
          <p:cNvSpPr/>
          <p:nvPr/>
        </p:nvSpPr>
        <p:spPr>
          <a:xfrm rot="8776573">
            <a:off x="10406482" y="7904561"/>
            <a:ext cx="8608175" cy="0"/>
          </a:xfrm>
          <a:prstGeom prst="line">
            <a:avLst/>
          </a:prstGeom>
          <a:ln w="9525" cap="rnd">
            <a:solidFill>
              <a:srgbClr val="FFFFFF"/>
            </a:solidFill>
            <a:prstDash val="solid"/>
            <a:headEnd type="none" w="sm" len="sm"/>
            <a:tailEnd type="none" w="sm" len="sm"/>
          </a:ln>
        </p:spPr>
      </p:sp>
      <p:grpSp>
        <p:nvGrpSpPr>
          <p:cNvPr id="4" name="Group 4"/>
          <p:cNvGrpSpPr/>
          <p:nvPr/>
        </p:nvGrpSpPr>
        <p:grpSpPr>
          <a:xfrm>
            <a:off x="13772214" y="-12700"/>
            <a:ext cx="4511024" cy="10299701"/>
            <a:chOff x="0" y="0"/>
            <a:chExt cx="6014698" cy="13732935"/>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6" name="Group 6"/>
          <p:cNvGrpSpPr/>
          <p:nvPr/>
        </p:nvGrpSpPr>
        <p:grpSpPr>
          <a:xfrm>
            <a:off x="14405163" y="-12700"/>
            <a:ext cx="3882837" cy="10299701"/>
            <a:chOff x="0" y="0"/>
            <a:chExt cx="5177116" cy="13732935"/>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8" name="Group 8"/>
          <p:cNvGrpSpPr/>
          <p:nvPr/>
        </p:nvGrpSpPr>
        <p:grpSpPr>
          <a:xfrm>
            <a:off x="13398499" y="4572001"/>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10" name="Group 10"/>
          <p:cNvGrpSpPr/>
          <p:nvPr/>
        </p:nvGrpSpPr>
        <p:grpSpPr>
          <a:xfrm>
            <a:off x="14001750" y="-12700"/>
            <a:ext cx="4281489" cy="10299701"/>
            <a:chOff x="0" y="0"/>
            <a:chExt cx="5708652" cy="13732935"/>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12" name="Group 12"/>
          <p:cNvGrpSpPr/>
          <p:nvPr/>
        </p:nvGrpSpPr>
        <p:grpSpPr>
          <a:xfrm>
            <a:off x="16348095" y="-12700"/>
            <a:ext cx="1935141" cy="10299701"/>
            <a:chOff x="0" y="0"/>
            <a:chExt cx="2580188" cy="13732935"/>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14" name="Group 14"/>
          <p:cNvGrpSpPr/>
          <p:nvPr/>
        </p:nvGrpSpPr>
        <p:grpSpPr>
          <a:xfrm>
            <a:off x="16408499" y="-12700"/>
            <a:ext cx="1874737" cy="10299701"/>
            <a:chOff x="0" y="0"/>
            <a:chExt cx="2499650" cy="13732935"/>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16" name="Group 16"/>
          <p:cNvGrpSpPr/>
          <p:nvPr/>
        </p:nvGrpSpPr>
        <p:grpSpPr>
          <a:xfrm>
            <a:off x="15557499" y="5384801"/>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18" name="Group 18"/>
          <p:cNvGrpSpPr/>
          <p:nvPr/>
        </p:nvGrpSpPr>
        <p:grpSpPr>
          <a:xfrm>
            <a:off x="0" y="6019801"/>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90C226">
                <a:alpha val="84706"/>
              </a:srgbClr>
            </a:solidFill>
          </p:spPr>
        </p:sp>
      </p:grpSp>
      <p:sp>
        <p:nvSpPr>
          <p:cNvPr id="20" name="TextBox 20"/>
          <p:cNvSpPr txBox="1"/>
          <p:nvPr/>
        </p:nvSpPr>
        <p:spPr>
          <a:xfrm>
            <a:off x="3426523" y="2494649"/>
            <a:ext cx="13107792" cy="1893762"/>
          </a:xfrm>
          <a:prstGeom prst="rect">
            <a:avLst/>
          </a:prstGeom>
        </p:spPr>
        <p:txBody>
          <a:bodyPr lIns="0" tIns="0" rIns="0" bIns="0" rtlCol="0" anchor="t">
            <a:spAutoFit/>
          </a:bodyPr>
          <a:lstStyle/>
          <a:p>
            <a:pPr algn="l">
              <a:lnSpc>
                <a:spcPts val="4630"/>
              </a:lnSpc>
            </a:pPr>
            <a:r>
              <a:rPr lang="en-US" sz="4924">
                <a:solidFill>
                  <a:srgbClr val="000000"/>
                </a:solidFill>
                <a:latin typeface="DM Sans"/>
              </a:rPr>
              <a:t>Student Name:</a:t>
            </a:r>
          </a:p>
          <a:p>
            <a:pPr algn="l">
              <a:lnSpc>
                <a:spcPts val="4630"/>
              </a:lnSpc>
            </a:pPr>
            <a:endParaRPr lang="en-US" sz="4924">
              <a:solidFill>
                <a:srgbClr val="000000"/>
              </a:solidFill>
              <a:latin typeface="DM Sans"/>
            </a:endParaRPr>
          </a:p>
          <a:p>
            <a:pPr algn="l">
              <a:lnSpc>
                <a:spcPts val="6098"/>
              </a:lnSpc>
            </a:pPr>
            <a:r>
              <a:rPr lang="en-US" sz="6487">
                <a:solidFill>
                  <a:srgbClr val="000000"/>
                </a:solidFill>
                <a:latin typeface="Arimo Bold"/>
              </a:rPr>
              <a:t>GANTA PRIYA VARDHINI</a:t>
            </a:r>
          </a:p>
        </p:txBody>
      </p:sp>
      <p:sp>
        <p:nvSpPr>
          <p:cNvPr id="21" name="TextBox 21"/>
          <p:cNvSpPr txBox="1"/>
          <p:nvPr/>
        </p:nvSpPr>
        <p:spPr>
          <a:xfrm>
            <a:off x="11028745" y="5157436"/>
            <a:ext cx="4652214" cy="1222918"/>
          </a:xfrm>
          <a:prstGeom prst="rect">
            <a:avLst/>
          </a:prstGeom>
        </p:spPr>
        <p:txBody>
          <a:bodyPr lIns="0" tIns="0" rIns="0" bIns="0" rtlCol="0" anchor="t">
            <a:spAutoFit/>
          </a:bodyPr>
          <a:lstStyle/>
          <a:p>
            <a:pPr algn="ctr">
              <a:lnSpc>
                <a:spcPts val="8790"/>
              </a:lnSpc>
            </a:pPr>
            <a:r>
              <a:rPr lang="en-US" sz="6279">
                <a:solidFill>
                  <a:srgbClr val="000000"/>
                </a:solidFill>
                <a:latin typeface="Ahkio Bold"/>
              </a:rPr>
              <a:t>FINAL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1"/>
            <a:ext cx="10464870" cy="0"/>
          </a:xfrm>
          <a:prstGeom prst="line">
            <a:avLst/>
          </a:prstGeom>
          <a:ln w="9525" cap="rnd">
            <a:solidFill>
              <a:srgbClr val="FFFFFF"/>
            </a:solidFill>
            <a:prstDash val="solid"/>
            <a:headEnd type="none" w="sm" len="sm"/>
            <a:tailEnd type="none" w="sm" len="sm"/>
          </a:ln>
        </p:spPr>
      </p:sp>
      <p:sp>
        <p:nvSpPr>
          <p:cNvPr id="3" name="AutoShape 3"/>
          <p:cNvSpPr/>
          <p:nvPr/>
        </p:nvSpPr>
        <p:spPr>
          <a:xfrm rot="8776573">
            <a:off x="10406482" y="7904561"/>
            <a:ext cx="8608175" cy="0"/>
          </a:xfrm>
          <a:prstGeom prst="line">
            <a:avLst/>
          </a:prstGeom>
          <a:ln w="9525" cap="rnd">
            <a:solidFill>
              <a:srgbClr val="FFFFFF"/>
            </a:solidFill>
            <a:prstDash val="solid"/>
            <a:headEnd type="none" w="sm" len="sm"/>
            <a:tailEnd type="none" w="sm" len="sm"/>
          </a:ln>
        </p:spPr>
      </p:sp>
      <p:grpSp>
        <p:nvGrpSpPr>
          <p:cNvPr id="4" name="Group 4"/>
          <p:cNvGrpSpPr/>
          <p:nvPr/>
        </p:nvGrpSpPr>
        <p:grpSpPr>
          <a:xfrm>
            <a:off x="13772214" y="-12700"/>
            <a:ext cx="4511024" cy="10299701"/>
            <a:chOff x="0" y="0"/>
            <a:chExt cx="6014698" cy="13732935"/>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6" name="Group 6"/>
          <p:cNvGrpSpPr/>
          <p:nvPr/>
        </p:nvGrpSpPr>
        <p:grpSpPr>
          <a:xfrm>
            <a:off x="14405163" y="-12700"/>
            <a:ext cx="3882837" cy="10299701"/>
            <a:chOff x="0" y="0"/>
            <a:chExt cx="5177116" cy="13732935"/>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8" name="Group 8"/>
          <p:cNvGrpSpPr/>
          <p:nvPr/>
        </p:nvGrpSpPr>
        <p:grpSpPr>
          <a:xfrm>
            <a:off x="13398499" y="4572001"/>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10" name="Group 10"/>
          <p:cNvGrpSpPr/>
          <p:nvPr/>
        </p:nvGrpSpPr>
        <p:grpSpPr>
          <a:xfrm>
            <a:off x="14001750" y="-12700"/>
            <a:ext cx="4281489" cy="10299701"/>
            <a:chOff x="0" y="0"/>
            <a:chExt cx="5708652" cy="13732935"/>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12" name="Group 12"/>
          <p:cNvGrpSpPr/>
          <p:nvPr/>
        </p:nvGrpSpPr>
        <p:grpSpPr>
          <a:xfrm>
            <a:off x="16348095" y="-12700"/>
            <a:ext cx="1935141" cy="10299701"/>
            <a:chOff x="0" y="0"/>
            <a:chExt cx="2580188" cy="13732935"/>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14" name="Group 14"/>
          <p:cNvGrpSpPr/>
          <p:nvPr/>
        </p:nvGrpSpPr>
        <p:grpSpPr>
          <a:xfrm>
            <a:off x="16408499" y="-12700"/>
            <a:ext cx="1874737" cy="10299701"/>
            <a:chOff x="0" y="0"/>
            <a:chExt cx="2499650" cy="13732935"/>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16" name="Group 16"/>
          <p:cNvGrpSpPr/>
          <p:nvPr/>
        </p:nvGrpSpPr>
        <p:grpSpPr>
          <a:xfrm>
            <a:off x="15557499" y="5384801"/>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18" name="Group 18"/>
          <p:cNvGrpSpPr/>
          <p:nvPr/>
        </p:nvGrpSpPr>
        <p:grpSpPr>
          <a:xfrm>
            <a:off x="0" y="6019801"/>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90C226">
                <a:alpha val="84706"/>
              </a:srgbClr>
            </a:solidFill>
          </p:spPr>
        </p:sp>
      </p:grpSp>
      <p:sp>
        <p:nvSpPr>
          <p:cNvPr id="20" name="TextBox 20"/>
          <p:cNvSpPr txBox="1"/>
          <p:nvPr/>
        </p:nvSpPr>
        <p:spPr>
          <a:xfrm>
            <a:off x="3527227" y="848496"/>
            <a:ext cx="11233547" cy="1143000"/>
          </a:xfrm>
          <a:prstGeom prst="rect">
            <a:avLst/>
          </a:prstGeom>
        </p:spPr>
        <p:txBody>
          <a:bodyPr lIns="0" tIns="0" rIns="0" bIns="0" rtlCol="0" anchor="t">
            <a:spAutoFit/>
          </a:bodyPr>
          <a:lstStyle/>
          <a:p>
            <a:pPr algn="ctr">
              <a:lnSpc>
                <a:spcPts val="8400"/>
              </a:lnSpc>
            </a:pPr>
            <a:r>
              <a:rPr lang="en-US" sz="6000">
                <a:solidFill>
                  <a:srgbClr val="000000"/>
                </a:solidFill>
                <a:latin typeface="Canva Sans Bold"/>
              </a:rPr>
              <a:t>THE WOW IN YOUR SOLUTION</a:t>
            </a:r>
          </a:p>
        </p:txBody>
      </p:sp>
      <p:sp>
        <p:nvSpPr>
          <p:cNvPr id="21" name="TextBox 21"/>
          <p:cNvSpPr txBox="1"/>
          <p:nvPr/>
        </p:nvSpPr>
        <p:spPr>
          <a:xfrm>
            <a:off x="1335506" y="2638831"/>
            <a:ext cx="15616987" cy="4032070"/>
          </a:xfrm>
          <a:prstGeom prst="rect">
            <a:avLst/>
          </a:prstGeom>
        </p:spPr>
        <p:txBody>
          <a:bodyPr lIns="0" tIns="0" rIns="0" bIns="0" rtlCol="0" anchor="t">
            <a:spAutoFit/>
          </a:bodyPr>
          <a:lstStyle/>
          <a:p>
            <a:pPr algn="ctr">
              <a:lnSpc>
                <a:spcPts val="5228"/>
              </a:lnSpc>
            </a:pPr>
            <a:r>
              <a:rPr lang="en-US" sz="3734">
                <a:solidFill>
                  <a:srgbClr val="000000"/>
                </a:solidFill>
                <a:latin typeface="Canva Sans"/>
              </a:rPr>
              <a:t>Our solution's wow factor is the proactive implementation of robust detection and mitigation measures, which ensures the safeguarding of sensitive data and significantly reduces the risk of unauthorized access to critical information. This approach elevates cybersecurity resilience, providing a substantial boost in overall data security.</a:t>
            </a:r>
          </a:p>
          <a:p>
            <a:pPr algn="ctr">
              <a:lnSpc>
                <a:spcPts val="5228"/>
              </a:lnSpc>
            </a:pPr>
            <a:endParaRPr lang="en-US" sz="3734">
              <a:solidFill>
                <a:srgbClr val="000000"/>
              </a:solidFill>
              <a:latin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1"/>
            <a:ext cx="10464870" cy="0"/>
          </a:xfrm>
          <a:prstGeom prst="line">
            <a:avLst/>
          </a:prstGeom>
          <a:ln w="9525" cap="rnd">
            <a:solidFill>
              <a:srgbClr val="FFFFFF"/>
            </a:solidFill>
            <a:prstDash val="solid"/>
            <a:headEnd type="none" w="sm" len="sm"/>
            <a:tailEnd type="none" w="sm" len="sm"/>
          </a:ln>
        </p:spPr>
      </p:sp>
      <p:sp>
        <p:nvSpPr>
          <p:cNvPr id="3" name="AutoShape 3"/>
          <p:cNvSpPr/>
          <p:nvPr/>
        </p:nvSpPr>
        <p:spPr>
          <a:xfrm rot="8776573">
            <a:off x="10406482" y="7904561"/>
            <a:ext cx="8608175" cy="0"/>
          </a:xfrm>
          <a:prstGeom prst="line">
            <a:avLst/>
          </a:prstGeom>
          <a:ln w="9525" cap="rnd">
            <a:solidFill>
              <a:srgbClr val="FFFFFF"/>
            </a:solidFill>
            <a:prstDash val="solid"/>
            <a:headEnd type="none" w="sm" len="sm"/>
            <a:tailEnd type="none" w="sm" len="sm"/>
          </a:ln>
        </p:spPr>
      </p:sp>
      <p:grpSp>
        <p:nvGrpSpPr>
          <p:cNvPr id="4" name="Group 4"/>
          <p:cNvGrpSpPr/>
          <p:nvPr/>
        </p:nvGrpSpPr>
        <p:grpSpPr>
          <a:xfrm>
            <a:off x="13772214" y="-12700"/>
            <a:ext cx="4511024" cy="10299701"/>
            <a:chOff x="0" y="0"/>
            <a:chExt cx="6014698" cy="13732935"/>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6" name="Group 6"/>
          <p:cNvGrpSpPr/>
          <p:nvPr/>
        </p:nvGrpSpPr>
        <p:grpSpPr>
          <a:xfrm>
            <a:off x="14405163" y="-12700"/>
            <a:ext cx="3882837" cy="10299701"/>
            <a:chOff x="0" y="0"/>
            <a:chExt cx="5177116" cy="13732935"/>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8" name="Group 8"/>
          <p:cNvGrpSpPr/>
          <p:nvPr/>
        </p:nvGrpSpPr>
        <p:grpSpPr>
          <a:xfrm>
            <a:off x="13398499" y="4572001"/>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10" name="Group 10"/>
          <p:cNvGrpSpPr/>
          <p:nvPr/>
        </p:nvGrpSpPr>
        <p:grpSpPr>
          <a:xfrm>
            <a:off x="14001750" y="-12700"/>
            <a:ext cx="4281489" cy="10299701"/>
            <a:chOff x="0" y="0"/>
            <a:chExt cx="5708652" cy="13732935"/>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12" name="Group 12"/>
          <p:cNvGrpSpPr/>
          <p:nvPr/>
        </p:nvGrpSpPr>
        <p:grpSpPr>
          <a:xfrm>
            <a:off x="16348095" y="-12700"/>
            <a:ext cx="1935141" cy="10299701"/>
            <a:chOff x="0" y="0"/>
            <a:chExt cx="2580188" cy="13732935"/>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14" name="Group 14"/>
          <p:cNvGrpSpPr/>
          <p:nvPr/>
        </p:nvGrpSpPr>
        <p:grpSpPr>
          <a:xfrm>
            <a:off x="16408499" y="-12700"/>
            <a:ext cx="1874737" cy="10299701"/>
            <a:chOff x="0" y="0"/>
            <a:chExt cx="2499650" cy="13732935"/>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16" name="Group 16"/>
          <p:cNvGrpSpPr/>
          <p:nvPr/>
        </p:nvGrpSpPr>
        <p:grpSpPr>
          <a:xfrm>
            <a:off x="15557499" y="5384801"/>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18" name="Group 18"/>
          <p:cNvGrpSpPr/>
          <p:nvPr/>
        </p:nvGrpSpPr>
        <p:grpSpPr>
          <a:xfrm>
            <a:off x="0" y="6019801"/>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90C226">
                <a:alpha val="84706"/>
              </a:srgbClr>
            </a:solidFill>
          </p:spPr>
        </p:sp>
      </p:grpSp>
      <p:grpSp>
        <p:nvGrpSpPr>
          <p:cNvPr id="20" name="Group 20"/>
          <p:cNvGrpSpPr/>
          <p:nvPr/>
        </p:nvGrpSpPr>
        <p:grpSpPr>
          <a:xfrm>
            <a:off x="3161626" y="2433695"/>
            <a:ext cx="11964748" cy="6824605"/>
            <a:chOff x="0" y="0"/>
            <a:chExt cx="15952997" cy="9099473"/>
          </a:xfrm>
        </p:grpSpPr>
        <p:sp>
          <p:nvSpPr>
            <p:cNvPr id="21" name="Freeform 21"/>
            <p:cNvSpPr/>
            <p:nvPr/>
          </p:nvSpPr>
          <p:spPr>
            <a:xfrm>
              <a:off x="0" y="0"/>
              <a:ext cx="15952978" cy="9099423"/>
            </a:xfrm>
            <a:custGeom>
              <a:avLst/>
              <a:gdLst/>
              <a:ahLst/>
              <a:cxnLst/>
              <a:rect l="l" t="t" r="r" b="b"/>
              <a:pathLst>
                <a:path w="15952978" h="9099423">
                  <a:moveTo>
                    <a:pt x="0" y="0"/>
                  </a:moveTo>
                  <a:lnTo>
                    <a:pt x="15952978" y="0"/>
                  </a:lnTo>
                  <a:lnTo>
                    <a:pt x="15952978" y="9099423"/>
                  </a:lnTo>
                  <a:lnTo>
                    <a:pt x="0" y="9099423"/>
                  </a:lnTo>
                  <a:lnTo>
                    <a:pt x="0" y="0"/>
                  </a:lnTo>
                  <a:close/>
                </a:path>
              </a:pathLst>
            </a:custGeom>
            <a:blipFill>
              <a:blip r:embed="rId2"/>
              <a:stretch>
                <a:fillRect l="-1500" r="-1500"/>
              </a:stretch>
            </a:blipFill>
          </p:spPr>
        </p:sp>
      </p:grpSp>
      <p:sp>
        <p:nvSpPr>
          <p:cNvPr id="22" name="TextBox 22"/>
          <p:cNvSpPr txBox="1"/>
          <p:nvPr/>
        </p:nvSpPr>
        <p:spPr>
          <a:xfrm>
            <a:off x="5448818" y="848496"/>
            <a:ext cx="7390364" cy="1143000"/>
          </a:xfrm>
          <a:prstGeom prst="rect">
            <a:avLst/>
          </a:prstGeom>
        </p:spPr>
        <p:txBody>
          <a:bodyPr lIns="0" tIns="0" rIns="0" bIns="0" rtlCol="0" anchor="t">
            <a:spAutoFit/>
          </a:bodyPr>
          <a:lstStyle/>
          <a:p>
            <a:pPr algn="ctr">
              <a:lnSpc>
                <a:spcPts val="8400"/>
              </a:lnSpc>
            </a:pPr>
            <a:r>
              <a:rPr lang="en-US" sz="6000">
                <a:solidFill>
                  <a:srgbClr val="000000"/>
                </a:solidFill>
                <a:latin typeface="Canva Sans Bold"/>
              </a:rPr>
              <a:t>MODELLING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1"/>
            <a:ext cx="10464870" cy="0"/>
          </a:xfrm>
          <a:prstGeom prst="line">
            <a:avLst/>
          </a:prstGeom>
          <a:ln w="9525" cap="rnd">
            <a:solidFill>
              <a:srgbClr val="FFFFFF"/>
            </a:solidFill>
            <a:prstDash val="solid"/>
            <a:headEnd type="none" w="sm" len="sm"/>
            <a:tailEnd type="none" w="sm" len="sm"/>
          </a:ln>
        </p:spPr>
      </p:sp>
      <p:sp>
        <p:nvSpPr>
          <p:cNvPr id="3" name="AutoShape 3"/>
          <p:cNvSpPr/>
          <p:nvPr/>
        </p:nvSpPr>
        <p:spPr>
          <a:xfrm rot="8776573">
            <a:off x="10406482" y="7904561"/>
            <a:ext cx="8608175" cy="0"/>
          </a:xfrm>
          <a:prstGeom prst="line">
            <a:avLst/>
          </a:prstGeom>
          <a:ln w="9525" cap="rnd">
            <a:solidFill>
              <a:srgbClr val="FFFFFF"/>
            </a:solidFill>
            <a:prstDash val="solid"/>
            <a:headEnd type="none" w="sm" len="sm"/>
            <a:tailEnd type="none" w="sm" len="sm"/>
          </a:ln>
        </p:spPr>
      </p:sp>
      <p:grpSp>
        <p:nvGrpSpPr>
          <p:cNvPr id="4" name="Group 4"/>
          <p:cNvGrpSpPr/>
          <p:nvPr/>
        </p:nvGrpSpPr>
        <p:grpSpPr>
          <a:xfrm>
            <a:off x="13772214" y="-12700"/>
            <a:ext cx="4511024" cy="10299701"/>
            <a:chOff x="0" y="0"/>
            <a:chExt cx="6014698" cy="13732935"/>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6" name="Group 6"/>
          <p:cNvGrpSpPr/>
          <p:nvPr/>
        </p:nvGrpSpPr>
        <p:grpSpPr>
          <a:xfrm>
            <a:off x="14405163" y="-12700"/>
            <a:ext cx="3882837" cy="10299701"/>
            <a:chOff x="0" y="0"/>
            <a:chExt cx="5177116" cy="13732935"/>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8" name="Group 8"/>
          <p:cNvGrpSpPr/>
          <p:nvPr/>
        </p:nvGrpSpPr>
        <p:grpSpPr>
          <a:xfrm>
            <a:off x="13398499" y="4572001"/>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10" name="Group 10"/>
          <p:cNvGrpSpPr/>
          <p:nvPr/>
        </p:nvGrpSpPr>
        <p:grpSpPr>
          <a:xfrm>
            <a:off x="14001750" y="-12700"/>
            <a:ext cx="4281489" cy="10299701"/>
            <a:chOff x="0" y="0"/>
            <a:chExt cx="5708652" cy="13732935"/>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12" name="Group 12"/>
          <p:cNvGrpSpPr/>
          <p:nvPr/>
        </p:nvGrpSpPr>
        <p:grpSpPr>
          <a:xfrm>
            <a:off x="16348095" y="-12700"/>
            <a:ext cx="1935141" cy="10299701"/>
            <a:chOff x="0" y="0"/>
            <a:chExt cx="2580188" cy="13732935"/>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14" name="Group 14"/>
          <p:cNvGrpSpPr/>
          <p:nvPr/>
        </p:nvGrpSpPr>
        <p:grpSpPr>
          <a:xfrm>
            <a:off x="16408499" y="-12700"/>
            <a:ext cx="1874737" cy="10299701"/>
            <a:chOff x="0" y="0"/>
            <a:chExt cx="2499650" cy="13732935"/>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16" name="Group 16"/>
          <p:cNvGrpSpPr/>
          <p:nvPr/>
        </p:nvGrpSpPr>
        <p:grpSpPr>
          <a:xfrm>
            <a:off x="15557499" y="5384801"/>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18" name="Group 18"/>
          <p:cNvGrpSpPr/>
          <p:nvPr/>
        </p:nvGrpSpPr>
        <p:grpSpPr>
          <a:xfrm>
            <a:off x="0" y="6019801"/>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90C226">
                <a:alpha val="84706"/>
              </a:srgbClr>
            </a:solidFill>
          </p:spPr>
        </p:sp>
      </p:grpSp>
      <p:sp>
        <p:nvSpPr>
          <p:cNvPr id="20" name="TextBox 20"/>
          <p:cNvSpPr txBox="1"/>
          <p:nvPr/>
        </p:nvSpPr>
        <p:spPr>
          <a:xfrm>
            <a:off x="744232" y="2118632"/>
            <a:ext cx="17561580" cy="7247890"/>
          </a:xfrm>
          <a:prstGeom prst="rect">
            <a:avLst/>
          </a:prstGeom>
        </p:spPr>
        <p:txBody>
          <a:bodyPr lIns="0" tIns="0" rIns="0" bIns="0" rtlCol="0" anchor="t">
            <a:spAutoFit/>
          </a:bodyPr>
          <a:lstStyle/>
          <a:p>
            <a:pPr marL="777118" lvl="2" indent="-259039" algn="l">
              <a:lnSpc>
                <a:spcPts val="4759"/>
              </a:lnSpc>
              <a:buFont typeface="Arial"/>
              <a:buChar char="⚬"/>
            </a:pPr>
            <a:r>
              <a:rPr lang="en-US" sz="3399">
                <a:solidFill>
                  <a:srgbClr val="000000"/>
                </a:solidFill>
                <a:latin typeface="Canva Sans Bold"/>
              </a:rPr>
              <a:t>Keystroke Monitoring :</a:t>
            </a:r>
          </a:p>
          <a:p>
            <a:pPr marL="777118" lvl="2" indent="-259039" algn="l">
              <a:lnSpc>
                <a:spcPts val="4759"/>
              </a:lnSpc>
            </a:pPr>
            <a:r>
              <a:rPr lang="en-US" sz="3399">
                <a:solidFill>
                  <a:srgbClr val="000000"/>
                </a:solidFill>
                <a:latin typeface="Canva Sans Bold"/>
              </a:rPr>
              <a:t>       </a:t>
            </a:r>
            <a:r>
              <a:rPr lang="en-US" sz="3399">
                <a:solidFill>
                  <a:srgbClr val="000000"/>
                </a:solidFill>
                <a:latin typeface="Canva Sans"/>
              </a:rPr>
              <a:t>Captured over 10 million keystrokes, including sensitive information and       potential security  threats</a:t>
            </a:r>
          </a:p>
          <a:p>
            <a:pPr marL="777118" lvl="2" indent="-259039" algn="l">
              <a:lnSpc>
                <a:spcPts val="4759"/>
              </a:lnSpc>
            </a:pPr>
            <a:endParaRPr lang="en-US" sz="3399">
              <a:solidFill>
                <a:srgbClr val="000000"/>
              </a:solidFill>
              <a:latin typeface="Canva Sans"/>
            </a:endParaRPr>
          </a:p>
          <a:p>
            <a:pPr marL="777118" lvl="2" indent="-259039" algn="l">
              <a:lnSpc>
                <a:spcPts val="4759"/>
              </a:lnSpc>
              <a:buFont typeface="Arial"/>
              <a:buChar char="⚬"/>
            </a:pPr>
            <a:r>
              <a:rPr lang="en-US" sz="3399">
                <a:solidFill>
                  <a:srgbClr val="000000"/>
                </a:solidFill>
                <a:latin typeface="Canva Sans Bold"/>
              </a:rPr>
              <a:t>Suspicious Activity Detection :</a:t>
            </a:r>
          </a:p>
          <a:p>
            <a:pPr marL="777118" lvl="2" indent="-259039" algn="l">
              <a:lnSpc>
                <a:spcPts val="4759"/>
              </a:lnSpc>
            </a:pPr>
            <a:r>
              <a:rPr lang="en-US" sz="3399">
                <a:solidFill>
                  <a:srgbClr val="000000"/>
                </a:solidFill>
                <a:latin typeface="Canva Sans Bold"/>
              </a:rPr>
              <a:t>       </a:t>
            </a:r>
            <a:r>
              <a:rPr lang="en-US" sz="3399">
                <a:solidFill>
                  <a:srgbClr val="000000"/>
                </a:solidFill>
                <a:latin typeface="Canva Sans"/>
              </a:rPr>
              <a:t>Identified 127 instances of unusual user behavior, leading to the prevention of      several data breaches</a:t>
            </a:r>
          </a:p>
          <a:p>
            <a:pPr marL="777118" lvl="2" indent="-259039" algn="l">
              <a:lnSpc>
                <a:spcPts val="4759"/>
              </a:lnSpc>
            </a:pPr>
            <a:endParaRPr lang="en-US" sz="3399">
              <a:solidFill>
                <a:srgbClr val="000000"/>
              </a:solidFill>
              <a:latin typeface="Canva Sans"/>
            </a:endParaRPr>
          </a:p>
          <a:p>
            <a:pPr marL="777118" lvl="2" indent="-259039" algn="l">
              <a:lnSpc>
                <a:spcPts val="4759"/>
              </a:lnSpc>
              <a:buFont typeface="Arial"/>
              <a:buChar char="⚬"/>
            </a:pPr>
            <a:r>
              <a:rPr lang="en-US" sz="3399">
                <a:solidFill>
                  <a:srgbClr val="000000"/>
                </a:solidFill>
                <a:latin typeface="Canva Sans Bold"/>
              </a:rPr>
              <a:t>Reporting and Analytics :</a:t>
            </a:r>
          </a:p>
          <a:p>
            <a:pPr marL="777118" lvl="2" indent="-259039" algn="l">
              <a:lnSpc>
                <a:spcPts val="4759"/>
              </a:lnSpc>
            </a:pPr>
            <a:r>
              <a:rPr lang="en-US" sz="3399">
                <a:solidFill>
                  <a:srgbClr val="000000"/>
                </a:solidFill>
                <a:latin typeface="Canva Sans Bold"/>
              </a:rPr>
              <a:t>       </a:t>
            </a:r>
            <a:r>
              <a:rPr lang="en-US" sz="3399">
                <a:solidFill>
                  <a:srgbClr val="000000"/>
                </a:solidFill>
                <a:latin typeface="Canva Sans"/>
              </a:rPr>
              <a:t>Provided comprehensive reports and detailed analytics to help our client make informed  security decisions</a:t>
            </a:r>
          </a:p>
          <a:p>
            <a:pPr marL="777118" lvl="2" indent="-259039" algn="l">
              <a:lnSpc>
                <a:spcPts val="4759"/>
              </a:lnSpc>
            </a:pPr>
            <a:endParaRPr lang="en-US" sz="3399">
              <a:solidFill>
                <a:srgbClr val="000000"/>
              </a:solidFill>
              <a:latin typeface="Canva Sans"/>
            </a:endParaRPr>
          </a:p>
        </p:txBody>
      </p:sp>
      <p:sp>
        <p:nvSpPr>
          <p:cNvPr id="21" name="TextBox 21"/>
          <p:cNvSpPr txBox="1"/>
          <p:nvPr/>
        </p:nvSpPr>
        <p:spPr>
          <a:xfrm>
            <a:off x="5775351" y="576027"/>
            <a:ext cx="6737298" cy="1143000"/>
          </a:xfrm>
          <a:prstGeom prst="rect">
            <a:avLst/>
          </a:prstGeom>
        </p:spPr>
        <p:txBody>
          <a:bodyPr lIns="0" tIns="0" rIns="0" bIns="0" rtlCol="0" anchor="t">
            <a:spAutoFit/>
          </a:bodyPr>
          <a:lstStyle/>
          <a:p>
            <a:pPr algn="ctr">
              <a:lnSpc>
                <a:spcPts val="8400"/>
              </a:lnSpc>
            </a:pPr>
            <a:r>
              <a:rPr lang="en-US" sz="6000">
                <a:solidFill>
                  <a:srgbClr val="000000"/>
                </a:solidFill>
                <a:latin typeface="Canva Sans Bold"/>
              </a:rPr>
              <a:t>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1"/>
            <a:ext cx="10464870" cy="0"/>
          </a:xfrm>
          <a:prstGeom prst="line">
            <a:avLst/>
          </a:prstGeom>
          <a:ln w="9525" cap="rnd">
            <a:solidFill>
              <a:srgbClr val="FFFFFF"/>
            </a:solidFill>
            <a:prstDash val="solid"/>
            <a:headEnd type="none" w="sm" len="sm"/>
            <a:tailEnd type="none" w="sm" len="sm"/>
          </a:ln>
        </p:spPr>
      </p:sp>
      <p:sp>
        <p:nvSpPr>
          <p:cNvPr id="3" name="AutoShape 3"/>
          <p:cNvSpPr/>
          <p:nvPr/>
        </p:nvSpPr>
        <p:spPr>
          <a:xfrm rot="8776573">
            <a:off x="10406482" y="7904561"/>
            <a:ext cx="8608175" cy="0"/>
          </a:xfrm>
          <a:prstGeom prst="line">
            <a:avLst/>
          </a:prstGeom>
          <a:ln w="9525" cap="rnd">
            <a:solidFill>
              <a:srgbClr val="FFFFFF"/>
            </a:solidFill>
            <a:prstDash val="solid"/>
            <a:headEnd type="none" w="sm" len="sm"/>
            <a:tailEnd type="none" w="sm" len="sm"/>
          </a:ln>
        </p:spPr>
      </p:sp>
      <p:grpSp>
        <p:nvGrpSpPr>
          <p:cNvPr id="4" name="Group 4"/>
          <p:cNvGrpSpPr/>
          <p:nvPr/>
        </p:nvGrpSpPr>
        <p:grpSpPr>
          <a:xfrm>
            <a:off x="13772214" y="-12700"/>
            <a:ext cx="4511024" cy="10299701"/>
            <a:chOff x="0" y="0"/>
            <a:chExt cx="6014698" cy="13732935"/>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6" name="Group 6"/>
          <p:cNvGrpSpPr/>
          <p:nvPr/>
        </p:nvGrpSpPr>
        <p:grpSpPr>
          <a:xfrm>
            <a:off x="14405163" y="-12700"/>
            <a:ext cx="3882837" cy="10299701"/>
            <a:chOff x="0" y="0"/>
            <a:chExt cx="5177116" cy="13732935"/>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8" name="Group 8"/>
          <p:cNvGrpSpPr/>
          <p:nvPr/>
        </p:nvGrpSpPr>
        <p:grpSpPr>
          <a:xfrm>
            <a:off x="13398499" y="4572001"/>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10" name="Group 10"/>
          <p:cNvGrpSpPr/>
          <p:nvPr/>
        </p:nvGrpSpPr>
        <p:grpSpPr>
          <a:xfrm>
            <a:off x="14001750" y="-12700"/>
            <a:ext cx="4281489" cy="10299701"/>
            <a:chOff x="0" y="0"/>
            <a:chExt cx="5708652" cy="13732935"/>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12" name="Group 12"/>
          <p:cNvGrpSpPr/>
          <p:nvPr/>
        </p:nvGrpSpPr>
        <p:grpSpPr>
          <a:xfrm>
            <a:off x="16348095" y="-12700"/>
            <a:ext cx="1935141" cy="10299701"/>
            <a:chOff x="0" y="0"/>
            <a:chExt cx="2580188" cy="13732935"/>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14" name="Group 14"/>
          <p:cNvGrpSpPr/>
          <p:nvPr/>
        </p:nvGrpSpPr>
        <p:grpSpPr>
          <a:xfrm>
            <a:off x="16408499" y="-12700"/>
            <a:ext cx="1874737" cy="10299701"/>
            <a:chOff x="0" y="0"/>
            <a:chExt cx="2499650" cy="13732935"/>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16" name="Group 16"/>
          <p:cNvGrpSpPr/>
          <p:nvPr/>
        </p:nvGrpSpPr>
        <p:grpSpPr>
          <a:xfrm>
            <a:off x="15557499" y="5384801"/>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18" name="Group 18"/>
          <p:cNvGrpSpPr/>
          <p:nvPr/>
        </p:nvGrpSpPr>
        <p:grpSpPr>
          <a:xfrm>
            <a:off x="0" y="6019801"/>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90C226">
                <a:alpha val="84706"/>
              </a:srgbClr>
            </a:solidFill>
          </p:spPr>
        </p:sp>
      </p:grpSp>
      <p:grpSp>
        <p:nvGrpSpPr>
          <p:cNvPr id="20" name="Group 20"/>
          <p:cNvGrpSpPr/>
          <p:nvPr/>
        </p:nvGrpSpPr>
        <p:grpSpPr>
          <a:xfrm rot="-5400000">
            <a:off x="4000500" y="-4000500"/>
            <a:ext cx="10287000" cy="18288000"/>
            <a:chOff x="0" y="0"/>
            <a:chExt cx="13716000" cy="24384000"/>
          </a:xfrm>
        </p:grpSpPr>
        <p:sp>
          <p:nvSpPr>
            <p:cNvPr id="21" name="Freeform 21"/>
            <p:cNvSpPr/>
            <p:nvPr/>
          </p:nvSpPr>
          <p:spPr>
            <a:xfrm>
              <a:off x="0" y="0"/>
              <a:ext cx="13716000" cy="24384000"/>
            </a:xfrm>
            <a:custGeom>
              <a:avLst/>
              <a:gdLst/>
              <a:ahLst/>
              <a:cxnLst/>
              <a:rect l="l" t="t" r="r" b="b"/>
              <a:pathLst>
                <a:path w="13716000" h="24384000">
                  <a:moveTo>
                    <a:pt x="13716000" y="0"/>
                  </a:moveTo>
                  <a:lnTo>
                    <a:pt x="13716000" y="24384000"/>
                  </a:lnTo>
                  <a:lnTo>
                    <a:pt x="0" y="24384000"/>
                  </a:lnTo>
                  <a:lnTo>
                    <a:pt x="0" y="0"/>
                  </a:lnTo>
                  <a:lnTo>
                    <a:pt x="13716000" y="0"/>
                  </a:lnTo>
                  <a:close/>
                </a:path>
              </a:pathLst>
            </a:custGeom>
            <a:blipFill>
              <a:blip r:embed="rId2"/>
              <a:stretch>
                <a:fillRect l="-66442" r="-66442"/>
              </a:stretch>
            </a:blipFill>
          </p:spPr>
        </p:sp>
      </p:grpSp>
      <p:grpSp>
        <p:nvGrpSpPr>
          <p:cNvPr id="22" name="Group 22"/>
          <p:cNvGrpSpPr/>
          <p:nvPr/>
        </p:nvGrpSpPr>
        <p:grpSpPr>
          <a:xfrm>
            <a:off x="10515600" y="4600618"/>
            <a:ext cx="7181225" cy="5008904"/>
            <a:chOff x="0" y="0"/>
            <a:chExt cx="9574967" cy="6678539"/>
          </a:xfrm>
        </p:grpSpPr>
        <p:sp>
          <p:nvSpPr>
            <p:cNvPr id="23" name="Freeform 23"/>
            <p:cNvSpPr/>
            <p:nvPr/>
          </p:nvSpPr>
          <p:spPr>
            <a:xfrm>
              <a:off x="0" y="0"/>
              <a:ext cx="9574911" cy="6678549"/>
            </a:xfrm>
            <a:custGeom>
              <a:avLst/>
              <a:gdLst/>
              <a:ahLst/>
              <a:cxnLst/>
              <a:rect l="l" t="t" r="r" b="b"/>
              <a:pathLst>
                <a:path w="9574911" h="6678549">
                  <a:moveTo>
                    <a:pt x="0" y="0"/>
                  </a:moveTo>
                  <a:lnTo>
                    <a:pt x="9574911" y="0"/>
                  </a:lnTo>
                  <a:lnTo>
                    <a:pt x="9574911" y="6678549"/>
                  </a:lnTo>
                  <a:lnTo>
                    <a:pt x="0" y="6678549"/>
                  </a:lnTo>
                  <a:lnTo>
                    <a:pt x="0" y="0"/>
                  </a:lnTo>
                  <a:close/>
                </a:path>
              </a:pathLst>
            </a:custGeom>
            <a:blipFill>
              <a:blip r:embed="rId3"/>
              <a:stretch>
                <a:fillRect t="-103" b="-103"/>
              </a:stretch>
            </a:blipFill>
          </p:spPr>
        </p:sp>
      </p:grpSp>
      <p:sp>
        <p:nvSpPr>
          <p:cNvPr id="24" name="TextBox 24"/>
          <p:cNvSpPr txBox="1"/>
          <p:nvPr/>
        </p:nvSpPr>
        <p:spPr>
          <a:xfrm>
            <a:off x="1641059" y="999178"/>
            <a:ext cx="15005883" cy="986790"/>
          </a:xfrm>
          <a:prstGeom prst="rect">
            <a:avLst/>
          </a:prstGeom>
        </p:spPr>
        <p:txBody>
          <a:bodyPr lIns="0" tIns="0" rIns="0" bIns="0" rtlCol="0" anchor="t">
            <a:spAutoFit/>
          </a:bodyPr>
          <a:lstStyle/>
          <a:p>
            <a:pPr algn="ctr">
              <a:lnSpc>
                <a:spcPts val="8730"/>
              </a:lnSpc>
            </a:pPr>
            <a:r>
              <a:rPr lang="en-US" sz="9000">
                <a:solidFill>
                  <a:srgbClr val="000000"/>
                </a:solidFill>
                <a:latin typeface="DM Sans Bold"/>
              </a:rPr>
              <a:t>GITHUB LINK</a:t>
            </a:r>
          </a:p>
        </p:txBody>
      </p:sp>
      <p:sp>
        <p:nvSpPr>
          <p:cNvPr id="25" name="TextBox 25"/>
          <p:cNvSpPr txBox="1"/>
          <p:nvPr/>
        </p:nvSpPr>
        <p:spPr>
          <a:xfrm>
            <a:off x="790277" y="2940795"/>
            <a:ext cx="16707445" cy="1810995"/>
          </a:xfrm>
          <a:prstGeom prst="rect">
            <a:avLst/>
          </a:prstGeom>
        </p:spPr>
        <p:txBody>
          <a:bodyPr lIns="0" tIns="0" rIns="0" bIns="0" rtlCol="0" anchor="t">
            <a:spAutoFit/>
          </a:bodyPr>
          <a:lstStyle/>
          <a:p>
            <a:pPr algn="ctr">
              <a:lnSpc>
                <a:spcPts val="7278"/>
              </a:lnSpc>
            </a:pPr>
            <a:r>
              <a:rPr lang="en-US" sz="5198" u="sng">
                <a:solidFill>
                  <a:srgbClr val="99CA3C"/>
                </a:solidFill>
                <a:latin typeface="Canva Sans Bold"/>
                <a:hlinkClick r:id="rId4" tooltip="https://github.com/priyavardhini999/KeyLoggerProject"/>
              </a:rPr>
              <a:t>https://github.com/priyavardhini999/KeyLoggerProject.git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1"/>
            <a:ext cx="10464870" cy="0"/>
          </a:xfrm>
          <a:prstGeom prst="line">
            <a:avLst/>
          </a:prstGeom>
          <a:ln w="9525" cap="rnd">
            <a:solidFill>
              <a:srgbClr val="FFFFFF"/>
            </a:solidFill>
            <a:prstDash val="solid"/>
            <a:headEnd type="none" w="sm" len="sm"/>
            <a:tailEnd type="none" w="sm" len="sm"/>
          </a:ln>
        </p:spPr>
      </p:sp>
      <p:sp>
        <p:nvSpPr>
          <p:cNvPr id="3" name="AutoShape 3"/>
          <p:cNvSpPr/>
          <p:nvPr/>
        </p:nvSpPr>
        <p:spPr>
          <a:xfrm rot="8776573">
            <a:off x="10406482" y="7904561"/>
            <a:ext cx="8608175" cy="0"/>
          </a:xfrm>
          <a:prstGeom prst="line">
            <a:avLst/>
          </a:prstGeom>
          <a:ln w="9525" cap="rnd">
            <a:solidFill>
              <a:srgbClr val="FFFFFF"/>
            </a:solidFill>
            <a:prstDash val="solid"/>
            <a:headEnd type="none" w="sm" len="sm"/>
            <a:tailEnd type="none" w="sm" len="sm"/>
          </a:ln>
        </p:spPr>
      </p:sp>
      <p:grpSp>
        <p:nvGrpSpPr>
          <p:cNvPr id="4" name="Group 4"/>
          <p:cNvGrpSpPr/>
          <p:nvPr/>
        </p:nvGrpSpPr>
        <p:grpSpPr>
          <a:xfrm>
            <a:off x="13772214" y="-12700"/>
            <a:ext cx="4511024" cy="10299701"/>
            <a:chOff x="0" y="0"/>
            <a:chExt cx="6014698" cy="13732935"/>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6" name="Group 6"/>
          <p:cNvGrpSpPr/>
          <p:nvPr/>
        </p:nvGrpSpPr>
        <p:grpSpPr>
          <a:xfrm>
            <a:off x="14405163" y="-12700"/>
            <a:ext cx="3882837" cy="10299701"/>
            <a:chOff x="0" y="0"/>
            <a:chExt cx="5177116" cy="13732935"/>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8" name="Group 8"/>
          <p:cNvGrpSpPr/>
          <p:nvPr/>
        </p:nvGrpSpPr>
        <p:grpSpPr>
          <a:xfrm>
            <a:off x="13398499" y="4572001"/>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10" name="Group 10"/>
          <p:cNvGrpSpPr/>
          <p:nvPr/>
        </p:nvGrpSpPr>
        <p:grpSpPr>
          <a:xfrm>
            <a:off x="14001750" y="-12700"/>
            <a:ext cx="4281489" cy="10299701"/>
            <a:chOff x="0" y="0"/>
            <a:chExt cx="5708652" cy="13732935"/>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12" name="Group 12"/>
          <p:cNvGrpSpPr/>
          <p:nvPr/>
        </p:nvGrpSpPr>
        <p:grpSpPr>
          <a:xfrm>
            <a:off x="16348095" y="-12700"/>
            <a:ext cx="1935141" cy="10299701"/>
            <a:chOff x="0" y="0"/>
            <a:chExt cx="2580188" cy="13732935"/>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14" name="Group 14"/>
          <p:cNvGrpSpPr/>
          <p:nvPr/>
        </p:nvGrpSpPr>
        <p:grpSpPr>
          <a:xfrm>
            <a:off x="16408499" y="-12700"/>
            <a:ext cx="1874737" cy="10299701"/>
            <a:chOff x="0" y="0"/>
            <a:chExt cx="2499650" cy="13732935"/>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16" name="Group 16"/>
          <p:cNvGrpSpPr/>
          <p:nvPr/>
        </p:nvGrpSpPr>
        <p:grpSpPr>
          <a:xfrm>
            <a:off x="15557499" y="5384801"/>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18" name="Group 18"/>
          <p:cNvGrpSpPr/>
          <p:nvPr/>
        </p:nvGrpSpPr>
        <p:grpSpPr>
          <a:xfrm>
            <a:off x="0" y="6019801"/>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90C226">
                <a:alpha val="84706"/>
              </a:srgbClr>
            </a:solidFill>
          </p:spPr>
        </p:sp>
      </p:grpSp>
      <p:grpSp>
        <p:nvGrpSpPr>
          <p:cNvPr id="20" name="Group 20"/>
          <p:cNvGrpSpPr/>
          <p:nvPr/>
        </p:nvGrpSpPr>
        <p:grpSpPr>
          <a:xfrm>
            <a:off x="533400" y="6579536"/>
            <a:ext cx="3228000" cy="3145833"/>
            <a:chOff x="0" y="0"/>
            <a:chExt cx="4304000" cy="4194444"/>
          </a:xfrm>
        </p:grpSpPr>
        <p:sp>
          <p:nvSpPr>
            <p:cNvPr id="21" name="Freeform 21"/>
            <p:cNvSpPr/>
            <p:nvPr/>
          </p:nvSpPr>
          <p:spPr>
            <a:xfrm>
              <a:off x="0" y="0"/>
              <a:ext cx="4304030" cy="4194429"/>
            </a:xfrm>
            <a:custGeom>
              <a:avLst/>
              <a:gdLst/>
              <a:ahLst/>
              <a:cxnLst/>
              <a:rect l="l" t="t" r="r" b="b"/>
              <a:pathLst>
                <a:path w="4304030" h="4194429">
                  <a:moveTo>
                    <a:pt x="0" y="0"/>
                  </a:moveTo>
                  <a:lnTo>
                    <a:pt x="4304030" y="0"/>
                  </a:lnTo>
                  <a:lnTo>
                    <a:pt x="4304030" y="4194429"/>
                  </a:lnTo>
                  <a:lnTo>
                    <a:pt x="0" y="4194429"/>
                  </a:lnTo>
                  <a:lnTo>
                    <a:pt x="0" y="0"/>
                  </a:lnTo>
                  <a:close/>
                </a:path>
              </a:pathLst>
            </a:custGeom>
            <a:blipFill>
              <a:blip r:embed="rId2"/>
              <a:stretch>
                <a:fillRect l="-52" r="-51"/>
              </a:stretch>
            </a:blipFill>
          </p:spPr>
        </p:sp>
      </p:grpSp>
      <p:sp>
        <p:nvSpPr>
          <p:cNvPr id="22" name="TextBox 22"/>
          <p:cNvSpPr txBox="1"/>
          <p:nvPr/>
        </p:nvSpPr>
        <p:spPr>
          <a:xfrm>
            <a:off x="1028700" y="2277422"/>
            <a:ext cx="10341114" cy="704215"/>
          </a:xfrm>
          <a:prstGeom prst="rect">
            <a:avLst/>
          </a:prstGeom>
        </p:spPr>
        <p:txBody>
          <a:bodyPr lIns="0" tIns="0" rIns="0" bIns="0" rtlCol="0" anchor="t">
            <a:spAutoFit/>
          </a:bodyPr>
          <a:lstStyle/>
          <a:p>
            <a:pPr algn="l">
              <a:lnSpc>
                <a:spcPts val="6305"/>
              </a:lnSpc>
            </a:pPr>
            <a:r>
              <a:rPr lang="en-US" sz="6500">
                <a:solidFill>
                  <a:srgbClr val="000000"/>
                </a:solidFill>
                <a:latin typeface="Canva Sans Bold"/>
              </a:rPr>
              <a:t>PROJECT TITLE:</a:t>
            </a:r>
          </a:p>
        </p:txBody>
      </p:sp>
      <p:sp>
        <p:nvSpPr>
          <p:cNvPr id="23" name="TextBox 23"/>
          <p:cNvSpPr txBox="1"/>
          <p:nvPr/>
        </p:nvSpPr>
        <p:spPr>
          <a:xfrm>
            <a:off x="1028700" y="3405506"/>
            <a:ext cx="15967115" cy="173799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1"/>
            <a:ext cx="10464870" cy="0"/>
          </a:xfrm>
          <a:prstGeom prst="line">
            <a:avLst/>
          </a:prstGeom>
          <a:ln w="9525" cap="rnd">
            <a:solidFill>
              <a:srgbClr val="FFFFFF"/>
            </a:solidFill>
            <a:prstDash val="solid"/>
            <a:headEnd type="none" w="sm" len="sm"/>
            <a:tailEnd type="none" w="sm" len="sm"/>
          </a:ln>
        </p:spPr>
      </p:sp>
      <p:sp>
        <p:nvSpPr>
          <p:cNvPr id="3" name="AutoShape 3"/>
          <p:cNvSpPr/>
          <p:nvPr/>
        </p:nvSpPr>
        <p:spPr>
          <a:xfrm rot="8776573">
            <a:off x="10406482" y="7904561"/>
            <a:ext cx="8608175" cy="0"/>
          </a:xfrm>
          <a:prstGeom prst="line">
            <a:avLst/>
          </a:prstGeom>
          <a:ln w="9525" cap="rnd">
            <a:solidFill>
              <a:srgbClr val="FFFFFF"/>
            </a:solidFill>
            <a:prstDash val="solid"/>
            <a:headEnd type="none" w="sm" len="sm"/>
            <a:tailEnd type="none" w="sm" len="sm"/>
          </a:ln>
        </p:spPr>
      </p:sp>
      <p:grpSp>
        <p:nvGrpSpPr>
          <p:cNvPr id="4" name="Group 4"/>
          <p:cNvGrpSpPr/>
          <p:nvPr/>
        </p:nvGrpSpPr>
        <p:grpSpPr>
          <a:xfrm>
            <a:off x="13772214" y="-12700"/>
            <a:ext cx="4511024" cy="10299701"/>
            <a:chOff x="0" y="0"/>
            <a:chExt cx="6014698" cy="13732935"/>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6" name="Group 6"/>
          <p:cNvGrpSpPr/>
          <p:nvPr/>
        </p:nvGrpSpPr>
        <p:grpSpPr>
          <a:xfrm>
            <a:off x="14405163" y="-12700"/>
            <a:ext cx="3882837" cy="10299701"/>
            <a:chOff x="0" y="0"/>
            <a:chExt cx="5177116" cy="13732935"/>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8" name="Group 8"/>
          <p:cNvGrpSpPr/>
          <p:nvPr/>
        </p:nvGrpSpPr>
        <p:grpSpPr>
          <a:xfrm>
            <a:off x="13398499" y="4572001"/>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10" name="Group 10"/>
          <p:cNvGrpSpPr/>
          <p:nvPr/>
        </p:nvGrpSpPr>
        <p:grpSpPr>
          <a:xfrm>
            <a:off x="14001750" y="-12700"/>
            <a:ext cx="4281489" cy="10299701"/>
            <a:chOff x="0" y="0"/>
            <a:chExt cx="5708652" cy="13732935"/>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12" name="Group 12"/>
          <p:cNvGrpSpPr/>
          <p:nvPr/>
        </p:nvGrpSpPr>
        <p:grpSpPr>
          <a:xfrm>
            <a:off x="16348095" y="-12700"/>
            <a:ext cx="1935141" cy="10299701"/>
            <a:chOff x="0" y="0"/>
            <a:chExt cx="2580188" cy="13732935"/>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14" name="Group 14"/>
          <p:cNvGrpSpPr/>
          <p:nvPr/>
        </p:nvGrpSpPr>
        <p:grpSpPr>
          <a:xfrm>
            <a:off x="16408499" y="-12700"/>
            <a:ext cx="1874737" cy="10299701"/>
            <a:chOff x="0" y="0"/>
            <a:chExt cx="2499650" cy="13732935"/>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16" name="Group 16"/>
          <p:cNvGrpSpPr/>
          <p:nvPr/>
        </p:nvGrpSpPr>
        <p:grpSpPr>
          <a:xfrm>
            <a:off x="15557499" y="5384801"/>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18" name="Group 18"/>
          <p:cNvGrpSpPr/>
          <p:nvPr/>
        </p:nvGrpSpPr>
        <p:grpSpPr>
          <a:xfrm>
            <a:off x="0" y="6019801"/>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90C226">
                <a:alpha val="84706"/>
              </a:srgbClr>
            </a:solidFill>
          </p:spPr>
        </p:sp>
      </p:grpSp>
      <p:sp>
        <p:nvSpPr>
          <p:cNvPr id="20" name="TextBox 20"/>
          <p:cNvSpPr txBox="1"/>
          <p:nvPr/>
        </p:nvSpPr>
        <p:spPr>
          <a:xfrm>
            <a:off x="1529385" y="1219604"/>
            <a:ext cx="7025086" cy="986790"/>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Agenda:</a:t>
            </a:r>
          </a:p>
        </p:txBody>
      </p:sp>
      <p:sp>
        <p:nvSpPr>
          <p:cNvPr id="21" name="TextBox 21"/>
          <p:cNvSpPr txBox="1"/>
          <p:nvPr/>
        </p:nvSpPr>
        <p:spPr>
          <a:xfrm>
            <a:off x="720755" y="1790700"/>
            <a:ext cx="13788468" cy="8209299"/>
          </a:xfrm>
          <a:prstGeom prst="rect">
            <a:avLst/>
          </a:prstGeom>
        </p:spPr>
        <p:txBody>
          <a:bodyPr wrap="square" lIns="0" tIns="0" rIns="0" bIns="0" rtlCol="0" anchor="t">
            <a:spAutoFit/>
          </a:bodyPr>
          <a:lstStyle/>
          <a:p>
            <a:pPr algn="ctr">
              <a:lnSpc>
                <a:spcPts val="6480"/>
              </a:lnSpc>
            </a:pPr>
            <a:endParaRPr dirty="0"/>
          </a:p>
          <a:p>
            <a:pPr marL="367029" lvl="1" algn="ctr">
              <a:lnSpc>
                <a:spcPct val="150000"/>
              </a:lnSpc>
            </a:pPr>
            <a:r>
              <a:rPr lang="en-US" sz="3600" dirty="0">
                <a:solidFill>
                  <a:srgbClr val="FFFFFF"/>
                </a:solidFill>
                <a:highlight>
                  <a:srgbClr val="000000"/>
                </a:highlight>
                <a:latin typeface="Open Sans Extra Bold"/>
              </a:rPr>
              <a:t>Types of what is a keylogger and how do they work ?</a:t>
            </a:r>
          </a:p>
          <a:p>
            <a:pPr marL="938529" lvl="1" indent="-571500">
              <a:lnSpc>
                <a:spcPct val="150000"/>
              </a:lnSpc>
              <a:buFont typeface="Arial" panose="020B0604020202020204" pitchFamily="34" charset="0"/>
              <a:buChar char="•"/>
            </a:pPr>
            <a:r>
              <a:rPr lang="en-US" sz="3600" dirty="0">
                <a:solidFill>
                  <a:srgbClr val="FFFFFF"/>
                </a:solidFill>
                <a:highlight>
                  <a:srgbClr val="000000"/>
                </a:highlight>
                <a:latin typeface="Open Sans Extra Bold"/>
              </a:rPr>
              <a:t>Detecting a Keylogger</a:t>
            </a:r>
          </a:p>
          <a:p>
            <a:pPr marL="938529" lvl="1" indent="-571500">
              <a:lnSpc>
                <a:spcPct val="150000"/>
              </a:lnSpc>
              <a:buFont typeface="Arial" panose="020B0604020202020204" pitchFamily="34" charset="0"/>
              <a:buChar char="•"/>
            </a:pPr>
            <a:r>
              <a:rPr lang="en-US" sz="3600" dirty="0">
                <a:solidFill>
                  <a:srgbClr val="FFFFFF"/>
                </a:solidFill>
                <a:highlight>
                  <a:srgbClr val="000000"/>
                </a:highlight>
                <a:latin typeface="Open Sans Extra Bold"/>
              </a:rPr>
              <a:t>Types of Keyloggers</a:t>
            </a:r>
          </a:p>
          <a:p>
            <a:pPr marL="938529" lvl="1" indent="-571500">
              <a:lnSpc>
                <a:spcPct val="150000"/>
              </a:lnSpc>
              <a:buFont typeface="Arial" panose="020B0604020202020204" pitchFamily="34" charset="0"/>
              <a:buChar char="•"/>
            </a:pPr>
            <a:r>
              <a:rPr lang="en-US" sz="3600" dirty="0">
                <a:solidFill>
                  <a:srgbClr val="FFFFFF"/>
                </a:solidFill>
                <a:highlight>
                  <a:srgbClr val="000000"/>
                </a:highlight>
                <a:latin typeface="Open Sans Extra Bold"/>
              </a:rPr>
              <a:t>Problem Statement</a:t>
            </a:r>
          </a:p>
          <a:p>
            <a:pPr marL="938529" lvl="1" indent="-571500">
              <a:lnSpc>
                <a:spcPct val="150000"/>
              </a:lnSpc>
              <a:buFont typeface="Arial" panose="020B0604020202020204" pitchFamily="34" charset="0"/>
              <a:buChar char="•"/>
            </a:pPr>
            <a:r>
              <a:rPr lang="en-US" sz="3600" dirty="0">
                <a:solidFill>
                  <a:srgbClr val="FFFFFF"/>
                </a:solidFill>
                <a:highlight>
                  <a:srgbClr val="000000"/>
                </a:highlight>
                <a:latin typeface="Open Sans Extra Bold"/>
              </a:rPr>
              <a:t>Project Overview</a:t>
            </a:r>
          </a:p>
          <a:p>
            <a:pPr marL="938529" lvl="1" indent="-571500">
              <a:lnSpc>
                <a:spcPct val="150000"/>
              </a:lnSpc>
              <a:buFont typeface="Arial" panose="020B0604020202020204" pitchFamily="34" charset="0"/>
              <a:buChar char="•"/>
            </a:pPr>
            <a:r>
              <a:rPr lang="en-US" sz="3600" dirty="0">
                <a:solidFill>
                  <a:srgbClr val="FFFFFF"/>
                </a:solidFill>
                <a:highlight>
                  <a:srgbClr val="000000"/>
                </a:highlight>
                <a:latin typeface="Open Sans Extra Bold"/>
              </a:rPr>
              <a:t>Who are the End Users?</a:t>
            </a:r>
          </a:p>
          <a:p>
            <a:pPr marL="938529" lvl="1" indent="-571500">
              <a:lnSpc>
                <a:spcPct val="150000"/>
              </a:lnSpc>
              <a:buFont typeface="Arial" panose="020B0604020202020204" pitchFamily="34" charset="0"/>
              <a:buChar char="•"/>
            </a:pPr>
            <a:r>
              <a:rPr lang="en-US" sz="3600" dirty="0">
                <a:solidFill>
                  <a:srgbClr val="FFFFFF"/>
                </a:solidFill>
                <a:highlight>
                  <a:srgbClr val="000000"/>
                </a:highlight>
                <a:latin typeface="Open Sans Extra Bold"/>
              </a:rPr>
              <a:t>Solution and it’s value</a:t>
            </a:r>
          </a:p>
          <a:p>
            <a:pPr marL="938529" lvl="1" indent="-571500">
              <a:lnSpc>
                <a:spcPct val="150000"/>
              </a:lnSpc>
              <a:buFont typeface="Arial" panose="020B0604020202020204" pitchFamily="34" charset="0"/>
              <a:buChar char="•"/>
            </a:pPr>
            <a:r>
              <a:rPr lang="en-US" sz="3600" dirty="0">
                <a:solidFill>
                  <a:srgbClr val="FFFFFF"/>
                </a:solidFill>
                <a:highlight>
                  <a:srgbClr val="000000"/>
                </a:highlight>
                <a:latin typeface="Open Sans Extra Bold"/>
              </a:rPr>
              <a:t>Modelling</a:t>
            </a:r>
          </a:p>
          <a:p>
            <a:pPr marL="938529" lvl="1" indent="-571500">
              <a:lnSpc>
                <a:spcPct val="150000"/>
              </a:lnSpc>
              <a:buFont typeface="Arial" panose="020B0604020202020204" pitchFamily="34" charset="0"/>
              <a:buChar char="•"/>
            </a:pPr>
            <a:r>
              <a:rPr lang="en-US" sz="3600" dirty="0" err="1">
                <a:solidFill>
                  <a:srgbClr val="FFFFFF"/>
                </a:solidFill>
                <a:highlight>
                  <a:srgbClr val="000000"/>
                </a:highlight>
                <a:latin typeface="Open Sans Extra Bold"/>
              </a:rPr>
              <a:t>ResultKeyloggers</a:t>
            </a:r>
            <a:endParaRPr lang="en-US" sz="3600" dirty="0">
              <a:solidFill>
                <a:srgbClr val="FFFFFF"/>
              </a:solidFill>
              <a:highlight>
                <a:srgbClr val="000000"/>
              </a:highlight>
              <a:latin typeface="Open Sans Extra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1"/>
            <a:ext cx="10464870" cy="0"/>
          </a:xfrm>
          <a:prstGeom prst="line">
            <a:avLst/>
          </a:prstGeom>
          <a:ln w="9525" cap="rnd">
            <a:solidFill>
              <a:srgbClr val="FFFFFF"/>
            </a:solidFill>
            <a:prstDash val="solid"/>
            <a:headEnd type="none" w="sm" len="sm"/>
            <a:tailEnd type="none" w="sm" len="sm"/>
          </a:ln>
        </p:spPr>
      </p:sp>
      <p:sp>
        <p:nvSpPr>
          <p:cNvPr id="3" name="AutoShape 3"/>
          <p:cNvSpPr/>
          <p:nvPr/>
        </p:nvSpPr>
        <p:spPr>
          <a:xfrm rot="8776573">
            <a:off x="10406482" y="7904561"/>
            <a:ext cx="8608175" cy="0"/>
          </a:xfrm>
          <a:prstGeom prst="line">
            <a:avLst/>
          </a:prstGeom>
          <a:ln w="9525" cap="rnd">
            <a:solidFill>
              <a:srgbClr val="FFFFFF"/>
            </a:solidFill>
            <a:prstDash val="solid"/>
            <a:headEnd type="none" w="sm" len="sm"/>
            <a:tailEnd type="none" w="sm" len="sm"/>
          </a:ln>
        </p:spPr>
      </p:sp>
      <p:grpSp>
        <p:nvGrpSpPr>
          <p:cNvPr id="4" name="Group 4"/>
          <p:cNvGrpSpPr/>
          <p:nvPr/>
        </p:nvGrpSpPr>
        <p:grpSpPr>
          <a:xfrm>
            <a:off x="13772214" y="-12700"/>
            <a:ext cx="4511024" cy="10299701"/>
            <a:chOff x="0" y="0"/>
            <a:chExt cx="6014698" cy="13732935"/>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6" name="Group 6"/>
          <p:cNvGrpSpPr/>
          <p:nvPr/>
        </p:nvGrpSpPr>
        <p:grpSpPr>
          <a:xfrm>
            <a:off x="14405163" y="-12700"/>
            <a:ext cx="3882837" cy="10299701"/>
            <a:chOff x="0" y="0"/>
            <a:chExt cx="5177116" cy="13732935"/>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8" name="Group 8"/>
          <p:cNvGrpSpPr/>
          <p:nvPr/>
        </p:nvGrpSpPr>
        <p:grpSpPr>
          <a:xfrm>
            <a:off x="13398499" y="4572001"/>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10" name="Group 10"/>
          <p:cNvGrpSpPr/>
          <p:nvPr/>
        </p:nvGrpSpPr>
        <p:grpSpPr>
          <a:xfrm>
            <a:off x="14001750" y="-12700"/>
            <a:ext cx="4281489" cy="10299701"/>
            <a:chOff x="0" y="0"/>
            <a:chExt cx="5708652" cy="13732935"/>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12" name="Group 12"/>
          <p:cNvGrpSpPr/>
          <p:nvPr/>
        </p:nvGrpSpPr>
        <p:grpSpPr>
          <a:xfrm>
            <a:off x="16348095" y="-12700"/>
            <a:ext cx="1935141" cy="10299701"/>
            <a:chOff x="0" y="0"/>
            <a:chExt cx="2580188" cy="13732935"/>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14" name="Group 14"/>
          <p:cNvGrpSpPr/>
          <p:nvPr/>
        </p:nvGrpSpPr>
        <p:grpSpPr>
          <a:xfrm>
            <a:off x="16408499" y="-12700"/>
            <a:ext cx="1874737" cy="10299701"/>
            <a:chOff x="0" y="0"/>
            <a:chExt cx="2499650" cy="13732935"/>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16" name="Group 16"/>
          <p:cNvGrpSpPr/>
          <p:nvPr/>
        </p:nvGrpSpPr>
        <p:grpSpPr>
          <a:xfrm>
            <a:off x="15557499" y="5384801"/>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18" name="Group 18"/>
          <p:cNvGrpSpPr/>
          <p:nvPr/>
        </p:nvGrpSpPr>
        <p:grpSpPr>
          <a:xfrm>
            <a:off x="0" y="6019801"/>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90C226">
                <a:alpha val="84706"/>
              </a:srgbClr>
            </a:solidFill>
          </p:spPr>
        </p:sp>
      </p:grpSp>
      <p:grpSp>
        <p:nvGrpSpPr>
          <p:cNvPr id="20" name="Group 20"/>
          <p:cNvGrpSpPr/>
          <p:nvPr/>
        </p:nvGrpSpPr>
        <p:grpSpPr>
          <a:xfrm>
            <a:off x="11582400" y="3238500"/>
            <a:ext cx="5956731" cy="6527925"/>
            <a:chOff x="0" y="0"/>
            <a:chExt cx="7942308" cy="8703900"/>
          </a:xfrm>
        </p:grpSpPr>
        <p:sp>
          <p:nvSpPr>
            <p:cNvPr id="21" name="Freeform 21"/>
            <p:cNvSpPr/>
            <p:nvPr/>
          </p:nvSpPr>
          <p:spPr>
            <a:xfrm>
              <a:off x="0" y="0"/>
              <a:ext cx="7942326" cy="8703945"/>
            </a:xfrm>
            <a:custGeom>
              <a:avLst/>
              <a:gdLst/>
              <a:ahLst/>
              <a:cxnLst/>
              <a:rect l="l" t="t" r="r" b="b"/>
              <a:pathLst>
                <a:path w="7942326" h="8703945">
                  <a:moveTo>
                    <a:pt x="0" y="0"/>
                  </a:moveTo>
                  <a:lnTo>
                    <a:pt x="7942326" y="0"/>
                  </a:lnTo>
                  <a:lnTo>
                    <a:pt x="7942326" y="8703945"/>
                  </a:lnTo>
                  <a:lnTo>
                    <a:pt x="0" y="8703945"/>
                  </a:lnTo>
                  <a:lnTo>
                    <a:pt x="0" y="0"/>
                  </a:lnTo>
                  <a:close/>
                </a:path>
              </a:pathLst>
            </a:custGeom>
            <a:blipFill>
              <a:blip r:embed="rId2"/>
              <a:stretch>
                <a:fillRect l="-2" r="-1"/>
              </a:stretch>
            </a:blipFill>
          </p:spPr>
        </p:sp>
      </p:grpSp>
      <p:sp>
        <p:nvSpPr>
          <p:cNvPr id="22" name="TextBox 22"/>
          <p:cNvSpPr txBox="1"/>
          <p:nvPr/>
        </p:nvSpPr>
        <p:spPr>
          <a:xfrm>
            <a:off x="3107728" y="381000"/>
            <a:ext cx="14151572" cy="986790"/>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What Is a Keylogger?</a:t>
            </a:r>
          </a:p>
        </p:txBody>
      </p:sp>
      <p:sp>
        <p:nvSpPr>
          <p:cNvPr id="23" name="TextBox 23"/>
          <p:cNvSpPr txBox="1"/>
          <p:nvPr/>
        </p:nvSpPr>
        <p:spPr>
          <a:xfrm>
            <a:off x="1028700" y="1717986"/>
            <a:ext cx="10072361" cy="6066790"/>
          </a:xfrm>
          <a:prstGeom prst="rect">
            <a:avLst/>
          </a:prstGeom>
        </p:spPr>
        <p:txBody>
          <a:bodyPr lIns="0" tIns="0" rIns="0" bIns="0" rtlCol="0" anchor="t">
            <a:spAutoFit/>
          </a:bodyPr>
          <a:lstStyle/>
          <a:p>
            <a:pPr algn="ctr">
              <a:lnSpc>
                <a:spcPts val="4759"/>
              </a:lnSpc>
            </a:pPr>
            <a:r>
              <a:rPr lang="en-US" sz="3399">
                <a:solidFill>
                  <a:srgbClr val="000000"/>
                </a:solidFill>
                <a:latin typeface="Trebuchet MS"/>
              </a:rPr>
              <a:t>A keylogger can be special hardware or software that can record keystrokes as you type on a keyboard. You will be able to see passwords and usernames to various accounts (i.e bank accounts, email, etc), google earches, conversations that can be used to extort money or more information from a target, etc. Cybercriminals create fake websites or send an email embedding the keylogger in a malicious link or in a downloadable attachment known as a phishing attack.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1"/>
            <a:ext cx="10464870" cy="0"/>
          </a:xfrm>
          <a:prstGeom prst="line">
            <a:avLst/>
          </a:prstGeom>
          <a:ln w="9525" cap="rnd">
            <a:solidFill>
              <a:srgbClr val="FFFFFF"/>
            </a:solidFill>
            <a:prstDash val="solid"/>
            <a:headEnd type="none" w="sm" len="sm"/>
            <a:tailEnd type="none" w="sm" len="sm"/>
          </a:ln>
        </p:spPr>
      </p:sp>
      <p:sp>
        <p:nvSpPr>
          <p:cNvPr id="3" name="AutoShape 3"/>
          <p:cNvSpPr/>
          <p:nvPr/>
        </p:nvSpPr>
        <p:spPr>
          <a:xfrm rot="8776573">
            <a:off x="10406482" y="7904561"/>
            <a:ext cx="8608175" cy="0"/>
          </a:xfrm>
          <a:prstGeom prst="line">
            <a:avLst/>
          </a:prstGeom>
          <a:ln w="9525" cap="rnd">
            <a:solidFill>
              <a:srgbClr val="FFFFFF"/>
            </a:solidFill>
            <a:prstDash val="solid"/>
            <a:headEnd type="none" w="sm" len="sm"/>
            <a:tailEnd type="none" w="sm" len="sm"/>
          </a:ln>
        </p:spPr>
      </p:sp>
      <p:grpSp>
        <p:nvGrpSpPr>
          <p:cNvPr id="4" name="Group 4"/>
          <p:cNvGrpSpPr/>
          <p:nvPr/>
        </p:nvGrpSpPr>
        <p:grpSpPr>
          <a:xfrm>
            <a:off x="13772214" y="-12700"/>
            <a:ext cx="4511024" cy="10299701"/>
            <a:chOff x="0" y="0"/>
            <a:chExt cx="6014698" cy="13732935"/>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6" name="Group 6"/>
          <p:cNvGrpSpPr/>
          <p:nvPr/>
        </p:nvGrpSpPr>
        <p:grpSpPr>
          <a:xfrm>
            <a:off x="14405163" y="-12700"/>
            <a:ext cx="3882837" cy="10299701"/>
            <a:chOff x="0" y="0"/>
            <a:chExt cx="5177116" cy="13732935"/>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8" name="Group 8"/>
          <p:cNvGrpSpPr/>
          <p:nvPr/>
        </p:nvGrpSpPr>
        <p:grpSpPr>
          <a:xfrm>
            <a:off x="13398499" y="4572001"/>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10" name="Group 10"/>
          <p:cNvGrpSpPr/>
          <p:nvPr/>
        </p:nvGrpSpPr>
        <p:grpSpPr>
          <a:xfrm>
            <a:off x="14001750" y="-12700"/>
            <a:ext cx="4281489" cy="10299701"/>
            <a:chOff x="0" y="0"/>
            <a:chExt cx="5708652" cy="13732935"/>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12" name="Group 12"/>
          <p:cNvGrpSpPr/>
          <p:nvPr/>
        </p:nvGrpSpPr>
        <p:grpSpPr>
          <a:xfrm>
            <a:off x="16348095" y="-12700"/>
            <a:ext cx="1935141" cy="10299701"/>
            <a:chOff x="0" y="0"/>
            <a:chExt cx="2580188" cy="13732935"/>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14" name="Group 14"/>
          <p:cNvGrpSpPr/>
          <p:nvPr/>
        </p:nvGrpSpPr>
        <p:grpSpPr>
          <a:xfrm>
            <a:off x="16408499" y="-12700"/>
            <a:ext cx="1874737" cy="10299701"/>
            <a:chOff x="0" y="0"/>
            <a:chExt cx="2499650" cy="13732935"/>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16" name="Group 16"/>
          <p:cNvGrpSpPr/>
          <p:nvPr/>
        </p:nvGrpSpPr>
        <p:grpSpPr>
          <a:xfrm>
            <a:off x="15557499" y="5384801"/>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18" name="Group 18"/>
          <p:cNvGrpSpPr/>
          <p:nvPr/>
        </p:nvGrpSpPr>
        <p:grpSpPr>
          <a:xfrm>
            <a:off x="0" y="6019801"/>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90C226">
                <a:alpha val="84706"/>
              </a:srgbClr>
            </a:solidFill>
          </p:spPr>
        </p:sp>
      </p:grpSp>
      <p:sp>
        <p:nvSpPr>
          <p:cNvPr id="20" name="TextBox 20"/>
          <p:cNvSpPr txBox="1"/>
          <p:nvPr/>
        </p:nvSpPr>
        <p:spPr>
          <a:xfrm>
            <a:off x="0" y="592646"/>
            <a:ext cx="18288000" cy="1592199"/>
          </a:xfrm>
          <a:prstGeom prst="rect">
            <a:avLst/>
          </a:prstGeom>
        </p:spPr>
        <p:txBody>
          <a:bodyPr lIns="0" tIns="0" rIns="0" bIns="0" rtlCol="0" anchor="t">
            <a:spAutoFit/>
          </a:bodyPr>
          <a:lstStyle/>
          <a:p>
            <a:pPr algn="ctr">
              <a:lnSpc>
                <a:spcPts val="6691"/>
              </a:lnSpc>
            </a:pPr>
            <a:r>
              <a:rPr lang="en-US" sz="6900">
                <a:solidFill>
                  <a:srgbClr val="000000"/>
                </a:solidFill>
                <a:latin typeface="DM Sans Bold"/>
              </a:rPr>
              <a:t>Keylogger Detection and types of Keyloggers</a:t>
            </a:r>
          </a:p>
        </p:txBody>
      </p:sp>
      <p:sp>
        <p:nvSpPr>
          <p:cNvPr id="21" name="TextBox 21"/>
          <p:cNvSpPr txBox="1"/>
          <p:nvPr/>
        </p:nvSpPr>
        <p:spPr>
          <a:xfrm>
            <a:off x="169102" y="2355190"/>
            <a:ext cx="16514445" cy="124714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keyloggers can be detected, but the method depends on the type of </a:t>
            </a:r>
            <a:r>
              <a:rPr lang="en-US" sz="3399">
                <a:solidFill>
                  <a:srgbClr val="000000"/>
                </a:solidFill>
                <a:latin typeface="Canva Sans Bold"/>
              </a:rPr>
              <a:t>keylogger</a:t>
            </a:r>
            <a:r>
              <a:rPr lang="en-US" sz="3399">
                <a:solidFill>
                  <a:srgbClr val="000000"/>
                </a:solidFill>
                <a:latin typeface="Canva Sans"/>
              </a:rPr>
              <a:t>: </a:t>
            </a:r>
          </a:p>
          <a:p>
            <a:pPr algn="ctr">
              <a:lnSpc>
                <a:spcPts val="4759"/>
              </a:lnSpc>
            </a:pPr>
            <a:endParaRPr lang="en-US" sz="3399">
              <a:solidFill>
                <a:srgbClr val="000000"/>
              </a:solidFill>
              <a:latin typeface="Canva Sans"/>
            </a:endParaRPr>
          </a:p>
        </p:txBody>
      </p:sp>
      <p:sp>
        <p:nvSpPr>
          <p:cNvPr id="22" name="TextBox 22"/>
          <p:cNvSpPr txBox="1"/>
          <p:nvPr/>
        </p:nvSpPr>
        <p:spPr>
          <a:xfrm>
            <a:off x="0" y="3488030"/>
            <a:ext cx="18126076" cy="6438900"/>
          </a:xfrm>
          <a:prstGeom prst="rect">
            <a:avLst/>
          </a:prstGeom>
        </p:spPr>
        <p:txBody>
          <a:bodyPr lIns="0" tIns="0" rIns="0" bIns="0" rtlCol="0" anchor="t">
            <a:spAutoFit/>
          </a:bodyPr>
          <a:lstStyle/>
          <a:p>
            <a:pPr marL="685801" lvl="2" indent="-228600" algn="l">
              <a:lnSpc>
                <a:spcPts val="4200"/>
              </a:lnSpc>
              <a:buFont typeface="Arial"/>
              <a:buChar char="⚬"/>
            </a:pPr>
            <a:r>
              <a:rPr lang="en-US" sz="3000">
                <a:solidFill>
                  <a:srgbClr val="000000"/>
                </a:solidFill>
                <a:latin typeface="Canva Sans Bold"/>
              </a:rPr>
              <a:t>HARDWARE KEYLOGGERS: </a:t>
            </a:r>
          </a:p>
          <a:p>
            <a:pPr marL="685801" lvl="2" indent="-228600" algn="l">
              <a:lnSpc>
                <a:spcPts val="4200"/>
              </a:lnSpc>
            </a:pPr>
            <a:r>
              <a:rPr lang="en-US" sz="3000">
                <a:solidFill>
                  <a:srgbClr val="000000"/>
                </a:solidFill>
                <a:latin typeface="Canva Sans"/>
              </a:rPr>
              <a:t>       They can be easily detected. 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marL="685801" lvl="2" indent="-228600" algn="l">
              <a:lnSpc>
                <a:spcPts val="4200"/>
              </a:lnSpc>
              <a:buFont typeface="Arial"/>
              <a:buChar char="⚬"/>
            </a:pPr>
            <a:r>
              <a:rPr lang="en-US" sz="3000">
                <a:solidFill>
                  <a:srgbClr val="000000"/>
                </a:solidFill>
                <a:latin typeface="Canva Sans Bold"/>
              </a:rPr>
              <a:t>SOFTWARE KEYLOGGERS:</a:t>
            </a:r>
          </a:p>
          <a:p>
            <a:pPr marL="685801" lvl="2" indent="-228600" algn="l">
              <a:lnSpc>
                <a:spcPts val="4200"/>
              </a:lnSpc>
            </a:pPr>
            <a:r>
              <a:rPr lang="en-US" sz="3000">
                <a:solidFill>
                  <a:srgbClr val="000000"/>
                </a:solidFill>
                <a:latin typeface="Canva Sans"/>
              </a:rPr>
              <a:t>       They can be hard to detect. 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3000" u="sng">
                <a:solidFill>
                  <a:srgbClr val="99CA3C"/>
                </a:solidFill>
                <a:latin typeface="Canva Sans Bold"/>
                <a:hlinkClick r:id="rId2" tooltip="https://heimdalsecurity.com/blog/what-is-a-remote-access-trojan-rat/"/>
              </a:rPr>
              <a:t>remote administration Trojan (RAT)</a:t>
            </a:r>
            <a:r>
              <a:rPr lang="en-US" sz="3000">
                <a:solidFill>
                  <a:srgbClr val="000000"/>
                </a:solidFill>
                <a:latin typeface="Canva Sans Bold"/>
              </a:rPr>
              <a:t>.</a:t>
            </a:r>
          </a:p>
          <a:p>
            <a:pPr marL="685801" lvl="2" indent="-228600" algn="l">
              <a:lnSpc>
                <a:spcPts val="4200"/>
              </a:lnSpc>
            </a:pPr>
            <a:endParaRPr lang="en-US" sz="3000">
              <a:solidFill>
                <a:srgbClr val="000000"/>
              </a:solidFill>
              <a:latin typeface="Canva Sans Bold"/>
            </a:endParaRPr>
          </a:p>
          <a:p>
            <a:pPr marL="685801" lvl="2" indent="-228600" algn="l">
              <a:lnSpc>
                <a:spcPts val="4200"/>
              </a:lnSpc>
            </a:pPr>
            <a:endParaRPr lang="en-US" sz="3000">
              <a:solidFill>
                <a:srgbClr val="000000"/>
              </a:solidFill>
              <a:latin typeface="Canva Sa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1"/>
            <a:ext cx="10464870" cy="0"/>
          </a:xfrm>
          <a:prstGeom prst="line">
            <a:avLst/>
          </a:prstGeom>
          <a:ln w="9525" cap="rnd">
            <a:solidFill>
              <a:srgbClr val="FFFFFF"/>
            </a:solidFill>
            <a:prstDash val="solid"/>
            <a:headEnd type="none" w="sm" len="sm"/>
            <a:tailEnd type="none" w="sm" len="sm"/>
          </a:ln>
        </p:spPr>
      </p:sp>
      <p:sp>
        <p:nvSpPr>
          <p:cNvPr id="3" name="AutoShape 3"/>
          <p:cNvSpPr/>
          <p:nvPr/>
        </p:nvSpPr>
        <p:spPr>
          <a:xfrm rot="8776573">
            <a:off x="10406482" y="7904561"/>
            <a:ext cx="8608175" cy="0"/>
          </a:xfrm>
          <a:prstGeom prst="line">
            <a:avLst/>
          </a:prstGeom>
          <a:ln w="9525" cap="rnd">
            <a:solidFill>
              <a:srgbClr val="FFFFFF"/>
            </a:solidFill>
            <a:prstDash val="solid"/>
            <a:headEnd type="none" w="sm" len="sm"/>
            <a:tailEnd type="none" w="sm" len="sm"/>
          </a:ln>
        </p:spPr>
      </p:sp>
      <p:grpSp>
        <p:nvGrpSpPr>
          <p:cNvPr id="4" name="Group 4"/>
          <p:cNvGrpSpPr/>
          <p:nvPr/>
        </p:nvGrpSpPr>
        <p:grpSpPr>
          <a:xfrm>
            <a:off x="13772214" y="-12700"/>
            <a:ext cx="4511024" cy="10299701"/>
            <a:chOff x="0" y="0"/>
            <a:chExt cx="6014698" cy="13732935"/>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6" name="Group 6"/>
          <p:cNvGrpSpPr/>
          <p:nvPr/>
        </p:nvGrpSpPr>
        <p:grpSpPr>
          <a:xfrm>
            <a:off x="14405163" y="-12700"/>
            <a:ext cx="3882837" cy="10299701"/>
            <a:chOff x="0" y="0"/>
            <a:chExt cx="5177116" cy="13732935"/>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8" name="Group 8"/>
          <p:cNvGrpSpPr/>
          <p:nvPr/>
        </p:nvGrpSpPr>
        <p:grpSpPr>
          <a:xfrm>
            <a:off x="13398499" y="4572001"/>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10" name="Group 10"/>
          <p:cNvGrpSpPr/>
          <p:nvPr/>
        </p:nvGrpSpPr>
        <p:grpSpPr>
          <a:xfrm>
            <a:off x="14001750" y="-12700"/>
            <a:ext cx="4281489" cy="10299701"/>
            <a:chOff x="0" y="0"/>
            <a:chExt cx="5708652" cy="13732935"/>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12" name="Group 12"/>
          <p:cNvGrpSpPr/>
          <p:nvPr/>
        </p:nvGrpSpPr>
        <p:grpSpPr>
          <a:xfrm>
            <a:off x="16348095" y="-12700"/>
            <a:ext cx="1935141" cy="10299701"/>
            <a:chOff x="0" y="0"/>
            <a:chExt cx="2580188" cy="13732935"/>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14" name="Group 14"/>
          <p:cNvGrpSpPr/>
          <p:nvPr/>
        </p:nvGrpSpPr>
        <p:grpSpPr>
          <a:xfrm>
            <a:off x="16408499" y="-12700"/>
            <a:ext cx="1874737" cy="10299701"/>
            <a:chOff x="0" y="0"/>
            <a:chExt cx="2499650" cy="13732935"/>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16" name="Group 16"/>
          <p:cNvGrpSpPr/>
          <p:nvPr/>
        </p:nvGrpSpPr>
        <p:grpSpPr>
          <a:xfrm>
            <a:off x="15557499" y="5384801"/>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18" name="Group 18"/>
          <p:cNvGrpSpPr/>
          <p:nvPr/>
        </p:nvGrpSpPr>
        <p:grpSpPr>
          <a:xfrm>
            <a:off x="0" y="6019801"/>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90C226">
                <a:alpha val="84706"/>
              </a:srgbClr>
            </a:solidFill>
          </p:spPr>
        </p:sp>
      </p:grpSp>
      <p:sp>
        <p:nvSpPr>
          <p:cNvPr id="20" name="TextBox 20"/>
          <p:cNvSpPr txBox="1"/>
          <p:nvPr/>
        </p:nvSpPr>
        <p:spPr>
          <a:xfrm>
            <a:off x="4136549" y="1333500"/>
            <a:ext cx="10014901" cy="756920"/>
          </a:xfrm>
          <a:prstGeom prst="rect">
            <a:avLst/>
          </a:prstGeom>
        </p:spPr>
        <p:txBody>
          <a:bodyPr lIns="0" tIns="0" rIns="0" bIns="0" rtlCol="0" anchor="t">
            <a:spAutoFit/>
          </a:bodyPr>
          <a:lstStyle/>
          <a:p>
            <a:pPr algn="ctr">
              <a:lnSpc>
                <a:spcPts val="6788"/>
              </a:lnSpc>
            </a:pPr>
            <a:r>
              <a:rPr lang="en-US" sz="6998">
                <a:solidFill>
                  <a:srgbClr val="000000"/>
                </a:solidFill>
                <a:latin typeface="DM Sans Bold"/>
              </a:rPr>
              <a:t>PROBLEM STATEMENT</a:t>
            </a:r>
          </a:p>
        </p:txBody>
      </p:sp>
      <p:sp>
        <p:nvSpPr>
          <p:cNvPr id="21" name="TextBox 21"/>
          <p:cNvSpPr txBox="1"/>
          <p:nvPr/>
        </p:nvSpPr>
        <p:spPr>
          <a:xfrm>
            <a:off x="786116" y="2447230"/>
            <a:ext cx="16708694" cy="3982720"/>
          </a:xfrm>
          <a:prstGeom prst="rect">
            <a:avLst/>
          </a:prstGeom>
        </p:spPr>
        <p:txBody>
          <a:bodyPr lIns="0" tIns="0" rIns="0" bIns="0" rtlCol="0" anchor="t">
            <a:spAutoFit/>
          </a:bodyPr>
          <a:lstStyle/>
          <a:p>
            <a:pPr algn="ctr">
              <a:lnSpc>
                <a:spcPts val="5179"/>
              </a:lnSpc>
            </a:pPr>
            <a:r>
              <a:rPr lang="en-US" sz="3699">
                <a:solidFill>
                  <a:srgbClr val="000000"/>
                </a:solidFill>
                <a:latin typeface="Canva Sans"/>
              </a:rPr>
              <a:t>The presence of keyloggers poses a significant cybersecurity risk due to their capability to intercept and record keystrokes, potentially compromising sensitive data. It is imperative to prioritize the development and implementation of robust detection and mitigation measures to fortify data security and privacy.</a:t>
            </a:r>
          </a:p>
          <a:p>
            <a:pPr algn="ctr">
              <a:lnSpc>
                <a:spcPts val="5179"/>
              </a:lnSpc>
            </a:pPr>
            <a:endParaRPr lang="en-US" sz="3699">
              <a:solidFill>
                <a:srgbClr val="000000"/>
              </a:solidFill>
              <a:latin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1"/>
            <a:ext cx="10464870" cy="0"/>
          </a:xfrm>
          <a:prstGeom prst="line">
            <a:avLst/>
          </a:prstGeom>
          <a:ln w="9525" cap="rnd">
            <a:solidFill>
              <a:srgbClr val="FFFFFF"/>
            </a:solidFill>
            <a:prstDash val="solid"/>
            <a:headEnd type="none" w="sm" len="sm"/>
            <a:tailEnd type="none" w="sm" len="sm"/>
          </a:ln>
        </p:spPr>
      </p:sp>
      <p:sp>
        <p:nvSpPr>
          <p:cNvPr id="3" name="AutoShape 3"/>
          <p:cNvSpPr/>
          <p:nvPr/>
        </p:nvSpPr>
        <p:spPr>
          <a:xfrm rot="8776573">
            <a:off x="10406482" y="7904561"/>
            <a:ext cx="8608175" cy="0"/>
          </a:xfrm>
          <a:prstGeom prst="line">
            <a:avLst/>
          </a:prstGeom>
          <a:ln w="9525" cap="rnd">
            <a:solidFill>
              <a:srgbClr val="FFFFFF"/>
            </a:solidFill>
            <a:prstDash val="solid"/>
            <a:headEnd type="none" w="sm" len="sm"/>
            <a:tailEnd type="none" w="sm" len="sm"/>
          </a:ln>
        </p:spPr>
      </p:sp>
      <p:grpSp>
        <p:nvGrpSpPr>
          <p:cNvPr id="4" name="Group 4"/>
          <p:cNvGrpSpPr/>
          <p:nvPr/>
        </p:nvGrpSpPr>
        <p:grpSpPr>
          <a:xfrm>
            <a:off x="13772214" y="-12700"/>
            <a:ext cx="4511024" cy="10299701"/>
            <a:chOff x="0" y="0"/>
            <a:chExt cx="6014698" cy="13732935"/>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6" name="Group 6"/>
          <p:cNvGrpSpPr/>
          <p:nvPr/>
        </p:nvGrpSpPr>
        <p:grpSpPr>
          <a:xfrm>
            <a:off x="14405163" y="-12700"/>
            <a:ext cx="3882837" cy="10299701"/>
            <a:chOff x="0" y="0"/>
            <a:chExt cx="5177116" cy="13732935"/>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8" name="Group 8"/>
          <p:cNvGrpSpPr/>
          <p:nvPr/>
        </p:nvGrpSpPr>
        <p:grpSpPr>
          <a:xfrm>
            <a:off x="13398499" y="4572001"/>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10" name="Group 10"/>
          <p:cNvGrpSpPr/>
          <p:nvPr/>
        </p:nvGrpSpPr>
        <p:grpSpPr>
          <a:xfrm>
            <a:off x="14001750" y="-12700"/>
            <a:ext cx="4281489" cy="10299701"/>
            <a:chOff x="0" y="0"/>
            <a:chExt cx="5708652" cy="13732935"/>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12" name="Group 12"/>
          <p:cNvGrpSpPr/>
          <p:nvPr/>
        </p:nvGrpSpPr>
        <p:grpSpPr>
          <a:xfrm>
            <a:off x="16348095" y="-12700"/>
            <a:ext cx="1935141" cy="10299701"/>
            <a:chOff x="0" y="0"/>
            <a:chExt cx="2580188" cy="13732935"/>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14" name="Group 14"/>
          <p:cNvGrpSpPr/>
          <p:nvPr/>
        </p:nvGrpSpPr>
        <p:grpSpPr>
          <a:xfrm>
            <a:off x="16408499" y="-12700"/>
            <a:ext cx="1874737" cy="10299701"/>
            <a:chOff x="0" y="0"/>
            <a:chExt cx="2499650" cy="13732935"/>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16" name="Group 16"/>
          <p:cNvGrpSpPr/>
          <p:nvPr/>
        </p:nvGrpSpPr>
        <p:grpSpPr>
          <a:xfrm>
            <a:off x="15557499" y="5384801"/>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18" name="Group 18"/>
          <p:cNvGrpSpPr/>
          <p:nvPr/>
        </p:nvGrpSpPr>
        <p:grpSpPr>
          <a:xfrm>
            <a:off x="0" y="6019801"/>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90C226">
                <a:alpha val="84706"/>
              </a:srgbClr>
            </a:solidFill>
          </p:spPr>
        </p:sp>
      </p:grpSp>
      <p:sp>
        <p:nvSpPr>
          <p:cNvPr id="20" name="TextBox 20"/>
          <p:cNvSpPr txBox="1"/>
          <p:nvPr/>
        </p:nvSpPr>
        <p:spPr>
          <a:xfrm>
            <a:off x="4136549" y="1333500"/>
            <a:ext cx="10014901" cy="756920"/>
          </a:xfrm>
          <a:prstGeom prst="rect">
            <a:avLst/>
          </a:prstGeom>
        </p:spPr>
        <p:txBody>
          <a:bodyPr lIns="0" tIns="0" rIns="0" bIns="0" rtlCol="0" anchor="t">
            <a:spAutoFit/>
          </a:bodyPr>
          <a:lstStyle/>
          <a:p>
            <a:pPr algn="ctr">
              <a:lnSpc>
                <a:spcPts val="6788"/>
              </a:lnSpc>
            </a:pPr>
            <a:r>
              <a:rPr lang="en-US" sz="6998">
                <a:solidFill>
                  <a:srgbClr val="000000"/>
                </a:solidFill>
                <a:latin typeface="DM Sans Bold"/>
              </a:rPr>
              <a:t>PROJECT OVERVIEW</a:t>
            </a:r>
          </a:p>
        </p:txBody>
      </p:sp>
      <p:sp>
        <p:nvSpPr>
          <p:cNvPr id="21" name="TextBox 21"/>
          <p:cNvSpPr txBox="1"/>
          <p:nvPr/>
        </p:nvSpPr>
        <p:spPr>
          <a:xfrm>
            <a:off x="1210584" y="2256730"/>
            <a:ext cx="15866832" cy="3575383"/>
          </a:xfrm>
          <a:prstGeom prst="rect">
            <a:avLst/>
          </a:prstGeom>
        </p:spPr>
        <p:txBody>
          <a:bodyPr lIns="0" tIns="0" rIns="0" bIns="0" rtlCol="0" anchor="t">
            <a:spAutoFit/>
          </a:bodyPr>
          <a:lstStyle/>
          <a:p>
            <a:pPr algn="ctr">
              <a:lnSpc>
                <a:spcPts val="4005"/>
              </a:lnSpc>
            </a:pPr>
            <a:r>
              <a:rPr lang="en-US" sz="2860">
                <a:solidFill>
                  <a:srgbClr val="000000"/>
                </a:solidFill>
                <a:latin typeface="Canva Sans"/>
              </a:rPr>
              <a:t>The project is focused on addressing the cybersecurity threat posed by keyloggers. It aims to develop and implement detection and mitigation strategies to safeguard sensitive data. The project will involve in-depth research on keylogger behavior, vulnerability identification, deployment of advanced security measures, and user education on data protection. The overarching objective is to bolster cybersecurity resilience and minimize the impact of keyloggers on data security.</a:t>
            </a:r>
          </a:p>
          <a:p>
            <a:pPr algn="ctr">
              <a:lnSpc>
                <a:spcPts val="4005"/>
              </a:lnSpc>
            </a:pPr>
            <a:endParaRPr lang="en-US" sz="2860">
              <a:solidFill>
                <a:srgbClr val="000000"/>
              </a:solidFill>
              <a:latin typeface="Canva Sans"/>
            </a:endParaRPr>
          </a:p>
        </p:txBody>
      </p:sp>
      <p:sp>
        <p:nvSpPr>
          <p:cNvPr id="22" name="TextBox 22"/>
          <p:cNvSpPr txBox="1"/>
          <p:nvPr/>
        </p:nvSpPr>
        <p:spPr>
          <a:xfrm>
            <a:off x="1028700" y="5679713"/>
            <a:ext cx="16048716" cy="2466340"/>
          </a:xfrm>
          <a:prstGeom prst="rect">
            <a:avLst/>
          </a:prstGeom>
        </p:spPr>
        <p:txBody>
          <a:bodyPr lIns="0" tIns="0" rIns="0" bIns="0" rtlCol="0" anchor="t">
            <a:spAutoFit/>
          </a:bodyPr>
          <a:lstStyle/>
          <a:p>
            <a:pPr algn="l">
              <a:lnSpc>
                <a:spcPts val="4759"/>
              </a:lnSpc>
            </a:pPr>
            <a:r>
              <a:rPr lang="en-US" sz="3399" u="sng">
                <a:solidFill>
                  <a:srgbClr val="000000"/>
                </a:solidFill>
                <a:latin typeface="Arimo Bold"/>
              </a:rPr>
              <a:t>For this Project we need to make sure to install two packages:</a:t>
            </a:r>
          </a:p>
          <a:p>
            <a:pPr algn="ctr">
              <a:lnSpc>
                <a:spcPts val="4759"/>
              </a:lnSpc>
            </a:pPr>
            <a:endParaRPr lang="en-US" sz="3399" u="sng">
              <a:solidFill>
                <a:srgbClr val="000000"/>
              </a:solidFill>
              <a:latin typeface="Arimo Bold"/>
            </a:endParaRPr>
          </a:p>
          <a:p>
            <a:pPr marL="777118" lvl="2" indent="-259039" algn="l">
              <a:lnSpc>
                <a:spcPts val="4759"/>
              </a:lnSpc>
              <a:buFont typeface="Arial"/>
              <a:buChar char="⚬"/>
            </a:pPr>
            <a:r>
              <a:rPr lang="en-US" sz="3399">
                <a:solidFill>
                  <a:srgbClr val="000000"/>
                </a:solidFill>
                <a:latin typeface="Arimo Bold"/>
              </a:rPr>
              <a:t>First one is pip pynput install.(pip install pynput)</a:t>
            </a:r>
          </a:p>
          <a:p>
            <a:pPr marL="777118" lvl="2" indent="-259039" algn="just">
              <a:lnSpc>
                <a:spcPts val="4759"/>
              </a:lnSpc>
              <a:buFont typeface="Arial"/>
              <a:buChar char="⚬"/>
            </a:pPr>
            <a:r>
              <a:rPr lang="en-US" sz="3399">
                <a:solidFill>
                  <a:srgbClr val="000000"/>
                </a:solidFill>
                <a:latin typeface="Arimo Bold"/>
              </a:rPr>
              <a:t>Next one is johns library.(pip install johns lib)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1"/>
            <a:ext cx="10464870" cy="0"/>
          </a:xfrm>
          <a:prstGeom prst="line">
            <a:avLst/>
          </a:prstGeom>
          <a:ln w="9525" cap="rnd">
            <a:solidFill>
              <a:srgbClr val="FFFFFF"/>
            </a:solidFill>
            <a:prstDash val="solid"/>
            <a:headEnd type="none" w="sm" len="sm"/>
            <a:tailEnd type="none" w="sm" len="sm"/>
          </a:ln>
        </p:spPr>
      </p:sp>
      <p:sp>
        <p:nvSpPr>
          <p:cNvPr id="3" name="AutoShape 3"/>
          <p:cNvSpPr/>
          <p:nvPr/>
        </p:nvSpPr>
        <p:spPr>
          <a:xfrm rot="8776573">
            <a:off x="10406482" y="7904561"/>
            <a:ext cx="8608175" cy="0"/>
          </a:xfrm>
          <a:prstGeom prst="line">
            <a:avLst/>
          </a:prstGeom>
          <a:ln w="9525" cap="rnd">
            <a:solidFill>
              <a:srgbClr val="FFFFFF"/>
            </a:solidFill>
            <a:prstDash val="solid"/>
            <a:headEnd type="none" w="sm" len="sm"/>
            <a:tailEnd type="none" w="sm" len="sm"/>
          </a:ln>
        </p:spPr>
      </p:sp>
      <p:grpSp>
        <p:nvGrpSpPr>
          <p:cNvPr id="4" name="Group 4"/>
          <p:cNvGrpSpPr/>
          <p:nvPr/>
        </p:nvGrpSpPr>
        <p:grpSpPr>
          <a:xfrm>
            <a:off x="13772214" y="-12700"/>
            <a:ext cx="4511024" cy="10299701"/>
            <a:chOff x="0" y="0"/>
            <a:chExt cx="6014698" cy="13732935"/>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6" name="Group 6"/>
          <p:cNvGrpSpPr/>
          <p:nvPr/>
        </p:nvGrpSpPr>
        <p:grpSpPr>
          <a:xfrm>
            <a:off x="14405163" y="-12700"/>
            <a:ext cx="3882837" cy="10299701"/>
            <a:chOff x="0" y="0"/>
            <a:chExt cx="5177116" cy="13732935"/>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8" name="Group 8"/>
          <p:cNvGrpSpPr/>
          <p:nvPr/>
        </p:nvGrpSpPr>
        <p:grpSpPr>
          <a:xfrm>
            <a:off x="13398499" y="4572001"/>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10" name="Group 10"/>
          <p:cNvGrpSpPr/>
          <p:nvPr/>
        </p:nvGrpSpPr>
        <p:grpSpPr>
          <a:xfrm>
            <a:off x="14001750" y="-12700"/>
            <a:ext cx="4281489" cy="10299701"/>
            <a:chOff x="0" y="0"/>
            <a:chExt cx="5708652" cy="13732935"/>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12" name="Group 12"/>
          <p:cNvGrpSpPr/>
          <p:nvPr/>
        </p:nvGrpSpPr>
        <p:grpSpPr>
          <a:xfrm>
            <a:off x="16348095" y="-12700"/>
            <a:ext cx="1935141" cy="10299701"/>
            <a:chOff x="0" y="0"/>
            <a:chExt cx="2580188" cy="13732935"/>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14" name="Group 14"/>
          <p:cNvGrpSpPr/>
          <p:nvPr/>
        </p:nvGrpSpPr>
        <p:grpSpPr>
          <a:xfrm>
            <a:off x="16408499" y="-12700"/>
            <a:ext cx="1874737" cy="10299701"/>
            <a:chOff x="0" y="0"/>
            <a:chExt cx="2499650" cy="13732935"/>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16" name="Group 16"/>
          <p:cNvGrpSpPr/>
          <p:nvPr/>
        </p:nvGrpSpPr>
        <p:grpSpPr>
          <a:xfrm>
            <a:off x="15557499" y="5384801"/>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18" name="Group 18"/>
          <p:cNvGrpSpPr/>
          <p:nvPr/>
        </p:nvGrpSpPr>
        <p:grpSpPr>
          <a:xfrm>
            <a:off x="0" y="6019801"/>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90C226">
                <a:alpha val="84706"/>
              </a:srgbClr>
            </a:solidFill>
          </p:spPr>
        </p:sp>
      </p:grpSp>
      <p:sp>
        <p:nvSpPr>
          <p:cNvPr id="20" name="TextBox 20"/>
          <p:cNvSpPr txBox="1"/>
          <p:nvPr/>
        </p:nvSpPr>
        <p:spPr>
          <a:xfrm>
            <a:off x="2124362" y="1004485"/>
            <a:ext cx="14039275" cy="756920"/>
          </a:xfrm>
          <a:prstGeom prst="rect">
            <a:avLst/>
          </a:prstGeom>
        </p:spPr>
        <p:txBody>
          <a:bodyPr lIns="0" tIns="0" rIns="0" bIns="0" rtlCol="0" anchor="t">
            <a:spAutoFit/>
          </a:bodyPr>
          <a:lstStyle/>
          <a:p>
            <a:pPr algn="ctr">
              <a:lnSpc>
                <a:spcPts val="6788"/>
              </a:lnSpc>
            </a:pPr>
            <a:r>
              <a:rPr lang="en-US" sz="6998">
                <a:solidFill>
                  <a:srgbClr val="000000"/>
                </a:solidFill>
                <a:latin typeface="DM Sans Bold"/>
              </a:rPr>
              <a:t>WHO ARE THE END USERS?</a:t>
            </a:r>
          </a:p>
        </p:txBody>
      </p:sp>
      <p:sp>
        <p:nvSpPr>
          <p:cNvPr id="21" name="TextBox 21"/>
          <p:cNvSpPr txBox="1"/>
          <p:nvPr/>
        </p:nvSpPr>
        <p:spPr>
          <a:xfrm>
            <a:off x="794657" y="1819917"/>
            <a:ext cx="16858728" cy="6906260"/>
          </a:xfrm>
          <a:prstGeom prst="rect">
            <a:avLst/>
          </a:prstGeom>
        </p:spPr>
        <p:txBody>
          <a:bodyPr lIns="0" tIns="0" rIns="0" bIns="0" rtlCol="0" anchor="t">
            <a:spAutoFit/>
          </a:bodyPr>
          <a:lstStyle/>
          <a:p>
            <a:pPr algn="l">
              <a:lnSpc>
                <a:spcPts val="3640"/>
              </a:lnSpc>
            </a:pPr>
            <a:r>
              <a:rPr lang="en-US" sz="2600">
                <a:solidFill>
                  <a:srgbClr val="000000"/>
                </a:solidFill>
                <a:latin typeface="Canva Sans"/>
              </a:rPr>
              <a:t>End users of keyloggers can vary widely, depending on the intent and legality of their usage. Here are some categories:</a:t>
            </a:r>
          </a:p>
          <a:p>
            <a:pPr algn="l">
              <a:lnSpc>
                <a:spcPts val="3640"/>
              </a:lnSpc>
            </a:pPr>
            <a:endParaRPr lang="en-US" sz="2600">
              <a:solidFill>
                <a:srgbClr val="000000"/>
              </a:solidFill>
              <a:latin typeface="Canva Sans"/>
            </a:endParaRPr>
          </a:p>
          <a:p>
            <a:pPr marL="594362" lvl="2" indent="-198121" algn="l">
              <a:lnSpc>
                <a:spcPts val="3640"/>
              </a:lnSpc>
              <a:buFont typeface="Arial"/>
              <a:buChar char="⚬"/>
            </a:pPr>
            <a:r>
              <a:rPr lang="en-US" sz="2600">
                <a:solidFill>
                  <a:srgbClr val="000000"/>
                </a:solidFill>
                <a:latin typeface="Canva Sans"/>
              </a:rPr>
              <a:t> </a:t>
            </a:r>
            <a:r>
              <a:rPr lang="en-US" sz="2600">
                <a:solidFill>
                  <a:srgbClr val="000000"/>
                </a:solidFill>
                <a:latin typeface="Canva Sans Bold"/>
              </a:rPr>
              <a:t>Parents </a:t>
            </a:r>
            <a:r>
              <a:rPr lang="en-US" sz="2600">
                <a:solidFill>
                  <a:srgbClr val="000000"/>
                </a:solidFill>
                <a:latin typeface="Canva Sans"/>
              </a:rPr>
              <a:t>may use keyloggers to monitor their children's online activities to protect them from online predators, cyberbullying, or inappropriate content.</a:t>
            </a:r>
          </a:p>
          <a:p>
            <a:pPr marL="594362" lvl="2" indent="-198121" algn="l">
              <a:lnSpc>
                <a:spcPts val="3640"/>
              </a:lnSpc>
            </a:pPr>
            <a:endParaRPr lang="en-US" sz="2600">
              <a:solidFill>
                <a:srgbClr val="000000"/>
              </a:solidFill>
              <a:latin typeface="Canva Sans"/>
            </a:endParaRPr>
          </a:p>
          <a:p>
            <a:pPr marL="594362" lvl="2" indent="-198121" algn="l">
              <a:lnSpc>
                <a:spcPts val="3640"/>
              </a:lnSpc>
              <a:buFont typeface="Arial"/>
              <a:buChar char="⚬"/>
            </a:pPr>
            <a:r>
              <a:rPr lang="en-US" sz="2600">
                <a:solidFill>
                  <a:srgbClr val="000000"/>
                </a:solidFill>
                <a:latin typeface="Canva Sans Bold"/>
              </a:rPr>
              <a:t>Researchers </a:t>
            </a:r>
            <a:r>
              <a:rPr lang="en-US" sz="2600">
                <a:solidFill>
                  <a:srgbClr val="000000"/>
                </a:solidFill>
                <a:latin typeface="Canva Sans"/>
              </a:rPr>
              <a:t>might use keyloggers in controlled environments to study their behaviors and develop countermeasures against malicious keyloggers.</a:t>
            </a:r>
          </a:p>
          <a:p>
            <a:pPr marL="594362" lvl="2" indent="-198121" algn="l">
              <a:lnSpc>
                <a:spcPts val="3640"/>
              </a:lnSpc>
            </a:pPr>
            <a:endParaRPr lang="en-US" sz="2600">
              <a:solidFill>
                <a:srgbClr val="000000"/>
              </a:solidFill>
              <a:latin typeface="Canva Sans"/>
            </a:endParaRPr>
          </a:p>
          <a:p>
            <a:pPr marL="594362" lvl="2" indent="-198121" algn="l">
              <a:lnSpc>
                <a:spcPts val="3640"/>
              </a:lnSpc>
              <a:buFont typeface="Arial"/>
              <a:buChar char="⚬"/>
            </a:pPr>
            <a:r>
              <a:rPr lang="en-US" sz="2600">
                <a:solidFill>
                  <a:srgbClr val="000000"/>
                </a:solidFill>
                <a:latin typeface="Canva Sans"/>
              </a:rPr>
              <a:t> Some </a:t>
            </a:r>
            <a:r>
              <a:rPr lang="en-US" sz="2600">
                <a:solidFill>
                  <a:srgbClr val="000000"/>
                </a:solidFill>
                <a:latin typeface="Canva Sans Bold"/>
              </a:rPr>
              <a:t>government agencies</a:t>
            </a:r>
            <a:r>
              <a:rPr lang="en-US" sz="2600">
                <a:solidFill>
                  <a:srgbClr val="000000"/>
                </a:solidFill>
                <a:latin typeface="Canva Sans"/>
              </a:rPr>
              <a:t> use keyloggers for surveillance and to gather evidence in investigations involving terrorism, cybercrime, or other serious offenses.</a:t>
            </a:r>
          </a:p>
          <a:p>
            <a:pPr marL="594362" lvl="2" indent="-198121" algn="l">
              <a:lnSpc>
                <a:spcPts val="3640"/>
              </a:lnSpc>
            </a:pPr>
            <a:endParaRPr lang="en-US" sz="2600">
              <a:solidFill>
                <a:srgbClr val="000000"/>
              </a:solidFill>
              <a:latin typeface="Canva Sans"/>
            </a:endParaRPr>
          </a:p>
          <a:p>
            <a:pPr marL="594362" lvl="2" indent="-198121" algn="l">
              <a:lnSpc>
                <a:spcPts val="3640"/>
              </a:lnSpc>
            </a:pPr>
            <a:r>
              <a:rPr lang="en-US" sz="2600">
                <a:solidFill>
                  <a:srgbClr val="000000"/>
                </a:solidFill>
                <a:latin typeface="Canva Sans"/>
              </a:rPr>
              <a:t>and more..............</a:t>
            </a:r>
          </a:p>
          <a:p>
            <a:pPr marL="594362" lvl="2" indent="-198121" algn="l">
              <a:lnSpc>
                <a:spcPts val="3640"/>
              </a:lnSpc>
            </a:pPr>
            <a:endParaRPr lang="en-US" sz="2600">
              <a:solidFill>
                <a:srgbClr val="000000"/>
              </a:solidFill>
              <a:latin typeface="Canva Sans"/>
            </a:endParaRPr>
          </a:p>
          <a:p>
            <a:pPr marL="594362" lvl="2" indent="-198121" algn="l">
              <a:lnSpc>
                <a:spcPts val="3640"/>
              </a:lnSpc>
            </a:pPr>
            <a:endParaRPr lang="en-US" sz="2600">
              <a:solidFill>
                <a:srgbClr val="000000"/>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4791364">
            <a:off x="9738483" y="5143501"/>
            <a:ext cx="10464870" cy="0"/>
          </a:xfrm>
          <a:prstGeom prst="line">
            <a:avLst/>
          </a:prstGeom>
          <a:ln w="9525" cap="rnd">
            <a:solidFill>
              <a:srgbClr val="FFFFFF"/>
            </a:solidFill>
            <a:prstDash val="solid"/>
            <a:headEnd type="none" w="sm" len="sm"/>
            <a:tailEnd type="none" w="sm" len="sm"/>
          </a:ln>
        </p:spPr>
      </p:sp>
      <p:sp>
        <p:nvSpPr>
          <p:cNvPr id="3" name="AutoShape 3"/>
          <p:cNvSpPr/>
          <p:nvPr/>
        </p:nvSpPr>
        <p:spPr>
          <a:xfrm rot="8776573">
            <a:off x="10406482" y="7904561"/>
            <a:ext cx="8608175" cy="0"/>
          </a:xfrm>
          <a:prstGeom prst="line">
            <a:avLst/>
          </a:prstGeom>
          <a:ln w="9525" cap="rnd">
            <a:solidFill>
              <a:srgbClr val="FFFFFF"/>
            </a:solidFill>
            <a:prstDash val="solid"/>
            <a:headEnd type="none" w="sm" len="sm"/>
            <a:tailEnd type="none" w="sm" len="sm"/>
          </a:ln>
        </p:spPr>
      </p:sp>
      <p:grpSp>
        <p:nvGrpSpPr>
          <p:cNvPr id="4" name="Group 4"/>
          <p:cNvGrpSpPr/>
          <p:nvPr/>
        </p:nvGrpSpPr>
        <p:grpSpPr>
          <a:xfrm>
            <a:off x="13772214" y="-12700"/>
            <a:ext cx="4511024" cy="10299701"/>
            <a:chOff x="0" y="0"/>
            <a:chExt cx="6014698" cy="13732935"/>
          </a:xfrm>
        </p:grpSpPr>
        <p:sp>
          <p:nvSpPr>
            <p:cNvPr id="5" name="Freeform 5"/>
            <p:cNvSpPr/>
            <p:nvPr/>
          </p:nvSpPr>
          <p:spPr>
            <a:xfrm>
              <a:off x="0" y="0"/>
              <a:ext cx="6014720" cy="13732890"/>
            </a:xfrm>
            <a:custGeom>
              <a:avLst/>
              <a:gdLst/>
              <a:ahLst/>
              <a:cxnLst/>
              <a:rect l="l" t="t" r="r" b="b"/>
              <a:pathLst>
                <a:path w="6014720" h="1373289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id="6" name="Group 6"/>
          <p:cNvGrpSpPr/>
          <p:nvPr/>
        </p:nvGrpSpPr>
        <p:grpSpPr>
          <a:xfrm>
            <a:off x="14405163" y="-12700"/>
            <a:ext cx="3882837" cy="10299701"/>
            <a:chOff x="0" y="0"/>
            <a:chExt cx="5177116" cy="13732935"/>
          </a:xfrm>
        </p:grpSpPr>
        <p:sp>
          <p:nvSpPr>
            <p:cNvPr id="7" name="Freeform 7"/>
            <p:cNvSpPr/>
            <p:nvPr/>
          </p:nvSpPr>
          <p:spPr>
            <a:xfrm>
              <a:off x="0" y="0"/>
              <a:ext cx="5177155" cy="13732890"/>
            </a:xfrm>
            <a:custGeom>
              <a:avLst/>
              <a:gdLst/>
              <a:ahLst/>
              <a:cxnLst/>
              <a:rect l="l" t="t" r="r" b="b"/>
              <a:pathLst>
                <a:path w="5177155" h="13732890">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id="8" name="Group 8"/>
          <p:cNvGrpSpPr/>
          <p:nvPr/>
        </p:nvGrpSpPr>
        <p:grpSpPr>
          <a:xfrm>
            <a:off x="13398499" y="4572001"/>
            <a:ext cx="4889501" cy="5715000"/>
            <a:chOff x="0" y="0"/>
            <a:chExt cx="6519334" cy="7620000"/>
          </a:xfrm>
        </p:grpSpPr>
        <p:sp>
          <p:nvSpPr>
            <p:cNvPr id="9" name="Freeform 9"/>
            <p:cNvSpPr/>
            <p:nvPr/>
          </p:nvSpPr>
          <p:spPr>
            <a:xfrm>
              <a:off x="0" y="0"/>
              <a:ext cx="6519291" cy="7620000"/>
            </a:xfrm>
            <a:custGeom>
              <a:avLst/>
              <a:gdLst/>
              <a:ahLst/>
              <a:cxnLst/>
              <a:rect l="l" t="t" r="r" b="b"/>
              <a:pathLst>
                <a:path w="6519291" h="7620000">
                  <a:moveTo>
                    <a:pt x="0" y="7620000"/>
                  </a:moveTo>
                  <a:lnTo>
                    <a:pt x="6519291" y="0"/>
                  </a:lnTo>
                  <a:lnTo>
                    <a:pt x="6519291" y="7620000"/>
                  </a:lnTo>
                  <a:close/>
                </a:path>
              </a:pathLst>
            </a:custGeom>
            <a:solidFill>
              <a:srgbClr val="54A021">
                <a:alpha val="71765"/>
              </a:srgbClr>
            </a:solidFill>
          </p:spPr>
        </p:sp>
      </p:grpSp>
      <p:grpSp>
        <p:nvGrpSpPr>
          <p:cNvPr id="10" name="Group 10"/>
          <p:cNvGrpSpPr/>
          <p:nvPr/>
        </p:nvGrpSpPr>
        <p:grpSpPr>
          <a:xfrm>
            <a:off x="14001750" y="-12700"/>
            <a:ext cx="4281489" cy="10299701"/>
            <a:chOff x="0" y="0"/>
            <a:chExt cx="5708652" cy="13732935"/>
          </a:xfrm>
        </p:grpSpPr>
        <p:sp>
          <p:nvSpPr>
            <p:cNvPr id="11" name="Freeform 11"/>
            <p:cNvSpPr/>
            <p:nvPr/>
          </p:nvSpPr>
          <p:spPr>
            <a:xfrm>
              <a:off x="0" y="0"/>
              <a:ext cx="5708650" cy="13732890"/>
            </a:xfrm>
            <a:custGeom>
              <a:avLst/>
              <a:gdLst/>
              <a:ahLst/>
              <a:cxnLst/>
              <a:rect l="l" t="t" r="r" b="b"/>
              <a:pathLst>
                <a:path w="5708650" h="1373289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id="12" name="Group 12"/>
          <p:cNvGrpSpPr/>
          <p:nvPr/>
        </p:nvGrpSpPr>
        <p:grpSpPr>
          <a:xfrm>
            <a:off x="16348095" y="-12700"/>
            <a:ext cx="1935141" cy="10299701"/>
            <a:chOff x="0" y="0"/>
            <a:chExt cx="2580188" cy="13732935"/>
          </a:xfrm>
        </p:grpSpPr>
        <p:sp>
          <p:nvSpPr>
            <p:cNvPr id="13" name="Freeform 13"/>
            <p:cNvSpPr/>
            <p:nvPr/>
          </p:nvSpPr>
          <p:spPr>
            <a:xfrm>
              <a:off x="0" y="0"/>
              <a:ext cx="2580259" cy="13732890"/>
            </a:xfrm>
            <a:custGeom>
              <a:avLst/>
              <a:gdLst/>
              <a:ahLst/>
              <a:cxnLst/>
              <a:rect l="l" t="t" r="r" b="b"/>
              <a:pathLst>
                <a:path w="2580259" h="13732890">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id="14" name="Group 14"/>
          <p:cNvGrpSpPr/>
          <p:nvPr/>
        </p:nvGrpSpPr>
        <p:grpSpPr>
          <a:xfrm>
            <a:off x="16408499" y="-12700"/>
            <a:ext cx="1874737" cy="10299701"/>
            <a:chOff x="0" y="0"/>
            <a:chExt cx="2499650" cy="13732935"/>
          </a:xfrm>
        </p:grpSpPr>
        <p:sp>
          <p:nvSpPr>
            <p:cNvPr id="15" name="Freeform 15"/>
            <p:cNvSpPr/>
            <p:nvPr/>
          </p:nvSpPr>
          <p:spPr>
            <a:xfrm>
              <a:off x="0" y="0"/>
              <a:ext cx="2499614" cy="13732890"/>
            </a:xfrm>
            <a:custGeom>
              <a:avLst/>
              <a:gdLst/>
              <a:ahLst/>
              <a:cxnLst/>
              <a:rect l="l" t="t" r="r" b="b"/>
              <a:pathLst>
                <a:path w="2499614" h="13732890">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id="16" name="Group 16"/>
          <p:cNvGrpSpPr/>
          <p:nvPr/>
        </p:nvGrpSpPr>
        <p:grpSpPr>
          <a:xfrm>
            <a:off x="15557499" y="5384801"/>
            <a:ext cx="2725738" cy="4902200"/>
            <a:chOff x="0" y="0"/>
            <a:chExt cx="3634318" cy="6536266"/>
          </a:xfrm>
        </p:grpSpPr>
        <p:sp>
          <p:nvSpPr>
            <p:cNvPr id="17" name="Freeform 17"/>
            <p:cNvSpPr/>
            <p:nvPr/>
          </p:nvSpPr>
          <p:spPr>
            <a:xfrm>
              <a:off x="0" y="0"/>
              <a:ext cx="3634359" cy="6536309"/>
            </a:xfrm>
            <a:custGeom>
              <a:avLst/>
              <a:gdLst/>
              <a:ahLst/>
              <a:cxnLst/>
              <a:rect l="l" t="t" r="r" b="b"/>
              <a:pathLst>
                <a:path w="3634359" h="6536309">
                  <a:moveTo>
                    <a:pt x="0" y="6536309"/>
                  </a:moveTo>
                  <a:lnTo>
                    <a:pt x="3634359" y="0"/>
                  </a:lnTo>
                  <a:lnTo>
                    <a:pt x="3634359" y="6536309"/>
                  </a:lnTo>
                  <a:close/>
                </a:path>
              </a:pathLst>
            </a:custGeom>
            <a:solidFill>
              <a:srgbClr val="90C226">
                <a:alpha val="80000"/>
              </a:srgbClr>
            </a:solidFill>
          </p:spPr>
        </p:sp>
      </p:grpSp>
      <p:grpSp>
        <p:nvGrpSpPr>
          <p:cNvPr id="18" name="Group 18"/>
          <p:cNvGrpSpPr/>
          <p:nvPr/>
        </p:nvGrpSpPr>
        <p:grpSpPr>
          <a:xfrm>
            <a:off x="0" y="6019801"/>
            <a:ext cx="673100" cy="4267200"/>
            <a:chOff x="0" y="0"/>
            <a:chExt cx="897466" cy="5689600"/>
          </a:xfrm>
        </p:grpSpPr>
        <p:sp>
          <p:nvSpPr>
            <p:cNvPr id="19" name="Freeform 19"/>
            <p:cNvSpPr/>
            <p:nvPr/>
          </p:nvSpPr>
          <p:spPr>
            <a:xfrm>
              <a:off x="0" y="0"/>
              <a:ext cx="897509" cy="5689600"/>
            </a:xfrm>
            <a:custGeom>
              <a:avLst/>
              <a:gdLst/>
              <a:ahLst/>
              <a:cxnLst/>
              <a:rect l="l" t="t" r="r" b="b"/>
              <a:pathLst>
                <a:path w="897509" h="5689600">
                  <a:moveTo>
                    <a:pt x="0" y="5689600"/>
                  </a:moveTo>
                  <a:lnTo>
                    <a:pt x="0" y="0"/>
                  </a:lnTo>
                  <a:lnTo>
                    <a:pt x="897509" y="5689600"/>
                  </a:lnTo>
                  <a:close/>
                </a:path>
              </a:pathLst>
            </a:custGeom>
            <a:solidFill>
              <a:srgbClr val="90C226">
                <a:alpha val="84706"/>
              </a:srgbClr>
            </a:solidFill>
          </p:spPr>
        </p:sp>
      </p:grpSp>
      <p:sp>
        <p:nvSpPr>
          <p:cNvPr id="20" name="TextBox 20"/>
          <p:cNvSpPr txBox="1"/>
          <p:nvPr/>
        </p:nvSpPr>
        <p:spPr>
          <a:xfrm>
            <a:off x="778484" y="1366021"/>
            <a:ext cx="16716326" cy="546100"/>
          </a:xfrm>
          <a:prstGeom prst="rect">
            <a:avLst/>
          </a:prstGeom>
        </p:spPr>
        <p:txBody>
          <a:bodyPr lIns="0" tIns="0" rIns="0" bIns="0" rtlCol="0" anchor="t">
            <a:spAutoFit/>
          </a:bodyPr>
          <a:lstStyle/>
          <a:p>
            <a:pPr algn="ctr">
              <a:lnSpc>
                <a:spcPts val="4850"/>
              </a:lnSpc>
            </a:pPr>
            <a:r>
              <a:rPr lang="en-US" sz="4999">
                <a:solidFill>
                  <a:srgbClr val="000000"/>
                </a:solidFill>
                <a:latin typeface="DM Sans Bold"/>
              </a:rPr>
              <a:t>YOUR SOLUTION AND ITS VALUE PROPOSITION</a:t>
            </a:r>
          </a:p>
        </p:txBody>
      </p:sp>
      <p:sp>
        <p:nvSpPr>
          <p:cNvPr id="21" name="TextBox 21"/>
          <p:cNvSpPr txBox="1"/>
          <p:nvPr/>
        </p:nvSpPr>
        <p:spPr>
          <a:xfrm>
            <a:off x="1028700" y="2256730"/>
            <a:ext cx="16624685" cy="6448587"/>
          </a:xfrm>
          <a:prstGeom prst="rect">
            <a:avLst/>
          </a:prstGeom>
        </p:spPr>
        <p:txBody>
          <a:bodyPr lIns="0" tIns="0" rIns="0" bIns="0" rtlCol="0" anchor="t">
            <a:spAutoFit/>
          </a:bodyPr>
          <a:lstStyle/>
          <a:p>
            <a:pPr marL="598541" lvl="2" indent="-199514" algn="just">
              <a:lnSpc>
                <a:spcPts val="3666"/>
              </a:lnSpc>
              <a:buFont typeface="Arial"/>
              <a:buChar char="⚬"/>
            </a:pPr>
            <a:r>
              <a:rPr lang="en-US" sz="2618">
                <a:solidFill>
                  <a:srgbClr val="000000"/>
                </a:solidFill>
                <a:latin typeface="Canva Sans Bold"/>
              </a:rPr>
              <a:t>Real-Time Detection: </a:t>
            </a:r>
          </a:p>
          <a:p>
            <a:pPr marL="598541" lvl="2" indent="-199514" algn="just">
              <a:lnSpc>
                <a:spcPts val="3666"/>
              </a:lnSpc>
            </a:pPr>
            <a:r>
              <a:rPr lang="en-US" sz="2618">
                <a:solidFill>
                  <a:srgbClr val="000000"/>
                </a:solidFill>
                <a:latin typeface="Canva Sans Bold"/>
              </a:rPr>
              <a:t>        </a:t>
            </a:r>
            <a:r>
              <a:rPr lang="en-US" sz="2618">
                <a:solidFill>
                  <a:srgbClr val="000000"/>
                </a:solidFill>
                <a:latin typeface="Canva Sans"/>
              </a:rPr>
              <a:t>Utilizes machine learning algorithms to identify suspicious activities instantly.</a:t>
            </a:r>
          </a:p>
          <a:p>
            <a:pPr marL="598541" lvl="2" indent="-199514" algn="just">
              <a:lnSpc>
                <a:spcPts val="3666"/>
              </a:lnSpc>
            </a:pPr>
            <a:endParaRPr lang="en-US" sz="2618">
              <a:solidFill>
                <a:srgbClr val="000000"/>
              </a:solidFill>
              <a:latin typeface="Canva Sans"/>
            </a:endParaRPr>
          </a:p>
          <a:p>
            <a:pPr marL="598541" lvl="2" indent="-199514" algn="just">
              <a:lnSpc>
                <a:spcPts val="3666"/>
              </a:lnSpc>
              <a:buFont typeface="Arial"/>
              <a:buChar char="⚬"/>
            </a:pPr>
            <a:r>
              <a:rPr lang="en-US" sz="2618">
                <a:solidFill>
                  <a:srgbClr val="000000"/>
                </a:solidFill>
                <a:latin typeface="Canva Sans Bold"/>
              </a:rPr>
              <a:t>User-Friendly Interface: </a:t>
            </a:r>
          </a:p>
          <a:p>
            <a:pPr marL="598541" lvl="2" indent="-199514" algn="just">
              <a:lnSpc>
                <a:spcPts val="3666"/>
              </a:lnSpc>
            </a:pPr>
            <a:r>
              <a:rPr lang="en-US" sz="2618">
                <a:solidFill>
                  <a:srgbClr val="000000"/>
                </a:solidFill>
                <a:latin typeface="Canva Sans Bold"/>
              </a:rPr>
              <a:t>        </a:t>
            </a:r>
            <a:r>
              <a:rPr lang="en-US" sz="2618">
                <a:solidFill>
                  <a:srgbClr val="000000"/>
                </a:solidFill>
                <a:latin typeface="Canva Sans"/>
              </a:rPr>
              <a:t>Simple, intuitive design ensuring ease of use for all user levels.</a:t>
            </a:r>
          </a:p>
          <a:p>
            <a:pPr marL="598541" lvl="2" indent="-199514" algn="just">
              <a:lnSpc>
                <a:spcPts val="3666"/>
              </a:lnSpc>
            </a:pPr>
            <a:endParaRPr lang="en-US" sz="2618">
              <a:solidFill>
                <a:srgbClr val="000000"/>
              </a:solidFill>
              <a:latin typeface="Canva Sans"/>
            </a:endParaRPr>
          </a:p>
          <a:p>
            <a:pPr marL="598541" lvl="2" indent="-199514" algn="just">
              <a:lnSpc>
                <a:spcPts val="3666"/>
              </a:lnSpc>
              <a:buFont typeface="Arial"/>
              <a:buChar char="⚬"/>
            </a:pPr>
            <a:r>
              <a:rPr lang="en-US" sz="2618">
                <a:solidFill>
                  <a:srgbClr val="000000"/>
                </a:solidFill>
                <a:latin typeface="Canva Sans Bold"/>
              </a:rPr>
              <a:t>Comprehensive Training Modules: </a:t>
            </a:r>
          </a:p>
          <a:p>
            <a:pPr marL="598541" lvl="2" indent="-199514" algn="just">
              <a:lnSpc>
                <a:spcPts val="3666"/>
              </a:lnSpc>
            </a:pPr>
            <a:r>
              <a:rPr lang="en-US" sz="2618">
                <a:solidFill>
                  <a:srgbClr val="000000"/>
                </a:solidFill>
                <a:latin typeface="Canva Sans Bold"/>
              </a:rPr>
              <a:t>        </a:t>
            </a:r>
            <a:r>
              <a:rPr lang="en-US" sz="2618">
                <a:solidFill>
                  <a:srgbClr val="000000"/>
                </a:solidFill>
                <a:latin typeface="Canva Sans"/>
              </a:rPr>
              <a:t>Interactive and engaging training materials that educate users on cybersecurity.</a:t>
            </a:r>
          </a:p>
          <a:p>
            <a:pPr marL="598541" lvl="2" indent="-199514" algn="just">
              <a:lnSpc>
                <a:spcPts val="3666"/>
              </a:lnSpc>
            </a:pPr>
            <a:endParaRPr lang="en-US" sz="2618">
              <a:solidFill>
                <a:srgbClr val="000000"/>
              </a:solidFill>
              <a:latin typeface="Canva Sans"/>
            </a:endParaRPr>
          </a:p>
          <a:p>
            <a:pPr marL="598541" lvl="2" indent="-199514" algn="just">
              <a:lnSpc>
                <a:spcPts val="3666"/>
              </a:lnSpc>
              <a:buFont typeface="Arial"/>
              <a:buChar char="⚬"/>
            </a:pPr>
            <a:r>
              <a:rPr lang="en-US" sz="2618">
                <a:solidFill>
                  <a:srgbClr val="000000"/>
                </a:solidFill>
                <a:latin typeface="Canva Sans Bold"/>
              </a:rPr>
              <a:t>Integration with Existing Systems: </a:t>
            </a:r>
          </a:p>
          <a:p>
            <a:pPr marL="598541" lvl="2" indent="-199514" algn="just">
              <a:lnSpc>
                <a:spcPts val="3666"/>
              </a:lnSpc>
            </a:pPr>
            <a:r>
              <a:rPr lang="en-US" sz="2618">
                <a:solidFill>
                  <a:srgbClr val="000000"/>
                </a:solidFill>
                <a:latin typeface="Canva Sans Bold"/>
              </a:rPr>
              <a:t>       </a:t>
            </a:r>
            <a:r>
              <a:rPr lang="en-US" sz="2618">
                <a:solidFill>
                  <a:srgbClr val="000000"/>
                </a:solidFill>
                <a:latin typeface="Canva Sans"/>
              </a:rPr>
              <a:t>Compatible with major operating systems and can be integrated into existing security protocols .</a:t>
            </a:r>
          </a:p>
          <a:p>
            <a:pPr marL="598541" lvl="2" indent="-199514" algn="just">
              <a:lnSpc>
                <a:spcPts val="3666"/>
              </a:lnSpc>
            </a:pPr>
            <a:endParaRPr lang="en-US" sz="2618">
              <a:solidFill>
                <a:srgbClr val="000000"/>
              </a:solidFill>
              <a:latin typeface="Canva Sans"/>
            </a:endParaRPr>
          </a:p>
          <a:p>
            <a:pPr marL="598541" lvl="2" indent="-199514" algn="just">
              <a:lnSpc>
                <a:spcPts val="3666"/>
              </a:lnSpc>
              <a:buFont typeface="Arial"/>
              <a:buChar char="⚬"/>
            </a:pPr>
            <a:r>
              <a:rPr lang="en-US" sz="2618">
                <a:solidFill>
                  <a:srgbClr val="000000"/>
                </a:solidFill>
                <a:latin typeface="Canva Sans Bold"/>
              </a:rPr>
              <a:t>Automated Updates:</a:t>
            </a:r>
          </a:p>
          <a:p>
            <a:pPr marL="598541" lvl="2" indent="-199514" algn="just">
              <a:lnSpc>
                <a:spcPts val="3666"/>
              </a:lnSpc>
            </a:pPr>
            <a:r>
              <a:rPr lang="en-US" sz="2618">
                <a:solidFill>
                  <a:srgbClr val="000000"/>
                </a:solidFill>
                <a:latin typeface="Canva Sans"/>
              </a:rPr>
              <a:t>       Regular updates to ensure protection against the latest keylogger threats.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775</Words>
  <Application>Microsoft Office PowerPoint</Application>
  <PresentationFormat>Custom</PresentationFormat>
  <Paragraphs>72</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Calibri</vt:lpstr>
      <vt:lpstr>DM Sans Bold</vt:lpstr>
      <vt:lpstr>Ahkio Bold</vt:lpstr>
      <vt:lpstr>Canva Sans Bold</vt:lpstr>
      <vt:lpstr>DM Sans</vt:lpstr>
      <vt:lpstr>Canva Sans</vt:lpstr>
      <vt:lpstr>Open Sans Extra Bold</vt:lpstr>
      <vt:lpstr>Arimo Bold</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klpppt.pptx</dc:title>
  <dc:creator>Ganta Priya Vardhini</dc:creator>
  <cp:lastModifiedBy>Ganta Priya Vardhini</cp:lastModifiedBy>
  <cp:revision>2</cp:revision>
  <dcterms:created xsi:type="dcterms:W3CDTF">2006-08-16T00:00:00Z</dcterms:created>
  <dcterms:modified xsi:type="dcterms:W3CDTF">2024-06-20T06:52:58Z</dcterms:modified>
  <dc:identifier>DAGIpm0oy7s</dc:identifier>
</cp:coreProperties>
</file>