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4" r:id="rId3"/>
    <p:sldId id="267" r:id="rId4"/>
    <p:sldId id="273" r:id="rId5"/>
    <p:sldId id="272" r:id="rId6"/>
    <p:sldId id="271" r:id="rId7"/>
    <p:sldId id="270" r:id="rId8"/>
    <p:sldId id="268" r:id="rId9"/>
    <p:sldId id="269" r:id="rId10"/>
    <p:sldId id="264" r:id="rId11"/>
    <p:sldId id="257" r:id="rId12"/>
    <p:sldId id="258" r:id="rId13"/>
    <p:sldId id="259" r:id="rId14"/>
    <p:sldId id="260" r:id="rId15"/>
    <p:sldId id="261" r:id="rId16"/>
    <p:sldId id="262" r:id="rId17"/>
    <p:sldId id="26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a V" userId="eb03c9811eef712f" providerId="LiveId" clId="{63D10DF2-59DE-42D1-84D0-67BABC9E1993}"/>
    <pc:docChg chg="undo custSel addSld delSld modSld sldOrd">
      <pc:chgData name="Preetha V" userId="eb03c9811eef712f" providerId="LiveId" clId="{63D10DF2-59DE-42D1-84D0-67BABC9E1993}" dt="2025-04-13T18:30:02.785" v="26"/>
      <pc:docMkLst>
        <pc:docMk/>
      </pc:docMkLst>
      <pc:sldChg chg="addSp delSp modSp del mod">
        <pc:chgData name="Preetha V" userId="eb03c9811eef712f" providerId="LiveId" clId="{63D10DF2-59DE-42D1-84D0-67BABC9E1993}" dt="2025-04-13T18:27:24.186" v="4" actId="47"/>
        <pc:sldMkLst>
          <pc:docMk/>
          <pc:sldMk cId="1284844261" sldId="265"/>
        </pc:sldMkLst>
      </pc:sldChg>
      <pc:sldChg chg="del">
        <pc:chgData name="Preetha V" userId="eb03c9811eef712f" providerId="LiveId" clId="{63D10DF2-59DE-42D1-84D0-67BABC9E1993}" dt="2025-04-13T18:26:55.214" v="1" actId="47"/>
        <pc:sldMkLst>
          <pc:docMk/>
          <pc:sldMk cId="3810326963" sldId="266"/>
        </pc:sldMkLst>
      </pc:sldChg>
      <pc:sldChg chg="addSp delSp modSp add del mod ord">
        <pc:chgData name="Preetha V" userId="eb03c9811eef712f" providerId="LiveId" clId="{63D10DF2-59DE-42D1-84D0-67BABC9E1993}" dt="2025-04-13T18:28:46.374" v="18"/>
        <pc:sldMkLst>
          <pc:docMk/>
          <pc:sldMk cId="371917818" sldId="267"/>
        </pc:sldMkLst>
      </pc:sldChg>
      <pc:sldChg chg="addSp modSp add">
        <pc:chgData name="Preetha V" userId="eb03c9811eef712f" providerId="LiveId" clId="{63D10DF2-59DE-42D1-84D0-67BABC9E1993}" dt="2025-04-13T18:29:54.885" v="25"/>
        <pc:sldMkLst>
          <pc:docMk/>
          <pc:sldMk cId="2663067557" sldId="268"/>
        </pc:sldMkLst>
      </pc:sldChg>
      <pc:sldChg chg="addSp modSp add">
        <pc:chgData name="Preetha V" userId="eb03c9811eef712f" providerId="LiveId" clId="{63D10DF2-59DE-42D1-84D0-67BABC9E1993}" dt="2025-04-13T18:30:02.785" v="26"/>
        <pc:sldMkLst>
          <pc:docMk/>
          <pc:sldMk cId="3834811482" sldId="269"/>
        </pc:sldMkLst>
      </pc:sldChg>
      <pc:sldChg chg="addSp modSp add">
        <pc:chgData name="Preetha V" userId="eb03c9811eef712f" providerId="LiveId" clId="{63D10DF2-59DE-42D1-84D0-67BABC9E1993}" dt="2025-04-13T18:29:45.971" v="24"/>
        <pc:sldMkLst>
          <pc:docMk/>
          <pc:sldMk cId="3685370752" sldId="270"/>
        </pc:sldMkLst>
      </pc:sldChg>
      <pc:sldChg chg="addSp modSp add mod">
        <pc:chgData name="Preetha V" userId="eb03c9811eef712f" providerId="LiveId" clId="{63D10DF2-59DE-42D1-84D0-67BABC9E1993}" dt="2025-04-13T18:29:30.285" v="23" actId="14100"/>
        <pc:sldMkLst>
          <pc:docMk/>
          <pc:sldMk cId="3614495517" sldId="271"/>
        </pc:sldMkLst>
      </pc:sldChg>
      <pc:sldChg chg="addSp modSp add">
        <pc:chgData name="Preetha V" userId="eb03c9811eef712f" providerId="LiveId" clId="{63D10DF2-59DE-42D1-84D0-67BABC9E1993}" dt="2025-04-13T18:29:08.411" v="20"/>
        <pc:sldMkLst>
          <pc:docMk/>
          <pc:sldMk cId="4159045363" sldId="272"/>
        </pc:sldMkLst>
      </pc:sldChg>
      <pc:sldChg chg="addSp modSp add">
        <pc:chgData name="Preetha V" userId="eb03c9811eef712f" providerId="LiveId" clId="{63D10DF2-59DE-42D1-84D0-67BABC9E1993}" dt="2025-04-13T18:28:57.849" v="19"/>
        <pc:sldMkLst>
          <pc:docMk/>
          <pc:sldMk cId="1178438717" sldId="273"/>
        </pc:sldMkLst>
      </pc:sldChg>
      <pc:sldChg chg="addSp modSp add mod">
        <pc:chgData name="Preetha V" userId="eb03c9811eef712f" providerId="LiveId" clId="{63D10DF2-59DE-42D1-84D0-67BABC9E1993}" dt="2025-04-13T18:28:32.642" v="15" actId="14100"/>
        <pc:sldMkLst>
          <pc:docMk/>
          <pc:sldMk cId="1564423923" sldId="274"/>
        </pc:sldMkLst>
      </pc:sldChg>
    </pc:docChg>
  </pc:docChgLst>
  <pc:docChgLst>
    <pc:chgData name="Preetha V" userId="eb03c9811eef712f" providerId="LiveId" clId="{09FA6AE1-D9C5-407A-BDBB-B71021C62153}"/>
    <pc:docChg chg="modSld">
      <pc:chgData name="Preetha V" userId="eb03c9811eef712f" providerId="LiveId" clId="{09FA6AE1-D9C5-407A-BDBB-B71021C62153}" dt="2025-07-30T06:28:40.021" v="0" actId="6549"/>
      <pc:docMkLst>
        <pc:docMk/>
      </pc:docMkLst>
      <pc:sldChg chg="modSp mod">
        <pc:chgData name="Preetha V" userId="eb03c9811eef712f" providerId="LiveId" clId="{09FA6AE1-D9C5-407A-BDBB-B71021C62153}" dt="2025-07-30T06:28:40.021" v="0" actId="6549"/>
        <pc:sldMkLst>
          <pc:docMk/>
          <pc:sldMk cId="0" sldId="256"/>
        </pc:sldMkLst>
        <pc:spChg chg="mod">
          <ac:chgData name="Preetha V" userId="eb03c9811eef712f" providerId="LiveId" clId="{09FA6AE1-D9C5-407A-BDBB-B71021C62153}" dt="2025-07-30T06:28:40.021" v="0" actId="6549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1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92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62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0585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26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3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4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3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30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5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7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56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1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24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64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0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658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207" y="299358"/>
            <a:ext cx="8229600" cy="1143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i="1" dirty="0" err="1"/>
              <a:t>NAMMA</a:t>
            </a:r>
            <a:r>
              <a:rPr lang="en-US" b="1" i="1" dirty="0"/>
              <a:t> YATRI BUSINESS LEADERSHIP </a:t>
            </a:r>
            <a:br>
              <a:rPr lang="en-US" b="1" i="1" dirty="0"/>
            </a:br>
            <a:r>
              <a:rPr lang="en-US" b="1" i="1" dirty="0"/>
              <a:t>INSIGHTS</a:t>
            </a:r>
            <a:endParaRPr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442359"/>
            <a:ext cx="7765322" cy="516527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IN" b="1" i="1" dirty="0"/>
          </a:p>
          <a:p>
            <a:pPr marL="0" indent="0" algn="ctr">
              <a:buNone/>
            </a:pPr>
            <a:endParaRPr lang="en-IN" b="1" i="1" dirty="0"/>
          </a:p>
          <a:p>
            <a:pPr marL="0" indent="0" algn="just">
              <a:buNone/>
            </a:pPr>
            <a:r>
              <a:rPr lang="en-IN" b="1" i="1" dirty="0"/>
              <a:t>	BY</a:t>
            </a:r>
          </a:p>
          <a:p>
            <a:pPr marL="0" indent="0" algn="just">
              <a:buNone/>
            </a:pPr>
            <a:r>
              <a:rPr lang="en-IN" b="1" i="1" dirty="0"/>
              <a:t>	</a:t>
            </a:r>
            <a:r>
              <a:rPr lang="en-IN" b="1" i="1" dirty="0" err="1"/>
              <a:t>PRIYADHARSHNI</a:t>
            </a:r>
            <a:r>
              <a:rPr lang="en-IN" b="1" i="1" dirty="0"/>
              <a:t> V</a:t>
            </a:r>
          </a:p>
          <a:p>
            <a:pPr marL="0" indent="0" algn="just">
              <a:buNone/>
            </a:pPr>
            <a:r>
              <a:rPr lang="en-IN" b="1" i="1"/>
              <a:t>	</a:t>
            </a:r>
            <a:endParaRPr b="1" i="1" dirty="0"/>
          </a:p>
        </p:txBody>
      </p:sp>
      <p:pic>
        <p:nvPicPr>
          <p:cNvPr id="1030" name="Picture 6" descr="Namma Yatri">
            <a:extLst>
              <a:ext uri="{FF2B5EF4-FFF2-40B4-BE49-F238E27FC236}">
                <a16:creationId xmlns:a16="http://schemas.microsoft.com/office/drawing/2014/main" id="{179028F2-6478-FE46-767D-4CA9D160A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134" y="2150270"/>
            <a:ext cx="2771095" cy="25574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3A250-64BE-8A14-81E5-401614BCF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CD05-5991-7585-5443-94271D0B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F09F-4FF4-58E7-ED6B-1BC7FD2B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lang="en-US" sz="2400" dirty="0"/>
          </a:p>
          <a:p>
            <a:pPr algn="just"/>
            <a:r>
              <a:rPr lang="en-US" sz="2400" dirty="0" err="1">
                <a:cs typeface="Arial" panose="020B0604020202020204" pitchFamily="34" charset="0"/>
              </a:rPr>
              <a:t>Namma</a:t>
            </a:r>
            <a:r>
              <a:rPr lang="en-US" sz="2400" dirty="0">
                <a:cs typeface="Arial" panose="020B0604020202020204" pitchFamily="34" charset="0"/>
              </a:rPr>
              <a:t> Yatri has a ~45% ride fulfillment rate.</a:t>
            </a:r>
          </a:p>
          <a:p>
            <a:pPr algn="just"/>
            <a:r>
              <a:rPr lang="en-US" sz="2400" dirty="0">
                <a:cs typeface="Arial" panose="020B0604020202020204" pitchFamily="34" charset="0"/>
              </a:rPr>
              <a:t>Major drop-offs in the booking funnel post quote.</a:t>
            </a:r>
          </a:p>
          <a:p>
            <a:pPr algn="just"/>
            <a:r>
              <a:rPr lang="en-US" sz="2400" dirty="0">
                <a:cs typeface="Arial" panose="020B0604020202020204" pitchFamily="34" charset="0"/>
              </a:rPr>
              <a:t>Opportunity to optimize service coverage and conversion.</a:t>
            </a:r>
          </a:p>
        </p:txBody>
      </p:sp>
    </p:spTree>
    <p:extLst>
      <p:ext uri="{BB962C8B-B14F-4D97-AF65-F5344CB8AC3E}">
        <p14:creationId xmlns:p14="http://schemas.microsoft.com/office/powerpoint/2010/main" val="134024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b="1" u="sng" dirty="0"/>
              <a:t>Current Platform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sz="2400" dirty="0"/>
              <a:t>Searches: </a:t>
            </a:r>
            <a:r>
              <a:rPr sz="2400" dirty="0" err="1"/>
              <a:t>2</a:t>
            </a:r>
            <a:r>
              <a:rPr lang="en-US" sz="2400" dirty="0" err="1"/>
              <a:t>,</a:t>
            </a:r>
            <a:r>
              <a:rPr sz="2400" dirty="0" err="1"/>
              <a:t>161K</a:t>
            </a:r>
            <a:r>
              <a:rPr sz="2400" dirty="0"/>
              <a:t> </a:t>
            </a:r>
            <a:endParaRPr lang="en-US" sz="2400" dirty="0"/>
          </a:p>
          <a:p>
            <a:r>
              <a:rPr sz="2400" dirty="0"/>
              <a:t>Fulfilled Rides: 983</a:t>
            </a:r>
          </a:p>
          <a:p>
            <a:r>
              <a:rPr sz="2400" dirty="0"/>
              <a:t>Revenue: ₹</a:t>
            </a:r>
            <a:r>
              <a:rPr sz="2400" dirty="0" err="1"/>
              <a:t>751K</a:t>
            </a:r>
            <a:r>
              <a:rPr sz="2400" dirty="0"/>
              <a:t> </a:t>
            </a:r>
            <a:endParaRPr lang="en-US" sz="2400" dirty="0"/>
          </a:p>
          <a:p>
            <a:r>
              <a:rPr sz="2400" dirty="0"/>
              <a:t>UPI Usage: 42%</a:t>
            </a:r>
          </a:p>
          <a:p>
            <a:r>
              <a:rPr lang="en-US" sz="2400" dirty="0"/>
              <a:t> High-demand</a:t>
            </a:r>
            <a:r>
              <a:rPr sz="2400" dirty="0"/>
              <a:t> zones: Ramanagaram, </a:t>
            </a:r>
            <a:r>
              <a:rPr sz="2400" dirty="0" err="1"/>
              <a:t>Yeshwantpur</a:t>
            </a:r>
            <a:endParaRPr sz="2400" dirty="0"/>
          </a:p>
        </p:txBody>
      </p:sp>
      <p:pic>
        <p:nvPicPr>
          <p:cNvPr id="2050" name="Picture 2" descr="compete with the giants Uber &amp; Ola ...">
            <a:extLst>
              <a:ext uri="{FF2B5EF4-FFF2-40B4-BE49-F238E27FC236}">
                <a16:creationId xmlns:a16="http://schemas.microsoft.com/office/drawing/2014/main" id="{EE735A4E-0BBE-B18D-9AC8-54491DEE5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007" y="2800349"/>
            <a:ext cx="296227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Customer Behavior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sz="2400" dirty="0"/>
              <a:t>UPI dominates payments, followed by card methods.</a:t>
            </a:r>
          </a:p>
          <a:p>
            <a:r>
              <a:rPr sz="2400" dirty="0"/>
              <a:t>Most rides are 10–20 minutes, </a:t>
            </a:r>
            <a:r>
              <a:rPr lang="en-US" sz="2400" dirty="0"/>
              <a:t>the </a:t>
            </a:r>
            <a:r>
              <a:rPr sz="2400" dirty="0"/>
              <a:t>typical urban commute pattern.</a:t>
            </a:r>
          </a:p>
          <a:p>
            <a:r>
              <a:rPr sz="2400" dirty="0"/>
              <a:t>Wait times and driver availability affect conversion.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Operational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sz="2400" dirty="0"/>
              <a:t>High drop-off after ride quotes.</a:t>
            </a:r>
          </a:p>
          <a:p>
            <a:r>
              <a:rPr sz="2400" dirty="0"/>
              <a:t>Inconsistent driver supply in peak zones.</a:t>
            </a:r>
          </a:p>
          <a:p>
            <a:r>
              <a:rPr sz="2400" dirty="0"/>
              <a:t>Low fulfillment in some high-search areas.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Strategic Focus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sz="2400" dirty="0"/>
              <a:t>Improve driver availability where demand peaks.</a:t>
            </a:r>
          </a:p>
          <a:p>
            <a:r>
              <a:rPr sz="2400" dirty="0"/>
              <a:t>Introduce funnel optimization (quotes to fulfillment).</a:t>
            </a:r>
          </a:p>
          <a:p>
            <a:r>
              <a:rPr sz="2400" dirty="0"/>
              <a:t>Encourage UPI via incentives or reward programs.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Business Impact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sz="2400" dirty="0"/>
              <a:t>Target conversion rate: from 45% to 60%.</a:t>
            </a:r>
          </a:p>
          <a:p>
            <a:r>
              <a:rPr sz="2400" dirty="0"/>
              <a:t>Increase completed rides per day.</a:t>
            </a:r>
          </a:p>
          <a:p>
            <a:r>
              <a:rPr sz="2400" dirty="0"/>
              <a:t>Reduce cancellations and drop-offs.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Recommendations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sz="2400" dirty="0"/>
              <a:t>Deploy more drivers in high-demand locations.</a:t>
            </a:r>
          </a:p>
          <a:p>
            <a:r>
              <a:rPr sz="2400" dirty="0"/>
              <a:t>Offer customer incentives post-quote stage.</a:t>
            </a:r>
          </a:p>
          <a:p>
            <a:r>
              <a:rPr sz="2400" dirty="0"/>
              <a:t>Promote UPI via cashback or digital rewards.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r>
              <a:rPr sz="2400" dirty="0"/>
              <a:t>Implement pilot improvements in one zone.</a:t>
            </a:r>
          </a:p>
          <a:p>
            <a:r>
              <a:rPr sz="2400" dirty="0"/>
              <a:t>Track conversion funnel metrics post-intervention.</a:t>
            </a:r>
          </a:p>
          <a:p>
            <a:r>
              <a:rPr sz="2400" dirty="0"/>
              <a:t>Plan quarterly performance reviews aligned with </a:t>
            </a:r>
            <a:r>
              <a:rPr sz="2400" dirty="0" err="1"/>
              <a:t>KPIs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CC715-06F2-D0A0-6B7A-5DA364AD8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FFDD2-0D98-2778-BAA2-FDBACE11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2140"/>
            <a:ext cx="9144000" cy="479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23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7F1CA-CBBC-3D26-5A57-9A58DDBDC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5F1804-1573-3A3E-9CE7-E9EE6FEE1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2003"/>
            <a:ext cx="9144000" cy="565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7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BFD0F-31E0-1023-3C26-53A9FCDFF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897D5-E267-0640-C1FC-D3735C7D1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4347"/>
            <a:ext cx="9144000" cy="506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3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15B5B-B44D-0760-0C75-118D29A4A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E5CA43-11C5-1825-709B-363FD39C1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7356"/>
            <a:ext cx="9144000" cy="484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04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6C9AE-F3F2-2732-AF2C-8CB4702CE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5D358B-3794-704D-0EAD-D8CBCF546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9144000" cy="488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9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3A98B-3BB8-86AB-0293-8D06A7ACA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8B5AF15-6153-35E0-33E4-ECBE7A0E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6628"/>
            <a:ext cx="9144000" cy="356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70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715AF-A9C6-6DA1-92B2-FA664A3C0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72F550-F3F6-ED61-0EC8-6F433E9D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086"/>
            <a:ext cx="9144000" cy="36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067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2F007-B7D4-3FD0-E572-6EB15A0F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3ADBE7-40DC-D5BA-E85D-63D8A6E96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21" y="828312"/>
            <a:ext cx="7582958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11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45</TotalTime>
  <Words>220</Words>
  <Application>Microsoft Office PowerPoint</Application>
  <PresentationFormat>On-screen Show (4:3)</PresentationFormat>
  <Paragraphs>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Bookman Old Style</vt:lpstr>
      <vt:lpstr>Rockwell</vt:lpstr>
      <vt:lpstr>Damask</vt:lpstr>
      <vt:lpstr>NAMMA YATRI BUSINESS LEADERSHIP 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Executive Summary</vt:lpstr>
      <vt:lpstr>Current Platform Performance</vt:lpstr>
      <vt:lpstr>Customer Behavior Trends</vt:lpstr>
      <vt:lpstr>Operational Challenges</vt:lpstr>
      <vt:lpstr>Strategic Focus Areas</vt:lpstr>
      <vt:lpstr>Business Impact Goals</vt:lpstr>
      <vt:lpstr>Recommendations Summary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Preetha V</cp:lastModifiedBy>
  <cp:revision>3</cp:revision>
  <dcterms:created xsi:type="dcterms:W3CDTF">2013-01-27T09:14:16Z</dcterms:created>
  <dcterms:modified xsi:type="dcterms:W3CDTF">2025-07-30T06:28:41Z</dcterms:modified>
  <cp:category/>
</cp:coreProperties>
</file>