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F03923-CEA4-4023-A406-F680FC662B0D}">
  <a:tblStyle styleId="{BCF03923-CEA4-4023-A406-F680FC662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2e539f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2e539f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e539f3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e539f3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e539f3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e539f3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e539f3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e539f3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e539f3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e539f3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e539f3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e539f3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ail.google.com/mail/?view=cm&amp;fs=1&amp;to=faber.yosua%40gmail.com&amp;authuser=0" TargetMode="External"/><Relationship Id="rId4" Type="http://schemas.openxmlformats.org/officeDocument/2006/relationships/hyperlink" Target="https://mail.google.com/mail/?view=cm&amp;fs=1&amp;to=masrifikhri%40gmail.com&amp;authuser=0" TargetMode="External"/><Relationship Id="rId5" Type="http://schemas.openxmlformats.org/officeDocument/2006/relationships/hyperlink" Target="https://mail.google.com/mail/?view=cm&amp;fs=1&amp;to=priyayidimas%40gmail.com&amp;authuser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0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Identifying </a:t>
            </a:r>
            <a:r>
              <a:rPr lang="en" sz="3000"/>
              <a:t>Pneumonia </a:t>
            </a:r>
            <a:r>
              <a:rPr lang="en" sz="3000"/>
              <a:t>Diagnosis by Image-Based Deep Learning (?)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Faber Silitonga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faber.yosua@gmail.com</a:t>
            </a:r>
            <a:r>
              <a:rPr lang="en" sz="1400">
                <a:solidFill>
                  <a:schemeClr val="dk1"/>
                </a:solidFill>
              </a:rPr>
              <a:t> - abrosua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Fikhri Masri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masrifikhri@gmail.com</a:t>
            </a:r>
            <a:r>
              <a:rPr lang="en" sz="1400">
                <a:solidFill>
                  <a:schemeClr val="dk1"/>
                </a:solidFill>
              </a:rPr>
              <a:t> - fikhrimasri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Dimas Anom Priyayi -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priyayidimas@gmail.com</a:t>
            </a:r>
            <a:r>
              <a:rPr lang="en" sz="1400">
                <a:solidFill>
                  <a:schemeClr val="dk1"/>
                </a:solidFill>
              </a:rPr>
              <a:t> - priyayidimas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327250"/>
            <a:ext cx="6924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Dataset : </a:t>
            </a:r>
            <a:r>
              <a:rPr lang="en"/>
              <a:t>https://www.kaggle.com/paultimothymooney/chest-xray-pneumonia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Metadata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11700" y="12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{BCF03923-CEA4-4023-A406-F680FC662B0D}</a:tableStyleId>
              </a:tblPr>
              <a:tblGrid>
                <a:gridCol w="1693750"/>
                <a:gridCol w="1693700"/>
                <a:gridCol w="4855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Citation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http://www.cell.com/cell/fulltext/S0092-8674(18)30154-5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Usage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 BY 4.0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Maintainer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Owner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 Mooney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Updated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2018-03-25                      (Version 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2018-03-22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Normal: 1341 images; Pneumonia: 3875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Normal:       8 images; Pneumonia:       8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Normal:   234 images; Pneumonia:   390 images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Framing → Binary Classification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image classification to determine whether someone has </a:t>
            </a:r>
            <a:r>
              <a:rPr lang="en"/>
              <a:t>pneumonia</a:t>
            </a:r>
            <a:r>
              <a:rPr lang="en"/>
              <a:t> or not from the x-ray image of the lungs, we can probably speed the diagnosis process, thus helping the medical center works efficiently.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labels would be “normal” or “pneumonia”.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success rate of this model depends on precision and recall rate of the model. The model is presumed success if precision rate is over 90% and recall rate is over 95%.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Hyperparameters to be tuned: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Network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Optimizer method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Adam or RMSProp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Initial learning rate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1e-4, 5e-5 or 1e-5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LR Scheduler (ReduceLROnPlateau) factor 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0.2 or 0.5</a:t>
            </a:r>
            <a:endParaRPr sz="1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Preprocessing (Image augmentation):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Pixel value rescaling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Rotation		: -5 to 5 degree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Width shift	: -0.1 to 0.1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Height shift	: -0.05 to 0.05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Shear		: -0.1 to 0.1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Zoom		: -0.15 to 0.15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Horizontal flipping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7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→ Neural Network, Deep Transfer learning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00" y="1152475"/>
            <a:ext cx="7057698" cy="38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7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→ Neural Network, Deep Transfer learning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37" y="1152475"/>
            <a:ext cx="5700926" cy="37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304201" y="4420275"/>
            <a:ext cx="27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XCeption and ResNet)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(XCeption and ResNet 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