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9/1/2025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9/1/2025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9/1/2025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9/1/2025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9/1/2025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9/1/2025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9/1/2025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AA18-A91D-405A-BBF0-6E352D6791D9}"/>
              </a:ext>
            </a:extLst>
          </p:cNvPr>
          <p:cNvSpPr>
            <a:spLocks noGrp="1"/>
          </p:cNvSpPr>
          <p:nvPr>
            <p:ph type="ctrTitle"/>
          </p:nvPr>
        </p:nvSpPr>
        <p:spPr/>
        <p:txBody>
          <a:bodyPr/>
          <a:lstStyle/>
          <a:p>
            <a:r>
              <a:rPr lang="en-IN"/>
              <a:t>DATA SCIENTISTS</a:t>
            </a:r>
            <a:br>
              <a:rPr lang="en-IN"/>
            </a:br>
            <a:endParaRPr lang="en-US"/>
          </a:p>
        </p:txBody>
      </p:sp>
    </p:spTree>
    <p:extLst>
      <p:ext uri="{BB962C8B-B14F-4D97-AF65-F5344CB8AC3E}">
        <p14:creationId xmlns:p14="http://schemas.microsoft.com/office/powerpoint/2010/main" val="594463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065BB-75F0-9F37-6A44-1DE2DBC21AE1}"/>
              </a:ext>
            </a:extLst>
          </p:cNvPr>
          <p:cNvSpPr>
            <a:spLocks noGrp="1"/>
          </p:cNvSpPr>
          <p:nvPr>
            <p:ph type="title"/>
          </p:nvPr>
        </p:nvSpPr>
        <p:spPr/>
        <p:txBody>
          <a:bodyPr/>
          <a:lstStyle/>
          <a:p>
            <a:r>
              <a:rPr lang="en-IN" dirty="0">
                <a:solidFill>
                  <a:schemeClr val="tx2"/>
                </a:solidFill>
              </a:rPr>
              <a:t>Results and  screenshot </a:t>
            </a:r>
            <a:endParaRPr lang="en-US" dirty="0">
              <a:solidFill>
                <a:schemeClr val="tx2"/>
              </a:solidFill>
            </a:endParaRPr>
          </a:p>
        </p:txBody>
      </p:sp>
      <p:sp>
        <p:nvSpPr>
          <p:cNvPr id="3" name="Content Placeholder 2">
            <a:extLst>
              <a:ext uri="{FF2B5EF4-FFF2-40B4-BE49-F238E27FC236}">
                <a16:creationId xmlns:a16="http://schemas.microsoft.com/office/drawing/2014/main" id="{D52A8538-F98B-1B04-4964-0A04AAAB99AD}"/>
              </a:ext>
            </a:extLst>
          </p:cNvPr>
          <p:cNvSpPr>
            <a:spLocks noGrp="1"/>
          </p:cNvSpPr>
          <p:nvPr>
            <p:ph sz="quarter" idx="13"/>
          </p:nvPr>
        </p:nvSpPr>
        <p:spPr>
          <a:xfrm>
            <a:off x="913775" y="2367092"/>
            <a:ext cx="10363826" cy="3424107"/>
          </a:xfrm>
        </p:spPr>
        <p:txBody>
          <a:bodyPr/>
          <a:lstStyle/>
          <a:p>
            <a:r>
              <a:rPr lang="en-IN" dirty="0"/>
              <a:t>Data scientists interpret complex datasets to find trends, build predictive models, and create actionable insights that solve business problems and drive strategic decisions. A key outcome of their work is communicating these findings through reports and visualizations to technical and non-technical stakeholders.</a:t>
            </a:r>
            <a:endParaRPr lang="en-US" dirty="0"/>
          </a:p>
        </p:txBody>
      </p:sp>
    </p:spTree>
    <p:extLst>
      <p:ext uri="{BB962C8B-B14F-4D97-AF65-F5344CB8AC3E}">
        <p14:creationId xmlns:p14="http://schemas.microsoft.com/office/powerpoint/2010/main" val="386404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4B4F5-E081-7310-6019-ED3DDD3AE0DE}"/>
              </a:ext>
            </a:extLst>
          </p:cNvPr>
          <p:cNvSpPr>
            <a:spLocks noGrp="1"/>
          </p:cNvSpPr>
          <p:nvPr>
            <p:ph type="title"/>
          </p:nvPr>
        </p:nvSpPr>
        <p:spPr/>
        <p:txBody>
          <a:bodyPr/>
          <a:lstStyle/>
          <a:p>
            <a:r>
              <a:rPr lang="en-IN" dirty="0">
                <a:solidFill>
                  <a:schemeClr val="tx2"/>
                </a:solidFill>
              </a:rPr>
              <a:t>conclusion</a:t>
            </a:r>
            <a:endParaRPr lang="en-US" dirty="0">
              <a:solidFill>
                <a:schemeClr val="tx2"/>
              </a:solidFill>
            </a:endParaRPr>
          </a:p>
        </p:txBody>
      </p:sp>
      <p:sp>
        <p:nvSpPr>
          <p:cNvPr id="3" name="Content Placeholder 2">
            <a:extLst>
              <a:ext uri="{FF2B5EF4-FFF2-40B4-BE49-F238E27FC236}">
                <a16:creationId xmlns:a16="http://schemas.microsoft.com/office/drawing/2014/main" id="{32785EAC-AEC6-F394-DC6E-3E5E73E8DBBC}"/>
              </a:ext>
            </a:extLst>
          </p:cNvPr>
          <p:cNvSpPr>
            <a:spLocks noGrp="1"/>
          </p:cNvSpPr>
          <p:nvPr>
            <p:ph sz="quarter" idx="13"/>
          </p:nvPr>
        </p:nvSpPr>
        <p:spPr/>
        <p:txBody>
          <a:bodyPr/>
          <a:lstStyle/>
          <a:p>
            <a:r>
              <a:rPr lang="en-IN" dirty="0"/>
              <a:t>The data scientist concludes by converting complex patterns into clear, data-driven strategies that guide organizations toward greater efficiency and profitability. 
Therefore, the ultimate conclusion is that the data scientist’s ability to derive actionable insights from data ensures a competitive edge, turning vast datasets into tangible improvements in customer satisfaction and new product development.</a:t>
            </a:r>
            <a:endParaRPr lang="en-US" dirty="0"/>
          </a:p>
        </p:txBody>
      </p:sp>
    </p:spTree>
    <p:extLst>
      <p:ext uri="{BB962C8B-B14F-4D97-AF65-F5344CB8AC3E}">
        <p14:creationId xmlns:p14="http://schemas.microsoft.com/office/powerpoint/2010/main" val="2698813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459E5-136B-7EC5-FA24-F8AD5852DD61}"/>
              </a:ext>
            </a:extLst>
          </p:cNvPr>
          <p:cNvSpPr>
            <a:spLocks noGrp="1"/>
          </p:cNvSpPr>
          <p:nvPr>
            <p:ph type="title"/>
          </p:nvPr>
        </p:nvSpPr>
        <p:spPr/>
        <p:txBody>
          <a:bodyPr/>
          <a:lstStyle/>
          <a:p>
            <a:r>
              <a:rPr lang="en-IN" dirty="0" err="1">
                <a:solidFill>
                  <a:schemeClr val="tx2"/>
                </a:solidFill>
              </a:rPr>
              <a:t>Github</a:t>
            </a:r>
            <a:r>
              <a:rPr lang="en-IN" dirty="0">
                <a:solidFill>
                  <a:schemeClr val="tx2"/>
                </a:solidFill>
              </a:rPr>
              <a:t> link </a:t>
            </a:r>
            <a:endParaRPr lang="en-US" dirty="0">
              <a:solidFill>
                <a:schemeClr val="tx2"/>
              </a:solidFill>
            </a:endParaRPr>
          </a:p>
        </p:txBody>
      </p:sp>
      <p:sp>
        <p:nvSpPr>
          <p:cNvPr id="3" name="Content Placeholder 2">
            <a:extLst>
              <a:ext uri="{FF2B5EF4-FFF2-40B4-BE49-F238E27FC236}">
                <a16:creationId xmlns:a16="http://schemas.microsoft.com/office/drawing/2014/main" id="{C4261C2D-C904-66FE-A695-5DD9A80C4D6B}"/>
              </a:ext>
            </a:extLst>
          </p:cNvPr>
          <p:cNvSpPr>
            <a:spLocks noGrp="1"/>
          </p:cNvSpPr>
          <p:nvPr>
            <p:ph sz="quarter" idx="13"/>
          </p:nvPr>
        </p:nvSpPr>
        <p:spPr/>
        <p:txBody>
          <a:bodyPr/>
          <a:lstStyle/>
          <a:p>
            <a:r>
              <a:rPr lang="en-IN" dirty="0"/>
              <a:t>GitHub is a web-based platform that uses Git, a version control system, to host code repositories and facilitate collaboration. For data scientists, GitHub is a crucial tool for managing data science projects, sharing code, and collaborating with others.</a:t>
            </a:r>
            <a:endParaRPr lang="en-US" dirty="0"/>
          </a:p>
        </p:txBody>
      </p:sp>
    </p:spTree>
    <p:extLst>
      <p:ext uri="{BB962C8B-B14F-4D97-AF65-F5344CB8AC3E}">
        <p14:creationId xmlns:p14="http://schemas.microsoft.com/office/powerpoint/2010/main" val="3237077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F931-C7EF-DF95-775D-16799E076EAD}"/>
              </a:ext>
            </a:extLst>
          </p:cNvPr>
          <p:cNvSpPr>
            <a:spLocks noGrp="1"/>
          </p:cNvSpPr>
          <p:nvPr>
            <p:ph type="title"/>
          </p:nvPr>
        </p:nvSpPr>
        <p:spPr/>
        <p:txBody>
          <a:bodyPr/>
          <a:lstStyle/>
          <a:p>
            <a:r>
              <a:rPr lang="en-IN"/>
              <a:t>PORTFOLIO</a:t>
            </a:r>
            <a:endParaRPr lang="en-US"/>
          </a:p>
        </p:txBody>
      </p:sp>
      <p:sp>
        <p:nvSpPr>
          <p:cNvPr id="3" name="Content Placeholder 2">
            <a:extLst>
              <a:ext uri="{FF2B5EF4-FFF2-40B4-BE49-F238E27FC236}">
                <a16:creationId xmlns:a16="http://schemas.microsoft.com/office/drawing/2014/main" id="{41ED446D-0637-CC5C-B339-83CCD091571D}"/>
              </a:ext>
            </a:extLst>
          </p:cNvPr>
          <p:cNvSpPr>
            <a:spLocks noGrp="1"/>
          </p:cNvSpPr>
          <p:nvPr>
            <p:ph sz="quarter" idx="13"/>
          </p:nvPr>
        </p:nvSpPr>
        <p:spPr/>
        <p:txBody>
          <a:bodyPr/>
          <a:lstStyle/>
          <a:p>
            <a:r>
              <a:rPr lang="en-IN"/>
              <a:t>STUDENT NAME :</a:t>
            </a:r>
            <a:r>
              <a:rPr lang="en-IN">
                <a:solidFill>
                  <a:schemeClr val="tx2"/>
                </a:solidFill>
              </a:rPr>
              <a:t> HARIPRIYA v </a:t>
            </a:r>
            <a:endParaRPr lang="en-IN"/>
          </a:p>
          <a:p>
            <a:r>
              <a:rPr lang="en-IN"/>
              <a:t>REGISTER NO : </a:t>
            </a:r>
            <a:r>
              <a:rPr lang="en-IN">
                <a:solidFill>
                  <a:schemeClr val="tx2"/>
                </a:solidFill>
              </a:rPr>
              <a:t>2422K2523</a:t>
            </a:r>
            <a:endParaRPr lang="en-IN"/>
          </a:p>
          <a:p>
            <a:r>
              <a:rPr lang="en-IN"/>
              <a:t>NMID : </a:t>
            </a:r>
            <a:r>
              <a:rPr lang="en-IN">
                <a:solidFill>
                  <a:schemeClr val="tx2"/>
                </a:solidFill>
              </a:rPr>
              <a:t>0E079549CACAD4A8EE64DA940C0B5513</a:t>
            </a:r>
            <a:endParaRPr lang="en-IN"/>
          </a:p>
          <a:p>
            <a:r>
              <a:rPr lang="en-IN"/>
              <a:t>DEPARTMENT : </a:t>
            </a:r>
            <a:r>
              <a:rPr lang="en-IN">
                <a:solidFill>
                  <a:schemeClr val="tx2"/>
                </a:solidFill>
              </a:rPr>
              <a:t>B.Sc ( cs )</a:t>
            </a:r>
            <a:endParaRPr lang="en-IN"/>
          </a:p>
          <a:p>
            <a:r>
              <a:rPr lang="en-IN"/>
              <a:t>COLLEGE : </a:t>
            </a:r>
            <a:r>
              <a:rPr lang="en-IN">
                <a:solidFill>
                  <a:schemeClr val="tx2"/>
                </a:solidFill>
              </a:rPr>
              <a:t>Dr.r.v.arts and science college \</a:t>
            </a:r>
          </a:p>
          <a:p>
            <a:pPr marL="0" indent="0">
              <a:buNone/>
            </a:pPr>
            <a:r>
              <a:rPr lang="en-IN">
                <a:solidFill>
                  <a:schemeClr val="tx2"/>
                </a:solidFill>
              </a:rPr>
              <a:t>Bharathiar university</a:t>
            </a:r>
          </a:p>
        </p:txBody>
      </p:sp>
    </p:spTree>
    <p:extLst>
      <p:ext uri="{BB962C8B-B14F-4D97-AF65-F5344CB8AC3E}">
        <p14:creationId xmlns:p14="http://schemas.microsoft.com/office/powerpoint/2010/main" val="1977078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EB6ED-C78A-6525-36DB-3B0249B7C16B}"/>
              </a:ext>
            </a:extLst>
          </p:cNvPr>
          <p:cNvSpPr>
            <a:spLocks noGrp="1"/>
          </p:cNvSpPr>
          <p:nvPr>
            <p:ph type="title"/>
          </p:nvPr>
        </p:nvSpPr>
        <p:spPr>
          <a:xfrm>
            <a:off x="770901" y="304431"/>
            <a:ext cx="10364451" cy="1596177"/>
          </a:xfrm>
        </p:spPr>
        <p:txBody>
          <a:bodyPr/>
          <a:lstStyle/>
          <a:p>
            <a:r>
              <a:rPr lang="en-IN">
                <a:solidFill>
                  <a:schemeClr val="tx2"/>
                </a:solidFill>
              </a:rPr>
              <a:t>AGENDA</a:t>
            </a:r>
            <a:endParaRPr lang="en-US">
              <a:solidFill>
                <a:schemeClr val="tx2"/>
              </a:solidFill>
            </a:endParaRPr>
          </a:p>
        </p:txBody>
      </p:sp>
      <p:sp>
        <p:nvSpPr>
          <p:cNvPr id="3" name="Content Placeholder 2">
            <a:extLst>
              <a:ext uri="{FF2B5EF4-FFF2-40B4-BE49-F238E27FC236}">
                <a16:creationId xmlns:a16="http://schemas.microsoft.com/office/drawing/2014/main" id="{4B469D21-48AC-BCFA-02BD-8AE378960964}"/>
              </a:ext>
            </a:extLst>
          </p:cNvPr>
          <p:cNvSpPr>
            <a:spLocks noGrp="1"/>
          </p:cNvSpPr>
          <p:nvPr>
            <p:ph sz="quarter" idx="13"/>
          </p:nvPr>
        </p:nvSpPr>
        <p:spPr>
          <a:xfrm>
            <a:off x="2146071" y="2117061"/>
            <a:ext cx="10363826" cy="3424107"/>
          </a:xfrm>
        </p:spPr>
        <p:txBody>
          <a:bodyPr>
            <a:normAutofit fontScale="77500" lnSpcReduction="20000"/>
          </a:bodyPr>
          <a:lstStyle/>
          <a:p>
            <a:pPr marL="457200" indent="-457200">
              <a:buAutoNum type="arabicPeriod"/>
            </a:pPr>
            <a:r>
              <a:rPr lang="en-IN"/>
              <a:t>Problem statement</a:t>
            </a:r>
          </a:p>
          <a:p>
            <a:pPr marL="457200" indent="-457200">
              <a:buAutoNum type="arabicPeriod"/>
            </a:pPr>
            <a:r>
              <a:rPr lang="en-IN"/>
              <a:t>Project overview</a:t>
            </a:r>
          </a:p>
          <a:p>
            <a:pPr marL="457200" indent="-457200">
              <a:buAutoNum type="arabicPeriod"/>
            </a:pPr>
            <a:r>
              <a:rPr lang="en-IN"/>
              <a:t>End users</a:t>
            </a:r>
          </a:p>
          <a:p>
            <a:pPr marL="457200" indent="-457200">
              <a:buAutoNum type="arabicPeriod"/>
            </a:pPr>
            <a:r>
              <a:rPr lang="en-IN"/>
              <a:t>Tools and technologies</a:t>
            </a:r>
          </a:p>
          <a:p>
            <a:pPr marL="457200" indent="-457200">
              <a:buAutoNum type="arabicPeriod"/>
            </a:pPr>
            <a:r>
              <a:rPr lang="en-IN"/>
              <a:t>Portfolio design and layout</a:t>
            </a:r>
          </a:p>
          <a:p>
            <a:pPr marL="457200" indent="-457200">
              <a:buAutoNum type="arabicPeriod"/>
            </a:pPr>
            <a:r>
              <a:rPr lang="en-IN"/>
              <a:t>Features and functionality </a:t>
            </a:r>
          </a:p>
          <a:p>
            <a:pPr marL="457200" indent="-457200">
              <a:buAutoNum type="arabicPeriod"/>
            </a:pPr>
            <a:r>
              <a:rPr lang="en-IN"/>
              <a:t>Results and screenshot </a:t>
            </a:r>
          </a:p>
          <a:p>
            <a:pPr marL="457200" indent="-457200">
              <a:buAutoNum type="arabicPeriod"/>
            </a:pPr>
            <a:r>
              <a:rPr lang="en-IN"/>
              <a:t>Conclusion</a:t>
            </a:r>
          </a:p>
          <a:p>
            <a:pPr marL="457200" indent="-457200">
              <a:buAutoNum type="arabicPeriod"/>
            </a:pPr>
            <a:r>
              <a:rPr lang="en-IN"/>
              <a:t>Github link</a:t>
            </a:r>
            <a:endParaRPr lang="en-US"/>
          </a:p>
        </p:txBody>
      </p:sp>
    </p:spTree>
    <p:extLst>
      <p:ext uri="{BB962C8B-B14F-4D97-AF65-F5344CB8AC3E}">
        <p14:creationId xmlns:p14="http://schemas.microsoft.com/office/powerpoint/2010/main" val="30116327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94CB47-FA70-1E6D-11AB-FAA2D2BF83D3}"/>
              </a:ext>
            </a:extLst>
          </p:cNvPr>
          <p:cNvSpPr>
            <a:spLocks noGrp="1"/>
          </p:cNvSpPr>
          <p:nvPr>
            <p:ph sz="quarter" idx="13"/>
          </p:nvPr>
        </p:nvSpPr>
        <p:spPr>
          <a:xfrm>
            <a:off x="364613" y="2053828"/>
            <a:ext cx="11462773" cy="3954306"/>
          </a:xfrm>
        </p:spPr>
        <p:txBody>
          <a:bodyPr/>
          <a:lstStyle/>
          <a:p>
            <a:r>
              <a:rPr lang="en-IN"/>
              <a:t>A data science problem statement is a concise description of a real-world problem or opportunity that can be solved using data analysis and machine learning, outlining the project’s scope, objectives, and expected outcomes to guide the process and ensure alignment between business goals and data-driven solutions. A good problem statement translates a broad business challenge into a specific, analytically tractable question that defines the “what” of the project, helping data scientists focus on relevant data, select appropriate methods, and measure success.</a:t>
            </a:r>
            <a:endParaRPr lang="en-US"/>
          </a:p>
        </p:txBody>
      </p:sp>
      <p:sp>
        <p:nvSpPr>
          <p:cNvPr id="5" name="Title 4">
            <a:extLst>
              <a:ext uri="{FF2B5EF4-FFF2-40B4-BE49-F238E27FC236}">
                <a16:creationId xmlns:a16="http://schemas.microsoft.com/office/drawing/2014/main" id="{B90D2B36-64FD-8CCD-C8DA-4E8CE1158382}"/>
              </a:ext>
            </a:extLst>
          </p:cNvPr>
          <p:cNvSpPr>
            <a:spLocks noGrp="1"/>
          </p:cNvSpPr>
          <p:nvPr>
            <p:ph type="title"/>
          </p:nvPr>
        </p:nvSpPr>
        <p:spPr/>
        <p:txBody>
          <a:bodyPr/>
          <a:lstStyle/>
          <a:p>
            <a:r>
              <a:rPr lang="en-IN">
                <a:solidFill>
                  <a:schemeClr val="tx2"/>
                </a:solidFill>
              </a:rPr>
              <a:t>Problem statement</a:t>
            </a:r>
            <a:endParaRPr lang="en-US">
              <a:solidFill>
                <a:schemeClr val="tx2"/>
              </a:solidFill>
            </a:endParaRPr>
          </a:p>
        </p:txBody>
      </p:sp>
    </p:spTree>
    <p:extLst>
      <p:ext uri="{BB962C8B-B14F-4D97-AF65-F5344CB8AC3E}">
        <p14:creationId xmlns:p14="http://schemas.microsoft.com/office/powerpoint/2010/main" val="37118510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62A62-E031-A553-642F-101A2CE29845}"/>
              </a:ext>
            </a:extLst>
          </p:cNvPr>
          <p:cNvSpPr>
            <a:spLocks noGrp="1"/>
          </p:cNvSpPr>
          <p:nvPr>
            <p:ph type="title"/>
          </p:nvPr>
        </p:nvSpPr>
        <p:spPr/>
        <p:txBody>
          <a:bodyPr/>
          <a:lstStyle/>
          <a:p>
            <a:r>
              <a:rPr lang="en-IN" dirty="0">
                <a:solidFill>
                  <a:schemeClr val="tx2"/>
                </a:solidFill>
              </a:rPr>
              <a:t>Project  overview</a:t>
            </a:r>
            <a:endParaRPr lang="en-US" dirty="0">
              <a:solidFill>
                <a:schemeClr val="tx2"/>
              </a:solidFill>
            </a:endParaRPr>
          </a:p>
        </p:txBody>
      </p:sp>
      <p:sp>
        <p:nvSpPr>
          <p:cNvPr id="3" name="Content Placeholder 2">
            <a:extLst>
              <a:ext uri="{FF2B5EF4-FFF2-40B4-BE49-F238E27FC236}">
                <a16:creationId xmlns:a16="http://schemas.microsoft.com/office/drawing/2014/main" id="{38115A47-B3F2-AF3B-4A50-D26444625018}"/>
              </a:ext>
            </a:extLst>
          </p:cNvPr>
          <p:cNvSpPr>
            <a:spLocks noGrp="1"/>
          </p:cNvSpPr>
          <p:nvPr>
            <p:ph sz="quarter" idx="13"/>
          </p:nvPr>
        </p:nvSpPr>
        <p:spPr/>
        <p:txBody>
          <a:bodyPr>
            <a:normAutofit fontScale="77500" lnSpcReduction="20000"/>
          </a:bodyPr>
          <a:lstStyle/>
          <a:p>
            <a:r>
              <a:rPr lang="en-IN" dirty="0"/>
              <a:t>Define the Problem and Objective:
Clearly state the business problem the project aims to solve or the key insights to be gained. For example, is the goal to predict customer churn, forecast sales, detect fraudulent transactions, or segment customers for targeted marketing? Quantify the potential business impact, such as cost savings, increased revenue, or improved efficiency, to demonstrate the project’s value. 
2. Outline the Data and Methodology:
Describe the expected data sources, the </a:t>
            </a:r>
            <a:r>
              <a:rPr lang="en-IN" dirty="0" err="1"/>
              <a:t>preprocessing</a:t>
            </a:r>
            <a:r>
              <a:rPr lang="en-IN" dirty="0"/>
              <a:t> and cleaning steps, and the analytical approaches or models you plan to use. This includes explaining how the data will be prepared, the type of algorithms (e.g., machine learning, deep learning) that will be applied, and the expected deliverables. For example, will the output be a predictive model, an interactive dashboard, or a comprehensive report based on the analysis?</a:t>
            </a:r>
            <a:endParaRPr lang="en-US" dirty="0"/>
          </a:p>
        </p:txBody>
      </p:sp>
    </p:spTree>
    <p:extLst>
      <p:ext uri="{BB962C8B-B14F-4D97-AF65-F5344CB8AC3E}">
        <p14:creationId xmlns:p14="http://schemas.microsoft.com/office/powerpoint/2010/main" val="33314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1EFE3-905F-F0EF-D664-060B1FC2E72D}"/>
              </a:ext>
            </a:extLst>
          </p:cNvPr>
          <p:cNvSpPr>
            <a:spLocks noGrp="1"/>
          </p:cNvSpPr>
          <p:nvPr>
            <p:ph type="title"/>
          </p:nvPr>
        </p:nvSpPr>
        <p:spPr/>
        <p:txBody>
          <a:bodyPr/>
          <a:lstStyle/>
          <a:p>
            <a:r>
              <a:rPr lang="en-IN" dirty="0">
                <a:solidFill>
                  <a:schemeClr val="tx2"/>
                </a:solidFill>
              </a:rPr>
              <a:t>End users</a:t>
            </a:r>
            <a:endParaRPr lang="en-US" dirty="0">
              <a:solidFill>
                <a:schemeClr val="tx2"/>
              </a:solidFill>
            </a:endParaRPr>
          </a:p>
        </p:txBody>
      </p:sp>
      <p:sp>
        <p:nvSpPr>
          <p:cNvPr id="5" name="Content Placeholder 4">
            <a:extLst>
              <a:ext uri="{FF2B5EF4-FFF2-40B4-BE49-F238E27FC236}">
                <a16:creationId xmlns:a16="http://schemas.microsoft.com/office/drawing/2014/main" id="{C2B380EC-A860-7CE5-51AE-B922A41CB496}"/>
              </a:ext>
            </a:extLst>
          </p:cNvPr>
          <p:cNvSpPr>
            <a:spLocks noGrp="1"/>
          </p:cNvSpPr>
          <p:nvPr>
            <p:ph sz="quarter" idx="13"/>
          </p:nvPr>
        </p:nvSpPr>
        <p:spPr>
          <a:xfrm>
            <a:off x="913775" y="2367092"/>
            <a:ext cx="10363826" cy="3424107"/>
          </a:xfrm>
        </p:spPr>
        <p:txBody>
          <a:bodyPr/>
          <a:lstStyle/>
          <a:p>
            <a:r>
              <a:rPr lang="en-IN" dirty="0"/>
              <a:t>Two key end-users for data scientists are: businesses seeking to improve decision-making, personalize customer experiences, and drive innovation, and other technical teams such as data analysts, data engineers, and software engineers who need the insights and models to integrate them into larger systems or for further analysis.</a:t>
            </a:r>
            <a:endParaRPr lang="en-US" dirty="0"/>
          </a:p>
        </p:txBody>
      </p:sp>
    </p:spTree>
    <p:extLst>
      <p:ext uri="{BB962C8B-B14F-4D97-AF65-F5344CB8AC3E}">
        <p14:creationId xmlns:p14="http://schemas.microsoft.com/office/powerpoint/2010/main" val="35963347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9D3F-8AAF-53EF-59E3-4621989B5173}"/>
              </a:ext>
            </a:extLst>
          </p:cNvPr>
          <p:cNvSpPr>
            <a:spLocks noGrp="1"/>
          </p:cNvSpPr>
          <p:nvPr>
            <p:ph type="title"/>
          </p:nvPr>
        </p:nvSpPr>
        <p:spPr/>
        <p:txBody>
          <a:bodyPr/>
          <a:lstStyle/>
          <a:p>
            <a:r>
              <a:rPr lang="en-IN" dirty="0">
                <a:solidFill>
                  <a:schemeClr val="tx2"/>
                </a:solidFill>
              </a:rPr>
              <a:t>Tools and technologies</a:t>
            </a:r>
            <a:endParaRPr lang="en-US" dirty="0">
              <a:solidFill>
                <a:schemeClr val="tx2"/>
              </a:solidFill>
            </a:endParaRPr>
          </a:p>
        </p:txBody>
      </p:sp>
      <p:sp>
        <p:nvSpPr>
          <p:cNvPr id="3" name="Content Placeholder 2">
            <a:extLst>
              <a:ext uri="{FF2B5EF4-FFF2-40B4-BE49-F238E27FC236}">
                <a16:creationId xmlns:a16="http://schemas.microsoft.com/office/drawing/2014/main" id="{DEDE2188-4260-647E-3AD9-2BE698387E96}"/>
              </a:ext>
            </a:extLst>
          </p:cNvPr>
          <p:cNvSpPr>
            <a:spLocks noGrp="1"/>
          </p:cNvSpPr>
          <p:nvPr>
            <p:ph sz="quarter" idx="13"/>
          </p:nvPr>
        </p:nvSpPr>
        <p:spPr/>
        <p:txBody>
          <a:bodyPr/>
          <a:lstStyle/>
          <a:p>
            <a:r>
              <a:rPr lang="en-IN" dirty="0"/>
              <a:t>Two essential tools for data scientists are programming languages like Python and R, which are used for data analysis and machine learning, and SQL, which is used to query and manage data in databases. Other critical technologies include data visualization tools (Tableau, Power BI), big data processing frameworks (Spark), and machine learning libraries (</a:t>
            </a:r>
            <a:r>
              <a:rPr lang="en-IN" dirty="0" err="1"/>
              <a:t>Scikit</a:t>
            </a:r>
            <a:r>
              <a:rPr lang="en-IN" dirty="0"/>
              <a:t>-learn, </a:t>
            </a:r>
            <a:r>
              <a:rPr lang="en-IN" dirty="0" err="1"/>
              <a:t>TensorFlow</a:t>
            </a:r>
            <a:r>
              <a:rPr lang="en-IN" dirty="0"/>
              <a:t>).</a:t>
            </a:r>
            <a:endParaRPr lang="en-US" dirty="0"/>
          </a:p>
        </p:txBody>
      </p:sp>
    </p:spTree>
    <p:extLst>
      <p:ext uri="{BB962C8B-B14F-4D97-AF65-F5344CB8AC3E}">
        <p14:creationId xmlns:p14="http://schemas.microsoft.com/office/powerpoint/2010/main" val="1551440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A9D77-1169-87BD-B599-FCBD12E5B0F3}"/>
              </a:ext>
            </a:extLst>
          </p:cNvPr>
          <p:cNvSpPr>
            <a:spLocks noGrp="1"/>
          </p:cNvSpPr>
          <p:nvPr>
            <p:ph type="title"/>
          </p:nvPr>
        </p:nvSpPr>
        <p:spPr/>
        <p:txBody>
          <a:bodyPr/>
          <a:lstStyle/>
          <a:p>
            <a:r>
              <a:rPr lang="en-IN" dirty="0">
                <a:solidFill>
                  <a:schemeClr val="tx2"/>
                </a:solidFill>
              </a:rPr>
              <a:t>Portfolio design and layout</a:t>
            </a:r>
            <a:endParaRPr lang="en-US" dirty="0">
              <a:solidFill>
                <a:schemeClr val="tx2"/>
              </a:solidFill>
            </a:endParaRPr>
          </a:p>
        </p:txBody>
      </p:sp>
      <p:sp>
        <p:nvSpPr>
          <p:cNvPr id="3" name="Content Placeholder 2">
            <a:extLst>
              <a:ext uri="{FF2B5EF4-FFF2-40B4-BE49-F238E27FC236}">
                <a16:creationId xmlns:a16="http://schemas.microsoft.com/office/drawing/2014/main" id="{3E536872-FBA3-45C3-5260-D8EFBEEB9938}"/>
              </a:ext>
            </a:extLst>
          </p:cNvPr>
          <p:cNvSpPr>
            <a:spLocks noGrp="1"/>
          </p:cNvSpPr>
          <p:nvPr>
            <p:ph sz="quarter" idx="13"/>
          </p:nvPr>
        </p:nvSpPr>
        <p:spPr>
          <a:xfrm>
            <a:off x="913775" y="2367092"/>
            <a:ext cx="10363826" cy="3424107"/>
          </a:xfrm>
        </p:spPr>
        <p:txBody>
          <a:bodyPr/>
          <a:lstStyle/>
          <a:p>
            <a:r>
              <a:rPr lang="en-IN" dirty="0"/>
              <a:t>Data science portfolio design and layout, two key points are to showcase a variety of relevant projects clearly and concisely with a focus on demonstrating the full data science process, and to ensure a clean, professional, and user-friendly design that makes the portfolio easy to navigate and understand. Each project should include technical details, methodology, and outcomes, presented in a readable format with clear language that even non-technical recruiters can understand.</a:t>
            </a:r>
            <a:endParaRPr lang="en-US" dirty="0"/>
          </a:p>
        </p:txBody>
      </p:sp>
    </p:spTree>
    <p:extLst>
      <p:ext uri="{BB962C8B-B14F-4D97-AF65-F5344CB8AC3E}">
        <p14:creationId xmlns:p14="http://schemas.microsoft.com/office/powerpoint/2010/main" val="630624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17A7C3-729E-1BD2-101A-8336C2876E22}"/>
              </a:ext>
            </a:extLst>
          </p:cNvPr>
          <p:cNvSpPr>
            <a:spLocks noGrp="1"/>
          </p:cNvSpPr>
          <p:nvPr>
            <p:ph type="title"/>
          </p:nvPr>
        </p:nvSpPr>
        <p:spPr/>
        <p:txBody>
          <a:bodyPr/>
          <a:lstStyle/>
          <a:p>
            <a:r>
              <a:rPr lang="en-IN" dirty="0">
                <a:solidFill>
                  <a:schemeClr val="tx2"/>
                </a:solidFill>
              </a:rPr>
              <a:t>Features </a:t>
            </a:r>
            <a:r>
              <a:rPr lang="en-IN">
                <a:solidFill>
                  <a:schemeClr val="tx2"/>
                </a:solidFill>
              </a:rPr>
              <a:t>and functionality </a:t>
            </a:r>
            <a:endParaRPr lang="en-US">
              <a:solidFill>
                <a:schemeClr val="tx2"/>
              </a:solidFill>
            </a:endParaRPr>
          </a:p>
        </p:txBody>
      </p:sp>
      <p:sp>
        <p:nvSpPr>
          <p:cNvPr id="3" name="Content Placeholder 2">
            <a:extLst>
              <a:ext uri="{FF2B5EF4-FFF2-40B4-BE49-F238E27FC236}">
                <a16:creationId xmlns:a16="http://schemas.microsoft.com/office/drawing/2014/main" id="{E3E59F67-E5AC-041D-0C80-BBCA03D2AC94}"/>
              </a:ext>
            </a:extLst>
          </p:cNvPr>
          <p:cNvSpPr>
            <a:spLocks noGrp="1"/>
          </p:cNvSpPr>
          <p:nvPr>
            <p:ph sz="quarter" idx="13"/>
          </p:nvPr>
        </p:nvSpPr>
        <p:spPr/>
        <p:txBody>
          <a:bodyPr>
            <a:normAutofit fontScale="62500" lnSpcReduction="20000"/>
          </a:bodyPr>
          <a:lstStyle/>
          <a:p>
            <a:r>
              <a:rPr lang="en-IN" dirty="0"/>
              <a:t>Functionalities &amp; Features
Data Mining &amp; Analysis:
Find hidden patterns, trends, and insights within large, complex datasets, including both structured and unstructured data. 
Predictive </a:t>
            </a:r>
            <a:r>
              <a:rPr lang="en-IN" dirty="0" err="1"/>
              <a:t>Modeling</a:t>
            </a:r>
            <a:r>
              <a:rPr lang="en-IN" dirty="0"/>
              <a:t> &amp; Machine Learning:
Create and train models to forecast future outcomes, identify correlations, and automate decision-making processes. 
Data Visualization &amp; Storytelling:
Translate complex analytical findings into clear, understandable dashboards, reports, and presentations for business users. 
Algorithm Development:
Design and build new algorithms and data models to solve specific problems or enhance existing products.</a:t>
            </a:r>
            <a:endParaRPr lang="en-US" dirty="0"/>
          </a:p>
        </p:txBody>
      </p:sp>
    </p:spTree>
    <p:extLst>
      <p:ext uri="{BB962C8B-B14F-4D97-AF65-F5344CB8AC3E}">
        <p14:creationId xmlns:p14="http://schemas.microsoft.com/office/powerpoint/2010/main" val="1126393028"/>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Droplet</vt:lpstr>
      <vt:lpstr>DATA SCIENTISTS </vt:lpstr>
      <vt:lpstr>PORTFOLIO</vt:lpstr>
      <vt:lpstr>AGENDA</vt:lpstr>
      <vt:lpstr>Problem statement</vt:lpstr>
      <vt:lpstr>Project  overview</vt:lpstr>
      <vt:lpstr>End users</vt:lpstr>
      <vt:lpstr>Tools and technologies</vt:lpstr>
      <vt:lpstr>Portfolio design and layout</vt:lpstr>
      <vt:lpstr>Features and functionality </vt:lpstr>
      <vt:lpstr>Results and  screenshot </vt:lpstr>
      <vt:lpstr>conclusion</vt:lpstr>
      <vt:lpstr>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SCIENTISTS </dc:title>
  <dc:creator>Haripriya v</dc:creator>
  <cp:lastModifiedBy>Haripriya v</cp:lastModifiedBy>
  <cp:revision>3</cp:revision>
  <dcterms:created xsi:type="dcterms:W3CDTF">2025-09-01T13:07:10Z</dcterms:created>
  <dcterms:modified xsi:type="dcterms:W3CDTF">2025-09-01T15:28:21Z</dcterms:modified>
</cp:coreProperties>
</file>