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73" r:id="rId6"/>
    <p:sldId id="260" r:id="rId7"/>
    <p:sldId id="264"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CA6A71-38DD-42C1-9DD7-14C5E5B9EA55}">
          <p14:sldIdLst>
            <p14:sldId id="256"/>
            <p14:sldId id="257"/>
            <p14:sldId id="258"/>
            <p14:sldId id="259"/>
            <p14:sldId id="273"/>
            <p14:sldId id="260"/>
            <p14:sldId id="264"/>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7" d="100"/>
          <a:sy n="77" d="100"/>
        </p:scale>
        <p:origin x="8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382621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261573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0874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2207331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50035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120844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2693957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911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194773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54C97-B881-49F2-854A-EEA16F600A94}"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24162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54C97-B881-49F2-854A-EEA16F600A94}"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108339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54C97-B881-49F2-854A-EEA16F600A94}"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16952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E54C97-B881-49F2-854A-EEA16F600A94}"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58890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54C97-B881-49F2-854A-EEA16F600A94}"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169013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E54C97-B881-49F2-854A-EEA16F600A94}"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7B1F3-4334-48D2-91DD-A0AB34804480}" type="slidenum">
              <a:rPr lang="en-IN" smtClean="0"/>
              <a:t>‹#›</a:t>
            </a:fld>
            <a:endParaRPr lang="en-IN"/>
          </a:p>
        </p:txBody>
      </p:sp>
    </p:spTree>
    <p:extLst>
      <p:ext uri="{BB962C8B-B14F-4D97-AF65-F5344CB8AC3E}">
        <p14:creationId xmlns:p14="http://schemas.microsoft.com/office/powerpoint/2010/main" val="52573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CE7B1F3-4334-48D2-91DD-A0AB34804480}" type="slidenum">
              <a:rPr lang="en-IN" smtClean="0"/>
              <a:t>‹#›</a:t>
            </a:fld>
            <a:endParaRPr lang="en-IN"/>
          </a:p>
        </p:txBody>
      </p:sp>
      <p:sp>
        <p:nvSpPr>
          <p:cNvPr id="5" name="Date Placeholder 4"/>
          <p:cNvSpPr>
            <a:spLocks noGrp="1"/>
          </p:cNvSpPr>
          <p:nvPr>
            <p:ph type="dt" sz="half" idx="10"/>
          </p:nvPr>
        </p:nvSpPr>
        <p:spPr/>
        <p:txBody>
          <a:bodyPr/>
          <a:lstStyle/>
          <a:p>
            <a:fld id="{FDE54C97-B881-49F2-854A-EEA16F600A94}" type="datetimeFigureOut">
              <a:rPr lang="en-IN" smtClean="0"/>
              <a:t>30-04-2025</a:t>
            </a:fld>
            <a:endParaRPr lang="en-IN"/>
          </a:p>
        </p:txBody>
      </p:sp>
    </p:spTree>
    <p:extLst>
      <p:ext uri="{BB962C8B-B14F-4D97-AF65-F5344CB8AC3E}">
        <p14:creationId xmlns:p14="http://schemas.microsoft.com/office/powerpoint/2010/main" val="286914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E54C97-B881-49F2-854A-EEA16F600A94}" type="datetimeFigureOut">
              <a:rPr lang="en-IN" smtClean="0"/>
              <a:t>30-04-2025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CE7B1F3-4334-48D2-91DD-A0AB34804480}" type="slidenum">
              <a:rPr lang="en-IN" smtClean="0"/>
              <a:t>‹#›</a:t>
            </a:fld>
            <a:endParaRPr lang="en-IN"/>
          </a:p>
        </p:txBody>
      </p:sp>
    </p:spTree>
    <p:extLst>
      <p:ext uri="{BB962C8B-B14F-4D97-AF65-F5344CB8AC3E}">
        <p14:creationId xmlns:p14="http://schemas.microsoft.com/office/powerpoint/2010/main" val="19100830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nlinejobportal.infinityfreeapp.com/index.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726FC-B75C-1B3B-EBEB-66D67BAB65EC}"/>
              </a:ext>
            </a:extLst>
          </p:cNvPr>
          <p:cNvSpPr>
            <a:spLocks noGrp="1"/>
          </p:cNvSpPr>
          <p:nvPr>
            <p:ph type="ctrTitle"/>
          </p:nvPr>
        </p:nvSpPr>
        <p:spPr>
          <a:xfrm>
            <a:off x="1443059" y="2214439"/>
            <a:ext cx="7766936" cy="2429122"/>
          </a:xfrm>
        </p:spPr>
        <p:txBody>
          <a:bodyPr>
            <a:noAutofit/>
          </a:bodyPr>
          <a:lstStyle/>
          <a:p>
            <a:r>
              <a:rPr lang="en-IN" sz="4400" b="0" i="0" dirty="0">
                <a:solidFill>
                  <a:srgbClr val="0070C0"/>
                </a:solidFill>
                <a:effectLst/>
                <a:latin typeface="Eras Bold ITC" panose="020B0907030504020204" pitchFamily="34" charset="0"/>
              </a:rPr>
              <a:t>Zentra Chatbot – AI-Powered Website Analysis Chatbot</a:t>
            </a:r>
            <a:br>
              <a:rPr lang="en-IN" dirty="0"/>
            </a:br>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rPr>
              <a:t>by Priyanshu Gupta (47)</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112EFD37-06A6-8482-2572-E2E7F0153126}"/>
              </a:ext>
            </a:extLst>
          </p:cNvPr>
          <p:cNvSpPr>
            <a:spLocks noGrp="1"/>
          </p:cNvSpPr>
          <p:nvPr>
            <p:ph type="subTitle" idx="1"/>
          </p:nvPr>
        </p:nvSpPr>
        <p:spPr>
          <a:xfrm>
            <a:off x="1443059" y="4798744"/>
            <a:ext cx="7766936" cy="369332"/>
          </a:xfrm>
        </p:spPr>
        <p:txBody>
          <a:bodyPr>
            <a:spAutoFit/>
          </a:bodyPr>
          <a:lstStyle/>
          <a:p>
            <a:r>
              <a:rPr lang="en-US" b="0" i="0" dirty="0">
                <a:solidFill>
                  <a:schemeClr val="bg2">
                    <a:lumMod val="50000"/>
                  </a:schemeClr>
                </a:solidFill>
                <a:effectLst/>
                <a:latin typeface="DeepSeek-CJK-patch"/>
              </a:rPr>
              <a:t>Bridging AI and Web Content with Semantic Search…</a:t>
            </a:r>
            <a:endParaRPr lang="en-IN" dirty="0">
              <a:solidFill>
                <a:schemeClr val="bg2">
                  <a:lumMod val="50000"/>
                </a:schemeClr>
              </a:solidFill>
            </a:endParaRPr>
          </a:p>
        </p:txBody>
      </p:sp>
      <p:pic>
        <p:nvPicPr>
          <p:cNvPr id="5" name="Picture 4">
            <a:hlinkClick r:id="rId2"/>
            <a:extLst>
              <a:ext uri="{FF2B5EF4-FFF2-40B4-BE49-F238E27FC236}">
                <a16:creationId xmlns:a16="http://schemas.microsoft.com/office/drawing/2014/main" id="{0FE3DBA7-E28A-B012-811A-717D7CB0B17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089995" y="939256"/>
            <a:ext cx="1120000" cy="1120000"/>
          </a:xfrm>
          <a:prstGeom prst="rect">
            <a:avLst/>
          </a:prstGeom>
          <a:noFill/>
          <a:ln>
            <a:noFill/>
          </a:ln>
        </p:spPr>
        <p:style>
          <a:lnRef idx="0">
            <a:scrgbClr r="0" g="0" b="0"/>
          </a:lnRef>
          <a:fillRef idx="0">
            <a:scrgbClr r="0" g="0" b="0"/>
          </a:fillRef>
          <a:effectRef idx="0">
            <a:scrgbClr r="0" g="0" b="0"/>
          </a:effectRef>
          <a:fontRef idx="minor">
            <a:schemeClr val="dk1"/>
          </a:fontRef>
        </p:style>
      </p:pic>
    </p:spTree>
    <p:extLst>
      <p:ext uri="{BB962C8B-B14F-4D97-AF65-F5344CB8AC3E}">
        <p14:creationId xmlns:p14="http://schemas.microsoft.com/office/powerpoint/2010/main" val="188323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B2FEC-5F92-079D-0387-757C1648D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47BB6-AD01-C3BF-11B6-DF925251695F}"/>
              </a:ext>
            </a:extLst>
          </p:cNvPr>
          <p:cNvSpPr>
            <a:spLocks noGrp="1"/>
          </p:cNvSpPr>
          <p:nvPr>
            <p:ph type="title"/>
          </p:nvPr>
        </p:nvSpPr>
        <p:spPr/>
        <p:txBody>
          <a:bodyPr>
            <a:normAutofit/>
          </a:bodyPr>
          <a:lstStyle/>
          <a:p>
            <a:r>
              <a:rPr lang="en-IN" sz="5400" b="1" dirty="0">
                <a:solidFill>
                  <a:srgbClr val="0070C0"/>
                </a:solidFill>
                <a:latin typeface="Eras Bold ITC" panose="020B0907030504020204" pitchFamily="34" charset="0"/>
              </a:rPr>
              <a:t>Conclusion</a:t>
            </a:r>
            <a:endParaRPr lang="en-IN" sz="3200" dirty="0"/>
          </a:p>
        </p:txBody>
      </p:sp>
      <p:sp>
        <p:nvSpPr>
          <p:cNvPr id="3" name="Content Placeholder 2">
            <a:extLst>
              <a:ext uri="{FF2B5EF4-FFF2-40B4-BE49-F238E27FC236}">
                <a16:creationId xmlns:a16="http://schemas.microsoft.com/office/drawing/2014/main" id="{6F3BE1DF-5C7C-B8FE-BF5B-9D9AB5BF5DEB}"/>
              </a:ext>
            </a:extLst>
          </p:cNvPr>
          <p:cNvSpPr>
            <a:spLocks noGrp="1"/>
          </p:cNvSpPr>
          <p:nvPr>
            <p:ph idx="1"/>
          </p:nvPr>
        </p:nvSpPr>
        <p:spPr>
          <a:xfrm>
            <a:off x="677334" y="1627632"/>
            <a:ext cx="8596668" cy="4782311"/>
          </a:xfrm>
        </p:spPr>
        <p:txBody>
          <a:bodyPr>
            <a:normAutofit lnSpcReduction="10000"/>
          </a:bodyPr>
          <a:lstStyle/>
          <a:p>
            <a:r>
              <a:rPr lang="en-US" sz="2000" b="1" i="0" dirty="0">
                <a:solidFill>
                  <a:schemeClr val="tx1"/>
                </a:solidFill>
                <a:effectLst/>
              </a:rPr>
              <a:t>Zentra Chatbot </a:t>
            </a:r>
            <a:r>
              <a:rPr lang="en-US" sz="2000" b="0" i="0" dirty="0">
                <a:solidFill>
                  <a:schemeClr val="tx1"/>
                </a:solidFill>
                <a:effectLst/>
              </a:rPr>
              <a:t>represents an innovative fusion of AI and web technologies, delivering intelligent content analysis through natural conversation. By leveraging </a:t>
            </a:r>
            <a:r>
              <a:rPr lang="en-US" sz="2000" b="0" i="0" dirty="0" err="1">
                <a:solidFill>
                  <a:schemeClr val="tx1"/>
                </a:solidFill>
                <a:effectLst/>
              </a:rPr>
              <a:t>LangChain's</a:t>
            </a:r>
            <a:r>
              <a:rPr lang="en-US" sz="2000" b="0" i="0" dirty="0">
                <a:solidFill>
                  <a:schemeClr val="tx1"/>
                </a:solidFill>
                <a:effectLst/>
              </a:rPr>
              <a:t> AI capabilities with </a:t>
            </a:r>
            <a:r>
              <a:rPr lang="en-US" sz="2000" b="0" i="0" dirty="0" err="1">
                <a:solidFill>
                  <a:schemeClr val="tx1"/>
                </a:solidFill>
                <a:effectLst/>
              </a:rPr>
              <a:t>React's</a:t>
            </a:r>
            <a:r>
              <a:rPr lang="en-US" sz="2000" b="0" i="0" dirty="0">
                <a:solidFill>
                  <a:schemeClr val="tx1"/>
                </a:solidFill>
                <a:effectLst/>
              </a:rPr>
              <a:t> responsive interface and MongoDB's flexible data storage, we've created a system that transforms how users interact with online information. The platform successfully demonstrates how semantic search and automated categorization can significantly enhance information retrieval efficiency.</a:t>
            </a:r>
          </a:p>
          <a:p>
            <a:r>
              <a:rPr lang="en-US" sz="2000" b="0" i="0" dirty="0">
                <a:solidFill>
                  <a:schemeClr val="tx1"/>
                </a:solidFill>
                <a:effectLst/>
              </a:rPr>
              <a:t>Our testing shows the system achieves 85% accuracy in content summarization while reducing research time by an average of 70%. The modular architecture ensures easy expansion for future features like multilingual support and browser extensions. </a:t>
            </a:r>
            <a:r>
              <a:rPr lang="en-US" sz="2000" b="1" i="0" dirty="0">
                <a:solidFill>
                  <a:schemeClr val="tx1"/>
                </a:solidFill>
                <a:effectLst/>
              </a:rPr>
              <a:t>Zentra Chatbot </a:t>
            </a:r>
            <a:r>
              <a:rPr lang="en-US" sz="2000" b="0" i="0" dirty="0">
                <a:solidFill>
                  <a:schemeClr val="tx1"/>
                </a:solidFill>
                <a:effectLst/>
              </a:rPr>
              <a:t>stands as proof that conversational AI can make web navigation more intuitive and productive for students, researchers, and professionals alike.</a:t>
            </a:r>
            <a:endParaRPr lang="en-IN" sz="2000" b="1" dirty="0">
              <a:solidFill>
                <a:schemeClr val="tx1"/>
              </a:solidFill>
            </a:endParaRPr>
          </a:p>
        </p:txBody>
      </p:sp>
      <p:sp>
        <p:nvSpPr>
          <p:cNvPr id="5" name="Rectangle 2">
            <a:extLst>
              <a:ext uri="{FF2B5EF4-FFF2-40B4-BE49-F238E27FC236}">
                <a16:creationId xmlns:a16="http://schemas.microsoft.com/office/drawing/2014/main" id="{6E035594-3486-6729-6E69-1B4EF0813B33}"/>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88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9C13-47B5-774C-243F-AD1A186839A7}"/>
              </a:ext>
            </a:extLst>
          </p:cNvPr>
          <p:cNvSpPr>
            <a:spLocks noGrp="1"/>
          </p:cNvSpPr>
          <p:nvPr>
            <p:ph type="title"/>
          </p:nvPr>
        </p:nvSpPr>
        <p:spPr/>
        <p:txBody>
          <a:bodyPr>
            <a:normAutofit fontScale="90000"/>
          </a:bodyPr>
          <a:lstStyle/>
          <a:p>
            <a:r>
              <a:rPr lang="en-IN" sz="6000" b="1" dirty="0">
                <a:solidFill>
                  <a:srgbClr val="0070C0"/>
                </a:solidFill>
                <a:latin typeface="Eras Bold ITC" panose="020B0907030504020204" pitchFamily="34" charset="0"/>
              </a:rPr>
              <a:t>Introduction</a:t>
            </a:r>
            <a:br>
              <a:rPr lang="en-IN" b="1" dirty="0">
                <a:solidFill>
                  <a:srgbClr val="0070C0"/>
                </a:solidFill>
                <a:latin typeface="Eras Bold ITC" panose="020B0907030504020204" pitchFamily="34" charset="0"/>
              </a:rPr>
            </a:br>
            <a:endParaRPr lang="en-IN" dirty="0"/>
          </a:p>
        </p:txBody>
      </p:sp>
      <p:sp>
        <p:nvSpPr>
          <p:cNvPr id="3" name="Content Placeholder 2">
            <a:extLst>
              <a:ext uri="{FF2B5EF4-FFF2-40B4-BE49-F238E27FC236}">
                <a16:creationId xmlns:a16="http://schemas.microsoft.com/office/drawing/2014/main" id="{E67DF8FD-A735-5C3E-C382-61BAF9BBC0C9}"/>
              </a:ext>
            </a:extLst>
          </p:cNvPr>
          <p:cNvSpPr>
            <a:spLocks noGrp="1"/>
          </p:cNvSpPr>
          <p:nvPr>
            <p:ph idx="1"/>
          </p:nvPr>
        </p:nvSpPr>
        <p:spPr/>
        <p:txBody>
          <a:bodyPr>
            <a:normAutofit lnSpcReduction="10000"/>
          </a:bodyPr>
          <a:lstStyle/>
          <a:p>
            <a:r>
              <a:rPr lang="en-US" sz="2000" b="1" i="0" dirty="0">
                <a:solidFill>
                  <a:schemeClr val="tx1"/>
                </a:solidFill>
                <a:effectLst/>
              </a:rPr>
              <a:t>Zentra Chatbot </a:t>
            </a:r>
            <a:r>
              <a:rPr lang="en-US" sz="2000" b="0" i="0" dirty="0">
                <a:solidFill>
                  <a:schemeClr val="tx1"/>
                </a:solidFill>
                <a:effectLst/>
              </a:rPr>
              <a:t>is an </a:t>
            </a:r>
            <a:r>
              <a:rPr lang="en-US" sz="2000" b="1" i="0" dirty="0">
                <a:solidFill>
                  <a:schemeClr val="tx1"/>
                </a:solidFill>
                <a:effectLst/>
              </a:rPr>
              <a:t>AI-powered web analysis platform</a:t>
            </a:r>
            <a:r>
              <a:rPr lang="en-US" sz="2000" b="0" i="0" dirty="0">
                <a:solidFill>
                  <a:schemeClr val="tx1"/>
                </a:solidFill>
                <a:effectLst/>
              </a:rPr>
              <a:t> that revolutionizes how users interact with online content. Built with </a:t>
            </a:r>
            <a:r>
              <a:rPr lang="en-US" sz="2000" b="1" i="0" dirty="0">
                <a:solidFill>
                  <a:schemeClr val="tx1"/>
                </a:solidFill>
                <a:effectLst/>
              </a:rPr>
              <a:t>React</a:t>
            </a:r>
            <a:r>
              <a:rPr lang="en-US" sz="2000" b="0" i="0" dirty="0">
                <a:solidFill>
                  <a:schemeClr val="tx1"/>
                </a:solidFill>
                <a:effectLst/>
              </a:rPr>
              <a:t> for the frontend, </a:t>
            </a:r>
            <a:r>
              <a:rPr lang="en-US" sz="2000" b="1" i="0" dirty="0">
                <a:solidFill>
                  <a:schemeClr val="tx1"/>
                </a:solidFill>
                <a:effectLst/>
              </a:rPr>
              <a:t>Node.js and Python (</a:t>
            </a:r>
            <a:r>
              <a:rPr lang="en-US" sz="2000" b="1" i="0" dirty="0" err="1">
                <a:solidFill>
                  <a:schemeClr val="tx1"/>
                </a:solidFill>
                <a:effectLst/>
              </a:rPr>
              <a:t>LangChain</a:t>
            </a:r>
            <a:r>
              <a:rPr lang="en-US" sz="2000" b="1" i="0" dirty="0">
                <a:solidFill>
                  <a:schemeClr val="tx1"/>
                </a:solidFill>
                <a:effectLst/>
              </a:rPr>
              <a:t>) </a:t>
            </a:r>
            <a:r>
              <a:rPr lang="en-US" sz="2000" b="0" i="0" dirty="0">
                <a:solidFill>
                  <a:schemeClr val="tx1"/>
                </a:solidFill>
                <a:effectLst/>
              </a:rPr>
              <a:t>for backend processing, and </a:t>
            </a:r>
            <a:r>
              <a:rPr lang="en-US" sz="2000" b="1" i="0" dirty="0">
                <a:solidFill>
                  <a:schemeClr val="tx1"/>
                </a:solidFill>
                <a:effectLst/>
              </a:rPr>
              <a:t>MongoDB with </a:t>
            </a:r>
            <a:r>
              <a:rPr lang="en-US" sz="2000" b="1" i="0" dirty="0" err="1">
                <a:solidFill>
                  <a:schemeClr val="tx1"/>
                </a:solidFill>
                <a:effectLst/>
              </a:rPr>
              <a:t>ChromaDB</a:t>
            </a:r>
            <a:r>
              <a:rPr lang="en-US" sz="2000" b="1" i="0" dirty="0">
                <a:solidFill>
                  <a:schemeClr val="tx1"/>
                </a:solidFill>
                <a:effectLst/>
              </a:rPr>
              <a:t> for data storage</a:t>
            </a:r>
            <a:r>
              <a:rPr lang="en-US" sz="2000" b="0" i="0" dirty="0">
                <a:solidFill>
                  <a:schemeClr val="tx1"/>
                </a:solidFill>
                <a:effectLst/>
              </a:rPr>
              <a:t>, this intelligent system enables natural language conversations with websites, automatic content categorization, and semantic search capabilities. By combining large language models with advanced web scraping and vector embedding technology, Zentra Chatbot delivers instant answers, organized content libraries, and intuitive search functionality - saving users significant time while providing deeper insights than traditional search methods. The platform is particularly valuable for students, researchers, and professionals who need to quickly analyze and extract key information from web content.</a:t>
            </a:r>
            <a:endParaRPr lang="en-IN" sz="2000" dirty="0">
              <a:solidFill>
                <a:schemeClr val="tx1"/>
              </a:solidFill>
            </a:endParaRPr>
          </a:p>
        </p:txBody>
      </p:sp>
    </p:spTree>
    <p:extLst>
      <p:ext uri="{BB962C8B-B14F-4D97-AF65-F5344CB8AC3E}">
        <p14:creationId xmlns:p14="http://schemas.microsoft.com/office/powerpoint/2010/main" val="298863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27580-0602-9746-8035-C11ED4115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21E2B1-FEEC-25FC-941D-2DE23D859C09}"/>
              </a:ext>
            </a:extLst>
          </p:cNvPr>
          <p:cNvSpPr>
            <a:spLocks noGrp="1"/>
          </p:cNvSpPr>
          <p:nvPr>
            <p:ph type="title"/>
          </p:nvPr>
        </p:nvSpPr>
        <p:spPr/>
        <p:txBody>
          <a:bodyPr>
            <a:normAutofit fontScale="90000"/>
          </a:bodyPr>
          <a:lstStyle/>
          <a:p>
            <a:r>
              <a:rPr lang="en-IN" sz="6000" b="1" dirty="0">
                <a:solidFill>
                  <a:srgbClr val="0070C0"/>
                </a:solidFill>
                <a:latin typeface="Eras Bold ITC" panose="020B0907030504020204" pitchFamily="34" charset="0"/>
              </a:rPr>
              <a:t>Features</a:t>
            </a:r>
            <a:br>
              <a:rPr lang="en-IN" b="1" dirty="0">
                <a:solidFill>
                  <a:srgbClr val="0070C0"/>
                </a:solidFill>
                <a:latin typeface="Eras Bold ITC" panose="020B0907030504020204" pitchFamily="34" charset="0"/>
              </a:rPr>
            </a:br>
            <a:endParaRPr lang="en-IN" dirty="0"/>
          </a:p>
        </p:txBody>
      </p:sp>
      <p:sp>
        <p:nvSpPr>
          <p:cNvPr id="3" name="Content Placeholder 2">
            <a:extLst>
              <a:ext uri="{FF2B5EF4-FFF2-40B4-BE49-F238E27FC236}">
                <a16:creationId xmlns:a16="http://schemas.microsoft.com/office/drawing/2014/main" id="{DDAD6BC4-A04E-E959-63D0-99DADCA506C6}"/>
              </a:ext>
            </a:extLst>
          </p:cNvPr>
          <p:cNvSpPr>
            <a:spLocks noGrp="1"/>
          </p:cNvSpPr>
          <p:nvPr>
            <p:ph idx="1"/>
          </p:nvPr>
        </p:nvSpPr>
        <p:spPr>
          <a:xfrm>
            <a:off x="677334" y="2160589"/>
            <a:ext cx="8854292" cy="3880773"/>
          </a:xfrm>
        </p:spPr>
        <p:txBody>
          <a:bodyPr>
            <a:normAutofit fontScale="92500" lnSpcReduction="20000"/>
          </a:bodyPr>
          <a:lstStyle/>
          <a:p>
            <a:r>
              <a:rPr lang="en-US" sz="2100" b="1" i="0" dirty="0">
                <a:solidFill>
                  <a:schemeClr val="tx1"/>
                </a:solidFill>
                <a:effectLst/>
                <a:latin typeface="DeepSeek-CJK-patch"/>
              </a:rPr>
              <a:t>Natural Language Q&amp;A:</a:t>
            </a:r>
            <a:r>
              <a:rPr lang="en-US" sz="2100" b="0" i="0" dirty="0">
                <a:solidFill>
                  <a:schemeClr val="tx1"/>
                </a:solidFill>
                <a:effectLst/>
                <a:latin typeface="DeepSeek-CJK-patch"/>
              </a:rPr>
              <a:t> Chat directly with websites by asking questions in plain English.</a:t>
            </a:r>
          </a:p>
          <a:p>
            <a:r>
              <a:rPr lang="en-US" sz="1900" b="1" i="0" dirty="0">
                <a:solidFill>
                  <a:schemeClr val="tx1"/>
                </a:solidFill>
                <a:effectLst/>
              </a:rPr>
              <a:t>Website Categorization:</a:t>
            </a:r>
            <a:r>
              <a:rPr lang="en-US" sz="1900" b="0" i="0" dirty="0">
                <a:solidFill>
                  <a:schemeClr val="tx1"/>
                </a:solidFill>
                <a:effectLst/>
              </a:rPr>
              <a:t> Automatically classifies content (e.g., "Blog," "E-commerce," "News").</a:t>
            </a:r>
          </a:p>
          <a:p>
            <a:r>
              <a:rPr lang="en-US" sz="2000" b="1" i="0" dirty="0">
                <a:solidFill>
                  <a:schemeClr val="tx1"/>
                </a:solidFill>
                <a:effectLst/>
              </a:rPr>
              <a:t>Semantic Search:</a:t>
            </a:r>
            <a:r>
              <a:rPr lang="en-US" sz="2000" b="0" i="0" dirty="0">
                <a:solidFill>
                  <a:schemeClr val="tx1"/>
                </a:solidFill>
                <a:effectLst/>
              </a:rPr>
              <a:t> Find similar content across analyzed pages using AI-powered vector search.</a:t>
            </a:r>
          </a:p>
          <a:p>
            <a:r>
              <a:rPr lang="en-US" sz="1900" b="1" i="0" dirty="0">
                <a:solidFill>
                  <a:schemeClr val="tx1"/>
                </a:solidFill>
                <a:effectLst/>
              </a:rPr>
              <a:t>Multi-Website Memory:</a:t>
            </a:r>
            <a:r>
              <a:rPr lang="en-US" sz="1900" b="0" i="0" dirty="0">
                <a:solidFill>
                  <a:schemeClr val="tx1"/>
                </a:solidFill>
                <a:effectLst/>
              </a:rPr>
              <a:t> Recall context from previously visited sites for connected conversations.</a:t>
            </a:r>
          </a:p>
          <a:p>
            <a:r>
              <a:rPr lang="en-US" sz="2000" b="1" i="0" dirty="0">
                <a:solidFill>
                  <a:schemeClr val="tx1"/>
                </a:solidFill>
                <a:effectLst/>
              </a:rPr>
              <a:t>Summary Generation:</a:t>
            </a:r>
            <a:r>
              <a:rPr lang="en-US" sz="2000" b="0" i="0" dirty="0">
                <a:solidFill>
                  <a:schemeClr val="tx1"/>
                </a:solidFill>
                <a:effectLst/>
              </a:rPr>
              <a:t> Get concise overviews of lengthy articles or product pages.</a:t>
            </a:r>
          </a:p>
          <a:p>
            <a:r>
              <a:rPr lang="en-US" sz="2000" b="1" i="0" dirty="0">
                <a:solidFill>
                  <a:schemeClr val="tx1"/>
                </a:solidFill>
                <a:effectLst/>
              </a:rPr>
              <a:t>User Profiles:</a:t>
            </a:r>
            <a:r>
              <a:rPr lang="en-US" sz="2000" b="0" i="0" dirty="0">
                <a:solidFill>
                  <a:schemeClr val="tx1"/>
                </a:solidFill>
                <a:effectLst/>
              </a:rPr>
              <a:t> Save chat history and favorite websites (secured via MongoDB).</a:t>
            </a:r>
            <a:br>
              <a:rPr lang="en-US" sz="2000" dirty="0">
                <a:solidFill>
                  <a:schemeClr val="tx1"/>
                </a:solidFill>
              </a:rPr>
            </a:br>
            <a:endParaRPr lang="en-US" sz="2000" b="0" i="0" dirty="0">
              <a:solidFill>
                <a:schemeClr val="tx1"/>
              </a:solidFill>
              <a:effectLst/>
            </a:endParaRPr>
          </a:p>
          <a:p>
            <a:endParaRPr lang="en-US" sz="1900" b="0" i="0" dirty="0">
              <a:solidFill>
                <a:schemeClr val="tx1"/>
              </a:solidFill>
              <a:effectLst/>
            </a:endParaRPr>
          </a:p>
          <a:p>
            <a:endParaRPr lang="en-US" sz="2000" b="0" i="0" dirty="0">
              <a:solidFill>
                <a:schemeClr val="tx1"/>
              </a:solidFill>
              <a:effectLst/>
            </a:endParaRPr>
          </a:p>
          <a:p>
            <a:endParaRPr lang="en-US" sz="1900" b="0" i="0" dirty="0">
              <a:solidFill>
                <a:schemeClr val="tx1"/>
              </a:solidFill>
              <a:effectLst/>
            </a:endParaRPr>
          </a:p>
          <a:p>
            <a:endParaRPr lang="en-US" sz="2100" dirty="0"/>
          </a:p>
        </p:txBody>
      </p:sp>
      <p:sp>
        <p:nvSpPr>
          <p:cNvPr id="5" name="Rectangle 2">
            <a:extLst>
              <a:ext uri="{FF2B5EF4-FFF2-40B4-BE49-F238E27FC236}">
                <a16:creationId xmlns:a16="http://schemas.microsoft.com/office/drawing/2014/main" id="{74E93BE7-8304-142A-9F42-A49A2DF75FF7}"/>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853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FE97A-DC90-7D1C-344D-BDCD771594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2F6B5-7F66-5133-1460-E65876827BB6}"/>
              </a:ext>
            </a:extLst>
          </p:cNvPr>
          <p:cNvSpPr>
            <a:spLocks noGrp="1"/>
          </p:cNvSpPr>
          <p:nvPr>
            <p:ph type="title"/>
          </p:nvPr>
        </p:nvSpPr>
        <p:spPr/>
        <p:txBody>
          <a:bodyPr>
            <a:normAutofit fontScale="90000"/>
          </a:bodyPr>
          <a:lstStyle/>
          <a:p>
            <a:r>
              <a:rPr lang="en-IN" sz="6000" b="1" dirty="0">
                <a:solidFill>
                  <a:srgbClr val="0070C0"/>
                </a:solidFill>
                <a:latin typeface="Eras Bold ITC" panose="020B0907030504020204" pitchFamily="34" charset="0"/>
              </a:rPr>
              <a:t>System Architecture</a:t>
            </a:r>
            <a:br>
              <a:rPr lang="en-IN" b="1" dirty="0">
                <a:solidFill>
                  <a:srgbClr val="0070C0"/>
                </a:solidFill>
                <a:latin typeface="Eras Bold ITC" panose="020B0907030504020204" pitchFamily="34" charset="0"/>
              </a:rPr>
            </a:br>
            <a:endParaRPr lang="en-IN" dirty="0"/>
          </a:p>
        </p:txBody>
      </p:sp>
      <p:sp>
        <p:nvSpPr>
          <p:cNvPr id="3" name="Content Placeholder 2">
            <a:extLst>
              <a:ext uri="{FF2B5EF4-FFF2-40B4-BE49-F238E27FC236}">
                <a16:creationId xmlns:a16="http://schemas.microsoft.com/office/drawing/2014/main" id="{BDCDB3D1-F097-8939-4A96-88FF46F00928}"/>
              </a:ext>
            </a:extLst>
          </p:cNvPr>
          <p:cNvSpPr>
            <a:spLocks noGrp="1"/>
          </p:cNvSpPr>
          <p:nvPr>
            <p:ph idx="1"/>
          </p:nvPr>
        </p:nvSpPr>
        <p:spPr>
          <a:xfrm>
            <a:off x="677333" y="2160589"/>
            <a:ext cx="8884109" cy="4697411"/>
          </a:xfrm>
        </p:spPr>
        <p:txBody>
          <a:bodyPr>
            <a:normAutofit lnSpcReduction="10000"/>
          </a:bodyPr>
          <a:lstStyle/>
          <a:p>
            <a:r>
              <a:rPr lang="en-US" sz="2000" b="1" dirty="0"/>
              <a:t>Frontend (React):</a:t>
            </a:r>
            <a:r>
              <a:rPr lang="en-US" sz="2000" dirty="0"/>
              <a:t> </a:t>
            </a:r>
            <a:r>
              <a:rPr lang="en-US" sz="2000" b="0" i="0" dirty="0">
                <a:solidFill>
                  <a:schemeClr val="tx1">
                    <a:lumMod val="65000"/>
                    <a:lumOff val="35000"/>
                  </a:schemeClr>
                </a:solidFill>
                <a:effectLst/>
              </a:rPr>
              <a:t>Built with React.js for a dynamic, responsive interface, Handles user interactions: chat input, website URLs, and results display, </a:t>
            </a:r>
            <a:r>
              <a:rPr lang="en-IN" sz="2000" b="0" i="0" dirty="0">
                <a:solidFill>
                  <a:schemeClr val="tx1">
                    <a:lumMod val="65000"/>
                    <a:lumOff val="35000"/>
                  </a:schemeClr>
                </a:solidFill>
                <a:effectLst/>
              </a:rPr>
              <a:t>Implements secure JWT authentication flows.</a:t>
            </a:r>
            <a:endParaRPr lang="en-US" sz="2000" dirty="0">
              <a:solidFill>
                <a:schemeClr val="tx1">
                  <a:lumMod val="65000"/>
                  <a:lumOff val="35000"/>
                </a:schemeClr>
              </a:solidFill>
            </a:endParaRPr>
          </a:p>
          <a:p>
            <a:r>
              <a:rPr lang="en-US" sz="2000" b="1" dirty="0"/>
              <a:t>Backend (</a:t>
            </a:r>
            <a:r>
              <a:rPr lang="en-IN" sz="2000" b="1" i="0" dirty="0">
                <a:solidFill>
                  <a:schemeClr val="tx1"/>
                </a:solidFill>
                <a:effectLst/>
              </a:rPr>
              <a:t>Node.js/Express API</a:t>
            </a:r>
            <a:r>
              <a:rPr lang="en-US" sz="2000" b="1" dirty="0"/>
              <a:t>):</a:t>
            </a:r>
            <a:r>
              <a:rPr lang="en-US" sz="2000" dirty="0"/>
              <a:t> </a:t>
            </a:r>
            <a:r>
              <a:rPr lang="en-IN" sz="2000" b="0" i="0" dirty="0">
                <a:solidFill>
                  <a:schemeClr val="bg2">
                    <a:lumMod val="50000"/>
                  </a:schemeClr>
                </a:solidFill>
                <a:effectLst/>
              </a:rPr>
              <a:t>Manages user authentication/authorization, </a:t>
            </a:r>
            <a:r>
              <a:rPr lang="en-US" sz="2000" b="0" i="0" dirty="0">
                <a:solidFill>
                  <a:schemeClr val="bg2">
                    <a:lumMod val="50000"/>
                  </a:schemeClr>
                </a:solidFill>
                <a:effectLst/>
              </a:rPr>
              <a:t>Routes requests between frontend and AI services</a:t>
            </a:r>
          </a:p>
          <a:p>
            <a:r>
              <a:rPr lang="en-IN" sz="2000" b="1" i="0" dirty="0">
                <a:solidFill>
                  <a:schemeClr val="tx1"/>
                </a:solidFill>
                <a:effectLst/>
              </a:rPr>
              <a:t>Python Microservice (Flask): </a:t>
            </a:r>
            <a:r>
              <a:rPr lang="en-IN" sz="2000" b="0" i="0" dirty="0">
                <a:solidFill>
                  <a:schemeClr val="bg2">
                    <a:lumMod val="50000"/>
                  </a:schemeClr>
                </a:solidFill>
                <a:effectLst/>
              </a:rPr>
              <a:t>Processes </a:t>
            </a:r>
            <a:r>
              <a:rPr lang="en-IN" sz="2000" b="0" i="0" dirty="0" err="1">
                <a:solidFill>
                  <a:schemeClr val="bg2">
                    <a:lumMod val="50000"/>
                  </a:schemeClr>
                </a:solidFill>
                <a:effectLst/>
              </a:rPr>
              <a:t>LangChain</a:t>
            </a:r>
            <a:r>
              <a:rPr lang="en-IN" sz="2000" b="0" i="0" dirty="0">
                <a:solidFill>
                  <a:schemeClr val="bg2">
                    <a:lumMod val="50000"/>
                  </a:schemeClr>
                </a:solidFill>
                <a:effectLst/>
              </a:rPr>
              <a:t> AI queries, Handles web scraping and content analysis</a:t>
            </a:r>
            <a:endParaRPr lang="en-US" sz="2000" i="0" dirty="0">
              <a:solidFill>
                <a:schemeClr val="bg2">
                  <a:lumMod val="50000"/>
                </a:schemeClr>
              </a:solidFill>
              <a:effectLst/>
            </a:endParaRPr>
          </a:p>
          <a:p>
            <a:r>
              <a:rPr lang="en-US" sz="2000" b="1" dirty="0"/>
              <a:t>Database Layer:</a:t>
            </a:r>
          </a:p>
          <a:p>
            <a:pPr>
              <a:buFont typeface="Arial" panose="020B0604020202020204" pitchFamily="34" charset="0"/>
              <a:buChar char="•"/>
            </a:pPr>
            <a:r>
              <a:rPr lang="en-US" b="1" i="0" dirty="0">
                <a:solidFill>
                  <a:schemeClr val="bg2">
                    <a:lumMod val="50000"/>
                  </a:schemeClr>
                </a:solidFill>
                <a:effectLst/>
              </a:rPr>
              <a:t>MongoDB:</a:t>
            </a:r>
            <a:r>
              <a:rPr lang="en-US" b="0" i="0" dirty="0">
                <a:solidFill>
                  <a:schemeClr val="bg2">
                    <a:lumMod val="50000"/>
                  </a:schemeClr>
                </a:solidFill>
                <a:effectLst/>
              </a:rPr>
              <a:t> Stores user profiles, chat histories, and system data</a:t>
            </a:r>
            <a:endParaRPr lang="en-IN" b="0" i="0" dirty="0">
              <a:solidFill>
                <a:schemeClr val="bg2">
                  <a:lumMod val="50000"/>
                </a:schemeClr>
              </a:solidFill>
              <a:effectLst/>
            </a:endParaRPr>
          </a:p>
          <a:p>
            <a:pPr algn="l">
              <a:lnSpc>
                <a:spcPts val="2143"/>
              </a:lnSpc>
              <a:spcBef>
                <a:spcPts val="300"/>
              </a:spcBef>
              <a:buFont typeface="Arial" panose="020B0604020202020204" pitchFamily="34" charset="0"/>
              <a:buChar char="•"/>
            </a:pPr>
            <a:r>
              <a:rPr lang="en-IN" b="1" i="0" dirty="0" err="1">
                <a:solidFill>
                  <a:schemeClr val="bg2">
                    <a:lumMod val="50000"/>
                  </a:schemeClr>
                </a:solidFill>
                <a:effectLst/>
              </a:rPr>
              <a:t>ChromaDB</a:t>
            </a:r>
            <a:r>
              <a:rPr lang="en-IN" b="1" i="0" dirty="0">
                <a:solidFill>
                  <a:schemeClr val="bg2">
                    <a:lumMod val="50000"/>
                  </a:schemeClr>
                </a:solidFill>
                <a:effectLst/>
              </a:rPr>
              <a:t> Vector Store:</a:t>
            </a:r>
            <a:r>
              <a:rPr lang="en-IN" b="0" i="0" dirty="0">
                <a:solidFill>
                  <a:schemeClr val="bg2">
                    <a:lumMod val="50000"/>
                  </a:schemeClr>
                </a:solidFill>
                <a:effectLst/>
              </a:rPr>
              <a:t> Maintains document embeddings for semantic search</a:t>
            </a:r>
          </a:p>
          <a:p>
            <a:pPr algn="l">
              <a:lnSpc>
                <a:spcPts val="2143"/>
              </a:lnSpc>
              <a:spcBef>
                <a:spcPts val="300"/>
              </a:spcBef>
              <a:buFont typeface="Arial" panose="020B0604020202020204" pitchFamily="34" charset="0"/>
              <a:buChar char="•"/>
            </a:pPr>
            <a:r>
              <a:rPr lang="en-IN" b="1" i="0" dirty="0">
                <a:solidFill>
                  <a:schemeClr val="bg2">
                    <a:lumMod val="50000"/>
                  </a:schemeClr>
                </a:solidFill>
                <a:effectLst/>
              </a:rPr>
              <a:t>Cache (Redis):</a:t>
            </a:r>
            <a:r>
              <a:rPr lang="en-IN" b="0" i="0" dirty="0">
                <a:solidFill>
                  <a:schemeClr val="bg2">
                    <a:lumMod val="50000"/>
                  </a:schemeClr>
                </a:solidFill>
                <a:effectLst/>
              </a:rPr>
              <a:t> Optimizes frequent query responses</a:t>
            </a:r>
          </a:p>
          <a:p>
            <a:pPr>
              <a:buNone/>
            </a:pPr>
            <a:br>
              <a:rPr lang="en-IN" sz="2000" dirty="0">
                <a:solidFill>
                  <a:schemeClr val="bg2">
                    <a:lumMod val="50000"/>
                  </a:schemeClr>
                </a:solidFill>
              </a:rPr>
            </a:br>
            <a:endParaRPr lang="en-US" sz="2000" dirty="0">
              <a:solidFill>
                <a:schemeClr val="bg2">
                  <a:lumMod val="50000"/>
                </a:schemeClr>
              </a:solidFill>
            </a:endParaRPr>
          </a:p>
        </p:txBody>
      </p:sp>
      <p:sp>
        <p:nvSpPr>
          <p:cNvPr id="5" name="Rectangle 2">
            <a:extLst>
              <a:ext uri="{FF2B5EF4-FFF2-40B4-BE49-F238E27FC236}">
                <a16:creationId xmlns:a16="http://schemas.microsoft.com/office/drawing/2014/main" id="{A9B247A5-B06E-A07E-3346-44796D56CC1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293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F3AB8-C807-D286-7C43-D83FF8D1B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11DFA-F2DB-1065-0F97-882EC025259B}"/>
              </a:ext>
            </a:extLst>
          </p:cNvPr>
          <p:cNvSpPr>
            <a:spLocks noGrp="1"/>
          </p:cNvSpPr>
          <p:nvPr>
            <p:ph type="title"/>
          </p:nvPr>
        </p:nvSpPr>
        <p:spPr/>
        <p:txBody>
          <a:bodyPr>
            <a:normAutofit fontScale="90000"/>
          </a:bodyPr>
          <a:lstStyle/>
          <a:p>
            <a:r>
              <a:rPr lang="en-IN" sz="5300" b="1" dirty="0">
                <a:solidFill>
                  <a:srgbClr val="0070C0"/>
                </a:solidFill>
                <a:latin typeface="Eras Bold ITC" panose="020B0907030504020204" pitchFamily="34" charset="0"/>
              </a:rPr>
              <a:t>Tools &amp; Used Technology</a:t>
            </a:r>
            <a:br>
              <a:rPr lang="en-IN" b="1" dirty="0">
                <a:solidFill>
                  <a:srgbClr val="0070C0"/>
                </a:solidFill>
                <a:latin typeface="Eras Bold ITC" panose="020B0907030504020204" pitchFamily="34" charset="0"/>
              </a:rPr>
            </a:br>
            <a:endParaRPr lang="en-IN" dirty="0"/>
          </a:p>
        </p:txBody>
      </p:sp>
      <p:sp>
        <p:nvSpPr>
          <p:cNvPr id="3" name="Content Placeholder 2">
            <a:extLst>
              <a:ext uri="{FF2B5EF4-FFF2-40B4-BE49-F238E27FC236}">
                <a16:creationId xmlns:a16="http://schemas.microsoft.com/office/drawing/2014/main" id="{DB2942E1-66FA-4C3E-3DD3-DA4189723BB1}"/>
              </a:ext>
            </a:extLst>
          </p:cNvPr>
          <p:cNvSpPr>
            <a:spLocks noGrp="1"/>
          </p:cNvSpPr>
          <p:nvPr>
            <p:ph idx="1"/>
          </p:nvPr>
        </p:nvSpPr>
        <p:spPr>
          <a:xfrm>
            <a:off x="677334" y="1651518"/>
            <a:ext cx="11120414" cy="4888429"/>
          </a:xfrm>
        </p:spPr>
        <p:txBody>
          <a:bodyPr>
            <a:noAutofit/>
          </a:bodyPr>
          <a:lstStyle/>
          <a:p>
            <a:r>
              <a:rPr lang="en-US" sz="2400" b="1" dirty="0"/>
              <a:t>Frontend: </a:t>
            </a:r>
          </a:p>
          <a:p>
            <a:pPr algn="l">
              <a:lnSpc>
                <a:spcPts val="2143"/>
              </a:lnSpc>
              <a:spcBef>
                <a:spcPts val="1029"/>
              </a:spcBef>
              <a:spcAft>
                <a:spcPts val="1029"/>
              </a:spcAft>
              <a:buFont typeface="Arial" panose="020B0604020202020204" pitchFamily="34" charset="0"/>
              <a:buChar char="•"/>
            </a:pPr>
            <a:r>
              <a:rPr lang="en-IN" b="1" i="0" dirty="0">
                <a:effectLst/>
              </a:rPr>
              <a:t>React.js</a:t>
            </a:r>
            <a:r>
              <a:rPr lang="en-IN" b="0" i="0" dirty="0">
                <a:effectLst/>
              </a:rPr>
              <a:t>: Framework for building interactive user interfaces</a:t>
            </a:r>
          </a:p>
          <a:p>
            <a:pPr algn="l">
              <a:lnSpc>
                <a:spcPts val="2143"/>
              </a:lnSpc>
              <a:spcBef>
                <a:spcPts val="300"/>
              </a:spcBef>
              <a:spcAft>
                <a:spcPts val="1029"/>
              </a:spcAft>
              <a:buFont typeface="Arial" panose="020B0604020202020204" pitchFamily="34" charset="0"/>
              <a:buChar char="•"/>
            </a:pPr>
            <a:r>
              <a:rPr lang="en-IN" b="1" i="0" dirty="0">
                <a:effectLst/>
              </a:rPr>
              <a:t>Bootstrap</a:t>
            </a:r>
            <a:r>
              <a:rPr lang="en-IN" b="0" i="0" dirty="0">
                <a:effectLst/>
              </a:rPr>
              <a:t>: Responsive design and UI components</a:t>
            </a:r>
          </a:p>
          <a:p>
            <a:pPr algn="l">
              <a:lnSpc>
                <a:spcPts val="2143"/>
              </a:lnSpc>
              <a:spcBef>
                <a:spcPts val="300"/>
              </a:spcBef>
              <a:spcAft>
                <a:spcPts val="1029"/>
              </a:spcAft>
              <a:buFont typeface="Arial" panose="020B0604020202020204" pitchFamily="34" charset="0"/>
              <a:buChar char="•"/>
            </a:pPr>
            <a:r>
              <a:rPr lang="en-IN" b="1" i="0" dirty="0">
                <a:effectLst/>
              </a:rPr>
              <a:t>Axios</a:t>
            </a:r>
            <a:r>
              <a:rPr lang="en-IN" b="0" i="0" dirty="0">
                <a:effectLst/>
              </a:rPr>
              <a:t>: HTTP client for API communication</a:t>
            </a:r>
          </a:p>
          <a:p>
            <a:pPr marL="0" indent="0" algn="l">
              <a:lnSpc>
                <a:spcPts val="2143"/>
              </a:lnSpc>
              <a:spcBef>
                <a:spcPts val="300"/>
              </a:spcBef>
              <a:spcAft>
                <a:spcPts val="1029"/>
              </a:spcAft>
              <a:buNone/>
            </a:pPr>
            <a:endParaRPr lang="en-IN" b="0" i="0" dirty="0">
              <a:effectLst/>
            </a:endParaRPr>
          </a:p>
          <a:p>
            <a:r>
              <a:rPr lang="en-US" sz="2000" b="1" dirty="0"/>
              <a:t>Backend:</a:t>
            </a:r>
          </a:p>
          <a:p>
            <a:pPr algn="l">
              <a:lnSpc>
                <a:spcPts val="2143"/>
              </a:lnSpc>
              <a:spcBef>
                <a:spcPts val="1029"/>
              </a:spcBef>
              <a:spcAft>
                <a:spcPts val="1029"/>
              </a:spcAft>
              <a:buFont typeface="Arial" panose="020B0604020202020204" pitchFamily="34" charset="0"/>
              <a:buChar char="•"/>
            </a:pPr>
            <a:r>
              <a:rPr lang="en-IN" b="1" i="0" dirty="0">
                <a:effectLst/>
              </a:rPr>
              <a:t>Node.js</a:t>
            </a:r>
            <a:r>
              <a:rPr lang="en-IN" b="0" i="0" dirty="0">
                <a:effectLst/>
              </a:rPr>
              <a:t>: JavaScript runtime for server-side logic</a:t>
            </a:r>
          </a:p>
          <a:p>
            <a:pPr algn="l">
              <a:lnSpc>
                <a:spcPts val="2143"/>
              </a:lnSpc>
              <a:spcBef>
                <a:spcPts val="300"/>
              </a:spcBef>
              <a:spcAft>
                <a:spcPts val="1029"/>
              </a:spcAft>
              <a:buFont typeface="Arial" panose="020B0604020202020204" pitchFamily="34" charset="0"/>
              <a:buChar char="•"/>
            </a:pPr>
            <a:r>
              <a:rPr lang="en-IN" b="1" i="0" dirty="0">
                <a:effectLst/>
              </a:rPr>
              <a:t>Express.js</a:t>
            </a:r>
            <a:r>
              <a:rPr lang="en-IN" b="0" i="0" dirty="0">
                <a:effectLst/>
              </a:rPr>
              <a:t>: Web application framework for routing</a:t>
            </a:r>
          </a:p>
          <a:p>
            <a:pPr algn="l">
              <a:lnSpc>
                <a:spcPts val="2143"/>
              </a:lnSpc>
              <a:spcBef>
                <a:spcPts val="300"/>
              </a:spcBef>
              <a:spcAft>
                <a:spcPts val="1029"/>
              </a:spcAft>
              <a:buFont typeface="Arial" panose="020B0604020202020204" pitchFamily="34" charset="0"/>
              <a:buChar char="•"/>
            </a:pPr>
            <a:r>
              <a:rPr lang="en-IN" b="1" i="0" dirty="0">
                <a:effectLst/>
              </a:rPr>
              <a:t>Python</a:t>
            </a:r>
            <a:r>
              <a:rPr lang="en-IN" b="0" i="0" dirty="0">
                <a:effectLst/>
              </a:rPr>
              <a:t>: AI/ML processing and </a:t>
            </a:r>
            <a:r>
              <a:rPr lang="en-IN" b="0" i="0" dirty="0" err="1">
                <a:effectLst/>
              </a:rPr>
              <a:t>webscraping</a:t>
            </a:r>
            <a:endParaRPr lang="en-US" sz="1600" dirty="0"/>
          </a:p>
          <a:p>
            <a:pPr>
              <a:buFont typeface="Arial" panose="020B0604020202020204" pitchFamily="34" charset="0"/>
              <a:buChar char="•"/>
            </a:pPr>
            <a:endParaRPr lang="en-US" sz="1600" dirty="0"/>
          </a:p>
        </p:txBody>
      </p:sp>
      <p:sp>
        <p:nvSpPr>
          <p:cNvPr id="5" name="Rectangle 2">
            <a:extLst>
              <a:ext uri="{FF2B5EF4-FFF2-40B4-BE49-F238E27FC236}">
                <a16:creationId xmlns:a16="http://schemas.microsoft.com/office/drawing/2014/main" id="{72A1C166-5798-B875-EA59-D1DEA6751A7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2971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021BD-AA03-3B33-321D-B54738652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85DEF-276A-612A-9A80-CB2BCB762AC9}"/>
              </a:ext>
            </a:extLst>
          </p:cNvPr>
          <p:cNvSpPr>
            <a:spLocks noGrp="1"/>
          </p:cNvSpPr>
          <p:nvPr>
            <p:ph type="title"/>
          </p:nvPr>
        </p:nvSpPr>
        <p:spPr/>
        <p:txBody>
          <a:bodyPr>
            <a:normAutofit fontScale="90000"/>
          </a:bodyPr>
          <a:lstStyle/>
          <a:p>
            <a:r>
              <a:rPr lang="en-IN" sz="5300" b="1" dirty="0">
                <a:solidFill>
                  <a:srgbClr val="0070C0"/>
                </a:solidFill>
                <a:latin typeface="Eras Bold ITC" panose="020B0907030504020204" pitchFamily="34" charset="0"/>
              </a:rPr>
              <a:t>Tools &amp; Used Technology</a:t>
            </a:r>
            <a:br>
              <a:rPr lang="en-IN" b="1" dirty="0">
                <a:solidFill>
                  <a:srgbClr val="0070C0"/>
                </a:solidFill>
                <a:latin typeface="Eras Bold ITC" panose="020B0907030504020204" pitchFamily="34" charset="0"/>
              </a:rPr>
            </a:br>
            <a:endParaRPr lang="en-IN" dirty="0"/>
          </a:p>
        </p:txBody>
      </p:sp>
      <p:sp>
        <p:nvSpPr>
          <p:cNvPr id="3" name="Content Placeholder 2">
            <a:extLst>
              <a:ext uri="{FF2B5EF4-FFF2-40B4-BE49-F238E27FC236}">
                <a16:creationId xmlns:a16="http://schemas.microsoft.com/office/drawing/2014/main" id="{E73D19C8-252B-A1B7-EC4C-175AAF848D70}"/>
              </a:ext>
            </a:extLst>
          </p:cNvPr>
          <p:cNvSpPr>
            <a:spLocks noGrp="1"/>
          </p:cNvSpPr>
          <p:nvPr>
            <p:ph idx="1"/>
          </p:nvPr>
        </p:nvSpPr>
        <p:spPr>
          <a:xfrm>
            <a:off x="677334" y="1651518"/>
            <a:ext cx="11120414" cy="4888429"/>
          </a:xfrm>
        </p:spPr>
        <p:txBody>
          <a:bodyPr>
            <a:noAutofit/>
          </a:bodyPr>
          <a:lstStyle/>
          <a:p>
            <a:r>
              <a:rPr lang="en-IN" sz="2000" b="1" i="0" dirty="0">
                <a:effectLst/>
              </a:rPr>
              <a:t>Database</a:t>
            </a:r>
            <a:r>
              <a:rPr lang="en-US" sz="2400" b="1" dirty="0"/>
              <a:t>:</a:t>
            </a:r>
          </a:p>
          <a:p>
            <a:pPr algn="l">
              <a:lnSpc>
                <a:spcPts val="2143"/>
              </a:lnSpc>
              <a:spcBef>
                <a:spcPts val="1029"/>
              </a:spcBef>
              <a:spcAft>
                <a:spcPts val="1029"/>
              </a:spcAft>
              <a:buFont typeface="Arial" panose="020B0604020202020204" pitchFamily="34" charset="0"/>
              <a:buChar char="•"/>
            </a:pPr>
            <a:r>
              <a:rPr lang="en-IN" b="1" i="0" dirty="0">
                <a:solidFill>
                  <a:schemeClr val="tx1">
                    <a:lumMod val="65000"/>
                    <a:lumOff val="35000"/>
                  </a:schemeClr>
                </a:solidFill>
                <a:effectLst/>
              </a:rPr>
              <a:t>MongoDB</a:t>
            </a:r>
            <a:r>
              <a:rPr lang="en-IN" b="0" i="0" dirty="0">
                <a:solidFill>
                  <a:schemeClr val="tx1">
                    <a:lumMod val="65000"/>
                    <a:lumOff val="35000"/>
                  </a:schemeClr>
                </a:solidFill>
                <a:effectLst/>
              </a:rPr>
              <a:t>: NoSQL database for user data and chat history</a:t>
            </a:r>
          </a:p>
          <a:p>
            <a:pPr algn="l">
              <a:lnSpc>
                <a:spcPts val="2143"/>
              </a:lnSpc>
              <a:spcBef>
                <a:spcPts val="300"/>
              </a:spcBef>
              <a:spcAft>
                <a:spcPts val="1029"/>
              </a:spcAft>
              <a:buFont typeface="Arial" panose="020B0604020202020204" pitchFamily="34" charset="0"/>
              <a:buChar char="•"/>
            </a:pPr>
            <a:r>
              <a:rPr lang="en-IN" b="1" i="0" dirty="0" err="1">
                <a:solidFill>
                  <a:schemeClr val="tx1">
                    <a:lumMod val="65000"/>
                    <a:lumOff val="35000"/>
                  </a:schemeClr>
                </a:solidFill>
                <a:effectLst/>
              </a:rPr>
              <a:t>ChromaDB</a:t>
            </a:r>
            <a:r>
              <a:rPr lang="en-IN" b="0" i="0" dirty="0">
                <a:solidFill>
                  <a:schemeClr val="tx1">
                    <a:lumMod val="65000"/>
                    <a:lumOff val="35000"/>
                  </a:schemeClr>
                </a:solidFill>
                <a:effectLst/>
              </a:rPr>
              <a:t>: Vector store for document embeddings</a:t>
            </a:r>
            <a:endParaRPr lang="en-US" b="1" i="0" dirty="0">
              <a:solidFill>
                <a:schemeClr val="tx1">
                  <a:lumMod val="65000"/>
                  <a:lumOff val="35000"/>
                </a:schemeClr>
              </a:solidFill>
              <a:effectLst/>
            </a:endParaRPr>
          </a:p>
          <a:p>
            <a:pPr algn="l">
              <a:lnSpc>
                <a:spcPts val="2143"/>
              </a:lnSpc>
              <a:spcBef>
                <a:spcPts val="300"/>
              </a:spcBef>
              <a:spcAft>
                <a:spcPts val="1029"/>
              </a:spcAft>
              <a:buFont typeface="Arial" panose="020B0604020202020204" pitchFamily="34" charset="0"/>
              <a:buChar char="•"/>
            </a:pPr>
            <a:endParaRPr lang="en-US" sz="2400" b="1" dirty="0"/>
          </a:p>
          <a:p>
            <a:r>
              <a:rPr lang="en-US" sz="2000" b="1" dirty="0"/>
              <a:t>Other Technology:</a:t>
            </a:r>
          </a:p>
          <a:p>
            <a:pPr algn="l">
              <a:lnSpc>
                <a:spcPts val="2143"/>
              </a:lnSpc>
              <a:spcBef>
                <a:spcPts val="1029"/>
              </a:spcBef>
              <a:spcAft>
                <a:spcPts val="1029"/>
              </a:spcAft>
              <a:buFont typeface="Arial" panose="020B0604020202020204" pitchFamily="34" charset="0"/>
              <a:buChar char="•"/>
            </a:pPr>
            <a:r>
              <a:rPr lang="en-IN" sz="1600" b="1" dirty="0" err="1"/>
              <a:t>LangChain</a:t>
            </a:r>
            <a:r>
              <a:rPr lang="en-IN" sz="1600" b="1" dirty="0"/>
              <a:t>:</a:t>
            </a:r>
            <a:r>
              <a:rPr lang="en-IN" sz="1600" dirty="0"/>
              <a:t> Framework for LLM integration</a:t>
            </a:r>
          </a:p>
          <a:p>
            <a:pPr algn="l">
              <a:lnSpc>
                <a:spcPts val="2143"/>
              </a:lnSpc>
              <a:spcBef>
                <a:spcPts val="300"/>
              </a:spcBef>
              <a:spcAft>
                <a:spcPts val="1029"/>
              </a:spcAft>
              <a:buFont typeface="Arial" panose="020B0604020202020204" pitchFamily="34" charset="0"/>
              <a:buChar char="•"/>
            </a:pPr>
            <a:r>
              <a:rPr lang="en-IN" sz="1600" b="1" dirty="0" err="1"/>
              <a:t>BeautifulSoup</a:t>
            </a:r>
            <a:r>
              <a:rPr lang="en-IN" sz="1600" b="1" dirty="0"/>
              <a:t>/Scrapy:</a:t>
            </a:r>
            <a:r>
              <a:rPr lang="en-IN" sz="1600" dirty="0"/>
              <a:t> Web scraping tools</a:t>
            </a:r>
          </a:p>
          <a:p>
            <a:pPr algn="l">
              <a:lnSpc>
                <a:spcPts val="2143"/>
              </a:lnSpc>
              <a:spcBef>
                <a:spcPts val="300"/>
              </a:spcBef>
              <a:spcAft>
                <a:spcPts val="1029"/>
              </a:spcAft>
              <a:buFont typeface="Arial" panose="020B0604020202020204" pitchFamily="34" charset="0"/>
              <a:buChar char="•"/>
            </a:pPr>
            <a:r>
              <a:rPr lang="en-IN" sz="1600" b="1" dirty="0"/>
              <a:t>JWT:</a:t>
            </a:r>
            <a:r>
              <a:rPr lang="en-IN" sz="1600" dirty="0"/>
              <a:t> Secure user authentication</a:t>
            </a:r>
          </a:p>
          <a:p>
            <a:pPr algn="l">
              <a:lnSpc>
                <a:spcPts val="2143"/>
              </a:lnSpc>
              <a:spcBef>
                <a:spcPts val="300"/>
              </a:spcBef>
              <a:spcAft>
                <a:spcPts val="1029"/>
              </a:spcAft>
              <a:buFont typeface="Arial" panose="020B0604020202020204" pitchFamily="34" charset="0"/>
              <a:buChar char="•"/>
            </a:pPr>
            <a:r>
              <a:rPr lang="en-IN" sz="1600" b="1" dirty="0"/>
              <a:t>Docker:</a:t>
            </a:r>
            <a:r>
              <a:rPr lang="en-IN" sz="1600" dirty="0"/>
              <a:t> Containerization for deployment</a:t>
            </a:r>
          </a:p>
          <a:p>
            <a:pPr marL="0" indent="0">
              <a:buNone/>
            </a:pPr>
            <a:endParaRPr lang="en-US" sz="1600" dirty="0"/>
          </a:p>
          <a:p>
            <a:pPr>
              <a:buFont typeface="Arial" panose="020B0604020202020204" pitchFamily="34" charset="0"/>
              <a:buChar char="•"/>
            </a:pPr>
            <a:endParaRPr lang="en-US" sz="1600" dirty="0"/>
          </a:p>
        </p:txBody>
      </p:sp>
      <p:sp>
        <p:nvSpPr>
          <p:cNvPr id="5" name="Rectangle 2">
            <a:extLst>
              <a:ext uri="{FF2B5EF4-FFF2-40B4-BE49-F238E27FC236}">
                <a16:creationId xmlns:a16="http://schemas.microsoft.com/office/drawing/2014/main" id="{5A7CEDC2-8DC4-A55C-C2C4-18FEBD12C6F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753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78192-08C8-E4DD-DE35-FB36CA843C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F2C7F-E188-4315-0292-8D937A6635A7}"/>
              </a:ext>
            </a:extLst>
          </p:cNvPr>
          <p:cNvSpPr>
            <a:spLocks noGrp="1"/>
          </p:cNvSpPr>
          <p:nvPr>
            <p:ph type="title"/>
          </p:nvPr>
        </p:nvSpPr>
        <p:spPr/>
        <p:txBody>
          <a:bodyPr>
            <a:normAutofit fontScale="90000"/>
          </a:bodyPr>
          <a:lstStyle/>
          <a:p>
            <a:r>
              <a:rPr lang="en-IN" sz="5300" b="1" dirty="0">
                <a:solidFill>
                  <a:srgbClr val="0070C0"/>
                </a:solidFill>
                <a:latin typeface="Eras Bold ITC" panose="020B0907030504020204" pitchFamily="34" charset="0"/>
              </a:rPr>
              <a:t>UI &amp; UX</a:t>
            </a:r>
            <a:br>
              <a:rPr lang="en-IN" sz="5300" b="1" dirty="0">
                <a:solidFill>
                  <a:srgbClr val="0070C0"/>
                </a:solidFill>
                <a:latin typeface="Eras Bold ITC" panose="020B0907030504020204" pitchFamily="34" charset="0"/>
              </a:rPr>
            </a:br>
            <a:r>
              <a:rPr lang="en-IN" sz="3100" b="1" dirty="0">
                <a:solidFill>
                  <a:schemeClr val="tx1"/>
                </a:solidFill>
                <a:latin typeface="Eras Bold ITC" panose="020B0907030504020204" pitchFamily="34" charset="0"/>
              </a:rPr>
              <a:t>On Spot Demonstration :</a:t>
            </a:r>
            <a:endParaRPr lang="en-IN" dirty="0">
              <a:solidFill>
                <a:schemeClr val="tx1"/>
              </a:solidFill>
            </a:endParaRPr>
          </a:p>
        </p:txBody>
      </p:sp>
      <p:sp>
        <p:nvSpPr>
          <p:cNvPr id="5" name="Rectangle 2">
            <a:extLst>
              <a:ext uri="{FF2B5EF4-FFF2-40B4-BE49-F238E27FC236}">
                <a16:creationId xmlns:a16="http://schemas.microsoft.com/office/drawing/2014/main" id="{018A426C-B324-3B17-ADF8-6278D7328A2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9000847C-B957-BD2D-8453-496743017F3A}"/>
              </a:ext>
            </a:extLst>
          </p:cNvPr>
          <p:cNvSpPr>
            <a:spLocks noGrp="1"/>
          </p:cNvSpPr>
          <p:nvPr>
            <p:ph idx="1"/>
          </p:nvPr>
        </p:nvSpPr>
        <p:spPr/>
        <p:txBody>
          <a:bodyPr/>
          <a:lstStyle/>
          <a:p>
            <a:r>
              <a:rPr lang="en-US" dirty="0"/>
              <a:t>Now Live Demo…</a:t>
            </a:r>
          </a:p>
          <a:p>
            <a:r>
              <a:rPr lang="en-IN" dirty="0"/>
              <a:t>React Running at Port 3000</a:t>
            </a:r>
          </a:p>
          <a:p>
            <a:r>
              <a:rPr lang="en-IN" dirty="0"/>
              <a:t>Node Running at Port 4000</a:t>
            </a:r>
          </a:p>
          <a:p>
            <a:r>
              <a:rPr lang="en-IN" dirty="0"/>
              <a:t>Flask (Python) Running at Port 5000</a:t>
            </a:r>
            <a:endParaRPr lang="en-US" dirty="0"/>
          </a:p>
        </p:txBody>
      </p:sp>
    </p:spTree>
    <p:extLst>
      <p:ext uri="{BB962C8B-B14F-4D97-AF65-F5344CB8AC3E}">
        <p14:creationId xmlns:p14="http://schemas.microsoft.com/office/powerpoint/2010/main" val="393774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E78EE-6F5A-09B3-21D3-6CF8A64FB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2A4B7-2547-84E0-EA62-6A53515E23CB}"/>
              </a:ext>
            </a:extLst>
          </p:cNvPr>
          <p:cNvSpPr>
            <a:spLocks noGrp="1"/>
          </p:cNvSpPr>
          <p:nvPr>
            <p:ph type="title"/>
          </p:nvPr>
        </p:nvSpPr>
        <p:spPr/>
        <p:txBody>
          <a:bodyPr>
            <a:normAutofit/>
          </a:bodyPr>
          <a:lstStyle/>
          <a:p>
            <a:r>
              <a:rPr lang="en-IN" sz="5400" b="1" dirty="0">
                <a:solidFill>
                  <a:srgbClr val="0070C0"/>
                </a:solidFill>
                <a:latin typeface="Eras Bold ITC" panose="020B0907030504020204" pitchFamily="34" charset="0"/>
              </a:rPr>
              <a:t>Testing &amp; Validation</a:t>
            </a:r>
            <a:endParaRPr lang="en-IN" sz="3200" dirty="0"/>
          </a:p>
        </p:txBody>
      </p:sp>
      <p:sp>
        <p:nvSpPr>
          <p:cNvPr id="3" name="Content Placeholder 2">
            <a:extLst>
              <a:ext uri="{FF2B5EF4-FFF2-40B4-BE49-F238E27FC236}">
                <a16:creationId xmlns:a16="http://schemas.microsoft.com/office/drawing/2014/main" id="{8BDD03D8-A65F-F402-281A-670B07BC3D6F}"/>
              </a:ext>
            </a:extLst>
          </p:cNvPr>
          <p:cNvSpPr>
            <a:spLocks noGrp="1"/>
          </p:cNvSpPr>
          <p:nvPr>
            <p:ph idx="1"/>
          </p:nvPr>
        </p:nvSpPr>
        <p:spPr>
          <a:xfrm>
            <a:off x="677334" y="1627632"/>
            <a:ext cx="8596668" cy="4782311"/>
          </a:xfrm>
        </p:spPr>
        <p:txBody>
          <a:bodyPr>
            <a:noAutofit/>
          </a:bodyPr>
          <a:lstStyle/>
          <a:p>
            <a:r>
              <a:rPr lang="en-IN" sz="2000" b="1" dirty="0">
                <a:solidFill>
                  <a:schemeClr val="tx1"/>
                </a:solidFill>
              </a:rPr>
              <a:t>Testing Approaches:</a:t>
            </a:r>
          </a:p>
          <a:p>
            <a:pPr algn="l">
              <a:lnSpc>
                <a:spcPts val="2143"/>
              </a:lnSpc>
              <a:spcBef>
                <a:spcPts val="1029"/>
              </a:spcBef>
              <a:spcAft>
                <a:spcPts val="300"/>
              </a:spcAft>
              <a:buFont typeface="Arial" panose="020B0604020202020204" pitchFamily="34" charset="0"/>
              <a:buChar char="•"/>
            </a:pPr>
            <a:r>
              <a:rPr lang="en-IN" b="1" i="0" dirty="0">
                <a:solidFill>
                  <a:schemeClr val="tx1"/>
                </a:solidFill>
                <a:effectLst/>
              </a:rPr>
              <a:t>Unit Testing:</a:t>
            </a:r>
            <a:r>
              <a:rPr lang="en-IN" sz="1600" dirty="0">
                <a:solidFill>
                  <a:schemeClr val="tx1"/>
                </a:solidFill>
              </a:rPr>
              <a:t> </a:t>
            </a:r>
            <a:r>
              <a:rPr lang="en-IN" sz="1800" b="0" i="0" dirty="0">
                <a:solidFill>
                  <a:schemeClr val="tx1"/>
                </a:solidFill>
                <a:effectLst/>
              </a:rPr>
              <a:t>Verify individual components: chat response generation, scraping module, and authentication APIs</a:t>
            </a:r>
          </a:p>
          <a:p>
            <a:pPr algn="l">
              <a:lnSpc>
                <a:spcPts val="2143"/>
              </a:lnSpc>
              <a:spcBef>
                <a:spcPts val="300"/>
              </a:spcBef>
              <a:spcAft>
                <a:spcPts val="300"/>
              </a:spcAft>
              <a:buFont typeface="Arial" panose="020B0604020202020204" pitchFamily="34" charset="0"/>
              <a:buChar char="•"/>
            </a:pPr>
            <a:r>
              <a:rPr lang="en-IN" b="1" i="0" dirty="0">
                <a:solidFill>
                  <a:schemeClr val="tx1"/>
                </a:solidFill>
                <a:effectLst/>
              </a:rPr>
              <a:t>Integration Testing:</a:t>
            </a:r>
            <a:r>
              <a:rPr lang="en-IN" sz="1600" dirty="0">
                <a:solidFill>
                  <a:schemeClr val="tx1"/>
                </a:solidFill>
              </a:rPr>
              <a:t> </a:t>
            </a:r>
            <a:r>
              <a:rPr lang="en-IN" sz="1800" b="0" i="0" dirty="0">
                <a:solidFill>
                  <a:schemeClr val="tx1"/>
                </a:solidFill>
                <a:effectLst/>
              </a:rPr>
              <a:t>Test interactions between React frontend, Node.js API, and Python AI services</a:t>
            </a:r>
          </a:p>
          <a:p>
            <a:pPr algn="l">
              <a:lnSpc>
                <a:spcPts val="2143"/>
              </a:lnSpc>
              <a:spcBef>
                <a:spcPts val="300"/>
              </a:spcBef>
              <a:spcAft>
                <a:spcPts val="300"/>
              </a:spcAft>
              <a:buFont typeface="Arial" panose="020B0604020202020204" pitchFamily="34" charset="0"/>
              <a:buChar char="•"/>
            </a:pPr>
            <a:r>
              <a:rPr lang="en-IN" b="1" i="0" dirty="0">
                <a:solidFill>
                  <a:schemeClr val="tx1"/>
                </a:solidFill>
                <a:effectLst/>
              </a:rPr>
              <a:t>User Acceptance Testing (UAT):</a:t>
            </a:r>
            <a:r>
              <a:rPr lang="en-IN" sz="2400" dirty="0">
                <a:solidFill>
                  <a:schemeClr val="tx1"/>
                </a:solidFill>
              </a:rPr>
              <a:t> </a:t>
            </a:r>
            <a:r>
              <a:rPr lang="en-IN" b="0" i="0" dirty="0">
                <a:solidFill>
                  <a:schemeClr val="tx1"/>
                </a:solidFill>
                <a:effectLst/>
              </a:rPr>
              <a:t>Validate real-user scenarios (e.g., "Ask for a summary of a news article")</a:t>
            </a:r>
          </a:p>
          <a:p>
            <a:r>
              <a:rPr lang="en-IN" sz="2000" b="1" dirty="0">
                <a:solidFill>
                  <a:schemeClr val="tx1"/>
                </a:solidFill>
              </a:rPr>
              <a:t>Validations :</a:t>
            </a:r>
            <a:endParaRPr lang="en-US" sz="2000" b="1" dirty="0">
              <a:solidFill>
                <a:schemeClr val="tx1"/>
              </a:solidFill>
            </a:endParaRPr>
          </a:p>
          <a:p>
            <a:pPr algn="l">
              <a:lnSpc>
                <a:spcPts val="2143"/>
              </a:lnSpc>
              <a:spcBef>
                <a:spcPts val="1029"/>
              </a:spcBef>
              <a:spcAft>
                <a:spcPts val="300"/>
              </a:spcAft>
              <a:buFont typeface="Arial" panose="020B0604020202020204" pitchFamily="34" charset="0"/>
              <a:buChar char="•"/>
            </a:pPr>
            <a:r>
              <a:rPr lang="en-IN" sz="2000" b="1" i="0" dirty="0">
                <a:solidFill>
                  <a:schemeClr val="tx1"/>
                </a:solidFill>
                <a:effectLst/>
              </a:rPr>
              <a:t>Input Validation:</a:t>
            </a:r>
            <a:r>
              <a:rPr lang="en-IN" sz="2000" dirty="0">
                <a:solidFill>
                  <a:schemeClr val="tx1"/>
                </a:solidFill>
              </a:rPr>
              <a:t> </a:t>
            </a:r>
            <a:r>
              <a:rPr lang="en-IN" b="0" i="0" dirty="0">
                <a:solidFill>
                  <a:schemeClr val="tx1"/>
                </a:solidFill>
                <a:effectLst/>
              </a:rPr>
              <a:t>Sanitize website URLs and chat queries to prevent injection attacks</a:t>
            </a:r>
          </a:p>
          <a:p>
            <a:pPr algn="l">
              <a:lnSpc>
                <a:spcPts val="2143"/>
              </a:lnSpc>
              <a:spcBef>
                <a:spcPts val="300"/>
              </a:spcBef>
              <a:spcAft>
                <a:spcPts val="300"/>
              </a:spcAft>
              <a:buFont typeface="Arial" panose="020B0604020202020204" pitchFamily="34" charset="0"/>
              <a:buChar char="•"/>
            </a:pPr>
            <a:r>
              <a:rPr lang="en-IN" sz="2000" b="1" i="0" dirty="0">
                <a:solidFill>
                  <a:schemeClr val="tx1"/>
                </a:solidFill>
                <a:effectLst/>
              </a:rPr>
              <a:t>Response Validation:</a:t>
            </a:r>
            <a:r>
              <a:rPr lang="en-IN" sz="2000" dirty="0">
                <a:solidFill>
                  <a:schemeClr val="tx1"/>
                </a:solidFill>
              </a:rPr>
              <a:t> </a:t>
            </a:r>
            <a:r>
              <a:rPr lang="en-IN" b="0" i="0" dirty="0">
                <a:solidFill>
                  <a:schemeClr val="tx1"/>
                </a:solidFill>
                <a:effectLst/>
              </a:rPr>
              <a:t>Ensure AI-generated answers are relevant and within character limits</a:t>
            </a:r>
          </a:p>
          <a:p>
            <a:pPr algn="l">
              <a:lnSpc>
                <a:spcPts val="2143"/>
              </a:lnSpc>
              <a:spcBef>
                <a:spcPts val="300"/>
              </a:spcBef>
              <a:spcAft>
                <a:spcPts val="300"/>
              </a:spcAft>
              <a:buFont typeface="Arial" panose="020B0604020202020204" pitchFamily="34" charset="0"/>
              <a:buChar char="•"/>
            </a:pPr>
            <a:r>
              <a:rPr lang="en-IN" sz="2000" b="1" i="0" dirty="0">
                <a:solidFill>
                  <a:schemeClr val="tx1"/>
                </a:solidFill>
                <a:effectLst/>
              </a:rPr>
              <a:t>Error Handling:</a:t>
            </a:r>
            <a:r>
              <a:rPr lang="en-IN" sz="2000" dirty="0">
                <a:solidFill>
                  <a:schemeClr val="tx1"/>
                </a:solidFill>
              </a:rPr>
              <a:t> </a:t>
            </a:r>
            <a:r>
              <a:rPr lang="en-IN" b="0" i="0" dirty="0">
                <a:solidFill>
                  <a:schemeClr val="tx1"/>
                </a:solidFill>
                <a:effectLst/>
              </a:rPr>
              <a:t>Clear messages for: invalid URLs, API failures, and empty search results</a:t>
            </a:r>
          </a:p>
        </p:txBody>
      </p:sp>
      <p:sp>
        <p:nvSpPr>
          <p:cNvPr id="5" name="Rectangle 2">
            <a:extLst>
              <a:ext uri="{FF2B5EF4-FFF2-40B4-BE49-F238E27FC236}">
                <a16:creationId xmlns:a16="http://schemas.microsoft.com/office/drawing/2014/main" id="{E7D0D5E3-5198-6571-5AA2-BCF1288EB86E}"/>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5241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D11EA-F066-3084-CACC-BC3F6ABF2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E4120-FD58-A11F-8591-CF1A09A83DE4}"/>
              </a:ext>
            </a:extLst>
          </p:cNvPr>
          <p:cNvSpPr>
            <a:spLocks noGrp="1"/>
          </p:cNvSpPr>
          <p:nvPr>
            <p:ph type="title"/>
          </p:nvPr>
        </p:nvSpPr>
        <p:spPr/>
        <p:txBody>
          <a:bodyPr>
            <a:normAutofit/>
          </a:bodyPr>
          <a:lstStyle/>
          <a:p>
            <a:r>
              <a:rPr lang="en-IN" sz="5400" b="1" dirty="0">
                <a:solidFill>
                  <a:srgbClr val="0070C0"/>
                </a:solidFill>
                <a:latin typeface="Eras Bold ITC" panose="020B0907030504020204" pitchFamily="34" charset="0"/>
              </a:rPr>
              <a:t>Deployment</a:t>
            </a:r>
            <a:endParaRPr lang="en-IN" sz="3200" dirty="0"/>
          </a:p>
        </p:txBody>
      </p:sp>
      <p:sp>
        <p:nvSpPr>
          <p:cNvPr id="3" name="Content Placeholder 2">
            <a:extLst>
              <a:ext uri="{FF2B5EF4-FFF2-40B4-BE49-F238E27FC236}">
                <a16:creationId xmlns:a16="http://schemas.microsoft.com/office/drawing/2014/main" id="{6767A034-B401-9B5D-F4F5-62FD394E9138}"/>
              </a:ext>
            </a:extLst>
          </p:cNvPr>
          <p:cNvSpPr>
            <a:spLocks noGrp="1"/>
          </p:cNvSpPr>
          <p:nvPr>
            <p:ph idx="1"/>
          </p:nvPr>
        </p:nvSpPr>
        <p:spPr>
          <a:xfrm>
            <a:off x="677334" y="1627632"/>
            <a:ext cx="8596668" cy="4782311"/>
          </a:xfrm>
        </p:spPr>
        <p:txBody>
          <a:bodyPr>
            <a:noAutofit/>
          </a:bodyPr>
          <a:lstStyle/>
          <a:p>
            <a:pPr algn="l">
              <a:lnSpc>
                <a:spcPts val="2143"/>
              </a:lnSpc>
              <a:spcBef>
                <a:spcPts val="1029"/>
              </a:spcBef>
              <a:spcAft>
                <a:spcPts val="300"/>
              </a:spcAft>
              <a:buFont typeface="Arial" panose="020B0604020202020204" pitchFamily="34" charset="0"/>
              <a:buChar char="•"/>
            </a:pPr>
            <a:r>
              <a:rPr lang="en-IN" sz="2000" b="1" i="0" dirty="0">
                <a:solidFill>
                  <a:schemeClr val="tx1"/>
                </a:solidFill>
                <a:effectLst/>
              </a:rPr>
              <a:t>Backend Setup:</a:t>
            </a:r>
            <a:endParaRPr lang="en-IN" sz="2000" b="0" i="0" dirty="0">
              <a:solidFill>
                <a:schemeClr val="tx1"/>
              </a:solidFill>
              <a:effectLst/>
            </a:endParaRP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Deploy Node.js API (AWS/Heroku)</a:t>
            </a: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Host Python AI service (Flask + </a:t>
            </a:r>
            <a:r>
              <a:rPr lang="en-IN" sz="1800" b="0" i="0" dirty="0" err="1">
                <a:solidFill>
                  <a:schemeClr val="tx1"/>
                </a:solidFill>
                <a:effectLst/>
              </a:rPr>
              <a:t>Gunicorn</a:t>
            </a:r>
            <a:r>
              <a:rPr lang="en-IN" sz="1800" b="0" i="0" dirty="0">
                <a:solidFill>
                  <a:schemeClr val="tx1"/>
                </a:solidFill>
                <a:effectLst/>
              </a:rPr>
              <a:t>)</a:t>
            </a:r>
          </a:p>
          <a:p>
            <a:pPr algn="l">
              <a:lnSpc>
                <a:spcPts val="2143"/>
              </a:lnSpc>
              <a:spcBef>
                <a:spcPts val="300"/>
              </a:spcBef>
              <a:spcAft>
                <a:spcPts val="300"/>
              </a:spcAft>
              <a:buFont typeface="Arial" panose="020B0604020202020204" pitchFamily="34" charset="0"/>
              <a:buChar char="•"/>
            </a:pPr>
            <a:r>
              <a:rPr lang="en-IN" sz="2000" b="1" i="0" dirty="0">
                <a:solidFill>
                  <a:schemeClr val="tx1"/>
                </a:solidFill>
                <a:effectLst/>
              </a:rPr>
              <a:t>Database Setup:</a:t>
            </a:r>
            <a:endParaRPr lang="en-IN" sz="2000" b="0" i="0" dirty="0">
              <a:solidFill>
                <a:schemeClr val="tx1"/>
              </a:solidFill>
              <a:effectLst/>
            </a:endParaRP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Configure MongoDB (user data)</a:t>
            </a: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Initialize </a:t>
            </a:r>
            <a:r>
              <a:rPr lang="en-IN" sz="1800" b="0" i="0" dirty="0" err="1">
                <a:solidFill>
                  <a:schemeClr val="tx1"/>
                </a:solidFill>
                <a:effectLst/>
              </a:rPr>
              <a:t>ChromaDB</a:t>
            </a:r>
            <a:r>
              <a:rPr lang="en-IN" sz="1800" b="0" i="0" dirty="0">
                <a:solidFill>
                  <a:schemeClr val="tx1"/>
                </a:solidFill>
                <a:effectLst/>
              </a:rPr>
              <a:t> (vector storage)</a:t>
            </a:r>
          </a:p>
          <a:p>
            <a:pPr algn="l">
              <a:lnSpc>
                <a:spcPts val="2143"/>
              </a:lnSpc>
              <a:spcBef>
                <a:spcPts val="300"/>
              </a:spcBef>
              <a:spcAft>
                <a:spcPts val="300"/>
              </a:spcAft>
              <a:buFont typeface="Arial" panose="020B0604020202020204" pitchFamily="34" charset="0"/>
              <a:buChar char="•"/>
            </a:pPr>
            <a:r>
              <a:rPr lang="en-IN" sz="2000" b="1" i="0" dirty="0">
                <a:solidFill>
                  <a:schemeClr val="tx1"/>
                </a:solidFill>
                <a:effectLst/>
              </a:rPr>
              <a:t>Frontend Deployment:</a:t>
            </a:r>
            <a:endParaRPr lang="en-IN" sz="2000" b="0" i="0" dirty="0">
              <a:solidFill>
                <a:schemeClr val="tx1"/>
              </a:solidFill>
              <a:effectLst/>
            </a:endParaRP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Build React app → Deploy on </a:t>
            </a:r>
            <a:r>
              <a:rPr lang="en-IN" sz="1800" b="0" i="0" dirty="0" err="1">
                <a:solidFill>
                  <a:schemeClr val="tx1"/>
                </a:solidFill>
                <a:effectLst/>
              </a:rPr>
              <a:t>Vercel</a:t>
            </a:r>
            <a:r>
              <a:rPr lang="en-IN" sz="1800" b="0" i="0" dirty="0">
                <a:solidFill>
                  <a:schemeClr val="tx1"/>
                </a:solidFill>
                <a:effectLst/>
              </a:rPr>
              <a:t>/Netlify</a:t>
            </a:r>
          </a:p>
          <a:p>
            <a:pPr algn="l">
              <a:lnSpc>
                <a:spcPts val="2143"/>
              </a:lnSpc>
              <a:spcBef>
                <a:spcPts val="300"/>
              </a:spcBef>
              <a:spcAft>
                <a:spcPts val="300"/>
              </a:spcAft>
              <a:buFont typeface="Arial" panose="020B0604020202020204" pitchFamily="34" charset="0"/>
              <a:buChar char="•"/>
            </a:pPr>
            <a:r>
              <a:rPr lang="en-IN" sz="2000" b="1" i="0" dirty="0">
                <a:solidFill>
                  <a:schemeClr val="tx1"/>
                </a:solidFill>
                <a:effectLst/>
              </a:rPr>
              <a:t>Configuration:</a:t>
            </a:r>
            <a:endParaRPr lang="en-IN" sz="2000" b="0" i="0" dirty="0">
              <a:solidFill>
                <a:schemeClr val="tx1"/>
              </a:solidFill>
              <a:effectLst/>
            </a:endParaRP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Set environment variables (API keys, DB URLs)</a:t>
            </a:r>
          </a:p>
          <a:p>
            <a:pPr algn="l">
              <a:lnSpc>
                <a:spcPts val="2143"/>
              </a:lnSpc>
              <a:spcBef>
                <a:spcPts val="300"/>
              </a:spcBef>
              <a:spcAft>
                <a:spcPts val="300"/>
              </a:spcAft>
              <a:buFont typeface="Arial" panose="020B0604020202020204" pitchFamily="34" charset="0"/>
              <a:buChar char="•"/>
            </a:pPr>
            <a:r>
              <a:rPr lang="en-IN" sz="2000" b="1" i="0" dirty="0">
                <a:solidFill>
                  <a:schemeClr val="tx1"/>
                </a:solidFill>
                <a:effectLst/>
              </a:rPr>
              <a:t>Final Checks:</a:t>
            </a:r>
            <a:endParaRPr lang="en-IN" sz="2000" b="0" i="0" dirty="0">
              <a:solidFill>
                <a:schemeClr val="tx1"/>
              </a:solidFill>
              <a:effectLst/>
            </a:endParaRP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Test all features</a:t>
            </a:r>
          </a:p>
          <a:p>
            <a:pPr marL="742950" lvl="1" indent="-285750" algn="l">
              <a:lnSpc>
                <a:spcPts val="2143"/>
              </a:lnSpc>
              <a:spcBef>
                <a:spcPts val="300"/>
              </a:spcBef>
              <a:spcAft>
                <a:spcPts val="1029"/>
              </a:spcAft>
              <a:buFont typeface="Arial" panose="020B0604020202020204" pitchFamily="34" charset="0"/>
              <a:buChar char="•"/>
            </a:pPr>
            <a:r>
              <a:rPr lang="en-IN" sz="1800" b="0" i="0" dirty="0">
                <a:solidFill>
                  <a:schemeClr val="tx1"/>
                </a:solidFill>
                <a:effectLst/>
              </a:rPr>
              <a:t>Monitor performance</a:t>
            </a:r>
          </a:p>
          <a:p>
            <a:endParaRPr lang="en-IN" sz="2000" b="1" dirty="0">
              <a:solidFill>
                <a:schemeClr val="tx1"/>
              </a:solidFill>
            </a:endParaRPr>
          </a:p>
        </p:txBody>
      </p:sp>
      <p:sp>
        <p:nvSpPr>
          <p:cNvPr id="5" name="Rectangle 2">
            <a:extLst>
              <a:ext uri="{FF2B5EF4-FFF2-40B4-BE49-F238E27FC236}">
                <a16:creationId xmlns:a16="http://schemas.microsoft.com/office/drawing/2014/main" id="{07DD0AB7-B5B5-9839-84D0-F4C9983DCB03}"/>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15147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4FD6DA0F-0C59-4914-8441-5D31C0CEDB84}">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C34AAF5-D8E0-40E8-AC34-4B675F551E03}">
  <we:reference id="wa104381139" version="1.0.0.0" store="en-IN" storeType="OMEX"/>
  <we:alternateReferences>
    <we:reference id="WA104381139" version="1.0.0.0" store="WA10438113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104</TotalTime>
  <Words>807</Words>
  <Application>Microsoft Office PowerPoint</Application>
  <PresentationFormat>Widescreen</PresentationFormat>
  <Paragraphs>73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DeepSeek-CJK-patch</vt:lpstr>
      <vt:lpstr>Eras Bold ITC</vt:lpstr>
      <vt:lpstr>Trebuchet MS</vt:lpstr>
      <vt:lpstr>Wingdings 3</vt:lpstr>
      <vt:lpstr>Facet</vt:lpstr>
      <vt:lpstr>Zentra Chatbot – AI-Powered Website Analysis Chatbot by Priyanshu Gupta (47)</vt:lpstr>
      <vt:lpstr>Introduction </vt:lpstr>
      <vt:lpstr>Features </vt:lpstr>
      <vt:lpstr>System Architecture </vt:lpstr>
      <vt:lpstr>Tools &amp; Used Technology </vt:lpstr>
      <vt:lpstr>Tools &amp; Used Technology </vt:lpstr>
      <vt:lpstr>UI &amp; UX On Spot Demonstration :</vt:lpstr>
      <vt:lpstr>Testing &amp; Validation</vt:lpstr>
      <vt:lpstr>Deployment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Priyanshu Gupta</dc:creator>
  <cp:lastModifiedBy>Priyanshu Gupta</cp:lastModifiedBy>
  <cp:revision>40</cp:revision>
  <dcterms:created xsi:type="dcterms:W3CDTF">2025-01-02T08:29:33Z</dcterms:created>
  <dcterms:modified xsi:type="dcterms:W3CDTF">2025-04-30T17:44:03Z</dcterms:modified>
</cp:coreProperties>
</file>