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 id="277"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EDCA49-7660-4C42-BBCE-ECD7C0EDA66B}" type="datetimeFigureOut">
              <a:rPr lang="en-IN" smtClean="0"/>
              <a:t>10-09-2014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04083-1131-4A92-A643-0ABC0D343B1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381000" y="76200"/>
            <a:ext cx="9525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776917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954420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9136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08184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34913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62368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622244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3393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78108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456736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562577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381000" y="76200"/>
            <a:ext cx="9525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776917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954420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913688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08184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34913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62368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62224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33932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78108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456736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5625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52400" y="228600"/>
            <a:ext cx="8915400" cy="762000"/>
          </a:xfrm>
          <a:prstGeom prst="rect">
            <a:avLst/>
          </a:prstGeom>
          <a:solidFill>
            <a:schemeClr val="accent1">
              <a:lumMod val="75000"/>
            </a:schemeClr>
          </a:solidFill>
          <a:ln>
            <a:noFill/>
          </a:ln>
          <a:effectLst>
            <a:outerShdw blurRad="50800" dist="381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228600" y="274638"/>
            <a:ext cx="8458200" cy="6397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1295400"/>
            <a:ext cx="7924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
        <p:nvSpPr>
          <p:cNvPr id="7" name="Round Diagonal Corner Rectangle 6"/>
          <p:cNvSpPr/>
          <p:nvPr userDrawn="1"/>
        </p:nvSpPr>
        <p:spPr>
          <a:xfrm>
            <a:off x="457200" y="1219200"/>
            <a:ext cx="8229600" cy="4572000"/>
          </a:xfrm>
          <a:prstGeom prst="round2DiagRect">
            <a:avLst/>
          </a:prstGeom>
          <a:noFill/>
          <a:ln w="63500">
            <a:solidFill>
              <a:schemeClr val="accent1">
                <a:lumMod val="75000"/>
              </a:schemeClr>
            </a:solidFill>
          </a:ln>
          <a:effectLst>
            <a:outerShdw blurRad="50800" dist="50800" dir="54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987574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q"/>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52400" y="228600"/>
            <a:ext cx="8915400" cy="762000"/>
          </a:xfrm>
          <a:prstGeom prst="rect">
            <a:avLst/>
          </a:prstGeom>
          <a:solidFill>
            <a:schemeClr val="accent1">
              <a:lumMod val="75000"/>
            </a:schemeClr>
          </a:solidFill>
          <a:ln>
            <a:noFill/>
          </a:ln>
          <a:effectLst>
            <a:outerShdw blurRad="50800" dist="381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228600" y="274638"/>
            <a:ext cx="8458200" cy="6397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1295400"/>
            <a:ext cx="7924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F2035-1C8E-43CC-A9F4-BA40079FCB77}" type="datetimeFigureOut">
              <a:rPr lang="en-US" smtClean="0">
                <a:solidFill>
                  <a:prstClr val="black">
                    <a:tint val="75000"/>
                  </a:prstClr>
                </a:solidFill>
              </a:rPr>
              <a:pPr/>
              <a:t>9/10/2014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76F9-1984-4B2E-8355-C69408B7BD4E}" type="slidenum">
              <a:rPr lang="en-US" smtClean="0">
                <a:solidFill>
                  <a:prstClr val="black">
                    <a:tint val="75000"/>
                  </a:prstClr>
                </a:solidFill>
              </a:rPr>
              <a:pPr/>
              <a:t>‹#›</a:t>
            </a:fld>
            <a:endParaRPr lang="en-US">
              <a:solidFill>
                <a:prstClr val="black">
                  <a:tint val="75000"/>
                </a:prstClr>
              </a:solidFill>
            </a:endParaRPr>
          </a:p>
        </p:txBody>
      </p:sp>
      <p:sp>
        <p:nvSpPr>
          <p:cNvPr id="7" name="Round Diagonal Corner Rectangle 6"/>
          <p:cNvSpPr/>
          <p:nvPr userDrawn="1"/>
        </p:nvSpPr>
        <p:spPr>
          <a:xfrm>
            <a:off x="457200" y="1219200"/>
            <a:ext cx="8229600" cy="4572000"/>
          </a:xfrm>
          <a:prstGeom prst="round2DiagRect">
            <a:avLst/>
          </a:prstGeom>
          <a:noFill/>
          <a:ln w="63500">
            <a:solidFill>
              <a:schemeClr val="accent1">
                <a:lumMod val="75000"/>
              </a:schemeClr>
            </a:solidFill>
          </a:ln>
          <a:effectLst>
            <a:outerShdw blurRad="50800" dist="50800" dir="5400000" algn="ctr"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987574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q"/>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Programmer" TargetMode="External"/><Relationship Id="rId2" Type="http://schemas.openxmlformats.org/officeDocument/2006/relationships/hyperlink" Target="http://en.wikipedia.org/wiki/Extreme_programming" TargetMode="Externa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Design" TargetMode="External"/><Relationship Id="rId2" Type="http://schemas.openxmlformats.org/officeDocument/2006/relationships/hyperlink" Target="http://en.wikipedia.org/wiki/Simplicity"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47800"/>
            <a:ext cx="8458200" cy="5029200"/>
          </a:xfrm>
        </p:spPr>
        <p:txBody>
          <a:bodyPr>
            <a:normAutofit fontScale="90000"/>
          </a:bodyPr>
          <a:lstStyle/>
          <a:p>
            <a:r>
              <a:rPr lang="en-IN" b="1" dirty="0" smtClean="0"/>
              <a:t/>
            </a:r>
            <a:br>
              <a:rPr lang="en-IN" b="1" dirty="0" smtClean="0"/>
            </a:br>
            <a:r>
              <a:rPr lang="en-IN" dirty="0" smtClean="0"/>
              <a:t> It’s a process of planning a software system where objects will interact with each other to solve specific problems. The saying goes, "Proper Object oriented design makes a developer's life easy, whereas bad design makes it a disaster. </a:t>
            </a:r>
            <a:r>
              <a:rPr lang="en-IN" b="1" dirty="0" smtClean="0"/>
              <a:t/>
            </a:r>
            <a:br>
              <a:rPr lang="en-IN" b="1" dirty="0" smtClean="0"/>
            </a:br>
            <a:endParaRPr lang="en-IN" dirty="0"/>
          </a:p>
        </p:txBody>
      </p:sp>
      <p:sp>
        <p:nvSpPr>
          <p:cNvPr id="3" name="Subtitle 2"/>
          <p:cNvSpPr>
            <a:spLocks noGrp="1"/>
          </p:cNvSpPr>
          <p:nvPr>
            <p:ph type="subTitle" idx="1"/>
          </p:nvPr>
        </p:nvSpPr>
        <p:spPr>
          <a:xfrm>
            <a:off x="457200" y="533400"/>
            <a:ext cx="8077200" cy="914400"/>
          </a:xfrm>
        </p:spPr>
        <p:txBody>
          <a:bodyPr>
            <a:normAutofit fontScale="92500" lnSpcReduction="10000"/>
          </a:bodyPr>
          <a:lstStyle/>
          <a:p>
            <a:r>
              <a:rPr lang="en-IN" b="1" dirty="0" smtClean="0">
                <a:latin typeface="Arial Black" pitchFamily="34" charset="0"/>
              </a:rPr>
              <a:t>Object Oriented Design and Development Principles</a:t>
            </a:r>
            <a:endParaRPr lang="en-IN" dirty="0">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38258"/>
            <a:ext cx="9144000" cy="6896258"/>
          </a:xfrm>
        </p:spPr>
      </p:pic>
    </p:spTree>
    <p:extLst>
      <p:ext uri="{BB962C8B-B14F-4D97-AF65-F5344CB8AC3E}">
        <p14:creationId xmlns:p14="http://schemas.microsoft.com/office/powerpoint/2010/main" xmlns="" val="56684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Responsibility</a:t>
            </a:r>
            <a:endParaRPr lang="en-US" dirty="0"/>
          </a:p>
        </p:txBody>
      </p:sp>
      <p:sp>
        <p:nvSpPr>
          <p:cNvPr id="3" name="Content Placeholder 2"/>
          <p:cNvSpPr>
            <a:spLocks noGrp="1"/>
          </p:cNvSpPr>
          <p:nvPr>
            <p:ph idx="1"/>
          </p:nvPr>
        </p:nvSpPr>
        <p:spPr/>
        <p:txBody>
          <a:bodyPr/>
          <a:lstStyle/>
          <a:p>
            <a:r>
              <a:rPr lang="en-US" dirty="0" smtClean="0"/>
              <a:t>What a class does</a:t>
            </a:r>
          </a:p>
          <a:p>
            <a:r>
              <a:rPr lang="en-US" dirty="0" smtClean="0"/>
              <a:t>The more a class does, the more likely it will change</a:t>
            </a:r>
          </a:p>
          <a:p>
            <a:r>
              <a:rPr lang="en-US" dirty="0" smtClean="0"/>
              <a:t>The more a class changes, the more likely we will introduce bugs</a:t>
            </a:r>
            <a:endParaRPr lang="en-US" dirty="0"/>
          </a:p>
        </p:txBody>
      </p:sp>
    </p:spTree>
    <p:extLst>
      <p:ext uri="{BB962C8B-B14F-4D97-AF65-F5344CB8AC3E}">
        <p14:creationId xmlns:p14="http://schemas.microsoft.com/office/powerpoint/2010/main" xmlns="" val="310123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Closed principle (OCP)</a:t>
            </a:r>
            <a:endParaRPr lang="en-US" dirty="0"/>
          </a:p>
        </p:txBody>
      </p:sp>
      <p:sp>
        <p:nvSpPr>
          <p:cNvPr id="3" name="Content Placeholder 2"/>
          <p:cNvSpPr>
            <a:spLocks noGrp="1"/>
          </p:cNvSpPr>
          <p:nvPr>
            <p:ph idx="1"/>
          </p:nvPr>
        </p:nvSpPr>
        <p:spPr/>
        <p:txBody>
          <a:bodyPr>
            <a:normAutofit/>
          </a:bodyPr>
          <a:lstStyle/>
          <a:p>
            <a:pPr marL="0" indent="0">
              <a:buNone/>
            </a:pPr>
            <a:r>
              <a:rPr lang="en-US" sz="5400" i="1" dirty="0" smtClean="0"/>
              <a:t>Software entities (classes, modules, functions, etc.) should be open for extension but closed for modification</a:t>
            </a:r>
            <a:endParaRPr lang="en-US" sz="5400" i="1" dirty="0"/>
          </a:p>
        </p:txBody>
      </p:sp>
    </p:spTree>
    <p:extLst>
      <p:ext uri="{BB962C8B-B14F-4D97-AF65-F5344CB8AC3E}">
        <p14:creationId xmlns:p14="http://schemas.microsoft.com/office/powerpoint/2010/main" xmlns="" val="194437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Conforming to OCP</a:t>
            </a:r>
            <a:endParaRPr lang="en-US" dirty="0"/>
          </a:p>
        </p:txBody>
      </p:sp>
      <p:sp>
        <p:nvSpPr>
          <p:cNvPr id="3" name="Content Placeholder 2"/>
          <p:cNvSpPr>
            <a:spLocks noGrp="1"/>
          </p:cNvSpPr>
          <p:nvPr>
            <p:ph idx="1"/>
          </p:nvPr>
        </p:nvSpPr>
        <p:spPr/>
        <p:txBody>
          <a:bodyPr/>
          <a:lstStyle/>
          <a:p>
            <a:r>
              <a:rPr lang="en-US" dirty="0" smtClean="0"/>
              <a:t>Open for extension</a:t>
            </a:r>
          </a:p>
          <a:p>
            <a:pPr lvl="1"/>
            <a:r>
              <a:rPr lang="en-US" dirty="0" smtClean="0"/>
              <a:t>Behavior of the module can be extended</a:t>
            </a:r>
          </a:p>
          <a:p>
            <a:pPr lvl="1"/>
            <a:r>
              <a:rPr lang="en-US" dirty="0" smtClean="0"/>
              <a:t>We are able to change what the module does</a:t>
            </a:r>
          </a:p>
          <a:p>
            <a:r>
              <a:rPr lang="en-US" dirty="0" smtClean="0"/>
              <a:t>Closed for modification</a:t>
            </a:r>
          </a:p>
          <a:p>
            <a:pPr lvl="1"/>
            <a:r>
              <a:rPr lang="en-US" dirty="0" smtClean="0"/>
              <a:t>Extending behavior does not result in changes to source, binary, or code of the module</a:t>
            </a:r>
            <a:endParaRPr lang="en-US" dirty="0"/>
          </a:p>
        </p:txBody>
      </p:sp>
    </p:spTree>
    <p:extLst>
      <p:ext uri="{BB962C8B-B14F-4D97-AF65-F5344CB8AC3E}">
        <p14:creationId xmlns:p14="http://schemas.microsoft.com/office/powerpoint/2010/main" xmlns="" val="2647831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Liskov</a:t>
            </a:r>
            <a:r>
              <a:rPr lang="en-US" dirty="0" smtClean="0"/>
              <a:t> Substitution Principle (LSP)</a:t>
            </a:r>
            <a:endParaRPr lang="en-US" dirty="0"/>
          </a:p>
        </p:txBody>
      </p:sp>
      <p:sp>
        <p:nvSpPr>
          <p:cNvPr id="3" name="Content Placeholder 2"/>
          <p:cNvSpPr>
            <a:spLocks noGrp="1"/>
          </p:cNvSpPr>
          <p:nvPr>
            <p:ph idx="1"/>
          </p:nvPr>
        </p:nvSpPr>
        <p:spPr/>
        <p:txBody>
          <a:bodyPr>
            <a:normAutofit/>
          </a:bodyPr>
          <a:lstStyle/>
          <a:p>
            <a:pPr marL="0" indent="0">
              <a:buNone/>
            </a:pPr>
            <a:r>
              <a:rPr lang="en-US" sz="8000" i="1" dirty="0" smtClean="0"/>
              <a:t>Subtypes must be substitutable for their base types</a:t>
            </a:r>
            <a:endParaRPr lang="en-US" sz="8000" i="1" dirty="0"/>
          </a:p>
        </p:txBody>
      </p:sp>
    </p:spTree>
    <p:extLst>
      <p:ext uri="{BB962C8B-B14F-4D97-AF65-F5344CB8AC3E}">
        <p14:creationId xmlns:p14="http://schemas.microsoft.com/office/powerpoint/2010/main" xmlns="" val="36403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81997"/>
          </a:xfrm>
        </p:spPr>
      </p:pic>
    </p:spTree>
    <p:extLst>
      <p:ext uri="{BB962C8B-B14F-4D97-AF65-F5344CB8AC3E}">
        <p14:creationId xmlns:p14="http://schemas.microsoft.com/office/powerpoint/2010/main" xmlns="" val="317465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IS-A</a:t>
            </a:r>
            <a:endParaRPr lang="en-US" dirty="0"/>
          </a:p>
        </p:txBody>
      </p:sp>
      <p:sp>
        <p:nvSpPr>
          <p:cNvPr id="3" name="Content Placeholder 2"/>
          <p:cNvSpPr>
            <a:spLocks noGrp="1"/>
          </p:cNvSpPr>
          <p:nvPr>
            <p:ph idx="1"/>
          </p:nvPr>
        </p:nvSpPr>
        <p:spPr/>
        <p:txBody>
          <a:bodyPr/>
          <a:lstStyle/>
          <a:p>
            <a:r>
              <a:rPr lang="en-US" dirty="0" smtClean="0"/>
              <a:t>Basic OOP discusses inheritance with “IS-A”</a:t>
            </a:r>
          </a:p>
          <a:p>
            <a:r>
              <a:rPr lang="en-US" dirty="0" smtClean="0"/>
              <a:t>LSP says that “IS-A” refers to </a:t>
            </a:r>
            <a:r>
              <a:rPr lang="en-US" i="1" dirty="0" smtClean="0"/>
              <a:t>behavior</a:t>
            </a:r>
          </a:p>
          <a:p>
            <a:r>
              <a:rPr lang="en-US" i="1" dirty="0" smtClean="0"/>
              <a:t>Behavior</a:t>
            </a:r>
            <a:r>
              <a:rPr lang="en-US" dirty="0" smtClean="0"/>
              <a:t> is what software is really all about</a:t>
            </a:r>
            <a:endParaRPr lang="en-US" i="1" dirty="0" smtClean="0"/>
          </a:p>
          <a:p>
            <a:endParaRPr lang="en-US" dirty="0"/>
          </a:p>
        </p:txBody>
      </p:sp>
    </p:spTree>
    <p:extLst>
      <p:ext uri="{BB962C8B-B14F-4D97-AF65-F5344CB8AC3E}">
        <p14:creationId xmlns:p14="http://schemas.microsoft.com/office/powerpoint/2010/main" xmlns="" val="1539372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 (ISP)</a:t>
            </a:r>
            <a:endParaRPr lang="en-US" dirty="0"/>
          </a:p>
        </p:txBody>
      </p:sp>
      <p:sp>
        <p:nvSpPr>
          <p:cNvPr id="3" name="Content Placeholder 2"/>
          <p:cNvSpPr>
            <a:spLocks noGrp="1"/>
          </p:cNvSpPr>
          <p:nvPr>
            <p:ph idx="1"/>
          </p:nvPr>
        </p:nvSpPr>
        <p:spPr/>
        <p:txBody>
          <a:bodyPr>
            <a:normAutofit/>
          </a:bodyPr>
          <a:lstStyle/>
          <a:p>
            <a:pPr marL="0" indent="0">
              <a:buNone/>
            </a:pPr>
            <a:r>
              <a:rPr lang="en-US" sz="6000" i="1" dirty="0" smtClean="0"/>
              <a:t>Clients should not be forced to depend on methods they do not use</a:t>
            </a:r>
            <a:endParaRPr lang="en-US" sz="6000" i="1" dirty="0"/>
          </a:p>
        </p:txBody>
      </p:sp>
    </p:spTree>
    <p:extLst>
      <p:ext uri="{BB962C8B-B14F-4D97-AF65-F5344CB8AC3E}">
        <p14:creationId xmlns:p14="http://schemas.microsoft.com/office/powerpoint/2010/main" xmlns="" val="123317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81997"/>
          </a:xfrm>
        </p:spPr>
      </p:pic>
    </p:spTree>
    <p:extLst>
      <p:ext uri="{BB962C8B-B14F-4D97-AF65-F5344CB8AC3E}">
        <p14:creationId xmlns:p14="http://schemas.microsoft.com/office/powerpoint/2010/main" xmlns="" val="1335783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Dependency Inversion Principle (DIP)</a:t>
            </a:r>
            <a:endParaRPr lang="en-US" dirty="0"/>
          </a:p>
        </p:txBody>
      </p:sp>
      <p:sp>
        <p:nvSpPr>
          <p:cNvPr id="3" name="Content Placeholder 2"/>
          <p:cNvSpPr>
            <a:spLocks noGrp="1"/>
          </p:cNvSpPr>
          <p:nvPr>
            <p:ph idx="1"/>
          </p:nvPr>
        </p:nvSpPr>
        <p:spPr/>
        <p:txBody>
          <a:bodyPr>
            <a:normAutofit/>
          </a:bodyPr>
          <a:lstStyle/>
          <a:p>
            <a:r>
              <a:rPr lang="en-US" sz="4000" i="1" dirty="0" smtClean="0"/>
              <a:t>High-level modules should not depend on low-level modules. Both should depend on abstractions</a:t>
            </a:r>
          </a:p>
          <a:p>
            <a:r>
              <a:rPr lang="en-US" sz="4000" i="1" dirty="0" smtClean="0"/>
              <a:t>Abstractions should not depend on details. Details should depend upon abstractions</a:t>
            </a:r>
            <a:endParaRPr lang="en-US" sz="4000" i="1" dirty="0"/>
          </a:p>
        </p:txBody>
      </p:sp>
    </p:spTree>
    <p:extLst>
      <p:ext uri="{BB962C8B-B14F-4D97-AF65-F5344CB8AC3E}">
        <p14:creationId xmlns:p14="http://schemas.microsoft.com/office/powerpoint/2010/main" xmlns="" val="220525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IN" b="1" dirty="0" smtClean="0"/>
              <a:t/>
            </a:r>
            <a:br>
              <a:rPr lang="en-IN" b="1" dirty="0" smtClean="0"/>
            </a:br>
            <a:r>
              <a:rPr lang="en-IN" b="1" dirty="0" smtClean="0"/>
              <a:t>How does anyone start? </a:t>
            </a:r>
            <a:br>
              <a:rPr lang="en-IN" b="1" dirty="0" smtClean="0"/>
            </a:br>
            <a:endParaRPr lang="en-IN" dirty="0"/>
          </a:p>
        </p:txBody>
      </p:sp>
      <p:sp>
        <p:nvSpPr>
          <p:cNvPr id="3" name="Content Placeholder 2"/>
          <p:cNvSpPr>
            <a:spLocks noGrp="1"/>
          </p:cNvSpPr>
          <p:nvPr>
            <p:ph idx="1"/>
          </p:nvPr>
        </p:nvSpPr>
        <p:spPr>
          <a:xfrm>
            <a:off x="457200" y="1295400"/>
            <a:ext cx="8229600" cy="5181600"/>
          </a:xfrm>
        </p:spPr>
        <p:txBody>
          <a:bodyPr>
            <a:normAutofit/>
          </a:bodyPr>
          <a:lstStyle/>
          <a:p>
            <a:r>
              <a:rPr lang="en-IN" sz="2400" dirty="0" smtClean="0"/>
              <a:t>When anyone starts creating software architecture their intentions are good. They try to use their existing experience to create an elegant and clean design.</a:t>
            </a:r>
            <a:endParaRPr lang="en-IN" sz="2400" dirty="0"/>
          </a:p>
        </p:txBody>
      </p:sp>
      <p:pic>
        <p:nvPicPr>
          <p:cNvPr id="4" name="Picture 2"/>
          <p:cNvPicPr>
            <a:picLocks noChangeAspect="1" noChangeArrowheads="1"/>
          </p:cNvPicPr>
          <p:nvPr/>
        </p:nvPicPr>
        <p:blipFill>
          <a:blip r:embed="rId2" cstate="print"/>
          <a:srcRect/>
          <a:stretch>
            <a:fillRect/>
          </a:stretch>
        </p:blipFill>
        <p:spPr bwMode="auto">
          <a:xfrm>
            <a:off x="1066800" y="2971800"/>
            <a:ext cx="7162800" cy="314754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p:spPr>
      </p:pic>
    </p:spTree>
    <p:extLst>
      <p:ext uri="{BB962C8B-B14F-4D97-AF65-F5344CB8AC3E}">
        <p14:creationId xmlns:p14="http://schemas.microsoft.com/office/powerpoint/2010/main" xmlns="" val="339280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a:bodyPr>
          <a:lstStyle/>
          <a:p>
            <a:r>
              <a:rPr lang="en-IN" sz="3600" dirty="0" smtClean="0"/>
              <a:t>Other Design and Development Principle</a:t>
            </a:r>
            <a:endParaRPr lang="en-IN" sz="3600" dirty="0"/>
          </a:p>
        </p:txBody>
      </p:sp>
      <p:sp>
        <p:nvSpPr>
          <p:cNvPr id="3" name="Content Placeholder 2"/>
          <p:cNvSpPr>
            <a:spLocks noGrp="1"/>
          </p:cNvSpPr>
          <p:nvPr>
            <p:ph idx="1"/>
          </p:nvPr>
        </p:nvSpPr>
        <p:spPr/>
        <p:txBody>
          <a:bodyPr>
            <a:normAutofit/>
          </a:bodyPr>
          <a:lstStyle/>
          <a:p>
            <a:pPr lvl="7"/>
            <a:endParaRPr lang="en-IN"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DRY</a:t>
            </a:r>
            <a:endParaRPr lang="en-IN" dirty="0"/>
          </a:p>
        </p:txBody>
      </p:sp>
      <p:sp>
        <p:nvSpPr>
          <p:cNvPr id="3" name="Content Placeholder 2"/>
          <p:cNvSpPr>
            <a:spLocks noGrp="1"/>
          </p:cNvSpPr>
          <p:nvPr>
            <p:ph idx="1"/>
          </p:nvPr>
        </p:nvSpPr>
        <p:spPr/>
        <p:txBody>
          <a:bodyPr/>
          <a:lstStyle/>
          <a:p>
            <a:pPr lvl="2">
              <a:buNone/>
            </a:pPr>
            <a:r>
              <a:rPr lang="en-IN" b="1" dirty="0" smtClean="0"/>
              <a:t>		(Don't </a:t>
            </a:r>
            <a:r>
              <a:rPr lang="en-IN" b="1" dirty="0" smtClean="0"/>
              <a:t>repeat </a:t>
            </a:r>
            <a:r>
              <a:rPr lang="en-IN" b="1" dirty="0" smtClean="0"/>
              <a:t>yourself)</a:t>
            </a:r>
            <a:endParaRPr lang="en-IN" b="1" dirty="0" smtClean="0"/>
          </a:p>
          <a:p>
            <a:endParaRPr lang="en-IN" dirty="0"/>
          </a:p>
        </p:txBody>
      </p:sp>
      <p:sp>
        <p:nvSpPr>
          <p:cNvPr id="4" name="Rectangle 3"/>
          <p:cNvSpPr/>
          <p:nvPr/>
        </p:nvSpPr>
        <p:spPr>
          <a:xfrm>
            <a:off x="1524000" y="2286000"/>
            <a:ext cx="5715000" cy="923330"/>
          </a:xfrm>
          <a:prstGeom prst="rect">
            <a:avLst/>
          </a:prstGeom>
        </p:spPr>
        <p:txBody>
          <a:bodyPr wrap="square">
            <a:spAutoFit/>
          </a:bodyPr>
          <a:lstStyle/>
          <a:p>
            <a:r>
              <a:rPr lang="en-IN" dirty="0" smtClean="0"/>
              <a:t>The DRY principle is stated as "Every piece of knowledge must have a single, unambiguous, authoritative representation within a system."</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6" algn="l" rtl="0">
              <a:spcBef>
                <a:spcPct val="0"/>
              </a:spcBef>
            </a:pPr>
            <a:r>
              <a:rPr lang="en-IN" sz="4000" b="1" dirty="0" smtClean="0"/>
              <a:t>			YAGNI</a:t>
            </a:r>
            <a:br>
              <a:rPr lang="en-IN" sz="4000" b="1" dirty="0" smtClean="0"/>
            </a:br>
            <a:endParaRPr lang="en-IN" dirty="0"/>
          </a:p>
        </p:txBody>
      </p:sp>
      <p:sp>
        <p:nvSpPr>
          <p:cNvPr id="3" name="Content Placeholder 2"/>
          <p:cNvSpPr>
            <a:spLocks noGrp="1"/>
          </p:cNvSpPr>
          <p:nvPr>
            <p:ph idx="1"/>
          </p:nvPr>
        </p:nvSpPr>
        <p:spPr/>
        <p:txBody>
          <a:bodyPr/>
          <a:lstStyle/>
          <a:p>
            <a:pPr>
              <a:buNone/>
            </a:pPr>
            <a:r>
              <a:rPr lang="en-IN" b="1" dirty="0" smtClean="0"/>
              <a:t>		(You </a:t>
            </a:r>
            <a:r>
              <a:rPr lang="en-IN" b="1" dirty="0" smtClean="0"/>
              <a:t>aren't </a:t>
            </a:r>
            <a:r>
              <a:rPr lang="en-IN" b="1" dirty="0" err="1" smtClean="0"/>
              <a:t>gonna</a:t>
            </a:r>
            <a:r>
              <a:rPr lang="en-IN" b="1" dirty="0" smtClean="0"/>
              <a:t> need </a:t>
            </a:r>
            <a:r>
              <a:rPr lang="en-IN" b="1" dirty="0" smtClean="0"/>
              <a:t>it)</a:t>
            </a:r>
            <a:endParaRPr lang="en-IN" b="1" dirty="0" smtClean="0"/>
          </a:p>
          <a:p>
            <a:endParaRPr lang="en-IN" dirty="0"/>
          </a:p>
        </p:txBody>
      </p:sp>
      <p:sp>
        <p:nvSpPr>
          <p:cNvPr id="4" name="Rectangle 3"/>
          <p:cNvSpPr/>
          <p:nvPr/>
        </p:nvSpPr>
        <p:spPr>
          <a:xfrm>
            <a:off x="1905000" y="2590800"/>
            <a:ext cx="4953000" cy="923330"/>
          </a:xfrm>
          <a:prstGeom prst="rect">
            <a:avLst/>
          </a:prstGeom>
        </p:spPr>
        <p:txBody>
          <a:bodyPr wrap="square">
            <a:spAutoFit/>
          </a:bodyPr>
          <a:lstStyle/>
          <a:p>
            <a:r>
              <a:rPr lang="en-IN" dirty="0" smtClean="0"/>
              <a:t>This is </a:t>
            </a:r>
            <a:r>
              <a:rPr lang="en-IN" dirty="0" smtClean="0"/>
              <a:t>a principle of </a:t>
            </a:r>
            <a:r>
              <a:rPr lang="en-IN" dirty="0" smtClean="0">
                <a:hlinkClick r:id="rId2" tooltip="Extreme programming"/>
              </a:rPr>
              <a:t>extreme programming</a:t>
            </a:r>
            <a:r>
              <a:rPr lang="en-IN" dirty="0" smtClean="0"/>
              <a:t> (XP) that states a </a:t>
            </a:r>
            <a:r>
              <a:rPr lang="en-IN" dirty="0" smtClean="0">
                <a:hlinkClick r:id="rId3" tooltip="Programmer"/>
              </a:rPr>
              <a:t>programmer</a:t>
            </a:r>
            <a:r>
              <a:rPr lang="en-IN" dirty="0" smtClean="0"/>
              <a:t> should not add functionality until deemed </a:t>
            </a:r>
            <a:r>
              <a:rPr lang="en-IN" dirty="0" smtClean="0"/>
              <a:t>necessary.</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	</a:t>
            </a:r>
            <a:r>
              <a:rPr lang="en-IN" b="1" dirty="0" smtClean="0"/>
              <a:t>			KISS </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pPr lvl="5">
              <a:buNone/>
            </a:pPr>
            <a:r>
              <a:rPr lang="en-IN" b="1" dirty="0" smtClean="0"/>
              <a:t>(Keep </a:t>
            </a:r>
            <a:r>
              <a:rPr lang="en-IN" b="1" dirty="0" smtClean="0"/>
              <a:t>it simple, </a:t>
            </a:r>
            <a:r>
              <a:rPr lang="en-IN" b="1" dirty="0" smtClean="0"/>
              <a:t>stupid)</a:t>
            </a:r>
            <a:endParaRPr lang="en-IN" b="1" dirty="0" smtClean="0"/>
          </a:p>
          <a:p>
            <a:endParaRPr lang="en-IN" dirty="0"/>
          </a:p>
        </p:txBody>
      </p:sp>
      <p:sp>
        <p:nvSpPr>
          <p:cNvPr id="4" name="Rectangle 3"/>
          <p:cNvSpPr/>
          <p:nvPr/>
        </p:nvSpPr>
        <p:spPr>
          <a:xfrm>
            <a:off x="1447800" y="2362200"/>
            <a:ext cx="5410200" cy="1200329"/>
          </a:xfrm>
          <a:prstGeom prst="rect">
            <a:avLst/>
          </a:prstGeom>
        </p:spPr>
        <p:txBody>
          <a:bodyPr wrap="square">
            <a:spAutoFit/>
          </a:bodyPr>
          <a:lstStyle/>
          <a:p>
            <a:r>
              <a:rPr lang="en-IN" dirty="0" smtClean="0"/>
              <a:t>The KISS principle states that most systems work best if they are kept simple rather than made complicated; therefore </a:t>
            </a:r>
            <a:r>
              <a:rPr lang="en-IN" dirty="0" smtClean="0">
                <a:hlinkClick r:id="rId2" tooltip="Simplicity"/>
              </a:rPr>
              <a:t>simplicity</a:t>
            </a:r>
            <a:r>
              <a:rPr lang="en-IN" dirty="0" smtClean="0"/>
              <a:t> should be a key goal in </a:t>
            </a:r>
            <a:r>
              <a:rPr lang="en-IN" dirty="0" smtClean="0">
                <a:hlinkClick r:id="rId3" tooltip="Design"/>
              </a:rPr>
              <a:t>design</a:t>
            </a:r>
            <a:r>
              <a:rPr lang="en-IN" dirty="0" smtClean="0"/>
              <a:t> and unnecessary complexity should be avoided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smtClean="0"/>
              <a:t>How it ends? </a:t>
            </a:r>
            <a:endParaRPr lang="en-IN" dirty="0"/>
          </a:p>
        </p:txBody>
      </p:sp>
      <p:sp>
        <p:nvSpPr>
          <p:cNvPr id="8" name="Content Placeholder 7"/>
          <p:cNvSpPr>
            <a:spLocks noGrp="1"/>
          </p:cNvSpPr>
          <p:nvPr>
            <p:ph idx="1"/>
          </p:nvPr>
        </p:nvSpPr>
        <p:spPr>
          <a:xfrm>
            <a:off x="457200" y="1295400"/>
            <a:ext cx="8229600" cy="4830763"/>
          </a:xfrm>
        </p:spPr>
        <p:txBody>
          <a:bodyPr>
            <a:normAutofit/>
          </a:bodyPr>
          <a:lstStyle/>
          <a:p>
            <a:r>
              <a:rPr lang="en-IN" sz="2400" dirty="0" smtClean="0"/>
              <a:t>Over time software starts to rot. With every feature request or change software design alters its shape and eventually the simplest changes to application requires a lot of effort and, more importantly, </a:t>
            </a:r>
            <a:r>
              <a:rPr lang="en-IN" sz="2400" dirty="0" smtClean="0"/>
              <a:t>creates </a:t>
            </a:r>
            <a:r>
              <a:rPr lang="en-IN" sz="2400" dirty="0" smtClean="0"/>
              <a:t>higher chances for more bugs</a:t>
            </a:r>
            <a:r>
              <a:rPr lang="en-IN" sz="2400" dirty="0" smtClean="0"/>
              <a:t>.</a:t>
            </a:r>
          </a:p>
          <a:p>
            <a:endParaRPr lang="en-IN" sz="2400" dirty="0" smtClean="0"/>
          </a:p>
          <a:p>
            <a:endParaRPr lang="en-IN" sz="2400" dirty="0" smtClean="0"/>
          </a:p>
          <a:p>
            <a:endParaRPr lang="en-IN" sz="2400" dirty="0"/>
          </a:p>
        </p:txBody>
      </p:sp>
      <p:pic>
        <p:nvPicPr>
          <p:cNvPr id="12" name="Picture 5"/>
          <p:cNvPicPr>
            <a:picLocks noChangeAspect="1" noChangeArrowheads="1"/>
          </p:cNvPicPr>
          <p:nvPr/>
        </p:nvPicPr>
        <p:blipFill>
          <a:blip r:embed="rId2" cstate="print"/>
          <a:srcRect/>
          <a:stretch>
            <a:fillRect/>
          </a:stretch>
        </p:blipFill>
        <p:spPr bwMode="auto">
          <a:xfrm>
            <a:off x="1371601" y="3101276"/>
            <a:ext cx="6705600" cy="261372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Change </a:t>
            </a:r>
            <a:r>
              <a:rPr lang="en-IN" dirty="0" smtClean="0"/>
              <a:t>is inevitable</a:t>
            </a:r>
            <a:endParaRPr lang="en-IN" dirty="0"/>
          </a:p>
        </p:txBody>
      </p:sp>
      <p:sp>
        <p:nvSpPr>
          <p:cNvPr id="5" name="Content Placeholder 4"/>
          <p:cNvSpPr>
            <a:spLocks noGrp="1"/>
          </p:cNvSpPr>
          <p:nvPr>
            <p:ph idx="1"/>
          </p:nvPr>
        </p:nvSpPr>
        <p:spPr/>
        <p:txBody>
          <a:bodyPr/>
          <a:lstStyle/>
          <a:p>
            <a:r>
              <a:rPr lang="en-IN" dirty="0" smtClean="0"/>
              <a:t>Changes are an integral part of the software world. Obviously because clients are paying they will demand for what they are expecting. So we cannot blame "change" for the degradation of software design. It is our design which is at fault.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Solution?</a:t>
            </a:r>
            <a:r>
              <a:rPr lang="en-IN" b="1" dirty="0" smtClean="0"/>
              <a:t/>
            </a:r>
            <a:br>
              <a:rPr lang="en-IN" b="1" dirty="0" smtClean="0"/>
            </a:br>
            <a:endParaRPr lang="en-IN"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IN" b="1" dirty="0" smtClean="0"/>
              <a:t>Software architecture:</a:t>
            </a:r>
            <a:r>
              <a:rPr lang="en-IN" dirty="0" smtClean="0"/>
              <a:t> </a:t>
            </a:r>
            <a:r>
              <a:rPr lang="en-IN" dirty="0" smtClean="0"/>
              <a:t>like MVC, 3-Tier, MVP tells us how overall projects are going to be structured.</a:t>
            </a:r>
          </a:p>
          <a:p>
            <a:r>
              <a:rPr lang="en-IN" b="1" dirty="0" smtClean="0"/>
              <a:t>Design </a:t>
            </a:r>
            <a:r>
              <a:rPr lang="en-IN" b="1" dirty="0" smtClean="0"/>
              <a:t>pattern:</a:t>
            </a:r>
            <a:r>
              <a:rPr lang="en-IN" dirty="0" smtClean="0"/>
              <a:t> </a:t>
            </a:r>
            <a:r>
              <a:rPr lang="en-IN" dirty="0" smtClean="0"/>
              <a:t>allows us to reuse the experience or rather, provides reusable solutions to commonly occurring problems. Example – an object creation problem, an instance management problem, etc.</a:t>
            </a:r>
          </a:p>
          <a:p>
            <a:r>
              <a:rPr lang="en-IN" b="1" dirty="0" smtClean="0"/>
              <a:t>Principles:</a:t>
            </a:r>
            <a:r>
              <a:rPr lang="en-IN" dirty="0" smtClean="0"/>
              <a:t> </a:t>
            </a:r>
            <a:r>
              <a:rPr lang="en-IN" dirty="0" smtClean="0"/>
              <a:t>tell us, do these and you will achieve this. How you will do it is up to you. Everyone defines some principles in their lives like, "I never lie," or, "I never drink alcohol," etc. He/she follow these principles to make his/her life easy, but how will he/she stick to these principles is up to the individual.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are Software Design Principles?</a:t>
            </a:r>
            <a:br>
              <a:rPr lang="en-IN" b="1" dirty="0" smtClean="0"/>
            </a:br>
            <a:endParaRPr lang="en-IN" dirty="0"/>
          </a:p>
        </p:txBody>
      </p:sp>
      <p:sp>
        <p:nvSpPr>
          <p:cNvPr id="3" name="Content Placeholder 2"/>
          <p:cNvSpPr>
            <a:spLocks noGrp="1"/>
          </p:cNvSpPr>
          <p:nvPr>
            <p:ph idx="1"/>
          </p:nvPr>
        </p:nvSpPr>
        <p:spPr/>
        <p:txBody>
          <a:bodyPr/>
          <a:lstStyle/>
          <a:p>
            <a:r>
              <a:rPr lang="en-IN" dirty="0" smtClean="0"/>
              <a:t>Software design principles represent a set of guidelines that helps us to avoid having a bad design. The design principles are associated to Robert Martin who gathered them in "</a:t>
            </a:r>
            <a:r>
              <a:rPr lang="en-IN" b="1" i="1" dirty="0" smtClean="0"/>
              <a:t>Agile Software Development: Principles, Patterns, and Practices</a:t>
            </a:r>
            <a:r>
              <a:rPr lang="en-IN" dirty="0" smtClean="0"/>
              <a:t>". According to </a:t>
            </a:r>
            <a:r>
              <a:rPr lang="en-IN" b="1" dirty="0" smtClean="0"/>
              <a:t>Robert Martin </a:t>
            </a:r>
            <a:r>
              <a:rPr lang="en-IN" dirty="0" smtClean="0"/>
              <a:t>there are 3 important characteristics of a bad design that should be avoided:</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smells</a:t>
            </a:r>
            <a:endParaRPr lang="en-US" dirty="0"/>
          </a:p>
        </p:txBody>
      </p:sp>
      <p:sp>
        <p:nvSpPr>
          <p:cNvPr id="3" name="Content Placeholder 2"/>
          <p:cNvSpPr>
            <a:spLocks noGrp="1"/>
          </p:cNvSpPr>
          <p:nvPr>
            <p:ph idx="1"/>
          </p:nvPr>
        </p:nvSpPr>
        <p:spPr/>
        <p:txBody>
          <a:bodyPr>
            <a:normAutofit lnSpcReduction="10000"/>
          </a:bodyPr>
          <a:lstStyle/>
          <a:p>
            <a:r>
              <a:rPr lang="en-US" dirty="0" smtClean="0"/>
              <a:t>Rigidity</a:t>
            </a:r>
          </a:p>
          <a:p>
            <a:pPr lvl="1"/>
            <a:r>
              <a:rPr lang="en-US" dirty="0" smtClean="0"/>
              <a:t>Software is difficult to change</a:t>
            </a:r>
          </a:p>
          <a:p>
            <a:r>
              <a:rPr lang="en-US" dirty="0" smtClean="0"/>
              <a:t>Fragility</a:t>
            </a:r>
          </a:p>
          <a:p>
            <a:pPr lvl="1"/>
            <a:r>
              <a:rPr lang="en-US" dirty="0" smtClean="0"/>
              <a:t>Program breaks in many places when a change made in a single place</a:t>
            </a:r>
          </a:p>
          <a:p>
            <a:r>
              <a:rPr lang="en-US" dirty="0" smtClean="0"/>
              <a:t>Immobility</a:t>
            </a:r>
          </a:p>
          <a:p>
            <a:pPr lvl="1"/>
            <a:r>
              <a:rPr lang="en-US" dirty="0" smtClean="0"/>
              <a:t>Parts could be useful in other systems, but effort and risk to separate from original system is too great</a:t>
            </a:r>
          </a:p>
        </p:txBody>
      </p:sp>
    </p:spTree>
    <p:extLst>
      <p:ext uri="{BB962C8B-B14F-4D97-AF65-F5344CB8AC3E}">
        <p14:creationId xmlns:p14="http://schemas.microsoft.com/office/powerpoint/2010/main" xmlns="" val="301329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SOLID</a:t>
            </a:r>
            <a:endParaRPr lang="en-US" dirty="0"/>
          </a:p>
        </p:txBody>
      </p:sp>
      <p:sp>
        <p:nvSpPr>
          <p:cNvPr id="3" name="Content Placeholder 2"/>
          <p:cNvSpPr>
            <a:spLocks noGrp="1"/>
          </p:cNvSpPr>
          <p:nvPr>
            <p:ph idx="1"/>
          </p:nvPr>
        </p:nvSpPr>
        <p:spPr/>
        <p:txBody>
          <a:bodyPr/>
          <a:lstStyle/>
          <a:p>
            <a:r>
              <a:rPr lang="en-US" b="1" dirty="0" smtClean="0"/>
              <a:t>S</a:t>
            </a:r>
            <a:r>
              <a:rPr lang="en-US" dirty="0" smtClean="0"/>
              <a:t>ingle Responsibility Principle (SRP)</a:t>
            </a:r>
          </a:p>
          <a:p>
            <a:r>
              <a:rPr lang="en-US" b="1" dirty="0" smtClean="0"/>
              <a:t>O</a:t>
            </a:r>
            <a:r>
              <a:rPr lang="en-US" dirty="0" smtClean="0"/>
              <a:t>pen-Closed Principle (OCP)</a:t>
            </a:r>
          </a:p>
          <a:p>
            <a:r>
              <a:rPr lang="en-US" b="1" dirty="0" err="1" smtClean="0"/>
              <a:t>L</a:t>
            </a:r>
            <a:r>
              <a:rPr lang="en-US" dirty="0" err="1" smtClean="0"/>
              <a:t>iskov</a:t>
            </a:r>
            <a:r>
              <a:rPr lang="en-US" dirty="0" smtClean="0"/>
              <a:t> Substitution Principle (LSP)</a:t>
            </a:r>
          </a:p>
          <a:p>
            <a:r>
              <a:rPr lang="en-US" b="1" dirty="0" smtClean="0"/>
              <a:t>I</a:t>
            </a:r>
            <a:r>
              <a:rPr lang="en-US" dirty="0" smtClean="0"/>
              <a:t>nterface Segregation Principle (ISP)</a:t>
            </a:r>
          </a:p>
          <a:p>
            <a:r>
              <a:rPr lang="en-US" b="1" dirty="0" smtClean="0"/>
              <a:t>D</a:t>
            </a:r>
            <a:r>
              <a:rPr lang="en-US" dirty="0" smtClean="0"/>
              <a:t>ependency Inversion Principle (DIP)</a:t>
            </a:r>
          </a:p>
        </p:txBody>
      </p:sp>
    </p:spTree>
    <p:extLst>
      <p:ext uri="{BB962C8B-B14F-4D97-AF65-F5344CB8AC3E}">
        <p14:creationId xmlns:p14="http://schemas.microsoft.com/office/powerpoint/2010/main" xmlns="" val="1759227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Responsibility Principle (SRP)</a:t>
            </a:r>
            <a:endParaRPr lang="en-US" dirty="0"/>
          </a:p>
        </p:txBody>
      </p:sp>
      <p:sp>
        <p:nvSpPr>
          <p:cNvPr id="3" name="Content Placeholder 2"/>
          <p:cNvSpPr>
            <a:spLocks noGrp="1"/>
          </p:cNvSpPr>
          <p:nvPr>
            <p:ph idx="1"/>
          </p:nvPr>
        </p:nvSpPr>
        <p:spPr/>
        <p:txBody>
          <a:bodyPr>
            <a:normAutofit/>
          </a:bodyPr>
          <a:lstStyle/>
          <a:p>
            <a:pPr marL="0" indent="0">
              <a:buNone/>
            </a:pPr>
            <a:r>
              <a:rPr lang="en-US" sz="6600" i="1" dirty="0" smtClean="0"/>
              <a:t>A class should have only one reason to change</a:t>
            </a:r>
            <a:endParaRPr lang="en-US" sz="6600" i="1" dirty="0"/>
          </a:p>
        </p:txBody>
      </p:sp>
    </p:spTree>
    <p:extLst>
      <p:ext uri="{BB962C8B-B14F-4D97-AF65-F5344CB8AC3E}">
        <p14:creationId xmlns:p14="http://schemas.microsoft.com/office/powerpoint/2010/main" xmlns="" val="129860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690</Words>
  <Application>Microsoft Office PowerPoint</Application>
  <PresentationFormat>On-screen Show (4:3)</PresentationFormat>
  <Paragraphs>63</Paragraphs>
  <Slides>24</Slides>
  <Notes>0</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Office Theme</vt:lpstr>
      <vt:lpstr>1_Office Theme</vt:lpstr>
      <vt:lpstr>2_Office Theme</vt:lpstr>
      <vt:lpstr>  It’s a process of planning a software system where objects will interact with each other to solve specific problems. The saying goes, "Proper Object oriented design makes a developer's life easy, whereas bad design makes it a disaster.  </vt:lpstr>
      <vt:lpstr> How does anyone start?  </vt:lpstr>
      <vt:lpstr>How it ends? </vt:lpstr>
      <vt:lpstr>Change is inevitable</vt:lpstr>
      <vt:lpstr>Solution? </vt:lpstr>
      <vt:lpstr>What are Software Design Principles? </vt:lpstr>
      <vt:lpstr>Design smells</vt:lpstr>
      <vt:lpstr>SOLID</vt:lpstr>
      <vt:lpstr>Single Responsibility Principle (SRP)</vt:lpstr>
      <vt:lpstr>Slide 10</vt:lpstr>
      <vt:lpstr>Responsibility</vt:lpstr>
      <vt:lpstr>Open Closed principle (OCP)</vt:lpstr>
      <vt:lpstr>Conforming to OCP</vt:lpstr>
      <vt:lpstr>Liskov Substitution Principle (LSP)</vt:lpstr>
      <vt:lpstr>Slide 15</vt:lpstr>
      <vt:lpstr>IS-A</vt:lpstr>
      <vt:lpstr>Interface Segregation Principle (ISP)</vt:lpstr>
      <vt:lpstr>Slide 18</vt:lpstr>
      <vt:lpstr>Dependency Inversion Principle (DIP)</vt:lpstr>
      <vt:lpstr>Slide 20</vt:lpstr>
      <vt:lpstr>Other Design and Development Principle</vt:lpstr>
      <vt:lpstr>    DRY</vt:lpstr>
      <vt:lpstr>   YAGNI </vt:lpstr>
      <vt:lpstr>     KISS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Design Principles </dc:title>
  <dc:creator>PRABHU</dc:creator>
  <cp:lastModifiedBy>User</cp:lastModifiedBy>
  <cp:revision>17</cp:revision>
  <dcterms:created xsi:type="dcterms:W3CDTF">2006-08-16T00:00:00Z</dcterms:created>
  <dcterms:modified xsi:type="dcterms:W3CDTF">2014-09-10T16:43:46Z</dcterms:modified>
</cp:coreProperties>
</file>