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19633F8-0BCC-4504-B988-DC6498FCF45D}">
  <a:tblStyle styleId="{F19633F8-0BCC-4504-B988-DC6498FCF45D}"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11" Type="http://schemas.openxmlformats.org/officeDocument/2006/relationships/slide" Target="slides/slide4.xml"/><Relationship Id="rId10" Type="http://schemas.openxmlformats.org/officeDocument/2006/relationships/slide" Target="slides/slide3.xml"/><Relationship Id="rId9" Type="http://schemas.openxmlformats.org/officeDocument/2006/relationships/slide" Target="slides/slide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d234627cd3_0_1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d234627cd3_0_1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61f394b8a3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g261f394b8a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61f394b8a3_0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g261f394b8a3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d234627cd3_0_19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d234627cd3_0_1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2300"/>
              </a:spcBef>
              <a:spcAft>
                <a:spcPts val="0"/>
              </a:spcAft>
              <a:buSzPts val="1100"/>
              <a:buNone/>
            </a:pPr>
            <a:r>
              <a:t/>
            </a:r>
            <a:endParaRPr sz="1000">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 name="Shape 9"/>
        <p:cNvGrpSpPr/>
        <p:nvPr/>
      </p:nvGrpSpPr>
      <p:grpSpPr>
        <a:xfrm>
          <a:off x="0" y="0"/>
          <a:ext cx="0" cy="0"/>
          <a:chOff x="0" y="0"/>
          <a:chExt cx="0" cy="0"/>
        </a:xfrm>
      </p:grpSpPr>
      <p:sp>
        <p:nvSpPr>
          <p:cNvPr id="10" name="Google Shape;10;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5" name="Google Shape;45;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1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3" name="Google Shape;13;p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4" name="Google Shape;14;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7" name="Google Shape;17;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 name="Google Shape;20;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1" name="Google Shape;21;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6" name="Google Shape;26;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3" name="Google Shape;33;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1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1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2" name="Google Shape;42;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graphicFrame>
        <p:nvGraphicFramePr>
          <p:cNvPr id="99" name="Google Shape;99;p25"/>
          <p:cNvGraphicFramePr/>
          <p:nvPr/>
        </p:nvGraphicFramePr>
        <p:xfrm>
          <a:off x="0" y="426325"/>
          <a:ext cx="3000000" cy="3000000"/>
        </p:xfrm>
        <a:graphic>
          <a:graphicData uri="http://schemas.openxmlformats.org/drawingml/2006/table">
            <a:tbl>
              <a:tblPr>
                <a:noFill/>
                <a:tableStyleId>{F19633F8-0BCC-4504-B988-DC6498FCF45D}</a:tableStyleId>
              </a:tblPr>
              <a:tblGrid>
                <a:gridCol w="1125900"/>
                <a:gridCol w="1189450"/>
                <a:gridCol w="1770000"/>
                <a:gridCol w="1887550"/>
                <a:gridCol w="705325"/>
                <a:gridCol w="728075"/>
                <a:gridCol w="1737675"/>
              </a:tblGrid>
              <a:tr h="828925">
                <a:tc>
                  <a:txBody>
                    <a:bodyPr/>
                    <a:lstStyle/>
                    <a:p>
                      <a:pPr indent="0" lvl="0" marL="0" marR="0" rtl="0" algn="ctr">
                        <a:lnSpc>
                          <a:spcPct val="100000"/>
                        </a:lnSpc>
                        <a:spcBef>
                          <a:spcPts val="0"/>
                        </a:spcBef>
                        <a:spcAft>
                          <a:spcPts val="0"/>
                        </a:spcAft>
                        <a:buClr>
                          <a:srgbClr val="000000"/>
                        </a:buClr>
                        <a:buSzPts val="900"/>
                        <a:buFont typeface="Arial"/>
                        <a:buNone/>
                      </a:pPr>
                      <a:r>
                        <a:rPr lang="en" sz="1100" u="none" cap="none" strike="noStrike"/>
                        <a:t>Stakeholder</a:t>
                      </a:r>
                      <a:endParaRPr sz="800" u="none" cap="none" strike="noStrike">
                        <a:solidFill>
                          <a:srgbClr val="666666"/>
                        </a:solidFill>
                      </a:endParaRPr>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Clr>
                          <a:schemeClr val="dk1"/>
                        </a:buClr>
                        <a:buSzPts val="900"/>
                        <a:buFont typeface="Arial"/>
                        <a:buNone/>
                      </a:pPr>
                      <a:r>
                        <a:rPr lang="en" sz="1100"/>
                        <a:t>Role (Related to project)</a:t>
                      </a:r>
                      <a:endParaRPr sz="800"/>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Clr>
                          <a:schemeClr val="dk1"/>
                        </a:buClr>
                        <a:buSzPts val="900"/>
                        <a:buFont typeface="Arial"/>
                        <a:buNone/>
                      </a:pPr>
                      <a:r>
                        <a:rPr lang="en" sz="1100"/>
                        <a:t>Involvement</a:t>
                      </a:r>
                      <a:endParaRPr sz="800"/>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Clr>
                          <a:schemeClr val="dk1"/>
                        </a:buClr>
                        <a:buSzPts val="900"/>
                        <a:buFont typeface="Arial"/>
                        <a:buNone/>
                      </a:pPr>
                      <a:r>
                        <a:rPr lang="en" sz="1100">
                          <a:solidFill>
                            <a:schemeClr val="dk1"/>
                          </a:solidFill>
                        </a:rPr>
                        <a:t>Impact</a:t>
                      </a:r>
                      <a:endParaRPr sz="1100"/>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CFE2F3"/>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n" sz="1000"/>
                        <a:t>Power or Influence (H/M/L)</a:t>
                      </a:r>
                      <a:endParaRPr sz="1000" u="none" cap="none" strike="noStrike"/>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CFE2F3"/>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n" sz="1000"/>
                        <a:t>Interest (H/M/L)</a:t>
                      </a:r>
                      <a:endParaRPr sz="1000" u="none" cap="none" strike="noStrike"/>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Clr>
                          <a:schemeClr val="dk1"/>
                        </a:buClr>
                        <a:buSzPts val="900"/>
                        <a:buFont typeface="Arial"/>
                        <a:buNone/>
                      </a:pPr>
                      <a:r>
                        <a:rPr lang="en" sz="1100"/>
                        <a:t>Engagement</a:t>
                      </a:r>
                      <a:endParaRPr sz="800"/>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CFE2F3"/>
                    </a:solidFill>
                  </a:tcPr>
                </a:tc>
              </a:tr>
              <a:tr h="737400">
                <a:tc>
                  <a:txBody>
                    <a:bodyPr/>
                    <a:lstStyle/>
                    <a:p>
                      <a:pPr indent="0" lvl="0" marL="0" rtl="0" algn="ctr">
                        <a:spcBef>
                          <a:spcPts val="0"/>
                        </a:spcBef>
                        <a:spcAft>
                          <a:spcPts val="0"/>
                        </a:spcAft>
                        <a:buClr>
                          <a:schemeClr val="dk1"/>
                        </a:buClr>
                        <a:buSzPts val="1100"/>
                        <a:buFont typeface="Arial"/>
                        <a:buNone/>
                      </a:pPr>
                      <a:r>
                        <a:rPr lang="en" sz="1000"/>
                        <a:t>Director of Product</a:t>
                      </a:r>
                      <a:endParaRPr sz="1000"/>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1000"/>
                        <a:t>Project sponsor</a:t>
                      </a:r>
                      <a:endParaRPr sz="1000"/>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700"/>
                        <a:buFont typeface="Arial"/>
                        <a:buNone/>
                      </a:pPr>
                      <a:r>
                        <a:rPr lang="en" sz="1000"/>
                        <a:t>They support the project, make high-level decisions, company’s influence, networking/relationships and sometimes act as a resource for them.</a:t>
                      </a:r>
                      <a:endParaRPr sz="1000"/>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 sz="1000"/>
                        <a:t>Positive</a:t>
                      </a:r>
                      <a:r>
                        <a:rPr lang="en" sz="1000"/>
                        <a:t>: A success project could enhance their reputation and support their vision for the company.</a:t>
                      </a:r>
                      <a:endParaRPr sz="1000"/>
                    </a:p>
                    <a:p>
                      <a:pPr indent="0" lvl="0" marL="0" rtl="0" algn="ctr">
                        <a:spcBef>
                          <a:spcPts val="0"/>
                        </a:spcBef>
                        <a:spcAft>
                          <a:spcPts val="0"/>
                        </a:spcAft>
                        <a:buClr>
                          <a:schemeClr val="dk1"/>
                        </a:buClr>
                        <a:buSzPts val="1100"/>
                        <a:buFont typeface="Arial"/>
                        <a:buNone/>
                      </a:pPr>
                      <a:r>
                        <a:rPr b="1" lang="en" sz="1000"/>
                        <a:t>Negative</a:t>
                      </a:r>
                      <a:r>
                        <a:rPr lang="en" sz="1000"/>
                        <a:t>: If the project fails, it could affect poorly on their decision-making and leadership.</a:t>
                      </a:r>
                      <a:endParaRPr sz="1000"/>
                    </a:p>
                    <a:p>
                      <a:pPr indent="0" lvl="0" marL="0" rtl="0" algn="ctr">
                        <a:spcBef>
                          <a:spcPts val="0"/>
                        </a:spcBef>
                        <a:spcAft>
                          <a:spcPts val="0"/>
                        </a:spcAft>
                        <a:buClr>
                          <a:schemeClr val="dk1"/>
                        </a:buClr>
                        <a:buSzPts val="1100"/>
                        <a:buFont typeface="Arial"/>
                        <a:buNone/>
                      </a:pPr>
                      <a:r>
                        <a:rPr b="1" lang="en" sz="1000"/>
                        <a:t>Resistance</a:t>
                      </a:r>
                      <a:r>
                        <a:rPr lang="en" sz="1000"/>
                        <a:t>: Unlikely, given their role as project sponsor and interest in the project’s success.</a:t>
                      </a:r>
                      <a:endParaRPr sz="1000"/>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000"/>
                        <a:t>H</a:t>
                      </a:r>
                      <a:endParaRPr sz="1000" u="none" cap="none" strike="noStrike"/>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000"/>
                        <a:t>M</a:t>
                      </a:r>
                      <a:endParaRPr sz="1000" u="none" cap="none" strike="noStrike"/>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000"/>
                        <a:t>I would have </a:t>
                      </a:r>
                      <a:r>
                        <a:rPr lang="en" sz="1000"/>
                        <a:t>engage with them Manage Closely. I would have regular updates and consultation. Having regular meetings to discuss project progress, high-level decisions, and strategic alignment.</a:t>
                      </a:r>
                      <a:endParaRPr sz="1000" u="none" cap="none" strike="noStrike"/>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r h="825275">
                <a:tc>
                  <a:txBody>
                    <a:bodyPr/>
                    <a:lstStyle/>
                    <a:p>
                      <a:pPr indent="0" lvl="0" marL="0" rtl="0" algn="ctr">
                        <a:spcBef>
                          <a:spcPts val="0"/>
                        </a:spcBef>
                        <a:spcAft>
                          <a:spcPts val="0"/>
                        </a:spcAft>
                        <a:buClr>
                          <a:schemeClr val="dk1"/>
                        </a:buClr>
                        <a:buSzPts val="1100"/>
                        <a:buFont typeface="Arial"/>
                        <a:buNone/>
                      </a:pPr>
                      <a:r>
                        <a:rPr lang="en" sz="1000"/>
                        <a:t>Landscape Designer/Web Designer</a:t>
                      </a:r>
                      <a:endParaRPr sz="1000"/>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1000"/>
                        <a:t>Project team member</a:t>
                      </a:r>
                      <a:endParaRPr sz="1000"/>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700"/>
                        <a:buFont typeface="Arial"/>
                        <a:buNone/>
                      </a:pPr>
                      <a:r>
                        <a:rPr lang="en" sz="1000"/>
                        <a:t>They have design and technical expertise, internal networking, and software tools.</a:t>
                      </a:r>
                      <a:endParaRPr sz="1000"/>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700"/>
                        <a:buFont typeface="Arial"/>
                        <a:buNone/>
                      </a:pPr>
                      <a:r>
                        <a:rPr b="1" lang="en" sz="1000"/>
                        <a:t>Positive</a:t>
                      </a:r>
                      <a:r>
                        <a:rPr lang="en" sz="1000"/>
                        <a:t>: Opportunity for their professional growth and skills</a:t>
                      </a:r>
                      <a:endParaRPr sz="1000"/>
                    </a:p>
                    <a:p>
                      <a:pPr indent="0" lvl="0" marL="0" rtl="0" algn="ctr">
                        <a:spcBef>
                          <a:spcPts val="0"/>
                        </a:spcBef>
                        <a:spcAft>
                          <a:spcPts val="0"/>
                        </a:spcAft>
                        <a:buClr>
                          <a:schemeClr val="dk1"/>
                        </a:buClr>
                        <a:buSzPts val="700"/>
                        <a:buFont typeface="Arial"/>
                        <a:buNone/>
                      </a:pPr>
                      <a:r>
                        <a:rPr b="1" lang="en" sz="1000"/>
                        <a:t>Negative</a:t>
                      </a:r>
                      <a:r>
                        <a:rPr lang="en" sz="1000"/>
                        <a:t>: Changes in job responsibilities or focus, which may not align with their career goals or </a:t>
                      </a:r>
                      <a:r>
                        <a:rPr lang="en" sz="1000"/>
                        <a:t>interests.</a:t>
                      </a:r>
                      <a:endParaRPr sz="1000"/>
                    </a:p>
                    <a:p>
                      <a:pPr indent="0" lvl="0" marL="0" rtl="0" algn="ctr">
                        <a:spcBef>
                          <a:spcPts val="0"/>
                        </a:spcBef>
                        <a:spcAft>
                          <a:spcPts val="0"/>
                        </a:spcAft>
                        <a:buClr>
                          <a:schemeClr val="dk1"/>
                        </a:buClr>
                        <a:buSzPts val="700"/>
                        <a:buFont typeface="Arial"/>
                        <a:buNone/>
                      </a:pPr>
                      <a:r>
                        <a:rPr b="1" lang="en" sz="1000"/>
                        <a:t>Resistance</a:t>
                      </a:r>
                      <a:r>
                        <a:rPr lang="en" sz="1000"/>
                        <a:t>: Possible, especially if they see the project as a threat to their current rule, or a shift in their responsibilities.</a:t>
                      </a:r>
                      <a:endParaRPr sz="1000"/>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000"/>
                        <a:t>M</a:t>
                      </a:r>
                      <a:endParaRPr sz="1000" u="none" cap="none" strike="noStrike"/>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000"/>
                        <a:t>H</a:t>
                      </a:r>
                      <a:endParaRPr sz="1000" u="none" cap="none" strike="noStrike"/>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 sz="900"/>
                        <a:t>I would have engagement with them by Keeping Satisfied and Manage Closely. I would communicate with them frequently, ongoing </a:t>
                      </a:r>
                      <a:r>
                        <a:rPr lang="en" sz="900"/>
                        <a:t>communication</a:t>
                      </a:r>
                      <a:r>
                        <a:rPr lang="en" sz="900"/>
                        <a:t>, Involve them in key discussion related to design and web aspects of the project. Provide updates on how the project impacts their role </a:t>
                      </a:r>
                      <a:r>
                        <a:rPr lang="en" sz="900"/>
                        <a:t>and</a:t>
                      </a:r>
                      <a:r>
                        <a:rPr lang="en" sz="900"/>
                        <a:t> seek </a:t>
                      </a:r>
                      <a:r>
                        <a:rPr lang="en" sz="900"/>
                        <a:t>their input of their expertise.</a:t>
                      </a:r>
                      <a:endParaRPr sz="900" u="none" cap="none" strike="noStrike"/>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bl>
          </a:graphicData>
        </a:graphic>
      </p:graphicFrame>
      <p:sp>
        <p:nvSpPr>
          <p:cNvPr id="100" name="Google Shape;100;p25"/>
          <p:cNvSpPr txBox="1"/>
          <p:nvPr/>
        </p:nvSpPr>
        <p:spPr>
          <a:xfrm>
            <a:off x="0" y="0"/>
            <a:ext cx="9144000" cy="492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000">
                <a:solidFill>
                  <a:srgbClr val="4285F4"/>
                </a:solidFill>
                <a:highlight>
                  <a:schemeClr val="lt1"/>
                </a:highlight>
              </a:rPr>
              <a:t>Understanding stakeholders (stakeholder analysis)</a:t>
            </a:r>
            <a:endParaRPr b="1" sz="2000">
              <a:solidFill>
                <a:srgbClr val="4285F4"/>
              </a:solidFill>
              <a:highlight>
                <a:schemeClr val="lt1"/>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graphicFrame>
        <p:nvGraphicFramePr>
          <p:cNvPr id="105" name="Google Shape;105;p26"/>
          <p:cNvGraphicFramePr/>
          <p:nvPr/>
        </p:nvGraphicFramePr>
        <p:xfrm>
          <a:off x="0" y="426325"/>
          <a:ext cx="3000000" cy="3000000"/>
        </p:xfrm>
        <a:graphic>
          <a:graphicData uri="http://schemas.openxmlformats.org/drawingml/2006/table">
            <a:tbl>
              <a:tblPr>
                <a:noFill/>
                <a:tableStyleId>{F19633F8-0BCC-4504-B988-DC6498FCF45D}</a:tableStyleId>
              </a:tblPr>
              <a:tblGrid>
                <a:gridCol w="1125900"/>
                <a:gridCol w="1189450"/>
                <a:gridCol w="1770000"/>
                <a:gridCol w="1887550"/>
                <a:gridCol w="705325"/>
                <a:gridCol w="728075"/>
                <a:gridCol w="1737675"/>
              </a:tblGrid>
              <a:tr h="828925">
                <a:tc>
                  <a:txBody>
                    <a:bodyPr/>
                    <a:lstStyle/>
                    <a:p>
                      <a:pPr indent="0" lvl="0" marL="0" marR="0" rtl="0" algn="ctr">
                        <a:lnSpc>
                          <a:spcPct val="100000"/>
                        </a:lnSpc>
                        <a:spcBef>
                          <a:spcPts val="0"/>
                        </a:spcBef>
                        <a:spcAft>
                          <a:spcPts val="0"/>
                        </a:spcAft>
                        <a:buClr>
                          <a:srgbClr val="000000"/>
                        </a:buClr>
                        <a:buSzPts val="900"/>
                        <a:buFont typeface="Arial"/>
                        <a:buNone/>
                      </a:pPr>
                      <a:r>
                        <a:rPr lang="en" sz="1100" u="none" cap="none" strike="noStrike"/>
                        <a:t>Stakeholder</a:t>
                      </a:r>
                      <a:endParaRPr sz="800" u="none" cap="none" strike="noStrike">
                        <a:solidFill>
                          <a:srgbClr val="666666"/>
                        </a:solidFill>
                      </a:endParaRPr>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Clr>
                          <a:schemeClr val="dk1"/>
                        </a:buClr>
                        <a:buSzPts val="900"/>
                        <a:buFont typeface="Arial"/>
                        <a:buNone/>
                      </a:pPr>
                      <a:r>
                        <a:rPr lang="en" sz="1100"/>
                        <a:t>Role (Related to project)</a:t>
                      </a:r>
                      <a:endParaRPr sz="800"/>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Clr>
                          <a:schemeClr val="dk1"/>
                        </a:buClr>
                        <a:buSzPts val="900"/>
                        <a:buFont typeface="Arial"/>
                        <a:buNone/>
                      </a:pPr>
                      <a:r>
                        <a:rPr lang="en" sz="1100"/>
                        <a:t>Involvement</a:t>
                      </a:r>
                      <a:endParaRPr sz="800"/>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Clr>
                          <a:schemeClr val="dk1"/>
                        </a:buClr>
                        <a:buSzPts val="900"/>
                        <a:buFont typeface="Arial"/>
                        <a:buNone/>
                      </a:pPr>
                      <a:r>
                        <a:rPr lang="en" sz="1100">
                          <a:solidFill>
                            <a:schemeClr val="dk1"/>
                          </a:solidFill>
                        </a:rPr>
                        <a:t>Impact</a:t>
                      </a:r>
                      <a:endParaRPr sz="1100"/>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CFE2F3"/>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n" sz="1000"/>
                        <a:t>Power or Influence (H/M/L)</a:t>
                      </a:r>
                      <a:endParaRPr sz="1000" u="none" cap="none" strike="noStrike"/>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CFE2F3"/>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n" sz="1000"/>
                        <a:t>Interest (H/M/L)</a:t>
                      </a:r>
                      <a:endParaRPr sz="1000" u="none" cap="none" strike="noStrike"/>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Clr>
                          <a:schemeClr val="dk1"/>
                        </a:buClr>
                        <a:buSzPts val="900"/>
                        <a:buFont typeface="Arial"/>
                        <a:buNone/>
                      </a:pPr>
                      <a:r>
                        <a:rPr lang="en" sz="1100"/>
                        <a:t>Engagement</a:t>
                      </a:r>
                      <a:endParaRPr sz="800"/>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CFE2F3"/>
                    </a:solidFill>
                  </a:tcPr>
                </a:tc>
              </a:tr>
              <a:tr h="794400">
                <a:tc>
                  <a:txBody>
                    <a:bodyPr/>
                    <a:lstStyle/>
                    <a:p>
                      <a:pPr indent="0" lvl="0" marL="0" rtl="0" algn="ctr">
                        <a:spcBef>
                          <a:spcPts val="0"/>
                        </a:spcBef>
                        <a:spcAft>
                          <a:spcPts val="0"/>
                        </a:spcAft>
                        <a:buClr>
                          <a:schemeClr val="dk1"/>
                        </a:buClr>
                        <a:buSzPts val="1100"/>
                        <a:buFont typeface="Arial"/>
                        <a:buNone/>
                      </a:pPr>
                      <a:r>
                        <a:rPr lang="en" sz="1000"/>
                        <a:t>Existing clients and their employees</a:t>
                      </a:r>
                      <a:endParaRPr sz="1000"/>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1000"/>
                        <a:t>Office Green customer</a:t>
                      </a:r>
                      <a:endParaRPr sz="1000"/>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700"/>
                        <a:buFont typeface="Arial"/>
                        <a:buNone/>
                      </a:pPr>
                      <a:r>
                        <a:rPr lang="en" sz="1000"/>
                        <a:t>They provide feedback and insights of the product, and can have they participate in market testing.</a:t>
                      </a:r>
                      <a:endParaRPr sz="1000"/>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700"/>
                        <a:buFont typeface="Arial"/>
                        <a:buNone/>
                      </a:pPr>
                      <a:r>
                        <a:rPr b="1" lang="en" sz="1000"/>
                        <a:t>Positive: </a:t>
                      </a:r>
                      <a:r>
                        <a:rPr lang="en" sz="1000"/>
                        <a:t>Enhance service offerings and potential for improved workplace environment.</a:t>
                      </a:r>
                      <a:endParaRPr sz="1000"/>
                    </a:p>
                    <a:p>
                      <a:pPr indent="0" lvl="0" marL="0" rtl="0" algn="ctr">
                        <a:spcBef>
                          <a:spcPts val="0"/>
                        </a:spcBef>
                        <a:spcAft>
                          <a:spcPts val="0"/>
                        </a:spcAft>
                        <a:buClr>
                          <a:schemeClr val="dk1"/>
                        </a:buClr>
                        <a:buSzPts val="700"/>
                        <a:buFont typeface="Arial"/>
                        <a:buNone/>
                      </a:pPr>
                      <a:r>
                        <a:rPr b="1" lang="en" sz="1000"/>
                        <a:t>Negative:</a:t>
                      </a:r>
                      <a:r>
                        <a:rPr lang="en" sz="1000"/>
                        <a:t> They feel dissatisfied if new service doesn’t meet expectations.</a:t>
                      </a:r>
                      <a:endParaRPr sz="1000"/>
                    </a:p>
                    <a:p>
                      <a:pPr indent="0" lvl="0" marL="0" rtl="0" algn="ctr">
                        <a:spcBef>
                          <a:spcPts val="0"/>
                        </a:spcBef>
                        <a:spcAft>
                          <a:spcPts val="0"/>
                        </a:spcAft>
                        <a:buClr>
                          <a:schemeClr val="dk1"/>
                        </a:buClr>
                        <a:buSzPts val="700"/>
                        <a:buFont typeface="Arial"/>
                        <a:buNone/>
                      </a:pPr>
                      <a:r>
                        <a:rPr b="1" lang="en" sz="1000"/>
                        <a:t>Resistance:</a:t>
                      </a:r>
                      <a:r>
                        <a:rPr lang="en" sz="1000"/>
                        <a:t> Possible from clients who are less interested in Plant Pals.</a:t>
                      </a:r>
                      <a:endParaRPr sz="1000"/>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000"/>
                        <a:t>M</a:t>
                      </a:r>
                      <a:endParaRPr sz="1000" u="none" cap="none" strike="noStrike"/>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000"/>
                        <a:t>L</a:t>
                      </a:r>
                      <a:endParaRPr sz="1000" u="none" cap="none" strike="noStrike"/>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000"/>
                        <a:t>Engagement with Showing Consideration. I would have semi-regular consultation, primarily to gather feedback. Update could be on monthly basis. Engage them through surveys or groups to understand their needs and preferences.</a:t>
                      </a:r>
                      <a:endParaRPr sz="1000" u="none" cap="none" strike="noStrike"/>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r h="793775">
                <a:tc>
                  <a:txBody>
                    <a:bodyPr/>
                    <a:lstStyle/>
                    <a:p>
                      <a:pPr indent="0" lvl="0" marL="0" rtl="0" algn="ctr">
                        <a:spcBef>
                          <a:spcPts val="0"/>
                        </a:spcBef>
                        <a:spcAft>
                          <a:spcPts val="0"/>
                        </a:spcAft>
                        <a:buClr>
                          <a:schemeClr val="dk1"/>
                        </a:buClr>
                        <a:buSzPts val="1100"/>
                        <a:buFont typeface="Arial"/>
                        <a:buNone/>
                      </a:pPr>
                      <a:r>
                        <a:rPr lang="en" sz="1000"/>
                        <a:t>Office Green’s investors</a:t>
                      </a:r>
                      <a:endParaRPr sz="1000"/>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1000"/>
                        <a:t>Secondary stakeholder</a:t>
                      </a:r>
                      <a:endParaRPr sz="1000"/>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700"/>
                        <a:buFont typeface="Arial"/>
                        <a:buNone/>
                      </a:pPr>
                      <a:r>
                        <a:rPr lang="en" sz="1000">
                          <a:solidFill>
                            <a:schemeClr val="dk1"/>
                          </a:solidFill>
                        </a:rPr>
                        <a:t>They have financial support to your project, networking, and business expertise.</a:t>
                      </a:r>
                      <a:endParaRPr sz="1000">
                        <a:solidFill>
                          <a:schemeClr val="dk1"/>
                        </a:solidFill>
                      </a:endParaRPr>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700"/>
                        <a:buFont typeface="Arial"/>
                        <a:buNone/>
                      </a:pPr>
                      <a:r>
                        <a:rPr b="1" lang="en" sz="1000"/>
                        <a:t>Positive: </a:t>
                      </a:r>
                      <a:r>
                        <a:rPr lang="en" sz="1000"/>
                        <a:t>Increase revenue and company growth if the project succeeds.</a:t>
                      </a:r>
                      <a:endParaRPr sz="1000"/>
                    </a:p>
                    <a:p>
                      <a:pPr indent="0" lvl="0" marL="0" rtl="0" algn="ctr">
                        <a:spcBef>
                          <a:spcPts val="0"/>
                        </a:spcBef>
                        <a:spcAft>
                          <a:spcPts val="0"/>
                        </a:spcAft>
                        <a:buClr>
                          <a:schemeClr val="dk1"/>
                        </a:buClr>
                        <a:buSzPts val="700"/>
                        <a:buFont typeface="Arial"/>
                        <a:buNone/>
                      </a:pPr>
                      <a:r>
                        <a:rPr b="1" lang="en" sz="1000"/>
                        <a:t>Negative:</a:t>
                      </a:r>
                      <a:r>
                        <a:rPr lang="en" sz="1000"/>
                        <a:t> Financial loss and potential harm to the company’s reputation if the project failed.</a:t>
                      </a:r>
                      <a:endParaRPr sz="1000"/>
                    </a:p>
                    <a:p>
                      <a:pPr indent="0" lvl="0" marL="0" rtl="0" algn="ctr">
                        <a:spcBef>
                          <a:spcPts val="0"/>
                        </a:spcBef>
                        <a:spcAft>
                          <a:spcPts val="0"/>
                        </a:spcAft>
                        <a:buClr>
                          <a:schemeClr val="dk1"/>
                        </a:buClr>
                        <a:buSzPts val="700"/>
                        <a:buFont typeface="Arial"/>
                        <a:buNone/>
                      </a:pPr>
                      <a:r>
                        <a:rPr b="1" lang="en" sz="1000"/>
                        <a:t>Resistance:</a:t>
                      </a:r>
                      <a:r>
                        <a:rPr lang="en" sz="1000"/>
                        <a:t> Unlikely, as they are not involve in day-to-day operations and primarily concerned with the financial success of the company.</a:t>
                      </a:r>
                      <a:endParaRPr sz="1000"/>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000"/>
                        <a:t>L</a:t>
                      </a:r>
                      <a:endParaRPr sz="1000" u="none" cap="none" strike="noStrike"/>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000"/>
                        <a:t>M</a:t>
                      </a:r>
                      <a:endParaRPr sz="1000" u="none" cap="none" strike="noStrike"/>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1000">
                          <a:solidFill>
                            <a:schemeClr val="dk1"/>
                          </a:solidFill>
                        </a:rPr>
                        <a:t>Engagement with Monitor. Communication would be rare I would share them with quarterly reports or updates. Communication is clear and focuses on project’s impact on company growth and financial health.</a:t>
                      </a:r>
                      <a:endParaRPr sz="1000">
                        <a:solidFill>
                          <a:schemeClr val="dk1"/>
                        </a:solidFill>
                      </a:endParaRPr>
                    </a:p>
                    <a:p>
                      <a:pPr indent="0" lvl="0" marL="0" rtl="0" algn="ctr">
                        <a:spcBef>
                          <a:spcPts val="0"/>
                        </a:spcBef>
                        <a:spcAft>
                          <a:spcPts val="0"/>
                        </a:spcAft>
                        <a:buClr>
                          <a:schemeClr val="dk1"/>
                        </a:buClr>
                        <a:buSzPts val="1100"/>
                        <a:buFont typeface="Arial"/>
                        <a:buNone/>
                      </a:pPr>
                      <a:r>
                        <a:t/>
                      </a:r>
                      <a:endParaRPr sz="1000"/>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bl>
          </a:graphicData>
        </a:graphic>
      </p:graphicFrame>
      <p:sp>
        <p:nvSpPr>
          <p:cNvPr id="106" name="Google Shape;106;p26"/>
          <p:cNvSpPr txBox="1"/>
          <p:nvPr/>
        </p:nvSpPr>
        <p:spPr>
          <a:xfrm>
            <a:off x="0" y="0"/>
            <a:ext cx="9144000" cy="492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000">
                <a:solidFill>
                  <a:srgbClr val="4285F4"/>
                </a:solidFill>
                <a:highlight>
                  <a:schemeClr val="lt1"/>
                </a:highlight>
              </a:rPr>
              <a:t>Understanding stakeholders (stakeholder analysis)</a:t>
            </a:r>
            <a:endParaRPr b="1" sz="2000">
              <a:solidFill>
                <a:srgbClr val="4285F4"/>
              </a:solidFill>
              <a:highlight>
                <a:schemeClr val="lt1"/>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graphicFrame>
        <p:nvGraphicFramePr>
          <p:cNvPr id="111" name="Google Shape;111;p27"/>
          <p:cNvGraphicFramePr/>
          <p:nvPr/>
        </p:nvGraphicFramePr>
        <p:xfrm>
          <a:off x="0" y="426325"/>
          <a:ext cx="3000000" cy="3000000"/>
        </p:xfrm>
        <a:graphic>
          <a:graphicData uri="http://schemas.openxmlformats.org/drawingml/2006/table">
            <a:tbl>
              <a:tblPr>
                <a:noFill/>
                <a:tableStyleId>{F19633F8-0BCC-4504-B988-DC6498FCF45D}</a:tableStyleId>
              </a:tblPr>
              <a:tblGrid>
                <a:gridCol w="1125900"/>
                <a:gridCol w="1189450"/>
                <a:gridCol w="1770000"/>
                <a:gridCol w="1887550"/>
                <a:gridCol w="705325"/>
                <a:gridCol w="728075"/>
                <a:gridCol w="1737675"/>
              </a:tblGrid>
              <a:tr h="828925">
                <a:tc>
                  <a:txBody>
                    <a:bodyPr/>
                    <a:lstStyle/>
                    <a:p>
                      <a:pPr indent="0" lvl="0" marL="0" marR="0" rtl="0" algn="ctr">
                        <a:lnSpc>
                          <a:spcPct val="100000"/>
                        </a:lnSpc>
                        <a:spcBef>
                          <a:spcPts val="0"/>
                        </a:spcBef>
                        <a:spcAft>
                          <a:spcPts val="0"/>
                        </a:spcAft>
                        <a:buClr>
                          <a:srgbClr val="000000"/>
                        </a:buClr>
                        <a:buSzPts val="900"/>
                        <a:buFont typeface="Arial"/>
                        <a:buNone/>
                      </a:pPr>
                      <a:r>
                        <a:rPr lang="en" sz="1100" u="none" cap="none" strike="noStrike"/>
                        <a:t>Stakeholder</a:t>
                      </a:r>
                      <a:endParaRPr sz="800" u="none" cap="none" strike="noStrike">
                        <a:solidFill>
                          <a:srgbClr val="666666"/>
                        </a:solidFill>
                      </a:endParaRPr>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Clr>
                          <a:schemeClr val="dk1"/>
                        </a:buClr>
                        <a:buSzPts val="900"/>
                        <a:buFont typeface="Arial"/>
                        <a:buNone/>
                      </a:pPr>
                      <a:r>
                        <a:rPr lang="en" sz="1100"/>
                        <a:t>Role (Related to project)</a:t>
                      </a:r>
                      <a:endParaRPr sz="800"/>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Clr>
                          <a:schemeClr val="dk1"/>
                        </a:buClr>
                        <a:buSzPts val="900"/>
                        <a:buFont typeface="Arial"/>
                        <a:buNone/>
                      </a:pPr>
                      <a:r>
                        <a:rPr lang="en" sz="1100"/>
                        <a:t>Involvement</a:t>
                      </a:r>
                      <a:endParaRPr sz="800"/>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Clr>
                          <a:schemeClr val="dk1"/>
                        </a:buClr>
                        <a:buSzPts val="900"/>
                        <a:buFont typeface="Arial"/>
                        <a:buNone/>
                      </a:pPr>
                      <a:r>
                        <a:rPr lang="en" sz="1100">
                          <a:solidFill>
                            <a:schemeClr val="dk1"/>
                          </a:solidFill>
                        </a:rPr>
                        <a:t>Impact</a:t>
                      </a:r>
                      <a:endParaRPr sz="1100"/>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CFE2F3"/>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n" sz="1000"/>
                        <a:t>Power or Influence (H/M/L)</a:t>
                      </a:r>
                      <a:endParaRPr sz="1000" u="none" cap="none" strike="noStrike"/>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CFE2F3"/>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lang="en" sz="1000"/>
                        <a:t>Interest (H/M/L)</a:t>
                      </a:r>
                      <a:endParaRPr sz="1000" u="none" cap="none" strike="noStrike"/>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Clr>
                          <a:schemeClr val="dk1"/>
                        </a:buClr>
                        <a:buSzPts val="900"/>
                        <a:buFont typeface="Arial"/>
                        <a:buNone/>
                      </a:pPr>
                      <a:r>
                        <a:rPr lang="en" sz="1100"/>
                        <a:t>Engagement</a:t>
                      </a:r>
                      <a:endParaRPr sz="800"/>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CFE2F3"/>
                    </a:solidFill>
                  </a:tcPr>
                </a:tc>
              </a:tr>
              <a:tr h="737400">
                <a:tc>
                  <a:txBody>
                    <a:bodyPr/>
                    <a:lstStyle/>
                    <a:p>
                      <a:pPr indent="0" lvl="0" marL="0" rtl="0" algn="ctr">
                        <a:spcBef>
                          <a:spcPts val="0"/>
                        </a:spcBef>
                        <a:spcAft>
                          <a:spcPts val="0"/>
                        </a:spcAft>
                        <a:buClr>
                          <a:schemeClr val="dk1"/>
                        </a:buClr>
                        <a:buSzPts val="1100"/>
                        <a:buFont typeface="Arial"/>
                        <a:buNone/>
                      </a:pPr>
                      <a:r>
                        <a:rPr lang="en" sz="1000"/>
                        <a:t>Office Green’s receptionist</a:t>
                      </a:r>
                      <a:endParaRPr sz="1000"/>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000"/>
                        <a:t>Office Green employee</a:t>
                      </a:r>
                      <a:endParaRPr sz="1000" u="none" cap="none" strike="noStrike"/>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1000"/>
                        <a:t>They can have customer interaction and feedback, internal communication about the service to the other employees and clients, and Office tools and system.</a:t>
                      </a:r>
                      <a:endParaRPr sz="1000"/>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 sz="1000"/>
                        <a:t>Positive:</a:t>
                      </a:r>
                      <a:r>
                        <a:rPr lang="en" sz="1000"/>
                        <a:t> It could lead to an improved working environment and company reputation,</a:t>
                      </a:r>
                      <a:endParaRPr sz="1000"/>
                    </a:p>
                    <a:p>
                      <a:pPr indent="0" lvl="0" marL="0" rtl="0" algn="ctr">
                        <a:spcBef>
                          <a:spcPts val="0"/>
                        </a:spcBef>
                        <a:spcAft>
                          <a:spcPts val="0"/>
                        </a:spcAft>
                        <a:buClr>
                          <a:schemeClr val="dk1"/>
                        </a:buClr>
                        <a:buSzPts val="1100"/>
                        <a:buFont typeface="Arial"/>
                        <a:buNone/>
                      </a:pPr>
                      <a:r>
                        <a:rPr b="1" lang="en" sz="1000"/>
                        <a:t>Negative:</a:t>
                      </a:r>
                      <a:r>
                        <a:rPr lang="en" sz="1000"/>
                        <a:t> Increased workload due to customer inquiries or confusion if not informed about the service.</a:t>
                      </a:r>
                      <a:endParaRPr sz="1000"/>
                    </a:p>
                    <a:p>
                      <a:pPr indent="0" lvl="0" marL="0" rtl="0" algn="ctr">
                        <a:spcBef>
                          <a:spcPts val="0"/>
                        </a:spcBef>
                        <a:spcAft>
                          <a:spcPts val="0"/>
                        </a:spcAft>
                        <a:buClr>
                          <a:schemeClr val="dk1"/>
                        </a:buClr>
                        <a:buSzPts val="1100"/>
                        <a:buFont typeface="Arial"/>
                        <a:buNone/>
                      </a:pPr>
                      <a:r>
                        <a:rPr b="1" lang="en" sz="1000"/>
                        <a:t>Resistance</a:t>
                      </a:r>
                      <a:r>
                        <a:rPr lang="en" sz="1000"/>
                        <a:t>: Unlikely, but possible if they feel unprepared to handle customer queries. Or if it significantly increase their workload without support or training.</a:t>
                      </a:r>
                      <a:endParaRPr sz="1000"/>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000"/>
                        <a:t>L</a:t>
                      </a:r>
                      <a:endParaRPr sz="1000" u="none" cap="none" strike="noStrike"/>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000"/>
                        <a:t>L</a:t>
                      </a:r>
                      <a:endParaRPr sz="1000" u="none" cap="none" strike="noStrike"/>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1000"/>
                        <a:t>Engagement with Monitor. I would communicate with them primarily information updates closer to the project launch. Project training and resources to handle customer inquiries about Plant Pals. Updates might be monthly or as needed to prepare for post-launch activities.</a:t>
                      </a:r>
                      <a:endParaRPr sz="1000"/>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bl>
          </a:graphicData>
        </a:graphic>
      </p:graphicFrame>
      <p:sp>
        <p:nvSpPr>
          <p:cNvPr id="112" name="Google Shape;112;p27"/>
          <p:cNvSpPr txBox="1"/>
          <p:nvPr/>
        </p:nvSpPr>
        <p:spPr>
          <a:xfrm>
            <a:off x="0" y="0"/>
            <a:ext cx="9144000" cy="492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000">
                <a:solidFill>
                  <a:srgbClr val="4285F4"/>
                </a:solidFill>
                <a:highlight>
                  <a:schemeClr val="lt1"/>
                </a:highlight>
              </a:rPr>
              <a:t>Understanding stakeholders (stakeholder analysis)</a:t>
            </a:r>
            <a:endParaRPr b="1" sz="2000">
              <a:solidFill>
                <a:srgbClr val="4285F4"/>
              </a:solidFill>
              <a:highlight>
                <a:schemeClr val="lt1"/>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8"/>
          <p:cNvSpPr txBox="1"/>
          <p:nvPr/>
        </p:nvSpPr>
        <p:spPr>
          <a:xfrm>
            <a:off x="2642351" y="705986"/>
            <a:ext cx="2817600" cy="1868100"/>
          </a:xfrm>
          <a:prstGeom prst="rect">
            <a:avLst/>
          </a:prstGeom>
          <a:noFill/>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i="0" lang="en" sz="1400" u="none" cap="none" strike="noStrike">
                <a:solidFill>
                  <a:srgbClr val="666666"/>
                </a:solidFill>
              </a:rPr>
              <a:t>Keep satisfied (high priority)</a:t>
            </a:r>
            <a:endParaRPr i="0" sz="1400" u="none" cap="none" strike="noStrike">
              <a:solidFill>
                <a:srgbClr val="666666"/>
              </a:solidFill>
            </a:endParaRPr>
          </a:p>
        </p:txBody>
      </p:sp>
      <p:sp>
        <p:nvSpPr>
          <p:cNvPr id="118" name="Google Shape;118;p28"/>
          <p:cNvSpPr txBox="1"/>
          <p:nvPr/>
        </p:nvSpPr>
        <p:spPr>
          <a:xfrm>
            <a:off x="5459946" y="705986"/>
            <a:ext cx="2817600" cy="1868100"/>
          </a:xfrm>
          <a:prstGeom prst="rect">
            <a:avLst/>
          </a:prstGeom>
          <a:noFill/>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i="0" lang="en" sz="1400" u="none" cap="none" strike="noStrike">
                <a:solidFill>
                  <a:srgbClr val="666666"/>
                </a:solidFill>
              </a:rPr>
              <a:t>Manage closely (high effort)</a:t>
            </a:r>
            <a:endParaRPr i="0" sz="1400" u="none" cap="none" strike="noStrike">
              <a:solidFill>
                <a:srgbClr val="666666"/>
              </a:solidFill>
            </a:endParaRPr>
          </a:p>
        </p:txBody>
      </p:sp>
      <p:sp>
        <p:nvSpPr>
          <p:cNvPr id="119" name="Google Shape;119;p28"/>
          <p:cNvSpPr txBox="1"/>
          <p:nvPr/>
        </p:nvSpPr>
        <p:spPr>
          <a:xfrm>
            <a:off x="2642351" y="2574221"/>
            <a:ext cx="2817600" cy="1868100"/>
          </a:xfrm>
          <a:prstGeom prst="rect">
            <a:avLst/>
          </a:prstGeom>
          <a:noFill/>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i="0" lang="en" sz="1400" u="none" cap="none" strike="noStrike">
                <a:solidFill>
                  <a:srgbClr val="666666"/>
                </a:solidFill>
              </a:rPr>
              <a:t>Monitor (minimum effort)</a:t>
            </a:r>
            <a:endParaRPr i="0" sz="1400" u="none" cap="none" strike="noStrike">
              <a:solidFill>
                <a:srgbClr val="666666"/>
              </a:solidFill>
            </a:endParaRPr>
          </a:p>
        </p:txBody>
      </p:sp>
      <p:sp>
        <p:nvSpPr>
          <p:cNvPr id="120" name="Google Shape;120;p28"/>
          <p:cNvSpPr txBox="1"/>
          <p:nvPr/>
        </p:nvSpPr>
        <p:spPr>
          <a:xfrm>
            <a:off x="5459946" y="2574221"/>
            <a:ext cx="2817600" cy="1868100"/>
          </a:xfrm>
          <a:prstGeom prst="rect">
            <a:avLst/>
          </a:prstGeom>
          <a:noFill/>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a:solidFill>
                  <a:srgbClr val="666666"/>
                </a:solidFill>
              </a:rPr>
              <a:t>Show consideration</a:t>
            </a:r>
            <a:endParaRPr i="0" sz="1400" u="none" cap="none" strike="noStrike">
              <a:solidFill>
                <a:srgbClr val="666666"/>
              </a:solidFill>
            </a:endParaRPr>
          </a:p>
        </p:txBody>
      </p:sp>
      <p:sp>
        <p:nvSpPr>
          <p:cNvPr id="121" name="Google Shape;121;p28"/>
          <p:cNvSpPr txBox="1"/>
          <p:nvPr/>
        </p:nvSpPr>
        <p:spPr>
          <a:xfrm rot="-5400000">
            <a:off x="1463200" y="2475949"/>
            <a:ext cx="834600" cy="2343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600"/>
              <a:buFont typeface="Arial"/>
              <a:buNone/>
            </a:pPr>
            <a:r>
              <a:rPr b="1" i="0" lang="en" sz="1600" u="none" cap="none" strike="noStrike">
                <a:solidFill>
                  <a:srgbClr val="6AA84F"/>
                </a:solidFill>
              </a:rPr>
              <a:t>Power</a:t>
            </a:r>
            <a:endParaRPr b="1" i="0" sz="1600" u="none" cap="none" strike="noStrike">
              <a:solidFill>
                <a:srgbClr val="6AA84F"/>
              </a:solidFill>
            </a:endParaRPr>
          </a:p>
        </p:txBody>
      </p:sp>
      <p:sp>
        <p:nvSpPr>
          <p:cNvPr id="122" name="Google Shape;122;p28"/>
          <p:cNvSpPr txBox="1"/>
          <p:nvPr/>
        </p:nvSpPr>
        <p:spPr>
          <a:xfrm>
            <a:off x="1311100" y="602636"/>
            <a:ext cx="1220400" cy="2343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rgbClr val="666666"/>
                </a:solidFill>
              </a:rPr>
              <a:t>high</a:t>
            </a:r>
            <a:endParaRPr b="1" i="0" sz="1400" u="none" cap="none" strike="noStrike">
              <a:solidFill>
                <a:srgbClr val="666666"/>
              </a:solidFill>
            </a:endParaRPr>
          </a:p>
        </p:txBody>
      </p:sp>
      <p:sp>
        <p:nvSpPr>
          <p:cNvPr id="123" name="Google Shape;123;p28"/>
          <p:cNvSpPr txBox="1"/>
          <p:nvPr/>
        </p:nvSpPr>
        <p:spPr>
          <a:xfrm>
            <a:off x="1311100" y="4208025"/>
            <a:ext cx="1220400" cy="2343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rgbClr val="666666"/>
                </a:solidFill>
              </a:rPr>
              <a:t>low</a:t>
            </a:r>
            <a:endParaRPr b="1" i="0" sz="1400" u="none" cap="none" strike="noStrike">
              <a:solidFill>
                <a:srgbClr val="666666"/>
              </a:solidFill>
            </a:endParaRPr>
          </a:p>
        </p:txBody>
      </p:sp>
      <p:cxnSp>
        <p:nvCxnSpPr>
          <p:cNvPr id="124" name="Google Shape;124;p28"/>
          <p:cNvCxnSpPr/>
          <p:nvPr/>
        </p:nvCxnSpPr>
        <p:spPr>
          <a:xfrm rot="10800000">
            <a:off x="2283756" y="993450"/>
            <a:ext cx="0" cy="1476600"/>
          </a:xfrm>
          <a:prstGeom prst="straightConnector1">
            <a:avLst/>
          </a:prstGeom>
          <a:noFill/>
          <a:ln cap="flat" cmpd="sng" w="19050">
            <a:solidFill>
              <a:srgbClr val="6AA84F"/>
            </a:solidFill>
            <a:prstDash val="solid"/>
            <a:round/>
            <a:headEnd len="sm" w="sm" type="none"/>
            <a:tailEnd len="med" w="med" type="triangle"/>
          </a:ln>
        </p:spPr>
      </p:cxnSp>
      <p:cxnSp>
        <p:nvCxnSpPr>
          <p:cNvPr id="125" name="Google Shape;125;p28"/>
          <p:cNvCxnSpPr/>
          <p:nvPr/>
        </p:nvCxnSpPr>
        <p:spPr>
          <a:xfrm>
            <a:off x="2283756" y="2695294"/>
            <a:ext cx="0" cy="1542900"/>
          </a:xfrm>
          <a:prstGeom prst="straightConnector1">
            <a:avLst/>
          </a:prstGeom>
          <a:noFill/>
          <a:ln cap="flat" cmpd="sng" w="19050">
            <a:solidFill>
              <a:srgbClr val="6AA84F"/>
            </a:solidFill>
            <a:prstDash val="solid"/>
            <a:round/>
            <a:headEnd len="sm" w="sm" type="none"/>
            <a:tailEnd len="med" w="med" type="triangle"/>
          </a:ln>
        </p:spPr>
      </p:cxnSp>
      <p:sp>
        <p:nvSpPr>
          <p:cNvPr id="126" name="Google Shape;126;p28"/>
          <p:cNvSpPr txBox="1"/>
          <p:nvPr/>
        </p:nvSpPr>
        <p:spPr>
          <a:xfrm>
            <a:off x="5001201" y="4445944"/>
            <a:ext cx="1007100" cy="342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lang="en" sz="1500">
                <a:solidFill>
                  <a:srgbClr val="666666"/>
                </a:solidFill>
              </a:rPr>
              <a:t>med</a:t>
            </a:r>
            <a:endParaRPr b="1" i="0" sz="1500" u="none" cap="none" strike="noStrike">
              <a:solidFill>
                <a:srgbClr val="666666"/>
              </a:solidFill>
            </a:endParaRPr>
          </a:p>
        </p:txBody>
      </p:sp>
      <p:sp>
        <p:nvSpPr>
          <p:cNvPr id="127" name="Google Shape;127;p28"/>
          <p:cNvSpPr txBox="1"/>
          <p:nvPr/>
        </p:nvSpPr>
        <p:spPr>
          <a:xfrm>
            <a:off x="7643525" y="4445934"/>
            <a:ext cx="924300" cy="342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666666"/>
                </a:solidFill>
              </a:rPr>
              <a:t>high</a:t>
            </a:r>
            <a:endParaRPr b="1" i="0" sz="1400" u="none" cap="none" strike="noStrike">
              <a:solidFill>
                <a:srgbClr val="666666"/>
              </a:solidFill>
            </a:endParaRPr>
          </a:p>
        </p:txBody>
      </p:sp>
      <p:sp>
        <p:nvSpPr>
          <p:cNvPr id="128" name="Google Shape;128;p28"/>
          <p:cNvSpPr txBox="1"/>
          <p:nvPr/>
        </p:nvSpPr>
        <p:spPr>
          <a:xfrm>
            <a:off x="2302900" y="4445934"/>
            <a:ext cx="924300" cy="342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666666"/>
                </a:solidFill>
              </a:rPr>
              <a:t>low</a:t>
            </a:r>
            <a:endParaRPr b="1" i="0" sz="1400" u="none" cap="none" strike="noStrike">
              <a:solidFill>
                <a:srgbClr val="666666"/>
              </a:solidFill>
            </a:endParaRPr>
          </a:p>
        </p:txBody>
      </p:sp>
      <p:cxnSp>
        <p:nvCxnSpPr>
          <p:cNvPr id="129" name="Google Shape;129;p28"/>
          <p:cNvCxnSpPr>
            <a:stCxn id="126" idx="3"/>
          </p:cNvCxnSpPr>
          <p:nvPr/>
        </p:nvCxnSpPr>
        <p:spPr>
          <a:xfrm>
            <a:off x="6008301" y="4617394"/>
            <a:ext cx="1840200" cy="0"/>
          </a:xfrm>
          <a:prstGeom prst="straightConnector1">
            <a:avLst/>
          </a:prstGeom>
          <a:noFill/>
          <a:ln cap="flat" cmpd="sng" w="19050">
            <a:solidFill>
              <a:srgbClr val="FF9900"/>
            </a:solidFill>
            <a:prstDash val="solid"/>
            <a:round/>
            <a:headEnd len="sm" w="sm" type="none"/>
            <a:tailEnd len="med" w="med" type="triangle"/>
          </a:ln>
        </p:spPr>
      </p:cxnSp>
      <p:cxnSp>
        <p:nvCxnSpPr>
          <p:cNvPr id="130" name="Google Shape;130;p28"/>
          <p:cNvCxnSpPr>
            <a:stCxn id="126" idx="1"/>
            <a:endCxn id="128" idx="3"/>
          </p:cNvCxnSpPr>
          <p:nvPr/>
        </p:nvCxnSpPr>
        <p:spPr>
          <a:xfrm rot="10800000">
            <a:off x="3227301" y="4617394"/>
            <a:ext cx="1773900" cy="0"/>
          </a:xfrm>
          <a:prstGeom prst="straightConnector1">
            <a:avLst/>
          </a:prstGeom>
          <a:noFill/>
          <a:ln cap="flat" cmpd="sng" w="19050">
            <a:solidFill>
              <a:srgbClr val="FF9900"/>
            </a:solidFill>
            <a:prstDash val="solid"/>
            <a:round/>
            <a:headEnd len="sm" w="sm" type="none"/>
            <a:tailEnd len="med" w="med" type="triangle"/>
          </a:ln>
        </p:spPr>
      </p:cxnSp>
      <p:sp>
        <p:nvSpPr>
          <p:cNvPr id="131" name="Google Shape;131;p28"/>
          <p:cNvSpPr txBox="1"/>
          <p:nvPr/>
        </p:nvSpPr>
        <p:spPr>
          <a:xfrm>
            <a:off x="-10050" y="76200"/>
            <a:ext cx="9144000" cy="446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rgbClr val="4285F4"/>
                </a:solidFill>
              </a:rPr>
              <a:t>Prioritizing </a:t>
            </a:r>
            <a:r>
              <a:rPr b="1" lang="en" sz="2000">
                <a:solidFill>
                  <a:srgbClr val="4285F4"/>
                </a:solidFill>
              </a:rPr>
              <a:t>s</a:t>
            </a:r>
            <a:r>
              <a:rPr b="1" i="0" lang="en" sz="2000" u="none" cap="none" strike="noStrike">
                <a:solidFill>
                  <a:srgbClr val="4285F4"/>
                </a:solidFill>
              </a:rPr>
              <a:t>takeholders (power grid)</a:t>
            </a:r>
            <a:endParaRPr b="1" i="0" sz="1400" u="none" cap="none" strike="noStrike">
              <a:solidFill>
                <a:srgbClr val="4285F4"/>
              </a:solidFill>
            </a:endParaRPr>
          </a:p>
        </p:txBody>
      </p:sp>
      <p:sp>
        <p:nvSpPr>
          <p:cNvPr id="132" name="Google Shape;132;p28"/>
          <p:cNvSpPr/>
          <p:nvPr/>
        </p:nvSpPr>
        <p:spPr>
          <a:xfrm>
            <a:off x="5043400" y="1039613"/>
            <a:ext cx="808800" cy="342900"/>
          </a:xfrm>
          <a:prstGeom prst="roundRect">
            <a:avLst>
              <a:gd fmla="val 16667" name="adj"/>
            </a:avLst>
          </a:prstGeom>
          <a:solidFill>
            <a:srgbClr val="FF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rPr>
              <a:t>Director of Product</a:t>
            </a:r>
            <a:endParaRPr b="1" sz="900">
              <a:solidFill>
                <a:srgbClr val="FFFFFF"/>
              </a:solidFill>
            </a:endParaRPr>
          </a:p>
        </p:txBody>
      </p:sp>
      <p:sp>
        <p:nvSpPr>
          <p:cNvPr id="133" name="Google Shape;133;p28"/>
          <p:cNvSpPr/>
          <p:nvPr/>
        </p:nvSpPr>
        <p:spPr>
          <a:xfrm>
            <a:off x="5056913" y="4099425"/>
            <a:ext cx="756900" cy="342900"/>
          </a:xfrm>
          <a:prstGeom prst="roundRect">
            <a:avLst>
              <a:gd fmla="val 16667" name="adj"/>
            </a:avLst>
          </a:prstGeom>
          <a:solidFill>
            <a:srgbClr val="1155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rPr>
              <a:t>OG Investors</a:t>
            </a:r>
            <a:endParaRPr b="1" sz="900">
              <a:solidFill>
                <a:srgbClr val="FFFFFF"/>
              </a:solidFill>
            </a:endParaRPr>
          </a:p>
        </p:txBody>
      </p:sp>
      <p:sp>
        <p:nvSpPr>
          <p:cNvPr id="134" name="Google Shape;134;p28"/>
          <p:cNvSpPr/>
          <p:nvPr/>
        </p:nvSpPr>
        <p:spPr>
          <a:xfrm>
            <a:off x="5008000" y="2400288"/>
            <a:ext cx="879600" cy="342900"/>
          </a:xfrm>
          <a:prstGeom prst="roundRect">
            <a:avLst>
              <a:gd fmla="val 16667" name="adj"/>
            </a:avLst>
          </a:prstGeom>
          <a:solidFill>
            <a:srgbClr val="38761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rPr>
              <a:t>Clients &amp; Employees</a:t>
            </a:r>
            <a:endParaRPr b="1" sz="900">
              <a:solidFill>
                <a:srgbClr val="FFFFFF"/>
              </a:solidFill>
            </a:endParaRPr>
          </a:p>
        </p:txBody>
      </p:sp>
      <p:sp>
        <p:nvSpPr>
          <p:cNvPr id="135" name="Google Shape;135;p28"/>
          <p:cNvSpPr/>
          <p:nvPr/>
        </p:nvSpPr>
        <p:spPr>
          <a:xfrm>
            <a:off x="2642350" y="4099425"/>
            <a:ext cx="924300" cy="342900"/>
          </a:xfrm>
          <a:prstGeom prst="roundRect">
            <a:avLst>
              <a:gd fmla="val 16667" name="adj"/>
            </a:avLst>
          </a:prstGeom>
          <a:solidFill>
            <a:srgbClr val="674EA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rPr>
              <a:t>OG Receptionist</a:t>
            </a:r>
            <a:endParaRPr b="1" sz="900">
              <a:solidFill>
                <a:srgbClr val="FFFFFF"/>
              </a:solidFill>
            </a:endParaRPr>
          </a:p>
        </p:txBody>
      </p:sp>
      <p:sp>
        <p:nvSpPr>
          <p:cNvPr id="136" name="Google Shape;136;p28"/>
          <p:cNvSpPr txBox="1"/>
          <p:nvPr/>
        </p:nvSpPr>
        <p:spPr>
          <a:xfrm>
            <a:off x="38200" y="902675"/>
            <a:ext cx="1773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100"/>
          </a:p>
        </p:txBody>
      </p:sp>
      <p:sp>
        <p:nvSpPr>
          <p:cNvPr id="137" name="Google Shape;137;p28"/>
          <p:cNvSpPr/>
          <p:nvPr/>
        </p:nvSpPr>
        <p:spPr>
          <a:xfrm>
            <a:off x="190600" y="932913"/>
            <a:ext cx="1773900" cy="8802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rPr>
              <a:t>Drag each stakeholder’s box to the appropriate place on the power-interest grid</a:t>
            </a:r>
            <a:endParaRPr/>
          </a:p>
        </p:txBody>
      </p:sp>
      <p:sp>
        <p:nvSpPr>
          <p:cNvPr id="138" name="Google Shape;138;p28"/>
          <p:cNvSpPr txBox="1"/>
          <p:nvPr/>
        </p:nvSpPr>
        <p:spPr>
          <a:xfrm>
            <a:off x="5008000" y="4712400"/>
            <a:ext cx="1007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600"/>
              <a:buFont typeface="Arial"/>
              <a:buNone/>
            </a:pPr>
            <a:r>
              <a:rPr b="1" lang="en" sz="1600">
                <a:solidFill>
                  <a:srgbClr val="FF9900"/>
                </a:solidFill>
              </a:rPr>
              <a:t>Interest</a:t>
            </a:r>
            <a:endParaRPr b="1"/>
          </a:p>
        </p:txBody>
      </p:sp>
      <p:sp>
        <p:nvSpPr>
          <p:cNvPr id="139" name="Google Shape;139;p28"/>
          <p:cNvSpPr txBox="1"/>
          <p:nvPr/>
        </p:nvSpPr>
        <p:spPr>
          <a:xfrm>
            <a:off x="1786976" y="2351019"/>
            <a:ext cx="1007100" cy="342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lang="en" sz="1500">
                <a:solidFill>
                  <a:srgbClr val="666666"/>
                </a:solidFill>
              </a:rPr>
              <a:t>med</a:t>
            </a:r>
            <a:endParaRPr b="1" sz="1500" u="none" cap="none" strike="noStrike">
              <a:solidFill>
                <a:srgbClr val="666666"/>
              </a:solidFill>
            </a:endParaRPr>
          </a:p>
        </p:txBody>
      </p:sp>
      <p:sp>
        <p:nvSpPr>
          <p:cNvPr id="140" name="Google Shape;140;p28"/>
          <p:cNvSpPr/>
          <p:nvPr/>
        </p:nvSpPr>
        <p:spPr>
          <a:xfrm>
            <a:off x="7270450" y="1039613"/>
            <a:ext cx="1007100" cy="431100"/>
          </a:xfrm>
          <a:prstGeom prst="roundRect">
            <a:avLst>
              <a:gd fmla="val 16667" name="adj"/>
            </a:avLst>
          </a:prstGeom>
          <a:solidFill>
            <a:srgbClr val="FF99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rPr>
              <a:t>Landscape Designer/Web Designer</a:t>
            </a:r>
            <a:endParaRPr b="1" sz="900">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