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C19E5E-4260-4C9E-AF67-E4DC23FCFFD3}">
  <a:tblStyle styleId="{DEC19E5E-4260-4C9E-AF67-E4DC23FCFFD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da1f4dd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da1f4dd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da1f4dd2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da1f4dd2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34627cd3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d234627cd3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1f394b8a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61f394b8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1f394b8a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61f394b8a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234627cd3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d234627cd3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2300"/>
              </a:spcBef>
              <a:spcAft>
                <a:spcPts val="0"/>
              </a:spcAft>
              <a:buSzPts val="1100"/>
              <a:buNone/>
            </a:pPr>
            <a:r>
              <a:t/>
            </a: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1F1F1F"/>
                </a:solidFill>
                <a:highlight>
                  <a:srgbClr val="FFFFFF"/>
                </a:highlight>
              </a:rPr>
              <a:t>Activity Overview</a:t>
            </a:r>
            <a:endParaRPr b="1" sz="2400">
              <a:solidFill>
                <a:srgbClr val="1F1F1F"/>
              </a:solidFill>
              <a:highlight>
                <a:srgbClr val="FFFFFF"/>
              </a:highlight>
            </a:endParaRPr>
          </a:p>
          <a:p>
            <a:pPr indent="0" lvl="0" marL="0" rtl="0" algn="l">
              <a:spcBef>
                <a:spcPts val="400"/>
              </a:spcBef>
              <a:spcAft>
                <a:spcPts val="0"/>
              </a:spcAft>
              <a:buNone/>
            </a:pPr>
            <a:r>
              <a:t/>
            </a:r>
            <a:endParaRPr b="1" sz="1700">
              <a:solidFill>
                <a:srgbClr val="1F1F1F"/>
              </a:solidFill>
              <a:highlight>
                <a:srgbClr val="FFFFFF"/>
              </a:highlight>
            </a:endParaRPr>
          </a:p>
        </p:txBody>
      </p:sp>
      <p:sp>
        <p:nvSpPr>
          <p:cNvPr id="100" name="Google Shape;10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In this activity you will complete a stakeholder analysis and power grid.</a:t>
            </a:r>
            <a:endParaRPr sz="1200">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1F1F1F"/>
                </a:solidFill>
                <a:highlight>
                  <a:srgbClr val="FFFFFF"/>
                </a:highlight>
              </a:rPr>
              <a:t>As a project manager, it’s important to understand how each stakeholder relates to your project. Completing a stakeholder analysis and power grid allows you to determine each stakeholder’s influence and potential impact on a project, which is crucial to managing communications and expectations.</a:t>
            </a:r>
            <a:endParaRPr sz="1200">
              <a:solidFill>
                <a:srgbClr val="1F1F1F"/>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b="1" lang="en" sz="2700">
                <a:solidFill>
                  <a:srgbClr val="1F1F1F"/>
                </a:solidFill>
                <a:highlight>
                  <a:srgbClr val="FFFFFF"/>
                </a:highlight>
              </a:rPr>
              <a:t>Scenario</a:t>
            </a:r>
            <a:endParaRPr sz="3800"/>
          </a:p>
        </p:txBody>
      </p:sp>
      <p:sp>
        <p:nvSpPr>
          <p:cNvPr id="106" name="Google Shape;10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9308"/>
              <a:buFont typeface="Arial"/>
              <a:buNone/>
            </a:pPr>
            <a:r>
              <a:rPr lang="en" sz="1587">
                <a:solidFill>
                  <a:srgbClr val="1F1F1F"/>
                </a:solidFill>
                <a:highlight>
                  <a:srgbClr val="FFFFFF"/>
                </a:highlight>
              </a:rPr>
              <a:t>Review the scenario below. Then complete the step-by-step instructions.</a:t>
            </a:r>
            <a:endParaRPr sz="1587">
              <a:solidFill>
                <a:srgbClr val="1F1F1F"/>
              </a:solidFill>
              <a:highlight>
                <a:srgbClr val="FFFFFF"/>
              </a:highlight>
            </a:endParaRPr>
          </a:p>
          <a:p>
            <a:pPr indent="0" lvl="0" marL="0" rtl="0" algn="l">
              <a:spcBef>
                <a:spcPts val="0"/>
              </a:spcBef>
              <a:spcAft>
                <a:spcPts val="0"/>
              </a:spcAft>
              <a:buNone/>
            </a:pPr>
            <a:r>
              <a:rPr lang="en" sz="1587">
                <a:solidFill>
                  <a:srgbClr val="1F1F1F"/>
                </a:solidFill>
                <a:highlight>
                  <a:srgbClr val="FFFFFF"/>
                </a:highlight>
              </a:rPr>
              <a:t>You are the project manager at Office Green, a commercial landscaping company that specializes in plants and greenery for offices and other businesses. The company is getting ready to introduce its new Plant Pals service, and you will manage the launch. You and your team need to maintain trust and generate buy-in from your stakeholders. Some of your stakeholders include:</a:t>
            </a:r>
            <a:endParaRPr sz="1587">
              <a:solidFill>
                <a:srgbClr val="1F1F1F"/>
              </a:solidFill>
              <a:highlight>
                <a:srgbClr val="FFFFFF"/>
              </a:highlight>
            </a:endParaRPr>
          </a:p>
          <a:p>
            <a:pPr indent="-287655" lvl="0" marL="457200" rtl="0" algn="l">
              <a:spcBef>
                <a:spcPts val="0"/>
              </a:spcBef>
              <a:spcAft>
                <a:spcPts val="0"/>
              </a:spcAft>
              <a:buClr>
                <a:srgbClr val="1F1F1F"/>
              </a:buClr>
              <a:buSzPct val="100000"/>
              <a:buChar char="●"/>
            </a:pPr>
            <a:r>
              <a:rPr lang="en" sz="1200">
                <a:solidFill>
                  <a:srgbClr val="1F1F1F"/>
                </a:solidFill>
                <a:highlight>
                  <a:srgbClr val="FFFFFF"/>
                </a:highlight>
              </a:rPr>
              <a:t>Director of Product: The Director of Product is the project sponsor. As the sponsor, they fully support the project, sign off on high-level decisions, and sometimes act as a resource for the team. They are deeply invested in the outcome of the project, but less involved with its day-to-day operations.</a:t>
            </a:r>
            <a:endParaRPr sz="1200">
              <a:solidFill>
                <a:srgbClr val="1F1F1F"/>
              </a:solidFill>
              <a:highlight>
                <a:srgbClr val="FFFFFF"/>
              </a:highlight>
            </a:endParaRPr>
          </a:p>
          <a:p>
            <a:pPr indent="-287655" lvl="0" marL="457200" rtl="0" algn="l">
              <a:spcBef>
                <a:spcPts val="0"/>
              </a:spcBef>
              <a:spcAft>
                <a:spcPts val="0"/>
              </a:spcAft>
              <a:buClr>
                <a:srgbClr val="1F1F1F"/>
              </a:buClr>
              <a:buSzPct val="100000"/>
              <a:buChar char="●"/>
            </a:pPr>
            <a:r>
              <a:rPr lang="en" sz="1200">
                <a:solidFill>
                  <a:srgbClr val="1F1F1F"/>
                </a:solidFill>
                <a:highlight>
                  <a:srgbClr val="FFFFFF"/>
                </a:highlight>
              </a:rPr>
              <a:t>Landscape Designer/Web Designer: This person has two roles at Office Green, and within the Plant Pals project. In addition to their web design skills and knowledge of plants, they have strong relationships with a range of people across the company. The Plant Pals project could affect their role as Landscape Designer if it results in a pivot toward new services. If they don’t want their role to change, it could be harder to get their buy-in.</a:t>
            </a:r>
            <a:endParaRPr sz="1200">
              <a:solidFill>
                <a:srgbClr val="1F1F1F"/>
              </a:solidFill>
              <a:highlight>
                <a:srgbClr val="FFFFFF"/>
              </a:highlight>
            </a:endParaRPr>
          </a:p>
          <a:p>
            <a:pPr indent="-287655" lvl="0" marL="457200" rtl="0" algn="l">
              <a:spcBef>
                <a:spcPts val="0"/>
              </a:spcBef>
              <a:spcAft>
                <a:spcPts val="0"/>
              </a:spcAft>
              <a:buClr>
                <a:srgbClr val="1F1F1F"/>
              </a:buClr>
              <a:buSzPct val="100000"/>
              <a:buChar char="●"/>
            </a:pPr>
            <a:r>
              <a:rPr lang="en" sz="1200">
                <a:solidFill>
                  <a:srgbClr val="1F1F1F"/>
                </a:solidFill>
                <a:highlight>
                  <a:srgbClr val="FFFFFF"/>
                </a:highlight>
              </a:rPr>
              <a:t>Existing clients and their employees: The core customers for this product launch are Office Green’s existing clients and their employees. Their feedback can help Office Green improve the customer experience for the new service. Depending on their needs, some clients will be very interested in Plant Pals, while others will be less so. Lower-interest clients are unlikely to resist the project unless it impacts the existing product line.</a:t>
            </a:r>
            <a:endParaRPr sz="1200">
              <a:solidFill>
                <a:srgbClr val="1F1F1F"/>
              </a:solidFill>
              <a:highlight>
                <a:srgbClr val="FFFFFF"/>
              </a:highlight>
            </a:endParaRPr>
          </a:p>
          <a:p>
            <a:pPr indent="-287655" lvl="0" marL="457200" rtl="0" algn="l">
              <a:spcBef>
                <a:spcPts val="0"/>
              </a:spcBef>
              <a:spcAft>
                <a:spcPts val="0"/>
              </a:spcAft>
              <a:buClr>
                <a:srgbClr val="1F1F1F"/>
              </a:buClr>
              <a:buSzPct val="100000"/>
              <a:buChar char="●"/>
            </a:pPr>
            <a:r>
              <a:rPr lang="en" sz="1200">
                <a:solidFill>
                  <a:srgbClr val="1F1F1F"/>
                </a:solidFill>
                <a:highlight>
                  <a:srgbClr val="FFFFFF"/>
                </a:highlight>
              </a:rPr>
              <a:t>Office Green’s investors: The investors support Office Green financially, so the company wants to keep them happy. Likewise, because Office Green’s performance affects their investments, the investors want Plant Pals to succeed. However, they will not be directly involved in the project and it will not affect them before launch. They are therefore unlikely to oppose the project at this stage.</a:t>
            </a:r>
            <a:endParaRPr sz="1200">
              <a:solidFill>
                <a:srgbClr val="1F1F1F"/>
              </a:solidFill>
              <a:highlight>
                <a:srgbClr val="FFFFFF"/>
              </a:highlight>
            </a:endParaRPr>
          </a:p>
          <a:p>
            <a:pPr indent="-287655" lvl="0" marL="457200" rtl="0" algn="l">
              <a:spcBef>
                <a:spcPts val="0"/>
              </a:spcBef>
              <a:spcAft>
                <a:spcPts val="0"/>
              </a:spcAft>
              <a:buClr>
                <a:srgbClr val="1F1F1F"/>
              </a:buClr>
              <a:buSzPct val="100000"/>
              <a:buChar char="●"/>
            </a:pPr>
            <a:r>
              <a:rPr lang="en" sz="1200">
                <a:solidFill>
                  <a:srgbClr val="1F1F1F"/>
                </a:solidFill>
                <a:highlight>
                  <a:srgbClr val="FFFFFF"/>
                </a:highlight>
              </a:rPr>
              <a:t>Office Green’s receptionist: The receptionist will not be directly involved with the Plant Pals project. They will need to answer customer questions about the service later on, but don’t need to know many details until closer to launch. They have no major concerns about the project at this stage.</a:t>
            </a:r>
            <a:endParaRPr sz="1200">
              <a:solidFill>
                <a:srgbClr val="1F1F1F"/>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7"/>
          <p:cNvGraphicFramePr/>
          <p:nvPr/>
        </p:nvGraphicFramePr>
        <p:xfrm>
          <a:off x="0" y="426325"/>
          <a:ext cx="3000000" cy="3000000"/>
        </p:xfrm>
        <a:graphic>
          <a:graphicData uri="http://schemas.openxmlformats.org/drawingml/2006/table">
            <a:tbl>
              <a:tblPr>
                <a:noFill/>
                <a:tableStyleId>{DEC19E5E-4260-4C9E-AF67-E4DC23FCFFD3}</a:tableStyleId>
              </a:tblPr>
              <a:tblGrid>
                <a:gridCol w="1125900"/>
                <a:gridCol w="1189450"/>
                <a:gridCol w="1770000"/>
                <a:gridCol w="1887550"/>
                <a:gridCol w="705325"/>
                <a:gridCol w="728075"/>
                <a:gridCol w="1737675"/>
              </a:tblGrid>
              <a:tr h="828925">
                <a:tc>
                  <a:txBody>
                    <a:bodyPr/>
                    <a:lstStyle/>
                    <a:p>
                      <a:pPr indent="0" lvl="0" marL="0" marR="0" rtl="0" algn="ctr">
                        <a:lnSpc>
                          <a:spcPct val="100000"/>
                        </a:lnSpc>
                        <a:spcBef>
                          <a:spcPts val="0"/>
                        </a:spcBef>
                        <a:spcAft>
                          <a:spcPts val="0"/>
                        </a:spcAft>
                        <a:buClr>
                          <a:srgbClr val="000000"/>
                        </a:buClr>
                        <a:buSzPts val="900"/>
                        <a:buFont typeface="Arial"/>
                        <a:buNone/>
                      </a:pPr>
                      <a:r>
                        <a:rPr lang="en" sz="1100" u="none" cap="none" strike="noStrike"/>
                        <a:t>Stakeholder</a:t>
                      </a:r>
                      <a:endParaRPr sz="800" u="none" cap="none" strike="noStrike">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Role (Related to project)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Involvement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solidFill>
                            <a:schemeClr val="dk1"/>
                          </a:solidFill>
                        </a:rPr>
                        <a:t>Impact</a:t>
                      </a:r>
                      <a:endParaRPr sz="11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Power or Influence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Interest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Engagement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737400">
                <a:tc>
                  <a:txBody>
                    <a:bodyPr/>
                    <a:lstStyle/>
                    <a:p>
                      <a:pPr indent="0" lvl="0" marL="0" rtl="0" algn="ctr">
                        <a:spcBef>
                          <a:spcPts val="0"/>
                        </a:spcBef>
                        <a:spcAft>
                          <a:spcPts val="0"/>
                        </a:spcAft>
                        <a:buClr>
                          <a:schemeClr val="dk1"/>
                        </a:buClr>
                        <a:buSzPts val="1100"/>
                        <a:buFont typeface="Arial"/>
                        <a:buNone/>
                      </a:pPr>
                      <a:r>
                        <a:rPr lang="en" sz="1000"/>
                        <a:t>Director of Product</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Project sponsor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lang="en" sz="1000"/>
                        <a:t>They support the project, make high-level decisions, company’s influence, networking/relationships and sometimes act as a resource for them.</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000"/>
                        <a:t>Positive</a:t>
                      </a:r>
                      <a:r>
                        <a:rPr lang="en" sz="1000"/>
                        <a:t>: A success project could enhance their reputation and support their vision for the company.</a:t>
                      </a:r>
                      <a:endParaRPr sz="1000"/>
                    </a:p>
                    <a:p>
                      <a:pPr indent="0" lvl="0" marL="0" rtl="0" algn="ctr">
                        <a:spcBef>
                          <a:spcPts val="0"/>
                        </a:spcBef>
                        <a:spcAft>
                          <a:spcPts val="0"/>
                        </a:spcAft>
                        <a:buClr>
                          <a:schemeClr val="dk1"/>
                        </a:buClr>
                        <a:buSzPts val="1100"/>
                        <a:buFont typeface="Arial"/>
                        <a:buNone/>
                      </a:pPr>
                      <a:r>
                        <a:rPr b="1" lang="en" sz="1000"/>
                        <a:t>Negative</a:t>
                      </a:r>
                      <a:r>
                        <a:rPr lang="en" sz="1000"/>
                        <a:t>: If the project fails, it could affect poorly on their decision-making and leadership.</a:t>
                      </a:r>
                      <a:endParaRPr sz="1000"/>
                    </a:p>
                    <a:p>
                      <a:pPr indent="0" lvl="0" marL="0" rtl="0" algn="ctr">
                        <a:spcBef>
                          <a:spcPts val="0"/>
                        </a:spcBef>
                        <a:spcAft>
                          <a:spcPts val="0"/>
                        </a:spcAft>
                        <a:buClr>
                          <a:schemeClr val="dk1"/>
                        </a:buClr>
                        <a:buSzPts val="1100"/>
                        <a:buFont typeface="Arial"/>
                        <a:buNone/>
                      </a:pPr>
                      <a:r>
                        <a:rPr b="1" lang="en" sz="1000"/>
                        <a:t>Resistance</a:t>
                      </a:r>
                      <a:r>
                        <a:rPr lang="en" sz="1000"/>
                        <a:t>: Unlikely, given their role as project sponsor and interest in the project’s success.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H</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M</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I would have </a:t>
                      </a:r>
                      <a:r>
                        <a:rPr lang="en" sz="1000"/>
                        <a:t>engage with them Manage Closely. I would have regular updates and consultation. Having regular meetings to discuss project progress, high-level decisions, and strategic alignment.</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825275">
                <a:tc>
                  <a:txBody>
                    <a:bodyPr/>
                    <a:lstStyle/>
                    <a:p>
                      <a:pPr indent="0" lvl="0" marL="0" rtl="0" algn="ctr">
                        <a:spcBef>
                          <a:spcPts val="0"/>
                        </a:spcBef>
                        <a:spcAft>
                          <a:spcPts val="0"/>
                        </a:spcAft>
                        <a:buClr>
                          <a:schemeClr val="dk1"/>
                        </a:buClr>
                        <a:buSzPts val="1100"/>
                        <a:buFont typeface="Arial"/>
                        <a:buNone/>
                      </a:pPr>
                      <a:r>
                        <a:rPr lang="en" sz="1000"/>
                        <a:t>Landscape Designer/Web Designer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Project team member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lang="en" sz="1000"/>
                        <a:t>They have design and technical expertise, internal networking, and software tools.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b="1" lang="en" sz="1000"/>
                        <a:t>Positive</a:t>
                      </a:r>
                      <a:r>
                        <a:rPr lang="en" sz="1000"/>
                        <a:t>: Opportunity for their professional growth and skills</a:t>
                      </a:r>
                      <a:endParaRPr sz="1000"/>
                    </a:p>
                    <a:p>
                      <a:pPr indent="0" lvl="0" marL="0" rtl="0" algn="ctr">
                        <a:spcBef>
                          <a:spcPts val="0"/>
                        </a:spcBef>
                        <a:spcAft>
                          <a:spcPts val="0"/>
                        </a:spcAft>
                        <a:buClr>
                          <a:schemeClr val="dk1"/>
                        </a:buClr>
                        <a:buSzPts val="700"/>
                        <a:buFont typeface="Arial"/>
                        <a:buNone/>
                      </a:pPr>
                      <a:r>
                        <a:rPr b="1" lang="en" sz="1000"/>
                        <a:t>Negative</a:t>
                      </a:r>
                      <a:r>
                        <a:rPr lang="en" sz="1000"/>
                        <a:t>: Changes in job responsibilities or focus, which may not align with their career goals or </a:t>
                      </a:r>
                      <a:r>
                        <a:rPr lang="en" sz="1000"/>
                        <a:t>interests.</a:t>
                      </a:r>
                      <a:endParaRPr sz="1000"/>
                    </a:p>
                    <a:p>
                      <a:pPr indent="0" lvl="0" marL="0" rtl="0" algn="ctr">
                        <a:spcBef>
                          <a:spcPts val="0"/>
                        </a:spcBef>
                        <a:spcAft>
                          <a:spcPts val="0"/>
                        </a:spcAft>
                        <a:buClr>
                          <a:schemeClr val="dk1"/>
                        </a:buClr>
                        <a:buSzPts val="700"/>
                        <a:buFont typeface="Arial"/>
                        <a:buNone/>
                      </a:pPr>
                      <a:r>
                        <a:rPr b="1" lang="en" sz="1000"/>
                        <a:t>Resistance</a:t>
                      </a:r>
                      <a:r>
                        <a:rPr lang="en" sz="1000"/>
                        <a:t>: Possible, especially if they see the project as a threat to their current rule, or a shift in their responsibilities.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M</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H</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t>I would have engagement with them by Keeping Satisfied and Manage Closely. I would communicate with them frequently, ongoing </a:t>
                      </a:r>
                      <a:r>
                        <a:rPr lang="en" sz="900"/>
                        <a:t>communication</a:t>
                      </a:r>
                      <a:r>
                        <a:rPr lang="en" sz="900"/>
                        <a:t>, Involve them in key discussion related to design and web aspects of the project. Provide updates on how the project impacts their role </a:t>
                      </a:r>
                      <a:r>
                        <a:rPr lang="en" sz="900"/>
                        <a:t>and</a:t>
                      </a:r>
                      <a:r>
                        <a:rPr lang="en" sz="900"/>
                        <a:t> seek </a:t>
                      </a:r>
                      <a:r>
                        <a:rPr lang="en" sz="900"/>
                        <a:t>their input of their expertise.</a:t>
                      </a:r>
                      <a:endParaRPr sz="9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12" name="Google Shape;112;p27"/>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highlight>
                  <a:schemeClr val="lt1"/>
                </a:highlight>
              </a:rPr>
              <a:t>Understanding stakeholders (stakeholder analysis)</a:t>
            </a:r>
            <a:endParaRPr b="1" sz="2000">
              <a:solidFill>
                <a:srgbClr val="4285F4"/>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28"/>
          <p:cNvGraphicFramePr/>
          <p:nvPr/>
        </p:nvGraphicFramePr>
        <p:xfrm>
          <a:off x="0" y="426325"/>
          <a:ext cx="3000000" cy="3000000"/>
        </p:xfrm>
        <a:graphic>
          <a:graphicData uri="http://schemas.openxmlformats.org/drawingml/2006/table">
            <a:tbl>
              <a:tblPr>
                <a:noFill/>
                <a:tableStyleId>{DEC19E5E-4260-4C9E-AF67-E4DC23FCFFD3}</a:tableStyleId>
              </a:tblPr>
              <a:tblGrid>
                <a:gridCol w="1125900"/>
                <a:gridCol w="1189450"/>
                <a:gridCol w="1770000"/>
                <a:gridCol w="1887550"/>
                <a:gridCol w="705325"/>
                <a:gridCol w="728075"/>
                <a:gridCol w="1737675"/>
              </a:tblGrid>
              <a:tr h="828925">
                <a:tc>
                  <a:txBody>
                    <a:bodyPr/>
                    <a:lstStyle/>
                    <a:p>
                      <a:pPr indent="0" lvl="0" marL="0" marR="0" rtl="0" algn="ctr">
                        <a:lnSpc>
                          <a:spcPct val="100000"/>
                        </a:lnSpc>
                        <a:spcBef>
                          <a:spcPts val="0"/>
                        </a:spcBef>
                        <a:spcAft>
                          <a:spcPts val="0"/>
                        </a:spcAft>
                        <a:buClr>
                          <a:srgbClr val="000000"/>
                        </a:buClr>
                        <a:buSzPts val="900"/>
                        <a:buFont typeface="Arial"/>
                        <a:buNone/>
                      </a:pPr>
                      <a:r>
                        <a:rPr lang="en" sz="1100" u="none" cap="none" strike="noStrike"/>
                        <a:t>Stakeholder</a:t>
                      </a:r>
                      <a:endParaRPr sz="800" u="none" cap="none" strike="noStrike">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Role (Related to project)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Involvement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solidFill>
                            <a:schemeClr val="dk1"/>
                          </a:solidFill>
                        </a:rPr>
                        <a:t>Impact</a:t>
                      </a:r>
                      <a:endParaRPr sz="11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Power or Influence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Interest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Engagement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794400">
                <a:tc>
                  <a:txBody>
                    <a:bodyPr/>
                    <a:lstStyle/>
                    <a:p>
                      <a:pPr indent="0" lvl="0" marL="0" rtl="0" algn="ctr">
                        <a:spcBef>
                          <a:spcPts val="0"/>
                        </a:spcBef>
                        <a:spcAft>
                          <a:spcPts val="0"/>
                        </a:spcAft>
                        <a:buClr>
                          <a:schemeClr val="dk1"/>
                        </a:buClr>
                        <a:buSzPts val="1100"/>
                        <a:buFont typeface="Arial"/>
                        <a:buNone/>
                      </a:pPr>
                      <a:r>
                        <a:rPr lang="en" sz="1000"/>
                        <a:t>Existing clients and their employees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Office Green customer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lang="en" sz="1000"/>
                        <a:t>They provide feedback and insights of the product, and can have they participate in market testing.</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b="1" lang="en" sz="1000"/>
                        <a:t>Positive: </a:t>
                      </a:r>
                      <a:r>
                        <a:rPr lang="en" sz="1000"/>
                        <a:t>Enhance service offerings and potential for improved workplace environment.</a:t>
                      </a:r>
                      <a:endParaRPr sz="1000"/>
                    </a:p>
                    <a:p>
                      <a:pPr indent="0" lvl="0" marL="0" rtl="0" algn="ctr">
                        <a:spcBef>
                          <a:spcPts val="0"/>
                        </a:spcBef>
                        <a:spcAft>
                          <a:spcPts val="0"/>
                        </a:spcAft>
                        <a:buClr>
                          <a:schemeClr val="dk1"/>
                        </a:buClr>
                        <a:buSzPts val="700"/>
                        <a:buFont typeface="Arial"/>
                        <a:buNone/>
                      </a:pPr>
                      <a:r>
                        <a:rPr b="1" lang="en" sz="1000"/>
                        <a:t>Negative:</a:t>
                      </a:r>
                      <a:r>
                        <a:rPr lang="en" sz="1000"/>
                        <a:t> They feel dissatisfied if new service doesn’t meet expectations.</a:t>
                      </a:r>
                      <a:endParaRPr sz="1000"/>
                    </a:p>
                    <a:p>
                      <a:pPr indent="0" lvl="0" marL="0" rtl="0" algn="ctr">
                        <a:spcBef>
                          <a:spcPts val="0"/>
                        </a:spcBef>
                        <a:spcAft>
                          <a:spcPts val="0"/>
                        </a:spcAft>
                        <a:buClr>
                          <a:schemeClr val="dk1"/>
                        </a:buClr>
                        <a:buSzPts val="700"/>
                        <a:buFont typeface="Arial"/>
                        <a:buNone/>
                      </a:pPr>
                      <a:r>
                        <a:rPr b="1" lang="en" sz="1000"/>
                        <a:t>Resistance:</a:t>
                      </a:r>
                      <a:r>
                        <a:rPr lang="en" sz="1000"/>
                        <a:t> Possible from clients who are less interested in Plant Pals.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M</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Engagement with Showing Consideration. I would have semi-regular consultation, primarily to gather feedback. Update could be on monthly basis. Engage them through surveys or groups to understand their needs and preferences.</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793775">
                <a:tc>
                  <a:txBody>
                    <a:bodyPr/>
                    <a:lstStyle/>
                    <a:p>
                      <a:pPr indent="0" lvl="0" marL="0" rtl="0" algn="ctr">
                        <a:spcBef>
                          <a:spcPts val="0"/>
                        </a:spcBef>
                        <a:spcAft>
                          <a:spcPts val="0"/>
                        </a:spcAft>
                        <a:buClr>
                          <a:schemeClr val="dk1"/>
                        </a:buClr>
                        <a:buSzPts val="1100"/>
                        <a:buFont typeface="Arial"/>
                        <a:buNone/>
                      </a:pPr>
                      <a:r>
                        <a:rPr lang="en" sz="1000"/>
                        <a:t>Office Green’s investors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Secondary stakeholder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lang="en" sz="1000">
                          <a:solidFill>
                            <a:schemeClr val="dk1"/>
                          </a:solidFill>
                        </a:rPr>
                        <a:t>They have financial support to your project, networking, and business expertise.</a:t>
                      </a:r>
                      <a:endParaRPr sz="1000">
                        <a:solidFill>
                          <a:schemeClr val="dk1"/>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b="1" lang="en" sz="1000"/>
                        <a:t>Positive: </a:t>
                      </a:r>
                      <a:r>
                        <a:rPr lang="en" sz="1000"/>
                        <a:t>Increase revenue and company growth if the project succeeds.</a:t>
                      </a:r>
                      <a:endParaRPr sz="1000"/>
                    </a:p>
                    <a:p>
                      <a:pPr indent="0" lvl="0" marL="0" rtl="0" algn="ctr">
                        <a:spcBef>
                          <a:spcPts val="0"/>
                        </a:spcBef>
                        <a:spcAft>
                          <a:spcPts val="0"/>
                        </a:spcAft>
                        <a:buClr>
                          <a:schemeClr val="dk1"/>
                        </a:buClr>
                        <a:buSzPts val="700"/>
                        <a:buFont typeface="Arial"/>
                        <a:buNone/>
                      </a:pPr>
                      <a:r>
                        <a:rPr b="1" lang="en" sz="1000"/>
                        <a:t>Negative:</a:t>
                      </a:r>
                      <a:r>
                        <a:rPr lang="en" sz="1000"/>
                        <a:t> Financial loss and potential harm to the company’s reputation if the project failed.</a:t>
                      </a:r>
                      <a:endParaRPr sz="1000"/>
                    </a:p>
                    <a:p>
                      <a:pPr indent="0" lvl="0" marL="0" rtl="0" algn="ctr">
                        <a:spcBef>
                          <a:spcPts val="0"/>
                        </a:spcBef>
                        <a:spcAft>
                          <a:spcPts val="0"/>
                        </a:spcAft>
                        <a:buClr>
                          <a:schemeClr val="dk1"/>
                        </a:buClr>
                        <a:buSzPts val="700"/>
                        <a:buFont typeface="Arial"/>
                        <a:buNone/>
                      </a:pPr>
                      <a:r>
                        <a:rPr b="1" lang="en" sz="1000"/>
                        <a:t>Resistance:</a:t>
                      </a:r>
                      <a:r>
                        <a:rPr lang="en" sz="1000"/>
                        <a:t> Unlikely, as they are not involve in day-to-day operations and primarily concerned with the financial success of the company.</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M</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Engagement with Monitor. Communication would be rare I would share them with quarterly reports or updates. Communication is clear and focuses on project’s impact on company growth and financial health.</a:t>
                      </a:r>
                      <a:endParaRPr sz="1000">
                        <a:solidFill>
                          <a:schemeClr val="dk1"/>
                        </a:solidFill>
                      </a:endParaRPr>
                    </a:p>
                    <a:p>
                      <a:pPr indent="0" lvl="0" marL="0" rtl="0" algn="ctr">
                        <a:spcBef>
                          <a:spcPts val="0"/>
                        </a:spcBef>
                        <a:spcAft>
                          <a:spcPts val="0"/>
                        </a:spcAft>
                        <a:buClr>
                          <a:schemeClr val="dk1"/>
                        </a:buClr>
                        <a:buSzPts val="1100"/>
                        <a:buFont typeface="Arial"/>
                        <a:buNone/>
                      </a:pPr>
                      <a:r>
                        <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18" name="Google Shape;118;p28"/>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highlight>
                  <a:schemeClr val="lt1"/>
                </a:highlight>
              </a:rPr>
              <a:t>Understanding stakeholders (stakeholder analysis)</a:t>
            </a:r>
            <a:endParaRPr b="1" sz="2000">
              <a:solidFill>
                <a:srgbClr val="4285F4"/>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p29"/>
          <p:cNvGraphicFramePr/>
          <p:nvPr/>
        </p:nvGraphicFramePr>
        <p:xfrm>
          <a:off x="0" y="426325"/>
          <a:ext cx="3000000" cy="3000000"/>
        </p:xfrm>
        <a:graphic>
          <a:graphicData uri="http://schemas.openxmlformats.org/drawingml/2006/table">
            <a:tbl>
              <a:tblPr>
                <a:noFill/>
                <a:tableStyleId>{DEC19E5E-4260-4C9E-AF67-E4DC23FCFFD3}</a:tableStyleId>
              </a:tblPr>
              <a:tblGrid>
                <a:gridCol w="1125900"/>
                <a:gridCol w="1189450"/>
                <a:gridCol w="1770000"/>
                <a:gridCol w="1887550"/>
                <a:gridCol w="705325"/>
                <a:gridCol w="728075"/>
                <a:gridCol w="1737675"/>
              </a:tblGrid>
              <a:tr h="828925">
                <a:tc>
                  <a:txBody>
                    <a:bodyPr/>
                    <a:lstStyle/>
                    <a:p>
                      <a:pPr indent="0" lvl="0" marL="0" marR="0" rtl="0" algn="ctr">
                        <a:lnSpc>
                          <a:spcPct val="100000"/>
                        </a:lnSpc>
                        <a:spcBef>
                          <a:spcPts val="0"/>
                        </a:spcBef>
                        <a:spcAft>
                          <a:spcPts val="0"/>
                        </a:spcAft>
                        <a:buClr>
                          <a:srgbClr val="000000"/>
                        </a:buClr>
                        <a:buSzPts val="900"/>
                        <a:buFont typeface="Arial"/>
                        <a:buNone/>
                      </a:pPr>
                      <a:r>
                        <a:rPr lang="en" sz="1100" u="none" cap="none" strike="noStrike"/>
                        <a:t>Stakeholder</a:t>
                      </a:r>
                      <a:endParaRPr sz="800" u="none" cap="none" strike="noStrike">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Role (Related to project)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Involvement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solidFill>
                            <a:schemeClr val="dk1"/>
                          </a:solidFill>
                        </a:rPr>
                        <a:t>Impact</a:t>
                      </a:r>
                      <a:endParaRPr sz="11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Power or Influence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Interest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Engagement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737400">
                <a:tc>
                  <a:txBody>
                    <a:bodyPr/>
                    <a:lstStyle/>
                    <a:p>
                      <a:pPr indent="0" lvl="0" marL="0" rtl="0" algn="ctr">
                        <a:spcBef>
                          <a:spcPts val="0"/>
                        </a:spcBef>
                        <a:spcAft>
                          <a:spcPts val="0"/>
                        </a:spcAft>
                        <a:buClr>
                          <a:schemeClr val="dk1"/>
                        </a:buClr>
                        <a:buSzPts val="1100"/>
                        <a:buFont typeface="Arial"/>
                        <a:buNone/>
                      </a:pPr>
                      <a:r>
                        <a:rPr lang="en" sz="1000"/>
                        <a:t>Office Green’s receptionist</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Office Green employee</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They can have customer interaction and feedback, internal communication about the service to the other employees and clients, and Office tools and system.</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000"/>
                        <a:t>Positive:</a:t>
                      </a:r>
                      <a:r>
                        <a:rPr lang="en" sz="1000"/>
                        <a:t> It could lead to an improved working environment and company reputation,</a:t>
                      </a:r>
                      <a:endParaRPr sz="1000"/>
                    </a:p>
                    <a:p>
                      <a:pPr indent="0" lvl="0" marL="0" rtl="0" algn="ctr">
                        <a:spcBef>
                          <a:spcPts val="0"/>
                        </a:spcBef>
                        <a:spcAft>
                          <a:spcPts val="0"/>
                        </a:spcAft>
                        <a:buClr>
                          <a:schemeClr val="dk1"/>
                        </a:buClr>
                        <a:buSzPts val="1100"/>
                        <a:buFont typeface="Arial"/>
                        <a:buNone/>
                      </a:pPr>
                      <a:r>
                        <a:rPr b="1" lang="en" sz="1000"/>
                        <a:t>Negative:</a:t>
                      </a:r>
                      <a:r>
                        <a:rPr lang="en" sz="1000"/>
                        <a:t> Increased workload due to customer inquiries or confusion if not informed about the service.</a:t>
                      </a:r>
                      <a:endParaRPr sz="1000"/>
                    </a:p>
                    <a:p>
                      <a:pPr indent="0" lvl="0" marL="0" rtl="0" algn="ctr">
                        <a:spcBef>
                          <a:spcPts val="0"/>
                        </a:spcBef>
                        <a:spcAft>
                          <a:spcPts val="0"/>
                        </a:spcAft>
                        <a:buClr>
                          <a:schemeClr val="dk1"/>
                        </a:buClr>
                        <a:buSzPts val="1100"/>
                        <a:buFont typeface="Arial"/>
                        <a:buNone/>
                      </a:pPr>
                      <a:r>
                        <a:rPr b="1" lang="en" sz="1000"/>
                        <a:t>Resistance</a:t>
                      </a:r>
                      <a:r>
                        <a:rPr lang="en" sz="1000"/>
                        <a:t>: Unlikely, but possible if they feel unprepared to handle customer queries. Or if it significantly increase their workload without support or training.</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Engagement with Monitor. I would communicate with them primarily information updates closer to the project launch. Project training and resources to handle customer inquiries about Plant Pals. Updates might be monthly or as needed to prepare for post-launch activities.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24" name="Google Shape;124;p29"/>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highlight>
                  <a:schemeClr val="lt1"/>
                </a:highlight>
              </a:rPr>
              <a:t>Understanding stakeholders (stakeholder analysis)</a:t>
            </a:r>
            <a:endParaRPr b="1" sz="2000">
              <a:solidFill>
                <a:srgbClr val="4285F4"/>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nvSpPr>
        <p:spPr>
          <a:xfrm>
            <a:off x="2642351" y="705986"/>
            <a:ext cx="2817600" cy="18681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rgbClr val="666666"/>
                </a:solidFill>
              </a:rPr>
              <a:t>Keep satisfied (high priority)</a:t>
            </a:r>
            <a:endParaRPr i="0" sz="1400" u="none" cap="none" strike="noStrike">
              <a:solidFill>
                <a:srgbClr val="666666"/>
              </a:solidFill>
            </a:endParaRPr>
          </a:p>
        </p:txBody>
      </p:sp>
      <p:sp>
        <p:nvSpPr>
          <p:cNvPr id="130" name="Google Shape;130;p30"/>
          <p:cNvSpPr txBox="1"/>
          <p:nvPr/>
        </p:nvSpPr>
        <p:spPr>
          <a:xfrm>
            <a:off x="5459946" y="705986"/>
            <a:ext cx="2817600" cy="18681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rgbClr val="666666"/>
                </a:solidFill>
              </a:rPr>
              <a:t>Manage closely (high effort)</a:t>
            </a:r>
            <a:endParaRPr i="0" sz="1400" u="none" cap="none" strike="noStrike">
              <a:solidFill>
                <a:srgbClr val="666666"/>
              </a:solidFill>
            </a:endParaRPr>
          </a:p>
        </p:txBody>
      </p:sp>
      <p:sp>
        <p:nvSpPr>
          <p:cNvPr id="131" name="Google Shape;131;p30"/>
          <p:cNvSpPr txBox="1"/>
          <p:nvPr/>
        </p:nvSpPr>
        <p:spPr>
          <a:xfrm>
            <a:off x="2642351" y="2574221"/>
            <a:ext cx="2817600" cy="18681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rgbClr val="666666"/>
                </a:solidFill>
              </a:rPr>
              <a:t>Monitor (minimum effort)</a:t>
            </a:r>
            <a:endParaRPr i="0" sz="1400" u="none" cap="none" strike="noStrike">
              <a:solidFill>
                <a:srgbClr val="666666"/>
              </a:solidFill>
            </a:endParaRPr>
          </a:p>
        </p:txBody>
      </p:sp>
      <p:sp>
        <p:nvSpPr>
          <p:cNvPr id="132" name="Google Shape;132;p30"/>
          <p:cNvSpPr txBox="1"/>
          <p:nvPr/>
        </p:nvSpPr>
        <p:spPr>
          <a:xfrm>
            <a:off x="5459946" y="2574221"/>
            <a:ext cx="2817600" cy="18681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666666"/>
                </a:solidFill>
              </a:rPr>
              <a:t>Show consideration</a:t>
            </a:r>
            <a:endParaRPr i="0" sz="1400" u="none" cap="none" strike="noStrike">
              <a:solidFill>
                <a:srgbClr val="666666"/>
              </a:solidFill>
            </a:endParaRPr>
          </a:p>
        </p:txBody>
      </p:sp>
      <p:sp>
        <p:nvSpPr>
          <p:cNvPr id="133" name="Google Shape;133;p30"/>
          <p:cNvSpPr txBox="1"/>
          <p:nvPr/>
        </p:nvSpPr>
        <p:spPr>
          <a:xfrm rot="-5400000">
            <a:off x="1463200" y="2475949"/>
            <a:ext cx="834600" cy="234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1" i="0" lang="en" sz="1600" u="none" cap="none" strike="noStrike">
                <a:solidFill>
                  <a:srgbClr val="6AA84F"/>
                </a:solidFill>
              </a:rPr>
              <a:t>Power</a:t>
            </a:r>
            <a:endParaRPr b="1" i="0" sz="1600" u="none" cap="none" strike="noStrike">
              <a:solidFill>
                <a:srgbClr val="6AA84F"/>
              </a:solidFill>
            </a:endParaRPr>
          </a:p>
        </p:txBody>
      </p:sp>
      <p:sp>
        <p:nvSpPr>
          <p:cNvPr id="134" name="Google Shape;134;p30"/>
          <p:cNvSpPr txBox="1"/>
          <p:nvPr/>
        </p:nvSpPr>
        <p:spPr>
          <a:xfrm>
            <a:off x="1311100" y="602636"/>
            <a:ext cx="1220400" cy="234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666666"/>
                </a:solidFill>
              </a:rPr>
              <a:t>high</a:t>
            </a:r>
            <a:endParaRPr b="1" i="0" sz="1400" u="none" cap="none" strike="noStrike">
              <a:solidFill>
                <a:srgbClr val="666666"/>
              </a:solidFill>
            </a:endParaRPr>
          </a:p>
        </p:txBody>
      </p:sp>
      <p:sp>
        <p:nvSpPr>
          <p:cNvPr id="135" name="Google Shape;135;p30"/>
          <p:cNvSpPr txBox="1"/>
          <p:nvPr/>
        </p:nvSpPr>
        <p:spPr>
          <a:xfrm>
            <a:off x="1311100" y="4208025"/>
            <a:ext cx="1220400" cy="234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666666"/>
                </a:solidFill>
              </a:rPr>
              <a:t>low</a:t>
            </a:r>
            <a:endParaRPr b="1" i="0" sz="1400" u="none" cap="none" strike="noStrike">
              <a:solidFill>
                <a:srgbClr val="666666"/>
              </a:solidFill>
            </a:endParaRPr>
          </a:p>
        </p:txBody>
      </p:sp>
      <p:cxnSp>
        <p:nvCxnSpPr>
          <p:cNvPr id="136" name="Google Shape;136;p30"/>
          <p:cNvCxnSpPr/>
          <p:nvPr/>
        </p:nvCxnSpPr>
        <p:spPr>
          <a:xfrm rot="10800000">
            <a:off x="2283756" y="993450"/>
            <a:ext cx="0" cy="1476600"/>
          </a:xfrm>
          <a:prstGeom prst="straightConnector1">
            <a:avLst/>
          </a:prstGeom>
          <a:noFill/>
          <a:ln cap="flat" cmpd="sng" w="19050">
            <a:solidFill>
              <a:srgbClr val="6AA84F"/>
            </a:solidFill>
            <a:prstDash val="solid"/>
            <a:round/>
            <a:headEnd len="sm" w="sm" type="none"/>
            <a:tailEnd len="med" w="med" type="triangle"/>
          </a:ln>
        </p:spPr>
      </p:cxnSp>
      <p:cxnSp>
        <p:nvCxnSpPr>
          <p:cNvPr id="137" name="Google Shape;137;p30"/>
          <p:cNvCxnSpPr/>
          <p:nvPr/>
        </p:nvCxnSpPr>
        <p:spPr>
          <a:xfrm>
            <a:off x="2283756" y="2695294"/>
            <a:ext cx="0" cy="1542900"/>
          </a:xfrm>
          <a:prstGeom prst="straightConnector1">
            <a:avLst/>
          </a:prstGeom>
          <a:noFill/>
          <a:ln cap="flat" cmpd="sng" w="19050">
            <a:solidFill>
              <a:srgbClr val="6AA84F"/>
            </a:solidFill>
            <a:prstDash val="solid"/>
            <a:round/>
            <a:headEnd len="sm" w="sm" type="none"/>
            <a:tailEnd len="med" w="med" type="triangle"/>
          </a:ln>
        </p:spPr>
      </p:cxnSp>
      <p:sp>
        <p:nvSpPr>
          <p:cNvPr id="138" name="Google Shape;138;p30"/>
          <p:cNvSpPr txBox="1"/>
          <p:nvPr/>
        </p:nvSpPr>
        <p:spPr>
          <a:xfrm>
            <a:off x="5001201" y="4445944"/>
            <a:ext cx="10071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500">
                <a:solidFill>
                  <a:srgbClr val="666666"/>
                </a:solidFill>
              </a:rPr>
              <a:t>med</a:t>
            </a:r>
            <a:endParaRPr b="1" i="0" sz="1500" u="none" cap="none" strike="noStrike">
              <a:solidFill>
                <a:srgbClr val="666666"/>
              </a:solidFill>
            </a:endParaRPr>
          </a:p>
        </p:txBody>
      </p:sp>
      <p:sp>
        <p:nvSpPr>
          <p:cNvPr id="139" name="Google Shape;139;p30"/>
          <p:cNvSpPr txBox="1"/>
          <p:nvPr/>
        </p:nvSpPr>
        <p:spPr>
          <a:xfrm>
            <a:off x="7643525" y="4445934"/>
            <a:ext cx="924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666666"/>
                </a:solidFill>
              </a:rPr>
              <a:t>high</a:t>
            </a:r>
            <a:endParaRPr b="1" i="0" sz="1400" u="none" cap="none" strike="noStrike">
              <a:solidFill>
                <a:srgbClr val="666666"/>
              </a:solidFill>
            </a:endParaRPr>
          </a:p>
        </p:txBody>
      </p:sp>
      <p:sp>
        <p:nvSpPr>
          <p:cNvPr id="140" name="Google Shape;140;p30"/>
          <p:cNvSpPr txBox="1"/>
          <p:nvPr/>
        </p:nvSpPr>
        <p:spPr>
          <a:xfrm>
            <a:off x="2302900" y="4445934"/>
            <a:ext cx="924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666666"/>
                </a:solidFill>
              </a:rPr>
              <a:t>low</a:t>
            </a:r>
            <a:endParaRPr b="1" i="0" sz="1400" u="none" cap="none" strike="noStrike">
              <a:solidFill>
                <a:srgbClr val="666666"/>
              </a:solidFill>
            </a:endParaRPr>
          </a:p>
        </p:txBody>
      </p:sp>
      <p:cxnSp>
        <p:nvCxnSpPr>
          <p:cNvPr id="141" name="Google Shape;141;p30"/>
          <p:cNvCxnSpPr>
            <a:stCxn id="138" idx="3"/>
          </p:cNvCxnSpPr>
          <p:nvPr/>
        </p:nvCxnSpPr>
        <p:spPr>
          <a:xfrm>
            <a:off x="6008301" y="4617394"/>
            <a:ext cx="1840200" cy="0"/>
          </a:xfrm>
          <a:prstGeom prst="straightConnector1">
            <a:avLst/>
          </a:prstGeom>
          <a:noFill/>
          <a:ln cap="flat" cmpd="sng" w="19050">
            <a:solidFill>
              <a:srgbClr val="FF9900"/>
            </a:solidFill>
            <a:prstDash val="solid"/>
            <a:round/>
            <a:headEnd len="sm" w="sm" type="none"/>
            <a:tailEnd len="med" w="med" type="triangle"/>
          </a:ln>
        </p:spPr>
      </p:cxnSp>
      <p:cxnSp>
        <p:nvCxnSpPr>
          <p:cNvPr id="142" name="Google Shape;142;p30"/>
          <p:cNvCxnSpPr>
            <a:stCxn id="138" idx="1"/>
            <a:endCxn id="140" idx="3"/>
          </p:cNvCxnSpPr>
          <p:nvPr/>
        </p:nvCxnSpPr>
        <p:spPr>
          <a:xfrm rot="10800000">
            <a:off x="3227301" y="4617394"/>
            <a:ext cx="1773900" cy="0"/>
          </a:xfrm>
          <a:prstGeom prst="straightConnector1">
            <a:avLst/>
          </a:prstGeom>
          <a:noFill/>
          <a:ln cap="flat" cmpd="sng" w="19050">
            <a:solidFill>
              <a:srgbClr val="FF9900"/>
            </a:solidFill>
            <a:prstDash val="solid"/>
            <a:round/>
            <a:headEnd len="sm" w="sm" type="none"/>
            <a:tailEnd len="med" w="med" type="triangle"/>
          </a:ln>
        </p:spPr>
      </p:cxnSp>
      <p:sp>
        <p:nvSpPr>
          <p:cNvPr id="143" name="Google Shape;143;p30"/>
          <p:cNvSpPr txBox="1"/>
          <p:nvPr/>
        </p:nvSpPr>
        <p:spPr>
          <a:xfrm>
            <a:off x="-10050" y="76200"/>
            <a:ext cx="9144000" cy="44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4285F4"/>
                </a:solidFill>
              </a:rPr>
              <a:t>Prioritizing </a:t>
            </a:r>
            <a:r>
              <a:rPr b="1" lang="en" sz="2000">
                <a:solidFill>
                  <a:srgbClr val="4285F4"/>
                </a:solidFill>
              </a:rPr>
              <a:t>s</a:t>
            </a:r>
            <a:r>
              <a:rPr b="1" i="0" lang="en" sz="2000" u="none" cap="none" strike="noStrike">
                <a:solidFill>
                  <a:srgbClr val="4285F4"/>
                </a:solidFill>
              </a:rPr>
              <a:t>takeholders (power grid)</a:t>
            </a:r>
            <a:endParaRPr b="1" i="0" sz="1400" u="none" cap="none" strike="noStrike">
              <a:solidFill>
                <a:srgbClr val="4285F4"/>
              </a:solidFill>
            </a:endParaRPr>
          </a:p>
        </p:txBody>
      </p:sp>
      <p:sp>
        <p:nvSpPr>
          <p:cNvPr id="144" name="Google Shape;144;p30"/>
          <p:cNvSpPr/>
          <p:nvPr/>
        </p:nvSpPr>
        <p:spPr>
          <a:xfrm>
            <a:off x="5043400" y="1039613"/>
            <a:ext cx="808800" cy="342900"/>
          </a:xfrm>
          <a:prstGeom prst="roundRect">
            <a:avLst>
              <a:gd fmla="val 16667" name="adj"/>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Director of Product</a:t>
            </a:r>
            <a:endParaRPr b="1" sz="900">
              <a:solidFill>
                <a:srgbClr val="FFFFFF"/>
              </a:solidFill>
            </a:endParaRPr>
          </a:p>
        </p:txBody>
      </p:sp>
      <p:sp>
        <p:nvSpPr>
          <p:cNvPr id="145" name="Google Shape;145;p30"/>
          <p:cNvSpPr/>
          <p:nvPr/>
        </p:nvSpPr>
        <p:spPr>
          <a:xfrm>
            <a:off x="5056913" y="4099425"/>
            <a:ext cx="756900" cy="3429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OG Investors</a:t>
            </a:r>
            <a:endParaRPr b="1" sz="900">
              <a:solidFill>
                <a:srgbClr val="FFFFFF"/>
              </a:solidFill>
            </a:endParaRPr>
          </a:p>
        </p:txBody>
      </p:sp>
      <p:sp>
        <p:nvSpPr>
          <p:cNvPr id="146" name="Google Shape;146;p30"/>
          <p:cNvSpPr/>
          <p:nvPr/>
        </p:nvSpPr>
        <p:spPr>
          <a:xfrm>
            <a:off x="5008000" y="2400288"/>
            <a:ext cx="879600" cy="342900"/>
          </a:xfrm>
          <a:prstGeom prst="roundRect">
            <a:avLst>
              <a:gd fmla="val 16667" name="adj"/>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Clients &amp; Employees</a:t>
            </a:r>
            <a:endParaRPr b="1" sz="900">
              <a:solidFill>
                <a:srgbClr val="FFFFFF"/>
              </a:solidFill>
            </a:endParaRPr>
          </a:p>
        </p:txBody>
      </p:sp>
      <p:sp>
        <p:nvSpPr>
          <p:cNvPr id="147" name="Google Shape;147;p30"/>
          <p:cNvSpPr/>
          <p:nvPr/>
        </p:nvSpPr>
        <p:spPr>
          <a:xfrm>
            <a:off x="2642350" y="4099425"/>
            <a:ext cx="924300" cy="3429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OG Receptionist</a:t>
            </a:r>
            <a:endParaRPr b="1" sz="900">
              <a:solidFill>
                <a:srgbClr val="FFFFFF"/>
              </a:solidFill>
            </a:endParaRPr>
          </a:p>
        </p:txBody>
      </p:sp>
      <p:sp>
        <p:nvSpPr>
          <p:cNvPr id="148" name="Google Shape;148;p30"/>
          <p:cNvSpPr txBox="1"/>
          <p:nvPr/>
        </p:nvSpPr>
        <p:spPr>
          <a:xfrm>
            <a:off x="38200" y="902675"/>
            <a:ext cx="177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100"/>
          </a:p>
        </p:txBody>
      </p:sp>
      <p:sp>
        <p:nvSpPr>
          <p:cNvPr id="149" name="Google Shape;149;p30"/>
          <p:cNvSpPr/>
          <p:nvPr/>
        </p:nvSpPr>
        <p:spPr>
          <a:xfrm>
            <a:off x="190600" y="932913"/>
            <a:ext cx="1773900" cy="880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Drag each stakeholder’s box to the appropriate place on the power-interest grid</a:t>
            </a:r>
            <a:endParaRPr/>
          </a:p>
        </p:txBody>
      </p:sp>
      <p:sp>
        <p:nvSpPr>
          <p:cNvPr id="150" name="Google Shape;150;p30"/>
          <p:cNvSpPr txBox="1"/>
          <p:nvPr/>
        </p:nvSpPr>
        <p:spPr>
          <a:xfrm>
            <a:off x="5008000" y="4712400"/>
            <a:ext cx="1007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600"/>
              <a:buFont typeface="Arial"/>
              <a:buNone/>
            </a:pPr>
            <a:r>
              <a:rPr b="1" lang="en" sz="1600">
                <a:solidFill>
                  <a:srgbClr val="FF9900"/>
                </a:solidFill>
              </a:rPr>
              <a:t>Interest</a:t>
            </a:r>
            <a:endParaRPr b="1"/>
          </a:p>
        </p:txBody>
      </p:sp>
      <p:sp>
        <p:nvSpPr>
          <p:cNvPr id="151" name="Google Shape;151;p30"/>
          <p:cNvSpPr txBox="1"/>
          <p:nvPr/>
        </p:nvSpPr>
        <p:spPr>
          <a:xfrm>
            <a:off x="1786976" y="2351019"/>
            <a:ext cx="10071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500">
                <a:solidFill>
                  <a:srgbClr val="666666"/>
                </a:solidFill>
              </a:rPr>
              <a:t>med</a:t>
            </a:r>
            <a:endParaRPr b="1" sz="1500" u="none" cap="none" strike="noStrike">
              <a:solidFill>
                <a:srgbClr val="666666"/>
              </a:solidFill>
            </a:endParaRPr>
          </a:p>
        </p:txBody>
      </p:sp>
      <p:sp>
        <p:nvSpPr>
          <p:cNvPr id="152" name="Google Shape;152;p30"/>
          <p:cNvSpPr/>
          <p:nvPr/>
        </p:nvSpPr>
        <p:spPr>
          <a:xfrm>
            <a:off x="7270450" y="1039613"/>
            <a:ext cx="1007100" cy="4311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Landscape Designer/Web Designer</a:t>
            </a:r>
            <a:endParaRPr b="1" sz="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