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0" r:id="rId5"/>
    <p:sldId id="261" r:id="rId6"/>
    <p:sldId id="262" r:id="rId7"/>
    <p:sldId id="263" r:id="rId8"/>
    <p:sldId id="274" r:id="rId9"/>
    <p:sldId id="264" r:id="rId10"/>
    <p:sldId id="268" r:id="rId11"/>
    <p:sldId id="265" r:id="rId12"/>
    <p:sldId id="270" r:id="rId13"/>
    <p:sldId id="273" r:id="rId14"/>
    <p:sldId id="266" r:id="rId15"/>
    <p:sldId id="267" r:id="rId16"/>
    <p:sldId id="269" r:id="rId17"/>
    <p:sldId id="271" r:id="rId18"/>
    <p:sldId id="276" r:id="rId19"/>
    <p:sldId id="272"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60"/>
  </p:normalViewPr>
  <p:slideViewPr>
    <p:cSldViewPr snapToGrid="0">
      <p:cViewPr>
        <p:scale>
          <a:sx n="75" d="100"/>
          <a:sy n="75" d="100"/>
        </p:scale>
        <p:origin x="3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10/20/2019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5135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0755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59694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9652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10/20/2019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9984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61656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70879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9649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3369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10/20/2019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598325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10/20/2019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835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10/20/2019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82437086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2" r:id="rId5"/>
    <p:sldLayoutId id="2147483748" r:id="rId6"/>
    <p:sldLayoutId id="2147483749"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9.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5.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png"/><Relationship Id="rId7" Type="http://schemas.openxmlformats.org/officeDocument/2006/relationships/image" Target="../media/image27.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F02C84-716F-4DD1-9B0B-2332144018DE}"/>
              </a:ext>
            </a:extLst>
          </p:cNvPr>
          <p:cNvPicPr>
            <a:picLocks noChangeAspect="1"/>
          </p:cNvPicPr>
          <p:nvPr/>
        </p:nvPicPr>
        <p:blipFill rotWithShape="1">
          <a:blip r:embed="rId2">
            <a:alphaModFix amt="90000"/>
            <a:extLst>
              <a:ext uri="{28A0092B-C50C-407E-A947-70E740481C1C}">
                <a14:useLocalDpi xmlns:a14="http://schemas.microsoft.com/office/drawing/2010/main" val="0"/>
              </a:ext>
            </a:extLst>
          </a:blip>
          <a:srcRect t="5353" b="10377"/>
          <a:stretch/>
        </p:blipFill>
        <p:spPr>
          <a:xfrm>
            <a:off x="1" y="10"/>
            <a:ext cx="12191999" cy="6857989"/>
          </a:xfrm>
          <a:prstGeom prst="rect">
            <a:avLst/>
          </a:prstGeom>
        </p:spPr>
      </p:pic>
      <p:sp>
        <p:nvSpPr>
          <p:cNvPr id="16" name="Rectangle 15">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8" name="Rectangle 17">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70B59B4A-5595-4171-B3DC-2937CBAFA3B4}"/>
              </a:ext>
            </a:extLst>
          </p:cNvPr>
          <p:cNvSpPr>
            <a:spLocks noGrp="1"/>
          </p:cNvSpPr>
          <p:nvPr>
            <p:ph type="ctrTitle"/>
          </p:nvPr>
        </p:nvSpPr>
        <p:spPr>
          <a:xfrm>
            <a:off x="1629103" y="2244830"/>
            <a:ext cx="8933796" cy="2437232"/>
          </a:xfrm>
        </p:spPr>
        <p:txBody>
          <a:bodyPr>
            <a:normAutofit/>
          </a:bodyPr>
          <a:lstStyle/>
          <a:p>
            <a:r>
              <a:rPr lang="en-IN" sz="5400" dirty="0"/>
              <a:t>SELF-PAY PREDICTION MODEL</a:t>
            </a:r>
          </a:p>
        </p:txBody>
      </p:sp>
      <p:sp>
        <p:nvSpPr>
          <p:cNvPr id="3" name="Subtitle 2">
            <a:extLst>
              <a:ext uri="{FF2B5EF4-FFF2-40B4-BE49-F238E27FC236}">
                <a16:creationId xmlns:a16="http://schemas.microsoft.com/office/drawing/2014/main" id="{22C49D7E-49FF-48AD-B850-6A662D511356}"/>
              </a:ext>
            </a:extLst>
          </p:cNvPr>
          <p:cNvSpPr>
            <a:spLocks noGrp="1"/>
          </p:cNvSpPr>
          <p:nvPr>
            <p:ph type="subTitle" idx="1"/>
          </p:nvPr>
        </p:nvSpPr>
        <p:spPr>
          <a:xfrm>
            <a:off x="1716704" y="4470441"/>
            <a:ext cx="8936846" cy="457201"/>
          </a:xfrm>
        </p:spPr>
        <p:txBody>
          <a:bodyPr>
            <a:noAutofit/>
          </a:bodyPr>
          <a:lstStyle/>
          <a:p>
            <a:endParaRPr lang="en-IN" dirty="0"/>
          </a:p>
          <a:p>
            <a:r>
              <a:rPr lang="en-IN" dirty="0">
                <a:solidFill>
                  <a:schemeClr val="tx1"/>
                </a:solidFill>
              </a:rPr>
              <a:t>Team Mavericks: Prajjwal Kumar, Siddharth JP, Vikas Khati</a:t>
            </a:r>
          </a:p>
        </p:txBody>
      </p:sp>
      <p:sp>
        <p:nvSpPr>
          <p:cNvPr id="20" name="Rectangle 19">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26288AE-CAF7-47C0-A7AA-CB1D1E4FE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4978" y="-1131056"/>
            <a:ext cx="2857143" cy="2857143"/>
          </a:xfrm>
          <a:prstGeom prst="rect">
            <a:avLst/>
          </a:prstGeom>
        </p:spPr>
      </p:pic>
      <p:pic>
        <p:nvPicPr>
          <p:cNvPr id="12" name="Picture 11">
            <a:extLst>
              <a:ext uri="{FF2B5EF4-FFF2-40B4-BE49-F238E27FC236}">
                <a16:creationId xmlns:a16="http://schemas.microsoft.com/office/drawing/2014/main" id="{18EF633E-F811-4ED1-BBC4-43930F65F5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1159" y="-157563"/>
            <a:ext cx="1163872" cy="791433"/>
          </a:xfrm>
          <a:prstGeom prst="rect">
            <a:avLst/>
          </a:prstGeom>
        </p:spPr>
      </p:pic>
      <p:pic>
        <p:nvPicPr>
          <p:cNvPr id="17" name="Picture 16">
            <a:extLst>
              <a:ext uri="{FF2B5EF4-FFF2-40B4-BE49-F238E27FC236}">
                <a16:creationId xmlns:a16="http://schemas.microsoft.com/office/drawing/2014/main" id="{1270D480-0518-4628-8318-1127ED296FEC}"/>
              </a:ext>
            </a:extLst>
          </p:cNvPr>
          <p:cNvPicPr>
            <a:picLocks noChangeAspect="1"/>
          </p:cNvPicPr>
          <p:nvPr/>
        </p:nvPicPr>
        <p:blipFill rotWithShape="1">
          <a:blip r:embed="rId5">
            <a:extLst>
              <a:ext uri="{28A0092B-C50C-407E-A947-70E740481C1C}">
                <a14:useLocalDpi xmlns:a14="http://schemas.microsoft.com/office/drawing/2010/main" val="0"/>
              </a:ext>
            </a:extLst>
          </a:blip>
          <a:srcRect t="39596" b="37109"/>
          <a:stretch/>
        </p:blipFill>
        <p:spPr>
          <a:xfrm>
            <a:off x="0" y="-14589"/>
            <a:ext cx="1905000" cy="443767"/>
          </a:xfrm>
          <a:prstGeom prst="rect">
            <a:avLst/>
          </a:prstGeom>
        </p:spPr>
      </p:pic>
    </p:spTree>
    <p:extLst>
      <p:ext uri="{BB962C8B-B14F-4D97-AF65-F5344CB8AC3E}">
        <p14:creationId xmlns:p14="http://schemas.microsoft.com/office/powerpoint/2010/main" val="9752099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0F973B-CDFD-4675-B95B-BCBB0DCE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4356"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3013375" y="351196"/>
            <a:ext cx="10058400" cy="1371600"/>
          </a:xfrm>
        </p:spPr>
        <p:txBody>
          <a:bodyPr>
            <a:normAutofit/>
          </a:bodyPr>
          <a:lstStyle/>
          <a:p>
            <a:r>
              <a:rPr lang="en-US" b="1" dirty="0">
                <a:cs typeface="Adobe Devanagari" panose="02040503050201020203" pitchFamily="18" charset="0"/>
              </a:rPr>
              <a:t>Feature Engineering</a:t>
            </a:r>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55916" y="-162622"/>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7881"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1" y="1"/>
            <a:ext cx="3114675" cy="642938"/>
          </a:xfrm>
          <a:prstGeom prst="rect">
            <a:avLst/>
          </a:prstGeom>
        </p:spPr>
      </p:pic>
      <p:sp>
        <p:nvSpPr>
          <p:cNvPr id="6" name="TextBox 5">
            <a:extLst>
              <a:ext uri="{FF2B5EF4-FFF2-40B4-BE49-F238E27FC236}">
                <a16:creationId xmlns:a16="http://schemas.microsoft.com/office/drawing/2014/main" id="{AE3F727D-4A02-4800-8075-269734FA3DDA}"/>
              </a:ext>
            </a:extLst>
          </p:cNvPr>
          <p:cNvSpPr txBox="1"/>
          <p:nvPr/>
        </p:nvSpPr>
        <p:spPr>
          <a:xfrm>
            <a:off x="518984" y="1722796"/>
            <a:ext cx="10217092" cy="707886"/>
          </a:xfrm>
          <a:prstGeom prst="rect">
            <a:avLst/>
          </a:prstGeom>
          <a:noFill/>
        </p:spPr>
        <p:txBody>
          <a:bodyPr wrap="none" rtlCol="0">
            <a:spAutoFit/>
          </a:bodyPr>
          <a:lstStyle/>
          <a:p>
            <a:pPr marL="285750" indent="-285750">
              <a:buFont typeface="Arial" panose="020B0604020202020204" pitchFamily="34" charset="0"/>
              <a:buChar char="•"/>
            </a:pPr>
            <a:r>
              <a:rPr lang="en-IN" sz="2000" dirty="0"/>
              <a:t>The birth date can be converted to a numerical value of </a:t>
            </a:r>
            <a:r>
              <a:rPr lang="en-IN" sz="2000" b="1" dirty="0"/>
              <a:t>AGE</a:t>
            </a:r>
            <a:r>
              <a:rPr lang="en-IN" sz="2000" dirty="0"/>
              <a:t> which is further for analysis instead</a:t>
            </a:r>
          </a:p>
          <a:p>
            <a:r>
              <a:rPr lang="en-IN" sz="2000" dirty="0"/>
              <a:t>     using it in the raw date time format.</a:t>
            </a:r>
          </a:p>
        </p:txBody>
      </p:sp>
      <p:pic>
        <p:nvPicPr>
          <p:cNvPr id="8" name="Picture 7">
            <a:extLst>
              <a:ext uri="{FF2B5EF4-FFF2-40B4-BE49-F238E27FC236}">
                <a16:creationId xmlns:a16="http://schemas.microsoft.com/office/drawing/2014/main" id="{A4B39FFA-126D-4803-9B97-1832E6B205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936" y="3395171"/>
            <a:ext cx="9947188" cy="1473391"/>
          </a:xfrm>
          <a:prstGeom prst="rect">
            <a:avLst/>
          </a:prstGeom>
        </p:spPr>
      </p:pic>
    </p:spTree>
    <p:extLst>
      <p:ext uri="{BB962C8B-B14F-4D97-AF65-F5344CB8AC3E}">
        <p14:creationId xmlns:p14="http://schemas.microsoft.com/office/powerpoint/2010/main" val="374617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0F973B-CDFD-4675-B95B-BCBB0DCE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4356"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1938338" y="398105"/>
            <a:ext cx="10058400" cy="1371600"/>
          </a:xfrm>
        </p:spPr>
        <p:txBody>
          <a:bodyPr/>
          <a:lstStyle/>
          <a:p>
            <a:r>
              <a:rPr lang="en-US" b="1" dirty="0">
                <a:cs typeface="Adobe Devanagari" panose="02040503050201020203" pitchFamily="18" charset="0"/>
              </a:rPr>
              <a:t>One-Hot and Label Encoding</a:t>
            </a:r>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55916" y="-162622"/>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7881"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1" y="1"/>
            <a:ext cx="3114675" cy="642938"/>
          </a:xfrm>
          <a:prstGeom prst="rect">
            <a:avLst/>
          </a:prstGeom>
        </p:spPr>
      </p:pic>
      <p:pic>
        <p:nvPicPr>
          <p:cNvPr id="4" name="Picture 3">
            <a:extLst>
              <a:ext uri="{FF2B5EF4-FFF2-40B4-BE49-F238E27FC236}">
                <a16:creationId xmlns:a16="http://schemas.microsoft.com/office/drawing/2014/main" id="{11B58D54-BB95-4CB0-B041-1437510E06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7838" y="5125978"/>
            <a:ext cx="11668900" cy="1460174"/>
          </a:xfrm>
          <a:prstGeom prst="rect">
            <a:avLst/>
          </a:prstGeom>
        </p:spPr>
      </p:pic>
      <p:pic>
        <p:nvPicPr>
          <p:cNvPr id="8" name="Picture 7">
            <a:extLst>
              <a:ext uri="{FF2B5EF4-FFF2-40B4-BE49-F238E27FC236}">
                <a16:creationId xmlns:a16="http://schemas.microsoft.com/office/drawing/2014/main" id="{6CE2EAFD-EECF-4E65-A5D4-B30BF77EF0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838" y="4568416"/>
            <a:ext cx="11668900" cy="476250"/>
          </a:xfrm>
          <a:prstGeom prst="rect">
            <a:avLst/>
          </a:prstGeom>
        </p:spPr>
      </p:pic>
      <p:sp>
        <p:nvSpPr>
          <p:cNvPr id="10" name="TextBox 9">
            <a:extLst>
              <a:ext uri="{FF2B5EF4-FFF2-40B4-BE49-F238E27FC236}">
                <a16:creationId xmlns:a16="http://schemas.microsoft.com/office/drawing/2014/main" id="{1D79A197-1F06-4A21-9B35-53C97DE5810D}"/>
              </a:ext>
            </a:extLst>
          </p:cNvPr>
          <p:cNvSpPr txBox="1"/>
          <p:nvPr/>
        </p:nvSpPr>
        <p:spPr>
          <a:xfrm>
            <a:off x="195262" y="1688395"/>
            <a:ext cx="11668900" cy="2308324"/>
          </a:xfrm>
          <a:prstGeom prst="rect">
            <a:avLst/>
          </a:prstGeom>
          <a:noFill/>
        </p:spPr>
        <p:txBody>
          <a:bodyPr wrap="none" rtlCol="0">
            <a:spAutoFit/>
          </a:bodyPr>
          <a:lstStyle/>
          <a:p>
            <a:pPr marL="285750" indent="-285750">
              <a:buFont typeface="Arial" panose="020B0604020202020204" pitchFamily="34" charset="0"/>
              <a:buChar char="•"/>
            </a:pPr>
            <a:r>
              <a:rPr lang="en-IN" dirty="0"/>
              <a:t>Categorical variables are first converted by label encoding then into one-hot ,as one hot encoding only takes numerical values.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For AppDownloaded , Yes is assigned with </a:t>
            </a:r>
            <a:r>
              <a:rPr lang="en-IN" b="1" dirty="0"/>
              <a:t>higher value 1 </a:t>
            </a:r>
            <a:r>
              <a:rPr lang="en-IN" dirty="0"/>
              <a:t>and </a:t>
            </a:r>
            <a:r>
              <a:rPr lang="en-IN" b="1" dirty="0"/>
              <a:t>No with 0 </a:t>
            </a:r>
            <a:r>
              <a:rPr lang="en-IN" dirty="0"/>
              <a:t>,as it can be inferred from the dataset that people</a:t>
            </a:r>
          </a:p>
          <a:p>
            <a:r>
              <a:rPr lang="en-IN" dirty="0"/>
              <a:t>     with apps tend to selfpay.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Qualification is label encoded according to ratio of self paid divided by self unpaid people.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One-hot encoding for dealer code creates about 8000 columns as , so other pre-processing methods should be preferred </a:t>
            </a:r>
          </a:p>
        </p:txBody>
      </p:sp>
    </p:spTree>
    <p:extLst>
      <p:ext uri="{BB962C8B-B14F-4D97-AF65-F5344CB8AC3E}">
        <p14:creationId xmlns:p14="http://schemas.microsoft.com/office/powerpoint/2010/main" val="3934190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0F973B-CDFD-4675-B95B-BCBB0DCE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4356"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1938338" y="398105"/>
            <a:ext cx="10058400" cy="1371600"/>
          </a:xfrm>
        </p:spPr>
        <p:txBody>
          <a:bodyPr/>
          <a:lstStyle/>
          <a:p>
            <a:r>
              <a:rPr lang="en-US" b="1" dirty="0">
                <a:cs typeface="Adobe Devanagari" panose="02040503050201020203" pitchFamily="18" charset="0"/>
              </a:rPr>
              <a:t>One-Hot and Label Encoding</a:t>
            </a:r>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55916" y="-162622"/>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7881"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1" y="1"/>
            <a:ext cx="3114675" cy="642938"/>
          </a:xfrm>
          <a:prstGeom prst="rect">
            <a:avLst/>
          </a:prstGeom>
        </p:spPr>
      </p:pic>
      <p:sp>
        <p:nvSpPr>
          <p:cNvPr id="10" name="TextBox 9">
            <a:extLst>
              <a:ext uri="{FF2B5EF4-FFF2-40B4-BE49-F238E27FC236}">
                <a16:creationId xmlns:a16="http://schemas.microsoft.com/office/drawing/2014/main" id="{1D79A197-1F06-4A21-9B35-53C97DE5810D}"/>
              </a:ext>
            </a:extLst>
          </p:cNvPr>
          <p:cNvSpPr txBox="1"/>
          <p:nvPr/>
        </p:nvSpPr>
        <p:spPr>
          <a:xfrm>
            <a:off x="936831" y="1844643"/>
            <a:ext cx="5950860" cy="677108"/>
          </a:xfrm>
          <a:prstGeom prst="rect">
            <a:avLst/>
          </a:prstGeom>
          <a:noFill/>
        </p:spPr>
        <p:txBody>
          <a:bodyPr wrap="none" rtlCol="0">
            <a:spAutoFit/>
          </a:bodyPr>
          <a:lstStyle/>
          <a:p>
            <a:endParaRPr lang="en-IN" dirty="0"/>
          </a:p>
          <a:p>
            <a:pPr marL="285750" indent="-285750">
              <a:buFont typeface="Arial" panose="020B0604020202020204" pitchFamily="34" charset="0"/>
              <a:buChar char="•"/>
            </a:pPr>
            <a:r>
              <a:rPr lang="en-IN" sz="2000" dirty="0"/>
              <a:t>Qualification plotted against </a:t>
            </a:r>
            <a:r>
              <a:rPr lang="en-IN" sz="2000" dirty="0" err="1"/>
              <a:t>SelfPay</a:t>
            </a:r>
            <a:r>
              <a:rPr lang="en-IN" sz="2000" dirty="0"/>
              <a:t> = 1 &amp; </a:t>
            </a:r>
            <a:r>
              <a:rPr lang="en-IN" sz="2000" dirty="0" err="1"/>
              <a:t>SelfPay</a:t>
            </a:r>
            <a:r>
              <a:rPr lang="en-IN" sz="2000" dirty="0"/>
              <a:t> = 0</a:t>
            </a:r>
          </a:p>
        </p:txBody>
      </p:sp>
      <p:pic>
        <p:nvPicPr>
          <p:cNvPr id="6" name="Picture 5">
            <a:extLst>
              <a:ext uri="{FF2B5EF4-FFF2-40B4-BE49-F238E27FC236}">
                <a16:creationId xmlns:a16="http://schemas.microsoft.com/office/drawing/2014/main" id="{7D21479A-6511-403C-BACF-FCC0ADD654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221" y="3154720"/>
            <a:ext cx="5838825" cy="3305175"/>
          </a:xfrm>
          <a:prstGeom prst="rect">
            <a:avLst/>
          </a:prstGeom>
        </p:spPr>
      </p:pic>
      <p:pic>
        <p:nvPicPr>
          <p:cNvPr id="13" name="Picture 12">
            <a:extLst>
              <a:ext uri="{FF2B5EF4-FFF2-40B4-BE49-F238E27FC236}">
                <a16:creationId xmlns:a16="http://schemas.microsoft.com/office/drawing/2014/main" id="{5EE3796B-3FEB-4021-A5CC-BE51278F7F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1" y="3154720"/>
            <a:ext cx="5994400" cy="3305175"/>
          </a:xfrm>
          <a:prstGeom prst="rect">
            <a:avLst/>
          </a:prstGeom>
        </p:spPr>
      </p:pic>
    </p:spTree>
    <p:extLst>
      <p:ext uri="{BB962C8B-B14F-4D97-AF65-F5344CB8AC3E}">
        <p14:creationId xmlns:p14="http://schemas.microsoft.com/office/powerpoint/2010/main" val="67069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0F973B-CDFD-4675-B95B-BCBB0DCE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4356"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3062633" y="427987"/>
            <a:ext cx="10058400" cy="1371600"/>
          </a:xfrm>
        </p:spPr>
        <p:txBody>
          <a:bodyPr/>
          <a:lstStyle/>
          <a:p>
            <a:r>
              <a:rPr lang="en-US" b="1" dirty="0">
                <a:cs typeface="Adobe Devanagari" panose="02040503050201020203" pitchFamily="18" charset="0"/>
              </a:rPr>
              <a:t>Binary Encoding</a:t>
            </a:r>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55916" y="-162622"/>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6976" y="-964316"/>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1" y="1"/>
            <a:ext cx="3114675" cy="642938"/>
          </a:xfrm>
          <a:prstGeom prst="rect">
            <a:avLst/>
          </a:prstGeom>
        </p:spPr>
      </p:pic>
      <p:sp>
        <p:nvSpPr>
          <p:cNvPr id="10" name="TextBox 9">
            <a:extLst>
              <a:ext uri="{FF2B5EF4-FFF2-40B4-BE49-F238E27FC236}">
                <a16:creationId xmlns:a16="http://schemas.microsoft.com/office/drawing/2014/main" id="{1D79A197-1F06-4A21-9B35-53C97DE5810D}"/>
              </a:ext>
            </a:extLst>
          </p:cNvPr>
          <p:cNvSpPr txBox="1"/>
          <p:nvPr/>
        </p:nvSpPr>
        <p:spPr>
          <a:xfrm>
            <a:off x="936831" y="1844643"/>
            <a:ext cx="10495758" cy="707886"/>
          </a:xfrm>
          <a:prstGeom prst="rect">
            <a:avLst/>
          </a:prstGeom>
          <a:noFill/>
        </p:spPr>
        <p:txBody>
          <a:bodyPr wrap="none" rtlCol="0">
            <a:spAutoFit/>
          </a:bodyPr>
          <a:lstStyle/>
          <a:p>
            <a:r>
              <a:rPr lang="en-IN" sz="2000" dirty="0"/>
              <a:t>Model code have 5385 unique values and dealer code have close to 11221 unique values. So, we will use </a:t>
            </a:r>
          </a:p>
          <a:p>
            <a:r>
              <a:rPr lang="en-IN" sz="2000" dirty="0"/>
              <a:t>binary  encoding for this.</a:t>
            </a:r>
          </a:p>
        </p:txBody>
      </p:sp>
      <p:pic>
        <p:nvPicPr>
          <p:cNvPr id="4" name="Picture 3">
            <a:extLst>
              <a:ext uri="{FF2B5EF4-FFF2-40B4-BE49-F238E27FC236}">
                <a16:creationId xmlns:a16="http://schemas.microsoft.com/office/drawing/2014/main" id="{9ED38CA1-C433-41A0-A069-710419FB7E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7314" y="3164792"/>
            <a:ext cx="8637373" cy="3416989"/>
          </a:xfrm>
          <a:prstGeom prst="rect">
            <a:avLst/>
          </a:prstGeom>
        </p:spPr>
      </p:pic>
    </p:spTree>
    <p:extLst>
      <p:ext uri="{BB962C8B-B14F-4D97-AF65-F5344CB8AC3E}">
        <p14:creationId xmlns:p14="http://schemas.microsoft.com/office/powerpoint/2010/main" val="3742478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0F973B-CDFD-4675-B95B-BCBB0DCE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4356"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3215516" y="136586"/>
            <a:ext cx="10058400" cy="1371600"/>
          </a:xfrm>
        </p:spPr>
        <p:txBody>
          <a:bodyPr/>
          <a:lstStyle/>
          <a:p>
            <a:r>
              <a:rPr lang="en-US" b="1" dirty="0">
                <a:cs typeface="Adobe Devanagari" panose="02040503050201020203" pitchFamily="18" charset="0"/>
              </a:rPr>
              <a:t>Data Split and Scaling</a:t>
            </a:r>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55916" y="-162622"/>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7881"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1" y="1"/>
            <a:ext cx="3114675" cy="642938"/>
          </a:xfrm>
          <a:prstGeom prst="rect">
            <a:avLst/>
          </a:prstGeom>
        </p:spPr>
      </p:pic>
      <p:pic>
        <p:nvPicPr>
          <p:cNvPr id="4" name="Picture 3">
            <a:extLst>
              <a:ext uri="{FF2B5EF4-FFF2-40B4-BE49-F238E27FC236}">
                <a16:creationId xmlns:a16="http://schemas.microsoft.com/office/drawing/2014/main" id="{CCBAE2CE-9B9F-47AA-9285-1A4445F969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633" y="3860752"/>
            <a:ext cx="11269364" cy="857250"/>
          </a:xfrm>
          <a:prstGeom prst="rect">
            <a:avLst/>
          </a:prstGeom>
        </p:spPr>
      </p:pic>
      <p:sp>
        <p:nvSpPr>
          <p:cNvPr id="6" name="TextBox 5">
            <a:extLst>
              <a:ext uri="{FF2B5EF4-FFF2-40B4-BE49-F238E27FC236}">
                <a16:creationId xmlns:a16="http://schemas.microsoft.com/office/drawing/2014/main" id="{ACB595F9-D8C2-45EE-AA93-79244D683700}"/>
              </a:ext>
            </a:extLst>
          </p:cNvPr>
          <p:cNvSpPr txBox="1"/>
          <p:nvPr/>
        </p:nvSpPr>
        <p:spPr>
          <a:xfrm>
            <a:off x="448978" y="1779194"/>
            <a:ext cx="10627140" cy="1600438"/>
          </a:xfrm>
          <a:prstGeom prst="rect">
            <a:avLst/>
          </a:prstGeom>
          <a:noFill/>
        </p:spPr>
        <p:txBody>
          <a:bodyPr wrap="none" rtlCol="0">
            <a:spAutoFit/>
          </a:bodyPr>
          <a:lstStyle/>
          <a:p>
            <a:pPr marL="285750" indent="-285750">
              <a:buFont typeface="Arial" panose="020B0604020202020204" pitchFamily="34" charset="0"/>
              <a:buChar char="•"/>
            </a:pPr>
            <a:r>
              <a:rPr lang="en-IN" sz="2000" dirty="0"/>
              <a:t>The training and test set are split in the ratio of </a:t>
            </a:r>
            <a:r>
              <a:rPr lang="en-IN" sz="2000" b="1" dirty="0"/>
              <a:t>4:1</a:t>
            </a:r>
            <a:r>
              <a:rPr lang="en-IN" sz="2000" dirty="0"/>
              <a:t>, in order to train the models and verify it using the</a:t>
            </a:r>
          </a:p>
          <a:p>
            <a:r>
              <a:rPr lang="en-IN" sz="2000" dirty="0"/>
              <a:t>     various classification algorithms.</a:t>
            </a:r>
          </a:p>
          <a:p>
            <a:endParaRPr lang="en-IN" sz="2000" dirty="0"/>
          </a:p>
          <a:p>
            <a:pPr marL="285750" indent="-285750">
              <a:buFont typeface="Arial" panose="020B0604020202020204" pitchFamily="34" charset="0"/>
              <a:buChar char="•"/>
            </a:pPr>
            <a:r>
              <a:rPr lang="en-IN" sz="2000" dirty="0"/>
              <a:t>First before fitting the model we scale the data to maintain uniformity amongst features.</a:t>
            </a:r>
          </a:p>
          <a:p>
            <a:pPr marL="285750" indent="-285750">
              <a:buFont typeface="Arial" panose="020B0604020202020204" pitchFamily="34" charset="0"/>
              <a:buChar char="•"/>
            </a:pPr>
            <a:endParaRPr lang="en-IN" dirty="0"/>
          </a:p>
        </p:txBody>
      </p:sp>
      <p:pic>
        <p:nvPicPr>
          <p:cNvPr id="10" name="Picture 9">
            <a:extLst>
              <a:ext uri="{FF2B5EF4-FFF2-40B4-BE49-F238E27FC236}">
                <a16:creationId xmlns:a16="http://schemas.microsoft.com/office/drawing/2014/main" id="{8588A6FB-3D3E-4B9D-BF1C-B488EC3073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3633" y="5200651"/>
            <a:ext cx="11269364" cy="1104900"/>
          </a:xfrm>
          <a:prstGeom prst="rect">
            <a:avLst/>
          </a:prstGeom>
        </p:spPr>
      </p:pic>
    </p:spTree>
    <p:extLst>
      <p:ext uri="{BB962C8B-B14F-4D97-AF65-F5344CB8AC3E}">
        <p14:creationId xmlns:p14="http://schemas.microsoft.com/office/powerpoint/2010/main" val="3462368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0F973B-CDFD-4675-B95B-BCBB0DCE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4356"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2021716" y="543697"/>
            <a:ext cx="10058400" cy="1371600"/>
          </a:xfrm>
        </p:spPr>
        <p:txBody>
          <a:bodyPr/>
          <a:lstStyle/>
          <a:p>
            <a:r>
              <a:rPr lang="en-IN" b="1" dirty="0">
                <a:solidFill>
                  <a:schemeClr val="tx1">
                    <a:lumMod val="95000"/>
                    <a:lumOff val="5000"/>
                  </a:schemeClr>
                </a:solidFill>
              </a:rPr>
              <a:t>Principal Component Analysis</a:t>
            </a:r>
            <a:endParaRPr lang="en-IN" b="1" dirty="0"/>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55916" y="-162622"/>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7881"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1" y="1"/>
            <a:ext cx="3114675" cy="642938"/>
          </a:xfrm>
          <a:prstGeom prst="rect">
            <a:avLst/>
          </a:prstGeom>
        </p:spPr>
      </p:pic>
      <p:sp>
        <p:nvSpPr>
          <p:cNvPr id="3" name="TextBox 2">
            <a:extLst>
              <a:ext uri="{FF2B5EF4-FFF2-40B4-BE49-F238E27FC236}">
                <a16:creationId xmlns:a16="http://schemas.microsoft.com/office/drawing/2014/main" id="{678C0494-BAAA-4BD8-80B0-FADBECB08618}"/>
              </a:ext>
            </a:extLst>
          </p:cNvPr>
          <p:cNvSpPr txBox="1"/>
          <p:nvPr/>
        </p:nvSpPr>
        <p:spPr>
          <a:xfrm>
            <a:off x="552450" y="2150779"/>
            <a:ext cx="11087099" cy="1631216"/>
          </a:xfrm>
          <a:prstGeom prst="rect">
            <a:avLst/>
          </a:prstGeom>
          <a:noFill/>
        </p:spPr>
        <p:txBody>
          <a:bodyPr wrap="square" rtlCol="0">
            <a:spAutoFit/>
          </a:bodyPr>
          <a:lstStyle/>
          <a:p>
            <a:pPr marL="285750" indent="-285750">
              <a:buFont typeface="Arial" panose="020B0604020202020204" pitchFamily="34" charset="0"/>
              <a:buChar char="•"/>
            </a:pPr>
            <a:r>
              <a:rPr lang="en-IN" sz="2000" b="1" dirty="0"/>
              <a:t>Principal component analysis</a:t>
            </a:r>
            <a:r>
              <a:rPr lang="en-IN" sz="2000" dirty="0"/>
              <a:t> (</a:t>
            </a:r>
            <a:r>
              <a:rPr lang="en-IN" sz="2000" b="1" dirty="0"/>
              <a:t>PCA</a:t>
            </a:r>
            <a:r>
              <a:rPr lang="en-IN" sz="2000" dirty="0"/>
              <a:t>) is a statistical procedure that uses an orthogonal transformation to convert a set of observations of possibly correlated variables (entities each of which takes on various numerical values) into a set of values of linearly uncorrelated variables called </a:t>
            </a:r>
            <a:r>
              <a:rPr lang="en-IN" sz="2000" b="1" dirty="0"/>
              <a:t>principal components</a:t>
            </a:r>
            <a:r>
              <a:rPr lang="en-IN" sz="2000" dirty="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For this particular dataset , we extract the features into 5 distinct principal components</a:t>
            </a:r>
            <a:r>
              <a:rPr lang="en-IN" dirty="0"/>
              <a:t>.</a:t>
            </a:r>
          </a:p>
        </p:txBody>
      </p:sp>
      <p:pic>
        <p:nvPicPr>
          <p:cNvPr id="10" name="Picture 9">
            <a:extLst>
              <a:ext uri="{FF2B5EF4-FFF2-40B4-BE49-F238E27FC236}">
                <a16:creationId xmlns:a16="http://schemas.microsoft.com/office/drawing/2014/main" id="{EBE63B17-E41E-459B-99C3-57256BB6E4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552" y="4719126"/>
            <a:ext cx="11778564" cy="1257300"/>
          </a:xfrm>
          <a:prstGeom prst="rect">
            <a:avLst/>
          </a:prstGeom>
        </p:spPr>
      </p:pic>
    </p:spTree>
    <p:extLst>
      <p:ext uri="{BB962C8B-B14F-4D97-AF65-F5344CB8AC3E}">
        <p14:creationId xmlns:p14="http://schemas.microsoft.com/office/powerpoint/2010/main" val="2954544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0F973B-CDFD-4675-B95B-BCBB0DCE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4356"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3309938" y="136586"/>
            <a:ext cx="10058400" cy="1371600"/>
          </a:xfrm>
        </p:spPr>
        <p:txBody>
          <a:bodyPr/>
          <a:lstStyle/>
          <a:p>
            <a:r>
              <a:rPr lang="en-IN" b="1" dirty="0">
                <a:solidFill>
                  <a:schemeClr val="tx1">
                    <a:lumMod val="95000"/>
                    <a:lumOff val="5000"/>
                  </a:schemeClr>
                </a:solidFill>
              </a:rPr>
              <a:t> Training Models</a:t>
            </a:r>
            <a:endParaRPr lang="en-IN" b="1" dirty="0"/>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55916" y="-162622"/>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7881"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1" y="1"/>
            <a:ext cx="3114675" cy="642938"/>
          </a:xfrm>
          <a:prstGeom prst="rect">
            <a:avLst/>
          </a:prstGeom>
        </p:spPr>
      </p:pic>
      <p:sp>
        <p:nvSpPr>
          <p:cNvPr id="17" name="TextBox 16">
            <a:extLst>
              <a:ext uri="{FF2B5EF4-FFF2-40B4-BE49-F238E27FC236}">
                <a16:creationId xmlns:a16="http://schemas.microsoft.com/office/drawing/2014/main" id="{551042EC-FBFB-494A-9C2A-AB8598C88896}"/>
              </a:ext>
            </a:extLst>
          </p:cNvPr>
          <p:cNvSpPr txBox="1"/>
          <p:nvPr/>
        </p:nvSpPr>
        <p:spPr>
          <a:xfrm>
            <a:off x="67943" y="1953988"/>
            <a:ext cx="4156715" cy="2246769"/>
          </a:xfrm>
          <a:prstGeom prst="rect">
            <a:avLst/>
          </a:prstGeom>
          <a:noFill/>
        </p:spPr>
        <p:txBody>
          <a:bodyPr wrap="none" rtlCol="0">
            <a:spAutoFit/>
          </a:bodyPr>
          <a:lstStyle/>
          <a:p>
            <a:pPr marL="285750" indent="-285750">
              <a:buFont typeface="Arial" panose="020B0604020202020204" pitchFamily="34" charset="0"/>
              <a:buChar char="•"/>
            </a:pPr>
            <a:r>
              <a:rPr lang="en-IN" sz="2000" dirty="0"/>
              <a:t>We use the dataset to train models of</a:t>
            </a:r>
          </a:p>
          <a:p>
            <a:pPr marL="285750" indent="-285750">
              <a:buFont typeface="Arial" panose="020B0604020202020204" pitchFamily="34" charset="0"/>
              <a:buChar char="•"/>
            </a:pPr>
            <a:endParaRPr lang="en-IN" sz="2000" dirty="0"/>
          </a:p>
          <a:p>
            <a:r>
              <a:rPr lang="en-IN" sz="2000" dirty="0"/>
              <a:t>     XGB Classifier,</a:t>
            </a:r>
          </a:p>
          <a:p>
            <a:r>
              <a:rPr lang="en-IN" sz="2000" dirty="0"/>
              <a:t>     Decision trees,</a:t>
            </a:r>
          </a:p>
          <a:p>
            <a:r>
              <a:rPr lang="en-IN" sz="2000" dirty="0"/>
              <a:t>     Random forest,</a:t>
            </a:r>
          </a:p>
          <a:p>
            <a:r>
              <a:rPr lang="en-IN" sz="2000" dirty="0"/>
              <a:t>     Logistic Regression,</a:t>
            </a:r>
          </a:p>
          <a:p>
            <a:r>
              <a:rPr lang="en-IN" sz="2000" dirty="0"/>
              <a:t>          </a:t>
            </a:r>
          </a:p>
        </p:txBody>
      </p:sp>
      <p:pic>
        <p:nvPicPr>
          <p:cNvPr id="4" name="Picture 3">
            <a:extLst>
              <a:ext uri="{FF2B5EF4-FFF2-40B4-BE49-F238E27FC236}">
                <a16:creationId xmlns:a16="http://schemas.microsoft.com/office/drawing/2014/main" id="{BC380D02-4EE2-4F21-83FB-A47F7F6230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4277" y="1769705"/>
            <a:ext cx="6952640" cy="3867150"/>
          </a:xfrm>
          <a:prstGeom prst="rect">
            <a:avLst/>
          </a:prstGeom>
        </p:spPr>
      </p:pic>
    </p:spTree>
    <p:extLst>
      <p:ext uri="{BB962C8B-B14F-4D97-AF65-F5344CB8AC3E}">
        <p14:creationId xmlns:p14="http://schemas.microsoft.com/office/powerpoint/2010/main" val="3391345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0F973B-CDFD-4675-B95B-BCBB0DCE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400"/>
            <a:ext cx="12204356"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3926716" y="190537"/>
            <a:ext cx="10058400" cy="1371600"/>
          </a:xfrm>
        </p:spPr>
        <p:txBody>
          <a:bodyPr/>
          <a:lstStyle/>
          <a:p>
            <a:r>
              <a:rPr lang="en-IN" b="1" dirty="0">
                <a:solidFill>
                  <a:schemeClr val="tx1">
                    <a:lumMod val="95000"/>
                    <a:lumOff val="5000"/>
                  </a:schemeClr>
                </a:solidFill>
              </a:rPr>
              <a:t>   Accuracy</a:t>
            </a:r>
            <a:endParaRPr lang="en-IN" b="1" dirty="0"/>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55916" y="-162622"/>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7881"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1" y="1"/>
            <a:ext cx="3114675" cy="642938"/>
          </a:xfrm>
          <a:prstGeom prst="rect">
            <a:avLst/>
          </a:prstGeom>
        </p:spPr>
      </p:pic>
      <p:sp>
        <p:nvSpPr>
          <p:cNvPr id="6" name="TextBox 5">
            <a:extLst>
              <a:ext uri="{FF2B5EF4-FFF2-40B4-BE49-F238E27FC236}">
                <a16:creationId xmlns:a16="http://schemas.microsoft.com/office/drawing/2014/main" id="{E4861752-E327-4C2B-BBF9-1AAFD697C50C}"/>
              </a:ext>
            </a:extLst>
          </p:cNvPr>
          <p:cNvSpPr txBox="1"/>
          <p:nvPr/>
        </p:nvSpPr>
        <p:spPr>
          <a:xfrm>
            <a:off x="-1" y="1943100"/>
            <a:ext cx="5397501" cy="1631216"/>
          </a:xfrm>
          <a:prstGeom prst="rect">
            <a:avLst/>
          </a:prstGeom>
          <a:noFill/>
        </p:spPr>
        <p:txBody>
          <a:bodyPr wrap="square" rtlCol="0">
            <a:spAutoFit/>
          </a:bodyPr>
          <a:lstStyle/>
          <a:p>
            <a:pPr marL="285750" indent="-285750">
              <a:buFont typeface="Arial" panose="020B0604020202020204" pitchFamily="34" charset="0"/>
              <a:buChar char="•"/>
            </a:pPr>
            <a:r>
              <a:rPr lang="en-IN" sz="2000" dirty="0"/>
              <a:t>We observe that Random Forest produces the highest accuracy rate.</a:t>
            </a:r>
          </a:p>
          <a:p>
            <a:endParaRPr lang="en-IN" sz="2000" dirty="0"/>
          </a:p>
          <a:p>
            <a:pPr marL="285750" indent="-285750">
              <a:buFont typeface="Arial" panose="020B0604020202020204" pitchFamily="34" charset="0"/>
              <a:buChar char="•"/>
            </a:pPr>
            <a:r>
              <a:rPr lang="en-IN" sz="2000" dirty="0"/>
              <a:t>We further use it trained model to predict</a:t>
            </a:r>
          </a:p>
          <a:p>
            <a:r>
              <a:rPr lang="en-IN" sz="2000" dirty="0"/>
              <a:t>     values of new datasets in the feature.</a:t>
            </a:r>
          </a:p>
        </p:txBody>
      </p:sp>
      <p:pic>
        <p:nvPicPr>
          <p:cNvPr id="8" name="Picture 7">
            <a:extLst>
              <a:ext uri="{FF2B5EF4-FFF2-40B4-BE49-F238E27FC236}">
                <a16:creationId xmlns:a16="http://schemas.microsoft.com/office/drawing/2014/main" id="{639EE5C1-78A0-45E8-9DB9-5CB05F56DD82}"/>
              </a:ext>
            </a:extLst>
          </p:cNvPr>
          <p:cNvPicPr>
            <a:picLocks noChangeAspect="1"/>
          </p:cNvPicPr>
          <p:nvPr/>
        </p:nvPicPr>
        <p:blipFill rotWithShape="1">
          <a:blip r:embed="rId6">
            <a:extLst>
              <a:ext uri="{28A0092B-C50C-407E-A947-70E740481C1C}">
                <a14:useLocalDpi xmlns:a14="http://schemas.microsoft.com/office/drawing/2010/main" val="0"/>
              </a:ext>
            </a:extLst>
          </a:blip>
          <a:srcRect t="6228"/>
          <a:stretch/>
        </p:blipFill>
        <p:spPr>
          <a:xfrm>
            <a:off x="5642147" y="2044700"/>
            <a:ext cx="6048375" cy="1529616"/>
          </a:xfrm>
          <a:prstGeom prst="rect">
            <a:avLst/>
          </a:prstGeom>
        </p:spPr>
      </p:pic>
    </p:spTree>
    <p:extLst>
      <p:ext uri="{BB962C8B-B14F-4D97-AF65-F5344CB8AC3E}">
        <p14:creationId xmlns:p14="http://schemas.microsoft.com/office/powerpoint/2010/main" val="49276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0F973B-CDFD-4675-B95B-BCBB0DCE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400"/>
            <a:ext cx="12204356"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3926716" y="190537"/>
            <a:ext cx="3744084" cy="1371600"/>
          </a:xfrm>
        </p:spPr>
        <p:txBody>
          <a:bodyPr/>
          <a:lstStyle/>
          <a:p>
            <a:r>
              <a:rPr lang="en-IN" b="1" dirty="0">
                <a:solidFill>
                  <a:schemeClr val="tx1">
                    <a:lumMod val="95000"/>
                    <a:lumOff val="5000"/>
                  </a:schemeClr>
                </a:solidFill>
              </a:rPr>
              <a:t>  ROC Curve</a:t>
            </a:r>
            <a:endParaRPr lang="en-IN" b="1" dirty="0"/>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55916" y="-162622"/>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7881"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1" y="1"/>
            <a:ext cx="3114675" cy="642938"/>
          </a:xfrm>
          <a:prstGeom prst="rect">
            <a:avLst/>
          </a:prstGeom>
        </p:spPr>
      </p:pic>
      <p:pic>
        <p:nvPicPr>
          <p:cNvPr id="4" name="Picture 3">
            <a:extLst>
              <a:ext uri="{FF2B5EF4-FFF2-40B4-BE49-F238E27FC236}">
                <a16:creationId xmlns:a16="http://schemas.microsoft.com/office/drawing/2014/main" id="{8CB4B6D1-7ECA-4CFF-A354-BE7E1F9311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591" y="1750159"/>
            <a:ext cx="6992249" cy="4284612"/>
          </a:xfrm>
          <a:prstGeom prst="rect">
            <a:avLst/>
          </a:prstGeom>
        </p:spPr>
      </p:pic>
      <p:pic>
        <p:nvPicPr>
          <p:cNvPr id="1027" name="Picture 3">
            <a:extLst>
              <a:ext uri="{FF2B5EF4-FFF2-40B4-BE49-F238E27FC236}">
                <a16:creationId xmlns:a16="http://schemas.microsoft.com/office/drawing/2014/main" id="{405AE25E-D17B-4B30-8ADB-1D03CE3BF8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85125" y="1774941"/>
            <a:ext cx="3381375"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E77D0B33-1FA9-4A73-919D-0EE87BE681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85125" y="3079665"/>
            <a:ext cx="2343150"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34E435AA-89E3-4278-8368-F21CD296F7C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85125" y="4282960"/>
            <a:ext cx="2333625"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6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0F973B-CDFD-4675-B95B-BCBB0DCE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4356"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3926716" y="190537"/>
            <a:ext cx="10058400" cy="1371600"/>
          </a:xfrm>
        </p:spPr>
        <p:txBody>
          <a:bodyPr/>
          <a:lstStyle/>
          <a:p>
            <a:r>
              <a:rPr lang="en-IN" b="1" dirty="0">
                <a:solidFill>
                  <a:schemeClr val="tx1">
                    <a:lumMod val="95000"/>
                    <a:lumOff val="5000"/>
                  </a:schemeClr>
                </a:solidFill>
              </a:rPr>
              <a:t>   Conclusion</a:t>
            </a:r>
            <a:endParaRPr lang="en-IN" b="1" dirty="0"/>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55916" y="-162622"/>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7881"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1" y="1"/>
            <a:ext cx="3114675" cy="642938"/>
          </a:xfrm>
          <a:prstGeom prst="rect">
            <a:avLst/>
          </a:prstGeom>
        </p:spPr>
      </p:pic>
      <p:sp>
        <p:nvSpPr>
          <p:cNvPr id="3" name="TextBox 2">
            <a:extLst>
              <a:ext uri="{FF2B5EF4-FFF2-40B4-BE49-F238E27FC236}">
                <a16:creationId xmlns:a16="http://schemas.microsoft.com/office/drawing/2014/main" id="{FC998907-27E0-4BBF-B735-70CB726CBA34}"/>
              </a:ext>
            </a:extLst>
          </p:cNvPr>
          <p:cNvSpPr txBox="1"/>
          <p:nvPr/>
        </p:nvSpPr>
        <p:spPr>
          <a:xfrm>
            <a:off x="914400" y="2235200"/>
            <a:ext cx="10363200" cy="1938992"/>
          </a:xfrm>
          <a:prstGeom prst="rect">
            <a:avLst/>
          </a:prstGeom>
          <a:noFill/>
        </p:spPr>
        <p:txBody>
          <a:bodyPr wrap="square" rtlCol="0">
            <a:spAutoFit/>
          </a:bodyPr>
          <a:lstStyle/>
          <a:p>
            <a:pPr marL="285750" indent="-285750">
              <a:buFont typeface="Arial" panose="020B0604020202020204" pitchFamily="34" charset="0"/>
              <a:buChar char="•"/>
            </a:pPr>
            <a:r>
              <a:rPr lang="en-IN" sz="2400" dirty="0"/>
              <a:t>The data has been analysed and machine learning techniques have been applied to train an appropriate model which can be deployed in TVSCredit’s system to improve efficiency and in turn increase profits.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The model for 94.5% of the time correctly classifies the defaulters.</a:t>
            </a:r>
          </a:p>
        </p:txBody>
      </p:sp>
    </p:spTree>
    <p:extLst>
      <p:ext uri="{BB962C8B-B14F-4D97-AF65-F5344CB8AC3E}">
        <p14:creationId xmlns:p14="http://schemas.microsoft.com/office/powerpoint/2010/main" val="20977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9D9EE06-52B3-4E3B-9BDE-279F10552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4653699" y="85270"/>
            <a:ext cx="2348124" cy="1371600"/>
          </a:xfrm>
        </p:spPr>
        <p:txBody>
          <a:bodyPr/>
          <a:lstStyle/>
          <a:p>
            <a:r>
              <a:rPr lang="en-IN" b="1" dirty="0">
                <a:solidFill>
                  <a:schemeClr val="bg2">
                    <a:lumMod val="10000"/>
                  </a:schemeClr>
                </a:solidFill>
              </a:rPr>
              <a:t>INDEX</a:t>
            </a:r>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92986" y="-130739"/>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6085"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0" y="0"/>
            <a:ext cx="1905000" cy="444843"/>
          </a:xfrm>
          <a:prstGeom prst="rect">
            <a:avLst/>
          </a:prstGeom>
        </p:spPr>
      </p:pic>
      <p:sp>
        <p:nvSpPr>
          <p:cNvPr id="14" name="TextBox 13">
            <a:extLst>
              <a:ext uri="{FF2B5EF4-FFF2-40B4-BE49-F238E27FC236}">
                <a16:creationId xmlns:a16="http://schemas.microsoft.com/office/drawing/2014/main" id="{93C7E83F-E5F9-4DBE-A567-4F5CF70BC99A}"/>
              </a:ext>
            </a:extLst>
          </p:cNvPr>
          <p:cNvSpPr txBox="1"/>
          <p:nvPr/>
        </p:nvSpPr>
        <p:spPr>
          <a:xfrm>
            <a:off x="1325881" y="1607083"/>
            <a:ext cx="45719" cy="369332"/>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F8BCFBF8-90CC-4DB1-B0D9-2B14617AAD11}"/>
              </a:ext>
            </a:extLst>
          </p:cNvPr>
          <p:cNvSpPr txBox="1"/>
          <p:nvPr/>
        </p:nvSpPr>
        <p:spPr>
          <a:xfrm>
            <a:off x="952500" y="1243002"/>
            <a:ext cx="11133438" cy="5109091"/>
          </a:xfrm>
          <a:prstGeom prst="rect">
            <a:avLst/>
          </a:prstGeom>
          <a:noFill/>
        </p:spPr>
        <p:txBody>
          <a:bodyPr wrap="square" rtlCol="0">
            <a:spAutoFit/>
          </a:bodyPr>
          <a:lstStyle/>
          <a:p>
            <a:pPr marL="342900" indent="-342900">
              <a:buAutoNum type="arabicParenR"/>
            </a:pPr>
            <a:r>
              <a:rPr lang="en-US" sz="2000" b="1" dirty="0">
                <a:latin typeface="+mj-lt"/>
                <a:cs typeface="Adobe Devanagari" panose="02040503050201020203" pitchFamily="18" charset="0"/>
              </a:rPr>
              <a:t>Executive Summary</a:t>
            </a:r>
          </a:p>
          <a:p>
            <a:pPr marL="342900" indent="-342900">
              <a:buAutoNum type="arabicParenR"/>
            </a:pPr>
            <a:endParaRPr lang="en-US" b="1" dirty="0">
              <a:latin typeface="+mj-lt"/>
              <a:cs typeface="Adobe Devanagari" panose="02040503050201020203" pitchFamily="18" charset="0"/>
            </a:endParaRPr>
          </a:p>
          <a:p>
            <a:r>
              <a:rPr lang="en-US" sz="2000" b="1" dirty="0">
                <a:latin typeface="+mj-lt"/>
                <a:cs typeface="Adobe Devanagari" panose="02040503050201020203" pitchFamily="18" charset="0"/>
              </a:rPr>
              <a:t>2)  Loading and Reading the Data</a:t>
            </a:r>
          </a:p>
          <a:p>
            <a:pPr marL="342900" indent="-342900">
              <a:buAutoNum type="arabicParenR" startAt="3"/>
            </a:pPr>
            <a:endParaRPr lang="en-US" b="1" dirty="0">
              <a:latin typeface="+mj-lt"/>
              <a:cs typeface="Adobe Devanagari" panose="02040503050201020203" pitchFamily="18" charset="0"/>
            </a:endParaRPr>
          </a:p>
          <a:p>
            <a:pPr marL="342900" indent="-342900">
              <a:buAutoNum type="arabicParenR" startAt="3"/>
            </a:pPr>
            <a:r>
              <a:rPr lang="en-US" sz="2000" b="1" dirty="0">
                <a:latin typeface="+mj-lt"/>
                <a:cs typeface="Adobe Devanagari" panose="02040503050201020203" pitchFamily="18" charset="0"/>
              </a:rPr>
              <a:t>Data analysis: Statistics and checking for Null Values</a:t>
            </a:r>
          </a:p>
          <a:p>
            <a:pPr marL="342900" indent="-342900">
              <a:buAutoNum type="arabicParenR" startAt="3"/>
            </a:pPr>
            <a:endParaRPr lang="en-US" b="1" dirty="0">
              <a:latin typeface="+mj-lt"/>
              <a:cs typeface="Adobe Devanagari" panose="02040503050201020203" pitchFamily="18" charset="0"/>
            </a:endParaRPr>
          </a:p>
          <a:p>
            <a:pPr marL="342900" indent="-342900">
              <a:buAutoNum type="arabicParenR" startAt="3"/>
            </a:pPr>
            <a:r>
              <a:rPr lang="en-US" sz="2000" b="1" dirty="0">
                <a:latin typeface="+mj-lt"/>
                <a:cs typeface="Adobe Devanagari" panose="02040503050201020203" pitchFamily="18" charset="0"/>
              </a:rPr>
              <a:t>Correlation Heatmap</a:t>
            </a:r>
          </a:p>
          <a:p>
            <a:pPr marL="342900" indent="-342900">
              <a:buAutoNum type="arabicParenR" startAt="3"/>
            </a:pPr>
            <a:endParaRPr lang="en-US" b="1" dirty="0">
              <a:latin typeface="+mj-lt"/>
              <a:cs typeface="Adobe Devanagari" panose="02040503050201020203" pitchFamily="18" charset="0"/>
            </a:endParaRPr>
          </a:p>
          <a:p>
            <a:pPr marL="342900" indent="-342900">
              <a:buAutoNum type="arabicParenR" startAt="3"/>
            </a:pPr>
            <a:r>
              <a:rPr lang="en-US" sz="2000" b="1" dirty="0">
                <a:latin typeface="+mj-lt"/>
                <a:cs typeface="Adobe Devanagari" panose="02040503050201020203" pitchFamily="18" charset="0"/>
              </a:rPr>
              <a:t>Feature Engineering</a:t>
            </a:r>
          </a:p>
          <a:p>
            <a:pPr marL="342900" indent="-342900">
              <a:buAutoNum type="arabicParenR" startAt="3"/>
            </a:pPr>
            <a:endParaRPr lang="en-US" sz="2000" b="1" dirty="0">
              <a:latin typeface="+mj-lt"/>
              <a:cs typeface="Adobe Devanagari" panose="02040503050201020203" pitchFamily="18" charset="0"/>
            </a:endParaRPr>
          </a:p>
          <a:p>
            <a:pPr marL="342900" indent="-342900">
              <a:buFontTx/>
              <a:buAutoNum type="arabicParenR" startAt="3"/>
            </a:pPr>
            <a:r>
              <a:rPr lang="en-US" sz="2000" b="1" dirty="0">
                <a:cs typeface="Adobe Devanagari" panose="02040503050201020203" pitchFamily="18" charset="0"/>
              </a:rPr>
              <a:t>One-Hot, Label Encoding and Binary Encoding</a:t>
            </a:r>
            <a:endParaRPr lang="en-US" sz="2000" b="1" dirty="0">
              <a:latin typeface="+mj-lt"/>
              <a:cs typeface="Adobe Devanagari" panose="02040503050201020203" pitchFamily="18" charset="0"/>
            </a:endParaRPr>
          </a:p>
          <a:p>
            <a:pPr marL="342900" indent="-342900">
              <a:buAutoNum type="arabicParenR" startAt="3"/>
            </a:pPr>
            <a:endParaRPr lang="en-US" b="1" dirty="0">
              <a:latin typeface="+mj-lt"/>
              <a:cs typeface="Adobe Devanagari" panose="02040503050201020203" pitchFamily="18" charset="0"/>
            </a:endParaRPr>
          </a:p>
          <a:p>
            <a:pPr marL="342900" indent="-342900">
              <a:buAutoNum type="arabicParenR" startAt="3"/>
            </a:pPr>
            <a:r>
              <a:rPr lang="en-US" sz="2000" b="1" dirty="0">
                <a:latin typeface="+mj-lt"/>
                <a:cs typeface="Adobe Devanagari" panose="02040503050201020203" pitchFamily="18" charset="0"/>
              </a:rPr>
              <a:t>Data Split and Training Model</a:t>
            </a:r>
          </a:p>
          <a:p>
            <a:pPr marL="342900" indent="-342900">
              <a:buAutoNum type="arabicParenR" startAt="3"/>
            </a:pPr>
            <a:endParaRPr lang="en-US" b="1" dirty="0">
              <a:latin typeface="+mj-lt"/>
              <a:cs typeface="Adobe Devanagari" panose="02040503050201020203" pitchFamily="18" charset="0"/>
            </a:endParaRPr>
          </a:p>
          <a:p>
            <a:pPr marL="342900" indent="-342900">
              <a:buAutoNum type="arabicParenR" startAt="3"/>
            </a:pPr>
            <a:r>
              <a:rPr lang="en-US" sz="2000" b="1" dirty="0">
                <a:latin typeface="+mj-lt"/>
                <a:cs typeface="Adobe Devanagari" panose="02040503050201020203" pitchFamily="18" charset="0"/>
              </a:rPr>
              <a:t>Accuracy of the Model</a:t>
            </a:r>
          </a:p>
          <a:p>
            <a:pPr marL="342900" indent="-342900">
              <a:buAutoNum type="arabicParenR" startAt="3"/>
            </a:pPr>
            <a:endParaRPr lang="en-US" b="1" dirty="0">
              <a:latin typeface="+mj-lt"/>
              <a:cs typeface="Adobe Devanagari" panose="02040503050201020203" pitchFamily="18" charset="0"/>
            </a:endParaRPr>
          </a:p>
          <a:p>
            <a:pPr marL="342900" indent="-342900">
              <a:buAutoNum type="arabicParenR" startAt="3"/>
            </a:pPr>
            <a:r>
              <a:rPr lang="en-US" sz="2000" b="1" dirty="0">
                <a:latin typeface="+mj-lt"/>
                <a:cs typeface="Adobe Devanagari" panose="02040503050201020203" pitchFamily="18" charset="0"/>
              </a:rPr>
              <a:t>Conclusion</a:t>
            </a:r>
          </a:p>
        </p:txBody>
      </p:sp>
    </p:spTree>
    <p:extLst>
      <p:ext uri="{BB962C8B-B14F-4D97-AF65-F5344CB8AC3E}">
        <p14:creationId xmlns:p14="http://schemas.microsoft.com/office/powerpoint/2010/main" val="1055214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9A0AE9-5F60-4434-ABCF-8CA264E84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08672" y="-130739"/>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6444"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0" y="0"/>
            <a:ext cx="1905000" cy="444843"/>
          </a:xfrm>
          <a:prstGeom prst="rect">
            <a:avLst/>
          </a:prstGeom>
        </p:spPr>
      </p:pic>
      <p:sp>
        <p:nvSpPr>
          <p:cNvPr id="6" name="Rectangle 5">
            <a:extLst>
              <a:ext uri="{FF2B5EF4-FFF2-40B4-BE49-F238E27FC236}">
                <a16:creationId xmlns:a16="http://schemas.microsoft.com/office/drawing/2014/main" id="{540EE454-A197-4F4F-B619-83D2E61ABD25}"/>
              </a:ext>
            </a:extLst>
          </p:cNvPr>
          <p:cNvSpPr/>
          <p:nvPr/>
        </p:nvSpPr>
        <p:spPr>
          <a:xfrm>
            <a:off x="4342666" y="2967335"/>
            <a:ext cx="3506666" cy="923330"/>
          </a:xfrm>
          <a:prstGeom prst="rect">
            <a:avLst/>
          </a:prstGeom>
          <a:noFill/>
        </p:spPr>
        <p:txBody>
          <a:bodyPr wrap="non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rPr>
              <a:t>Thank You</a:t>
            </a:r>
            <a:endParaRPr lang="en-US"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070298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0F973B-CDFD-4675-B95B-BCBB0DCE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4356"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3357562" y="136586"/>
            <a:ext cx="10058400" cy="1371600"/>
          </a:xfrm>
        </p:spPr>
        <p:txBody>
          <a:bodyPr/>
          <a:lstStyle/>
          <a:p>
            <a:r>
              <a:rPr lang="en-IN" b="1" dirty="0">
                <a:solidFill>
                  <a:schemeClr val="tx1">
                    <a:lumMod val="95000"/>
                    <a:lumOff val="5000"/>
                  </a:schemeClr>
                </a:solidFill>
              </a:rPr>
              <a:t>Executive</a:t>
            </a:r>
            <a:r>
              <a:rPr lang="en-IN" b="1" dirty="0"/>
              <a:t> Summary</a:t>
            </a:r>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55916" y="-162622"/>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7881"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1" y="1"/>
            <a:ext cx="3114675" cy="642938"/>
          </a:xfrm>
          <a:prstGeom prst="rect">
            <a:avLst/>
          </a:prstGeom>
        </p:spPr>
      </p:pic>
      <p:sp>
        <p:nvSpPr>
          <p:cNvPr id="12" name="TextBox 11">
            <a:extLst>
              <a:ext uri="{FF2B5EF4-FFF2-40B4-BE49-F238E27FC236}">
                <a16:creationId xmlns:a16="http://schemas.microsoft.com/office/drawing/2014/main" id="{15F9C3F3-7E05-4BEC-8F5F-F66325D48BB1}"/>
              </a:ext>
            </a:extLst>
          </p:cNvPr>
          <p:cNvSpPr txBox="1"/>
          <p:nvPr/>
        </p:nvSpPr>
        <p:spPr>
          <a:xfrm>
            <a:off x="1100138" y="2028825"/>
            <a:ext cx="184731" cy="369332"/>
          </a:xfrm>
          <a:prstGeom prst="rect">
            <a:avLst/>
          </a:prstGeom>
          <a:noFill/>
        </p:spPr>
        <p:txBody>
          <a:bodyPr wrap="none" rtlCol="0">
            <a:spAutoFit/>
          </a:bodyPr>
          <a:lstStyle/>
          <a:p>
            <a:endParaRPr lang="en-IN" dirty="0"/>
          </a:p>
        </p:txBody>
      </p:sp>
      <p:sp>
        <p:nvSpPr>
          <p:cNvPr id="13" name="TextBox 12">
            <a:extLst>
              <a:ext uri="{FF2B5EF4-FFF2-40B4-BE49-F238E27FC236}">
                <a16:creationId xmlns:a16="http://schemas.microsoft.com/office/drawing/2014/main" id="{239C5694-57D5-43DD-8FE7-869399C18CDF}"/>
              </a:ext>
            </a:extLst>
          </p:cNvPr>
          <p:cNvSpPr txBox="1"/>
          <p:nvPr/>
        </p:nvSpPr>
        <p:spPr>
          <a:xfrm>
            <a:off x="471488" y="2143125"/>
            <a:ext cx="473206" cy="369332"/>
          </a:xfrm>
          <a:prstGeom prst="rect">
            <a:avLst/>
          </a:prstGeom>
          <a:noFill/>
        </p:spPr>
        <p:txBody>
          <a:bodyPr wrap="none" rtlCol="0">
            <a:spAutoFit/>
          </a:bodyPr>
          <a:lstStyle/>
          <a:p>
            <a:pPr marL="285750" indent="-285750">
              <a:buFont typeface="Arial" panose="020B0604020202020204" pitchFamily="34" charset="0"/>
              <a:buChar char="•"/>
            </a:pPr>
            <a:endParaRPr lang="en-IN" dirty="0"/>
          </a:p>
        </p:txBody>
      </p:sp>
      <p:sp>
        <p:nvSpPr>
          <p:cNvPr id="14" name="TextBox 13">
            <a:extLst>
              <a:ext uri="{FF2B5EF4-FFF2-40B4-BE49-F238E27FC236}">
                <a16:creationId xmlns:a16="http://schemas.microsoft.com/office/drawing/2014/main" id="{3444C659-8271-439D-BF79-23790947D2FB}"/>
              </a:ext>
            </a:extLst>
          </p:cNvPr>
          <p:cNvSpPr txBox="1"/>
          <p:nvPr/>
        </p:nvSpPr>
        <p:spPr>
          <a:xfrm>
            <a:off x="26082" y="1749720"/>
            <a:ext cx="12279002" cy="4955203"/>
          </a:xfrm>
          <a:prstGeom prst="rect">
            <a:avLst/>
          </a:prstGeom>
          <a:noFill/>
        </p:spPr>
        <p:txBody>
          <a:bodyPr wrap="none" rtlCol="0">
            <a:spAutoFit/>
          </a:bodyPr>
          <a:lstStyle/>
          <a:p>
            <a:pPr marL="285750" indent="-285750">
              <a:buFont typeface="Arial" panose="020B0604020202020204" pitchFamily="34" charset="0"/>
              <a:buChar char="•"/>
            </a:pPr>
            <a:r>
              <a:rPr lang="en-IN" sz="2000" dirty="0"/>
              <a:t>TVS Credit being a NBFC which is into lending, the monthly collections have a direct correlation to its profits.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Collections happen in mainly two methods, </a:t>
            </a:r>
            <a:r>
              <a:rPr lang="en-IN" sz="2000" dirty="0" err="1"/>
              <a:t>i</a:t>
            </a:r>
            <a:r>
              <a:rPr lang="en-IN" sz="2000" dirty="0"/>
              <a:t>) Field agents and ii) Telecall.</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To reduce the human effort required in field we can use machine learning techniques to identify self paying customers </a:t>
            </a:r>
          </a:p>
          <a:p>
            <a:r>
              <a:rPr lang="en-IN" sz="2000" dirty="0"/>
              <a:t>     who can be targeted by the tele-callers.</a:t>
            </a:r>
          </a:p>
          <a:p>
            <a:endParaRPr lang="en-IN" sz="2000" dirty="0"/>
          </a:p>
          <a:p>
            <a:pPr marL="285750" indent="-285750">
              <a:buFont typeface="Arial" panose="020B0604020202020204" pitchFamily="34" charset="0"/>
              <a:buChar char="•"/>
            </a:pPr>
            <a:r>
              <a:rPr lang="en-IN" sz="2000" dirty="0"/>
              <a:t>The features are both categorical and numerical. The categorical variables, depending on the nature can be </a:t>
            </a:r>
          </a:p>
          <a:p>
            <a:r>
              <a:rPr lang="en-IN" sz="2000" dirty="0"/>
              <a:t>     converted to numerical using one hot encoding, binary encoding or label encoding.</a:t>
            </a:r>
          </a:p>
          <a:p>
            <a:endParaRPr lang="en-IN" sz="2000" dirty="0"/>
          </a:p>
          <a:p>
            <a:pPr marL="285750" indent="-285750">
              <a:buFont typeface="Arial" panose="020B0604020202020204" pitchFamily="34" charset="0"/>
              <a:buChar char="•"/>
            </a:pPr>
            <a:r>
              <a:rPr lang="en-IN" sz="2000" dirty="0"/>
              <a:t>Data pre-processing and feature engineering must be done to lower error rates and increase accuracy.</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Models such as XG boost, logistic regression, Random forest are used to classify data and the accuracy rates </a:t>
            </a:r>
          </a:p>
          <a:p>
            <a:r>
              <a:rPr lang="en-IN" sz="2000" dirty="0"/>
              <a:t>     are compared</a:t>
            </a:r>
            <a:r>
              <a:rPr lang="en-IN" dirty="0"/>
              <a:t>. </a:t>
            </a:r>
            <a:r>
              <a:rPr lang="en-IN" b="1" dirty="0"/>
              <a:t>Highest of 94.5% is achieved</a:t>
            </a:r>
            <a:r>
              <a:rPr lang="en-IN"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5270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0F973B-CDFD-4675-B95B-BCBB0DCE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91"/>
            <a:ext cx="12204356"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2381250" y="223911"/>
            <a:ext cx="10058400" cy="1371600"/>
          </a:xfrm>
        </p:spPr>
        <p:txBody>
          <a:bodyPr/>
          <a:lstStyle/>
          <a:p>
            <a:r>
              <a:rPr lang="en-US" b="1" dirty="0">
                <a:cs typeface="Adobe Devanagari" panose="02040503050201020203" pitchFamily="18" charset="0"/>
              </a:rPr>
              <a:t> Loading and Reading the data</a:t>
            </a:r>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55916" y="-162622"/>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7881"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1" y="1"/>
            <a:ext cx="3114675" cy="642938"/>
          </a:xfrm>
          <a:prstGeom prst="rect">
            <a:avLst/>
          </a:prstGeom>
        </p:spPr>
      </p:pic>
      <p:sp>
        <p:nvSpPr>
          <p:cNvPr id="6" name="TextBox 5">
            <a:extLst>
              <a:ext uri="{FF2B5EF4-FFF2-40B4-BE49-F238E27FC236}">
                <a16:creationId xmlns:a16="http://schemas.microsoft.com/office/drawing/2014/main" id="{ED1F6F3D-665B-41C8-87EC-D7F7BA2146AE}"/>
              </a:ext>
            </a:extLst>
          </p:cNvPr>
          <p:cNvSpPr txBox="1"/>
          <p:nvPr/>
        </p:nvSpPr>
        <p:spPr>
          <a:xfrm>
            <a:off x="214313" y="1785938"/>
            <a:ext cx="10234212" cy="1938992"/>
          </a:xfrm>
          <a:prstGeom prst="rect">
            <a:avLst/>
          </a:prstGeom>
          <a:noFill/>
        </p:spPr>
        <p:txBody>
          <a:bodyPr wrap="none" rtlCol="0">
            <a:spAutoFit/>
          </a:bodyPr>
          <a:lstStyle/>
          <a:p>
            <a:pPr marL="285750" indent="-285750">
              <a:buFont typeface="Arial" panose="020B0604020202020204" pitchFamily="34" charset="0"/>
              <a:buChar char="•"/>
            </a:pPr>
            <a:r>
              <a:rPr lang="en-IN" sz="2000" dirty="0"/>
              <a:t>The dataset has 547308 data points and 30 columns consisting the features. </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It has 29 features out of which 18 are numerical and 11 are categorical variables. </a:t>
            </a:r>
          </a:p>
          <a:p>
            <a:r>
              <a:rPr lang="en-IN" sz="2000" dirty="0"/>
              <a:t>    The last column being the target variable.</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The shape() function gives the dimensions and the head() function describes the first 5 datapoints.</a:t>
            </a:r>
          </a:p>
        </p:txBody>
      </p:sp>
      <p:pic>
        <p:nvPicPr>
          <p:cNvPr id="13" name="Picture 12">
            <a:extLst>
              <a:ext uri="{FF2B5EF4-FFF2-40B4-BE49-F238E27FC236}">
                <a16:creationId xmlns:a16="http://schemas.microsoft.com/office/drawing/2014/main" id="{5A3506BB-3765-4774-9EE6-41864F7F04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811" y="3903785"/>
            <a:ext cx="11401038" cy="2730304"/>
          </a:xfrm>
          <a:prstGeom prst="rect">
            <a:avLst/>
          </a:prstGeom>
        </p:spPr>
      </p:pic>
    </p:spTree>
    <p:extLst>
      <p:ext uri="{BB962C8B-B14F-4D97-AF65-F5344CB8AC3E}">
        <p14:creationId xmlns:p14="http://schemas.microsoft.com/office/powerpoint/2010/main" val="88798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0F973B-CDFD-4675-B95B-BCBB0DCE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4356"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938213" y="321297"/>
            <a:ext cx="10801350" cy="1371600"/>
          </a:xfrm>
        </p:spPr>
        <p:txBody>
          <a:bodyPr>
            <a:normAutofit/>
          </a:bodyPr>
          <a:lstStyle/>
          <a:p>
            <a:r>
              <a:rPr lang="en-US" b="1" dirty="0">
                <a:cs typeface="Adobe Devanagari" panose="02040503050201020203" pitchFamily="18" charset="0"/>
              </a:rPr>
              <a:t>Data analysis: Checking for null values</a:t>
            </a:r>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55916" y="-162622"/>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7881"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1" y="1"/>
            <a:ext cx="3114675" cy="642938"/>
          </a:xfrm>
          <a:prstGeom prst="rect">
            <a:avLst/>
          </a:prstGeom>
        </p:spPr>
      </p:pic>
      <p:pic>
        <p:nvPicPr>
          <p:cNvPr id="4" name="Picture 3">
            <a:extLst>
              <a:ext uri="{FF2B5EF4-FFF2-40B4-BE49-F238E27FC236}">
                <a16:creationId xmlns:a16="http://schemas.microsoft.com/office/drawing/2014/main" id="{8E370C2D-47B6-42E8-AE4A-1AEF9A68E6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6675" y="1345564"/>
            <a:ext cx="4505325" cy="5453921"/>
          </a:xfrm>
          <a:prstGeom prst="rect">
            <a:avLst/>
          </a:prstGeom>
        </p:spPr>
      </p:pic>
      <p:sp>
        <p:nvSpPr>
          <p:cNvPr id="6" name="TextBox 5">
            <a:extLst>
              <a:ext uri="{FF2B5EF4-FFF2-40B4-BE49-F238E27FC236}">
                <a16:creationId xmlns:a16="http://schemas.microsoft.com/office/drawing/2014/main" id="{1752D733-A697-446F-97A9-314F9B1353C5}"/>
              </a:ext>
            </a:extLst>
          </p:cNvPr>
          <p:cNvSpPr txBox="1"/>
          <p:nvPr/>
        </p:nvSpPr>
        <p:spPr>
          <a:xfrm>
            <a:off x="165001" y="1607083"/>
            <a:ext cx="7521674" cy="4708981"/>
          </a:xfrm>
          <a:prstGeom prst="rect">
            <a:avLst/>
          </a:prstGeom>
          <a:noFill/>
        </p:spPr>
        <p:txBody>
          <a:bodyPr wrap="none" rtlCol="0">
            <a:spAutoFit/>
          </a:bodyPr>
          <a:lstStyle/>
          <a:p>
            <a:pPr marL="285750" indent="-285750">
              <a:buFont typeface="Arial" panose="020B0604020202020204" pitchFamily="34" charset="0"/>
              <a:buChar char="•"/>
            </a:pPr>
            <a:r>
              <a:rPr lang="en-IN" sz="2000" dirty="0"/>
              <a:t>While checking for null values we observe the following 3 occurrences.</a:t>
            </a:r>
          </a:p>
          <a:p>
            <a:endParaRPr lang="en-IN" sz="2000" dirty="0"/>
          </a:p>
          <a:p>
            <a:pPr marL="342900" indent="-342900">
              <a:buFont typeface="+mj-lt"/>
              <a:buAutoNum type="arabicPeriod"/>
            </a:pPr>
            <a:r>
              <a:rPr lang="en-IN" sz="2000" dirty="0"/>
              <a:t>Values missing in the range of ~500000</a:t>
            </a:r>
          </a:p>
          <a:p>
            <a:r>
              <a:rPr lang="en-IN" sz="2000" dirty="0"/>
              <a:t>      -Looking at the nature of the variables. There </a:t>
            </a:r>
          </a:p>
          <a:p>
            <a:r>
              <a:rPr lang="en-IN" sz="2000" dirty="0"/>
              <a:t>       can be 2 cases here, either the people might have not</a:t>
            </a:r>
          </a:p>
          <a:p>
            <a:r>
              <a:rPr lang="en-IN" sz="2000" dirty="0"/>
              <a:t>       taken the particular loan therefore we will put 0 or consider</a:t>
            </a:r>
          </a:p>
          <a:p>
            <a:r>
              <a:rPr lang="en-IN" sz="2000" dirty="0"/>
              <a:t>       them as missing values and drop the columns due to the size. </a:t>
            </a:r>
          </a:p>
          <a:p>
            <a:pPr marL="342900" indent="-342900">
              <a:buFont typeface="+mj-lt"/>
              <a:buAutoNum type="arabicPeriod"/>
            </a:pPr>
            <a:endParaRPr lang="en-IN" sz="2000" dirty="0"/>
          </a:p>
          <a:p>
            <a:r>
              <a:rPr lang="en-IN" sz="2000" dirty="0"/>
              <a:t>2.   Values missing in the range of ~40000:</a:t>
            </a:r>
          </a:p>
          <a:p>
            <a:r>
              <a:rPr lang="en-IN" sz="2000" dirty="0"/>
              <a:t>      - We replace the values with the mean of the population.</a:t>
            </a:r>
          </a:p>
          <a:p>
            <a:pPr marL="342900" indent="-342900">
              <a:buFont typeface="+mj-lt"/>
              <a:buAutoNum type="arabicPeriod"/>
            </a:pPr>
            <a:endParaRPr lang="en-IN" sz="2000" dirty="0"/>
          </a:p>
          <a:p>
            <a:pPr marL="457200" indent="-457200">
              <a:buAutoNum type="arabicPeriod" startAt="3"/>
            </a:pPr>
            <a:r>
              <a:rPr lang="en-IN" sz="2000" dirty="0"/>
              <a:t>Categorical variable missing values.</a:t>
            </a:r>
          </a:p>
          <a:p>
            <a:r>
              <a:rPr lang="en-IN" sz="2000" dirty="0"/>
              <a:t>      - Since the only one missing is Resident type , and the number of</a:t>
            </a:r>
          </a:p>
          <a:p>
            <a:r>
              <a:rPr lang="en-IN" sz="2000" dirty="0"/>
              <a:t>        missing values is less w.r.t to overall size , therefore we can assume </a:t>
            </a:r>
          </a:p>
          <a:p>
            <a:r>
              <a:rPr lang="en-IN" sz="2000" dirty="0"/>
              <a:t>        it as either owned or rent.</a:t>
            </a:r>
          </a:p>
        </p:txBody>
      </p:sp>
    </p:spTree>
    <p:extLst>
      <p:ext uri="{BB962C8B-B14F-4D97-AF65-F5344CB8AC3E}">
        <p14:creationId xmlns:p14="http://schemas.microsoft.com/office/powerpoint/2010/main" val="279317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0F973B-CDFD-4675-B95B-BCBB0DCE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6"/>
            <a:ext cx="12204356"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2973859" y="346628"/>
            <a:ext cx="10058400" cy="1371600"/>
          </a:xfrm>
        </p:spPr>
        <p:txBody>
          <a:bodyPr>
            <a:normAutofit/>
          </a:bodyPr>
          <a:lstStyle/>
          <a:p>
            <a:r>
              <a:rPr lang="en-US" b="1" dirty="0">
                <a:cs typeface="Adobe Devanagari" panose="02040503050201020203" pitchFamily="18" charset="0"/>
              </a:rPr>
              <a:t>Data analysis: Statistics</a:t>
            </a:r>
            <a:endParaRPr lang="en-IN" b="1" dirty="0"/>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55916" y="-162622"/>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7881"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1" y="1"/>
            <a:ext cx="3114675" cy="642938"/>
          </a:xfrm>
          <a:prstGeom prst="rect">
            <a:avLst/>
          </a:prstGeom>
        </p:spPr>
      </p:pic>
      <p:sp>
        <p:nvSpPr>
          <p:cNvPr id="3" name="TextBox 2">
            <a:extLst>
              <a:ext uri="{FF2B5EF4-FFF2-40B4-BE49-F238E27FC236}">
                <a16:creationId xmlns:a16="http://schemas.microsoft.com/office/drawing/2014/main" id="{334FDE8F-B820-4447-855D-5300EF48F58B}"/>
              </a:ext>
            </a:extLst>
          </p:cNvPr>
          <p:cNvSpPr txBox="1"/>
          <p:nvPr/>
        </p:nvSpPr>
        <p:spPr>
          <a:xfrm>
            <a:off x="704335" y="2015383"/>
            <a:ext cx="8997784" cy="400110"/>
          </a:xfrm>
          <a:prstGeom prst="rect">
            <a:avLst/>
          </a:prstGeom>
          <a:noFill/>
        </p:spPr>
        <p:txBody>
          <a:bodyPr wrap="none" rtlCol="0">
            <a:spAutoFit/>
          </a:bodyPr>
          <a:lstStyle/>
          <a:p>
            <a:pPr marL="285750" indent="-285750">
              <a:buFont typeface="Arial" panose="020B0604020202020204" pitchFamily="34" charset="0"/>
              <a:buChar char="•"/>
            </a:pPr>
            <a:r>
              <a:rPr lang="en-IN" sz="2000" dirty="0"/>
              <a:t>We use the describe() function to learn about mean, std dev, min, max of the features.</a:t>
            </a:r>
          </a:p>
        </p:txBody>
      </p:sp>
      <p:pic>
        <p:nvPicPr>
          <p:cNvPr id="6" name="Picture 5">
            <a:extLst>
              <a:ext uri="{FF2B5EF4-FFF2-40B4-BE49-F238E27FC236}">
                <a16:creationId xmlns:a16="http://schemas.microsoft.com/office/drawing/2014/main" id="{BA0A3AD8-6134-4337-971F-25B2245A8A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103" y="3090672"/>
            <a:ext cx="11907794" cy="3429001"/>
          </a:xfrm>
          <a:prstGeom prst="rect">
            <a:avLst/>
          </a:prstGeom>
        </p:spPr>
      </p:pic>
    </p:spTree>
    <p:extLst>
      <p:ext uri="{BB962C8B-B14F-4D97-AF65-F5344CB8AC3E}">
        <p14:creationId xmlns:p14="http://schemas.microsoft.com/office/powerpoint/2010/main" val="174795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0F973B-CDFD-4675-B95B-BCBB0DCE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6" y="-3156"/>
            <a:ext cx="12204356"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3238241" y="17363"/>
            <a:ext cx="10058400" cy="1371600"/>
          </a:xfrm>
        </p:spPr>
        <p:txBody>
          <a:bodyPr/>
          <a:lstStyle/>
          <a:p>
            <a:r>
              <a:rPr lang="en-IN" b="1" dirty="0">
                <a:solidFill>
                  <a:schemeClr val="tx1">
                    <a:lumMod val="95000"/>
                    <a:lumOff val="5000"/>
                  </a:schemeClr>
                </a:solidFill>
              </a:rPr>
              <a:t>Correlation Heatmap</a:t>
            </a:r>
            <a:endParaRPr lang="en-IN" b="1" dirty="0"/>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55916" y="-162622"/>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7881"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1" y="1"/>
            <a:ext cx="3114675" cy="642938"/>
          </a:xfrm>
          <a:prstGeom prst="rect">
            <a:avLst/>
          </a:prstGeom>
        </p:spPr>
      </p:pic>
      <p:pic>
        <p:nvPicPr>
          <p:cNvPr id="4" name="Picture 3">
            <a:extLst>
              <a:ext uri="{FF2B5EF4-FFF2-40B4-BE49-F238E27FC236}">
                <a16:creationId xmlns:a16="http://schemas.microsoft.com/office/drawing/2014/main" id="{3A0DD24E-32AC-4F33-9F3B-DF2230EECF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370217"/>
            <a:ext cx="7747686" cy="5470420"/>
          </a:xfrm>
          <a:prstGeom prst="rect">
            <a:avLst/>
          </a:prstGeom>
        </p:spPr>
      </p:pic>
      <p:pic>
        <p:nvPicPr>
          <p:cNvPr id="8" name="Picture 7">
            <a:extLst>
              <a:ext uri="{FF2B5EF4-FFF2-40B4-BE49-F238E27FC236}">
                <a16:creationId xmlns:a16="http://schemas.microsoft.com/office/drawing/2014/main" id="{6D366A33-6E8E-4845-8128-A2CDAA6292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47686" y="1416561"/>
            <a:ext cx="4431959" cy="952500"/>
          </a:xfrm>
          <a:prstGeom prst="rect">
            <a:avLst/>
          </a:prstGeom>
        </p:spPr>
      </p:pic>
      <p:sp>
        <p:nvSpPr>
          <p:cNvPr id="10" name="TextBox 9">
            <a:extLst>
              <a:ext uri="{FF2B5EF4-FFF2-40B4-BE49-F238E27FC236}">
                <a16:creationId xmlns:a16="http://schemas.microsoft.com/office/drawing/2014/main" id="{88C98E92-DB81-4A9A-9A94-28434B560976}"/>
              </a:ext>
            </a:extLst>
          </p:cNvPr>
          <p:cNvSpPr txBox="1"/>
          <p:nvPr/>
        </p:nvSpPr>
        <p:spPr>
          <a:xfrm>
            <a:off x="7883611" y="3045488"/>
            <a:ext cx="4376326" cy="2862322"/>
          </a:xfrm>
          <a:prstGeom prst="rect">
            <a:avLst/>
          </a:prstGeom>
          <a:noFill/>
        </p:spPr>
        <p:txBody>
          <a:bodyPr wrap="none" rtlCol="0">
            <a:spAutoFit/>
          </a:bodyPr>
          <a:lstStyle/>
          <a:p>
            <a:pPr marL="285750" indent="-285750">
              <a:buFont typeface="Arial" panose="020B0604020202020204" pitchFamily="34" charset="0"/>
              <a:buChar char="•"/>
            </a:pPr>
            <a:r>
              <a:rPr lang="en-IN" sz="2000" dirty="0"/>
              <a:t>We plot a correlation map to identify</a:t>
            </a:r>
          </a:p>
          <a:p>
            <a:r>
              <a:rPr lang="en-IN" sz="2000" dirty="0"/>
              <a:t>     highly correlated variables, which can</a:t>
            </a:r>
          </a:p>
          <a:p>
            <a:r>
              <a:rPr lang="en-IN" sz="2000" dirty="0"/>
              <a:t>     then be removed.</a:t>
            </a:r>
          </a:p>
          <a:p>
            <a:endParaRPr lang="en-IN" sz="2000" dirty="0"/>
          </a:p>
          <a:p>
            <a:pPr marL="342900" indent="-342900">
              <a:buFont typeface="Arial" panose="020B0604020202020204" pitchFamily="34" charset="0"/>
              <a:buChar char="•"/>
            </a:pPr>
            <a:r>
              <a:rPr lang="en-IN" sz="2000" dirty="0"/>
              <a:t>The highly correlated values can be</a:t>
            </a:r>
          </a:p>
          <a:p>
            <a:r>
              <a:rPr lang="en-IN" sz="2000" dirty="0"/>
              <a:t>      removed manually or we can use a</a:t>
            </a:r>
          </a:p>
          <a:p>
            <a:r>
              <a:rPr lang="en-IN" sz="2000" dirty="0"/>
              <a:t>      technique called Principal Component</a:t>
            </a:r>
          </a:p>
          <a:p>
            <a:r>
              <a:rPr lang="en-IN" sz="2000" dirty="0"/>
              <a:t>      Analysis which takes care of high</a:t>
            </a:r>
          </a:p>
          <a:p>
            <a:r>
              <a:rPr lang="en-IN" sz="2000" dirty="0"/>
              <a:t>      correlation. </a:t>
            </a:r>
          </a:p>
        </p:txBody>
      </p:sp>
    </p:spTree>
    <p:extLst>
      <p:ext uri="{BB962C8B-B14F-4D97-AF65-F5344CB8AC3E}">
        <p14:creationId xmlns:p14="http://schemas.microsoft.com/office/powerpoint/2010/main" val="20734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0F973B-CDFD-4675-B95B-BCBB0DCE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6" y="-3156"/>
            <a:ext cx="12204356"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3238241" y="17363"/>
            <a:ext cx="10058400" cy="1371600"/>
          </a:xfrm>
        </p:spPr>
        <p:txBody>
          <a:bodyPr/>
          <a:lstStyle/>
          <a:p>
            <a:r>
              <a:rPr lang="en-IN" b="1" dirty="0">
                <a:solidFill>
                  <a:schemeClr val="tx1">
                    <a:lumMod val="95000"/>
                    <a:lumOff val="5000"/>
                  </a:schemeClr>
                </a:solidFill>
              </a:rPr>
              <a:t>Removing outliers</a:t>
            </a:r>
            <a:endParaRPr lang="en-IN" b="1" dirty="0"/>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55916" y="-162622"/>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7881"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1" y="1"/>
            <a:ext cx="3114675" cy="642938"/>
          </a:xfrm>
          <a:prstGeom prst="rect">
            <a:avLst/>
          </a:prstGeom>
        </p:spPr>
      </p:pic>
      <p:sp>
        <p:nvSpPr>
          <p:cNvPr id="10" name="TextBox 9">
            <a:extLst>
              <a:ext uri="{FF2B5EF4-FFF2-40B4-BE49-F238E27FC236}">
                <a16:creationId xmlns:a16="http://schemas.microsoft.com/office/drawing/2014/main" id="{88C98E92-DB81-4A9A-9A94-28434B560976}"/>
              </a:ext>
            </a:extLst>
          </p:cNvPr>
          <p:cNvSpPr txBox="1"/>
          <p:nvPr/>
        </p:nvSpPr>
        <p:spPr>
          <a:xfrm>
            <a:off x="7883611" y="3045488"/>
            <a:ext cx="184731" cy="400110"/>
          </a:xfrm>
          <a:prstGeom prst="rect">
            <a:avLst/>
          </a:prstGeom>
          <a:noFill/>
        </p:spPr>
        <p:txBody>
          <a:bodyPr wrap="none" rtlCol="0">
            <a:spAutoFit/>
          </a:bodyPr>
          <a:lstStyle/>
          <a:p>
            <a:endParaRPr lang="en-IN" sz="2000" dirty="0"/>
          </a:p>
        </p:txBody>
      </p:sp>
      <p:pic>
        <p:nvPicPr>
          <p:cNvPr id="6" name="Picture 5">
            <a:extLst>
              <a:ext uri="{FF2B5EF4-FFF2-40B4-BE49-F238E27FC236}">
                <a16:creationId xmlns:a16="http://schemas.microsoft.com/office/drawing/2014/main" id="{238E9750-1E6A-4CE8-B397-4A2C61F79E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043" y="2370815"/>
            <a:ext cx="11753850" cy="2571572"/>
          </a:xfrm>
          <a:prstGeom prst="rect">
            <a:avLst/>
          </a:prstGeom>
        </p:spPr>
      </p:pic>
    </p:spTree>
    <p:extLst>
      <p:ext uri="{BB962C8B-B14F-4D97-AF65-F5344CB8AC3E}">
        <p14:creationId xmlns:p14="http://schemas.microsoft.com/office/powerpoint/2010/main" val="198736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0F973B-CDFD-4675-B95B-BCBB0DCEC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4356" cy="6858000"/>
          </a:xfrm>
          <a:prstGeom prst="rect">
            <a:avLst/>
          </a:prstGeom>
        </p:spPr>
      </p:pic>
      <p:sp>
        <p:nvSpPr>
          <p:cNvPr id="2" name="Title 1">
            <a:extLst>
              <a:ext uri="{FF2B5EF4-FFF2-40B4-BE49-F238E27FC236}">
                <a16:creationId xmlns:a16="http://schemas.microsoft.com/office/drawing/2014/main" id="{AB2C54D1-0A8B-4EED-B072-194206858F72}"/>
              </a:ext>
            </a:extLst>
          </p:cNvPr>
          <p:cNvSpPr>
            <a:spLocks noGrp="1"/>
          </p:cNvSpPr>
          <p:nvPr>
            <p:ph type="title"/>
          </p:nvPr>
        </p:nvSpPr>
        <p:spPr>
          <a:xfrm>
            <a:off x="3013375" y="351196"/>
            <a:ext cx="10058400" cy="1371600"/>
          </a:xfrm>
        </p:spPr>
        <p:txBody>
          <a:bodyPr>
            <a:normAutofit/>
          </a:bodyPr>
          <a:lstStyle/>
          <a:p>
            <a:r>
              <a:rPr lang="en-US" b="1" dirty="0">
                <a:cs typeface="Adobe Devanagari" panose="02040503050201020203" pitchFamily="18" charset="0"/>
              </a:rPr>
              <a:t>Feature Engineering</a:t>
            </a:r>
          </a:p>
        </p:txBody>
      </p:sp>
      <p:pic>
        <p:nvPicPr>
          <p:cNvPr id="5" name="Content Placeholder 4">
            <a:extLst>
              <a:ext uri="{FF2B5EF4-FFF2-40B4-BE49-F238E27FC236}">
                <a16:creationId xmlns:a16="http://schemas.microsoft.com/office/drawing/2014/main" id="{14248D8C-A5DE-4490-9D2A-DE352B4F6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55916" y="-162622"/>
            <a:ext cx="1077772" cy="706319"/>
          </a:xfrm>
        </p:spPr>
      </p:pic>
      <p:pic>
        <p:nvPicPr>
          <p:cNvPr id="7" name="Picture 6">
            <a:extLst>
              <a:ext uri="{FF2B5EF4-FFF2-40B4-BE49-F238E27FC236}">
                <a16:creationId xmlns:a16="http://schemas.microsoft.com/office/drawing/2014/main" id="{0B18CE83-1C96-4C0C-B089-A9ED8411A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7881" y="-964489"/>
            <a:ext cx="2256475" cy="2571572"/>
          </a:xfrm>
          <a:prstGeom prst="rect">
            <a:avLst/>
          </a:prstGeom>
        </p:spPr>
      </p:pic>
      <p:pic>
        <p:nvPicPr>
          <p:cNvPr id="9" name="Picture 8">
            <a:extLst>
              <a:ext uri="{FF2B5EF4-FFF2-40B4-BE49-F238E27FC236}">
                <a16:creationId xmlns:a16="http://schemas.microsoft.com/office/drawing/2014/main" id="{50B436BC-975A-431C-B23E-D3FFE935550B}"/>
              </a:ext>
            </a:extLst>
          </p:cNvPr>
          <p:cNvPicPr>
            <a:picLocks noChangeAspect="1"/>
          </p:cNvPicPr>
          <p:nvPr/>
        </p:nvPicPr>
        <p:blipFill rotWithShape="1">
          <a:blip r:embed="rId5">
            <a:extLst>
              <a:ext uri="{28A0092B-C50C-407E-A947-70E740481C1C}">
                <a14:useLocalDpi xmlns:a14="http://schemas.microsoft.com/office/drawing/2010/main" val="0"/>
              </a:ext>
            </a:extLst>
          </a:blip>
          <a:srcRect t="39297" b="37351"/>
          <a:stretch/>
        </p:blipFill>
        <p:spPr>
          <a:xfrm>
            <a:off x="-1" y="1"/>
            <a:ext cx="3114675" cy="642938"/>
          </a:xfrm>
          <a:prstGeom prst="rect">
            <a:avLst/>
          </a:prstGeom>
        </p:spPr>
      </p:pic>
      <p:pic>
        <p:nvPicPr>
          <p:cNvPr id="4" name="Picture 3">
            <a:extLst>
              <a:ext uri="{FF2B5EF4-FFF2-40B4-BE49-F238E27FC236}">
                <a16:creationId xmlns:a16="http://schemas.microsoft.com/office/drawing/2014/main" id="{40E5C87E-914F-4298-B253-2052AF9EC5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092" y="4355373"/>
            <a:ext cx="11854249" cy="1559663"/>
          </a:xfrm>
          <a:prstGeom prst="rect">
            <a:avLst/>
          </a:prstGeom>
        </p:spPr>
      </p:pic>
      <p:sp>
        <p:nvSpPr>
          <p:cNvPr id="6" name="TextBox 5">
            <a:extLst>
              <a:ext uri="{FF2B5EF4-FFF2-40B4-BE49-F238E27FC236}">
                <a16:creationId xmlns:a16="http://schemas.microsoft.com/office/drawing/2014/main" id="{AE3F727D-4A02-4800-8075-269734FA3DDA}"/>
              </a:ext>
            </a:extLst>
          </p:cNvPr>
          <p:cNvSpPr txBox="1"/>
          <p:nvPr/>
        </p:nvSpPr>
        <p:spPr>
          <a:xfrm>
            <a:off x="518984" y="1722796"/>
            <a:ext cx="8732647" cy="1938992"/>
          </a:xfrm>
          <a:prstGeom prst="rect">
            <a:avLst/>
          </a:prstGeom>
          <a:noFill/>
        </p:spPr>
        <p:txBody>
          <a:bodyPr wrap="none" rtlCol="0">
            <a:spAutoFit/>
          </a:bodyPr>
          <a:lstStyle/>
          <a:p>
            <a:pPr marL="285750" indent="-285750">
              <a:buFont typeface="Arial" panose="020B0604020202020204" pitchFamily="34" charset="0"/>
              <a:buChar char="•"/>
            </a:pPr>
            <a:r>
              <a:rPr lang="en-IN" sz="2000" dirty="0"/>
              <a:t>We feature engineer two new variables namely </a:t>
            </a:r>
            <a:r>
              <a:rPr lang="en-IN" sz="2000" b="1" dirty="0"/>
              <a:t>Interest and </a:t>
            </a:r>
            <a:r>
              <a:rPr lang="en-IN" sz="2000" b="1" dirty="0" err="1"/>
              <a:t>SecuredLoans</a:t>
            </a:r>
            <a:r>
              <a:rPr lang="en-IN" sz="2000" b="1" dirty="0"/>
              <a:t>.</a:t>
            </a:r>
          </a:p>
          <a:p>
            <a:endParaRPr lang="en-IN" sz="2000" b="1" dirty="0"/>
          </a:p>
          <a:p>
            <a:pPr marL="285750" indent="-285750">
              <a:buFont typeface="Arial" panose="020B0604020202020204" pitchFamily="34" charset="0"/>
              <a:buChar char="•"/>
            </a:pPr>
            <a:r>
              <a:rPr lang="en-IN" sz="2000" b="1" dirty="0"/>
              <a:t>Interest = </a:t>
            </a:r>
            <a:r>
              <a:rPr lang="en-IN" sz="2000" b="1" dirty="0" err="1"/>
              <a:t>LoanAmount</a:t>
            </a:r>
            <a:r>
              <a:rPr lang="en-IN" sz="2000" b="1" dirty="0"/>
              <a:t> + </a:t>
            </a:r>
            <a:r>
              <a:rPr lang="en-IN" sz="2000" b="1" dirty="0" err="1"/>
              <a:t>DownPayment</a:t>
            </a:r>
            <a:r>
              <a:rPr lang="en-IN" sz="2000" b="1" dirty="0"/>
              <a:t> – </a:t>
            </a:r>
            <a:r>
              <a:rPr lang="en-IN" sz="2000" b="1" dirty="0" err="1"/>
              <a:t>AssetCost</a:t>
            </a:r>
            <a:endParaRPr lang="en-IN" sz="2000" b="1" dirty="0"/>
          </a:p>
          <a:p>
            <a:pPr marL="285750" indent="-285750">
              <a:buFont typeface="Arial" panose="020B0604020202020204" pitchFamily="34" charset="0"/>
              <a:buChar char="•"/>
            </a:pPr>
            <a:r>
              <a:rPr lang="en-IN" sz="2000" b="1" dirty="0" err="1"/>
              <a:t>SecuredLoans</a:t>
            </a:r>
            <a:r>
              <a:rPr lang="en-IN" sz="2000" b="1" dirty="0"/>
              <a:t> = </a:t>
            </a:r>
            <a:r>
              <a:rPr lang="en-IN" sz="2000" b="1" dirty="0" err="1"/>
              <a:t>OverallMaxLoanAmount</a:t>
            </a:r>
            <a:r>
              <a:rPr lang="en-IN" sz="2000" b="1" dirty="0"/>
              <a:t> – </a:t>
            </a:r>
            <a:r>
              <a:rPr lang="en-IN" sz="2000" b="1" dirty="0" err="1"/>
              <a:t>UnsecMaxLoanAmount</a:t>
            </a:r>
            <a:endParaRPr lang="en-IN" sz="2000" b="1" dirty="0"/>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dirty="0"/>
              <a:t>These new variables help unearth new dependencies of the features to the dataset. </a:t>
            </a:r>
          </a:p>
        </p:txBody>
      </p:sp>
    </p:spTree>
    <p:extLst>
      <p:ext uri="{BB962C8B-B14F-4D97-AF65-F5344CB8AC3E}">
        <p14:creationId xmlns:p14="http://schemas.microsoft.com/office/powerpoint/2010/main" val="1536168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2741"/>
      </a:dk2>
      <a:lt2>
        <a:srgbClr val="E2E3E8"/>
      </a:lt2>
      <a:accent1>
        <a:srgbClr val="A7A277"/>
      </a:accent1>
      <a:accent2>
        <a:srgbClr val="BE9875"/>
      </a:accent2>
      <a:accent3>
        <a:srgbClr val="CA928E"/>
      </a:accent3>
      <a:accent4>
        <a:srgbClr val="C07992"/>
      </a:accent4>
      <a:accent5>
        <a:srgbClr val="C98EBB"/>
      </a:accent5>
      <a:accent6>
        <a:srgbClr val="B379C0"/>
      </a:accent6>
      <a:hlink>
        <a:srgbClr val="6970AE"/>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465</TotalTime>
  <Words>854</Words>
  <Application>Microsoft Office PowerPoint</Application>
  <PresentationFormat>Widescreen</PresentationFormat>
  <Paragraphs>125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Garamond</vt:lpstr>
      <vt:lpstr>SavonVTI</vt:lpstr>
      <vt:lpstr>SELF-PAY PREDICTION MODEL</vt:lpstr>
      <vt:lpstr>INDEX</vt:lpstr>
      <vt:lpstr>Executive Summary</vt:lpstr>
      <vt:lpstr> Loading and Reading the data</vt:lpstr>
      <vt:lpstr>Data analysis: Checking for null values</vt:lpstr>
      <vt:lpstr>Data analysis: Statistics</vt:lpstr>
      <vt:lpstr>Correlation Heatmap</vt:lpstr>
      <vt:lpstr>Removing outliers</vt:lpstr>
      <vt:lpstr>Feature Engineering</vt:lpstr>
      <vt:lpstr>Feature Engineering</vt:lpstr>
      <vt:lpstr>One-Hot and Label Encoding</vt:lpstr>
      <vt:lpstr>One-Hot and Label Encoding</vt:lpstr>
      <vt:lpstr>Binary Encoding</vt:lpstr>
      <vt:lpstr>Data Split and Scaling</vt:lpstr>
      <vt:lpstr>Principal Component Analysis</vt:lpstr>
      <vt:lpstr> Training Models</vt:lpstr>
      <vt:lpstr>   Accuracy</vt:lpstr>
      <vt:lpstr>  ROC Curve</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PAY PREDICTION MODEL</dc:title>
  <dc:creator>Siddharth JP</dc:creator>
  <cp:lastModifiedBy>PRAJJWAL</cp:lastModifiedBy>
  <cp:revision>38</cp:revision>
  <dcterms:created xsi:type="dcterms:W3CDTF">2019-10-02T12:00:24Z</dcterms:created>
  <dcterms:modified xsi:type="dcterms:W3CDTF">2019-10-20T08:35:47Z</dcterms:modified>
</cp:coreProperties>
</file>