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5544" y="139065"/>
            <a:ext cx="831291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939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939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674367" y="1101090"/>
            <a:ext cx="2262504" cy="276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939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939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939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97342" y="4694520"/>
            <a:ext cx="1206379" cy="302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44" y="140588"/>
            <a:ext cx="8312911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4485" y="1287627"/>
            <a:ext cx="5733415" cy="1062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04850" y="4813117"/>
            <a:ext cx="32289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3939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rtner.com/doc/reprints?id=1-2G2O5FC&amp;amp;ct=150519&amp;amp;st=sb" TargetMode="External"/><Relationship Id="rId3" Type="http://schemas.openxmlformats.org/officeDocument/2006/relationships/image" Target="../media/image30.jp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533.png"/><Relationship Id="rId4" Type="http://schemas.openxmlformats.org/officeDocument/2006/relationships/image" Target="../media/image534.png"/><Relationship Id="rId5" Type="http://schemas.openxmlformats.org/officeDocument/2006/relationships/image" Target="../media/image535.png"/><Relationship Id="rId6" Type="http://schemas.openxmlformats.org/officeDocument/2006/relationships/image" Target="../media/image536.png"/><Relationship Id="rId7" Type="http://schemas.openxmlformats.org/officeDocument/2006/relationships/image" Target="../media/image537.png"/><Relationship Id="rId8" Type="http://schemas.openxmlformats.org/officeDocument/2006/relationships/image" Target="../media/image442.png"/><Relationship Id="rId9" Type="http://schemas.openxmlformats.org/officeDocument/2006/relationships/image" Target="../media/image538.png"/><Relationship Id="rId10" Type="http://schemas.openxmlformats.org/officeDocument/2006/relationships/image" Target="../media/image539.png"/><Relationship Id="rId11" Type="http://schemas.openxmlformats.org/officeDocument/2006/relationships/image" Target="../media/image540.png"/><Relationship Id="rId12" Type="http://schemas.openxmlformats.org/officeDocument/2006/relationships/image" Target="../media/image541.png"/><Relationship Id="rId13" Type="http://schemas.openxmlformats.org/officeDocument/2006/relationships/image" Target="../media/image503.png"/><Relationship Id="rId14" Type="http://schemas.openxmlformats.org/officeDocument/2006/relationships/image" Target="../media/image81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2.png"/><Relationship Id="rId3" Type="http://schemas.openxmlformats.org/officeDocument/2006/relationships/image" Target="../media/image543.png"/><Relationship Id="rId4" Type="http://schemas.openxmlformats.org/officeDocument/2006/relationships/image" Target="../media/image544.png"/><Relationship Id="rId5" Type="http://schemas.openxmlformats.org/officeDocument/2006/relationships/image" Target="../media/image81.png"/><Relationship Id="rId6" Type="http://schemas.openxmlformats.org/officeDocument/2006/relationships/image" Target="../media/image545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6.png"/><Relationship Id="rId3" Type="http://schemas.openxmlformats.org/officeDocument/2006/relationships/image" Target="../media/image81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8.png"/><Relationship Id="rId3" Type="http://schemas.openxmlformats.org/officeDocument/2006/relationships/image" Target="../media/image547.png"/><Relationship Id="rId4" Type="http://schemas.openxmlformats.org/officeDocument/2006/relationships/image" Target="../media/image548.png"/><Relationship Id="rId5" Type="http://schemas.openxmlformats.org/officeDocument/2006/relationships/image" Target="../media/image549.png"/><Relationship Id="rId6" Type="http://schemas.openxmlformats.org/officeDocument/2006/relationships/image" Target="../media/image533.png"/><Relationship Id="rId7" Type="http://schemas.openxmlformats.org/officeDocument/2006/relationships/image" Target="../media/image550.png"/><Relationship Id="rId8" Type="http://schemas.openxmlformats.org/officeDocument/2006/relationships/image" Target="../media/image551.png"/><Relationship Id="rId9" Type="http://schemas.openxmlformats.org/officeDocument/2006/relationships/image" Target="../media/image552.png"/><Relationship Id="rId10" Type="http://schemas.openxmlformats.org/officeDocument/2006/relationships/image" Target="../media/image553.png"/><Relationship Id="rId11" Type="http://schemas.openxmlformats.org/officeDocument/2006/relationships/image" Target="../media/image554.png"/><Relationship Id="rId12" Type="http://schemas.openxmlformats.org/officeDocument/2006/relationships/image" Target="../media/image555.png"/><Relationship Id="rId13" Type="http://schemas.openxmlformats.org/officeDocument/2006/relationships/image" Target="../media/image556.png"/><Relationship Id="rId14" Type="http://schemas.openxmlformats.org/officeDocument/2006/relationships/image" Target="../media/image557.png"/><Relationship Id="rId15" Type="http://schemas.openxmlformats.org/officeDocument/2006/relationships/image" Target="../media/image558.png"/><Relationship Id="rId16" Type="http://schemas.openxmlformats.org/officeDocument/2006/relationships/image" Target="../media/image81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9.png"/><Relationship Id="rId3" Type="http://schemas.openxmlformats.org/officeDocument/2006/relationships/image" Target="../media/image560.png"/><Relationship Id="rId4" Type="http://schemas.openxmlformats.org/officeDocument/2006/relationships/image" Target="../media/image561.png"/><Relationship Id="rId5" Type="http://schemas.openxmlformats.org/officeDocument/2006/relationships/image" Target="../media/image81.png"/><Relationship Id="rId6" Type="http://schemas.openxmlformats.org/officeDocument/2006/relationships/image" Target="../media/image533.png"/><Relationship Id="rId7" Type="http://schemas.openxmlformats.org/officeDocument/2006/relationships/image" Target="../media/image550.png"/><Relationship Id="rId8" Type="http://schemas.openxmlformats.org/officeDocument/2006/relationships/image" Target="../media/image562.png"/><Relationship Id="rId9" Type="http://schemas.openxmlformats.org/officeDocument/2006/relationships/image" Target="../media/image563.png"/><Relationship Id="rId10" Type="http://schemas.openxmlformats.org/officeDocument/2006/relationships/image" Target="../media/image564.png"/><Relationship Id="rId11" Type="http://schemas.openxmlformats.org/officeDocument/2006/relationships/image" Target="../media/image556.png"/><Relationship Id="rId12" Type="http://schemas.openxmlformats.org/officeDocument/2006/relationships/image" Target="../media/image557.png"/><Relationship Id="rId13" Type="http://schemas.openxmlformats.org/officeDocument/2006/relationships/image" Target="../media/image558.png"/><Relationship Id="rId14" Type="http://schemas.openxmlformats.org/officeDocument/2006/relationships/image" Target="../media/image565.png"/><Relationship Id="rId15" Type="http://schemas.openxmlformats.org/officeDocument/2006/relationships/image" Target="../media/image566.png"/><Relationship Id="rId16" Type="http://schemas.openxmlformats.org/officeDocument/2006/relationships/image" Target="../media/image567.png"/><Relationship Id="rId17" Type="http://schemas.openxmlformats.org/officeDocument/2006/relationships/image" Target="../media/image568.png"/><Relationship Id="rId18" Type="http://schemas.openxmlformats.org/officeDocument/2006/relationships/image" Target="../media/image569.png"/><Relationship Id="rId19" Type="http://schemas.openxmlformats.org/officeDocument/2006/relationships/image" Target="../media/image570.png"/><Relationship Id="rId20" Type="http://schemas.openxmlformats.org/officeDocument/2006/relationships/image" Target="../media/image571.png"/><Relationship Id="rId21" Type="http://schemas.openxmlformats.org/officeDocument/2006/relationships/image" Target="../media/image572.png"/><Relationship Id="rId22" Type="http://schemas.openxmlformats.org/officeDocument/2006/relationships/image" Target="../media/image573.png"/><Relationship Id="rId23" Type="http://schemas.openxmlformats.org/officeDocument/2006/relationships/image" Target="../media/image574.png"/><Relationship Id="rId24" Type="http://schemas.openxmlformats.org/officeDocument/2006/relationships/image" Target="../media/image575.png"/><Relationship Id="rId25" Type="http://schemas.openxmlformats.org/officeDocument/2006/relationships/image" Target="../media/image576.png"/><Relationship Id="rId26" Type="http://schemas.openxmlformats.org/officeDocument/2006/relationships/image" Target="../media/image577.png"/><Relationship Id="rId27" Type="http://schemas.openxmlformats.org/officeDocument/2006/relationships/image" Target="../media/image578.png"/><Relationship Id="rId28" Type="http://schemas.openxmlformats.org/officeDocument/2006/relationships/image" Target="../media/image579.png"/><Relationship Id="rId29" Type="http://schemas.openxmlformats.org/officeDocument/2006/relationships/image" Target="../media/image580.png"/><Relationship Id="rId30" Type="http://schemas.openxmlformats.org/officeDocument/2006/relationships/image" Target="../media/image581.png"/><Relationship Id="rId31" Type="http://schemas.openxmlformats.org/officeDocument/2006/relationships/image" Target="../media/image582.png"/><Relationship Id="rId32" Type="http://schemas.openxmlformats.org/officeDocument/2006/relationships/image" Target="../media/image583.png"/><Relationship Id="rId33" Type="http://schemas.openxmlformats.org/officeDocument/2006/relationships/image" Target="../media/image584.png"/><Relationship Id="rId34" Type="http://schemas.openxmlformats.org/officeDocument/2006/relationships/image" Target="../media/image585.png"/><Relationship Id="rId35" Type="http://schemas.openxmlformats.org/officeDocument/2006/relationships/image" Target="../media/image586.png"/><Relationship Id="rId36" Type="http://schemas.openxmlformats.org/officeDocument/2006/relationships/image" Target="../media/image587.png"/><Relationship Id="rId37" Type="http://schemas.openxmlformats.org/officeDocument/2006/relationships/image" Target="../media/image588.png"/><Relationship Id="rId38" Type="http://schemas.openxmlformats.org/officeDocument/2006/relationships/image" Target="../media/image589.png"/><Relationship Id="rId39" Type="http://schemas.openxmlformats.org/officeDocument/2006/relationships/image" Target="../media/image590.png"/><Relationship Id="rId40" Type="http://schemas.openxmlformats.org/officeDocument/2006/relationships/image" Target="../media/image591.png"/><Relationship Id="rId41" Type="http://schemas.openxmlformats.org/officeDocument/2006/relationships/image" Target="../media/image592.png"/><Relationship Id="rId42" Type="http://schemas.openxmlformats.org/officeDocument/2006/relationships/image" Target="../media/image593.png"/><Relationship Id="rId43" Type="http://schemas.openxmlformats.org/officeDocument/2006/relationships/image" Target="../media/image594.png"/><Relationship Id="rId44" Type="http://schemas.openxmlformats.org/officeDocument/2006/relationships/image" Target="../media/image595.png"/><Relationship Id="rId45" Type="http://schemas.openxmlformats.org/officeDocument/2006/relationships/image" Target="../media/image596.png"/><Relationship Id="rId46" Type="http://schemas.openxmlformats.org/officeDocument/2006/relationships/image" Target="../media/image597.png"/><Relationship Id="rId47" Type="http://schemas.openxmlformats.org/officeDocument/2006/relationships/image" Target="../media/image598.png"/><Relationship Id="rId48" Type="http://schemas.openxmlformats.org/officeDocument/2006/relationships/image" Target="../media/image599.png"/><Relationship Id="rId49" Type="http://schemas.openxmlformats.org/officeDocument/2006/relationships/image" Target="../media/image600.png"/><Relationship Id="rId50" Type="http://schemas.openxmlformats.org/officeDocument/2006/relationships/image" Target="../media/image601.png"/><Relationship Id="rId51" Type="http://schemas.openxmlformats.org/officeDocument/2006/relationships/image" Target="../media/image602.png"/><Relationship Id="rId52" Type="http://schemas.openxmlformats.org/officeDocument/2006/relationships/image" Target="../media/image603.png"/><Relationship Id="rId53" Type="http://schemas.openxmlformats.org/officeDocument/2006/relationships/image" Target="../media/image604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5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6.jpg"/><Relationship Id="rId3" Type="http://schemas.openxmlformats.org/officeDocument/2006/relationships/image" Target="../media/image607.jp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8.png"/><Relationship Id="rId3" Type="http://schemas.openxmlformats.org/officeDocument/2006/relationships/image" Target="../media/image609.png"/><Relationship Id="rId4" Type="http://schemas.openxmlformats.org/officeDocument/2006/relationships/image" Target="../media/image538.png"/><Relationship Id="rId5" Type="http://schemas.openxmlformats.org/officeDocument/2006/relationships/image" Target="../media/image610.png"/><Relationship Id="rId6" Type="http://schemas.openxmlformats.org/officeDocument/2006/relationships/image" Target="../media/image611.png"/><Relationship Id="rId7" Type="http://schemas.openxmlformats.org/officeDocument/2006/relationships/image" Target="../media/image612.png"/><Relationship Id="rId8" Type="http://schemas.openxmlformats.org/officeDocument/2006/relationships/image" Target="../media/image613.png"/><Relationship Id="rId9" Type="http://schemas.openxmlformats.org/officeDocument/2006/relationships/image" Target="../media/image614.png"/><Relationship Id="rId10" Type="http://schemas.openxmlformats.org/officeDocument/2006/relationships/image" Target="../media/image615.png"/><Relationship Id="rId11" Type="http://schemas.openxmlformats.org/officeDocument/2006/relationships/image" Target="../media/image616.png"/><Relationship Id="rId12" Type="http://schemas.openxmlformats.org/officeDocument/2006/relationships/image" Target="../media/image533.png"/><Relationship Id="rId13" Type="http://schemas.openxmlformats.org/officeDocument/2006/relationships/image" Target="../media/image617.png"/><Relationship Id="rId14" Type="http://schemas.openxmlformats.org/officeDocument/2006/relationships/image" Target="../media/image618.png"/><Relationship Id="rId15" Type="http://schemas.openxmlformats.org/officeDocument/2006/relationships/image" Target="../media/image619.png"/><Relationship Id="rId16" Type="http://schemas.openxmlformats.org/officeDocument/2006/relationships/image" Target="../media/image620.png"/><Relationship Id="rId17" Type="http://schemas.openxmlformats.org/officeDocument/2006/relationships/image" Target="../media/image621.png"/><Relationship Id="rId18" Type="http://schemas.openxmlformats.org/officeDocument/2006/relationships/image" Target="../media/image622.png"/><Relationship Id="rId19" Type="http://schemas.openxmlformats.org/officeDocument/2006/relationships/image" Target="../media/image623.png"/><Relationship Id="rId20" Type="http://schemas.openxmlformats.org/officeDocument/2006/relationships/image" Target="../media/image624.png"/><Relationship Id="rId21" Type="http://schemas.openxmlformats.org/officeDocument/2006/relationships/image" Target="../media/image625.png"/><Relationship Id="rId22" Type="http://schemas.openxmlformats.org/officeDocument/2006/relationships/image" Target="../media/image626.png"/><Relationship Id="rId23" Type="http://schemas.openxmlformats.org/officeDocument/2006/relationships/image" Target="../media/image627.png"/><Relationship Id="rId24" Type="http://schemas.openxmlformats.org/officeDocument/2006/relationships/image" Target="../media/image628.png"/><Relationship Id="rId25" Type="http://schemas.openxmlformats.org/officeDocument/2006/relationships/image" Target="../media/image629.png"/><Relationship Id="rId26" Type="http://schemas.openxmlformats.org/officeDocument/2006/relationships/image" Target="../media/image630.png"/><Relationship Id="rId27" Type="http://schemas.openxmlformats.org/officeDocument/2006/relationships/image" Target="../media/image631.png"/><Relationship Id="rId28" Type="http://schemas.openxmlformats.org/officeDocument/2006/relationships/image" Target="../media/image63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28" Type="http://schemas.openxmlformats.org/officeDocument/2006/relationships/image" Target="../media/image57.png"/><Relationship Id="rId29" Type="http://schemas.openxmlformats.org/officeDocument/2006/relationships/image" Target="../media/image58.png"/><Relationship Id="rId30" Type="http://schemas.openxmlformats.org/officeDocument/2006/relationships/image" Target="../media/image59.png"/><Relationship Id="rId31" Type="http://schemas.openxmlformats.org/officeDocument/2006/relationships/image" Target="../media/image60.png"/><Relationship Id="rId32" Type="http://schemas.openxmlformats.org/officeDocument/2006/relationships/image" Target="../media/image61.png"/><Relationship Id="rId33" Type="http://schemas.openxmlformats.org/officeDocument/2006/relationships/image" Target="../media/image62.png"/><Relationship Id="rId34" Type="http://schemas.openxmlformats.org/officeDocument/2006/relationships/image" Target="../media/image63.png"/><Relationship Id="rId35" Type="http://schemas.openxmlformats.org/officeDocument/2006/relationships/image" Target="../media/image64.png"/><Relationship Id="rId36" Type="http://schemas.openxmlformats.org/officeDocument/2006/relationships/image" Target="../media/image65.png"/><Relationship Id="rId37" Type="http://schemas.openxmlformats.org/officeDocument/2006/relationships/image" Target="../media/image66.png"/><Relationship Id="rId38" Type="http://schemas.openxmlformats.org/officeDocument/2006/relationships/image" Target="../media/image67.png"/><Relationship Id="rId39" Type="http://schemas.openxmlformats.org/officeDocument/2006/relationships/image" Target="../media/image68.png"/><Relationship Id="rId40" Type="http://schemas.openxmlformats.org/officeDocument/2006/relationships/image" Target="../media/image69.png"/><Relationship Id="rId41" Type="http://schemas.openxmlformats.org/officeDocument/2006/relationships/image" Target="../media/image70.png"/><Relationship Id="rId42" Type="http://schemas.openxmlformats.org/officeDocument/2006/relationships/image" Target="../media/image71.png"/><Relationship Id="rId43" Type="http://schemas.openxmlformats.org/officeDocument/2006/relationships/image" Target="../media/image72.png"/><Relationship Id="rId44" Type="http://schemas.openxmlformats.org/officeDocument/2006/relationships/image" Target="../media/image73.png"/><Relationship Id="rId45" Type="http://schemas.openxmlformats.org/officeDocument/2006/relationships/image" Target="../media/image74.png"/><Relationship Id="rId46" Type="http://schemas.openxmlformats.org/officeDocument/2006/relationships/image" Target="../media/image75.png"/><Relationship Id="rId47" Type="http://schemas.openxmlformats.org/officeDocument/2006/relationships/image" Target="../media/image76.png"/><Relationship Id="rId48" Type="http://schemas.openxmlformats.org/officeDocument/2006/relationships/image" Target="../media/image77.png"/><Relationship Id="rId49" Type="http://schemas.openxmlformats.org/officeDocument/2006/relationships/image" Target="../media/image78.png"/><Relationship Id="rId50" Type="http://schemas.openxmlformats.org/officeDocument/2006/relationships/image" Target="../media/image79.png"/><Relationship Id="rId51" Type="http://schemas.openxmlformats.org/officeDocument/2006/relationships/image" Target="../media/image80.png"/><Relationship Id="rId52" Type="http://schemas.openxmlformats.org/officeDocument/2006/relationships/image" Target="../media/image81.png"/><Relationship Id="rId53" Type="http://schemas.openxmlformats.org/officeDocument/2006/relationships/image" Target="../media/image82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3.png"/><Relationship Id="rId3" Type="http://schemas.openxmlformats.org/officeDocument/2006/relationships/image" Target="../media/image634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4.png"/><Relationship Id="rId3" Type="http://schemas.openxmlformats.org/officeDocument/2006/relationships/image" Target="../media/image635.png"/><Relationship Id="rId4" Type="http://schemas.openxmlformats.org/officeDocument/2006/relationships/image" Target="../media/image636.png"/><Relationship Id="rId5" Type="http://schemas.openxmlformats.org/officeDocument/2006/relationships/image" Target="../media/image637.png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8.jpg"/><Relationship Id="rId3" Type="http://schemas.openxmlformats.org/officeDocument/2006/relationships/image" Target="../media/image634.png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9.png"/><Relationship Id="rId3" Type="http://schemas.openxmlformats.org/officeDocument/2006/relationships/image" Target="../media/image640.png"/><Relationship Id="rId4" Type="http://schemas.openxmlformats.org/officeDocument/2006/relationships/image" Target="../media/image641.png"/><Relationship Id="rId5" Type="http://schemas.openxmlformats.org/officeDocument/2006/relationships/image" Target="../media/image642.png"/><Relationship Id="rId6" Type="http://schemas.openxmlformats.org/officeDocument/2006/relationships/image" Target="../media/image643.png"/><Relationship Id="rId7" Type="http://schemas.openxmlformats.org/officeDocument/2006/relationships/image" Target="../media/image644.png"/><Relationship Id="rId8" Type="http://schemas.openxmlformats.org/officeDocument/2006/relationships/image" Target="../media/image645.png"/><Relationship Id="rId9" Type="http://schemas.openxmlformats.org/officeDocument/2006/relationships/image" Target="../media/image646.png"/><Relationship Id="rId10" Type="http://schemas.openxmlformats.org/officeDocument/2006/relationships/image" Target="../media/image634.png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4.png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7.png"/><Relationship Id="rId3" Type="http://schemas.openxmlformats.org/officeDocument/2006/relationships/image" Target="../media/image613.png"/><Relationship Id="rId4" Type="http://schemas.openxmlformats.org/officeDocument/2006/relationships/image" Target="../media/image648.png"/><Relationship Id="rId5" Type="http://schemas.openxmlformats.org/officeDocument/2006/relationships/image" Target="../media/image649.png"/><Relationship Id="rId6" Type="http://schemas.openxmlformats.org/officeDocument/2006/relationships/image" Target="../media/image650.png"/><Relationship Id="rId7" Type="http://schemas.openxmlformats.org/officeDocument/2006/relationships/image" Target="../media/image651.png"/><Relationship Id="rId8" Type="http://schemas.openxmlformats.org/officeDocument/2006/relationships/image" Target="../media/image652.png"/><Relationship Id="rId9" Type="http://schemas.openxmlformats.org/officeDocument/2006/relationships/image" Target="../media/image653.png"/><Relationship Id="rId10" Type="http://schemas.openxmlformats.org/officeDocument/2006/relationships/image" Target="../media/image453.png"/><Relationship Id="rId11" Type="http://schemas.openxmlformats.org/officeDocument/2006/relationships/image" Target="../media/image654.png"/><Relationship Id="rId12" Type="http://schemas.openxmlformats.org/officeDocument/2006/relationships/image" Target="../media/image655.png"/><Relationship Id="rId13" Type="http://schemas.openxmlformats.org/officeDocument/2006/relationships/image" Target="../media/image656.png"/><Relationship Id="rId14" Type="http://schemas.openxmlformats.org/officeDocument/2006/relationships/image" Target="../media/image657.png"/><Relationship Id="rId15" Type="http://schemas.openxmlformats.org/officeDocument/2006/relationships/image" Target="../media/image658.png"/><Relationship Id="rId16" Type="http://schemas.openxmlformats.org/officeDocument/2006/relationships/image" Target="../media/image659.png"/><Relationship Id="rId17" Type="http://schemas.openxmlformats.org/officeDocument/2006/relationships/image" Target="../media/image660.png"/><Relationship Id="rId18" Type="http://schemas.openxmlformats.org/officeDocument/2006/relationships/image" Target="../media/image661.png"/><Relationship Id="rId19" Type="http://schemas.openxmlformats.org/officeDocument/2006/relationships/image" Target="../media/image272.png"/><Relationship Id="rId20" Type="http://schemas.openxmlformats.org/officeDocument/2006/relationships/image" Target="../media/image634.png"/><Relationship Id="rId21" Type="http://schemas.openxmlformats.org/officeDocument/2006/relationships/image" Target="../media/image662.png"/><Relationship Id="rId22" Type="http://schemas.openxmlformats.org/officeDocument/2006/relationships/image" Target="../media/image663.png"/><Relationship Id="rId23" Type="http://schemas.openxmlformats.org/officeDocument/2006/relationships/image" Target="../media/image664.png"/><Relationship Id="rId24" Type="http://schemas.openxmlformats.org/officeDocument/2006/relationships/image" Target="../media/image665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6.png"/><Relationship Id="rId3" Type="http://schemas.openxmlformats.org/officeDocument/2006/relationships/image" Target="../media/image667.png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8.jpg"/><Relationship Id="rId3" Type="http://schemas.openxmlformats.org/officeDocument/2006/relationships/image" Target="../media/image667.png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9.jpg"/><Relationship Id="rId3" Type="http://schemas.openxmlformats.org/officeDocument/2006/relationships/image" Target="../media/image667.png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0.jpg"/><Relationship Id="rId3" Type="http://schemas.openxmlformats.org/officeDocument/2006/relationships/image" Target="../media/image66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100.png"/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103.png"/><Relationship Id="rId23" Type="http://schemas.openxmlformats.org/officeDocument/2006/relationships/image" Target="../media/image104.png"/><Relationship Id="rId24" Type="http://schemas.openxmlformats.org/officeDocument/2006/relationships/image" Target="../media/image105.png"/><Relationship Id="rId25" Type="http://schemas.openxmlformats.org/officeDocument/2006/relationships/image" Target="../media/image106.png"/><Relationship Id="rId26" Type="http://schemas.openxmlformats.org/officeDocument/2006/relationships/image" Target="../media/image107.png"/><Relationship Id="rId27" Type="http://schemas.openxmlformats.org/officeDocument/2006/relationships/image" Target="../media/image108.png"/><Relationship Id="rId28" Type="http://schemas.openxmlformats.org/officeDocument/2006/relationships/image" Target="../media/image109.png"/><Relationship Id="rId29" Type="http://schemas.openxmlformats.org/officeDocument/2006/relationships/image" Target="../media/image110.png"/><Relationship Id="rId30" Type="http://schemas.openxmlformats.org/officeDocument/2006/relationships/image" Target="../media/image111.png"/><Relationship Id="rId31" Type="http://schemas.openxmlformats.org/officeDocument/2006/relationships/image" Target="../media/image112.png"/><Relationship Id="rId32" Type="http://schemas.openxmlformats.org/officeDocument/2006/relationships/image" Target="../media/image113.png"/><Relationship Id="rId33" Type="http://schemas.openxmlformats.org/officeDocument/2006/relationships/image" Target="../media/image114.png"/><Relationship Id="rId34" Type="http://schemas.openxmlformats.org/officeDocument/2006/relationships/image" Target="../media/image115.png"/><Relationship Id="rId35" Type="http://schemas.openxmlformats.org/officeDocument/2006/relationships/image" Target="../media/image116.png"/><Relationship Id="rId36" Type="http://schemas.openxmlformats.org/officeDocument/2006/relationships/image" Target="../media/image117.png"/><Relationship Id="rId37" Type="http://schemas.openxmlformats.org/officeDocument/2006/relationships/image" Target="../media/image118.png"/><Relationship Id="rId38" Type="http://schemas.openxmlformats.org/officeDocument/2006/relationships/image" Target="../media/image119.png"/><Relationship Id="rId39" Type="http://schemas.openxmlformats.org/officeDocument/2006/relationships/image" Target="../media/image120.pn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1.jpg"/><Relationship Id="rId3" Type="http://schemas.openxmlformats.org/officeDocument/2006/relationships/image" Target="../media/image667.png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ertification" TargetMode="External"/><Relationship Id="rId3" Type="http://schemas.openxmlformats.org/officeDocument/2006/relationships/hyperlink" Target="http://aws.amazon.com/training/self-paced-labs/" TargetMode="External"/><Relationship Id="rId4" Type="http://schemas.openxmlformats.org/officeDocument/2006/relationships/hyperlink" Target="http://aws.amazon.com/training/" TargetMode="External"/><Relationship Id="rId5" Type="http://schemas.openxmlformats.org/officeDocument/2006/relationships/image" Target="../media/image672.jpg"/><Relationship Id="rId6" Type="http://schemas.openxmlformats.org/officeDocument/2006/relationships/image" Target="../media/image673.jpg"/><Relationship Id="rId7" Type="http://schemas.openxmlformats.org/officeDocument/2006/relationships/image" Target="../media/image674.jpg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training/self-paced-labs/#topic-1" TargetMode="External"/><Relationship Id="rId3" Type="http://schemas.openxmlformats.org/officeDocument/2006/relationships/hyperlink" Target="http://aws.amazon.com/training/self-paced-labs/#quest-1" TargetMode="External"/><Relationship Id="rId4" Type="http://schemas.openxmlformats.org/officeDocument/2006/relationships/hyperlink" Target="http://aws.amazon.com/training/self-paced-labs/#exam-prep-1" TargetMode="External"/><Relationship Id="rId5" Type="http://schemas.openxmlformats.org/officeDocument/2006/relationships/hyperlink" Target="http://aws.amazon.com/training/self-paced-labs/" TargetMode="External"/><Relationship Id="rId6" Type="http://schemas.openxmlformats.org/officeDocument/2006/relationships/image" Target="../media/image675.png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6.png"/><Relationship Id="rId3" Type="http://schemas.openxmlformats.org/officeDocument/2006/relationships/image" Target="../media/image677.png"/><Relationship Id="rId4" Type="http://schemas.openxmlformats.org/officeDocument/2006/relationships/image" Target="../media/image678.png"/><Relationship Id="rId5" Type="http://schemas.openxmlformats.org/officeDocument/2006/relationships/image" Target="../media/image679.png"/><Relationship Id="rId6" Type="http://schemas.openxmlformats.org/officeDocument/2006/relationships/image" Target="../media/image680.png"/><Relationship Id="rId7" Type="http://schemas.openxmlformats.org/officeDocument/2006/relationships/image" Target="../media/image681.png"/><Relationship Id="rId8" Type="http://schemas.openxmlformats.org/officeDocument/2006/relationships/image" Target="../media/image682.png"/><Relationship Id="rId9" Type="http://schemas.openxmlformats.org/officeDocument/2006/relationships/image" Target="../media/image683.png"/><Relationship Id="rId10" Type="http://schemas.openxmlformats.org/officeDocument/2006/relationships/image" Target="../media/image684.png"/><Relationship Id="rId11" Type="http://schemas.openxmlformats.org/officeDocument/2006/relationships/image" Target="../media/image685.png"/><Relationship Id="rId12" Type="http://schemas.openxmlformats.org/officeDocument/2006/relationships/image" Target="../media/image686.png"/><Relationship Id="rId13" Type="http://schemas.openxmlformats.org/officeDocument/2006/relationships/hyperlink" Target="https://aws.amazon.com/training/" TargetMode="Externa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2.png"/><Relationship Id="rId3" Type="http://schemas.openxmlformats.org/officeDocument/2006/relationships/image" Target="../media/image683.png"/><Relationship Id="rId4" Type="http://schemas.openxmlformats.org/officeDocument/2006/relationships/image" Target="../media/image684.png"/><Relationship Id="rId5" Type="http://schemas.openxmlformats.org/officeDocument/2006/relationships/hyperlink" Target="https://aws.amazon.com/certification" TargetMode="Externa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7.png"/><Relationship Id="rId3" Type="http://schemas.openxmlformats.org/officeDocument/2006/relationships/image" Target="../media/image688.png"/><Relationship Id="rId4" Type="http://schemas.openxmlformats.org/officeDocument/2006/relationships/image" Target="../media/image689.png"/><Relationship Id="rId5" Type="http://schemas.openxmlformats.org/officeDocument/2006/relationships/image" Target="../media/image690.png"/><Relationship Id="rId6" Type="http://schemas.openxmlformats.org/officeDocument/2006/relationships/image" Target="../media/image691.png"/><Relationship Id="rId7" Type="http://schemas.openxmlformats.org/officeDocument/2006/relationships/hyperlink" Target="http://aws.amazon.com/certification" TargetMode="External"/><Relationship Id="rId8" Type="http://schemas.openxmlformats.org/officeDocument/2006/relationships/image" Target="../media/image692.png"/><Relationship Id="rId9" Type="http://schemas.openxmlformats.org/officeDocument/2006/relationships/image" Target="../media/image693.png"/><Relationship Id="rId10" Type="http://schemas.openxmlformats.org/officeDocument/2006/relationships/image" Target="../media/image694.png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5.png"/><Relationship Id="rId3" Type="http://schemas.openxmlformats.org/officeDocument/2006/relationships/image" Target="../media/image696.png"/><Relationship Id="rId4" Type="http://schemas.openxmlformats.org/officeDocument/2006/relationships/image" Target="../media/image697.png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8.png"/><Relationship Id="rId20" Type="http://schemas.openxmlformats.org/officeDocument/2006/relationships/image" Target="../media/image139.png"/><Relationship Id="rId21" Type="http://schemas.openxmlformats.org/officeDocument/2006/relationships/image" Target="../media/image140.png"/><Relationship Id="rId22" Type="http://schemas.openxmlformats.org/officeDocument/2006/relationships/image" Target="../media/image141.png"/><Relationship Id="rId23" Type="http://schemas.openxmlformats.org/officeDocument/2006/relationships/image" Target="../media/image142.png"/><Relationship Id="rId24" Type="http://schemas.openxmlformats.org/officeDocument/2006/relationships/image" Target="../media/image143.png"/><Relationship Id="rId25" Type="http://schemas.openxmlformats.org/officeDocument/2006/relationships/image" Target="../media/image144.png"/><Relationship Id="rId26" Type="http://schemas.openxmlformats.org/officeDocument/2006/relationships/image" Target="../media/image145.png"/><Relationship Id="rId27" Type="http://schemas.openxmlformats.org/officeDocument/2006/relationships/image" Target="../media/image146.png"/><Relationship Id="rId28" Type="http://schemas.openxmlformats.org/officeDocument/2006/relationships/image" Target="../media/image147.png"/><Relationship Id="rId29" Type="http://schemas.openxmlformats.org/officeDocument/2006/relationships/image" Target="../media/image148.png"/><Relationship Id="rId30" Type="http://schemas.openxmlformats.org/officeDocument/2006/relationships/image" Target="../media/image149.png"/><Relationship Id="rId31" Type="http://schemas.openxmlformats.org/officeDocument/2006/relationships/image" Target="../media/image150.png"/><Relationship Id="rId32" Type="http://schemas.openxmlformats.org/officeDocument/2006/relationships/image" Target="../media/image151.png"/><Relationship Id="rId33" Type="http://schemas.openxmlformats.org/officeDocument/2006/relationships/image" Target="../media/image152.png"/><Relationship Id="rId34" Type="http://schemas.openxmlformats.org/officeDocument/2006/relationships/image" Target="../media/image153.png"/><Relationship Id="rId35" Type="http://schemas.openxmlformats.org/officeDocument/2006/relationships/image" Target="../media/image154.png"/><Relationship Id="rId36" Type="http://schemas.openxmlformats.org/officeDocument/2006/relationships/image" Target="../media/image155.png"/><Relationship Id="rId37" Type="http://schemas.openxmlformats.org/officeDocument/2006/relationships/image" Target="../media/image156.png"/><Relationship Id="rId38" Type="http://schemas.openxmlformats.org/officeDocument/2006/relationships/image" Target="../media/image157.png"/><Relationship Id="rId39" Type="http://schemas.openxmlformats.org/officeDocument/2006/relationships/image" Target="../media/image158.png"/><Relationship Id="rId40" Type="http://schemas.openxmlformats.org/officeDocument/2006/relationships/image" Target="../media/image159.png"/><Relationship Id="rId41" Type="http://schemas.openxmlformats.org/officeDocument/2006/relationships/image" Target="../media/image160.png"/><Relationship Id="rId42" Type="http://schemas.openxmlformats.org/officeDocument/2006/relationships/image" Target="../media/image161.png"/><Relationship Id="rId43" Type="http://schemas.openxmlformats.org/officeDocument/2006/relationships/image" Target="../media/image162.png"/><Relationship Id="rId44" Type="http://schemas.openxmlformats.org/officeDocument/2006/relationships/image" Target="../media/image163.png"/><Relationship Id="rId45" Type="http://schemas.openxmlformats.org/officeDocument/2006/relationships/image" Target="../media/image164.png"/><Relationship Id="rId46" Type="http://schemas.openxmlformats.org/officeDocument/2006/relationships/image" Target="../media/image165.png"/><Relationship Id="rId47" Type="http://schemas.openxmlformats.org/officeDocument/2006/relationships/image" Target="../media/image166.png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8.png"/><Relationship Id="rId3" Type="http://schemas.openxmlformats.org/officeDocument/2006/relationships/hyperlink" Target="mailto:aws-course-feedback@amazon.com" TargetMode="External"/><Relationship Id="rId4" Type="http://schemas.openxmlformats.org/officeDocument/2006/relationships/hyperlink" Target="https://aws.amazon.com/contact-us/aws-training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15.png"/><Relationship Id="rId4" Type="http://schemas.openxmlformats.org/officeDocument/2006/relationships/image" Target="../media/image114.png"/><Relationship Id="rId5" Type="http://schemas.openxmlformats.org/officeDocument/2006/relationships/image" Target="../media/image9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Relationship Id="rId11" Type="http://schemas.openxmlformats.org/officeDocument/2006/relationships/image" Target="../media/image18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Relationship Id="rId9" Type="http://schemas.openxmlformats.org/officeDocument/2006/relationships/image" Target="../media/image195.png"/><Relationship Id="rId10" Type="http://schemas.openxmlformats.org/officeDocument/2006/relationships/image" Target="../media/image196.png"/><Relationship Id="rId11" Type="http://schemas.openxmlformats.org/officeDocument/2006/relationships/image" Target="../media/image197.png"/><Relationship Id="rId12" Type="http://schemas.openxmlformats.org/officeDocument/2006/relationships/image" Target="../media/image198.png"/><Relationship Id="rId13" Type="http://schemas.openxmlformats.org/officeDocument/2006/relationships/image" Target="../media/image199.png"/><Relationship Id="rId14" Type="http://schemas.openxmlformats.org/officeDocument/2006/relationships/image" Target="../media/image200.png"/><Relationship Id="rId15" Type="http://schemas.openxmlformats.org/officeDocument/2006/relationships/image" Target="../media/image201.png"/><Relationship Id="rId16" Type="http://schemas.openxmlformats.org/officeDocument/2006/relationships/image" Target="../media/image202.png"/><Relationship Id="rId17" Type="http://schemas.openxmlformats.org/officeDocument/2006/relationships/image" Target="../media/image203.png"/><Relationship Id="rId18" Type="http://schemas.openxmlformats.org/officeDocument/2006/relationships/image" Target="../media/image204.png"/><Relationship Id="rId19" Type="http://schemas.openxmlformats.org/officeDocument/2006/relationships/image" Target="../media/image205.png"/><Relationship Id="rId20" Type="http://schemas.openxmlformats.org/officeDocument/2006/relationships/image" Target="../media/image206.png"/><Relationship Id="rId21" Type="http://schemas.openxmlformats.org/officeDocument/2006/relationships/image" Target="../media/image207.png"/><Relationship Id="rId22" Type="http://schemas.openxmlformats.org/officeDocument/2006/relationships/image" Target="../media/image20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testdrive/?ref=test_drive" TargetMode="External"/><Relationship Id="rId3" Type="http://schemas.openxmlformats.org/officeDocument/2006/relationships/hyperlink" Target="https://aws.amazon.com/marketplace" TargetMode="External"/><Relationship Id="rId4" Type="http://schemas.openxmlformats.org/officeDocument/2006/relationships/image" Target="../media/image209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Relationship Id="rId8" Type="http://schemas.openxmlformats.org/officeDocument/2006/relationships/image" Target="../media/image226.png"/><Relationship Id="rId9" Type="http://schemas.openxmlformats.org/officeDocument/2006/relationships/image" Target="../media/image227.png"/><Relationship Id="rId10" Type="http://schemas.openxmlformats.org/officeDocument/2006/relationships/image" Target="../media/image22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jpg"/><Relationship Id="rId6" Type="http://schemas.openxmlformats.org/officeDocument/2006/relationships/image" Target="../media/image235.png"/><Relationship Id="rId7" Type="http://schemas.openxmlformats.org/officeDocument/2006/relationships/image" Target="../media/image236.png"/><Relationship Id="rId8" Type="http://schemas.openxmlformats.org/officeDocument/2006/relationships/image" Target="../media/image237.png"/><Relationship Id="rId9" Type="http://schemas.openxmlformats.org/officeDocument/2006/relationships/image" Target="../media/image238.png"/><Relationship Id="rId10" Type="http://schemas.openxmlformats.org/officeDocument/2006/relationships/image" Target="../media/image239.png"/><Relationship Id="rId11" Type="http://schemas.openxmlformats.org/officeDocument/2006/relationships/image" Target="../media/image240.png"/><Relationship Id="rId12" Type="http://schemas.openxmlformats.org/officeDocument/2006/relationships/image" Target="../media/image241.png"/><Relationship Id="rId13" Type="http://schemas.openxmlformats.org/officeDocument/2006/relationships/image" Target="../media/image242.png"/><Relationship Id="rId14" Type="http://schemas.openxmlformats.org/officeDocument/2006/relationships/image" Target="../media/image243.png"/><Relationship Id="rId15" Type="http://schemas.openxmlformats.org/officeDocument/2006/relationships/image" Target="../media/image244.png"/><Relationship Id="rId16" Type="http://schemas.openxmlformats.org/officeDocument/2006/relationships/image" Target="../media/image245.png"/><Relationship Id="rId17" Type="http://schemas.openxmlformats.org/officeDocument/2006/relationships/image" Target="../media/image246.png"/><Relationship Id="rId18" Type="http://schemas.openxmlformats.org/officeDocument/2006/relationships/image" Target="../media/image247.png"/><Relationship Id="rId19" Type="http://schemas.openxmlformats.org/officeDocument/2006/relationships/image" Target="../media/image248.png"/><Relationship Id="rId20" Type="http://schemas.openxmlformats.org/officeDocument/2006/relationships/image" Target="../media/image24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1" Type="http://schemas.openxmlformats.org/officeDocument/2006/relationships/image" Target="../media/image11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5" Type="http://schemas.openxmlformats.org/officeDocument/2006/relationships/image" Target="../media/image262.png"/><Relationship Id="rId16" Type="http://schemas.openxmlformats.org/officeDocument/2006/relationships/image" Target="../media/image263.png"/><Relationship Id="rId17" Type="http://schemas.openxmlformats.org/officeDocument/2006/relationships/image" Target="../media/image264.png"/><Relationship Id="rId18" Type="http://schemas.openxmlformats.org/officeDocument/2006/relationships/image" Target="../media/image265.png"/><Relationship Id="rId19" Type="http://schemas.openxmlformats.org/officeDocument/2006/relationships/image" Target="../media/image266.png"/><Relationship Id="rId20" Type="http://schemas.openxmlformats.org/officeDocument/2006/relationships/image" Target="../media/image267.png"/><Relationship Id="rId21" Type="http://schemas.openxmlformats.org/officeDocument/2006/relationships/image" Target="../media/image268.png"/><Relationship Id="rId22" Type="http://schemas.openxmlformats.org/officeDocument/2006/relationships/image" Target="../media/image269.png"/><Relationship Id="rId23" Type="http://schemas.openxmlformats.org/officeDocument/2006/relationships/image" Target="../media/image270.png"/><Relationship Id="rId24" Type="http://schemas.openxmlformats.org/officeDocument/2006/relationships/image" Target="../media/image271.png"/><Relationship Id="rId25" Type="http://schemas.openxmlformats.org/officeDocument/2006/relationships/image" Target="../media/image272.png"/><Relationship Id="rId26" Type="http://schemas.openxmlformats.org/officeDocument/2006/relationships/image" Target="../media/image273.png"/><Relationship Id="rId27" Type="http://schemas.openxmlformats.org/officeDocument/2006/relationships/image" Target="../media/image274.png"/><Relationship Id="rId28" Type="http://schemas.openxmlformats.org/officeDocument/2006/relationships/image" Target="../media/image275.png"/><Relationship Id="rId29" Type="http://schemas.openxmlformats.org/officeDocument/2006/relationships/image" Target="../media/image276.png"/><Relationship Id="rId30" Type="http://schemas.openxmlformats.org/officeDocument/2006/relationships/image" Target="../media/image277.png"/><Relationship Id="rId31" Type="http://schemas.openxmlformats.org/officeDocument/2006/relationships/image" Target="../media/image278.png"/><Relationship Id="rId32" Type="http://schemas.openxmlformats.org/officeDocument/2006/relationships/image" Target="../media/image279.png"/><Relationship Id="rId33" Type="http://schemas.openxmlformats.org/officeDocument/2006/relationships/image" Target="../media/image280.png"/><Relationship Id="rId34" Type="http://schemas.openxmlformats.org/officeDocument/2006/relationships/image" Target="../media/image231.png"/><Relationship Id="rId35" Type="http://schemas.openxmlformats.org/officeDocument/2006/relationships/image" Target="../media/image281.png"/><Relationship Id="rId36" Type="http://schemas.openxmlformats.org/officeDocument/2006/relationships/image" Target="../media/image282.png"/><Relationship Id="rId37" Type="http://schemas.openxmlformats.org/officeDocument/2006/relationships/image" Target="../media/image283.png"/><Relationship Id="rId38" Type="http://schemas.openxmlformats.org/officeDocument/2006/relationships/image" Target="../media/image284.png"/><Relationship Id="rId39" Type="http://schemas.openxmlformats.org/officeDocument/2006/relationships/image" Target="../media/image28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6.png"/><Relationship Id="rId3" Type="http://schemas.openxmlformats.org/officeDocument/2006/relationships/image" Target="../media/image287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7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s3.amazonaws.com/2006-03-01/AmazonS3.html" TargetMode="External"/><Relationship Id="rId3" Type="http://schemas.openxmlformats.org/officeDocument/2006/relationships/image" Target="../media/image293.png"/><Relationship Id="rId4" Type="http://schemas.openxmlformats.org/officeDocument/2006/relationships/image" Target="../media/image294.png"/><Relationship Id="rId5" Type="http://schemas.openxmlformats.org/officeDocument/2006/relationships/image" Target="../media/image295.png"/><Relationship Id="rId6" Type="http://schemas.openxmlformats.org/officeDocument/2006/relationships/image" Target="../media/image296.png"/><Relationship Id="rId7" Type="http://schemas.openxmlformats.org/officeDocument/2006/relationships/image" Target="../media/image28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Relationship Id="rId3" Type="http://schemas.openxmlformats.org/officeDocument/2006/relationships/image" Target="../media/image297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8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9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Relationship Id="rId3" Type="http://schemas.openxmlformats.org/officeDocument/2006/relationships/image" Target="../media/image301.png"/><Relationship Id="rId4" Type="http://schemas.openxmlformats.org/officeDocument/2006/relationships/image" Target="../media/image302.png"/><Relationship Id="rId5" Type="http://schemas.openxmlformats.org/officeDocument/2006/relationships/image" Target="../media/image303.png"/><Relationship Id="rId6" Type="http://schemas.openxmlformats.org/officeDocument/2006/relationships/image" Target="../media/image304.png"/><Relationship Id="rId7" Type="http://schemas.openxmlformats.org/officeDocument/2006/relationships/image" Target="../media/image305.png"/><Relationship Id="rId8" Type="http://schemas.openxmlformats.org/officeDocument/2006/relationships/image" Target="../media/image306.png"/><Relationship Id="rId9" Type="http://schemas.openxmlformats.org/officeDocument/2006/relationships/image" Target="../media/image307.png"/><Relationship Id="rId10" Type="http://schemas.openxmlformats.org/officeDocument/2006/relationships/image" Target="../media/image308.png"/><Relationship Id="rId11" Type="http://schemas.openxmlformats.org/officeDocument/2006/relationships/image" Target="../media/image309.png"/><Relationship Id="rId12" Type="http://schemas.openxmlformats.org/officeDocument/2006/relationships/image" Target="../media/image310.png"/><Relationship Id="rId13" Type="http://schemas.openxmlformats.org/officeDocument/2006/relationships/image" Target="../media/image311.png"/><Relationship Id="rId14" Type="http://schemas.openxmlformats.org/officeDocument/2006/relationships/image" Target="../media/image312.png"/><Relationship Id="rId15" Type="http://schemas.openxmlformats.org/officeDocument/2006/relationships/image" Target="../media/image313.png"/><Relationship Id="rId16" Type="http://schemas.openxmlformats.org/officeDocument/2006/relationships/image" Target="../media/image314.png"/><Relationship Id="rId17" Type="http://schemas.openxmlformats.org/officeDocument/2006/relationships/image" Target="../media/image315.png"/><Relationship Id="rId18" Type="http://schemas.openxmlformats.org/officeDocument/2006/relationships/image" Target="../media/image316.png"/><Relationship Id="rId19" Type="http://schemas.openxmlformats.org/officeDocument/2006/relationships/image" Target="../media/image317.png"/><Relationship Id="rId20" Type="http://schemas.openxmlformats.org/officeDocument/2006/relationships/image" Target="../media/image318.png"/><Relationship Id="rId21" Type="http://schemas.openxmlformats.org/officeDocument/2006/relationships/image" Target="../media/image319.png"/><Relationship Id="rId22" Type="http://schemas.openxmlformats.org/officeDocument/2006/relationships/image" Target="../media/image320.png"/><Relationship Id="rId23" Type="http://schemas.openxmlformats.org/officeDocument/2006/relationships/image" Target="../media/image321.png"/><Relationship Id="rId24" Type="http://schemas.openxmlformats.org/officeDocument/2006/relationships/image" Target="../media/image322.png"/><Relationship Id="rId25" Type="http://schemas.openxmlformats.org/officeDocument/2006/relationships/image" Target="../media/image323.png"/><Relationship Id="rId26" Type="http://schemas.openxmlformats.org/officeDocument/2006/relationships/image" Target="../media/image324.png"/><Relationship Id="rId27" Type="http://schemas.openxmlformats.org/officeDocument/2006/relationships/image" Target="../media/image325.png"/><Relationship Id="rId28" Type="http://schemas.openxmlformats.org/officeDocument/2006/relationships/image" Target="../media/image326.png"/><Relationship Id="rId29" Type="http://schemas.openxmlformats.org/officeDocument/2006/relationships/image" Target="../media/image327.png"/><Relationship Id="rId30" Type="http://schemas.openxmlformats.org/officeDocument/2006/relationships/image" Target="../media/image328.png"/><Relationship Id="rId31" Type="http://schemas.openxmlformats.org/officeDocument/2006/relationships/image" Target="../media/image329.png"/><Relationship Id="rId32" Type="http://schemas.openxmlformats.org/officeDocument/2006/relationships/image" Target="../media/image330.png"/><Relationship Id="rId33" Type="http://schemas.openxmlformats.org/officeDocument/2006/relationships/image" Target="../media/image331.png"/><Relationship Id="rId34" Type="http://schemas.openxmlformats.org/officeDocument/2006/relationships/image" Target="../media/image332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3.png"/><Relationship Id="rId3" Type="http://schemas.openxmlformats.org/officeDocument/2006/relationships/image" Target="../media/image33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5.png"/><Relationship Id="rId3" Type="http://schemas.openxmlformats.org/officeDocument/2006/relationships/image" Target="../media/image336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7.png"/><Relationship Id="rId3" Type="http://schemas.openxmlformats.org/officeDocument/2006/relationships/image" Target="../media/image338.png"/><Relationship Id="rId4" Type="http://schemas.openxmlformats.org/officeDocument/2006/relationships/image" Target="../media/image339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png"/><Relationship Id="rId3" Type="http://schemas.openxmlformats.org/officeDocument/2006/relationships/image" Target="../media/image341.png"/><Relationship Id="rId4" Type="http://schemas.openxmlformats.org/officeDocument/2006/relationships/image" Target="../media/image342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3.jpg"/><Relationship Id="rId3" Type="http://schemas.openxmlformats.org/officeDocument/2006/relationships/image" Target="../media/image344.jpg"/><Relationship Id="rId4" Type="http://schemas.openxmlformats.org/officeDocument/2006/relationships/image" Target="../media/image345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48.png"/><Relationship Id="rId5" Type="http://schemas.openxmlformats.org/officeDocument/2006/relationships/image" Target="../media/image349.png"/><Relationship Id="rId6" Type="http://schemas.openxmlformats.org/officeDocument/2006/relationships/image" Target="../media/image350.png"/><Relationship Id="rId7" Type="http://schemas.openxmlformats.org/officeDocument/2006/relationships/image" Target="../media/image351.png"/><Relationship Id="rId8" Type="http://schemas.openxmlformats.org/officeDocument/2006/relationships/image" Target="../media/image352.png"/><Relationship Id="rId9" Type="http://schemas.openxmlformats.org/officeDocument/2006/relationships/image" Target="../media/image353.png"/><Relationship Id="rId10" Type="http://schemas.openxmlformats.org/officeDocument/2006/relationships/image" Target="../media/image354.png"/><Relationship Id="rId11" Type="http://schemas.openxmlformats.org/officeDocument/2006/relationships/image" Target="../media/image355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56.png"/><Relationship Id="rId5" Type="http://schemas.openxmlformats.org/officeDocument/2006/relationships/image" Target="../media/image357.png"/><Relationship Id="rId6" Type="http://schemas.openxmlformats.org/officeDocument/2006/relationships/image" Target="../media/image358.png"/><Relationship Id="rId7" Type="http://schemas.openxmlformats.org/officeDocument/2006/relationships/image" Target="../media/image359.png"/><Relationship Id="rId8" Type="http://schemas.openxmlformats.org/officeDocument/2006/relationships/image" Target="../media/image360.png"/><Relationship Id="rId9" Type="http://schemas.openxmlformats.org/officeDocument/2006/relationships/image" Target="../media/image361.png"/><Relationship Id="rId10" Type="http://schemas.openxmlformats.org/officeDocument/2006/relationships/image" Target="../media/image362.png"/><Relationship Id="rId11" Type="http://schemas.openxmlformats.org/officeDocument/2006/relationships/image" Target="../media/image363.png"/><Relationship Id="rId12" Type="http://schemas.openxmlformats.org/officeDocument/2006/relationships/image" Target="../media/image364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2.png"/><Relationship Id="rId3" Type="http://schemas.openxmlformats.org/officeDocument/2006/relationships/image" Target="../media/image365.png"/><Relationship Id="rId4" Type="http://schemas.openxmlformats.org/officeDocument/2006/relationships/image" Target="../media/image363.png"/><Relationship Id="rId5" Type="http://schemas.openxmlformats.org/officeDocument/2006/relationships/image" Target="../media/image366.png"/><Relationship Id="rId6" Type="http://schemas.openxmlformats.org/officeDocument/2006/relationships/image" Target="../media/image367.png"/><Relationship Id="rId7" Type="http://schemas.openxmlformats.org/officeDocument/2006/relationships/image" Target="../media/image368.png"/><Relationship Id="rId8" Type="http://schemas.openxmlformats.org/officeDocument/2006/relationships/image" Target="../media/image369.png"/><Relationship Id="rId9" Type="http://schemas.openxmlformats.org/officeDocument/2006/relationships/image" Target="../media/image370.png"/><Relationship Id="rId10" Type="http://schemas.openxmlformats.org/officeDocument/2006/relationships/image" Target="../media/image359.png"/><Relationship Id="rId11" Type="http://schemas.openxmlformats.org/officeDocument/2006/relationships/image" Target="../media/image371.png"/><Relationship Id="rId12" Type="http://schemas.openxmlformats.org/officeDocument/2006/relationships/image" Target="../media/image372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3.png"/><Relationship Id="rId3" Type="http://schemas.openxmlformats.org/officeDocument/2006/relationships/image" Target="../media/image37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5.png"/><Relationship Id="rId3" Type="http://schemas.openxmlformats.org/officeDocument/2006/relationships/image" Target="../media/image376.png"/><Relationship Id="rId4" Type="http://schemas.openxmlformats.org/officeDocument/2006/relationships/image" Target="../media/image377.png"/><Relationship Id="rId5" Type="http://schemas.openxmlformats.org/officeDocument/2006/relationships/image" Target="../media/image378.jpg"/><Relationship Id="rId6" Type="http://schemas.openxmlformats.org/officeDocument/2006/relationships/image" Target="../media/image379.png"/><Relationship Id="rId7" Type="http://schemas.openxmlformats.org/officeDocument/2006/relationships/image" Target="../media/image374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0.png"/><Relationship Id="rId3" Type="http://schemas.openxmlformats.org/officeDocument/2006/relationships/image" Target="../media/image381.png"/><Relationship Id="rId4" Type="http://schemas.openxmlformats.org/officeDocument/2006/relationships/image" Target="../media/image382.png"/><Relationship Id="rId5" Type="http://schemas.openxmlformats.org/officeDocument/2006/relationships/image" Target="../media/image383.jpg"/><Relationship Id="rId6" Type="http://schemas.openxmlformats.org/officeDocument/2006/relationships/image" Target="../media/image384.png"/><Relationship Id="rId7" Type="http://schemas.openxmlformats.org/officeDocument/2006/relationships/image" Target="../media/image379.png"/><Relationship Id="rId8" Type="http://schemas.openxmlformats.org/officeDocument/2006/relationships/image" Target="../media/image374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9.png"/><Relationship Id="rId3" Type="http://schemas.openxmlformats.org/officeDocument/2006/relationships/image" Target="../media/image385.png"/><Relationship Id="rId4" Type="http://schemas.openxmlformats.org/officeDocument/2006/relationships/image" Target="../media/image386.png"/><Relationship Id="rId5" Type="http://schemas.openxmlformats.org/officeDocument/2006/relationships/image" Target="../media/image387.png"/><Relationship Id="rId6" Type="http://schemas.openxmlformats.org/officeDocument/2006/relationships/image" Target="../media/image388.png"/><Relationship Id="rId7" Type="http://schemas.openxmlformats.org/officeDocument/2006/relationships/image" Target="../media/image389.png"/><Relationship Id="rId8" Type="http://schemas.openxmlformats.org/officeDocument/2006/relationships/image" Target="../media/image390.png"/><Relationship Id="rId9" Type="http://schemas.openxmlformats.org/officeDocument/2006/relationships/image" Target="../media/image391.png"/><Relationship Id="rId10" Type="http://schemas.openxmlformats.org/officeDocument/2006/relationships/image" Target="../media/image392.png"/><Relationship Id="rId11" Type="http://schemas.openxmlformats.org/officeDocument/2006/relationships/image" Target="../media/image393.png"/><Relationship Id="rId12" Type="http://schemas.openxmlformats.org/officeDocument/2006/relationships/image" Target="../media/image394.png"/><Relationship Id="rId13" Type="http://schemas.openxmlformats.org/officeDocument/2006/relationships/image" Target="../media/image374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9.png"/><Relationship Id="rId3" Type="http://schemas.openxmlformats.org/officeDocument/2006/relationships/image" Target="../media/image385.png"/><Relationship Id="rId4" Type="http://schemas.openxmlformats.org/officeDocument/2006/relationships/image" Target="../media/image395.png"/><Relationship Id="rId5" Type="http://schemas.openxmlformats.org/officeDocument/2006/relationships/image" Target="../media/image374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74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9.png"/><Relationship Id="rId3" Type="http://schemas.openxmlformats.org/officeDocument/2006/relationships/image" Target="../media/image385.png"/><Relationship Id="rId4" Type="http://schemas.openxmlformats.org/officeDocument/2006/relationships/image" Target="../media/image399.png"/><Relationship Id="rId5" Type="http://schemas.openxmlformats.org/officeDocument/2006/relationships/image" Target="../media/image400.png"/><Relationship Id="rId6" Type="http://schemas.openxmlformats.org/officeDocument/2006/relationships/image" Target="../media/image401.png"/><Relationship Id="rId7" Type="http://schemas.openxmlformats.org/officeDocument/2006/relationships/image" Target="../media/image402.png"/><Relationship Id="rId8" Type="http://schemas.openxmlformats.org/officeDocument/2006/relationships/image" Target="../media/image398.png"/><Relationship Id="rId9" Type="http://schemas.openxmlformats.org/officeDocument/2006/relationships/image" Target="../media/image374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9.png"/><Relationship Id="rId3" Type="http://schemas.openxmlformats.org/officeDocument/2006/relationships/image" Target="../media/image385.png"/><Relationship Id="rId4" Type="http://schemas.openxmlformats.org/officeDocument/2006/relationships/image" Target="../media/image399.png"/><Relationship Id="rId5" Type="http://schemas.openxmlformats.org/officeDocument/2006/relationships/image" Target="../media/image403.png"/><Relationship Id="rId6" Type="http://schemas.openxmlformats.org/officeDocument/2006/relationships/image" Target="../media/image401.png"/><Relationship Id="rId7" Type="http://schemas.openxmlformats.org/officeDocument/2006/relationships/image" Target="../media/image404.png"/><Relationship Id="rId8" Type="http://schemas.openxmlformats.org/officeDocument/2006/relationships/image" Target="../media/image395.png"/><Relationship Id="rId9" Type="http://schemas.openxmlformats.org/officeDocument/2006/relationships/image" Target="../media/image405.png"/><Relationship Id="rId10" Type="http://schemas.openxmlformats.org/officeDocument/2006/relationships/image" Target="../media/image406.png"/><Relationship Id="rId11" Type="http://schemas.openxmlformats.org/officeDocument/2006/relationships/image" Target="../media/image398.png"/><Relationship Id="rId12" Type="http://schemas.openxmlformats.org/officeDocument/2006/relationships/image" Target="../media/image374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5.png"/><Relationship Id="rId3" Type="http://schemas.openxmlformats.org/officeDocument/2006/relationships/image" Target="../media/image374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9.png"/><Relationship Id="rId3" Type="http://schemas.openxmlformats.org/officeDocument/2006/relationships/image" Target="../media/image385.png"/><Relationship Id="rId4" Type="http://schemas.openxmlformats.org/officeDocument/2006/relationships/image" Target="../media/image399.png"/><Relationship Id="rId5" Type="http://schemas.openxmlformats.org/officeDocument/2006/relationships/image" Target="../media/image407.png"/><Relationship Id="rId6" Type="http://schemas.openxmlformats.org/officeDocument/2006/relationships/image" Target="../media/image401.png"/><Relationship Id="rId7" Type="http://schemas.openxmlformats.org/officeDocument/2006/relationships/image" Target="../media/image408.png"/><Relationship Id="rId8" Type="http://schemas.openxmlformats.org/officeDocument/2006/relationships/image" Target="../media/image395.png"/><Relationship Id="rId9" Type="http://schemas.openxmlformats.org/officeDocument/2006/relationships/image" Target="../media/image405.png"/><Relationship Id="rId10" Type="http://schemas.openxmlformats.org/officeDocument/2006/relationships/image" Target="../media/image406.png"/><Relationship Id="rId11" Type="http://schemas.openxmlformats.org/officeDocument/2006/relationships/image" Target="../media/image398.png"/><Relationship Id="rId12" Type="http://schemas.openxmlformats.org/officeDocument/2006/relationships/image" Target="../media/image409.png"/><Relationship Id="rId13" Type="http://schemas.openxmlformats.org/officeDocument/2006/relationships/image" Target="../media/image410.png"/><Relationship Id="rId14" Type="http://schemas.openxmlformats.org/officeDocument/2006/relationships/image" Target="../media/image411.png"/><Relationship Id="rId15" Type="http://schemas.openxmlformats.org/officeDocument/2006/relationships/image" Target="../media/image412.png"/><Relationship Id="rId16" Type="http://schemas.openxmlformats.org/officeDocument/2006/relationships/image" Target="../media/image374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3.png"/><Relationship Id="rId3" Type="http://schemas.openxmlformats.org/officeDocument/2006/relationships/image" Target="../media/image395.png"/><Relationship Id="rId4" Type="http://schemas.openxmlformats.org/officeDocument/2006/relationships/image" Target="../media/image37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4.png"/><Relationship Id="rId3" Type="http://schemas.openxmlformats.org/officeDocument/2006/relationships/image" Target="../media/image415.png"/><Relationship Id="rId4" Type="http://schemas.openxmlformats.org/officeDocument/2006/relationships/image" Target="../media/image416.png"/><Relationship Id="rId5" Type="http://schemas.openxmlformats.org/officeDocument/2006/relationships/hyperlink" Target="http://169.254.169.254/latest/meta-data/iam/security-credentials/rolename" TargetMode="External"/><Relationship Id="rId6" Type="http://schemas.openxmlformats.org/officeDocument/2006/relationships/image" Target="../media/image417.jpg"/><Relationship Id="rId7" Type="http://schemas.openxmlformats.org/officeDocument/2006/relationships/image" Target="../media/image418.png"/><Relationship Id="rId8" Type="http://schemas.openxmlformats.org/officeDocument/2006/relationships/image" Target="../media/image419.png"/><Relationship Id="rId9" Type="http://schemas.openxmlformats.org/officeDocument/2006/relationships/image" Target="../media/image420.png"/><Relationship Id="rId10" Type="http://schemas.openxmlformats.org/officeDocument/2006/relationships/image" Target="../media/image421.png"/><Relationship Id="rId11" Type="http://schemas.openxmlformats.org/officeDocument/2006/relationships/image" Target="../media/image374.png"/><Relationship Id="rId12" Type="http://schemas.openxmlformats.org/officeDocument/2006/relationships/image" Target="../media/image422.png"/><Relationship Id="rId13" Type="http://schemas.openxmlformats.org/officeDocument/2006/relationships/image" Target="../media/image423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8.png"/><Relationship Id="rId3" Type="http://schemas.openxmlformats.org/officeDocument/2006/relationships/image" Target="../media/image424.png"/><Relationship Id="rId4" Type="http://schemas.openxmlformats.org/officeDocument/2006/relationships/image" Target="../media/image395.png"/><Relationship Id="rId5" Type="http://schemas.openxmlformats.org/officeDocument/2006/relationships/image" Target="../media/image425.png"/><Relationship Id="rId6" Type="http://schemas.openxmlformats.org/officeDocument/2006/relationships/image" Target="../media/image426.png"/><Relationship Id="rId7" Type="http://schemas.openxmlformats.org/officeDocument/2006/relationships/image" Target="../media/image418.png"/><Relationship Id="rId8" Type="http://schemas.openxmlformats.org/officeDocument/2006/relationships/image" Target="../media/image427.png"/><Relationship Id="rId9" Type="http://schemas.openxmlformats.org/officeDocument/2006/relationships/image" Target="../media/image428.png"/><Relationship Id="rId10" Type="http://schemas.openxmlformats.org/officeDocument/2006/relationships/image" Target="../media/image429.png"/><Relationship Id="rId11" Type="http://schemas.openxmlformats.org/officeDocument/2006/relationships/image" Target="../media/image430.png"/><Relationship Id="rId12" Type="http://schemas.openxmlformats.org/officeDocument/2006/relationships/image" Target="../media/image431.png"/><Relationship Id="rId13" Type="http://schemas.openxmlformats.org/officeDocument/2006/relationships/image" Target="../media/image432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3.png"/><Relationship Id="rId3" Type="http://schemas.openxmlformats.org/officeDocument/2006/relationships/image" Target="../media/image434.png"/><Relationship Id="rId4" Type="http://schemas.openxmlformats.org/officeDocument/2006/relationships/image" Target="../media/image435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6.png"/><Relationship Id="rId3" Type="http://schemas.openxmlformats.org/officeDocument/2006/relationships/image" Target="../media/image437.png"/><Relationship Id="rId4" Type="http://schemas.openxmlformats.org/officeDocument/2006/relationships/image" Target="../media/image438.png"/><Relationship Id="rId5" Type="http://schemas.openxmlformats.org/officeDocument/2006/relationships/image" Target="../media/image439.png"/><Relationship Id="rId6" Type="http://schemas.openxmlformats.org/officeDocument/2006/relationships/image" Target="../media/image440.png"/><Relationship Id="rId7" Type="http://schemas.openxmlformats.org/officeDocument/2006/relationships/image" Target="../media/image441.png"/><Relationship Id="rId8" Type="http://schemas.openxmlformats.org/officeDocument/2006/relationships/image" Target="../media/image442.png"/><Relationship Id="rId9" Type="http://schemas.openxmlformats.org/officeDocument/2006/relationships/image" Target="../media/image443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4.png"/><Relationship Id="rId3" Type="http://schemas.openxmlformats.org/officeDocument/2006/relationships/image" Target="../media/image445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6.png"/><Relationship Id="rId3" Type="http://schemas.openxmlformats.org/officeDocument/2006/relationships/image" Target="../media/image447.jpg"/><Relationship Id="rId4" Type="http://schemas.openxmlformats.org/officeDocument/2006/relationships/image" Target="../media/image448.jpg"/><Relationship Id="rId5" Type="http://schemas.openxmlformats.org/officeDocument/2006/relationships/image" Target="../media/image449.png"/><Relationship Id="rId6" Type="http://schemas.openxmlformats.org/officeDocument/2006/relationships/image" Target="../media/image450.png"/><Relationship Id="rId7" Type="http://schemas.openxmlformats.org/officeDocument/2006/relationships/image" Target="../media/image451.jpg"/><Relationship Id="rId8" Type="http://schemas.openxmlformats.org/officeDocument/2006/relationships/image" Target="../media/image452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3.png"/><Relationship Id="rId3" Type="http://schemas.openxmlformats.org/officeDocument/2006/relationships/image" Target="../media/image44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4.jpg"/><Relationship Id="rId3" Type="http://schemas.openxmlformats.org/officeDocument/2006/relationships/image" Target="../media/image445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6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5.png"/><Relationship Id="rId3" Type="http://schemas.openxmlformats.org/officeDocument/2006/relationships/image" Target="../media/image456.png"/><Relationship Id="rId4" Type="http://schemas.openxmlformats.org/officeDocument/2006/relationships/image" Target="../media/image457.png"/><Relationship Id="rId5" Type="http://schemas.openxmlformats.org/officeDocument/2006/relationships/image" Target="../media/image458.png"/><Relationship Id="rId6" Type="http://schemas.openxmlformats.org/officeDocument/2006/relationships/image" Target="../media/image459.png"/><Relationship Id="rId7" Type="http://schemas.openxmlformats.org/officeDocument/2006/relationships/image" Target="../media/image460.png"/><Relationship Id="rId8" Type="http://schemas.openxmlformats.org/officeDocument/2006/relationships/image" Target="../media/image461.png"/><Relationship Id="rId9" Type="http://schemas.openxmlformats.org/officeDocument/2006/relationships/image" Target="../media/image446.png"/><Relationship Id="rId10" Type="http://schemas.openxmlformats.org/officeDocument/2006/relationships/image" Target="../media/image81.png"/><Relationship Id="rId11" Type="http://schemas.openxmlformats.org/officeDocument/2006/relationships/image" Target="../media/image462.png"/><Relationship Id="rId12" Type="http://schemas.openxmlformats.org/officeDocument/2006/relationships/image" Target="../media/image463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6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4.png"/><Relationship Id="rId3" Type="http://schemas.openxmlformats.org/officeDocument/2006/relationships/image" Target="../media/image465.png"/><Relationship Id="rId4" Type="http://schemas.openxmlformats.org/officeDocument/2006/relationships/image" Target="../media/image466.png"/><Relationship Id="rId5" Type="http://schemas.openxmlformats.org/officeDocument/2006/relationships/image" Target="../media/image467.png"/><Relationship Id="rId6" Type="http://schemas.openxmlformats.org/officeDocument/2006/relationships/image" Target="../media/image468.png"/><Relationship Id="rId7" Type="http://schemas.openxmlformats.org/officeDocument/2006/relationships/image" Target="../media/image469.png"/><Relationship Id="rId8" Type="http://schemas.openxmlformats.org/officeDocument/2006/relationships/image" Target="../media/image470.png"/><Relationship Id="rId9" Type="http://schemas.openxmlformats.org/officeDocument/2006/relationships/image" Target="../media/image471.png"/><Relationship Id="rId10" Type="http://schemas.openxmlformats.org/officeDocument/2006/relationships/image" Target="../media/image472.png"/><Relationship Id="rId11" Type="http://schemas.openxmlformats.org/officeDocument/2006/relationships/image" Target="../media/image473.png"/><Relationship Id="rId12" Type="http://schemas.openxmlformats.org/officeDocument/2006/relationships/image" Target="../media/image474.png"/><Relationship Id="rId13" Type="http://schemas.openxmlformats.org/officeDocument/2006/relationships/image" Target="../media/image475.png"/><Relationship Id="rId14" Type="http://schemas.openxmlformats.org/officeDocument/2006/relationships/image" Target="../media/image476.png"/><Relationship Id="rId15" Type="http://schemas.openxmlformats.org/officeDocument/2006/relationships/image" Target="../media/image477.png"/><Relationship Id="rId16" Type="http://schemas.openxmlformats.org/officeDocument/2006/relationships/image" Target="../media/image446.png"/><Relationship Id="rId17" Type="http://schemas.openxmlformats.org/officeDocument/2006/relationships/image" Target="../media/image81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8.png"/><Relationship Id="rId3" Type="http://schemas.openxmlformats.org/officeDocument/2006/relationships/image" Target="../media/image479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0.png"/><Relationship Id="rId3" Type="http://schemas.openxmlformats.org/officeDocument/2006/relationships/image" Target="../media/image481.png"/><Relationship Id="rId4" Type="http://schemas.openxmlformats.org/officeDocument/2006/relationships/image" Target="../media/image482.png"/><Relationship Id="rId5" Type="http://schemas.openxmlformats.org/officeDocument/2006/relationships/image" Target="../media/image483.png"/><Relationship Id="rId6" Type="http://schemas.openxmlformats.org/officeDocument/2006/relationships/image" Target="../media/image484.png"/><Relationship Id="rId7" Type="http://schemas.openxmlformats.org/officeDocument/2006/relationships/image" Target="../media/image485.png"/><Relationship Id="rId8" Type="http://schemas.openxmlformats.org/officeDocument/2006/relationships/image" Target="../media/image486.png"/><Relationship Id="rId9" Type="http://schemas.openxmlformats.org/officeDocument/2006/relationships/image" Target="../media/image487.png"/><Relationship Id="rId10" Type="http://schemas.openxmlformats.org/officeDocument/2006/relationships/image" Target="../media/image488.png"/><Relationship Id="rId11" Type="http://schemas.openxmlformats.org/officeDocument/2006/relationships/image" Target="../media/image489.png"/><Relationship Id="rId12" Type="http://schemas.openxmlformats.org/officeDocument/2006/relationships/image" Target="../media/image490.png"/><Relationship Id="rId13" Type="http://schemas.openxmlformats.org/officeDocument/2006/relationships/image" Target="../media/image491.png"/><Relationship Id="rId14" Type="http://schemas.openxmlformats.org/officeDocument/2006/relationships/image" Target="../media/image492.png"/><Relationship Id="rId15" Type="http://schemas.openxmlformats.org/officeDocument/2006/relationships/image" Target="../media/image493.png"/><Relationship Id="rId16" Type="http://schemas.openxmlformats.org/officeDocument/2006/relationships/image" Target="../media/image494.png"/><Relationship Id="rId17" Type="http://schemas.openxmlformats.org/officeDocument/2006/relationships/image" Target="../media/image495.png"/><Relationship Id="rId18" Type="http://schemas.openxmlformats.org/officeDocument/2006/relationships/image" Target="../media/image496.png"/><Relationship Id="rId19" Type="http://schemas.openxmlformats.org/officeDocument/2006/relationships/image" Target="../media/image497.png"/><Relationship Id="rId20" Type="http://schemas.openxmlformats.org/officeDocument/2006/relationships/image" Target="../media/image498.png"/><Relationship Id="rId21" Type="http://schemas.openxmlformats.org/officeDocument/2006/relationships/image" Target="../media/image499.png"/><Relationship Id="rId22" Type="http://schemas.openxmlformats.org/officeDocument/2006/relationships/image" Target="../media/image500.png"/><Relationship Id="rId23" Type="http://schemas.openxmlformats.org/officeDocument/2006/relationships/image" Target="../media/image501.png"/><Relationship Id="rId24" Type="http://schemas.openxmlformats.org/officeDocument/2006/relationships/image" Target="../media/image502.png"/><Relationship Id="rId25" Type="http://schemas.openxmlformats.org/officeDocument/2006/relationships/image" Target="../media/image503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4.png"/><Relationship Id="rId3" Type="http://schemas.openxmlformats.org/officeDocument/2006/relationships/image" Target="../media/image497.png"/><Relationship Id="rId4" Type="http://schemas.openxmlformats.org/officeDocument/2006/relationships/image" Target="../media/image505.png"/><Relationship Id="rId5" Type="http://schemas.openxmlformats.org/officeDocument/2006/relationships/image" Target="../media/image506.png"/><Relationship Id="rId6" Type="http://schemas.openxmlformats.org/officeDocument/2006/relationships/image" Target="../media/image507.png"/><Relationship Id="rId7" Type="http://schemas.openxmlformats.org/officeDocument/2006/relationships/image" Target="../media/image508.png"/><Relationship Id="rId8" Type="http://schemas.openxmlformats.org/officeDocument/2006/relationships/image" Target="../media/image509.png"/><Relationship Id="rId9" Type="http://schemas.openxmlformats.org/officeDocument/2006/relationships/image" Target="../media/image510.png"/><Relationship Id="rId10" Type="http://schemas.openxmlformats.org/officeDocument/2006/relationships/image" Target="../media/image511.png"/><Relationship Id="rId11" Type="http://schemas.openxmlformats.org/officeDocument/2006/relationships/image" Target="../media/image512.png"/><Relationship Id="rId12" Type="http://schemas.openxmlformats.org/officeDocument/2006/relationships/image" Target="../media/image513.png"/><Relationship Id="rId13" Type="http://schemas.openxmlformats.org/officeDocument/2006/relationships/image" Target="../media/image514.png"/><Relationship Id="rId14" Type="http://schemas.openxmlformats.org/officeDocument/2006/relationships/image" Target="../media/image515.png"/><Relationship Id="rId15" Type="http://schemas.openxmlformats.org/officeDocument/2006/relationships/image" Target="../media/image516.png"/><Relationship Id="rId16" Type="http://schemas.openxmlformats.org/officeDocument/2006/relationships/image" Target="../media/image517.png"/><Relationship Id="rId17" Type="http://schemas.openxmlformats.org/officeDocument/2006/relationships/image" Target="../media/image518.png"/><Relationship Id="rId18" Type="http://schemas.openxmlformats.org/officeDocument/2006/relationships/image" Target="../media/image483.png"/><Relationship Id="rId19" Type="http://schemas.openxmlformats.org/officeDocument/2006/relationships/image" Target="../media/image519.png"/><Relationship Id="rId20" Type="http://schemas.openxmlformats.org/officeDocument/2006/relationships/image" Target="../media/image520.png"/><Relationship Id="rId21" Type="http://schemas.openxmlformats.org/officeDocument/2006/relationships/image" Target="../media/image521.png"/><Relationship Id="rId22" Type="http://schemas.openxmlformats.org/officeDocument/2006/relationships/image" Target="../media/image522.png"/><Relationship Id="rId23" Type="http://schemas.openxmlformats.org/officeDocument/2006/relationships/image" Target="../media/image523.png"/><Relationship Id="rId24" Type="http://schemas.openxmlformats.org/officeDocument/2006/relationships/image" Target="../media/image524.png"/><Relationship Id="rId25" Type="http://schemas.openxmlformats.org/officeDocument/2006/relationships/image" Target="../media/image525.png"/><Relationship Id="rId26" Type="http://schemas.openxmlformats.org/officeDocument/2006/relationships/image" Target="../media/image526.png"/><Relationship Id="rId27" Type="http://schemas.openxmlformats.org/officeDocument/2006/relationships/image" Target="../media/image527.png"/><Relationship Id="rId28" Type="http://schemas.openxmlformats.org/officeDocument/2006/relationships/image" Target="../media/image528.png"/><Relationship Id="rId29" Type="http://schemas.openxmlformats.org/officeDocument/2006/relationships/image" Target="../media/image529.png"/><Relationship Id="rId30" Type="http://schemas.openxmlformats.org/officeDocument/2006/relationships/image" Target="../media/image530.png"/><Relationship Id="rId31" Type="http://schemas.openxmlformats.org/officeDocument/2006/relationships/image" Target="../media/image503.png"/><Relationship Id="rId32" Type="http://schemas.openxmlformats.org/officeDocument/2006/relationships/image" Target="../media/image531.png"/><Relationship Id="rId33" Type="http://schemas.openxmlformats.org/officeDocument/2006/relationships/image" Target="../media/image532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3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724" y="3512311"/>
            <a:ext cx="1040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4D4D4B"/>
                </a:solidFill>
                <a:latin typeface="Arial"/>
                <a:cs typeface="Arial"/>
              </a:rPr>
              <a:t>Version</a:t>
            </a:r>
            <a:r>
              <a:rPr dirty="0" sz="1600" spc="-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4.2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724" y="1270508"/>
            <a:ext cx="32994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>
                <a:solidFill>
                  <a:srgbClr val="4D4D4B"/>
                </a:solidFill>
              </a:rPr>
              <a:t>AWSome</a:t>
            </a:r>
            <a:r>
              <a:rPr dirty="0" sz="4000" spc="-75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Day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66724" y="2027047"/>
            <a:ext cx="3248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Getting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Started on</a:t>
            </a:r>
            <a:r>
              <a:rPr dirty="0" sz="2400" spc="-2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99465"/>
            <a:ext cx="75266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45">
                <a:solidFill>
                  <a:srgbClr val="4D4D4B"/>
                </a:solidFill>
              </a:rPr>
              <a:t>AWS </a:t>
            </a:r>
            <a:r>
              <a:rPr dirty="0" sz="2100">
                <a:solidFill>
                  <a:srgbClr val="4D4D4B"/>
                </a:solidFill>
              </a:rPr>
              <a:t>Positioned </a:t>
            </a:r>
            <a:r>
              <a:rPr dirty="0" sz="2100" spc="-5">
                <a:solidFill>
                  <a:srgbClr val="4D4D4B"/>
                </a:solidFill>
              </a:rPr>
              <a:t>as a Leader </a:t>
            </a:r>
            <a:r>
              <a:rPr dirty="0" sz="2100">
                <a:solidFill>
                  <a:srgbClr val="4D4D4B"/>
                </a:solidFill>
              </a:rPr>
              <a:t>in </a:t>
            </a:r>
            <a:r>
              <a:rPr dirty="0" sz="2100" spc="-5">
                <a:solidFill>
                  <a:srgbClr val="4D4D4B"/>
                </a:solidFill>
              </a:rPr>
              <a:t>the Gartner Magic Quadrant  for </a:t>
            </a:r>
            <a:r>
              <a:rPr dirty="0" sz="2100">
                <a:solidFill>
                  <a:srgbClr val="4D4D4B"/>
                </a:solidFill>
              </a:rPr>
              <a:t>Cloud </a:t>
            </a:r>
            <a:r>
              <a:rPr dirty="0" sz="2100" spc="-5">
                <a:solidFill>
                  <a:srgbClr val="4D4D4B"/>
                </a:solidFill>
              </a:rPr>
              <a:t>Infrastructure as a Service,</a:t>
            </a:r>
            <a:r>
              <a:rPr dirty="0" sz="2100" spc="35">
                <a:solidFill>
                  <a:srgbClr val="4D4D4B"/>
                </a:solidFill>
              </a:rPr>
              <a:t> </a:t>
            </a:r>
            <a:r>
              <a:rPr dirty="0" sz="2100" spc="-5">
                <a:solidFill>
                  <a:srgbClr val="4D4D4B"/>
                </a:solidFill>
              </a:rPr>
              <a:t>Worldwide*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815441" y="1618614"/>
            <a:ext cx="3056890" cy="208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2700" spc="-35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2700" spc="-5">
                <a:solidFill>
                  <a:srgbClr val="464646"/>
                </a:solidFill>
                <a:latin typeface="Arial"/>
                <a:cs typeface="Arial"/>
              </a:rPr>
              <a:t>is </a:t>
            </a:r>
            <a:r>
              <a:rPr dirty="0" sz="2700">
                <a:solidFill>
                  <a:srgbClr val="464646"/>
                </a:solidFill>
                <a:latin typeface="Arial"/>
                <a:cs typeface="Arial"/>
              </a:rPr>
              <a:t>positioned  </a:t>
            </a:r>
            <a:r>
              <a:rPr dirty="0" sz="2700" spc="-5">
                <a:solidFill>
                  <a:srgbClr val="464646"/>
                </a:solidFill>
                <a:latin typeface="Arial"/>
                <a:cs typeface="Arial"/>
              </a:rPr>
              <a:t>highest in</a:t>
            </a:r>
            <a:r>
              <a:rPr dirty="0" sz="2700" spc="-6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464646"/>
                </a:solidFill>
                <a:latin typeface="Arial"/>
                <a:cs typeface="Arial"/>
              </a:rPr>
              <a:t>execution  and furthest in  vision </a:t>
            </a:r>
            <a:r>
              <a:rPr dirty="0" sz="2700" spc="-5">
                <a:solidFill>
                  <a:srgbClr val="464646"/>
                </a:solidFill>
                <a:latin typeface="Arial"/>
                <a:cs typeface="Arial"/>
              </a:rPr>
              <a:t>within </a:t>
            </a:r>
            <a:r>
              <a:rPr dirty="0" sz="2700">
                <a:solidFill>
                  <a:srgbClr val="464646"/>
                </a:solidFill>
                <a:latin typeface="Arial"/>
                <a:cs typeface="Arial"/>
              </a:rPr>
              <a:t>the  </a:t>
            </a:r>
            <a:r>
              <a:rPr dirty="0" sz="2700" spc="-5">
                <a:solidFill>
                  <a:srgbClr val="464646"/>
                </a:solidFill>
                <a:latin typeface="Arial"/>
                <a:cs typeface="Arial"/>
              </a:rPr>
              <a:t>Leaders Quadrant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710" y="4606544"/>
            <a:ext cx="6957695" cy="5054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*Gartner,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 Magic</a:t>
            </a:r>
            <a:r>
              <a:rPr dirty="0" sz="500" spc="-2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Quadrant</a:t>
            </a:r>
            <a:r>
              <a:rPr dirty="0" sz="5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for 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Cloud</a:t>
            </a:r>
            <a:r>
              <a:rPr dirty="0" sz="500" spc="-1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Infrastructure</a:t>
            </a:r>
            <a:r>
              <a:rPr dirty="0" sz="5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as </a:t>
            </a:r>
            <a:r>
              <a:rPr dirty="0" sz="500" spc="1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 Service,</a:t>
            </a:r>
            <a:r>
              <a:rPr dirty="0" sz="500" spc="-2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Worldwide,</a:t>
            </a:r>
            <a:r>
              <a:rPr dirty="0" sz="500" spc="-2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Leong, </a:t>
            </a:r>
            <a:r>
              <a:rPr dirty="0" sz="500">
                <a:solidFill>
                  <a:srgbClr val="464646"/>
                </a:solidFill>
                <a:latin typeface="Arial"/>
                <a:cs typeface="Arial"/>
              </a:rPr>
              <a:t>Lydia,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Petri,</a:t>
            </a:r>
            <a:r>
              <a:rPr dirty="0" sz="500" spc="4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Gregor,</a:t>
            </a:r>
            <a:r>
              <a:rPr dirty="0" sz="500" spc="-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Gill,</a:t>
            </a:r>
            <a:r>
              <a:rPr dirty="0" sz="5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Bob,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Dorosh,</a:t>
            </a:r>
            <a:r>
              <a:rPr dirty="0" sz="5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Mike,</a:t>
            </a:r>
            <a:r>
              <a:rPr dirty="0" sz="500" spc="-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10">
                <a:solidFill>
                  <a:srgbClr val="464646"/>
                </a:solidFill>
                <a:latin typeface="Arial"/>
                <a:cs typeface="Arial"/>
              </a:rPr>
              <a:t>August</a:t>
            </a:r>
            <a:r>
              <a:rPr dirty="0" sz="5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32016</a:t>
            </a:r>
            <a:endParaRPr sz="500">
              <a:latin typeface="Arial"/>
              <a:cs typeface="Arial"/>
            </a:endParaRPr>
          </a:p>
          <a:p>
            <a:pPr marL="12700" marR="887730">
              <a:lnSpc>
                <a:spcPts val="640"/>
              </a:lnSpc>
              <a:spcBef>
                <a:spcPts val="15"/>
              </a:spcBef>
            </a:pP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This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graphic </a:t>
            </a:r>
            <a:r>
              <a:rPr dirty="0" sz="500" spc="15" i="1">
                <a:solidFill>
                  <a:srgbClr val="464646"/>
                </a:solidFill>
                <a:latin typeface="Arial"/>
                <a:cs typeface="Arial"/>
              </a:rPr>
              <a:t>was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published by Gartner, Inc. as part of </a:t>
            </a:r>
            <a:r>
              <a:rPr dirty="0" sz="500" spc="15" i="1">
                <a:solidFill>
                  <a:srgbClr val="464646"/>
                </a:solidFill>
                <a:latin typeface="Arial"/>
                <a:cs typeface="Arial"/>
              </a:rPr>
              <a:t>a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larger research document and should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be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evaluated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in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the context of </a:t>
            </a:r>
            <a:r>
              <a:rPr dirty="0" sz="500" spc="15" i="1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entire document.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Gartner document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is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available upon request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from </a:t>
            </a:r>
            <a:r>
              <a:rPr dirty="0" sz="500" spc="20" i="1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:  </a:t>
            </a:r>
            <a:r>
              <a:rPr dirty="0" u="sng" sz="500" spc="5" i="1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http://www.gartner.com/doc/reprints?id=1-2G2O5FC&amp;ct=150519&amp;st=sb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Gartner does not endorse any vendor, product or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service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depicted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in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its research publications, and does not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advise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technology users to select only those vendors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with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the highest ratings or other designation. Gartner research</a:t>
            </a:r>
            <a:r>
              <a:rPr dirty="0" sz="500" spc="95" i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publications</a:t>
            </a:r>
            <a:endParaRPr sz="500">
              <a:latin typeface="Arial"/>
              <a:cs typeface="Arial"/>
            </a:endParaRPr>
          </a:p>
          <a:p>
            <a:pPr marL="12700" marR="15875">
              <a:lnSpc>
                <a:spcPct val="104400"/>
              </a:lnSpc>
              <a:spcBef>
                <a:spcPts val="10"/>
              </a:spcBef>
            </a:pP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consist of the opinions of Gartner's research organization and should not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be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construed as statements of fact. Gartner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disclaims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all warranties, expressed or implied, </a:t>
            </a:r>
            <a:r>
              <a:rPr dirty="0" sz="500" spc="10" i="1">
                <a:solidFill>
                  <a:srgbClr val="464646"/>
                </a:solidFill>
                <a:latin typeface="Arial"/>
                <a:cs typeface="Arial"/>
              </a:rPr>
              <a:t>with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respect to this research, including any warranties of merchantability 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or fitness for </a:t>
            </a:r>
            <a:r>
              <a:rPr dirty="0" sz="500" spc="15" i="1">
                <a:solidFill>
                  <a:srgbClr val="464646"/>
                </a:solidFill>
                <a:latin typeface="Arial"/>
                <a:cs typeface="Arial"/>
              </a:rPr>
              <a:t>a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particular</a:t>
            </a:r>
            <a:r>
              <a:rPr dirty="0" sz="500" spc="-20" i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500" spc="5" i="1">
                <a:solidFill>
                  <a:srgbClr val="464646"/>
                </a:solidFill>
                <a:latin typeface="Arial"/>
                <a:cs typeface="Arial"/>
              </a:rPr>
              <a:t>purpose</a:t>
            </a:r>
            <a:r>
              <a:rPr dirty="0" sz="500" spc="5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6928" y="961644"/>
            <a:ext cx="3356125" cy="3611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39065"/>
            <a:ext cx="5391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4D4D4B"/>
                </a:solidFill>
                <a:latin typeface="Arial"/>
                <a:cs typeface="Arial"/>
              </a:rPr>
              <a:t>Simple Application</a:t>
            </a:r>
            <a:r>
              <a:rPr dirty="0" sz="2800" spc="-20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4D4D4B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6658" y="2902965"/>
            <a:ext cx="7143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Elastic</a:t>
            </a:r>
            <a:r>
              <a:rPr dirty="0" sz="10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Load  Balancing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8236" y="2250102"/>
            <a:ext cx="660088" cy="74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60111" y="3047745"/>
            <a:ext cx="8039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Amazon EC2  app</a:t>
            </a:r>
            <a:r>
              <a:rPr dirty="0" sz="1000" spc="-9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instances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4908" y="3450576"/>
            <a:ext cx="548640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10867" y="2592564"/>
            <a:ext cx="365759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0584" y="2449067"/>
            <a:ext cx="1199388" cy="315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68317" y="2526919"/>
            <a:ext cx="884555" cy="120650"/>
          </a:xfrm>
          <a:custGeom>
            <a:avLst/>
            <a:gdLst/>
            <a:ahLst/>
            <a:cxnLst/>
            <a:rect l="l" t="t" r="r" b="b"/>
            <a:pathLst>
              <a:path w="884554" h="120650">
                <a:moveTo>
                  <a:pt x="102997" y="0"/>
                </a:moveTo>
                <a:lnTo>
                  <a:pt x="0" y="60070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4" y="111887"/>
                </a:lnTo>
                <a:lnTo>
                  <a:pt x="118110" y="105791"/>
                </a:lnTo>
                <a:lnTo>
                  <a:pt x="116078" y="97789"/>
                </a:lnTo>
                <a:lnTo>
                  <a:pt x="109855" y="94233"/>
                </a:lnTo>
                <a:lnTo>
                  <a:pt x="73496" y="73025"/>
                </a:lnTo>
                <a:lnTo>
                  <a:pt x="25654" y="73025"/>
                </a:lnTo>
                <a:lnTo>
                  <a:pt x="25654" y="47117"/>
                </a:lnTo>
                <a:lnTo>
                  <a:pt x="73496" y="47117"/>
                </a:lnTo>
                <a:lnTo>
                  <a:pt x="109855" y="25907"/>
                </a:lnTo>
                <a:lnTo>
                  <a:pt x="116078" y="22351"/>
                </a:lnTo>
                <a:lnTo>
                  <a:pt x="118110" y="14350"/>
                </a:lnTo>
                <a:lnTo>
                  <a:pt x="114554" y="8255"/>
                </a:lnTo>
                <a:lnTo>
                  <a:pt x="110998" y="2031"/>
                </a:lnTo>
                <a:lnTo>
                  <a:pt x="102997" y="0"/>
                </a:lnTo>
                <a:close/>
              </a:path>
              <a:path w="884554" h="120650">
                <a:moveTo>
                  <a:pt x="832884" y="60070"/>
                </a:moveTo>
                <a:lnTo>
                  <a:pt x="774319" y="94233"/>
                </a:lnTo>
                <a:lnTo>
                  <a:pt x="768096" y="97789"/>
                </a:lnTo>
                <a:lnTo>
                  <a:pt x="766064" y="105791"/>
                </a:lnTo>
                <a:lnTo>
                  <a:pt x="769620" y="111887"/>
                </a:lnTo>
                <a:lnTo>
                  <a:pt x="773303" y="118110"/>
                </a:lnTo>
                <a:lnTo>
                  <a:pt x="781177" y="120142"/>
                </a:lnTo>
                <a:lnTo>
                  <a:pt x="787400" y="116586"/>
                </a:lnTo>
                <a:lnTo>
                  <a:pt x="862089" y="73025"/>
                </a:lnTo>
                <a:lnTo>
                  <a:pt x="858520" y="73025"/>
                </a:lnTo>
                <a:lnTo>
                  <a:pt x="858520" y="71247"/>
                </a:lnTo>
                <a:lnTo>
                  <a:pt x="852043" y="71247"/>
                </a:lnTo>
                <a:lnTo>
                  <a:pt x="832884" y="60070"/>
                </a:lnTo>
                <a:close/>
              </a:path>
              <a:path w="884554" h="120650">
                <a:moveTo>
                  <a:pt x="73496" y="47117"/>
                </a:moveTo>
                <a:lnTo>
                  <a:pt x="25654" y="47117"/>
                </a:lnTo>
                <a:lnTo>
                  <a:pt x="25654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1" y="71247"/>
                </a:lnTo>
                <a:lnTo>
                  <a:pt x="32131" y="48894"/>
                </a:lnTo>
                <a:lnTo>
                  <a:pt x="70448" y="48894"/>
                </a:lnTo>
                <a:lnTo>
                  <a:pt x="73496" y="47117"/>
                </a:lnTo>
                <a:close/>
              </a:path>
              <a:path w="884554" h="120650">
                <a:moveTo>
                  <a:pt x="810677" y="47117"/>
                </a:moveTo>
                <a:lnTo>
                  <a:pt x="73496" y="47117"/>
                </a:lnTo>
                <a:lnTo>
                  <a:pt x="51289" y="60070"/>
                </a:lnTo>
                <a:lnTo>
                  <a:pt x="73496" y="73025"/>
                </a:lnTo>
                <a:lnTo>
                  <a:pt x="810677" y="73025"/>
                </a:lnTo>
                <a:lnTo>
                  <a:pt x="832884" y="60070"/>
                </a:lnTo>
                <a:lnTo>
                  <a:pt x="810677" y="47117"/>
                </a:lnTo>
                <a:close/>
              </a:path>
              <a:path w="884554" h="120650">
                <a:moveTo>
                  <a:pt x="862089" y="47117"/>
                </a:moveTo>
                <a:lnTo>
                  <a:pt x="858520" y="47117"/>
                </a:lnTo>
                <a:lnTo>
                  <a:pt x="858520" y="73025"/>
                </a:lnTo>
                <a:lnTo>
                  <a:pt x="862089" y="73025"/>
                </a:lnTo>
                <a:lnTo>
                  <a:pt x="884301" y="60070"/>
                </a:lnTo>
                <a:lnTo>
                  <a:pt x="862089" y="47117"/>
                </a:lnTo>
                <a:close/>
              </a:path>
              <a:path w="884554" h="120650">
                <a:moveTo>
                  <a:pt x="32131" y="48894"/>
                </a:moveTo>
                <a:lnTo>
                  <a:pt x="32131" y="71247"/>
                </a:lnTo>
                <a:lnTo>
                  <a:pt x="51289" y="60070"/>
                </a:lnTo>
                <a:lnTo>
                  <a:pt x="32131" y="48894"/>
                </a:lnTo>
                <a:close/>
              </a:path>
              <a:path w="884554" h="120650">
                <a:moveTo>
                  <a:pt x="51289" y="60070"/>
                </a:moveTo>
                <a:lnTo>
                  <a:pt x="32131" y="71247"/>
                </a:lnTo>
                <a:lnTo>
                  <a:pt x="70448" y="71247"/>
                </a:lnTo>
                <a:lnTo>
                  <a:pt x="51289" y="60070"/>
                </a:lnTo>
                <a:close/>
              </a:path>
              <a:path w="884554" h="120650">
                <a:moveTo>
                  <a:pt x="852043" y="48894"/>
                </a:moveTo>
                <a:lnTo>
                  <a:pt x="832884" y="60070"/>
                </a:lnTo>
                <a:lnTo>
                  <a:pt x="852043" y="71247"/>
                </a:lnTo>
                <a:lnTo>
                  <a:pt x="852043" y="48894"/>
                </a:lnTo>
                <a:close/>
              </a:path>
              <a:path w="884554" h="120650">
                <a:moveTo>
                  <a:pt x="858520" y="48894"/>
                </a:moveTo>
                <a:lnTo>
                  <a:pt x="852043" y="48894"/>
                </a:lnTo>
                <a:lnTo>
                  <a:pt x="852043" y="71247"/>
                </a:lnTo>
                <a:lnTo>
                  <a:pt x="858520" y="71247"/>
                </a:lnTo>
                <a:lnTo>
                  <a:pt x="858520" y="48894"/>
                </a:lnTo>
                <a:close/>
              </a:path>
              <a:path w="884554" h="120650">
                <a:moveTo>
                  <a:pt x="70448" y="48894"/>
                </a:moveTo>
                <a:lnTo>
                  <a:pt x="32131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  <a:path w="884554" h="120650">
                <a:moveTo>
                  <a:pt x="781177" y="0"/>
                </a:moveTo>
                <a:lnTo>
                  <a:pt x="773303" y="2031"/>
                </a:lnTo>
                <a:lnTo>
                  <a:pt x="769620" y="8255"/>
                </a:lnTo>
                <a:lnTo>
                  <a:pt x="766064" y="14350"/>
                </a:lnTo>
                <a:lnTo>
                  <a:pt x="768096" y="22351"/>
                </a:lnTo>
                <a:lnTo>
                  <a:pt x="774319" y="25907"/>
                </a:lnTo>
                <a:lnTo>
                  <a:pt x="832884" y="60070"/>
                </a:lnTo>
                <a:lnTo>
                  <a:pt x="852043" y="48894"/>
                </a:lnTo>
                <a:lnTo>
                  <a:pt x="858520" y="48894"/>
                </a:lnTo>
                <a:lnTo>
                  <a:pt x="858520" y="47117"/>
                </a:lnTo>
                <a:lnTo>
                  <a:pt x="862089" y="47117"/>
                </a:lnTo>
                <a:lnTo>
                  <a:pt x="787400" y="3556"/>
                </a:lnTo>
                <a:lnTo>
                  <a:pt x="781177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97913" y="4081678"/>
            <a:ext cx="410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6588" y="2490216"/>
            <a:ext cx="931163" cy="315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24321" y="2568067"/>
            <a:ext cx="614680" cy="120650"/>
          </a:xfrm>
          <a:custGeom>
            <a:avLst/>
            <a:gdLst/>
            <a:ahLst/>
            <a:cxnLst/>
            <a:rect l="l" t="t" r="r" b="b"/>
            <a:pathLst>
              <a:path w="614679" h="120650">
                <a:moveTo>
                  <a:pt x="102997" y="0"/>
                </a:moveTo>
                <a:lnTo>
                  <a:pt x="0" y="60070"/>
                </a:lnTo>
                <a:lnTo>
                  <a:pt x="102997" y="120141"/>
                </a:lnTo>
                <a:lnTo>
                  <a:pt x="110998" y="118109"/>
                </a:lnTo>
                <a:lnTo>
                  <a:pt x="114553" y="111887"/>
                </a:lnTo>
                <a:lnTo>
                  <a:pt x="118110" y="105790"/>
                </a:lnTo>
                <a:lnTo>
                  <a:pt x="116077" y="97789"/>
                </a:lnTo>
                <a:lnTo>
                  <a:pt x="109854" y="94233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6"/>
                </a:lnTo>
                <a:lnTo>
                  <a:pt x="73496" y="47116"/>
                </a:lnTo>
                <a:lnTo>
                  <a:pt x="109854" y="25907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1"/>
                </a:lnTo>
                <a:lnTo>
                  <a:pt x="102997" y="0"/>
                </a:lnTo>
                <a:close/>
              </a:path>
              <a:path w="614679" h="120650">
                <a:moveTo>
                  <a:pt x="563263" y="60070"/>
                </a:moveTo>
                <a:lnTo>
                  <a:pt x="504698" y="94233"/>
                </a:lnTo>
                <a:lnTo>
                  <a:pt x="498475" y="97789"/>
                </a:lnTo>
                <a:lnTo>
                  <a:pt x="496442" y="105790"/>
                </a:lnTo>
                <a:lnTo>
                  <a:pt x="499999" y="111887"/>
                </a:lnTo>
                <a:lnTo>
                  <a:pt x="503554" y="118109"/>
                </a:lnTo>
                <a:lnTo>
                  <a:pt x="511555" y="120141"/>
                </a:lnTo>
                <a:lnTo>
                  <a:pt x="517778" y="116585"/>
                </a:lnTo>
                <a:lnTo>
                  <a:pt x="592468" y="73025"/>
                </a:lnTo>
                <a:lnTo>
                  <a:pt x="588899" y="73025"/>
                </a:lnTo>
                <a:lnTo>
                  <a:pt x="588899" y="71246"/>
                </a:lnTo>
                <a:lnTo>
                  <a:pt x="582422" y="71246"/>
                </a:lnTo>
                <a:lnTo>
                  <a:pt x="563263" y="60070"/>
                </a:lnTo>
                <a:close/>
              </a:path>
              <a:path w="614679" h="120650">
                <a:moveTo>
                  <a:pt x="73496" y="47116"/>
                </a:moveTo>
                <a:lnTo>
                  <a:pt x="25653" y="47116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6"/>
                </a:lnTo>
                <a:lnTo>
                  <a:pt x="32130" y="71246"/>
                </a:lnTo>
                <a:lnTo>
                  <a:pt x="32130" y="48894"/>
                </a:lnTo>
                <a:lnTo>
                  <a:pt x="70448" y="48894"/>
                </a:lnTo>
                <a:lnTo>
                  <a:pt x="73496" y="47116"/>
                </a:lnTo>
                <a:close/>
              </a:path>
              <a:path w="614679" h="120650">
                <a:moveTo>
                  <a:pt x="541056" y="47116"/>
                </a:moveTo>
                <a:lnTo>
                  <a:pt x="73496" y="47116"/>
                </a:lnTo>
                <a:lnTo>
                  <a:pt x="51289" y="60070"/>
                </a:lnTo>
                <a:lnTo>
                  <a:pt x="73496" y="73025"/>
                </a:lnTo>
                <a:lnTo>
                  <a:pt x="541056" y="73025"/>
                </a:lnTo>
                <a:lnTo>
                  <a:pt x="563263" y="60070"/>
                </a:lnTo>
                <a:lnTo>
                  <a:pt x="541056" y="47116"/>
                </a:lnTo>
                <a:close/>
              </a:path>
              <a:path w="614679" h="120650">
                <a:moveTo>
                  <a:pt x="592468" y="47116"/>
                </a:moveTo>
                <a:lnTo>
                  <a:pt x="588899" y="47116"/>
                </a:lnTo>
                <a:lnTo>
                  <a:pt x="588899" y="73025"/>
                </a:lnTo>
                <a:lnTo>
                  <a:pt x="592468" y="73025"/>
                </a:lnTo>
                <a:lnTo>
                  <a:pt x="614679" y="60070"/>
                </a:lnTo>
                <a:lnTo>
                  <a:pt x="592468" y="47116"/>
                </a:lnTo>
                <a:close/>
              </a:path>
              <a:path w="614679" h="120650">
                <a:moveTo>
                  <a:pt x="32130" y="48894"/>
                </a:moveTo>
                <a:lnTo>
                  <a:pt x="32130" y="71246"/>
                </a:lnTo>
                <a:lnTo>
                  <a:pt x="51289" y="60070"/>
                </a:lnTo>
                <a:lnTo>
                  <a:pt x="32130" y="48894"/>
                </a:lnTo>
                <a:close/>
              </a:path>
              <a:path w="614679" h="120650">
                <a:moveTo>
                  <a:pt x="51289" y="60070"/>
                </a:moveTo>
                <a:lnTo>
                  <a:pt x="32130" y="71246"/>
                </a:lnTo>
                <a:lnTo>
                  <a:pt x="70448" y="71246"/>
                </a:lnTo>
                <a:lnTo>
                  <a:pt x="51289" y="60070"/>
                </a:lnTo>
                <a:close/>
              </a:path>
              <a:path w="614679" h="120650">
                <a:moveTo>
                  <a:pt x="582422" y="48894"/>
                </a:moveTo>
                <a:lnTo>
                  <a:pt x="563263" y="60070"/>
                </a:lnTo>
                <a:lnTo>
                  <a:pt x="582422" y="71246"/>
                </a:lnTo>
                <a:lnTo>
                  <a:pt x="582422" y="48894"/>
                </a:lnTo>
                <a:close/>
              </a:path>
              <a:path w="614679" h="120650">
                <a:moveTo>
                  <a:pt x="588899" y="48894"/>
                </a:moveTo>
                <a:lnTo>
                  <a:pt x="582422" y="48894"/>
                </a:lnTo>
                <a:lnTo>
                  <a:pt x="582422" y="71246"/>
                </a:lnTo>
                <a:lnTo>
                  <a:pt x="588899" y="71246"/>
                </a:lnTo>
                <a:lnTo>
                  <a:pt x="588899" y="48894"/>
                </a:lnTo>
                <a:close/>
              </a:path>
              <a:path w="614679" h="120650">
                <a:moveTo>
                  <a:pt x="70448" y="48894"/>
                </a:moveTo>
                <a:lnTo>
                  <a:pt x="32130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  <a:path w="614679" h="120650">
                <a:moveTo>
                  <a:pt x="511555" y="0"/>
                </a:moveTo>
                <a:lnTo>
                  <a:pt x="503554" y="2031"/>
                </a:lnTo>
                <a:lnTo>
                  <a:pt x="499999" y="8255"/>
                </a:lnTo>
                <a:lnTo>
                  <a:pt x="496442" y="14350"/>
                </a:lnTo>
                <a:lnTo>
                  <a:pt x="498475" y="22351"/>
                </a:lnTo>
                <a:lnTo>
                  <a:pt x="504698" y="25907"/>
                </a:lnTo>
                <a:lnTo>
                  <a:pt x="563263" y="60070"/>
                </a:lnTo>
                <a:lnTo>
                  <a:pt x="582422" y="48894"/>
                </a:lnTo>
                <a:lnTo>
                  <a:pt x="588899" y="48894"/>
                </a:lnTo>
                <a:lnTo>
                  <a:pt x="588899" y="47116"/>
                </a:lnTo>
                <a:lnTo>
                  <a:pt x="592468" y="47116"/>
                </a:lnTo>
                <a:lnTo>
                  <a:pt x="517778" y="3556"/>
                </a:lnTo>
                <a:lnTo>
                  <a:pt x="511555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23060" y="1722360"/>
            <a:ext cx="365759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67271" y="2327148"/>
            <a:ext cx="693420" cy="693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08267" y="1448296"/>
            <a:ext cx="374705" cy="4338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24778" y="1689354"/>
            <a:ext cx="993775" cy="2197735"/>
          </a:xfrm>
          <a:custGeom>
            <a:avLst/>
            <a:gdLst/>
            <a:ahLst/>
            <a:cxnLst/>
            <a:rect l="l" t="t" r="r" b="b"/>
            <a:pathLst>
              <a:path w="993775" h="2197735">
                <a:moveTo>
                  <a:pt x="0" y="97536"/>
                </a:moveTo>
                <a:lnTo>
                  <a:pt x="7667" y="59578"/>
                </a:lnTo>
                <a:lnTo>
                  <a:pt x="28575" y="28575"/>
                </a:lnTo>
                <a:lnTo>
                  <a:pt x="59578" y="7667"/>
                </a:lnTo>
                <a:lnTo>
                  <a:pt x="97536" y="0"/>
                </a:lnTo>
                <a:lnTo>
                  <a:pt x="896112" y="0"/>
                </a:lnTo>
                <a:lnTo>
                  <a:pt x="934069" y="7667"/>
                </a:lnTo>
                <a:lnTo>
                  <a:pt x="965073" y="28575"/>
                </a:lnTo>
                <a:lnTo>
                  <a:pt x="985980" y="59578"/>
                </a:lnTo>
                <a:lnTo>
                  <a:pt x="993648" y="97536"/>
                </a:lnTo>
                <a:lnTo>
                  <a:pt x="993648" y="2100072"/>
                </a:lnTo>
                <a:lnTo>
                  <a:pt x="985980" y="2138029"/>
                </a:lnTo>
                <a:lnTo>
                  <a:pt x="965073" y="2169033"/>
                </a:lnTo>
                <a:lnTo>
                  <a:pt x="934069" y="2189940"/>
                </a:lnTo>
                <a:lnTo>
                  <a:pt x="896112" y="2197608"/>
                </a:lnTo>
                <a:lnTo>
                  <a:pt x="97536" y="2197608"/>
                </a:lnTo>
                <a:lnTo>
                  <a:pt x="59578" y="2189940"/>
                </a:lnTo>
                <a:lnTo>
                  <a:pt x="28575" y="2169033"/>
                </a:lnTo>
                <a:lnTo>
                  <a:pt x="7667" y="2138029"/>
                </a:lnTo>
                <a:lnTo>
                  <a:pt x="0" y="2100072"/>
                </a:lnTo>
                <a:lnTo>
                  <a:pt x="0" y="97536"/>
                </a:lnTo>
                <a:close/>
              </a:path>
            </a:pathLst>
          </a:custGeom>
          <a:ln w="19812">
            <a:solidFill>
              <a:srgbClr val="464646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388989" y="3105150"/>
            <a:ext cx="6705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D</a:t>
            </a:r>
            <a:r>
              <a:rPr dirty="0" sz="1000" spc="-35">
                <a:solidFill>
                  <a:srgbClr val="464646"/>
                </a:solidFill>
                <a:latin typeface="Arial"/>
                <a:cs typeface="Arial"/>
              </a:rPr>
              <a:t>y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15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oDB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68040" y="1281683"/>
            <a:ext cx="4352925" cy="2982595"/>
          </a:xfrm>
          <a:custGeom>
            <a:avLst/>
            <a:gdLst/>
            <a:ahLst/>
            <a:cxnLst/>
            <a:rect l="l" t="t" r="r" b="b"/>
            <a:pathLst>
              <a:path w="4352925" h="2982595">
                <a:moveTo>
                  <a:pt x="0" y="292862"/>
                </a:moveTo>
                <a:lnTo>
                  <a:pt x="3831" y="245344"/>
                </a:lnTo>
                <a:lnTo>
                  <a:pt x="14925" y="200273"/>
                </a:lnTo>
                <a:lnTo>
                  <a:pt x="32678" y="158250"/>
                </a:lnTo>
                <a:lnTo>
                  <a:pt x="56489" y="119877"/>
                </a:lnTo>
                <a:lnTo>
                  <a:pt x="85756" y="85756"/>
                </a:lnTo>
                <a:lnTo>
                  <a:pt x="119877" y="56489"/>
                </a:lnTo>
                <a:lnTo>
                  <a:pt x="158250" y="32678"/>
                </a:lnTo>
                <a:lnTo>
                  <a:pt x="200273" y="14925"/>
                </a:lnTo>
                <a:lnTo>
                  <a:pt x="245344" y="3831"/>
                </a:lnTo>
                <a:lnTo>
                  <a:pt x="292862" y="0"/>
                </a:lnTo>
                <a:lnTo>
                  <a:pt x="4059682" y="0"/>
                </a:lnTo>
                <a:lnTo>
                  <a:pt x="4107199" y="3831"/>
                </a:lnTo>
                <a:lnTo>
                  <a:pt x="4152270" y="14925"/>
                </a:lnTo>
                <a:lnTo>
                  <a:pt x="4194293" y="32678"/>
                </a:lnTo>
                <a:lnTo>
                  <a:pt x="4232666" y="56489"/>
                </a:lnTo>
                <a:lnTo>
                  <a:pt x="4266787" y="85756"/>
                </a:lnTo>
                <a:lnTo>
                  <a:pt x="4296054" y="119877"/>
                </a:lnTo>
                <a:lnTo>
                  <a:pt x="4319865" y="158250"/>
                </a:lnTo>
                <a:lnTo>
                  <a:pt x="4337618" y="200273"/>
                </a:lnTo>
                <a:lnTo>
                  <a:pt x="4348712" y="245344"/>
                </a:lnTo>
                <a:lnTo>
                  <a:pt x="4352544" y="292862"/>
                </a:lnTo>
                <a:lnTo>
                  <a:pt x="4352544" y="2689656"/>
                </a:lnTo>
                <a:lnTo>
                  <a:pt x="4348712" y="2737150"/>
                </a:lnTo>
                <a:lnTo>
                  <a:pt x="4337618" y="2782205"/>
                </a:lnTo>
                <a:lnTo>
                  <a:pt x="4319865" y="2824217"/>
                </a:lnTo>
                <a:lnTo>
                  <a:pt x="4296054" y="2862584"/>
                </a:lnTo>
                <a:lnTo>
                  <a:pt x="4266787" y="2896703"/>
                </a:lnTo>
                <a:lnTo>
                  <a:pt x="4232666" y="2925970"/>
                </a:lnTo>
                <a:lnTo>
                  <a:pt x="4194293" y="2949783"/>
                </a:lnTo>
                <a:lnTo>
                  <a:pt x="4152270" y="2967539"/>
                </a:lnTo>
                <a:lnTo>
                  <a:pt x="4107199" y="2978635"/>
                </a:lnTo>
                <a:lnTo>
                  <a:pt x="4059682" y="2982467"/>
                </a:lnTo>
                <a:lnTo>
                  <a:pt x="292862" y="2982467"/>
                </a:lnTo>
                <a:lnTo>
                  <a:pt x="245344" y="2978635"/>
                </a:lnTo>
                <a:lnTo>
                  <a:pt x="200273" y="2967539"/>
                </a:lnTo>
                <a:lnTo>
                  <a:pt x="158250" y="2949783"/>
                </a:lnTo>
                <a:lnTo>
                  <a:pt x="119877" y="2925970"/>
                </a:lnTo>
                <a:lnTo>
                  <a:pt x="85756" y="2896703"/>
                </a:lnTo>
                <a:lnTo>
                  <a:pt x="56489" y="2862584"/>
                </a:lnTo>
                <a:lnTo>
                  <a:pt x="32678" y="2824217"/>
                </a:lnTo>
                <a:lnTo>
                  <a:pt x="14925" y="2782205"/>
                </a:lnTo>
                <a:lnTo>
                  <a:pt x="3831" y="2737150"/>
                </a:lnTo>
                <a:lnTo>
                  <a:pt x="0" y="2689656"/>
                </a:lnTo>
                <a:lnTo>
                  <a:pt x="0" y="292862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98747" y="896111"/>
            <a:ext cx="603503" cy="6035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13204" y="2391155"/>
            <a:ext cx="1684020" cy="15072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70938" y="2529077"/>
            <a:ext cx="1369060" cy="1191895"/>
          </a:xfrm>
          <a:custGeom>
            <a:avLst/>
            <a:gdLst/>
            <a:ahLst/>
            <a:cxnLst/>
            <a:rect l="l" t="t" r="r" b="b"/>
            <a:pathLst>
              <a:path w="1369060" h="1191895">
                <a:moveTo>
                  <a:pt x="45593" y="1074928"/>
                </a:moveTo>
                <a:lnTo>
                  <a:pt x="38226" y="1078484"/>
                </a:lnTo>
                <a:lnTo>
                  <a:pt x="35941" y="1085342"/>
                </a:lnTo>
                <a:lnTo>
                  <a:pt x="0" y="1191514"/>
                </a:lnTo>
                <a:lnTo>
                  <a:pt x="36703" y="1184529"/>
                </a:lnTo>
                <a:lnTo>
                  <a:pt x="27812" y="1184529"/>
                </a:lnTo>
                <a:lnTo>
                  <a:pt x="10794" y="1164971"/>
                </a:lnTo>
                <a:lnTo>
                  <a:pt x="46961" y="1133487"/>
                </a:lnTo>
                <a:lnTo>
                  <a:pt x="62737" y="1086866"/>
                </a:lnTo>
                <a:lnTo>
                  <a:pt x="59181" y="1079500"/>
                </a:lnTo>
                <a:lnTo>
                  <a:pt x="45593" y="1074928"/>
                </a:lnTo>
                <a:close/>
              </a:path>
              <a:path w="1369060" h="1191895">
                <a:moveTo>
                  <a:pt x="46961" y="1133487"/>
                </a:moveTo>
                <a:lnTo>
                  <a:pt x="10794" y="1164971"/>
                </a:lnTo>
                <a:lnTo>
                  <a:pt x="27812" y="1184529"/>
                </a:lnTo>
                <a:lnTo>
                  <a:pt x="34378" y="1178814"/>
                </a:lnTo>
                <a:lnTo>
                  <a:pt x="31623" y="1178814"/>
                </a:lnTo>
                <a:lnTo>
                  <a:pt x="16891" y="1161923"/>
                </a:lnTo>
                <a:lnTo>
                  <a:pt x="38741" y="1157778"/>
                </a:lnTo>
                <a:lnTo>
                  <a:pt x="46961" y="1133487"/>
                </a:lnTo>
                <a:close/>
              </a:path>
              <a:path w="1369060" h="1191895">
                <a:moveTo>
                  <a:pt x="112394" y="1143762"/>
                </a:moveTo>
                <a:lnTo>
                  <a:pt x="64056" y="1152977"/>
                </a:lnTo>
                <a:lnTo>
                  <a:pt x="27812" y="1184529"/>
                </a:lnTo>
                <a:lnTo>
                  <a:pt x="36703" y="1184529"/>
                </a:lnTo>
                <a:lnTo>
                  <a:pt x="110109" y="1170559"/>
                </a:lnTo>
                <a:lnTo>
                  <a:pt x="117220" y="1169289"/>
                </a:lnTo>
                <a:lnTo>
                  <a:pt x="121793" y="1162431"/>
                </a:lnTo>
                <a:lnTo>
                  <a:pt x="120523" y="1155446"/>
                </a:lnTo>
                <a:lnTo>
                  <a:pt x="119125" y="1148461"/>
                </a:lnTo>
                <a:lnTo>
                  <a:pt x="112394" y="1143762"/>
                </a:lnTo>
                <a:close/>
              </a:path>
              <a:path w="1369060" h="1191895">
                <a:moveTo>
                  <a:pt x="38741" y="1157778"/>
                </a:moveTo>
                <a:lnTo>
                  <a:pt x="16891" y="1161923"/>
                </a:lnTo>
                <a:lnTo>
                  <a:pt x="31623" y="1178814"/>
                </a:lnTo>
                <a:lnTo>
                  <a:pt x="38741" y="1157778"/>
                </a:lnTo>
                <a:close/>
              </a:path>
              <a:path w="1369060" h="1191895">
                <a:moveTo>
                  <a:pt x="64056" y="1152977"/>
                </a:moveTo>
                <a:lnTo>
                  <a:pt x="38741" y="1157778"/>
                </a:lnTo>
                <a:lnTo>
                  <a:pt x="31623" y="1178814"/>
                </a:lnTo>
                <a:lnTo>
                  <a:pt x="34378" y="1178814"/>
                </a:lnTo>
                <a:lnTo>
                  <a:pt x="64056" y="1152977"/>
                </a:lnTo>
                <a:close/>
              </a:path>
              <a:path w="1369060" h="1191895">
                <a:moveTo>
                  <a:pt x="1330042" y="33715"/>
                </a:moveTo>
                <a:lnTo>
                  <a:pt x="1304808" y="38500"/>
                </a:lnTo>
                <a:lnTo>
                  <a:pt x="46961" y="1133487"/>
                </a:lnTo>
                <a:lnTo>
                  <a:pt x="38741" y="1157778"/>
                </a:lnTo>
                <a:lnTo>
                  <a:pt x="64056" y="1152977"/>
                </a:lnTo>
                <a:lnTo>
                  <a:pt x="1321747" y="58127"/>
                </a:lnTo>
                <a:lnTo>
                  <a:pt x="1330042" y="33715"/>
                </a:lnTo>
                <a:close/>
              </a:path>
              <a:path w="1369060" h="1191895">
                <a:moveTo>
                  <a:pt x="1366398" y="7112"/>
                </a:moveTo>
                <a:lnTo>
                  <a:pt x="1340865" y="7112"/>
                </a:lnTo>
                <a:lnTo>
                  <a:pt x="1357884" y="26670"/>
                </a:lnTo>
                <a:lnTo>
                  <a:pt x="1321747" y="58127"/>
                </a:lnTo>
                <a:lnTo>
                  <a:pt x="1305940" y="104648"/>
                </a:lnTo>
                <a:lnTo>
                  <a:pt x="1309624" y="112014"/>
                </a:lnTo>
                <a:lnTo>
                  <a:pt x="1323213" y="116586"/>
                </a:lnTo>
                <a:lnTo>
                  <a:pt x="1330578" y="113030"/>
                </a:lnTo>
                <a:lnTo>
                  <a:pt x="1332864" y="106172"/>
                </a:lnTo>
                <a:lnTo>
                  <a:pt x="1366398" y="7112"/>
                </a:lnTo>
                <a:close/>
              </a:path>
              <a:path w="1369060" h="1191895">
                <a:moveTo>
                  <a:pt x="1345728" y="12700"/>
                </a:moveTo>
                <a:lnTo>
                  <a:pt x="1337183" y="12700"/>
                </a:lnTo>
                <a:lnTo>
                  <a:pt x="1351788" y="29591"/>
                </a:lnTo>
                <a:lnTo>
                  <a:pt x="1330042" y="33715"/>
                </a:lnTo>
                <a:lnTo>
                  <a:pt x="1321747" y="58127"/>
                </a:lnTo>
                <a:lnTo>
                  <a:pt x="1357884" y="26670"/>
                </a:lnTo>
                <a:lnTo>
                  <a:pt x="1345728" y="12700"/>
                </a:lnTo>
                <a:close/>
              </a:path>
              <a:path w="1369060" h="1191895">
                <a:moveTo>
                  <a:pt x="1368806" y="0"/>
                </a:moveTo>
                <a:lnTo>
                  <a:pt x="1251585" y="22352"/>
                </a:lnTo>
                <a:lnTo>
                  <a:pt x="1246886" y="29083"/>
                </a:lnTo>
                <a:lnTo>
                  <a:pt x="1249679" y="43180"/>
                </a:lnTo>
                <a:lnTo>
                  <a:pt x="1256411" y="47752"/>
                </a:lnTo>
                <a:lnTo>
                  <a:pt x="1263396" y="46355"/>
                </a:lnTo>
                <a:lnTo>
                  <a:pt x="1304808" y="38500"/>
                </a:lnTo>
                <a:lnTo>
                  <a:pt x="1340865" y="7112"/>
                </a:lnTo>
                <a:lnTo>
                  <a:pt x="1366398" y="7112"/>
                </a:lnTo>
                <a:lnTo>
                  <a:pt x="1368806" y="0"/>
                </a:lnTo>
                <a:close/>
              </a:path>
              <a:path w="1369060" h="1191895">
                <a:moveTo>
                  <a:pt x="1340865" y="7112"/>
                </a:moveTo>
                <a:lnTo>
                  <a:pt x="1304808" y="38500"/>
                </a:lnTo>
                <a:lnTo>
                  <a:pt x="1330042" y="33715"/>
                </a:lnTo>
                <a:lnTo>
                  <a:pt x="1337183" y="12700"/>
                </a:lnTo>
                <a:lnTo>
                  <a:pt x="1345728" y="12700"/>
                </a:lnTo>
                <a:lnTo>
                  <a:pt x="1340865" y="7112"/>
                </a:lnTo>
                <a:close/>
              </a:path>
              <a:path w="1369060" h="1191895">
                <a:moveTo>
                  <a:pt x="1337183" y="12700"/>
                </a:moveTo>
                <a:lnTo>
                  <a:pt x="1330042" y="33715"/>
                </a:lnTo>
                <a:lnTo>
                  <a:pt x="1351788" y="29591"/>
                </a:lnTo>
                <a:lnTo>
                  <a:pt x="1337183" y="1270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74520" y="2391155"/>
            <a:ext cx="1822704" cy="6050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32254" y="2489454"/>
            <a:ext cx="1506855" cy="368935"/>
          </a:xfrm>
          <a:custGeom>
            <a:avLst/>
            <a:gdLst/>
            <a:ahLst/>
            <a:cxnLst/>
            <a:rect l="l" t="t" r="r" b="b"/>
            <a:pathLst>
              <a:path w="1506854" h="368935">
                <a:moveTo>
                  <a:pt x="89788" y="250316"/>
                </a:moveTo>
                <a:lnTo>
                  <a:pt x="0" y="328802"/>
                </a:lnTo>
                <a:lnTo>
                  <a:pt x="112521" y="368426"/>
                </a:lnTo>
                <a:lnTo>
                  <a:pt x="119887" y="364870"/>
                </a:lnTo>
                <a:lnTo>
                  <a:pt x="124713" y="351408"/>
                </a:lnTo>
                <a:lnTo>
                  <a:pt x="121157" y="344043"/>
                </a:lnTo>
                <a:lnTo>
                  <a:pt x="100326" y="336676"/>
                </a:lnTo>
                <a:lnTo>
                  <a:pt x="27685" y="336676"/>
                </a:lnTo>
                <a:lnTo>
                  <a:pt x="22732" y="311276"/>
                </a:lnTo>
                <a:lnTo>
                  <a:pt x="69760" y="302248"/>
                </a:lnTo>
                <a:lnTo>
                  <a:pt x="101472" y="274573"/>
                </a:lnTo>
                <a:lnTo>
                  <a:pt x="106933" y="269875"/>
                </a:lnTo>
                <a:lnTo>
                  <a:pt x="107441" y="261619"/>
                </a:lnTo>
                <a:lnTo>
                  <a:pt x="102743" y="256285"/>
                </a:lnTo>
                <a:lnTo>
                  <a:pt x="98043" y="250825"/>
                </a:lnTo>
                <a:lnTo>
                  <a:pt x="89788" y="250316"/>
                </a:lnTo>
                <a:close/>
              </a:path>
              <a:path w="1506854" h="368935">
                <a:moveTo>
                  <a:pt x="69760" y="302248"/>
                </a:moveTo>
                <a:lnTo>
                  <a:pt x="22732" y="311276"/>
                </a:lnTo>
                <a:lnTo>
                  <a:pt x="27685" y="336676"/>
                </a:lnTo>
                <a:lnTo>
                  <a:pt x="42900" y="333756"/>
                </a:lnTo>
                <a:lnTo>
                  <a:pt x="33654" y="333756"/>
                </a:lnTo>
                <a:lnTo>
                  <a:pt x="29463" y="311784"/>
                </a:lnTo>
                <a:lnTo>
                  <a:pt x="58832" y="311784"/>
                </a:lnTo>
                <a:lnTo>
                  <a:pt x="69760" y="302248"/>
                </a:lnTo>
                <a:close/>
              </a:path>
              <a:path w="1506854" h="368935">
                <a:moveTo>
                  <a:pt x="74655" y="327659"/>
                </a:moveTo>
                <a:lnTo>
                  <a:pt x="27685" y="336676"/>
                </a:lnTo>
                <a:lnTo>
                  <a:pt x="100326" y="336676"/>
                </a:lnTo>
                <a:lnTo>
                  <a:pt x="74655" y="327659"/>
                </a:lnTo>
                <a:close/>
              </a:path>
              <a:path w="1506854" h="368935">
                <a:moveTo>
                  <a:pt x="29463" y="311784"/>
                </a:moveTo>
                <a:lnTo>
                  <a:pt x="33654" y="333756"/>
                </a:lnTo>
                <a:lnTo>
                  <a:pt x="50403" y="319140"/>
                </a:lnTo>
                <a:lnTo>
                  <a:pt x="29463" y="311784"/>
                </a:lnTo>
                <a:close/>
              </a:path>
              <a:path w="1506854" h="368935">
                <a:moveTo>
                  <a:pt x="50403" y="319140"/>
                </a:moveTo>
                <a:lnTo>
                  <a:pt x="33654" y="333756"/>
                </a:lnTo>
                <a:lnTo>
                  <a:pt x="42900" y="333756"/>
                </a:lnTo>
                <a:lnTo>
                  <a:pt x="74655" y="327659"/>
                </a:lnTo>
                <a:lnTo>
                  <a:pt x="50403" y="319140"/>
                </a:lnTo>
                <a:close/>
              </a:path>
              <a:path w="1506854" h="368935">
                <a:moveTo>
                  <a:pt x="1431691" y="40767"/>
                </a:moveTo>
                <a:lnTo>
                  <a:pt x="69760" y="302248"/>
                </a:lnTo>
                <a:lnTo>
                  <a:pt x="50403" y="319140"/>
                </a:lnTo>
                <a:lnTo>
                  <a:pt x="74655" y="327659"/>
                </a:lnTo>
                <a:lnTo>
                  <a:pt x="1436510" y="66193"/>
                </a:lnTo>
                <a:lnTo>
                  <a:pt x="1455875" y="49262"/>
                </a:lnTo>
                <a:lnTo>
                  <a:pt x="1431691" y="40767"/>
                </a:lnTo>
                <a:close/>
              </a:path>
              <a:path w="1506854" h="368935">
                <a:moveTo>
                  <a:pt x="58832" y="311784"/>
                </a:moveTo>
                <a:lnTo>
                  <a:pt x="29463" y="311784"/>
                </a:lnTo>
                <a:lnTo>
                  <a:pt x="50403" y="319140"/>
                </a:lnTo>
                <a:lnTo>
                  <a:pt x="58832" y="311784"/>
                </a:lnTo>
                <a:close/>
              </a:path>
              <a:path w="1506854" h="368935">
                <a:moveTo>
                  <a:pt x="1483961" y="31750"/>
                </a:moveTo>
                <a:lnTo>
                  <a:pt x="1478660" y="31750"/>
                </a:lnTo>
                <a:lnTo>
                  <a:pt x="1483613" y="57150"/>
                </a:lnTo>
                <a:lnTo>
                  <a:pt x="1436510" y="66193"/>
                </a:lnTo>
                <a:lnTo>
                  <a:pt x="1404873" y="93852"/>
                </a:lnTo>
                <a:lnTo>
                  <a:pt x="1399412" y="98551"/>
                </a:lnTo>
                <a:lnTo>
                  <a:pt x="1398905" y="106806"/>
                </a:lnTo>
                <a:lnTo>
                  <a:pt x="1403604" y="112140"/>
                </a:lnTo>
                <a:lnTo>
                  <a:pt x="1408303" y="117601"/>
                </a:lnTo>
                <a:lnTo>
                  <a:pt x="1416431" y="118109"/>
                </a:lnTo>
                <a:lnTo>
                  <a:pt x="1421892" y="113410"/>
                </a:lnTo>
                <a:lnTo>
                  <a:pt x="1506346" y="39623"/>
                </a:lnTo>
                <a:lnTo>
                  <a:pt x="1483961" y="31750"/>
                </a:lnTo>
                <a:close/>
              </a:path>
              <a:path w="1506854" h="368935">
                <a:moveTo>
                  <a:pt x="1455875" y="49262"/>
                </a:moveTo>
                <a:lnTo>
                  <a:pt x="1436510" y="66193"/>
                </a:lnTo>
                <a:lnTo>
                  <a:pt x="1483613" y="57150"/>
                </a:lnTo>
                <a:lnTo>
                  <a:pt x="1483514" y="56641"/>
                </a:lnTo>
                <a:lnTo>
                  <a:pt x="1476883" y="56641"/>
                </a:lnTo>
                <a:lnTo>
                  <a:pt x="1455875" y="49262"/>
                </a:lnTo>
                <a:close/>
              </a:path>
              <a:path w="1506854" h="368935">
                <a:moveTo>
                  <a:pt x="1472565" y="34670"/>
                </a:moveTo>
                <a:lnTo>
                  <a:pt x="1455875" y="49262"/>
                </a:lnTo>
                <a:lnTo>
                  <a:pt x="1476883" y="56641"/>
                </a:lnTo>
                <a:lnTo>
                  <a:pt x="1472565" y="34670"/>
                </a:lnTo>
                <a:close/>
              </a:path>
              <a:path w="1506854" h="368935">
                <a:moveTo>
                  <a:pt x="1479230" y="34670"/>
                </a:moveTo>
                <a:lnTo>
                  <a:pt x="1472565" y="34670"/>
                </a:lnTo>
                <a:lnTo>
                  <a:pt x="1476883" y="56641"/>
                </a:lnTo>
                <a:lnTo>
                  <a:pt x="1483514" y="56641"/>
                </a:lnTo>
                <a:lnTo>
                  <a:pt x="1479230" y="34670"/>
                </a:lnTo>
                <a:close/>
              </a:path>
              <a:path w="1506854" h="368935">
                <a:moveTo>
                  <a:pt x="1478660" y="31750"/>
                </a:moveTo>
                <a:lnTo>
                  <a:pt x="1431691" y="40767"/>
                </a:lnTo>
                <a:lnTo>
                  <a:pt x="1455875" y="49262"/>
                </a:lnTo>
                <a:lnTo>
                  <a:pt x="1472565" y="34670"/>
                </a:lnTo>
                <a:lnTo>
                  <a:pt x="1479230" y="34670"/>
                </a:lnTo>
                <a:lnTo>
                  <a:pt x="1478660" y="31750"/>
                </a:lnTo>
                <a:close/>
              </a:path>
              <a:path w="1506854" h="368935">
                <a:moveTo>
                  <a:pt x="1393824" y="0"/>
                </a:moveTo>
                <a:lnTo>
                  <a:pt x="1386458" y="3556"/>
                </a:lnTo>
                <a:lnTo>
                  <a:pt x="1381633" y="17018"/>
                </a:lnTo>
                <a:lnTo>
                  <a:pt x="1385188" y="24383"/>
                </a:lnTo>
                <a:lnTo>
                  <a:pt x="1431691" y="40767"/>
                </a:lnTo>
                <a:lnTo>
                  <a:pt x="1478660" y="31750"/>
                </a:lnTo>
                <a:lnTo>
                  <a:pt x="1483961" y="31750"/>
                </a:lnTo>
                <a:lnTo>
                  <a:pt x="1393824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74520" y="1795272"/>
            <a:ext cx="1822704" cy="912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32254" y="1915286"/>
            <a:ext cx="1506855" cy="633095"/>
          </a:xfrm>
          <a:custGeom>
            <a:avLst/>
            <a:gdLst/>
            <a:ahLst/>
            <a:cxnLst/>
            <a:rect l="l" t="t" r="r" b="b"/>
            <a:pathLst>
              <a:path w="1506854" h="633094">
                <a:moveTo>
                  <a:pt x="1433087" y="599888"/>
                </a:moveTo>
                <a:lnTo>
                  <a:pt x="1391538" y="606170"/>
                </a:lnTo>
                <a:lnTo>
                  <a:pt x="1384554" y="607313"/>
                </a:lnTo>
                <a:lnTo>
                  <a:pt x="1379600" y="613918"/>
                </a:lnTo>
                <a:lnTo>
                  <a:pt x="1380744" y="621030"/>
                </a:lnTo>
                <a:lnTo>
                  <a:pt x="1381759" y="628014"/>
                </a:lnTo>
                <a:lnTo>
                  <a:pt x="1388363" y="632968"/>
                </a:lnTo>
                <a:lnTo>
                  <a:pt x="1488841" y="617601"/>
                </a:lnTo>
                <a:lnTo>
                  <a:pt x="1477771" y="617601"/>
                </a:lnTo>
                <a:lnTo>
                  <a:pt x="1433087" y="599888"/>
                </a:lnTo>
                <a:close/>
              </a:path>
              <a:path w="1506854" h="633094">
                <a:moveTo>
                  <a:pt x="1458572" y="596034"/>
                </a:moveTo>
                <a:lnTo>
                  <a:pt x="1433087" y="599888"/>
                </a:lnTo>
                <a:lnTo>
                  <a:pt x="1477771" y="617601"/>
                </a:lnTo>
                <a:lnTo>
                  <a:pt x="1479376" y="613537"/>
                </a:lnTo>
                <a:lnTo>
                  <a:pt x="1472310" y="613537"/>
                </a:lnTo>
                <a:lnTo>
                  <a:pt x="1458572" y="596034"/>
                </a:lnTo>
                <a:close/>
              </a:path>
              <a:path w="1506854" h="633094">
                <a:moveTo>
                  <a:pt x="1424558" y="520064"/>
                </a:moveTo>
                <a:lnTo>
                  <a:pt x="1418970" y="524510"/>
                </a:lnTo>
                <a:lnTo>
                  <a:pt x="1413256" y="528955"/>
                </a:lnTo>
                <a:lnTo>
                  <a:pt x="1412367" y="537082"/>
                </a:lnTo>
                <a:lnTo>
                  <a:pt x="1416684" y="542670"/>
                </a:lnTo>
                <a:lnTo>
                  <a:pt x="1442681" y="575789"/>
                </a:lnTo>
                <a:lnTo>
                  <a:pt x="1487296" y="593470"/>
                </a:lnTo>
                <a:lnTo>
                  <a:pt x="1477771" y="617601"/>
                </a:lnTo>
                <a:lnTo>
                  <a:pt x="1488841" y="617601"/>
                </a:lnTo>
                <a:lnTo>
                  <a:pt x="1506346" y="614933"/>
                </a:lnTo>
                <a:lnTo>
                  <a:pt x="1437132" y="526795"/>
                </a:lnTo>
                <a:lnTo>
                  <a:pt x="1432686" y="521081"/>
                </a:lnTo>
                <a:lnTo>
                  <a:pt x="1424558" y="520064"/>
                </a:lnTo>
                <a:close/>
              </a:path>
              <a:path w="1506854" h="633094">
                <a:moveTo>
                  <a:pt x="1480566" y="592708"/>
                </a:moveTo>
                <a:lnTo>
                  <a:pt x="1458572" y="596034"/>
                </a:lnTo>
                <a:lnTo>
                  <a:pt x="1472310" y="613537"/>
                </a:lnTo>
                <a:lnTo>
                  <a:pt x="1480566" y="592708"/>
                </a:lnTo>
                <a:close/>
              </a:path>
              <a:path w="1506854" h="633094">
                <a:moveTo>
                  <a:pt x="1485374" y="592708"/>
                </a:moveTo>
                <a:lnTo>
                  <a:pt x="1480566" y="592708"/>
                </a:lnTo>
                <a:lnTo>
                  <a:pt x="1472310" y="613537"/>
                </a:lnTo>
                <a:lnTo>
                  <a:pt x="1479376" y="613537"/>
                </a:lnTo>
                <a:lnTo>
                  <a:pt x="1487296" y="593470"/>
                </a:lnTo>
                <a:lnTo>
                  <a:pt x="1485374" y="592708"/>
                </a:lnTo>
                <a:close/>
              </a:path>
              <a:path w="1506854" h="633094">
                <a:moveTo>
                  <a:pt x="73034" y="32986"/>
                </a:moveTo>
                <a:lnTo>
                  <a:pt x="47746" y="36810"/>
                </a:lnTo>
                <a:lnTo>
                  <a:pt x="63572" y="57018"/>
                </a:lnTo>
                <a:lnTo>
                  <a:pt x="1433087" y="599888"/>
                </a:lnTo>
                <a:lnTo>
                  <a:pt x="1458572" y="596034"/>
                </a:lnTo>
                <a:lnTo>
                  <a:pt x="1442681" y="575789"/>
                </a:lnTo>
                <a:lnTo>
                  <a:pt x="73034" y="32986"/>
                </a:lnTo>
                <a:close/>
              </a:path>
              <a:path w="1506854" h="633094">
                <a:moveTo>
                  <a:pt x="1442681" y="575789"/>
                </a:moveTo>
                <a:lnTo>
                  <a:pt x="1458572" y="596034"/>
                </a:lnTo>
                <a:lnTo>
                  <a:pt x="1480566" y="592708"/>
                </a:lnTo>
                <a:lnTo>
                  <a:pt x="1485374" y="592708"/>
                </a:lnTo>
                <a:lnTo>
                  <a:pt x="1442681" y="575789"/>
                </a:lnTo>
                <a:close/>
              </a:path>
              <a:path w="1506854" h="633094">
                <a:moveTo>
                  <a:pt x="117982" y="0"/>
                </a:moveTo>
                <a:lnTo>
                  <a:pt x="0" y="17906"/>
                </a:lnTo>
                <a:lnTo>
                  <a:pt x="69214" y="106171"/>
                </a:lnTo>
                <a:lnTo>
                  <a:pt x="73659" y="111760"/>
                </a:lnTo>
                <a:lnTo>
                  <a:pt x="81787" y="112775"/>
                </a:lnTo>
                <a:lnTo>
                  <a:pt x="92963" y="103886"/>
                </a:lnTo>
                <a:lnTo>
                  <a:pt x="93979" y="95757"/>
                </a:lnTo>
                <a:lnTo>
                  <a:pt x="89534" y="90169"/>
                </a:lnTo>
                <a:lnTo>
                  <a:pt x="63572" y="57018"/>
                </a:lnTo>
                <a:lnTo>
                  <a:pt x="19050" y="39369"/>
                </a:lnTo>
                <a:lnTo>
                  <a:pt x="28575" y="15367"/>
                </a:lnTo>
                <a:lnTo>
                  <a:pt x="126164" y="15367"/>
                </a:lnTo>
                <a:lnTo>
                  <a:pt x="125602" y="11937"/>
                </a:lnTo>
                <a:lnTo>
                  <a:pt x="124587" y="4825"/>
                </a:lnTo>
                <a:lnTo>
                  <a:pt x="117982" y="0"/>
                </a:lnTo>
                <a:close/>
              </a:path>
              <a:path w="1506854" h="633094">
                <a:moveTo>
                  <a:pt x="28575" y="15367"/>
                </a:moveTo>
                <a:lnTo>
                  <a:pt x="19050" y="39369"/>
                </a:lnTo>
                <a:lnTo>
                  <a:pt x="63572" y="57018"/>
                </a:lnTo>
                <a:lnTo>
                  <a:pt x="50347" y="40131"/>
                </a:lnTo>
                <a:lnTo>
                  <a:pt x="25781" y="40131"/>
                </a:lnTo>
                <a:lnTo>
                  <a:pt x="34035" y="19304"/>
                </a:lnTo>
                <a:lnTo>
                  <a:pt x="38509" y="19304"/>
                </a:lnTo>
                <a:lnTo>
                  <a:pt x="28575" y="15367"/>
                </a:lnTo>
                <a:close/>
              </a:path>
              <a:path w="1506854" h="633094">
                <a:moveTo>
                  <a:pt x="34035" y="19304"/>
                </a:moveTo>
                <a:lnTo>
                  <a:pt x="25781" y="40131"/>
                </a:lnTo>
                <a:lnTo>
                  <a:pt x="47746" y="36810"/>
                </a:lnTo>
                <a:lnTo>
                  <a:pt x="34035" y="19304"/>
                </a:lnTo>
                <a:close/>
              </a:path>
              <a:path w="1506854" h="633094">
                <a:moveTo>
                  <a:pt x="47746" y="36810"/>
                </a:moveTo>
                <a:lnTo>
                  <a:pt x="25781" y="40131"/>
                </a:lnTo>
                <a:lnTo>
                  <a:pt x="50347" y="40131"/>
                </a:lnTo>
                <a:lnTo>
                  <a:pt x="47746" y="36810"/>
                </a:lnTo>
                <a:close/>
              </a:path>
              <a:path w="1506854" h="633094">
                <a:moveTo>
                  <a:pt x="38509" y="19304"/>
                </a:moveTo>
                <a:lnTo>
                  <a:pt x="34035" y="19304"/>
                </a:lnTo>
                <a:lnTo>
                  <a:pt x="47746" y="36810"/>
                </a:lnTo>
                <a:lnTo>
                  <a:pt x="73034" y="32986"/>
                </a:lnTo>
                <a:lnTo>
                  <a:pt x="38509" y="19304"/>
                </a:lnTo>
                <a:close/>
              </a:path>
              <a:path w="1506854" h="633094">
                <a:moveTo>
                  <a:pt x="126164" y="15367"/>
                </a:moveTo>
                <a:lnTo>
                  <a:pt x="28575" y="15367"/>
                </a:lnTo>
                <a:lnTo>
                  <a:pt x="73034" y="32986"/>
                </a:lnTo>
                <a:lnTo>
                  <a:pt x="114807" y="26669"/>
                </a:lnTo>
                <a:lnTo>
                  <a:pt x="121793" y="25526"/>
                </a:lnTo>
                <a:lnTo>
                  <a:pt x="126745" y="18923"/>
                </a:lnTo>
                <a:lnTo>
                  <a:pt x="126164" y="15367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55616" y="1671573"/>
            <a:ext cx="1322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Business</a:t>
            </a:r>
            <a:r>
              <a:rPr dirty="0" sz="1600" spc="-6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logic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81366" y="10591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70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19229" y="251941"/>
            <a:ext cx="635267" cy="7122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55491" y="2267711"/>
            <a:ext cx="544067" cy="6537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293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Database Considerations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501645" y="1018413"/>
            <a:ext cx="6311900" cy="1402080"/>
          </a:xfrm>
          <a:custGeom>
            <a:avLst/>
            <a:gdLst/>
            <a:ahLst/>
            <a:cxnLst/>
            <a:rect l="l" t="t" r="r" b="b"/>
            <a:pathLst>
              <a:path w="6311900" h="1402080">
                <a:moveTo>
                  <a:pt x="0" y="1402080"/>
                </a:moveTo>
                <a:lnTo>
                  <a:pt x="6311900" y="1402080"/>
                </a:lnTo>
                <a:lnTo>
                  <a:pt x="6311900" y="0"/>
                </a:lnTo>
                <a:lnTo>
                  <a:pt x="0" y="0"/>
                </a:lnTo>
                <a:lnTo>
                  <a:pt x="0" y="1402080"/>
                </a:lnTo>
                <a:close/>
              </a:path>
            </a:pathLst>
          </a:custGeom>
          <a:solidFill>
            <a:srgbClr val="D2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01645" y="2420492"/>
            <a:ext cx="6311900" cy="1066800"/>
          </a:xfrm>
          <a:custGeom>
            <a:avLst/>
            <a:gdLst/>
            <a:ahLst/>
            <a:cxnLst/>
            <a:rect l="l" t="t" r="r" b="b"/>
            <a:pathLst>
              <a:path w="6311900" h="1066800">
                <a:moveTo>
                  <a:pt x="0" y="1066800"/>
                </a:moveTo>
                <a:lnTo>
                  <a:pt x="6311900" y="1066800"/>
                </a:lnTo>
                <a:lnTo>
                  <a:pt x="63119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01645" y="3487318"/>
            <a:ext cx="6311900" cy="849630"/>
          </a:xfrm>
          <a:custGeom>
            <a:avLst/>
            <a:gdLst/>
            <a:ahLst/>
            <a:cxnLst/>
            <a:rect l="l" t="t" r="r" b="b"/>
            <a:pathLst>
              <a:path w="6311900" h="849629">
                <a:moveTo>
                  <a:pt x="0" y="849553"/>
                </a:moveTo>
                <a:lnTo>
                  <a:pt x="6311900" y="849553"/>
                </a:lnTo>
                <a:lnTo>
                  <a:pt x="6311900" y="0"/>
                </a:lnTo>
                <a:lnTo>
                  <a:pt x="0" y="0"/>
                </a:lnTo>
                <a:lnTo>
                  <a:pt x="0" y="849553"/>
                </a:lnTo>
                <a:close/>
              </a:path>
            </a:pathLst>
          </a:custGeom>
          <a:solidFill>
            <a:srgbClr val="D2E7F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0441" y="592201"/>
          <a:ext cx="8496300" cy="3751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715"/>
                <a:gridCol w="6311900"/>
              </a:tblGrid>
              <a:tr h="4198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You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AD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Consider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ADE0"/>
                    </a:solidFill>
                  </a:tcPr>
                </a:tc>
              </a:tr>
              <a:tr h="1402080">
                <a:tc>
                  <a:txBody>
                    <a:bodyPr/>
                    <a:lstStyle/>
                    <a:p>
                      <a:pPr marL="91440" marR="170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 relational</a:t>
                      </a:r>
                      <a:r>
                        <a:rPr dirty="0" sz="1600" spc="-1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database  service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minimal  administration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7F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600" spc="-1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</a:t>
                      </a:r>
                      <a:r>
                        <a:rPr dirty="0" sz="1600" spc="50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RDS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99415" marR="965200" indent="-285115">
                        <a:lnSpc>
                          <a:spcPct val="114999"/>
                        </a:lnSpc>
                        <a:buChar char="•"/>
                        <a:tabLst>
                          <a:tab pos="400685" algn="l"/>
                          <a:tab pos="401320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Choice of Amazon Aurora,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MySQL,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MariaDB, Microsoft  SQL </a:t>
                      </a:r>
                      <a:r>
                        <a:rPr dirty="0" sz="1600" spc="-1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Server,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Oracle, or PostgreSQL database</a:t>
                      </a:r>
                      <a:r>
                        <a:rPr dirty="0" sz="1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engines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1320" indent="-287020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•"/>
                        <a:tabLst>
                          <a:tab pos="400685" algn="l"/>
                          <a:tab pos="401320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Scale compute and</a:t>
                      </a:r>
                      <a:r>
                        <a:rPr dirty="0" sz="1600" spc="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1320" indent="-28702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•"/>
                        <a:tabLst>
                          <a:tab pos="400685" algn="l"/>
                          <a:tab pos="401320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Multi-AZ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availability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 marR="1104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 fast, highly</a:t>
                      </a:r>
                      <a:r>
                        <a:rPr dirty="0" sz="1600" spc="-1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scalable  NoSQL database  service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</a:t>
                      </a:r>
                      <a:r>
                        <a:rPr dirty="0" sz="1600" spc="50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DynamoDB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Extremely fast</a:t>
                      </a:r>
                      <a:r>
                        <a:rPr dirty="0" sz="1600" spc="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Seamless scalability and</a:t>
                      </a:r>
                      <a:r>
                        <a:rPr dirty="0" sz="1600" spc="-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reliability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49579">
                <a:tc>
                  <a:txBody>
                    <a:bodyPr/>
                    <a:lstStyle/>
                    <a:p>
                      <a:pPr marL="91440" marR="1701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 database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can  manage on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your</a:t>
                      </a:r>
                      <a:r>
                        <a:rPr dirty="0" sz="1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own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7F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4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choice of </a:t>
                      </a:r>
                      <a:r>
                        <a:rPr dirty="0" sz="1600" spc="-1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AMIs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on Amazon</a:t>
                      </a:r>
                      <a:r>
                        <a:rPr dirty="0" sz="1600" spc="6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EC2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14300" marR="1511300">
                        <a:lnSpc>
                          <a:spcPct val="114999"/>
                        </a:lnSpc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and Amazon EBS that provide scale compute and  storage, complete control over instances, and</a:t>
                      </a:r>
                      <a:r>
                        <a:rPr dirty="0" sz="1600" spc="7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more.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356964" y="2624325"/>
            <a:ext cx="123189" cy="610870"/>
          </a:xfrm>
          <a:custGeom>
            <a:avLst/>
            <a:gdLst/>
            <a:ahLst/>
            <a:cxnLst/>
            <a:rect l="l" t="t" r="r" b="b"/>
            <a:pathLst>
              <a:path w="123190" h="610869">
                <a:moveTo>
                  <a:pt x="9994" y="0"/>
                </a:moveTo>
                <a:lnTo>
                  <a:pt x="0" y="0"/>
                </a:lnTo>
                <a:lnTo>
                  <a:pt x="0" y="610371"/>
                </a:lnTo>
                <a:lnTo>
                  <a:pt x="123122" y="549905"/>
                </a:lnTo>
                <a:lnTo>
                  <a:pt x="123122" y="55557"/>
                </a:lnTo>
                <a:lnTo>
                  <a:pt x="9994" y="0"/>
                </a:lnTo>
                <a:close/>
              </a:path>
            </a:pathLst>
          </a:custGeom>
          <a:solidFill>
            <a:srgbClr val="5C9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58507" y="2624325"/>
            <a:ext cx="123189" cy="610870"/>
          </a:xfrm>
          <a:custGeom>
            <a:avLst/>
            <a:gdLst/>
            <a:ahLst/>
            <a:cxnLst/>
            <a:rect l="l" t="t" r="r" b="b"/>
            <a:pathLst>
              <a:path w="123190" h="610869">
                <a:moveTo>
                  <a:pt x="123136" y="0"/>
                </a:moveTo>
                <a:lnTo>
                  <a:pt x="113140" y="0"/>
                </a:lnTo>
                <a:lnTo>
                  <a:pt x="0" y="55557"/>
                </a:lnTo>
                <a:lnTo>
                  <a:pt x="0" y="549905"/>
                </a:lnTo>
                <a:lnTo>
                  <a:pt x="123137" y="610371"/>
                </a:lnTo>
                <a:lnTo>
                  <a:pt x="123136" y="0"/>
                </a:lnTo>
                <a:close/>
              </a:path>
            </a:pathLst>
          </a:custGeom>
          <a:solidFill>
            <a:srgbClr val="2E56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81644" y="2624325"/>
            <a:ext cx="175895" cy="611505"/>
          </a:xfrm>
          <a:custGeom>
            <a:avLst/>
            <a:gdLst/>
            <a:ahLst/>
            <a:cxnLst/>
            <a:rect l="l" t="t" r="r" b="b"/>
            <a:pathLst>
              <a:path w="175895" h="611505">
                <a:moveTo>
                  <a:pt x="0" y="611126"/>
                </a:moveTo>
                <a:lnTo>
                  <a:pt x="175320" y="611126"/>
                </a:lnTo>
                <a:lnTo>
                  <a:pt x="175319" y="0"/>
                </a:lnTo>
                <a:lnTo>
                  <a:pt x="0" y="0"/>
                </a:lnTo>
                <a:lnTo>
                  <a:pt x="0" y="611126"/>
                </a:lnTo>
                <a:close/>
              </a:path>
            </a:pathLst>
          </a:custGeom>
          <a:solidFill>
            <a:srgbClr val="3D6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80087" y="3033691"/>
            <a:ext cx="64769" cy="140970"/>
          </a:xfrm>
          <a:custGeom>
            <a:avLst/>
            <a:gdLst/>
            <a:ahLst/>
            <a:cxnLst/>
            <a:rect l="l" t="t" r="r" b="b"/>
            <a:pathLst>
              <a:path w="64770" h="140969">
                <a:moveTo>
                  <a:pt x="64421" y="0"/>
                </a:moveTo>
                <a:lnTo>
                  <a:pt x="0" y="46579"/>
                </a:lnTo>
                <a:lnTo>
                  <a:pt x="0" y="140540"/>
                </a:lnTo>
                <a:lnTo>
                  <a:pt x="64421" y="65363"/>
                </a:lnTo>
                <a:lnTo>
                  <a:pt x="64421" y="0"/>
                </a:lnTo>
                <a:close/>
              </a:path>
            </a:pathLst>
          </a:custGeom>
          <a:solidFill>
            <a:srgbClr val="3D6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80086" y="2679883"/>
            <a:ext cx="64769" cy="140335"/>
          </a:xfrm>
          <a:custGeom>
            <a:avLst/>
            <a:gdLst/>
            <a:ahLst/>
            <a:cxnLst/>
            <a:rect l="l" t="t" r="r" b="b"/>
            <a:pathLst>
              <a:path w="64770" h="140335">
                <a:moveTo>
                  <a:pt x="0" y="0"/>
                </a:moveTo>
                <a:lnTo>
                  <a:pt x="0" y="93964"/>
                </a:lnTo>
                <a:lnTo>
                  <a:pt x="64421" y="139727"/>
                </a:lnTo>
                <a:lnTo>
                  <a:pt x="64421" y="75180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80087" y="2940543"/>
            <a:ext cx="64769" cy="99695"/>
          </a:xfrm>
          <a:custGeom>
            <a:avLst/>
            <a:gdLst/>
            <a:ahLst/>
            <a:cxnLst/>
            <a:rect l="l" t="t" r="r" b="b"/>
            <a:pathLst>
              <a:path w="64770" h="99694">
                <a:moveTo>
                  <a:pt x="64421" y="0"/>
                </a:moveTo>
                <a:lnTo>
                  <a:pt x="0" y="5713"/>
                </a:lnTo>
                <a:lnTo>
                  <a:pt x="0" y="99688"/>
                </a:lnTo>
                <a:lnTo>
                  <a:pt x="64421" y="65363"/>
                </a:lnTo>
                <a:lnTo>
                  <a:pt x="64421" y="0"/>
                </a:lnTo>
                <a:close/>
              </a:path>
            </a:pathLst>
          </a:custGeom>
          <a:solidFill>
            <a:srgbClr val="3D6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80086" y="2813070"/>
            <a:ext cx="64769" cy="99695"/>
          </a:xfrm>
          <a:custGeom>
            <a:avLst/>
            <a:gdLst/>
            <a:ahLst/>
            <a:cxnLst/>
            <a:rect l="l" t="t" r="r" b="b"/>
            <a:pathLst>
              <a:path w="64770" h="99694">
                <a:moveTo>
                  <a:pt x="0" y="0"/>
                </a:moveTo>
                <a:lnTo>
                  <a:pt x="0" y="93975"/>
                </a:lnTo>
                <a:lnTo>
                  <a:pt x="64421" y="99688"/>
                </a:lnTo>
                <a:lnTo>
                  <a:pt x="64421" y="34325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94903" y="2679883"/>
            <a:ext cx="549910" cy="494665"/>
          </a:xfrm>
          <a:custGeom>
            <a:avLst/>
            <a:gdLst/>
            <a:ahLst/>
            <a:cxnLst/>
            <a:rect l="l" t="t" r="r" b="b"/>
            <a:pathLst>
              <a:path w="549909" h="494664">
                <a:moveTo>
                  <a:pt x="549605" y="260659"/>
                </a:moveTo>
                <a:lnTo>
                  <a:pt x="0" y="260659"/>
                </a:lnTo>
                <a:lnTo>
                  <a:pt x="0" y="326023"/>
                </a:lnTo>
                <a:lnTo>
                  <a:pt x="18755" y="335828"/>
                </a:lnTo>
                <a:lnTo>
                  <a:pt x="18755" y="352175"/>
                </a:lnTo>
                <a:lnTo>
                  <a:pt x="0" y="353807"/>
                </a:lnTo>
                <a:lnTo>
                  <a:pt x="0" y="419171"/>
                </a:lnTo>
                <a:lnTo>
                  <a:pt x="63604" y="494348"/>
                </a:lnTo>
                <a:lnTo>
                  <a:pt x="63604" y="400387"/>
                </a:lnTo>
                <a:lnTo>
                  <a:pt x="485183" y="400387"/>
                </a:lnTo>
                <a:lnTo>
                  <a:pt x="501017" y="388938"/>
                </a:lnTo>
                <a:lnTo>
                  <a:pt x="186741" y="388938"/>
                </a:lnTo>
                <a:lnTo>
                  <a:pt x="63604" y="360348"/>
                </a:lnTo>
                <a:lnTo>
                  <a:pt x="63604" y="266373"/>
                </a:lnTo>
                <a:lnTo>
                  <a:pt x="485183" y="266373"/>
                </a:lnTo>
                <a:lnTo>
                  <a:pt x="549605" y="260659"/>
                </a:lnTo>
                <a:close/>
              </a:path>
              <a:path w="549909" h="494664">
                <a:moveTo>
                  <a:pt x="485183" y="400387"/>
                </a:moveTo>
                <a:lnTo>
                  <a:pt x="63604" y="400387"/>
                </a:lnTo>
                <a:lnTo>
                  <a:pt x="186741" y="437966"/>
                </a:lnTo>
                <a:lnTo>
                  <a:pt x="362061" y="437966"/>
                </a:lnTo>
                <a:lnTo>
                  <a:pt x="485183" y="400387"/>
                </a:lnTo>
                <a:close/>
              </a:path>
              <a:path w="549909" h="494664">
                <a:moveTo>
                  <a:pt x="530041" y="336645"/>
                </a:moveTo>
                <a:lnTo>
                  <a:pt x="485183" y="360348"/>
                </a:lnTo>
                <a:lnTo>
                  <a:pt x="362061" y="388938"/>
                </a:lnTo>
                <a:lnTo>
                  <a:pt x="501017" y="388938"/>
                </a:lnTo>
                <a:lnTo>
                  <a:pt x="549605" y="353807"/>
                </a:lnTo>
                <a:lnTo>
                  <a:pt x="530041" y="352175"/>
                </a:lnTo>
                <a:lnTo>
                  <a:pt x="530041" y="336645"/>
                </a:lnTo>
                <a:close/>
              </a:path>
              <a:path w="549909" h="494664">
                <a:moveTo>
                  <a:pt x="485183" y="266373"/>
                </a:moveTo>
                <a:lnTo>
                  <a:pt x="63604" y="266373"/>
                </a:lnTo>
                <a:lnTo>
                  <a:pt x="186741" y="271281"/>
                </a:lnTo>
                <a:lnTo>
                  <a:pt x="362060" y="271281"/>
                </a:lnTo>
                <a:lnTo>
                  <a:pt x="485183" y="266373"/>
                </a:lnTo>
                <a:close/>
              </a:path>
              <a:path w="549909" h="494664">
                <a:moveTo>
                  <a:pt x="63604" y="0"/>
                </a:moveTo>
                <a:lnTo>
                  <a:pt x="0" y="75180"/>
                </a:lnTo>
                <a:lnTo>
                  <a:pt x="0" y="139727"/>
                </a:lnTo>
                <a:lnTo>
                  <a:pt x="18755" y="142176"/>
                </a:lnTo>
                <a:lnTo>
                  <a:pt x="18755" y="157706"/>
                </a:lnTo>
                <a:lnTo>
                  <a:pt x="0" y="167511"/>
                </a:lnTo>
                <a:lnTo>
                  <a:pt x="0" y="232875"/>
                </a:lnTo>
                <a:lnTo>
                  <a:pt x="18755" y="233691"/>
                </a:lnTo>
                <a:lnTo>
                  <a:pt x="18755" y="260659"/>
                </a:lnTo>
                <a:lnTo>
                  <a:pt x="530041" y="260659"/>
                </a:lnTo>
                <a:lnTo>
                  <a:pt x="530041" y="233691"/>
                </a:lnTo>
                <a:lnTo>
                  <a:pt x="549605" y="232875"/>
                </a:lnTo>
                <a:lnTo>
                  <a:pt x="485183" y="227161"/>
                </a:lnTo>
                <a:lnTo>
                  <a:pt x="63604" y="227161"/>
                </a:lnTo>
                <a:lnTo>
                  <a:pt x="63604" y="133186"/>
                </a:lnTo>
                <a:lnTo>
                  <a:pt x="186740" y="105413"/>
                </a:lnTo>
                <a:lnTo>
                  <a:pt x="501300" y="105413"/>
                </a:lnTo>
                <a:lnTo>
                  <a:pt x="485183" y="93964"/>
                </a:lnTo>
                <a:lnTo>
                  <a:pt x="63604" y="93964"/>
                </a:lnTo>
                <a:lnTo>
                  <a:pt x="63604" y="0"/>
                </a:lnTo>
                <a:close/>
              </a:path>
              <a:path w="549909" h="494664">
                <a:moveTo>
                  <a:pt x="362060" y="222253"/>
                </a:moveTo>
                <a:lnTo>
                  <a:pt x="186740" y="222253"/>
                </a:lnTo>
                <a:lnTo>
                  <a:pt x="63604" y="227161"/>
                </a:lnTo>
                <a:lnTo>
                  <a:pt x="485183" y="227161"/>
                </a:lnTo>
                <a:lnTo>
                  <a:pt x="362060" y="222253"/>
                </a:lnTo>
                <a:close/>
              </a:path>
              <a:path w="549909" h="494664">
                <a:moveTo>
                  <a:pt x="501300" y="105413"/>
                </a:moveTo>
                <a:lnTo>
                  <a:pt x="362060" y="105413"/>
                </a:lnTo>
                <a:lnTo>
                  <a:pt x="485183" y="133186"/>
                </a:lnTo>
                <a:lnTo>
                  <a:pt x="530041" y="157706"/>
                </a:lnTo>
                <a:lnTo>
                  <a:pt x="530041" y="142176"/>
                </a:lnTo>
                <a:lnTo>
                  <a:pt x="549604" y="139727"/>
                </a:lnTo>
                <a:lnTo>
                  <a:pt x="501300" y="105413"/>
                </a:lnTo>
                <a:close/>
              </a:path>
              <a:path w="549909" h="494664">
                <a:moveTo>
                  <a:pt x="362060" y="55568"/>
                </a:moveTo>
                <a:lnTo>
                  <a:pt x="186740" y="55568"/>
                </a:lnTo>
                <a:lnTo>
                  <a:pt x="63604" y="93964"/>
                </a:lnTo>
                <a:lnTo>
                  <a:pt x="485183" y="93964"/>
                </a:lnTo>
                <a:lnTo>
                  <a:pt x="362060" y="55568"/>
                </a:lnTo>
                <a:close/>
              </a:path>
            </a:pathLst>
          </a:custGeom>
          <a:solidFill>
            <a:srgbClr val="2444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99475" y="1390019"/>
            <a:ext cx="63500" cy="489584"/>
          </a:xfrm>
          <a:custGeom>
            <a:avLst/>
            <a:gdLst/>
            <a:ahLst/>
            <a:cxnLst/>
            <a:rect l="l" t="t" r="r" b="b"/>
            <a:pathLst>
              <a:path w="63500" h="489585">
                <a:moveTo>
                  <a:pt x="63072" y="0"/>
                </a:moveTo>
                <a:lnTo>
                  <a:pt x="0" y="74430"/>
                </a:lnTo>
                <a:lnTo>
                  <a:pt x="0" y="414994"/>
                </a:lnTo>
                <a:lnTo>
                  <a:pt x="63073" y="489421"/>
                </a:lnTo>
                <a:lnTo>
                  <a:pt x="63072" y="0"/>
                </a:lnTo>
                <a:close/>
              </a:path>
            </a:pathLst>
          </a:custGeom>
          <a:solidFill>
            <a:srgbClr val="2444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62548" y="1335015"/>
            <a:ext cx="122555" cy="604520"/>
          </a:xfrm>
          <a:custGeom>
            <a:avLst/>
            <a:gdLst/>
            <a:ahLst/>
            <a:cxnLst/>
            <a:rect l="l" t="t" r="r" b="b"/>
            <a:pathLst>
              <a:path w="122554" h="604519">
                <a:moveTo>
                  <a:pt x="122107" y="0"/>
                </a:moveTo>
                <a:lnTo>
                  <a:pt x="112195" y="0"/>
                </a:lnTo>
                <a:lnTo>
                  <a:pt x="0" y="55004"/>
                </a:lnTo>
                <a:lnTo>
                  <a:pt x="0" y="544426"/>
                </a:lnTo>
                <a:lnTo>
                  <a:pt x="122108" y="604289"/>
                </a:lnTo>
                <a:lnTo>
                  <a:pt x="122107" y="0"/>
                </a:lnTo>
                <a:close/>
              </a:path>
            </a:pathLst>
          </a:custGeom>
          <a:solidFill>
            <a:srgbClr val="2E56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79796" y="1390019"/>
            <a:ext cx="64135" cy="489584"/>
          </a:xfrm>
          <a:custGeom>
            <a:avLst/>
            <a:gdLst/>
            <a:ahLst/>
            <a:cxnLst/>
            <a:rect l="l" t="t" r="r" b="b"/>
            <a:pathLst>
              <a:path w="64134" h="489585">
                <a:moveTo>
                  <a:pt x="0" y="0"/>
                </a:moveTo>
                <a:lnTo>
                  <a:pt x="0" y="489421"/>
                </a:lnTo>
                <a:lnTo>
                  <a:pt x="63883" y="414994"/>
                </a:lnTo>
                <a:lnTo>
                  <a:pt x="63883" y="74430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58510" y="1335015"/>
            <a:ext cx="121285" cy="604520"/>
          </a:xfrm>
          <a:custGeom>
            <a:avLst/>
            <a:gdLst/>
            <a:ahLst/>
            <a:cxnLst/>
            <a:rect l="l" t="t" r="r" b="b"/>
            <a:pathLst>
              <a:path w="121284" h="604519">
                <a:moveTo>
                  <a:pt x="9845" y="0"/>
                </a:moveTo>
                <a:lnTo>
                  <a:pt x="0" y="0"/>
                </a:lnTo>
                <a:lnTo>
                  <a:pt x="0" y="604289"/>
                </a:lnTo>
                <a:lnTo>
                  <a:pt x="121286" y="544426"/>
                </a:lnTo>
                <a:lnTo>
                  <a:pt x="121286" y="55004"/>
                </a:lnTo>
                <a:lnTo>
                  <a:pt x="9845" y="0"/>
                </a:lnTo>
                <a:close/>
              </a:path>
            </a:pathLst>
          </a:custGeom>
          <a:solidFill>
            <a:srgbClr val="5C9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84655" y="1335015"/>
            <a:ext cx="173990" cy="605155"/>
          </a:xfrm>
          <a:custGeom>
            <a:avLst/>
            <a:gdLst/>
            <a:ahLst/>
            <a:cxnLst/>
            <a:rect l="l" t="t" r="r" b="b"/>
            <a:pathLst>
              <a:path w="173990" h="605155">
                <a:moveTo>
                  <a:pt x="0" y="605036"/>
                </a:moveTo>
                <a:lnTo>
                  <a:pt x="173855" y="605036"/>
                </a:lnTo>
                <a:lnTo>
                  <a:pt x="173854" y="0"/>
                </a:lnTo>
                <a:lnTo>
                  <a:pt x="0" y="0"/>
                </a:lnTo>
                <a:lnTo>
                  <a:pt x="0" y="605036"/>
                </a:lnTo>
                <a:close/>
              </a:path>
            </a:pathLst>
          </a:custGeom>
          <a:solidFill>
            <a:srgbClr val="3D6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12091" y="3704104"/>
            <a:ext cx="67945" cy="424180"/>
          </a:xfrm>
          <a:custGeom>
            <a:avLst/>
            <a:gdLst/>
            <a:ahLst/>
            <a:cxnLst/>
            <a:rect l="l" t="t" r="r" b="b"/>
            <a:pathLst>
              <a:path w="67945" h="424179">
                <a:moveTo>
                  <a:pt x="0" y="0"/>
                </a:moveTo>
                <a:lnTo>
                  <a:pt x="0" y="424156"/>
                </a:lnTo>
                <a:lnTo>
                  <a:pt x="67393" y="409036"/>
                </a:lnTo>
                <a:lnTo>
                  <a:pt x="67393" y="14231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79484" y="3671208"/>
            <a:ext cx="83185" cy="490855"/>
          </a:xfrm>
          <a:custGeom>
            <a:avLst/>
            <a:gdLst/>
            <a:ahLst/>
            <a:cxnLst/>
            <a:rect l="l" t="t" r="r" b="b"/>
            <a:pathLst>
              <a:path w="83184" h="490854">
                <a:moveTo>
                  <a:pt x="0" y="0"/>
                </a:moveTo>
                <a:lnTo>
                  <a:pt x="0" y="490841"/>
                </a:lnTo>
                <a:lnTo>
                  <a:pt x="82669" y="466832"/>
                </a:lnTo>
                <a:lnTo>
                  <a:pt x="82668" y="2311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62153" y="3630302"/>
            <a:ext cx="107314" cy="572770"/>
          </a:xfrm>
          <a:custGeom>
            <a:avLst/>
            <a:gdLst/>
            <a:ahLst/>
            <a:cxnLst/>
            <a:rect l="l" t="t" r="r" b="b"/>
            <a:pathLst>
              <a:path w="107315" h="572770">
                <a:moveTo>
                  <a:pt x="0" y="0"/>
                </a:moveTo>
                <a:lnTo>
                  <a:pt x="0" y="572650"/>
                </a:lnTo>
                <a:lnTo>
                  <a:pt x="106938" y="533525"/>
                </a:lnTo>
                <a:lnTo>
                  <a:pt x="106937" y="3822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69091" y="3581398"/>
            <a:ext cx="283845" cy="673735"/>
          </a:xfrm>
          <a:custGeom>
            <a:avLst/>
            <a:gdLst/>
            <a:ahLst/>
            <a:cxnLst/>
            <a:rect l="l" t="t" r="r" b="b"/>
            <a:pathLst>
              <a:path w="283845" h="673735">
                <a:moveTo>
                  <a:pt x="5480" y="0"/>
                </a:moveTo>
                <a:lnTo>
                  <a:pt x="0" y="0"/>
                </a:lnTo>
                <a:lnTo>
                  <a:pt x="0" y="673609"/>
                </a:lnTo>
                <a:lnTo>
                  <a:pt x="833" y="673609"/>
                </a:lnTo>
                <a:lnTo>
                  <a:pt x="283599" y="534573"/>
                </a:lnTo>
                <a:lnTo>
                  <a:pt x="283599" y="135891"/>
                </a:lnTo>
                <a:lnTo>
                  <a:pt x="548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40783" y="3581398"/>
            <a:ext cx="0" cy="673735"/>
          </a:xfrm>
          <a:custGeom>
            <a:avLst/>
            <a:gdLst/>
            <a:ahLst/>
            <a:cxnLst/>
            <a:rect l="l" t="t" r="r" b="b"/>
            <a:pathLst>
              <a:path w="0" h="673735">
                <a:moveTo>
                  <a:pt x="0" y="0"/>
                </a:moveTo>
                <a:lnTo>
                  <a:pt x="0" y="673609"/>
                </a:lnTo>
              </a:path>
            </a:pathLst>
          </a:custGeom>
          <a:ln w="56617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40141" y="3630302"/>
            <a:ext cx="0" cy="572135"/>
          </a:xfrm>
          <a:custGeom>
            <a:avLst/>
            <a:gdLst/>
            <a:ahLst/>
            <a:cxnLst/>
            <a:rect l="l" t="t" r="r" b="b"/>
            <a:pathLst>
              <a:path w="0" h="572135">
                <a:moveTo>
                  <a:pt x="0" y="0"/>
                </a:moveTo>
                <a:lnTo>
                  <a:pt x="0" y="571762"/>
                </a:lnTo>
              </a:path>
            </a:pathLst>
          </a:custGeom>
          <a:ln w="44025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61962" y="3671208"/>
            <a:ext cx="0" cy="490220"/>
          </a:xfrm>
          <a:custGeom>
            <a:avLst/>
            <a:gdLst/>
            <a:ahLst/>
            <a:cxnLst/>
            <a:rect l="l" t="t" r="r" b="b"/>
            <a:pathLst>
              <a:path w="0" h="490220">
                <a:moveTo>
                  <a:pt x="0" y="0"/>
                </a:moveTo>
                <a:lnTo>
                  <a:pt x="0" y="489952"/>
                </a:lnTo>
              </a:path>
            </a:pathLst>
          </a:custGeom>
          <a:ln w="35044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98163" y="3704104"/>
            <a:ext cx="0" cy="425450"/>
          </a:xfrm>
          <a:custGeom>
            <a:avLst/>
            <a:gdLst/>
            <a:ahLst/>
            <a:cxnLst/>
            <a:rect l="l" t="t" r="r" b="b"/>
            <a:pathLst>
              <a:path w="0" h="425450">
                <a:moveTo>
                  <a:pt x="0" y="0"/>
                </a:moveTo>
                <a:lnTo>
                  <a:pt x="0" y="425045"/>
                </a:lnTo>
              </a:path>
            </a:pathLst>
          </a:custGeom>
          <a:ln w="27856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493596"/>
            <a:ext cx="7837805" cy="18548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4D4D4B"/>
                </a:solidFill>
              </a:rPr>
              <a:t>Module</a:t>
            </a:r>
            <a:r>
              <a:rPr dirty="0" sz="4000" spc="5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5</a:t>
            </a:r>
            <a:endParaRPr sz="400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4000" spc="-80">
                <a:solidFill>
                  <a:srgbClr val="4D4D4B"/>
                </a:solidFill>
              </a:rPr>
              <a:t>AWS </a:t>
            </a:r>
            <a:r>
              <a:rPr dirty="0" sz="4000" spc="-5">
                <a:solidFill>
                  <a:srgbClr val="4D4D4B"/>
                </a:solidFill>
              </a:rPr>
              <a:t>Elasticity and Management  </a:t>
            </a:r>
            <a:r>
              <a:rPr dirty="0" sz="4000" spc="-70">
                <a:solidFill>
                  <a:srgbClr val="4D4D4B"/>
                </a:solidFill>
              </a:rPr>
              <a:t>Tools</a:t>
            </a:r>
            <a:endParaRPr sz="40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872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/>
              <a:t>Triad </a:t>
            </a:r>
            <a:r>
              <a:rPr dirty="0" sz="2800" spc="-5"/>
              <a:t>of</a:t>
            </a:r>
            <a:r>
              <a:rPr dirty="0" sz="2800" spc="-45"/>
              <a:t> </a:t>
            </a:r>
            <a:r>
              <a:rPr dirty="0" sz="2800"/>
              <a:t>Services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885309" y="1427352"/>
            <a:ext cx="1784350" cy="2065655"/>
          </a:xfrm>
          <a:custGeom>
            <a:avLst/>
            <a:gdLst/>
            <a:ahLst/>
            <a:cxnLst/>
            <a:rect l="l" t="t" r="r" b="b"/>
            <a:pathLst>
              <a:path w="1784350" h="2065654">
                <a:moveTo>
                  <a:pt x="43941" y="0"/>
                </a:moveTo>
                <a:lnTo>
                  <a:pt x="0" y="37846"/>
                </a:lnTo>
                <a:lnTo>
                  <a:pt x="113411" y="169418"/>
                </a:lnTo>
                <a:lnTo>
                  <a:pt x="157225" y="131699"/>
                </a:lnTo>
                <a:lnTo>
                  <a:pt x="43941" y="0"/>
                </a:lnTo>
                <a:close/>
              </a:path>
              <a:path w="1784350" h="2065654">
                <a:moveTo>
                  <a:pt x="195071" y="175513"/>
                </a:moveTo>
                <a:lnTo>
                  <a:pt x="151129" y="213360"/>
                </a:lnTo>
                <a:lnTo>
                  <a:pt x="264540" y="344932"/>
                </a:lnTo>
                <a:lnTo>
                  <a:pt x="308482" y="307213"/>
                </a:lnTo>
                <a:lnTo>
                  <a:pt x="195071" y="175513"/>
                </a:lnTo>
                <a:close/>
              </a:path>
              <a:path w="1784350" h="2065654">
                <a:moveTo>
                  <a:pt x="346201" y="351027"/>
                </a:moveTo>
                <a:lnTo>
                  <a:pt x="302387" y="388874"/>
                </a:lnTo>
                <a:lnTo>
                  <a:pt x="415670" y="520573"/>
                </a:lnTo>
                <a:lnTo>
                  <a:pt x="459613" y="482727"/>
                </a:lnTo>
                <a:lnTo>
                  <a:pt x="346201" y="351027"/>
                </a:lnTo>
                <a:close/>
              </a:path>
              <a:path w="1784350" h="2065654">
                <a:moveTo>
                  <a:pt x="497458" y="526669"/>
                </a:moveTo>
                <a:lnTo>
                  <a:pt x="453516" y="564388"/>
                </a:lnTo>
                <a:lnTo>
                  <a:pt x="566927" y="696087"/>
                </a:lnTo>
                <a:lnTo>
                  <a:pt x="610742" y="658241"/>
                </a:lnTo>
                <a:lnTo>
                  <a:pt x="497458" y="526669"/>
                </a:lnTo>
                <a:close/>
              </a:path>
              <a:path w="1784350" h="2065654">
                <a:moveTo>
                  <a:pt x="648588" y="702183"/>
                </a:moveTo>
                <a:lnTo>
                  <a:pt x="604646" y="739902"/>
                </a:lnTo>
                <a:lnTo>
                  <a:pt x="718057" y="871601"/>
                </a:lnTo>
                <a:lnTo>
                  <a:pt x="762000" y="833755"/>
                </a:lnTo>
                <a:lnTo>
                  <a:pt x="648588" y="702183"/>
                </a:lnTo>
                <a:close/>
              </a:path>
              <a:path w="1784350" h="2065654">
                <a:moveTo>
                  <a:pt x="799718" y="877697"/>
                </a:moveTo>
                <a:lnTo>
                  <a:pt x="755903" y="915416"/>
                </a:lnTo>
                <a:lnTo>
                  <a:pt x="869188" y="1047115"/>
                </a:lnTo>
                <a:lnTo>
                  <a:pt x="913129" y="1009269"/>
                </a:lnTo>
                <a:lnTo>
                  <a:pt x="799718" y="877697"/>
                </a:lnTo>
                <a:close/>
              </a:path>
              <a:path w="1784350" h="2065654">
                <a:moveTo>
                  <a:pt x="950849" y="1053211"/>
                </a:moveTo>
                <a:lnTo>
                  <a:pt x="907033" y="1090930"/>
                </a:lnTo>
                <a:lnTo>
                  <a:pt x="1020444" y="1222629"/>
                </a:lnTo>
                <a:lnTo>
                  <a:pt x="1064260" y="1184783"/>
                </a:lnTo>
                <a:lnTo>
                  <a:pt x="950849" y="1053211"/>
                </a:lnTo>
                <a:close/>
              </a:path>
              <a:path w="1784350" h="2065654">
                <a:moveTo>
                  <a:pt x="1102105" y="1228725"/>
                </a:moveTo>
                <a:lnTo>
                  <a:pt x="1058164" y="1266571"/>
                </a:lnTo>
                <a:lnTo>
                  <a:pt x="1171575" y="1398143"/>
                </a:lnTo>
                <a:lnTo>
                  <a:pt x="1215389" y="1360424"/>
                </a:lnTo>
                <a:lnTo>
                  <a:pt x="1102105" y="1228725"/>
                </a:lnTo>
                <a:close/>
              </a:path>
              <a:path w="1784350" h="2065654">
                <a:moveTo>
                  <a:pt x="1253236" y="1404239"/>
                </a:moveTo>
                <a:lnTo>
                  <a:pt x="1209293" y="1442085"/>
                </a:lnTo>
                <a:lnTo>
                  <a:pt x="1322704" y="1573657"/>
                </a:lnTo>
                <a:lnTo>
                  <a:pt x="1366646" y="1535938"/>
                </a:lnTo>
                <a:lnTo>
                  <a:pt x="1253236" y="1404239"/>
                </a:lnTo>
                <a:close/>
              </a:path>
              <a:path w="1784350" h="2065654">
                <a:moveTo>
                  <a:pt x="1404365" y="1579753"/>
                </a:moveTo>
                <a:lnTo>
                  <a:pt x="1360551" y="1617599"/>
                </a:lnTo>
                <a:lnTo>
                  <a:pt x="1473835" y="1749171"/>
                </a:lnTo>
                <a:lnTo>
                  <a:pt x="1517777" y="1711452"/>
                </a:lnTo>
                <a:lnTo>
                  <a:pt x="1404365" y="1579753"/>
                </a:lnTo>
                <a:close/>
              </a:path>
              <a:path w="1784350" h="2065654">
                <a:moveTo>
                  <a:pt x="1554511" y="1927225"/>
                </a:moveTo>
                <a:lnTo>
                  <a:pt x="1543780" y="1930082"/>
                </a:lnTo>
                <a:lnTo>
                  <a:pt x="1534906" y="1936750"/>
                </a:lnTo>
                <a:lnTo>
                  <a:pt x="1529079" y="1946656"/>
                </a:lnTo>
                <a:lnTo>
                  <a:pt x="1527575" y="1958054"/>
                </a:lnTo>
                <a:lnTo>
                  <a:pt x="1530477" y="1968785"/>
                </a:lnTo>
                <a:lnTo>
                  <a:pt x="1537188" y="1977659"/>
                </a:lnTo>
                <a:lnTo>
                  <a:pt x="1547114" y="1983486"/>
                </a:lnTo>
                <a:lnTo>
                  <a:pt x="1784222" y="2065147"/>
                </a:lnTo>
                <a:lnTo>
                  <a:pt x="1779666" y="2040509"/>
                </a:lnTo>
                <a:lnTo>
                  <a:pt x="1724787" y="2040509"/>
                </a:lnTo>
                <a:lnTo>
                  <a:pt x="1662811" y="1968627"/>
                </a:lnTo>
                <a:lnTo>
                  <a:pt x="1668201" y="1963984"/>
                </a:lnTo>
                <a:lnTo>
                  <a:pt x="1565910" y="1928749"/>
                </a:lnTo>
                <a:lnTo>
                  <a:pt x="1554511" y="1927225"/>
                </a:lnTo>
                <a:close/>
              </a:path>
              <a:path w="1784350" h="2065654">
                <a:moveTo>
                  <a:pt x="1668201" y="1963984"/>
                </a:moveTo>
                <a:lnTo>
                  <a:pt x="1662811" y="1968627"/>
                </a:lnTo>
                <a:lnTo>
                  <a:pt x="1724787" y="2040509"/>
                </a:lnTo>
                <a:lnTo>
                  <a:pt x="1740572" y="2026920"/>
                </a:lnTo>
                <a:lnTo>
                  <a:pt x="1718183" y="2026920"/>
                </a:lnTo>
                <a:lnTo>
                  <a:pt x="1709156" y="1978091"/>
                </a:lnTo>
                <a:lnTo>
                  <a:pt x="1668201" y="1963984"/>
                </a:lnTo>
                <a:close/>
              </a:path>
              <a:path w="1784350" h="2065654">
                <a:moveTo>
                  <a:pt x="1759371" y="1930781"/>
                </a:moveTo>
                <a:lnTo>
                  <a:pt x="1706752" y="1930781"/>
                </a:lnTo>
                <a:lnTo>
                  <a:pt x="1768601" y="2002790"/>
                </a:lnTo>
                <a:lnTo>
                  <a:pt x="1724787" y="2040509"/>
                </a:lnTo>
                <a:lnTo>
                  <a:pt x="1779666" y="2040509"/>
                </a:lnTo>
                <a:lnTo>
                  <a:pt x="1759371" y="1930781"/>
                </a:lnTo>
                <a:close/>
              </a:path>
              <a:path w="1784350" h="2065654">
                <a:moveTo>
                  <a:pt x="1709156" y="1978091"/>
                </a:moveTo>
                <a:lnTo>
                  <a:pt x="1718183" y="2026920"/>
                </a:lnTo>
                <a:lnTo>
                  <a:pt x="1756156" y="1994281"/>
                </a:lnTo>
                <a:lnTo>
                  <a:pt x="1709156" y="1978091"/>
                </a:lnTo>
                <a:close/>
              </a:path>
              <a:path w="1784350" h="2065654">
                <a:moveTo>
                  <a:pt x="1706752" y="1930781"/>
                </a:moveTo>
                <a:lnTo>
                  <a:pt x="1701282" y="1935492"/>
                </a:lnTo>
                <a:lnTo>
                  <a:pt x="1709156" y="1978091"/>
                </a:lnTo>
                <a:lnTo>
                  <a:pt x="1756156" y="1994281"/>
                </a:lnTo>
                <a:lnTo>
                  <a:pt x="1718183" y="2026920"/>
                </a:lnTo>
                <a:lnTo>
                  <a:pt x="1740572" y="2026920"/>
                </a:lnTo>
                <a:lnTo>
                  <a:pt x="1768601" y="2002790"/>
                </a:lnTo>
                <a:lnTo>
                  <a:pt x="1706752" y="1930781"/>
                </a:lnTo>
                <a:close/>
              </a:path>
              <a:path w="1784350" h="2065654">
                <a:moveTo>
                  <a:pt x="1701282" y="1935492"/>
                </a:moveTo>
                <a:lnTo>
                  <a:pt x="1668201" y="1963984"/>
                </a:lnTo>
                <a:lnTo>
                  <a:pt x="1709156" y="1978091"/>
                </a:lnTo>
                <a:lnTo>
                  <a:pt x="1701282" y="1935492"/>
                </a:lnTo>
                <a:close/>
              </a:path>
              <a:path w="1784350" h="2065654">
                <a:moveTo>
                  <a:pt x="1704847" y="1795399"/>
                </a:moveTo>
                <a:lnTo>
                  <a:pt x="1694162" y="1799693"/>
                </a:lnTo>
                <a:lnTo>
                  <a:pt x="1686226" y="1807464"/>
                </a:lnTo>
                <a:lnTo>
                  <a:pt x="1681791" y="1817616"/>
                </a:lnTo>
                <a:lnTo>
                  <a:pt x="1681607" y="1829054"/>
                </a:lnTo>
                <a:lnTo>
                  <a:pt x="1701282" y="1935492"/>
                </a:lnTo>
                <a:lnTo>
                  <a:pt x="1706752" y="1930781"/>
                </a:lnTo>
                <a:lnTo>
                  <a:pt x="1759371" y="1930781"/>
                </a:lnTo>
                <a:lnTo>
                  <a:pt x="1738630" y="1818640"/>
                </a:lnTo>
                <a:lnTo>
                  <a:pt x="1734333" y="1807954"/>
                </a:lnTo>
                <a:lnTo>
                  <a:pt x="1726549" y="1800018"/>
                </a:lnTo>
                <a:lnTo>
                  <a:pt x="1716359" y="1795583"/>
                </a:lnTo>
                <a:lnTo>
                  <a:pt x="1704847" y="1795399"/>
                </a:lnTo>
                <a:close/>
              </a:path>
              <a:path w="1784350" h="2065654">
                <a:moveTo>
                  <a:pt x="1555495" y="1755267"/>
                </a:moveTo>
                <a:lnTo>
                  <a:pt x="1511680" y="1793113"/>
                </a:lnTo>
                <a:lnTo>
                  <a:pt x="1625091" y="1924812"/>
                </a:lnTo>
                <a:lnTo>
                  <a:pt x="1668907" y="1886966"/>
                </a:lnTo>
                <a:lnTo>
                  <a:pt x="1555495" y="1755267"/>
                </a:lnTo>
                <a:close/>
              </a:path>
            </a:pathLst>
          </a:custGeom>
          <a:solidFill>
            <a:srgbClr val="F19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4952" y="3809480"/>
            <a:ext cx="3858260" cy="260350"/>
          </a:xfrm>
          <a:custGeom>
            <a:avLst/>
            <a:gdLst/>
            <a:ahLst/>
            <a:cxnLst/>
            <a:rect l="l" t="t" r="r" b="b"/>
            <a:pathLst>
              <a:path w="3858260" h="260350">
                <a:moveTo>
                  <a:pt x="3857752" y="101103"/>
                </a:moveTo>
                <a:lnTo>
                  <a:pt x="3684016" y="101103"/>
                </a:lnTo>
                <a:lnTo>
                  <a:pt x="3684016" y="159015"/>
                </a:lnTo>
                <a:lnTo>
                  <a:pt x="3857752" y="159015"/>
                </a:lnTo>
                <a:lnTo>
                  <a:pt x="3857752" y="101103"/>
                </a:lnTo>
                <a:close/>
              </a:path>
              <a:path w="3858260" h="260350">
                <a:moveTo>
                  <a:pt x="3626104" y="101103"/>
                </a:moveTo>
                <a:lnTo>
                  <a:pt x="3452368" y="101103"/>
                </a:lnTo>
                <a:lnTo>
                  <a:pt x="3452368" y="159015"/>
                </a:lnTo>
                <a:lnTo>
                  <a:pt x="3626104" y="159015"/>
                </a:lnTo>
                <a:lnTo>
                  <a:pt x="3626104" y="101103"/>
                </a:lnTo>
                <a:close/>
              </a:path>
              <a:path w="3858260" h="260350">
                <a:moveTo>
                  <a:pt x="3394456" y="101103"/>
                </a:moveTo>
                <a:lnTo>
                  <a:pt x="3220720" y="101103"/>
                </a:lnTo>
                <a:lnTo>
                  <a:pt x="3220720" y="159015"/>
                </a:lnTo>
                <a:lnTo>
                  <a:pt x="3394456" y="159015"/>
                </a:lnTo>
                <a:lnTo>
                  <a:pt x="3394456" y="101103"/>
                </a:lnTo>
                <a:close/>
              </a:path>
              <a:path w="3858260" h="260350">
                <a:moveTo>
                  <a:pt x="3162808" y="101103"/>
                </a:moveTo>
                <a:lnTo>
                  <a:pt x="2989072" y="101103"/>
                </a:lnTo>
                <a:lnTo>
                  <a:pt x="2989072" y="159015"/>
                </a:lnTo>
                <a:lnTo>
                  <a:pt x="3162808" y="159015"/>
                </a:lnTo>
                <a:lnTo>
                  <a:pt x="3162808" y="101103"/>
                </a:lnTo>
                <a:close/>
              </a:path>
              <a:path w="3858260" h="260350">
                <a:moveTo>
                  <a:pt x="2931160" y="101103"/>
                </a:moveTo>
                <a:lnTo>
                  <a:pt x="2757424" y="101103"/>
                </a:lnTo>
                <a:lnTo>
                  <a:pt x="2757424" y="159015"/>
                </a:lnTo>
                <a:lnTo>
                  <a:pt x="2931160" y="159015"/>
                </a:lnTo>
                <a:lnTo>
                  <a:pt x="2931160" y="101103"/>
                </a:lnTo>
                <a:close/>
              </a:path>
              <a:path w="3858260" h="260350">
                <a:moveTo>
                  <a:pt x="2699512" y="101103"/>
                </a:moveTo>
                <a:lnTo>
                  <a:pt x="2525776" y="101103"/>
                </a:lnTo>
                <a:lnTo>
                  <a:pt x="2525776" y="159015"/>
                </a:lnTo>
                <a:lnTo>
                  <a:pt x="2699512" y="159015"/>
                </a:lnTo>
                <a:lnTo>
                  <a:pt x="2699512" y="101103"/>
                </a:lnTo>
                <a:close/>
              </a:path>
              <a:path w="3858260" h="260350">
                <a:moveTo>
                  <a:pt x="2467864" y="101103"/>
                </a:moveTo>
                <a:lnTo>
                  <a:pt x="2294128" y="101103"/>
                </a:lnTo>
                <a:lnTo>
                  <a:pt x="2294128" y="159015"/>
                </a:lnTo>
                <a:lnTo>
                  <a:pt x="2467864" y="159015"/>
                </a:lnTo>
                <a:lnTo>
                  <a:pt x="2467864" y="101103"/>
                </a:lnTo>
                <a:close/>
              </a:path>
              <a:path w="3858260" h="260350">
                <a:moveTo>
                  <a:pt x="2236216" y="101103"/>
                </a:moveTo>
                <a:lnTo>
                  <a:pt x="2062480" y="101103"/>
                </a:lnTo>
                <a:lnTo>
                  <a:pt x="2062480" y="159015"/>
                </a:lnTo>
                <a:lnTo>
                  <a:pt x="2236216" y="159015"/>
                </a:lnTo>
                <a:lnTo>
                  <a:pt x="2236216" y="101103"/>
                </a:lnTo>
                <a:close/>
              </a:path>
              <a:path w="3858260" h="260350">
                <a:moveTo>
                  <a:pt x="2004568" y="101103"/>
                </a:moveTo>
                <a:lnTo>
                  <a:pt x="1830832" y="101103"/>
                </a:lnTo>
                <a:lnTo>
                  <a:pt x="1830832" y="159015"/>
                </a:lnTo>
                <a:lnTo>
                  <a:pt x="2004568" y="159015"/>
                </a:lnTo>
                <a:lnTo>
                  <a:pt x="2004568" y="101103"/>
                </a:lnTo>
                <a:close/>
              </a:path>
              <a:path w="3858260" h="260350">
                <a:moveTo>
                  <a:pt x="1772920" y="101103"/>
                </a:moveTo>
                <a:lnTo>
                  <a:pt x="1599184" y="101103"/>
                </a:lnTo>
                <a:lnTo>
                  <a:pt x="1599184" y="159015"/>
                </a:lnTo>
                <a:lnTo>
                  <a:pt x="1772920" y="159015"/>
                </a:lnTo>
                <a:lnTo>
                  <a:pt x="1772920" y="101103"/>
                </a:lnTo>
                <a:close/>
              </a:path>
              <a:path w="3858260" h="260350">
                <a:moveTo>
                  <a:pt x="1541272" y="101103"/>
                </a:moveTo>
                <a:lnTo>
                  <a:pt x="1367536" y="101103"/>
                </a:lnTo>
                <a:lnTo>
                  <a:pt x="1367536" y="159015"/>
                </a:lnTo>
                <a:lnTo>
                  <a:pt x="1541272" y="159015"/>
                </a:lnTo>
                <a:lnTo>
                  <a:pt x="1541272" y="101103"/>
                </a:lnTo>
                <a:close/>
              </a:path>
              <a:path w="3858260" h="260350">
                <a:moveTo>
                  <a:pt x="1309624" y="101103"/>
                </a:moveTo>
                <a:lnTo>
                  <a:pt x="1135888" y="101103"/>
                </a:lnTo>
                <a:lnTo>
                  <a:pt x="1135888" y="159015"/>
                </a:lnTo>
                <a:lnTo>
                  <a:pt x="1309624" y="159015"/>
                </a:lnTo>
                <a:lnTo>
                  <a:pt x="1309624" y="101103"/>
                </a:lnTo>
                <a:close/>
              </a:path>
              <a:path w="3858260" h="260350">
                <a:moveTo>
                  <a:pt x="1077976" y="101103"/>
                </a:moveTo>
                <a:lnTo>
                  <a:pt x="904239" y="101103"/>
                </a:lnTo>
                <a:lnTo>
                  <a:pt x="904239" y="159015"/>
                </a:lnTo>
                <a:lnTo>
                  <a:pt x="1077976" y="159015"/>
                </a:lnTo>
                <a:lnTo>
                  <a:pt x="1077976" y="101103"/>
                </a:lnTo>
                <a:close/>
              </a:path>
              <a:path w="3858260" h="260350">
                <a:moveTo>
                  <a:pt x="846327" y="101103"/>
                </a:moveTo>
                <a:lnTo>
                  <a:pt x="672592" y="101103"/>
                </a:lnTo>
                <a:lnTo>
                  <a:pt x="672592" y="159015"/>
                </a:lnTo>
                <a:lnTo>
                  <a:pt x="846327" y="159015"/>
                </a:lnTo>
                <a:lnTo>
                  <a:pt x="846327" y="101103"/>
                </a:lnTo>
                <a:close/>
              </a:path>
              <a:path w="3858260" h="260350">
                <a:moveTo>
                  <a:pt x="614680" y="101103"/>
                </a:moveTo>
                <a:lnTo>
                  <a:pt x="440944" y="101103"/>
                </a:lnTo>
                <a:lnTo>
                  <a:pt x="440944" y="159015"/>
                </a:lnTo>
                <a:lnTo>
                  <a:pt x="614680" y="159015"/>
                </a:lnTo>
                <a:lnTo>
                  <a:pt x="614680" y="101103"/>
                </a:lnTo>
                <a:close/>
              </a:path>
              <a:path w="3858260" h="260350">
                <a:moveTo>
                  <a:pt x="227494" y="0"/>
                </a:moveTo>
                <a:lnTo>
                  <a:pt x="216662" y="3694"/>
                </a:lnTo>
                <a:lnTo>
                  <a:pt x="0" y="130059"/>
                </a:lnTo>
                <a:lnTo>
                  <a:pt x="216662" y="256412"/>
                </a:lnTo>
                <a:lnTo>
                  <a:pt x="227494" y="260128"/>
                </a:lnTo>
                <a:lnTo>
                  <a:pt x="238553" y="259406"/>
                </a:lnTo>
                <a:lnTo>
                  <a:pt x="248540" y="254583"/>
                </a:lnTo>
                <a:lnTo>
                  <a:pt x="256159" y="245998"/>
                </a:lnTo>
                <a:lnTo>
                  <a:pt x="259907" y="235113"/>
                </a:lnTo>
                <a:lnTo>
                  <a:pt x="259191" y="224036"/>
                </a:lnTo>
                <a:lnTo>
                  <a:pt x="254355" y="214040"/>
                </a:lnTo>
                <a:lnTo>
                  <a:pt x="245745" y="206399"/>
                </a:lnTo>
                <a:lnTo>
                  <a:pt x="164515" y="159015"/>
                </a:lnTo>
                <a:lnTo>
                  <a:pt x="57404" y="159015"/>
                </a:lnTo>
                <a:lnTo>
                  <a:pt x="57404" y="101103"/>
                </a:lnTo>
                <a:lnTo>
                  <a:pt x="164527" y="101103"/>
                </a:lnTo>
                <a:lnTo>
                  <a:pt x="245745" y="53732"/>
                </a:lnTo>
                <a:lnTo>
                  <a:pt x="254355" y="46059"/>
                </a:lnTo>
                <a:lnTo>
                  <a:pt x="259191" y="36064"/>
                </a:lnTo>
                <a:lnTo>
                  <a:pt x="259907" y="24997"/>
                </a:lnTo>
                <a:lnTo>
                  <a:pt x="256159" y="14108"/>
                </a:lnTo>
                <a:lnTo>
                  <a:pt x="248540" y="5516"/>
                </a:lnTo>
                <a:lnTo>
                  <a:pt x="238553" y="710"/>
                </a:lnTo>
                <a:lnTo>
                  <a:pt x="227494" y="0"/>
                </a:lnTo>
                <a:close/>
              </a:path>
              <a:path w="3858260" h="260350">
                <a:moveTo>
                  <a:pt x="151384" y="101103"/>
                </a:moveTo>
                <a:lnTo>
                  <a:pt x="57404" y="101103"/>
                </a:lnTo>
                <a:lnTo>
                  <a:pt x="57404" y="159015"/>
                </a:lnTo>
                <a:lnTo>
                  <a:pt x="151384" y="159015"/>
                </a:lnTo>
                <a:lnTo>
                  <a:pt x="151384" y="155066"/>
                </a:lnTo>
                <a:lnTo>
                  <a:pt x="72009" y="155066"/>
                </a:lnTo>
                <a:lnTo>
                  <a:pt x="72009" y="105053"/>
                </a:lnTo>
                <a:lnTo>
                  <a:pt x="151384" y="105053"/>
                </a:lnTo>
                <a:lnTo>
                  <a:pt x="151384" y="101103"/>
                </a:lnTo>
                <a:close/>
              </a:path>
              <a:path w="3858260" h="260350">
                <a:moveTo>
                  <a:pt x="151384" y="151355"/>
                </a:moveTo>
                <a:lnTo>
                  <a:pt x="151384" y="159015"/>
                </a:lnTo>
                <a:lnTo>
                  <a:pt x="164515" y="159015"/>
                </a:lnTo>
                <a:lnTo>
                  <a:pt x="151384" y="151355"/>
                </a:lnTo>
                <a:close/>
              </a:path>
              <a:path w="3858260" h="260350">
                <a:moveTo>
                  <a:pt x="383032" y="101103"/>
                </a:moveTo>
                <a:lnTo>
                  <a:pt x="209296" y="101103"/>
                </a:lnTo>
                <a:lnTo>
                  <a:pt x="209296" y="159015"/>
                </a:lnTo>
                <a:lnTo>
                  <a:pt x="383032" y="159015"/>
                </a:lnTo>
                <a:lnTo>
                  <a:pt x="383032" y="101103"/>
                </a:lnTo>
                <a:close/>
              </a:path>
              <a:path w="3858260" h="260350">
                <a:moveTo>
                  <a:pt x="72009" y="105053"/>
                </a:moveTo>
                <a:lnTo>
                  <a:pt x="72009" y="155066"/>
                </a:lnTo>
                <a:lnTo>
                  <a:pt x="114879" y="130061"/>
                </a:lnTo>
                <a:lnTo>
                  <a:pt x="72009" y="105053"/>
                </a:lnTo>
                <a:close/>
              </a:path>
              <a:path w="3858260" h="260350">
                <a:moveTo>
                  <a:pt x="114879" y="130061"/>
                </a:moveTo>
                <a:lnTo>
                  <a:pt x="72009" y="155066"/>
                </a:lnTo>
                <a:lnTo>
                  <a:pt x="151384" y="155066"/>
                </a:lnTo>
                <a:lnTo>
                  <a:pt x="151384" y="151355"/>
                </a:lnTo>
                <a:lnTo>
                  <a:pt x="114879" y="130061"/>
                </a:lnTo>
                <a:close/>
              </a:path>
              <a:path w="3858260" h="260350">
                <a:moveTo>
                  <a:pt x="151384" y="108769"/>
                </a:moveTo>
                <a:lnTo>
                  <a:pt x="114879" y="130061"/>
                </a:lnTo>
                <a:lnTo>
                  <a:pt x="151384" y="151355"/>
                </a:lnTo>
                <a:lnTo>
                  <a:pt x="151384" y="108769"/>
                </a:lnTo>
                <a:close/>
              </a:path>
              <a:path w="3858260" h="260350">
                <a:moveTo>
                  <a:pt x="151384" y="105053"/>
                </a:moveTo>
                <a:lnTo>
                  <a:pt x="72009" y="105053"/>
                </a:lnTo>
                <a:lnTo>
                  <a:pt x="114882" y="130059"/>
                </a:lnTo>
                <a:lnTo>
                  <a:pt x="151384" y="108769"/>
                </a:lnTo>
                <a:lnTo>
                  <a:pt x="151384" y="105053"/>
                </a:lnTo>
                <a:close/>
              </a:path>
              <a:path w="3858260" h="260350">
                <a:moveTo>
                  <a:pt x="164527" y="101103"/>
                </a:moveTo>
                <a:lnTo>
                  <a:pt x="151384" y="101103"/>
                </a:lnTo>
                <a:lnTo>
                  <a:pt x="151384" y="108769"/>
                </a:lnTo>
                <a:lnTo>
                  <a:pt x="164527" y="101103"/>
                </a:lnTo>
                <a:close/>
              </a:path>
            </a:pathLst>
          </a:custGeom>
          <a:solidFill>
            <a:srgbClr val="EEBC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76367" y="2709926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4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3" y="47751"/>
                </a:lnTo>
                <a:lnTo>
                  <a:pt x="127635" y="68453"/>
                </a:lnTo>
                <a:lnTo>
                  <a:pt x="132715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40" y="72262"/>
                </a:moveTo>
                <a:lnTo>
                  <a:pt x="162433" y="83947"/>
                </a:lnTo>
                <a:lnTo>
                  <a:pt x="208787" y="104521"/>
                </a:lnTo>
                <a:lnTo>
                  <a:pt x="213995" y="92963"/>
                </a:lnTo>
                <a:lnTo>
                  <a:pt x="167640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5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6" y="156082"/>
                </a:lnTo>
                <a:lnTo>
                  <a:pt x="371348" y="176784"/>
                </a:lnTo>
                <a:lnTo>
                  <a:pt x="376428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6" y="180594"/>
                </a:moveTo>
                <a:lnTo>
                  <a:pt x="406146" y="192278"/>
                </a:lnTo>
                <a:lnTo>
                  <a:pt x="452501" y="212851"/>
                </a:lnTo>
                <a:lnTo>
                  <a:pt x="457708" y="201294"/>
                </a:lnTo>
                <a:lnTo>
                  <a:pt x="411226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6"/>
                </a:lnTo>
                <a:lnTo>
                  <a:pt x="533781" y="249047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9" y="264541"/>
                </a:lnTo>
                <a:lnTo>
                  <a:pt x="614934" y="285115"/>
                </a:lnTo>
                <a:lnTo>
                  <a:pt x="620141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9" y="289051"/>
                </a:moveTo>
                <a:lnTo>
                  <a:pt x="649859" y="300609"/>
                </a:lnTo>
                <a:lnTo>
                  <a:pt x="696214" y="321310"/>
                </a:lnTo>
                <a:lnTo>
                  <a:pt x="701421" y="309625"/>
                </a:lnTo>
                <a:lnTo>
                  <a:pt x="654939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8"/>
                </a:lnTo>
                <a:lnTo>
                  <a:pt x="782574" y="345821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2" y="372872"/>
                </a:lnTo>
                <a:lnTo>
                  <a:pt x="858647" y="393446"/>
                </a:lnTo>
                <a:lnTo>
                  <a:pt x="863854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2" y="397382"/>
                </a:moveTo>
                <a:lnTo>
                  <a:pt x="893445" y="408940"/>
                </a:lnTo>
                <a:lnTo>
                  <a:pt x="939927" y="429641"/>
                </a:lnTo>
                <a:lnTo>
                  <a:pt x="945134" y="417956"/>
                </a:lnTo>
                <a:lnTo>
                  <a:pt x="898652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5"/>
                </a:lnTo>
                <a:lnTo>
                  <a:pt x="1021207" y="465709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6"/>
                </a:moveTo>
                <a:lnTo>
                  <a:pt x="1056005" y="481203"/>
                </a:lnTo>
                <a:lnTo>
                  <a:pt x="1102360" y="501904"/>
                </a:lnTo>
                <a:lnTo>
                  <a:pt x="1107567" y="490219"/>
                </a:lnTo>
                <a:lnTo>
                  <a:pt x="1061085" y="469646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6"/>
                </a:lnTo>
                <a:lnTo>
                  <a:pt x="1131316" y="556641"/>
                </a:lnTo>
                <a:lnTo>
                  <a:pt x="1132078" y="563499"/>
                </a:lnTo>
                <a:lnTo>
                  <a:pt x="1135126" y="566038"/>
                </a:lnTo>
                <a:lnTo>
                  <a:pt x="1231432" y="555498"/>
                </a:lnTo>
                <a:lnTo>
                  <a:pt x="1223137" y="555498"/>
                </a:lnTo>
                <a:lnTo>
                  <a:pt x="1218438" y="553466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5" y="543432"/>
                </a:lnTo>
                <a:lnTo>
                  <a:pt x="1220470" y="553466"/>
                </a:lnTo>
                <a:lnTo>
                  <a:pt x="1218438" y="553466"/>
                </a:lnTo>
                <a:lnTo>
                  <a:pt x="1223137" y="555498"/>
                </a:lnTo>
                <a:lnTo>
                  <a:pt x="1224030" y="553466"/>
                </a:lnTo>
                <a:lnTo>
                  <a:pt x="1220470" y="553466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7" y="543941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9"/>
                </a:moveTo>
                <a:lnTo>
                  <a:pt x="1223645" y="541909"/>
                </a:lnTo>
                <a:lnTo>
                  <a:pt x="1228217" y="543941"/>
                </a:lnTo>
                <a:lnTo>
                  <a:pt x="1223137" y="555498"/>
                </a:lnTo>
                <a:lnTo>
                  <a:pt x="1231432" y="555498"/>
                </a:lnTo>
                <a:lnTo>
                  <a:pt x="1237234" y="554863"/>
                </a:lnTo>
                <a:lnTo>
                  <a:pt x="1227881" y="541909"/>
                </a:lnTo>
                <a:close/>
              </a:path>
              <a:path w="1237614" h="566420">
                <a:moveTo>
                  <a:pt x="1224915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6"/>
                </a:lnTo>
                <a:lnTo>
                  <a:pt x="1224915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6"/>
                </a:moveTo>
                <a:lnTo>
                  <a:pt x="1170432" y="472948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9"/>
                </a:lnTo>
                <a:lnTo>
                  <a:pt x="1227881" y="541909"/>
                </a:lnTo>
                <a:lnTo>
                  <a:pt x="1179195" y="474472"/>
                </a:lnTo>
                <a:lnTo>
                  <a:pt x="1177163" y="471550"/>
                </a:lnTo>
                <a:lnTo>
                  <a:pt x="1173226" y="470916"/>
                </a:lnTo>
                <a:close/>
              </a:path>
              <a:path w="1237614" h="566420">
                <a:moveTo>
                  <a:pt x="1223645" y="541909"/>
                </a:moveTo>
                <a:lnTo>
                  <a:pt x="1222856" y="543659"/>
                </a:lnTo>
                <a:lnTo>
                  <a:pt x="1224915" y="543432"/>
                </a:lnTo>
                <a:lnTo>
                  <a:pt x="1227074" y="543432"/>
                </a:lnTo>
                <a:lnTo>
                  <a:pt x="1223645" y="541909"/>
                </a:lnTo>
                <a:close/>
              </a:path>
              <a:path w="1237614" h="566420">
                <a:moveTo>
                  <a:pt x="1142365" y="505713"/>
                </a:moveTo>
                <a:lnTo>
                  <a:pt x="1137158" y="517398"/>
                </a:lnTo>
                <a:lnTo>
                  <a:pt x="1183640" y="537972"/>
                </a:lnTo>
                <a:lnTo>
                  <a:pt x="1188720" y="526415"/>
                </a:lnTo>
                <a:lnTo>
                  <a:pt x="1142365" y="505713"/>
                </a:lnTo>
                <a:close/>
              </a:path>
            </a:pathLst>
          </a:custGeom>
          <a:solidFill>
            <a:srgbClr val="FAB3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0047" y="2720594"/>
            <a:ext cx="2274570" cy="1005205"/>
          </a:xfrm>
          <a:custGeom>
            <a:avLst/>
            <a:gdLst/>
            <a:ahLst/>
            <a:cxnLst/>
            <a:rect l="l" t="t" r="r" b="b"/>
            <a:pathLst>
              <a:path w="2274570" h="1005204">
                <a:moveTo>
                  <a:pt x="5079" y="0"/>
                </a:moveTo>
                <a:lnTo>
                  <a:pt x="0" y="11683"/>
                </a:lnTo>
                <a:lnTo>
                  <a:pt x="46609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204">
                <a:moveTo>
                  <a:pt x="86613" y="35432"/>
                </a:moveTo>
                <a:lnTo>
                  <a:pt x="81534" y="47117"/>
                </a:lnTo>
                <a:lnTo>
                  <a:pt x="128142" y="67310"/>
                </a:lnTo>
                <a:lnTo>
                  <a:pt x="133223" y="55753"/>
                </a:lnTo>
                <a:lnTo>
                  <a:pt x="86613" y="35432"/>
                </a:lnTo>
                <a:close/>
              </a:path>
              <a:path w="2274570" h="1005204">
                <a:moveTo>
                  <a:pt x="168148" y="70866"/>
                </a:moveTo>
                <a:lnTo>
                  <a:pt x="163067" y="82550"/>
                </a:lnTo>
                <a:lnTo>
                  <a:pt x="209676" y="102743"/>
                </a:lnTo>
                <a:lnTo>
                  <a:pt x="214756" y="91186"/>
                </a:lnTo>
                <a:lnTo>
                  <a:pt x="168148" y="70866"/>
                </a:lnTo>
                <a:close/>
              </a:path>
              <a:path w="2274570" h="1005204">
                <a:moveTo>
                  <a:pt x="249681" y="106299"/>
                </a:moveTo>
                <a:lnTo>
                  <a:pt x="244601" y="117982"/>
                </a:lnTo>
                <a:lnTo>
                  <a:pt x="291211" y="138175"/>
                </a:lnTo>
                <a:lnTo>
                  <a:pt x="296290" y="126618"/>
                </a:lnTo>
                <a:lnTo>
                  <a:pt x="249681" y="106299"/>
                </a:lnTo>
                <a:close/>
              </a:path>
              <a:path w="2274570" h="1005204">
                <a:moveTo>
                  <a:pt x="331215" y="141731"/>
                </a:moveTo>
                <a:lnTo>
                  <a:pt x="326136" y="153416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204">
                <a:moveTo>
                  <a:pt x="412750" y="177164"/>
                </a:moveTo>
                <a:lnTo>
                  <a:pt x="407669" y="188849"/>
                </a:lnTo>
                <a:lnTo>
                  <a:pt x="454278" y="209042"/>
                </a:lnTo>
                <a:lnTo>
                  <a:pt x="459359" y="197485"/>
                </a:lnTo>
                <a:lnTo>
                  <a:pt x="412750" y="177164"/>
                </a:lnTo>
                <a:close/>
              </a:path>
              <a:path w="2274570" h="1005204">
                <a:moveTo>
                  <a:pt x="494284" y="212598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8"/>
                </a:lnTo>
                <a:lnTo>
                  <a:pt x="494284" y="212598"/>
                </a:lnTo>
                <a:close/>
              </a:path>
              <a:path w="2274570" h="1005204">
                <a:moveTo>
                  <a:pt x="575817" y="248031"/>
                </a:moveTo>
                <a:lnTo>
                  <a:pt x="570738" y="259714"/>
                </a:lnTo>
                <a:lnTo>
                  <a:pt x="617347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204">
                <a:moveTo>
                  <a:pt x="657351" y="283463"/>
                </a:moveTo>
                <a:lnTo>
                  <a:pt x="652272" y="295148"/>
                </a:lnTo>
                <a:lnTo>
                  <a:pt x="698880" y="315341"/>
                </a:lnTo>
                <a:lnTo>
                  <a:pt x="703961" y="303783"/>
                </a:lnTo>
                <a:lnTo>
                  <a:pt x="657351" y="283463"/>
                </a:lnTo>
                <a:close/>
              </a:path>
              <a:path w="2274570" h="1005204">
                <a:moveTo>
                  <a:pt x="738886" y="318897"/>
                </a:moveTo>
                <a:lnTo>
                  <a:pt x="733805" y="330581"/>
                </a:lnTo>
                <a:lnTo>
                  <a:pt x="780414" y="350774"/>
                </a:lnTo>
                <a:lnTo>
                  <a:pt x="785494" y="339217"/>
                </a:lnTo>
                <a:lnTo>
                  <a:pt x="738886" y="318897"/>
                </a:lnTo>
                <a:close/>
              </a:path>
              <a:path w="2274570" h="1005204">
                <a:moveTo>
                  <a:pt x="820419" y="354330"/>
                </a:moveTo>
                <a:lnTo>
                  <a:pt x="815339" y="366013"/>
                </a:lnTo>
                <a:lnTo>
                  <a:pt x="861949" y="386206"/>
                </a:lnTo>
                <a:lnTo>
                  <a:pt x="867028" y="374650"/>
                </a:lnTo>
                <a:lnTo>
                  <a:pt x="820419" y="354330"/>
                </a:lnTo>
                <a:close/>
              </a:path>
              <a:path w="2274570" h="1005204">
                <a:moveTo>
                  <a:pt x="901953" y="389763"/>
                </a:moveTo>
                <a:lnTo>
                  <a:pt x="896874" y="401447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204">
                <a:moveTo>
                  <a:pt x="983488" y="425195"/>
                </a:moveTo>
                <a:lnTo>
                  <a:pt x="978407" y="436880"/>
                </a:lnTo>
                <a:lnTo>
                  <a:pt x="1025016" y="457073"/>
                </a:lnTo>
                <a:lnTo>
                  <a:pt x="1030097" y="445516"/>
                </a:lnTo>
                <a:lnTo>
                  <a:pt x="983488" y="425195"/>
                </a:lnTo>
                <a:close/>
              </a:path>
              <a:path w="2274570" h="1005204">
                <a:moveTo>
                  <a:pt x="1065022" y="460629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9"/>
                </a:lnTo>
                <a:lnTo>
                  <a:pt x="1065022" y="460629"/>
                </a:lnTo>
                <a:close/>
              </a:path>
              <a:path w="2274570" h="1005204">
                <a:moveTo>
                  <a:pt x="1146555" y="496062"/>
                </a:moveTo>
                <a:lnTo>
                  <a:pt x="1141476" y="507745"/>
                </a:lnTo>
                <a:lnTo>
                  <a:pt x="1188085" y="527938"/>
                </a:lnTo>
                <a:lnTo>
                  <a:pt x="1193164" y="516381"/>
                </a:lnTo>
                <a:lnTo>
                  <a:pt x="1146555" y="496062"/>
                </a:lnTo>
                <a:close/>
              </a:path>
              <a:path w="2274570" h="1005204">
                <a:moveTo>
                  <a:pt x="1228089" y="531494"/>
                </a:moveTo>
                <a:lnTo>
                  <a:pt x="1223010" y="543179"/>
                </a:lnTo>
                <a:lnTo>
                  <a:pt x="1269618" y="563372"/>
                </a:lnTo>
                <a:lnTo>
                  <a:pt x="1274699" y="551814"/>
                </a:lnTo>
                <a:lnTo>
                  <a:pt x="1228089" y="531494"/>
                </a:lnTo>
                <a:close/>
              </a:path>
              <a:path w="2274570" h="1005204">
                <a:moveTo>
                  <a:pt x="1309624" y="566928"/>
                </a:moveTo>
                <a:lnTo>
                  <a:pt x="1304543" y="578612"/>
                </a:lnTo>
                <a:lnTo>
                  <a:pt x="1351152" y="598805"/>
                </a:lnTo>
                <a:lnTo>
                  <a:pt x="1356232" y="587248"/>
                </a:lnTo>
                <a:lnTo>
                  <a:pt x="1309624" y="566928"/>
                </a:lnTo>
                <a:close/>
              </a:path>
              <a:path w="2274570" h="1005204">
                <a:moveTo>
                  <a:pt x="1391157" y="602361"/>
                </a:moveTo>
                <a:lnTo>
                  <a:pt x="1386077" y="614044"/>
                </a:lnTo>
                <a:lnTo>
                  <a:pt x="1432687" y="634238"/>
                </a:lnTo>
                <a:lnTo>
                  <a:pt x="1437766" y="622681"/>
                </a:lnTo>
                <a:lnTo>
                  <a:pt x="1391157" y="602361"/>
                </a:lnTo>
                <a:close/>
              </a:path>
              <a:path w="2274570" h="1005204">
                <a:moveTo>
                  <a:pt x="1472691" y="637794"/>
                </a:moveTo>
                <a:lnTo>
                  <a:pt x="1467612" y="649478"/>
                </a:lnTo>
                <a:lnTo>
                  <a:pt x="1514221" y="669670"/>
                </a:lnTo>
                <a:lnTo>
                  <a:pt x="1519301" y="658113"/>
                </a:lnTo>
                <a:lnTo>
                  <a:pt x="1472691" y="637794"/>
                </a:lnTo>
                <a:close/>
              </a:path>
              <a:path w="2274570" h="1005204">
                <a:moveTo>
                  <a:pt x="1554226" y="673226"/>
                </a:moveTo>
                <a:lnTo>
                  <a:pt x="1549146" y="684911"/>
                </a:lnTo>
                <a:lnTo>
                  <a:pt x="1595754" y="705104"/>
                </a:lnTo>
                <a:lnTo>
                  <a:pt x="1600835" y="693547"/>
                </a:lnTo>
                <a:lnTo>
                  <a:pt x="1554226" y="673226"/>
                </a:lnTo>
                <a:close/>
              </a:path>
              <a:path w="2274570" h="1005204">
                <a:moveTo>
                  <a:pt x="1635760" y="708660"/>
                </a:moveTo>
                <a:lnTo>
                  <a:pt x="1630679" y="720344"/>
                </a:lnTo>
                <a:lnTo>
                  <a:pt x="1677289" y="740537"/>
                </a:lnTo>
                <a:lnTo>
                  <a:pt x="1682368" y="728980"/>
                </a:lnTo>
                <a:lnTo>
                  <a:pt x="1635760" y="708660"/>
                </a:lnTo>
                <a:close/>
              </a:path>
              <a:path w="2274570" h="1005204">
                <a:moveTo>
                  <a:pt x="1717293" y="744093"/>
                </a:moveTo>
                <a:lnTo>
                  <a:pt x="1712214" y="755776"/>
                </a:lnTo>
                <a:lnTo>
                  <a:pt x="1758823" y="775969"/>
                </a:lnTo>
                <a:lnTo>
                  <a:pt x="1763902" y="764413"/>
                </a:lnTo>
                <a:lnTo>
                  <a:pt x="1717293" y="744093"/>
                </a:lnTo>
                <a:close/>
              </a:path>
              <a:path w="2274570" h="1005204">
                <a:moveTo>
                  <a:pt x="1798827" y="779526"/>
                </a:moveTo>
                <a:lnTo>
                  <a:pt x="1793748" y="791210"/>
                </a:lnTo>
                <a:lnTo>
                  <a:pt x="1840356" y="811403"/>
                </a:lnTo>
                <a:lnTo>
                  <a:pt x="1845437" y="799846"/>
                </a:lnTo>
                <a:lnTo>
                  <a:pt x="1798827" y="779526"/>
                </a:lnTo>
                <a:close/>
              </a:path>
              <a:path w="2274570" h="1005204">
                <a:moveTo>
                  <a:pt x="1880362" y="814959"/>
                </a:moveTo>
                <a:lnTo>
                  <a:pt x="1875281" y="826643"/>
                </a:lnTo>
                <a:lnTo>
                  <a:pt x="1921890" y="846836"/>
                </a:lnTo>
                <a:lnTo>
                  <a:pt x="1926971" y="835279"/>
                </a:lnTo>
                <a:lnTo>
                  <a:pt x="1880362" y="814959"/>
                </a:lnTo>
                <a:close/>
              </a:path>
              <a:path w="2274570" h="1005204">
                <a:moveTo>
                  <a:pt x="1961896" y="850392"/>
                </a:moveTo>
                <a:lnTo>
                  <a:pt x="1956815" y="862076"/>
                </a:lnTo>
                <a:lnTo>
                  <a:pt x="2003425" y="882269"/>
                </a:lnTo>
                <a:lnTo>
                  <a:pt x="2008504" y="870712"/>
                </a:lnTo>
                <a:lnTo>
                  <a:pt x="1961896" y="850392"/>
                </a:lnTo>
                <a:close/>
              </a:path>
              <a:path w="2274570" h="1005204">
                <a:moveTo>
                  <a:pt x="2043429" y="885825"/>
                </a:moveTo>
                <a:lnTo>
                  <a:pt x="2038350" y="897509"/>
                </a:lnTo>
                <a:lnTo>
                  <a:pt x="2084959" y="917702"/>
                </a:lnTo>
                <a:lnTo>
                  <a:pt x="2090039" y="906144"/>
                </a:lnTo>
                <a:lnTo>
                  <a:pt x="2043429" y="885825"/>
                </a:lnTo>
                <a:close/>
              </a:path>
              <a:path w="2274570" h="1005204">
                <a:moveTo>
                  <a:pt x="2238849" y="984591"/>
                </a:moveTo>
                <a:lnTo>
                  <a:pt x="2174493" y="992251"/>
                </a:lnTo>
                <a:lnTo>
                  <a:pt x="2170938" y="992632"/>
                </a:lnTo>
                <a:lnTo>
                  <a:pt x="2168525" y="995807"/>
                </a:lnTo>
                <a:lnTo>
                  <a:pt x="2169287" y="1002792"/>
                </a:lnTo>
                <a:lnTo>
                  <a:pt x="2172462" y="1005205"/>
                </a:lnTo>
                <a:lnTo>
                  <a:pt x="2274316" y="993140"/>
                </a:lnTo>
                <a:lnTo>
                  <a:pt x="2273385" y="991869"/>
                </a:lnTo>
                <a:lnTo>
                  <a:pt x="2257679" y="991869"/>
                </a:lnTo>
                <a:lnTo>
                  <a:pt x="2255255" y="988568"/>
                </a:lnTo>
                <a:lnTo>
                  <a:pt x="2248027" y="988568"/>
                </a:lnTo>
                <a:lnTo>
                  <a:pt x="2238849" y="984591"/>
                </a:lnTo>
                <a:close/>
              </a:path>
              <a:path w="2274570" h="1005204">
                <a:moveTo>
                  <a:pt x="2261997" y="981837"/>
                </a:moveTo>
                <a:lnTo>
                  <a:pt x="2251253" y="983115"/>
                </a:lnTo>
                <a:lnTo>
                  <a:pt x="2257679" y="991869"/>
                </a:lnTo>
                <a:lnTo>
                  <a:pt x="2261997" y="981837"/>
                </a:lnTo>
                <a:close/>
              </a:path>
              <a:path w="2274570" h="1005204">
                <a:moveTo>
                  <a:pt x="2266031" y="981837"/>
                </a:moveTo>
                <a:lnTo>
                  <a:pt x="2261997" y="981837"/>
                </a:lnTo>
                <a:lnTo>
                  <a:pt x="2257679" y="991869"/>
                </a:lnTo>
                <a:lnTo>
                  <a:pt x="2273385" y="991869"/>
                </a:lnTo>
                <a:lnTo>
                  <a:pt x="2266031" y="981837"/>
                </a:lnTo>
                <a:close/>
              </a:path>
              <a:path w="2274570" h="1005204">
                <a:moveTo>
                  <a:pt x="2250377" y="983219"/>
                </a:moveTo>
                <a:lnTo>
                  <a:pt x="2238849" y="984591"/>
                </a:lnTo>
                <a:lnTo>
                  <a:pt x="2248027" y="988568"/>
                </a:lnTo>
                <a:lnTo>
                  <a:pt x="2250377" y="983219"/>
                </a:lnTo>
                <a:close/>
              </a:path>
              <a:path w="2274570" h="1005204">
                <a:moveTo>
                  <a:pt x="2251253" y="983115"/>
                </a:moveTo>
                <a:lnTo>
                  <a:pt x="2250377" y="983219"/>
                </a:lnTo>
                <a:lnTo>
                  <a:pt x="2248027" y="988568"/>
                </a:lnTo>
                <a:lnTo>
                  <a:pt x="2255255" y="988568"/>
                </a:lnTo>
                <a:lnTo>
                  <a:pt x="2251253" y="983115"/>
                </a:lnTo>
                <a:close/>
              </a:path>
              <a:path w="2274570" h="1005204">
                <a:moveTo>
                  <a:pt x="2206498" y="956691"/>
                </a:moveTo>
                <a:lnTo>
                  <a:pt x="2201417" y="968375"/>
                </a:lnTo>
                <a:lnTo>
                  <a:pt x="2238849" y="984591"/>
                </a:lnTo>
                <a:lnTo>
                  <a:pt x="2250377" y="983219"/>
                </a:lnTo>
                <a:lnTo>
                  <a:pt x="2250734" y="982408"/>
                </a:lnTo>
                <a:lnTo>
                  <a:pt x="2243793" y="972950"/>
                </a:lnTo>
                <a:lnTo>
                  <a:pt x="2206498" y="956691"/>
                </a:lnTo>
                <a:close/>
              </a:path>
              <a:path w="2274570" h="1005204">
                <a:moveTo>
                  <a:pt x="2209673" y="909828"/>
                </a:moveTo>
                <a:lnTo>
                  <a:pt x="2204085" y="913892"/>
                </a:lnTo>
                <a:lnTo>
                  <a:pt x="2203450" y="917956"/>
                </a:lnTo>
                <a:lnTo>
                  <a:pt x="2205481" y="920750"/>
                </a:lnTo>
                <a:lnTo>
                  <a:pt x="2243793" y="972950"/>
                </a:lnTo>
                <a:lnTo>
                  <a:pt x="2253106" y="977011"/>
                </a:lnTo>
                <a:lnTo>
                  <a:pt x="2250734" y="982408"/>
                </a:lnTo>
                <a:lnTo>
                  <a:pt x="2251253" y="983115"/>
                </a:lnTo>
                <a:lnTo>
                  <a:pt x="2261997" y="981837"/>
                </a:lnTo>
                <a:lnTo>
                  <a:pt x="2266031" y="981837"/>
                </a:lnTo>
                <a:lnTo>
                  <a:pt x="2213737" y="910463"/>
                </a:lnTo>
                <a:lnTo>
                  <a:pt x="2209673" y="909828"/>
                </a:lnTo>
                <a:close/>
              </a:path>
              <a:path w="2274570" h="1005204">
                <a:moveTo>
                  <a:pt x="2243793" y="972950"/>
                </a:moveTo>
                <a:lnTo>
                  <a:pt x="2250734" y="982408"/>
                </a:lnTo>
                <a:lnTo>
                  <a:pt x="2253106" y="977011"/>
                </a:lnTo>
                <a:lnTo>
                  <a:pt x="2243793" y="972950"/>
                </a:lnTo>
                <a:close/>
              </a:path>
              <a:path w="2274570" h="1005204">
                <a:moveTo>
                  <a:pt x="2124964" y="921258"/>
                </a:moveTo>
                <a:lnTo>
                  <a:pt x="2119884" y="932942"/>
                </a:lnTo>
                <a:lnTo>
                  <a:pt x="2166492" y="953135"/>
                </a:lnTo>
                <a:lnTo>
                  <a:pt x="2171573" y="941578"/>
                </a:lnTo>
                <a:lnTo>
                  <a:pt x="2124964" y="921258"/>
                </a:lnTo>
                <a:close/>
              </a:path>
            </a:pathLst>
          </a:custGeom>
          <a:solidFill>
            <a:srgbClr val="FAB3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53305" y="2758820"/>
            <a:ext cx="6635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 b="1">
                <a:solidFill>
                  <a:srgbClr val="464646"/>
                </a:solidFill>
                <a:latin typeface="Arial"/>
                <a:cs typeface="Arial"/>
              </a:rPr>
              <a:t>Utilization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8563" y="1379092"/>
            <a:ext cx="1876425" cy="2132330"/>
          </a:xfrm>
          <a:custGeom>
            <a:avLst/>
            <a:gdLst/>
            <a:ahLst/>
            <a:cxnLst/>
            <a:rect l="l" t="t" r="r" b="b"/>
            <a:pathLst>
              <a:path w="1876425" h="2132329">
                <a:moveTo>
                  <a:pt x="114554" y="1963420"/>
                </a:moveTo>
                <a:lnTo>
                  <a:pt x="0" y="2093976"/>
                </a:lnTo>
                <a:lnTo>
                  <a:pt x="43434" y="2132203"/>
                </a:lnTo>
                <a:lnTo>
                  <a:pt x="158114" y="2001520"/>
                </a:lnTo>
                <a:lnTo>
                  <a:pt x="114554" y="1963420"/>
                </a:lnTo>
                <a:close/>
              </a:path>
              <a:path w="1876425" h="2132329">
                <a:moveTo>
                  <a:pt x="267335" y="1789303"/>
                </a:moveTo>
                <a:lnTo>
                  <a:pt x="152781" y="1919859"/>
                </a:lnTo>
                <a:lnTo>
                  <a:pt x="196342" y="1958086"/>
                </a:lnTo>
                <a:lnTo>
                  <a:pt x="310895" y="1827530"/>
                </a:lnTo>
                <a:lnTo>
                  <a:pt x="267335" y="1789303"/>
                </a:lnTo>
                <a:close/>
              </a:path>
              <a:path w="1876425" h="2132329">
                <a:moveTo>
                  <a:pt x="420243" y="1615186"/>
                </a:moveTo>
                <a:lnTo>
                  <a:pt x="305562" y="1745742"/>
                </a:lnTo>
                <a:lnTo>
                  <a:pt x="349123" y="1783969"/>
                </a:lnTo>
                <a:lnTo>
                  <a:pt x="463676" y="1653413"/>
                </a:lnTo>
                <a:lnTo>
                  <a:pt x="420243" y="1615186"/>
                </a:lnTo>
                <a:close/>
              </a:path>
              <a:path w="1876425" h="2132329">
                <a:moveTo>
                  <a:pt x="573024" y="1441069"/>
                </a:moveTo>
                <a:lnTo>
                  <a:pt x="458343" y="1571625"/>
                </a:lnTo>
                <a:lnTo>
                  <a:pt x="501904" y="1609852"/>
                </a:lnTo>
                <a:lnTo>
                  <a:pt x="616585" y="1479296"/>
                </a:lnTo>
                <a:lnTo>
                  <a:pt x="573024" y="1441069"/>
                </a:lnTo>
                <a:close/>
              </a:path>
              <a:path w="1876425" h="2132329">
                <a:moveTo>
                  <a:pt x="725805" y="1266952"/>
                </a:moveTo>
                <a:lnTo>
                  <a:pt x="611251" y="1397508"/>
                </a:lnTo>
                <a:lnTo>
                  <a:pt x="654685" y="1435735"/>
                </a:lnTo>
                <a:lnTo>
                  <a:pt x="769366" y="1305179"/>
                </a:lnTo>
                <a:lnTo>
                  <a:pt x="725805" y="1266952"/>
                </a:lnTo>
                <a:close/>
              </a:path>
              <a:path w="1876425" h="2132329">
                <a:moveTo>
                  <a:pt x="878586" y="1092962"/>
                </a:moveTo>
                <a:lnTo>
                  <a:pt x="764032" y="1223518"/>
                </a:lnTo>
                <a:lnTo>
                  <a:pt x="807593" y="1261618"/>
                </a:lnTo>
                <a:lnTo>
                  <a:pt x="922147" y="1131062"/>
                </a:lnTo>
                <a:lnTo>
                  <a:pt x="878586" y="1092962"/>
                </a:lnTo>
                <a:close/>
              </a:path>
              <a:path w="1876425" h="2132329">
                <a:moveTo>
                  <a:pt x="1031494" y="918845"/>
                </a:moveTo>
                <a:lnTo>
                  <a:pt x="916813" y="1049401"/>
                </a:lnTo>
                <a:lnTo>
                  <a:pt x="960374" y="1087628"/>
                </a:lnTo>
                <a:lnTo>
                  <a:pt x="1074927" y="957072"/>
                </a:lnTo>
                <a:lnTo>
                  <a:pt x="1031494" y="918845"/>
                </a:lnTo>
                <a:close/>
              </a:path>
              <a:path w="1876425" h="2132329">
                <a:moveTo>
                  <a:pt x="1184275" y="744728"/>
                </a:moveTo>
                <a:lnTo>
                  <a:pt x="1069594" y="875284"/>
                </a:lnTo>
                <a:lnTo>
                  <a:pt x="1113154" y="913511"/>
                </a:lnTo>
                <a:lnTo>
                  <a:pt x="1227836" y="782955"/>
                </a:lnTo>
                <a:lnTo>
                  <a:pt x="1184275" y="744728"/>
                </a:lnTo>
                <a:close/>
              </a:path>
              <a:path w="1876425" h="2132329">
                <a:moveTo>
                  <a:pt x="1337056" y="570611"/>
                </a:moveTo>
                <a:lnTo>
                  <a:pt x="1222502" y="701167"/>
                </a:lnTo>
                <a:lnTo>
                  <a:pt x="1265936" y="739394"/>
                </a:lnTo>
                <a:lnTo>
                  <a:pt x="1380616" y="608838"/>
                </a:lnTo>
                <a:lnTo>
                  <a:pt x="1337056" y="570611"/>
                </a:lnTo>
                <a:close/>
              </a:path>
              <a:path w="1876425" h="2132329">
                <a:moveTo>
                  <a:pt x="1489837" y="396494"/>
                </a:moveTo>
                <a:lnTo>
                  <a:pt x="1375283" y="527050"/>
                </a:lnTo>
                <a:lnTo>
                  <a:pt x="1418844" y="565277"/>
                </a:lnTo>
                <a:lnTo>
                  <a:pt x="1533398" y="434721"/>
                </a:lnTo>
                <a:lnTo>
                  <a:pt x="1489837" y="396494"/>
                </a:lnTo>
                <a:close/>
              </a:path>
              <a:path w="1876425" h="2132329">
                <a:moveTo>
                  <a:pt x="1642745" y="222377"/>
                </a:moveTo>
                <a:lnTo>
                  <a:pt x="1528064" y="353060"/>
                </a:lnTo>
                <a:lnTo>
                  <a:pt x="1571625" y="391160"/>
                </a:lnTo>
                <a:lnTo>
                  <a:pt x="1686178" y="260604"/>
                </a:lnTo>
                <a:lnTo>
                  <a:pt x="1642745" y="222377"/>
                </a:lnTo>
                <a:close/>
              </a:path>
              <a:path w="1876425" h="2132329">
                <a:moveTo>
                  <a:pt x="1869087" y="37719"/>
                </a:moveTo>
                <a:lnTo>
                  <a:pt x="1810131" y="37719"/>
                </a:lnTo>
                <a:lnTo>
                  <a:pt x="1847723" y="70739"/>
                </a:lnTo>
                <a:lnTo>
                  <a:pt x="1828436" y="77171"/>
                </a:lnTo>
                <a:lnTo>
                  <a:pt x="1839087" y="86487"/>
                </a:lnTo>
                <a:lnTo>
                  <a:pt x="1789648" y="142769"/>
                </a:lnTo>
                <a:lnTo>
                  <a:pt x="1771650" y="235077"/>
                </a:lnTo>
                <a:lnTo>
                  <a:pt x="1771739" y="246610"/>
                </a:lnTo>
                <a:lnTo>
                  <a:pt x="1776079" y="256857"/>
                </a:lnTo>
                <a:lnTo>
                  <a:pt x="1783919" y="264723"/>
                </a:lnTo>
                <a:lnTo>
                  <a:pt x="1794510" y="269113"/>
                </a:lnTo>
                <a:lnTo>
                  <a:pt x="1806043" y="269021"/>
                </a:lnTo>
                <a:lnTo>
                  <a:pt x="1816290" y="264668"/>
                </a:lnTo>
                <a:lnTo>
                  <a:pt x="1824156" y="256790"/>
                </a:lnTo>
                <a:lnTo>
                  <a:pt x="1828546" y="246126"/>
                </a:lnTo>
                <a:lnTo>
                  <a:pt x="1869087" y="37719"/>
                </a:lnTo>
                <a:close/>
              </a:path>
              <a:path w="1876425" h="2132329">
                <a:moveTo>
                  <a:pt x="1800629" y="86447"/>
                </a:moveTo>
                <a:lnTo>
                  <a:pt x="1746123" y="104627"/>
                </a:lnTo>
                <a:lnTo>
                  <a:pt x="1680845" y="178943"/>
                </a:lnTo>
                <a:lnTo>
                  <a:pt x="1724406" y="217043"/>
                </a:lnTo>
                <a:lnTo>
                  <a:pt x="1789648" y="142769"/>
                </a:lnTo>
                <a:lnTo>
                  <a:pt x="1800629" y="86447"/>
                </a:lnTo>
                <a:close/>
              </a:path>
              <a:path w="1876425" h="2132329">
                <a:moveTo>
                  <a:pt x="1828436" y="77171"/>
                </a:moveTo>
                <a:lnTo>
                  <a:pt x="1800629" y="86447"/>
                </a:lnTo>
                <a:lnTo>
                  <a:pt x="1789648" y="142769"/>
                </a:lnTo>
                <a:lnTo>
                  <a:pt x="1839087" y="86487"/>
                </a:lnTo>
                <a:lnTo>
                  <a:pt x="1828436" y="77171"/>
                </a:lnTo>
                <a:close/>
              </a:path>
              <a:path w="1876425" h="2132329">
                <a:moveTo>
                  <a:pt x="1876425" y="0"/>
                </a:moveTo>
                <a:lnTo>
                  <a:pt x="1638553" y="79502"/>
                </a:lnTo>
                <a:lnTo>
                  <a:pt x="1628606" y="85234"/>
                </a:lnTo>
                <a:lnTo>
                  <a:pt x="1621837" y="94027"/>
                </a:lnTo>
                <a:lnTo>
                  <a:pt x="1618855" y="104701"/>
                </a:lnTo>
                <a:lnTo>
                  <a:pt x="1620265" y="116078"/>
                </a:lnTo>
                <a:lnTo>
                  <a:pt x="1626000" y="126079"/>
                </a:lnTo>
                <a:lnTo>
                  <a:pt x="1634807" y="132841"/>
                </a:lnTo>
                <a:lnTo>
                  <a:pt x="1645519" y="135794"/>
                </a:lnTo>
                <a:lnTo>
                  <a:pt x="1656969" y="134366"/>
                </a:lnTo>
                <a:lnTo>
                  <a:pt x="1746123" y="104627"/>
                </a:lnTo>
                <a:lnTo>
                  <a:pt x="1795526" y="48387"/>
                </a:lnTo>
                <a:lnTo>
                  <a:pt x="1808050" y="48387"/>
                </a:lnTo>
                <a:lnTo>
                  <a:pt x="1810131" y="37719"/>
                </a:lnTo>
                <a:lnTo>
                  <a:pt x="1869087" y="37719"/>
                </a:lnTo>
                <a:lnTo>
                  <a:pt x="1876425" y="0"/>
                </a:lnTo>
                <a:close/>
              </a:path>
              <a:path w="1876425" h="2132329">
                <a:moveTo>
                  <a:pt x="1795526" y="48387"/>
                </a:moveTo>
                <a:lnTo>
                  <a:pt x="1746123" y="104627"/>
                </a:lnTo>
                <a:lnTo>
                  <a:pt x="1800629" y="86447"/>
                </a:lnTo>
                <a:lnTo>
                  <a:pt x="1806226" y="57745"/>
                </a:lnTo>
                <a:lnTo>
                  <a:pt x="1795526" y="48387"/>
                </a:lnTo>
                <a:close/>
              </a:path>
              <a:path w="1876425" h="2132329">
                <a:moveTo>
                  <a:pt x="1806226" y="57745"/>
                </a:moveTo>
                <a:lnTo>
                  <a:pt x="1800629" y="86447"/>
                </a:lnTo>
                <a:lnTo>
                  <a:pt x="1828436" y="77171"/>
                </a:lnTo>
                <a:lnTo>
                  <a:pt x="1806226" y="57745"/>
                </a:lnTo>
                <a:close/>
              </a:path>
              <a:path w="1876425" h="2132329">
                <a:moveTo>
                  <a:pt x="1810131" y="37719"/>
                </a:moveTo>
                <a:lnTo>
                  <a:pt x="1806226" y="57745"/>
                </a:lnTo>
                <a:lnTo>
                  <a:pt x="1828436" y="77171"/>
                </a:lnTo>
                <a:lnTo>
                  <a:pt x="1847723" y="70739"/>
                </a:lnTo>
                <a:lnTo>
                  <a:pt x="1810131" y="37719"/>
                </a:lnTo>
                <a:close/>
              </a:path>
              <a:path w="1876425" h="2132329">
                <a:moveTo>
                  <a:pt x="1808050" y="48387"/>
                </a:moveTo>
                <a:lnTo>
                  <a:pt x="1795526" y="48387"/>
                </a:lnTo>
                <a:lnTo>
                  <a:pt x="1806226" y="57745"/>
                </a:lnTo>
                <a:lnTo>
                  <a:pt x="1808050" y="48387"/>
                </a:lnTo>
                <a:close/>
              </a:path>
            </a:pathLst>
          </a:custGeom>
          <a:solidFill>
            <a:srgbClr val="D07B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1996" y="3491484"/>
            <a:ext cx="941831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36897" y="3620515"/>
            <a:ext cx="616427" cy="694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52219" y="4290771"/>
            <a:ext cx="142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64646"/>
                </a:solidFill>
                <a:latin typeface="Arial"/>
                <a:cs typeface="Arial"/>
              </a:rPr>
              <a:t>Auto</a:t>
            </a:r>
            <a:r>
              <a:rPr dirty="0" sz="1800" spc="-1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464646"/>
                </a:solidFill>
                <a:latin typeface="Arial"/>
                <a:cs typeface="Arial"/>
              </a:rPr>
              <a:t>Scaling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6051" y="721868"/>
            <a:ext cx="2513965" cy="709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8585" marR="1447800" indent="-9652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464646"/>
                </a:solidFill>
                <a:latin typeface="Arial"/>
                <a:cs typeface="Arial"/>
              </a:rPr>
              <a:t>Elastic</a:t>
            </a:r>
            <a:r>
              <a:rPr dirty="0" sz="1400" spc="-11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464646"/>
                </a:solidFill>
                <a:latin typeface="Arial"/>
                <a:cs typeface="Arial"/>
              </a:rPr>
              <a:t>Load  Balancing</a:t>
            </a:r>
            <a:endParaRPr sz="1400">
              <a:latin typeface="Arial"/>
              <a:cs typeface="Arial"/>
            </a:endParaRPr>
          </a:p>
          <a:p>
            <a:pPr marL="1924050">
              <a:lnSpc>
                <a:spcPct val="100000"/>
              </a:lnSpc>
              <a:spcBef>
                <a:spcPts val="575"/>
              </a:spcBef>
            </a:pPr>
            <a:r>
              <a:rPr dirty="0" sz="1200" spc="-5" b="1">
                <a:solidFill>
                  <a:srgbClr val="464646"/>
                </a:solidFill>
                <a:latin typeface="Arial"/>
                <a:cs typeface="Arial"/>
              </a:rPr>
              <a:t>Latency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2735" y="2136648"/>
            <a:ext cx="548639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47109" y="2065782"/>
            <a:ext cx="1818639" cy="1750060"/>
          </a:xfrm>
          <a:custGeom>
            <a:avLst/>
            <a:gdLst/>
            <a:ahLst/>
            <a:cxnLst/>
            <a:rect l="l" t="t" r="r" b="b"/>
            <a:pathLst>
              <a:path w="1818639" h="1750060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6301" y="0"/>
                </a:lnTo>
                <a:lnTo>
                  <a:pt x="1691969" y="6140"/>
                </a:lnTo>
                <a:lnTo>
                  <a:pt x="1733013" y="23466"/>
                </a:lnTo>
                <a:lnTo>
                  <a:pt x="1767792" y="50339"/>
                </a:lnTo>
                <a:lnTo>
                  <a:pt x="1794665" y="85118"/>
                </a:lnTo>
                <a:lnTo>
                  <a:pt x="1811991" y="126162"/>
                </a:lnTo>
                <a:lnTo>
                  <a:pt x="1818131" y="171831"/>
                </a:lnTo>
                <a:lnTo>
                  <a:pt x="1818131" y="1577721"/>
                </a:lnTo>
                <a:lnTo>
                  <a:pt x="1811991" y="1623389"/>
                </a:lnTo>
                <a:lnTo>
                  <a:pt x="1794665" y="1664433"/>
                </a:lnTo>
                <a:lnTo>
                  <a:pt x="1767792" y="1699212"/>
                </a:lnTo>
                <a:lnTo>
                  <a:pt x="1733013" y="1726085"/>
                </a:lnTo>
                <a:lnTo>
                  <a:pt x="1691969" y="1743411"/>
                </a:lnTo>
                <a:lnTo>
                  <a:pt x="1646301" y="1749552"/>
                </a:lnTo>
                <a:lnTo>
                  <a:pt x="171830" y="1749552"/>
                </a:lnTo>
                <a:lnTo>
                  <a:pt x="126162" y="1743411"/>
                </a:lnTo>
                <a:lnTo>
                  <a:pt x="85118" y="1726085"/>
                </a:lnTo>
                <a:lnTo>
                  <a:pt x="50339" y="1699212"/>
                </a:lnTo>
                <a:lnTo>
                  <a:pt x="23466" y="1664433"/>
                </a:lnTo>
                <a:lnTo>
                  <a:pt x="6140" y="1623389"/>
                </a:lnTo>
                <a:lnTo>
                  <a:pt x="0" y="1577721"/>
                </a:lnTo>
                <a:lnTo>
                  <a:pt x="0" y="171831"/>
                </a:lnTo>
                <a:close/>
              </a:path>
            </a:pathLst>
          </a:custGeom>
          <a:ln w="19812">
            <a:solidFill>
              <a:srgbClr val="464646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744214" y="3599433"/>
            <a:ext cx="1433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464646"/>
                </a:solidFill>
                <a:latin typeface="Arial"/>
                <a:cs typeface="Arial"/>
              </a:rPr>
              <a:t>Auto </a:t>
            </a:r>
            <a:r>
              <a:rPr dirty="0" sz="1200" spc="-5" b="1">
                <a:solidFill>
                  <a:srgbClr val="464646"/>
                </a:solidFill>
                <a:latin typeface="Arial"/>
                <a:cs typeface="Arial"/>
              </a:rPr>
              <a:t>Scaling</a:t>
            </a:r>
            <a:r>
              <a:rPr dirty="0" sz="1200" spc="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3460" y="3810000"/>
            <a:ext cx="548640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89347" y="2136648"/>
            <a:ext cx="548639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51321" y="3995115"/>
            <a:ext cx="1856105" cy="59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083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64646"/>
                </a:solidFill>
                <a:latin typeface="Arial"/>
                <a:cs typeface="Arial"/>
              </a:rPr>
              <a:t>Execute</a:t>
            </a:r>
            <a:r>
              <a:rPr dirty="0" sz="1200" spc="-1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464646"/>
                </a:solidFill>
                <a:latin typeface="Arial"/>
                <a:cs typeface="Arial"/>
              </a:rPr>
              <a:t>AS  </a:t>
            </a:r>
            <a:r>
              <a:rPr dirty="0" sz="1200" b="1">
                <a:solidFill>
                  <a:srgbClr val="464646"/>
                </a:solidFill>
                <a:latin typeface="Arial"/>
                <a:cs typeface="Arial"/>
              </a:rPr>
              <a:t>Policy</a:t>
            </a:r>
            <a:endParaRPr sz="1200">
              <a:latin typeface="Arial"/>
              <a:cs typeface="Arial"/>
            </a:endParaRPr>
          </a:p>
          <a:p>
            <a:pPr marL="518159">
              <a:lnSpc>
                <a:spcPts val="1610"/>
              </a:lnSpc>
            </a:pPr>
            <a:r>
              <a:rPr dirty="0" sz="1800" spc="-10" b="1">
                <a:solidFill>
                  <a:srgbClr val="464646"/>
                </a:solidFill>
                <a:latin typeface="Arial"/>
                <a:cs typeface="Arial"/>
              </a:rPr>
              <a:t>CloudWatch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77817" y="1405889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3"/>
                </a:ln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907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97502" y="1405889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3"/>
                </a:lnTo>
                <a:lnTo>
                  <a:pt x="567817" y="365633"/>
                </a:lnTo>
                <a:lnTo>
                  <a:pt x="567817" y="731139"/>
                </a:lnTo>
              </a:path>
            </a:pathLst>
          </a:custGeom>
          <a:ln w="25907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97502" y="1405889"/>
            <a:ext cx="0" cy="731520"/>
          </a:xfrm>
          <a:custGeom>
            <a:avLst/>
            <a:gdLst/>
            <a:ahLst/>
            <a:cxnLst/>
            <a:rect l="l" t="t" r="r" b="b"/>
            <a:pathLst>
              <a:path w="0" h="731519">
                <a:moveTo>
                  <a:pt x="0" y="0"/>
                </a:move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67555" y="614172"/>
            <a:ext cx="658368" cy="790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05316" y="4529328"/>
            <a:ext cx="128015" cy="12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774191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8116062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2023" y="3313176"/>
                </a:lnTo>
                <a:lnTo>
                  <a:pt x="8357726" y="3309822"/>
                </a:lnTo>
                <a:lnTo>
                  <a:pt x="8401345" y="3300082"/>
                </a:lnTo>
                <a:lnTo>
                  <a:pt x="8442403" y="3284433"/>
                </a:lnTo>
                <a:lnTo>
                  <a:pt x="8480420" y="3263354"/>
                </a:lnTo>
                <a:lnTo>
                  <a:pt x="8514920" y="3237322"/>
                </a:lnTo>
                <a:lnTo>
                  <a:pt x="8545423" y="3206817"/>
                </a:lnTo>
                <a:lnTo>
                  <a:pt x="8571452" y="3172317"/>
                </a:lnTo>
                <a:lnTo>
                  <a:pt x="8592529" y="3134300"/>
                </a:lnTo>
                <a:lnTo>
                  <a:pt x="8608176" y="3093244"/>
                </a:lnTo>
                <a:lnTo>
                  <a:pt x="8617915" y="3049628"/>
                </a:lnTo>
                <a:lnTo>
                  <a:pt x="8621268" y="3003931"/>
                </a:lnTo>
                <a:lnTo>
                  <a:pt x="8621268" y="505206"/>
                </a:lnTo>
                <a:lnTo>
                  <a:pt x="8618955" y="456551"/>
                </a:lnTo>
                <a:lnTo>
                  <a:pt x="8612158" y="409204"/>
                </a:lnTo>
                <a:lnTo>
                  <a:pt x="8601089" y="363378"/>
                </a:lnTo>
                <a:lnTo>
                  <a:pt x="8585958" y="319284"/>
                </a:lnTo>
                <a:lnTo>
                  <a:pt x="8566979" y="277134"/>
                </a:lnTo>
                <a:lnTo>
                  <a:pt x="8544362" y="237139"/>
                </a:lnTo>
                <a:lnTo>
                  <a:pt x="8518320" y="199511"/>
                </a:lnTo>
                <a:lnTo>
                  <a:pt x="8489064" y="164462"/>
                </a:lnTo>
                <a:lnTo>
                  <a:pt x="8456805" y="132203"/>
                </a:lnTo>
                <a:lnTo>
                  <a:pt x="8421756" y="102947"/>
                </a:lnTo>
                <a:lnTo>
                  <a:pt x="8384128" y="76905"/>
                </a:lnTo>
                <a:lnTo>
                  <a:pt x="8344133" y="54288"/>
                </a:lnTo>
                <a:lnTo>
                  <a:pt x="8301983" y="35309"/>
                </a:lnTo>
                <a:lnTo>
                  <a:pt x="8257889" y="20178"/>
                </a:lnTo>
                <a:lnTo>
                  <a:pt x="8212063" y="9109"/>
                </a:lnTo>
                <a:lnTo>
                  <a:pt x="8164716" y="2312"/>
                </a:lnTo>
                <a:lnTo>
                  <a:pt x="8116062" y="0"/>
                </a:lnTo>
                <a:close/>
              </a:path>
            </a:pathLst>
          </a:custGeom>
          <a:solidFill>
            <a:srgbClr val="F9A634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1126" y="1236725"/>
            <a:ext cx="6227445" cy="2476500"/>
          </a:xfrm>
          <a:custGeom>
            <a:avLst/>
            <a:gdLst/>
            <a:ahLst/>
            <a:cxnLst/>
            <a:rect l="l" t="t" r="r" b="b"/>
            <a:pathLst>
              <a:path w="6227445" h="2476500">
                <a:moveTo>
                  <a:pt x="5983858" y="0"/>
                </a:moveTo>
                <a:lnTo>
                  <a:pt x="243205" y="0"/>
                </a:lnTo>
                <a:lnTo>
                  <a:pt x="194177" y="4939"/>
                </a:lnTo>
                <a:lnTo>
                  <a:pt x="148518" y="19105"/>
                </a:lnTo>
                <a:lnTo>
                  <a:pt x="107205" y="41523"/>
                </a:lnTo>
                <a:lnTo>
                  <a:pt x="71215" y="71215"/>
                </a:lnTo>
                <a:lnTo>
                  <a:pt x="41523" y="107205"/>
                </a:lnTo>
                <a:lnTo>
                  <a:pt x="19105" y="148518"/>
                </a:lnTo>
                <a:lnTo>
                  <a:pt x="4939" y="194177"/>
                </a:lnTo>
                <a:lnTo>
                  <a:pt x="0" y="243204"/>
                </a:lnTo>
                <a:lnTo>
                  <a:pt x="0" y="2233295"/>
                </a:lnTo>
                <a:lnTo>
                  <a:pt x="4939" y="2282322"/>
                </a:lnTo>
                <a:lnTo>
                  <a:pt x="19105" y="2327981"/>
                </a:lnTo>
                <a:lnTo>
                  <a:pt x="41523" y="2369294"/>
                </a:lnTo>
                <a:lnTo>
                  <a:pt x="71215" y="2405284"/>
                </a:lnTo>
                <a:lnTo>
                  <a:pt x="107205" y="2434976"/>
                </a:lnTo>
                <a:lnTo>
                  <a:pt x="148518" y="2457394"/>
                </a:lnTo>
                <a:lnTo>
                  <a:pt x="194177" y="2471560"/>
                </a:lnTo>
                <a:lnTo>
                  <a:pt x="243205" y="2476500"/>
                </a:lnTo>
                <a:lnTo>
                  <a:pt x="5983858" y="2476500"/>
                </a:lnTo>
                <a:lnTo>
                  <a:pt x="6032886" y="2471560"/>
                </a:lnTo>
                <a:lnTo>
                  <a:pt x="6078545" y="2457394"/>
                </a:lnTo>
                <a:lnTo>
                  <a:pt x="6119858" y="2434976"/>
                </a:lnTo>
                <a:lnTo>
                  <a:pt x="6155848" y="2405284"/>
                </a:lnTo>
                <a:lnTo>
                  <a:pt x="6185540" y="2369294"/>
                </a:lnTo>
                <a:lnTo>
                  <a:pt x="6207958" y="2327981"/>
                </a:lnTo>
                <a:lnTo>
                  <a:pt x="6222124" y="2282322"/>
                </a:lnTo>
                <a:lnTo>
                  <a:pt x="6227064" y="2233295"/>
                </a:lnTo>
                <a:lnTo>
                  <a:pt x="6227064" y="243204"/>
                </a:lnTo>
                <a:lnTo>
                  <a:pt x="6222124" y="194177"/>
                </a:lnTo>
                <a:lnTo>
                  <a:pt x="6207958" y="148518"/>
                </a:lnTo>
                <a:lnTo>
                  <a:pt x="6185540" y="107205"/>
                </a:lnTo>
                <a:lnTo>
                  <a:pt x="6155848" y="71215"/>
                </a:lnTo>
                <a:lnTo>
                  <a:pt x="6119858" y="41523"/>
                </a:lnTo>
                <a:lnTo>
                  <a:pt x="6078545" y="19105"/>
                </a:lnTo>
                <a:lnTo>
                  <a:pt x="6032886" y="4939"/>
                </a:lnTo>
                <a:lnTo>
                  <a:pt x="59838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1126" y="1236725"/>
            <a:ext cx="6227445" cy="2476500"/>
          </a:xfrm>
          <a:custGeom>
            <a:avLst/>
            <a:gdLst/>
            <a:ahLst/>
            <a:cxnLst/>
            <a:rect l="l" t="t" r="r" b="b"/>
            <a:pathLst>
              <a:path w="6227445" h="2476500">
                <a:moveTo>
                  <a:pt x="0" y="243204"/>
                </a:moveTo>
                <a:lnTo>
                  <a:pt x="4939" y="194177"/>
                </a:lnTo>
                <a:lnTo>
                  <a:pt x="19105" y="148518"/>
                </a:lnTo>
                <a:lnTo>
                  <a:pt x="41523" y="107205"/>
                </a:lnTo>
                <a:lnTo>
                  <a:pt x="71215" y="71215"/>
                </a:lnTo>
                <a:lnTo>
                  <a:pt x="107205" y="41523"/>
                </a:lnTo>
                <a:lnTo>
                  <a:pt x="148518" y="19105"/>
                </a:lnTo>
                <a:lnTo>
                  <a:pt x="194177" y="4939"/>
                </a:lnTo>
                <a:lnTo>
                  <a:pt x="243205" y="0"/>
                </a:lnTo>
                <a:lnTo>
                  <a:pt x="5983858" y="0"/>
                </a:lnTo>
                <a:lnTo>
                  <a:pt x="6032886" y="4939"/>
                </a:lnTo>
                <a:lnTo>
                  <a:pt x="6078545" y="19105"/>
                </a:lnTo>
                <a:lnTo>
                  <a:pt x="6119858" y="41523"/>
                </a:lnTo>
                <a:lnTo>
                  <a:pt x="6155848" y="71215"/>
                </a:lnTo>
                <a:lnTo>
                  <a:pt x="6185540" y="107205"/>
                </a:lnTo>
                <a:lnTo>
                  <a:pt x="6207958" y="148518"/>
                </a:lnTo>
                <a:lnTo>
                  <a:pt x="6222124" y="194177"/>
                </a:lnTo>
                <a:lnTo>
                  <a:pt x="6227064" y="243204"/>
                </a:lnTo>
                <a:lnTo>
                  <a:pt x="6227064" y="2233295"/>
                </a:lnTo>
                <a:lnTo>
                  <a:pt x="6222124" y="2282322"/>
                </a:lnTo>
                <a:lnTo>
                  <a:pt x="6207958" y="2327981"/>
                </a:lnTo>
                <a:lnTo>
                  <a:pt x="6185540" y="2369294"/>
                </a:lnTo>
                <a:lnTo>
                  <a:pt x="6155848" y="2405284"/>
                </a:lnTo>
                <a:lnTo>
                  <a:pt x="6119858" y="2434976"/>
                </a:lnTo>
                <a:lnTo>
                  <a:pt x="6078545" y="2457394"/>
                </a:lnTo>
                <a:lnTo>
                  <a:pt x="6032886" y="2471560"/>
                </a:lnTo>
                <a:lnTo>
                  <a:pt x="5983858" y="2476500"/>
                </a:lnTo>
                <a:lnTo>
                  <a:pt x="243205" y="2476500"/>
                </a:lnTo>
                <a:lnTo>
                  <a:pt x="194177" y="2471560"/>
                </a:lnTo>
                <a:lnTo>
                  <a:pt x="148518" y="2457394"/>
                </a:lnTo>
                <a:lnTo>
                  <a:pt x="107205" y="2434976"/>
                </a:lnTo>
                <a:lnTo>
                  <a:pt x="71215" y="2405284"/>
                </a:lnTo>
                <a:lnTo>
                  <a:pt x="41523" y="2369294"/>
                </a:lnTo>
                <a:lnTo>
                  <a:pt x="19105" y="2327981"/>
                </a:lnTo>
                <a:lnTo>
                  <a:pt x="4939" y="2282322"/>
                </a:lnTo>
                <a:lnTo>
                  <a:pt x="0" y="2233295"/>
                </a:lnTo>
                <a:lnTo>
                  <a:pt x="0" y="243204"/>
                </a:lnTo>
                <a:close/>
              </a:path>
            </a:pathLst>
          </a:custGeom>
          <a:ln w="19812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918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Elastic Load Balancing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329052" y="1347977"/>
            <a:ext cx="5924550" cy="2282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Distributes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traffic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across multiple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EC2</a:t>
            </a:r>
            <a:r>
              <a:rPr dirty="0" sz="2000" spc="-1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instances,  in multiple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Availability</a:t>
            </a:r>
            <a:r>
              <a:rPr dirty="0" sz="2000" spc="-1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Zones</a:t>
            </a:r>
            <a:endParaRPr sz="2000">
              <a:latin typeface="Arial"/>
              <a:cs typeface="Arial"/>
            </a:endParaRPr>
          </a:p>
          <a:p>
            <a:pPr marL="355600" marR="57912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Supports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health checks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to detect</a:t>
            </a:r>
            <a:r>
              <a:rPr dirty="0" sz="2000" spc="-1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unhealthy  Amazon EC2</a:t>
            </a:r>
            <a:r>
              <a:rPr dirty="0" sz="2000" spc="-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  <a:p>
            <a:pPr marL="355600" marR="243204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Supports the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routing and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load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balancing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of  </a:t>
            </a:r>
            <a:r>
              <a:rPr dirty="0" sz="2000" spc="-50">
                <a:solidFill>
                  <a:srgbClr val="4D4D4B"/>
                </a:solidFill>
                <a:latin typeface="Arial"/>
                <a:cs typeface="Arial"/>
              </a:rPr>
              <a:t>HTTP,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HTTPS,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SSL,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and TCP </a:t>
            </a:r>
            <a:r>
              <a:rPr dirty="0" sz="2000" spc="-10">
                <a:solidFill>
                  <a:srgbClr val="4D4D4B"/>
                </a:solidFill>
                <a:latin typeface="Arial"/>
                <a:cs typeface="Arial"/>
              </a:rPr>
              <a:t>traffic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to</a:t>
            </a:r>
            <a:r>
              <a:rPr dirty="0" sz="2000" spc="-2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Amazon  EC2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2836" y="2630423"/>
            <a:ext cx="1664208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8255" y="2750565"/>
            <a:ext cx="11296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Elastic</a:t>
            </a:r>
            <a:r>
              <a:rPr dirty="0" sz="1600" spc="-7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Load</a:t>
            </a:r>
            <a:endParaRPr sz="16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Balancing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7280" y="1693164"/>
            <a:ext cx="583692" cy="699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2652" y="3250692"/>
            <a:ext cx="54559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69079" y="2432304"/>
            <a:ext cx="239267" cy="1222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50614" y="2454401"/>
            <a:ext cx="76200" cy="1061720"/>
          </a:xfrm>
          <a:custGeom>
            <a:avLst/>
            <a:gdLst/>
            <a:ahLst/>
            <a:cxnLst/>
            <a:rect l="l" t="t" r="r" b="b"/>
            <a:pathLst>
              <a:path w="76200" h="1061720">
                <a:moveTo>
                  <a:pt x="28194" y="985139"/>
                </a:moveTo>
                <a:lnTo>
                  <a:pt x="0" y="985139"/>
                </a:lnTo>
                <a:lnTo>
                  <a:pt x="38100" y="1061339"/>
                </a:lnTo>
                <a:lnTo>
                  <a:pt x="69850" y="997839"/>
                </a:lnTo>
                <a:lnTo>
                  <a:pt x="28194" y="997839"/>
                </a:lnTo>
                <a:lnTo>
                  <a:pt x="28194" y="985139"/>
                </a:lnTo>
                <a:close/>
              </a:path>
              <a:path w="76200" h="1061720">
                <a:moveTo>
                  <a:pt x="48006" y="0"/>
                </a:moveTo>
                <a:lnTo>
                  <a:pt x="28194" y="0"/>
                </a:lnTo>
                <a:lnTo>
                  <a:pt x="28194" y="997839"/>
                </a:lnTo>
                <a:lnTo>
                  <a:pt x="48006" y="997839"/>
                </a:lnTo>
                <a:lnTo>
                  <a:pt x="48006" y="0"/>
                </a:lnTo>
                <a:close/>
              </a:path>
              <a:path w="76200" h="1061720">
                <a:moveTo>
                  <a:pt x="76200" y="985139"/>
                </a:moveTo>
                <a:lnTo>
                  <a:pt x="48006" y="985139"/>
                </a:lnTo>
                <a:lnTo>
                  <a:pt x="48006" y="997839"/>
                </a:lnTo>
                <a:lnTo>
                  <a:pt x="69850" y="997839"/>
                </a:lnTo>
                <a:lnTo>
                  <a:pt x="76200" y="98513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4676" y="2444495"/>
            <a:ext cx="239267" cy="1057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66209" y="2466594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193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193" y="832866"/>
                </a:lnTo>
                <a:lnTo>
                  <a:pt x="28193" y="820166"/>
                </a:lnTo>
                <a:close/>
              </a:path>
              <a:path w="76200" h="896620">
                <a:moveTo>
                  <a:pt x="48005" y="0"/>
                </a:moveTo>
                <a:lnTo>
                  <a:pt x="28193" y="0"/>
                </a:lnTo>
                <a:lnTo>
                  <a:pt x="28193" y="832866"/>
                </a:lnTo>
                <a:lnTo>
                  <a:pt x="48005" y="832866"/>
                </a:lnTo>
                <a:lnTo>
                  <a:pt x="48005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8005" y="820166"/>
                </a:lnTo>
                <a:lnTo>
                  <a:pt x="48005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3868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Classic Load Balancer - How It</a:t>
            </a:r>
            <a:r>
              <a:rPr dirty="0" sz="2800" spc="80">
                <a:solidFill>
                  <a:srgbClr val="4D4D4B"/>
                </a:solidFill>
              </a:rPr>
              <a:t> </a:t>
            </a:r>
            <a:r>
              <a:rPr dirty="0" sz="2800" spc="-15">
                <a:solidFill>
                  <a:srgbClr val="4D4D4B"/>
                </a:solidFill>
              </a:rPr>
              <a:t>Works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419506" y="1035177"/>
            <a:ext cx="1939289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Register  instances</a:t>
            </a:r>
            <a:r>
              <a:rPr dirty="0" sz="2400" spc="-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with  your load  </a:t>
            </a:r>
            <a:r>
              <a:rPr dirty="0" sz="2400" spc="-20">
                <a:solidFill>
                  <a:srgbClr val="4D4D4B"/>
                </a:solidFill>
                <a:latin typeface="Arial"/>
                <a:cs typeface="Arial"/>
              </a:rPr>
              <a:t>balancer.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6727" y="1802892"/>
            <a:ext cx="3549650" cy="2481580"/>
          </a:xfrm>
          <a:custGeom>
            <a:avLst/>
            <a:gdLst/>
            <a:ahLst/>
            <a:cxnLst/>
            <a:rect l="l" t="t" r="r" b="b"/>
            <a:pathLst>
              <a:path w="3549650" h="2481579">
                <a:moveTo>
                  <a:pt x="0" y="243586"/>
                </a:moveTo>
                <a:lnTo>
                  <a:pt x="4950" y="194505"/>
                </a:lnTo>
                <a:lnTo>
                  <a:pt x="19147" y="148786"/>
                </a:lnTo>
                <a:lnTo>
                  <a:pt x="41610" y="107410"/>
                </a:lnTo>
                <a:lnTo>
                  <a:pt x="71358" y="71358"/>
                </a:lnTo>
                <a:lnTo>
                  <a:pt x="107410" y="41610"/>
                </a:lnTo>
                <a:lnTo>
                  <a:pt x="148786" y="19147"/>
                </a:lnTo>
                <a:lnTo>
                  <a:pt x="194505" y="4950"/>
                </a:lnTo>
                <a:lnTo>
                  <a:pt x="243586" y="0"/>
                </a:lnTo>
                <a:lnTo>
                  <a:pt x="3305810" y="0"/>
                </a:lnTo>
                <a:lnTo>
                  <a:pt x="3354890" y="4950"/>
                </a:lnTo>
                <a:lnTo>
                  <a:pt x="3400609" y="19147"/>
                </a:lnTo>
                <a:lnTo>
                  <a:pt x="3441985" y="41610"/>
                </a:lnTo>
                <a:lnTo>
                  <a:pt x="3478037" y="71358"/>
                </a:lnTo>
                <a:lnTo>
                  <a:pt x="3507785" y="107410"/>
                </a:lnTo>
                <a:lnTo>
                  <a:pt x="3530248" y="148786"/>
                </a:lnTo>
                <a:lnTo>
                  <a:pt x="3544445" y="194505"/>
                </a:lnTo>
                <a:lnTo>
                  <a:pt x="3549396" y="243586"/>
                </a:lnTo>
                <a:lnTo>
                  <a:pt x="3549396" y="2237486"/>
                </a:lnTo>
                <a:lnTo>
                  <a:pt x="3544445" y="2286577"/>
                </a:lnTo>
                <a:lnTo>
                  <a:pt x="3530248" y="2332301"/>
                </a:lnTo>
                <a:lnTo>
                  <a:pt x="3507785" y="2373678"/>
                </a:lnTo>
                <a:lnTo>
                  <a:pt x="3478037" y="2409728"/>
                </a:lnTo>
                <a:lnTo>
                  <a:pt x="3441985" y="2439471"/>
                </a:lnTo>
                <a:lnTo>
                  <a:pt x="3400609" y="2461930"/>
                </a:lnTo>
                <a:lnTo>
                  <a:pt x="3354890" y="2476123"/>
                </a:lnTo>
                <a:lnTo>
                  <a:pt x="3305810" y="2481072"/>
                </a:lnTo>
                <a:lnTo>
                  <a:pt x="243586" y="2481072"/>
                </a:lnTo>
                <a:lnTo>
                  <a:pt x="194505" y="2476123"/>
                </a:lnTo>
                <a:lnTo>
                  <a:pt x="148786" y="2461930"/>
                </a:lnTo>
                <a:lnTo>
                  <a:pt x="107410" y="2439471"/>
                </a:lnTo>
                <a:lnTo>
                  <a:pt x="71358" y="2409728"/>
                </a:lnTo>
                <a:lnTo>
                  <a:pt x="41610" y="2373678"/>
                </a:lnTo>
                <a:lnTo>
                  <a:pt x="19147" y="2332301"/>
                </a:lnTo>
                <a:lnTo>
                  <a:pt x="4950" y="2286577"/>
                </a:lnTo>
                <a:lnTo>
                  <a:pt x="0" y="2237486"/>
                </a:lnTo>
                <a:lnTo>
                  <a:pt x="0" y="243586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29127" y="1539239"/>
            <a:ext cx="603503" cy="39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95000" y="903972"/>
            <a:ext cx="548640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73296" y="807719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49367" y="809244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04815" y="3256788"/>
            <a:ext cx="545591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64252" y="1420367"/>
            <a:ext cx="239267" cy="862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5404" y="1442466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265" y="625507"/>
                </a:moveTo>
                <a:lnTo>
                  <a:pt x="0" y="625602"/>
                </a:lnTo>
                <a:lnTo>
                  <a:pt x="38481" y="701675"/>
                </a:lnTo>
                <a:lnTo>
                  <a:pt x="69861" y="638175"/>
                </a:lnTo>
                <a:lnTo>
                  <a:pt x="28321" y="638175"/>
                </a:lnTo>
                <a:lnTo>
                  <a:pt x="28265" y="625507"/>
                </a:lnTo>
                <a:close/>
              </a:path>
              <a:path w="76200" h="701675">
                <a:moveTo>
                  <a:pt x="48077" y="625441"/>
                </a:moveTo>
                <a:lnTo>
                  <a:pt x="28265" y="625507"/>
                </a:lnTo>
                <a:lnTo>
                  <a:pt x="28321" y="638175"/>
                </a:lnTo>
                <a:lnTo>
                  <a:pt x="48133" y="638175"/>
                </a:lnTo>
                <a:lnTo>
                  <a:pt x="48077" y="625441"/>
                </a:lnTo>
                <a:close/>
              </a:path>
              <a:path w="76200" h="701675">
                <a:moveTo>
                  <a:pt x="76200" y="625348"/>
                </a:moveTo>
                <a:lnTo>
                  <a:pt x="48077" y="625441"/>
                </a:lnTo>
                <a:lnTo>
                  <a:pt x="48133" y="638175"/>
                </a:lnTo>
                <a:lnTo>
                  <a:pt x="69861" y="638175"/>
                </a:lnTo>
                <a:lnTo>
                  <a:pt x="76200" y="625348"/>
                </a:lnTo>
                <a:close/>
              </a:path>
              <a:path w="76200" h="701675">
                <a:moveTo>
                  <a:pt x="45339" y="0"/>
                </a:moveTo>
                <a:lnTo>
                  <a:pt x="25527" y="0"/>
                </a:lnTo>
                <a:lnTo>
                  <a:pt x="28265" y="625507"/>
                </a:lnTo>
                <a:lnTo>
                  <a:pt x="48077" y="625441"/>
                </a:lnTo>
                <a:lnTo>
                  <a:pt x="4533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17135" y="1420367"/>
            <a:ext cx="239267" cy="864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99559" y="1442338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1"/>
                </a:moveTo>
                <a:lnTo>
                  <a:pt x="37211" y="703072"/>
                </a:lnTo>
                <a:lnTo>
                  <a:pt x="69854" y="639699"/>
                </a:lnTo>
                <a:lnTo>
                  <a:pt x="47878" y="639699"/>
                </a:lnTo>
                <a:lnTo>
                  <a:pt x="28066" y="639444"/>
                </a:lnTo>
                <a:lnTo>
                  <a:pt x="28212" y="626820"/>
                </a:lnTo>
                <a:lnTo>
                  <a:pt x="0" y="626491"/>
                </a:lnTo>
                <a:close/>
              </a:path>
              <a:path w="76200" h="703580">
                <a:moveTo>
                  <a:pt x="28212" y="626820"/>
                </a:moveTo>
                <a:lnTo>
                  <a:pt x="28066" y="639444"/>
                </a:lnTo>
                <a:lnTo>
                  <a:pt x="47878" y="639699"/>
                </a:lnTo>
                <a:lnTo>
                  <a:pt x="48024" y="627051"/>
                </a:lnTo>
                <a:lnTo>
                  <a:pt x="28212" y="626820"/>
                </a:lnTo>
                <a:close/>
              </a:path>
              <a:path w="76200" h="703580">
                <a:moveTo>
                  <a:pt x="48024" y="627051"/>
                </a:moveTo>
                <a:lnTo>
                  <a:pt x="47878" y="639699"/>
                </a:lnTo>
                <a:lnTo>
                  <a:pt x="69854" y="639699"/>
                </a:lnTo>
                <a:lnTo>
                  <a:pt x="76200" y="627380"/>
                </a:lnTo>
                <a:lnTo>
                  <a:pt x="48024" y="627051"/>
                </a:lnTo>
                <a:close/>
              </a:path>
              <a:path w="76200" h="703580">
                <a:moveTo>
                  <a:pt x="35432" y="0"/>
                </a:moveTo>
                <a:lnTo>
                  <a:pt x="28212" y="626820"/>
                </a:lnTo>
                <a:lnTo>
                  <a:pt x="48024" y="627051"/>
                </a:lnTo>
                <a:lnTo>
                  <a:pt x="55244" y="253"/>
                </a:lnTo>
                <a:lnTo>
                  <a:pt x="35432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45635" y="1421891"/>
            <a:ext cx="239267" cy="862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28059" y="1443863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5"/>
                </a:moveTo>
                <a:lnTo>
                  <a:pt x="37211" y="700786"/>
                </a:lnTo>
                <a:lnTo>
                  <a:pt x="69854" y="637413"/>
                </a:lnTo>
                <a:lnTo>
                  <a:pt x="47878" y="637413"/>
                </a:lnTo>
                <a:lnTo>
                  <a:pt x="28066" y="637159"/>
                </a:lnTo>
                <a:lnTo>
                  <a:pt x="28207" y="624534"/>
                </a:lnTo>
                <a:lnTo>
                  <a:pt x="0" y="624205"/>
                </a:lnTo>
                <a:close/>
              </a:path>
              <a:path w="76200" h="701039">
                <a:moveTo>
                  <a:pt x="28207" y="624534"/>
                </a:moveTo>
                <a:lnTo>
                  <a:pt x="28066" y="637159"/>
                </a:lnTo>
                <a:lnTo>
                  <a:pt x="47878" y="637413"/>
                </a:lnTo>
                <a:lnTo>
                  <a:pt x="48020" y="624765"/>
                </a:lnTo>
                <a:lnTo>
                  <a:pt x="28207" y="624534"/>
                </a:lnTo>
                <a:close/>
              </a:path>
              <a:path w="76200" h="701039">
                <a:moveTo>
                  <a:pt x="48020" y="624765"/>
                </a:moveTo>
                <a:lnTo>
                  <a:pt x="4787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8020" y="624765"/>
                </a:lnTo>
                <a:close/>
              </a:path>
              <a:path w="76200" h="701039">
                <a:moveTo>
                  <a:pt x="35178" y="0"/>
                </a:moveTo>
                <a:lnTo>
                  <a:pt x="28207" y="624534"/>
                </a:lnTo>
                <a:lnTo>
                  <a:pt x="48020" y="624765"/>
                </a:lnTo>
                <a:lnTo>
                  <a:pt x="54990" y="253"/>
                </a:lnTo>
                <a:lnTo>
                  <a:pt x="35178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17008" y="2506979"/>
            <a:ext cx="239267" cy="8839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98541" y="2529077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194" y="646049"/>
                </a:moveTo>
                <a:lnTo>
                  <a:pt x="0" y="646049"/>
                </a:lnTo>
                <a:lnTo>
                  <a:pt x="38100" y="722249"/>
                </a:lnTo>
                <a:lnTo>
                  <a:pt x="69850" y="658749"/>
                </a:lnTo>
                <a:lnTo>
                  <a:pt x="28194" y="658749"/>
                </a:lnTo>
                <a:lnTo>
                  <a:pt x="28194" y="646049"/>
                </a:lnTo>
                <a:close/>
              </a:path>
              <a:path w="76200" h="722629">
                <a:moveTo>
                  <a:pt x="48006" y="0"/>
                </a:moveTo>
                <a:lnTo>
                  <a:pt x="28194" y="0"/>
                </a:lnTo>
                <a:lnTo>
                  <a:pt x="28194" y="658749"/>
                </a:lnTo>
                <a:lnTo>
                  <a:pt x="48006" y="658749"/>
                </a:lnTo>
                <a:lnTo>
                  <a:pt x="48006" y="0"/>
                </a:lnTo>
                <a:close/>
              </a:path>
              <a:path w="76200" h="722629">
                <a:moveTo>
                  <a:pt x="76200" y="646049"/>
                </a:moveTo>
                <a:lnTo>
                  <a:pt x="48006" y="646049"/>
                </a:lnTo>
                <a:lnTo>
                  <a:pt x="48006" y="658749"/>
                </a:lnTo>
                <a:lnTo>
                  <a:pt x="69850" y="658749"/>
                </a:lnTo>
                <a:lnTo>
                  <a:pt x="76200" y="64604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61432" y="2474976"/>
            <a:ext cx="239267" cy="1147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42965" y="2497073"/>
            <a:ext cx="76200" cy="986790"/>
          </a:xfrm>
          <a:custGeom>
            <a:avLst/>
            <a:gdLst/>
            <a:ahLst/>
            <a:cxnLst/>
            <a:rect l="l" t="t" r="r" b="b"/>
            <a:pathLst>
              <a:path w="76200" h="986789">
                <a:moveTo>
                  <a:pt x="28194" y="910208"/>
                </a:moveTo>
                <a:lnTo>
                  <a:pt x="0" y="910208"/>
                </a:lnTo>
                <a:lnTo>
                  <a:pt x="38100" y="986408"/>
                </a:lnTo>
                <a:lnTo>
                  <a:pt x="69850" y="922908"/>
                </a:lnTo>
                <a:lnTo>
                  <a:pt x="28194" y="922908"/>
                </a:lnTo>
                <a:lnTo>
                  <a:pt x="28194" y="910208"/>
                </a:lnTo>
                <a:close/>
              </a:path>
              <a:path w="76200" h="986789">
                <a:moveTo>
                  <a:pt x="48006" y="0"/>
                </a:moveTo>
                <a:lnTo>
                  <a:pt x="28194" y="0"/>
                </a:lnTo>
                <a:lnTo>
                  <a:pt x="28194" y="922908"/>
                </a:lnTo>
                <a:lnTo>
                  <a:pt x="48006" y="922908"/>
                </a:lnTo>
                <a:lnTo>
                  <a:pt x="48006" y="0"/>
                </a:lnTo>
                <a:close/>
              </a:path>
              <a:path w="76200" h="986789">
                <a:moveTo>
                  <a:pt x="76200" y="910208"/>
                </a:moveTo>
                <a:lnTo>
                  <a:pt x="48006" y="910208"/>
                </a:lnTo>
                <a:lnTo>
                  <a:pt x="48006" y="922908"/>
                </a:lnTo>
                <a:lnTo>
                  <a:pt x="69850" y="922908"/>
                </a:lnTo>
                <a:lnTo>
                  <a:pt x="76200" y="910208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600450" y="3980484"/>
            <a:ext cx="7035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F7971F"/>
                </a:solidFill>
                <a:latin typeface="Arial"/>
                <a:cs typeface="Arial"/>
              </a:rPr>
              <a:t>Availability Zone</a:t>
            </a:r>
            <a:r>
              <a:rPr dirty="0" sz="600" spc="-60" b="1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F7971F"/>
                </a:solidFill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2336" y="3980484"/>
            <a:ext cx="7035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F7971F"/>
                </a:solidFill>
                <a:latin typeface="Arial"/>
                <a:cs typeface="Arial"/>
              </a:rPr>
              <a:t>Availability Zone</a:t>
            </a:r>
            <a:r>
              <a:rPr dirty="0" sz="600" spc="-60" b="1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F7971F"/>
                </a:solidFill>
                <a:latin typeface="Arial"/>
                <a:cs typeface="Arial"/>
              </a:rPr>
              <a:t>B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35829" y="2013966"/>
            <a:ext cx="1196340" cy="2120265"/>
          </a:xfrm>
          <a:custGeom>
            <a:avLst/>
            <a:gdLst/>
            <a:ahLst/>
            <a:cxnLst/>
            <a:rect l="l" t="t" r="r" b="b"/>
            <a:pathLst>
              <a:path w="1196339" h="2120265">
                <a:moveTo>
                  <a:pt x="0" y="117475"/>
                </a:moveTo>
                <a:lnTo>
                  <a:pt x="9229" y="71741"/>
                </a:lnTo>
                <a:lnTo>
                  <a:pt x="34401" y="34401"/>
                </a:lnTo>
                <a:lnTo>
                  <a:pt x="71741" y="9229"/>
                </a:lnTo>
                <a:lnTo>
                  <a:pt x="117475" y="0"/>
                </a:lnTo>
                <a:lnTo>
                  <a:pt x="1078865" y="0"/>
                </a:lnTo>
                <a:lnTo>
                  <a:pt x="1124598" y="9229"/>
                </a:lnTo>
                <a:lnTo>
                  <a:pt x="1161938" y="34401"/>
                </a:lnTo>
                <a:lnTo>
                  <a:pt x="1187110" y="71741"/>
                </a:lnTo>
                <a:lnTo>
                  <a:pt x="1196340" y="117475"/>
                </a:lnTo>
                <a:lnTo>
                  <a:pt x="1196340" y="2002421"/>
                </a:lnTo>
                <a:lnTo>
                  <a:pt x="1187110" y="2048142"/>
                </a:lnTo>
                <a:lnTo>
                  <a:pt x="1161938" y="2085479"/>
                </a:lnTo>
                <a:lnTo>
                  <a:pt x="1124598" y="2110653"/>
                </a:lnTo>
                <a:lnTo>
                  <a:pt x="1078865" y="2119884"/>
                </a:lnTo>
                <a:lnTo>
                  <a:pt x="117475" y="2119884"/>
                </a:lnTo>
                <a:lnTo>
                  <a:pt x="71741" y="2110653"/>
                </a:lnTo>
                <a:lnTo>
                  <a:pt x="34401" y="2085479"/>
                </a:lnTo>
                <a:lnTo>
                  <a:pt x="9229" y="2048142"/>
                </a:lnTo>
                <a:lnTo>
                  <a:pt x="0" y="2002421"/>
                </a:lnTo>
                <a:lnTo>
                  <a:pt x="0" y="117475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56609" y="2013966"/>
            <a:ext cx="1196340" cy="2120265"/>
          </a:xfrm>
          <a:custGeom>
            <a:avLst/>
            <a:gdLst/>
            <a:ahLst/>
            <a:cxnLst/>
            <a:rect l="l" t="t" r="r" b="b"/>
            <a:pathLst>
              <a:path w="1196339" h="2120265">
                <a:moveTo>
                  <a:pt x="0" y="117475"/>
                </a:moveTo>
                <a:lnTo>
                  <a:pt x="9229" y="71741"/>
                </a:lnTo>
                <a:lnTo>
                  <a:pt x="34401" y="34401"/>
                </a:lnTo>
                <a:lnTo>
                  <a:pt x="71741" y="9229"/>
                </a:lnTo>
                <a:lnTo>
                  <a:pt x="117475" y="0"/>
                </a:lnTo>
                <a:lnTo>
                  <a:pt x="1078864" y="0"/>
                </a:lnTo>
                <a:lnTo>
                  <a:pt x="1124598" y="9229"/>
                </a:lnTo>
                <a:lnTo>
                  <a:pt x="1161938" y="34401"/>
                </a:lnTo>
                <a:lnTo>
                  <a:pt x="1187110" y="71741"/>
                </a:lnTo>
                <a:lnTo>
                  <a:pt x="1196339" y="117475"/>
                </a:lnTo>
                <a:lnTo>
                  <a:pt x="1196339" y="2002421"/>
                </a:lnTo>
                <a:lnTo>
                  <a:pt x="1187110" y="2048142"/>
                </a:lnTo>
                <a:lnTo>
                  <a:pt x="1161938" y="2085479"/>
                </a:lnTo>
                <a:lnTo>
                  <a:pt x="1124598" y="2110653"/>
                </a:lnTo>
                <a:lnTo>
                  <a:pt x="1078864" y="2119884"/>
                </a:lnTo>
                <a:lnTo>
                  <a:pt x="117475" y="2119884"/>
                </a:lnTo>
                <a:lnTo>
                  <a:pt x="71741" y="2110653"/>
                </a:lnTo>
                <a:lnTo>
                  <a:pt x="34401" y="2085479"/>
                </a:lnTo>
                <a:lnTo>
                  <a:pt x="9229" y="2048142"/>
                </a:lnTo>
                <a:lnTo>
                  <a:pt x="0" y="2002421"/>
                </a:lnTo>
                <a:lnTo>
                  <a:pt x="0" y="117475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93791" y="2432304"/>
            <a:ext cx="239267" cy="1057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75326" y="2454401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194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194" y="832866"/>
                </a:lnTo>
                <a:lnTo>
                  <a:pt x="28194" y="820166"/>
                </a:lnTo>
                <a:close/>
              </a:path>
              <a:path w="76200" h="896620">
                <a:moveTo>
                  <a:pt x="48006" y="0"/>
                </a:moveTo>
                <a:lnTo>
                  <a:pt x="28194" y="0"/>
                </a:lnTo>
                <a:lnTo>
                  <a:pt x="28194" y="832866"/>
                </a:lnTo>
                <a:lnTo>
                  <a:pt x="48006" y="832866"/>
                </a:lnTo>
                <a:lnTo>
                  <a:pt x="48006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8006" y="820166"/>
                </a:lnTo>
                <a:lnTo>
                  <a:pt x="48006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85388" y="2119883"/>
            <a:ext cx="2304288" cy="4770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63340" y="2133600"/>
            <a:ext cx="1548384" cy="5120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32632" y="2144267"/>
            <a:ext cx="2209800" cy="382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32632" y="2144267"/>
            <a:ext cx="2209800" cy="382905"/>
          </a:xfrm>
          <a:custGeom>
            <a:avLst/>
            <a:gdLst/>
            <a:ahLst/>
            <a:cxnLst/>
            <a:rect l="l" t="t" r="r" b="b"/>
            <a:pathLst>
              <a:path w="2209800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6045" y="0"/>
                </a:lnTo>
                <a:lnTo>
                  <a:pt x="2170848" y="5014"/>
                </a:lnTo>
                <a:lnTo>
                  <a:pt x="2191115" y="18684"/>
                </a:lnTo>
                <a:lnTo>
                  <a:pt x="2204785" y="38951"/>
                </a:lnTo>
                <a:lnTo>
                  <a:pt x="2209800" y="63754"/>
                </a:lnTo>
                <a:lnTo>
                  <a:pt x="2209800" y="318769"/>
                </a:lnTo>
                <a:lnTo>
                  <a:pt x="2204785" y="343572"/>
                </a:lnTo>
                <a:lnTo>
                  <a:pt x="2191115" y="363839"/>
                </a:lnTo>
                <a:lnTo>
                  <a:pt x="2170848" y="377509"/>
                </a:lnTo>
                <a:lnTo>
                  <a:pt x="2146045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143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015866" y="2197353"/>
            <a:ext cx="1244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balancer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18559" y="2519172"/>
            <a:ext cx="239267" cy="8839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00094" y="2541270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193" y="646049"/>
                </a:moveTo>
                <a:lnTo>
                  <a:pt x="0" y="646049"/>
                </a:lnTo>
                <a:lnTo>
                  <a:pt x="38100" y="722249"/>
                </a:lnTo>
                <a:lnTo>
                  <a:pt x="69850" y="658749"/>
                </a:lnTo>
                <a:lnTo>
                  <a:pt x="28193" y="658749"/>
                </a:lnTo>
                <a:lnTo>
                  <a:pt x="28193" y="646049"/>
                </a:lnTo>
                <a:close/>
              </a:path>
              <a:path w="76200" h="722629">
                <a:moveTo>
                  <a:pt x="48005" y="0"/>
                </a:moveTo>
                <a:lnTo>
                  <a:pt x="28193" y="0"/>
                </a:lnTo>
                <a:lnTo>
                  <a:pt x="28193" y="658749"/>
                </a:lnTo>
                <a:lnTo>
                  <a:pt x="48005" y="658749"/>
                </a:lnTo>
                <a:lnTo>
                  <a:pt x="48005" y="0"/>
                </a:lnTo>
                <a:close/>
              </a:path>
              <a:path w="76200" h="722629">
                <a:moveTo>
                  <a:pt x="76200" y="646049"/>
                </a:moveTo>
                <a:lnTo>
                  <a:pt x="48005" y="646049"/>
                </a:lnTo>
                <a:lnTo>
                  <a:pt x="48005" y="658749"/>
                </a:lnTo>
                <a:lnTo>
                  <a:pt x="69850" y="658749"/>
                </a:lnTo>
                <a:lnTo>
                  <a:pt x="76200" y="64604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06977" y="3474466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47304" y="230124"/>
            <a:ext cx="659892" cy="7909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1571" y="3761930"/>
            <a:ext cx="2189987" cy="892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2531" y="4258055"/>
            <a:ext cx="1776983" cy="377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38721" y="3777234"/>
            <a:ext cx="2075814" cy="797560"/>
          </a:xfrm>
          <a:custGeom>
            <a:avLst/>
            <a:gdLst/>
            <a:ahLst/>
            <a:cxnLst/>
            <a:rect l="l" t="t" r="r" b="b"/>
            <a:pathLst>
              <a:path w="2075815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846" y="0"/>
                </a:lnTo>
                <a:lnTo>
                  <a:pt x="1984849" y="6768"/>
                </a:lnTo>
                <a:lnTo>
                  <a:pt x="2021317" y="25619"/>
                </a:lnTo>
                <a:lnTo>
                  <a:pt x="2050068" y="54370"/>
                </a:lnTo>
                <a:lnTo>
                  <a:pt x="2068919" y="90838"/>
                </a:lnTo>
                <a:lnTo>
                  <a:pt x="2075687" y="132841"/>
                </a:lnTo>
                <a:lnTo>
                  <a:pt x="2075687" y="664209"/>
                </a:lnTo>
                <a:lnTo>
                  <a:pt x="2068919" y="706198"/>
                </a:lnTo>
                <a:lnTo>
                  <a:pt x="2050068" y="742665"/>
                </a:lnTo>
                <a:lnTo>
                  <a:pt x="2021317" y="771421"/>
                </a:lnTo>
                <a:lnTo>
                  <a:pt x="1984849" y="790279"/>
                </a:lnTo>
                <a:lnTo>
                  <a:pt x="1942846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57213" y="4304182"/>
            <a:ext cx="143954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Target 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r>
              <a:rPr dirty="0" sz="1100" spc="-8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/mobile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1855" y="3080724"/>
            <a:ext cx="713308" cy="931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75553" y="3083814"/>
            <a:ext cx="647700" cy="883919"/>
          </a:xfrm>
          <a:custGeom>
            <a:avLst/>
            <a:gdLst/>
            <a:ahLst/>
            <a:cxnLst/>
            <a:rect l="l" t="t" r="r" b="b"/>
            <a:pathLst>
              <a:path w="647700" h="883920">
                <a:moveTo>
                  <a:pt x="28194" y="807554"/>
                </a:moveTo>
                <a:lnTo>
                  <a:pt x="0" y="807554"/>
                </a:lnTo>
                <a:lnTo>
                  <a:pt x="38100" y="883754"/>
                </a:lnTo>
                <a:lnTo>
                  <a:pt x="69850" y="820254"/>
                </a:lnTo>
                <a:lnTo>
                  <a:pt x="28194" y="820254"/>
                </a:lnTo>
                <a:lnTo>
                  <a:pt x="28194" y="807554"/>
                </a:lnTo>
                <a:close/>
              </a:path>
              <a:path w="647700" h="883920">
                <a:moveTo>
                  <a:pt x="627380" y="496570"/>
                </a:moveTo>
                <a:lnTo>
                  <a:pt x="32638" y="496570"/>
                </a:lnTo>
                <a:lnTo>
                  <a:pt x="28194" y="501015"/>
                </a:lnTo>
                <a:lnTo>
                  <a:pt x="28194" y="820254"/>
                </a:lnTo>
                <a:lnTo>
                  <a:pt x="48006" y="820254"/>
                </a:lnTo>
                <a:lnTo>
                  <a:pt x="48006" y="516382"/>
                </a:lnTo>
                <a:lnTo>
                  <a:pt x="38100" y="516382"/>
                </a:lnTo>
                <a:lnTo>
                  <a:pt x="48006" y="506476"/>
                </a:lnTo>
                <a:lnTo>
                  <a:pt x="627380" y="506476"/>
                </a:lnTo>
                <a:lnTo>
                  <a:pt x="627380" y="496570"/>
                </a:lnTo>
                <a:close/>
              </a:path>
              <a:path w="647700" h="883920">
                <a:moveTo>
                  <a:pt x="76200" y="807554"/>
                </a:moveTo>
                <a:lnTo>
                  <a:pt x="48006" y="807554"/>
                </a:lnTo>
                <a:lnTo>
                  <a:pt x="48006" y="820254"/>
                </a:lnTo>
                <a:lnTo>
                  <a:pt x="69850" y="820254"/>
                </a:lnTo>
                <a:lnTo>
                  <a:pt x="76200" y="807554"/>
                </a:lnTo>
                <a:close/>
              </a:path>
              <a:path w="647700" h="883920">
                <a:moveTo>
                  <a:pt x="48006" y="506476"/>
                </a:moveTo>
                <a:lnTo>
                  <a:pt x="38100" y="516382"/>
                </a:lnTo>
                <a:lnTo>
                  <a:pt x="48006" y="516382"/>
                </a:lnTo>
                <a:lnTo>
                  <a:pt x="48006" y="506476"/>
                </a:lnTo>
                <a:close/>
              </a:path>
              <a:path w="647700" h="883920">
                <a:moveTo>
                  <a:pt x="647192" y="496569"/>
                </a:moveTo>
                <a:lnTo>
                  <a:pt x="637286" y="496570"/>
                </a:lnTo>
                <a:lnTo>
                  <a:pt x="627380" y="506476"/>
                </a:lnTo>
                <a:lnTo>
                  <a:pt x="48006" y="506476"/>
                </a:lnTo>
                <a:lnTo>
                  <a:pt x="48006" y="516382"/>
                </a:lnTo>
                <a:lnTo>
                  <a:pt x="642747" y="516382"/>
                </a:lnTo>
                <a:lnTo>
                  <a:pt x="647192" y="511937"/>
                </a:lnTo>
                <a:lnTo>
                  <a:pt x="647192" y="496569"/>
                </a:lnTo>
                <a:close/>
              </a:path>
              <a:path w="647700" h="883920">
                <a:moveTo>
                  <a:pt x="647192" y="0"/>
                </a:moveTo>
                <a:lnTo>
                  <a:pt x="627380" y="0"/>
                </a:lnTo>
                <a:lnTo>
                  <a:pt x="627380" y="506476"/>
                </a:lnTo>
                <a:lnTo>
                  <a:pt x="637286" y="496570"/>
                </a:lnTo>
                <a:lnTo>
                  <a:pt x="647192" y="496569"/>
                </a:lnTo>
                <a:lnTo>
                  <a:pt x="647192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1570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Application Load Balancer – How It</a:t>
            </a:r>
            <a:r>
              <a:rPr dirty="0" sz="2800" spc="90"/>
              <a:t> </a:t>
            </a:r>
            <a:r>
              <a:rPr dirty="0" sz="2800" spc="-15"/>
              <a:t>Works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419506" y="1035177"/>
            <a:ext cx="294068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Register instances as  targets in a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target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group, and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route 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traffic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target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group.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47304" y="230124"/>
            <a:ext cx="659892" cy="790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95000" y="903972"/>
            <a:ext cx="548640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73296" y="807719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49367" y="809244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64252" y="1420367"/>
            <a:ext cx="239267" cy="862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5404" y="1442466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265" y="625507"/>
                </a:moveTo>
                <a:lnTo>
                  <a:pt x="0" y="625602"/>
                </a:lnTo>
                <a:lnTo>
                  <a:pt x="38481" y="701675"/>
                </a:lnTo>
                <a:lnTo>
                  <a:pt x="69861" y="638175"/>
                </a:lnTo>
                <a:lnTo>
                  <a:pt x="28321" y="638175"/>
                </a:lnTo>
                <a:lnTo>
                  <a:pt x="28265" y="625507"/>
                </a:lnTo>
                <a:close/>
              </a:path>
              <a:path w="76200" h="701675">
                <a:moveTo>
                  <a:pt x="48077" y="625441"/>
                </a:moveTo>
                <a:lnTo>
                  <a:pt x="28265" y="625507"/>
                </a:lnTo>
                <a:lnTo>
                  <a:pt x="28321" y="638175"/>
                </a:lnTo>
                <a:lnTo>
                  <a:pt x="48133" y="638175"/>
                </a:lnTo>
                <a:lnTo>
                  <a:pt x="48077" y="625441"/>
                </a:lnTo>
                <a:close/>
              </a:path>
              <a:path w="76200" h="701675">
                <a:moveTo>
                  <a:pt x="76200" y="625348"/>
                </a:moveTo>
                <a:lnTo>
                  <a:pt x="48077" y="625441"/>
                </a:lnTo>
                <a:lnTo>
                  <a:pt x="48133" y="638175"/>
                </a:lnTo>
                <a:lnTo>
                  <a:pt x="69861" y="638175"/>
                </a:lnTo>
                <a:lnTo>
                  <a:pt x="76200" y="625348"/>
                </a:lnTo>
                <a:close/>
              </a:path>
              <a:path w="76200" h="701675">
                <a:moveTo>
                  <a:pt x="45339" y="0"/>
                </a:moveTo>
                <a:lnTo>
                  <a:pt x="25527" y="0"/>
                </a:lnTo>
                <a:lnTo>
                  <a:pt x="28265" y="625507"/>
                </a:lnTo>
                <a:lnTo>
                  <a:pt x="48077" y="625441"/>
                </a:lnTo>
                <a:lnTo>
                  <a:pt x="4533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17135" y="1420367"/>
            <a:ext cx="239267" cy="864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99559" y="1442338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1"/>
                </a:moveTo>
                <a:lnTo>
                  <a:pt x="37211" y="703072"/>
                </a:lnTo>
                <a:lnTo>
                  <a:pt x="69854" y="639699"/>
                </a:lnTo>
                <a:lnTo>
                  <a:pt x="47878" y="639699"/>
                </a:lnTo>
                <a:lnTo>
                  <a:pt x="28066" y="639444"/>
                </a:lnTo>
                <a:lnTo>
                  <a:pt x="28212" y="626820"/>
                </a:lnTo>
                <a:lnTo>
                  <a:pt x="0" y="626491"/>
                </a:lnTo>
                <a:close/>
              </a:path>
              <a:path w="76200" h="703580">
                <a:moveTo>
                  <a:pt x="28212" y="626820"/>
                </a:moveTo>
                <a:lnTo>
                  <a:pt x="28066" y="639444"/>
                </a:lnTo>
                <a:lnTo>
                  <a:pt x="47878" y="639699"/>
                </a:lnTo>
                <a:lnTo>
                  <a:pt x="48024" y="627051"/>
                </a:lnTo>
                <a:lnTo>
                  <a:pt x="28212" y="626820"/>
                </a:lnTo>
                <a:close/>
              </a:path>
              <a:path w="76200" h="703580">
                <a:moveTo>
                  <a:pt x="48024" y="627051"/>
                </a:moveTo>
                <a:lnTo>
                  <a:pt x="47878" y="639699"/>
                </a:lnTo>
                <a:lnTo>
                  <a:pt x="69854" y="639699"/>
                </a:lnTo>
                <a:lnTo>
                  <a:pt x="76200" y="627380"/>
                </a:lnTo>
                <a:lnTo>
                  <a:pt x="48024" y="627051"/>
                </a:lnTo>
                <a:close/>
              </a:path>
              <a:path w="76200" h="703580">
                <a:moveTo>
                  <a:pt x="35432" y="0"/>
                </a:moveTo>
                <a:lnTo>
                  <a:pt x="28212" y="626820"/>
                </a:lnTo>
                <a:lnTo>
                  <a:pt x="48024" y="627051"/>
                </a:lnTo>
                <a:lnTo>
                  <a:pt x="55244" y="253"/>
                </a:lnTo>
                <a:lnTo>
                  <a:pt x="35432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45635" y="1421891"/>
            <a:ext cx="239267" cy="862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28059" y="1443863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5"/>
                </a:moveTo>
                <a:lnTo>
                  <a:pt x="37211" y="700786"/>
                </a:lnTo>
                <a:lnTo>
                  <a:pt x="69854" y="637413"/>
                </a:lnTo>
                <a:lnTo>
                  <a:pt x="47878" y="637413"/>
                </a:lnTo>
                <a:lnTo>
                  <a:pt x="28066" y="637159"/>
                </a:lnTo>
                <a:lnTo>
                  <a:pt x="28207" y="624534"/>
                </a:lnTo>
                <a:lnTo>
                  <a:pt x="0" y="624205"/>
                </a:lnTo>
                <a:close/>
              </a:path>
              <a:path w="76200" h="701039">
                <a:moveTo>
                  <a:pt x="28207" y="624534"/>
                </a:moveTo>
                <a:lnTo>
                  <a:pt x="28066" y="637159"/>
                </a:lnTo>
                <a:lnTo>
                  <a:pt x="47878" y="637413"/>
                </a:lnTo>
                <a:lnTo>
                  <a:pt x="48020" y="624765"/>
                </a:lnTo>
                <a:lnTo>
                  <a:pt x="28207" y="624534"/>
                </a:lnTo>
                <a:close/>
              </a:path>
              <a:path w="76200" h="701039">
                <a:moveTo>
                  <a:pt x="48020" y="624765"/>
                </a:moveTo>
                <a:lnTo>
                  <a:pt x="4787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8020" y="624765"/>
                </a:lnTo>
                <a:close/>
              </a:path>
              <a:path w="76200" h="701039">
                <a:moveTo>
                  <a:pt x="35178" y="0"/>
                </a:moveTo>
                <a:lnTo>
                  <a:pt x="28207" y="624534"/>
                </a:lnTo>
                <a:lnTo>
                  <a:pt x="48020" y="624765"/>
                </a:lnTo>
                <a:lnTo>
                  <a:pt x="54990" y="253"/>
                </a:lnTo>
                <a:lnTo>
                  <a:pt x="35178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85388" y="2119883"/>
            <a:ext cx="2304288" cy="477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63340" y="2133600"/>
            <a:ext cx="1548384" cy="512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32632" y="2144267"/>
            <a:ext cx="2209800" cy="382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32632" y="2144267"/>
            <a:ext cx="2209800" cy="382905"/>
          </a:xfrm>
          <a:custGeom>
            <a:avLst/>
            <a:gdLst/>
            <a:ahLst/>
            <a:cxnLst/>
            <a:rect l="l" t="t" r="r" b="b"/>
            <a:pathLst>
              <a:path w="2209800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6045" y="0"/>
                </a:lnTo>
                <a:lnTo>
                  <a:pt x="2170848" y="5014"/>
                </a:lnTo>
                <a:lnTo>
                  <a:pt x="2191115" y="18684"/>
                </a:lnTo>
                <a:lnTo>
                  <a:pt x="2204785" y="38951"/>
                </a:lnTo>
                <a:lnTo>
                  <a:pt x="2209800" y="63754"/>
                </a:lnTo>
                <a:lnTo>
                  <a:pt x="2209800" y="318769"/>
                </a:lnTo>
                <a:lnTo>
                  <a:pt x="2204785" y="343572"/>
                </a:lnTo>
                <a:lnTo>
                  <a:pt x="2191115" y="363839"/>
                </a:lnTo>
                <a:lnTo>
                  <a:pt x="2170848" y="377509"/>
                </a:lnTo>
                <a:lnTo>
                  <a:pt x="2146045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143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015866" y="2197353"/>
            <a:ext cx="1244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load</a:t>
            </a:r>
            <a:r>
              <a:rPr dirty="0" sz="16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balancer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30979" y="2505455"/>
            <a:ext cx="659891" cy="5958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74414" y="2527554"/>
            <a:ext cx="564515" cy="502284"/>
          </a:xfrm>
          <a:custGeom>
            <a:avLst/>
            <a:gdLst/>
            <a:ahLst/>
            <a:cxnLst/>
            <a:rect l="l" t="t" r="r" b="b"/>
            <a:pathLst>
              <a:path w="564514" h="502285">
                <a:moveTo>
                  <a:pt x="564514" y="0"/>
                </a:moveTo>
                <a:lnTo>
                  <a:pt x="564514" y="501903"/>
                </a:lnTo>
                <a:lnTo>
                  <a:pt x="0" y="501903"/>
                </a:lnTo>
              </a:path>
            </a:pathLst>
          </a:custGeom>
          <a:ln w="19812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08988" y="2813304"/>
            <a:ext cx="2302764" cy="4770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35351" y="2827020"/>
            <a:ext cx="1051560" cy="512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56232" y="2837688"/>
            <a:ext cx="2208276" cy="3825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56232" y="2837688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4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4"/>
                </a:lnTo>
                <a:lnTo>
                  <a:pt x="2208276" y="318769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4"/>
                </a:lnTo>
                <a:lnTo>
                  <a:pt x="63754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587244" y="2890215"/>
            <a:ext cx="748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Listener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49011" y="2813304"/>
            <a:ext cx="2302764" cy="4770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73852" y="2827020"/>
            <a:ext cx="1051559" cy="512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96255" y="2837688"/>
            <a:ext cx="2208276" cy="3825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96255" y="2837688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4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4"/>
                </a:lnTo>
                <a:lnTo>
                  <a:pt x="2208276" y="318769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4"/>
                </a:lnTo>
                <a:lnTo>
                  <a:pt x="63754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827014" y="2890215"/>
            <a:ext cx="748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Listener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00955" y="2997707"/>
            <a:ext cx="548639" cy="1051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44390" y="3030473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 h="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19812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60804" y="2863595"/>
            <a:ext cx="757428" cy="3764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25395" y="2918460"/>
            <a:ext cx="428244" cy="2987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08048" y="2887979"/>
            <a:ext cx="662939" cy="2819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08048" y="2887979"/>
            <a:ext cx="662940" cy="281940"/>
          </a:xfrm>
          <a:custGeom>
            <a:avLst/>
            <a:gdLst/>
            <a:ahLst/>
            <a:cxnLst/>
            <a:rect l="l" t="t" r="r" b="b"/>
            <a:pathLst>
              <a:path w="662939" h="281939">
                <a:moveTo>
                  <a:pt x="0" y="140969"/>
                </a:moveTo>
                <a:lnTo>
                  <a:pt x="26056" y="86100"/>
                </a:lnTo>
                <a:lnTo>
                  <a:pt x="56625" y="62154"/>
                </a:lnTo>
                <a:lnTo>
                  <a:pt x="97107" y="41290"/>
                </a:lnTo>
                <a:lnTo>
                  <a:pt x="146167" y="24076"/>
                </a:lnTo>
                <a:lnTo>
                  <a:pt x="202471" y="11078"/>
                </a:lnTo>
                <a:lnTo>
                  <a:pt x="264684" y="2864"/>
                </a:lnTo>
                <a:lnTo>
                  <a:pt x="331469" y="0"/>
                </a:lnTo>
                <a:lnTo>
                  <a:pt x="398255" y="2864"/>
                </a:lnTo>
                <a:lnTo>
                  <a:pt x="460468" y="11078"/>
                </a:lnTo>
                <a:lnTo>
                  <a:pt x="516772" y="24076"/>
                </a:lnTo>
                <a:lnTo>
                  <a:pt x="565832" y="41290"/>
                </a:lnTo>
                <a:lnTo>
                  <a:pt x="606314" y="62154"/>
                </a:lnTo>
                <a:lnTo>
                  <a:pt x="636883" y="86100"/>
                </a:lnTo>
                <a:lnTo>
                  <a:pt x="662939" y="140969"/>
                </a:lnTo>
                <a:lnTo>
                  <a:pt x="656203" y="169379"/>
                </a:lnTo>
                <a:lnTo>
                  <a:pt x="606314" y="219785"/>
                </a:lnTo>
                <a:lnTo>
                  <a:pt x="565832" y="240649"/>
                </a:lnTo>
                <a:lnTo>
                  <a:pt x="516772" y="257863"/>
                </a:lnTo>
                <a:lnTo>
                  <a:pt x="460468" y="270861"/>
                </a:lnTo>
                <a:lnTo>
                  <a:pt x="398255" y="279075"/>
                </a:lnTo>
                <a:lnTo>
                  <a:pt x="331469" y="281939"/>
                </a:lnTo>
                <a:lnTo>
                  <a:pt x="264684" y="279075"/>
                </a:lnTo>
                <a:lnTo>
                  <a:pt x="202471" y="270861"/>
                </a:lnTo>
                <a:lnTo>
                  <a:pt x="146167" y="257863"/>
                </a:lnTo>
                <a:lnTo>
                  <a:pt x="97107" y="240649"/>
                </a:lnTo>
                <a:lnTo>
                  <a:pt x="56625" y="219785"/>
                </a:lnTo>
                <a:lnTo>
                  <a:pt x="26056" y="195839"/>
                </a:lnTo>
                <a:lnTo>
                  <a:pt x="0" y="140969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116327" y="2953004"/>
            <a:ext cx="2470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ul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85588" y="2863595"/>
            <a:ext cx="757427" cy="3764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50179" y="2918460"/>
            <a:ext cx="428244" cy="2987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32832" y="2887979"/>
            <a:ext cx="662939" cy="2819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32832" y="2887979"/>
            <a:ext cx="662940" cy="281940"/>
          </a:xfrm>
          <a:custGeom>
            <a:avLst/>
            <a:gdLst/>
            <a:ahLst/>
            <a:cxnLst/>
            <a:rect l="l" t="t" r="r" b="b"/>
            <a:pathLst>
              <a:path w="662939" h="281939">
                <a:moveTo>
                  <a:pt x="0" y="140969"/>
                </a:moveTo>
                <a:lnTo>
                  <a:pt x="26056" y="86100"/>
                </a:lnTo>
                <a:lnTo>
                  <a:pt x="56625" y="62154"/>
                </a:lnTo>
                <a:lnTo>
                  <a:pt x="97107" y="41290"/>
                </a:lnTo>
                <a:lnTo>
                  <a:pt x="146167" y="24076"/>
                </a:lnTo>
                <a:lnTo>
                  <a:pt x="202471" y="11078"/>
                </a:lnTo>
                <a:lnTo>
                  <a:pt x="264684" y="2864"/>
                </a:lnTo>
                <a:lnTo>
                  <a:pt x="331469" y="0"/>
                </a:lnTo>
                <a:lnTo>
                  <a:pt x="398255" y="2864"/>
                </a:lnTo>
                <a:lnTo>
                  <a:pt x="460468" y="11078"/>
                </a:lnTo>
                <a:lnTo>
                  <a:pt x="516772" y="24076"/>
                </a:lnTo>
                <a:lnTo>
                  <a:pt x="565832" y="41290"/>
                </a:lnTo>
                <a:lnTo>
                  <a:pt x="606314" y="62154"/>
                </a:lnTo>
                <a:lnTo>
                  <a:pt x="636883" y="86100"/>
                </a:lnTo>
                <a:lnTo>
                  <a:pt x="662939" y="140969"/>
                </a:lnTo>
                <a:lnTo>
                  <a:pt x="656203" y="169379"/>
                </a:lnTo>
                <a:lnTo>
                  <a:pt x="606314" y="219785"/>
                </a:lnTo>
                <a:lnTo>
                  <a:pt x="565832" y="240649"/>
                </a:lnTo>
                <a:lnTo>
                  <a:pt x="516772" y="257863"/>
                </a:lnTo>
                <a:lnTo>
                  <a:pt x="460468" y="270861"/>
                </a:lnTo>
                <a:lnTo>
                  <a:pt x="398255" y="279075"/>
                </a:lnTo>
                <a:lnTo>
                  <a:pt x="331469" y="281939"/>
                </a:lnTo>
                <a:lnTo>
                  <a:pt x="264684" y="279075"/>
                </a:lnTo>
                <a:lnTo>
                  <a:pt x="202471" y="270861"/>
                </a:lnTo>
                <a:lnTo>
                  <a:pt x="146167" y="257863"/>
                </a:lnTo>
                <a:lnTo>
                  <a:pt x="97107" y="240649"/>
                </a:lnTo>
                <a:lnTo>
                  <a:pt x="56625" y="219785"/>
                </a:lnTo>
                <a:lnTo>
                  <a:pt x="26056" y="195839"/>
                </a:lnTo>
                <a:lnTo>
                  <a:pt x="0" y="140969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41365" y="2953004"/>
            <a:ext cx="2470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ul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583680" y="2863595"/>
            <a:ext cx="757427" cy="3764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748271" y="2918460"/>
            <a:ext cx="428244" cy="2987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30923" y="2887979"/>
            <a:ext cx="662940" cy="2819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30923" y="2887979"/>
            <a:ext cx="662940" cy="281940"/>
          </a:xfrm>
          <a:custGeom>
            <a:avLst/>
            <a:gdLst/>
            <a:ahLst/>
            <a:cxnLst/>
            <a:rect l="l" t="t" r="r" b="b"/>
            <a:pathLst>
              <a:path w="662940" h="281939">
                <a:moveTo>
                  <a:pt x="0" y="140969"/>
                </a:moveTo>
                <a:lnTo>
                  <a:pt x="26056" y="86100"/>
                </a:lnTo>
                <a:lnTo>
                  <a:pt x="56625" y="62154"/>
                </a:lnTo>
                <a:lnTo>
                  <a:pt x="97107" y="41290"/>
                </a:lnTo>
                <a:lnTo>
                  <a:pt x="146167" y="24076"/>
                </a:lnTo>
                <a:lnTo>
                  <a:pt x="202471" y="11078"/>
                </a:lnTo>
                <a:lnTo>
                  <a:pt x="264684" y="2864"/>
                </a:lnTo>
                <a:lnTo>
                  <a:pt x="331470" y="0"/>
                </a:lnTo>
                <a:lnTo>
                  <a:pt x="398255" y="2864"/>
                </a:lnTo>
                <a:lnTo>
                  <a:pt x="460468" y="11078"/>
                </a:lnTo>
                <a:lnTo>
                  <a:pt x="516772" y="24076"/>
                </a:lnTo>
                <a:lnTo>
                  <a:pt x="565832" y="41290"/>
                </a:lnTo>
                <a:lnTo>
                  <a:pt x="606314" y="62154"/>
                </a:lnTo>
                <a:lnTo>
                  <a:pt x="636883" y="86100"/>
                </a:lnTo>
                <a:lnTo>
                  <a:pt x="662940" y="140969"/>
                </a:lnTo>
                <a:lnTo>
                  <a:pt x="656203" y="169379"/>
                </a:lnTo>
                <a:lnTo>
                  <a:pt x="606314" y="219785"/>
                </a:lnTo>
                <a:lnTo>
                  <a:pt x="565832" y="240649"/>
                </a:lnTo>
                <a:lnTo>
                  <a:pt x="516772" y="257863"/>
                </a:lnTo>
                <a:lnTo>
                  <a:pt x="460468" y="270861"/>
                </a:lnTo>
                <a:lnTo>
                  <a:pt x="398255" y="279075"/>
                </a:lnTo>
                <a:lnTo>
                  <a:pt x="331470" y="281939"/>
                </a:lnTo>
                <a:lnTo>
                  <a:pt x="264684" y="279075"/>
                </a:lnTo>
                <a:lnTo>
                  <a:pt x="202471" y="270861"/>
                </a:lnTo>
                <a:lnTo>
                  <a:pt x="146167" y="257863"/>
                </a:lnTo>
                <a:lnTo>
                  <a:pt x="97107" y="240649"/>
                </a:lnTo>
                <a:lnTo>
                  <a:pt x="56625" y="219785"/>
                </a:lnTo>
                <a:lnTo>
                  <a:pt x="26056" y="195839"/>
                </a:lnTo>
                <a:lnTo>
                  <a:pt x="0" y="140969"/>
                </a:lnTo>
                <a:close/>
              </a:path>
            </a:pathLst>
          </a:custGeom>
          <a:ln w="9143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839839" y="2953004"/>
            <a:ext cx="2470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ul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02892" y="3761930"/>
            <a:ext cx="2188463" cy="89236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27148" y="4258055"/>
            <a:ext cx="1138427" cy="3779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60042" y="3777234"/>
            <a:ext cx="2074545" cy="797560"/>
          </a:xfrm>
          <a:custGeom>
            <a:avLst/>
            <a:gdLst/>
            <a:ahLst/>
            <a:cxnLst/>
            <a:rect l="l" t="t" r="r" b="b"/>
            <a:pathLst>
              <a:path w="2074545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1" y="0"/>
                </a:lnTo>
                <a:lnTo>
                  <a:pt x="1941321" y="0"/>
                </a:lnTo>
                <a:lnTo>
                  <a:pt x="1983325" y="6768"/>
                </a:lnTo>
                <a:lnTo>
                  <a:pt x="2019793" y="25619"/>
                </a:lnTo>
                <a:lnTo>
                  <a:pt x="2048544" y="54370"/>
                </a:lnTo>
                <a:lnTo>
                  <a:pt x="2067395" y="90838"/>
                </a:lnTo>
                <a:lnTo>
                  <a:pt x="2074163" y="132841"/>
                </a:lnTo>
                <a:lnTo>
                  <a:pt x="2074163" y="664209"/>
                </a:lnTo>
                <a:lnTo>
                  <a:pt x="2067395" y="706198"/>
                </a:lnTo>
                <a:lnTo>
                  <a:pt x="2048544" y="742665"/>
                </a:lnTo>
                <a:lnTo>
                  <a:pt x="2019793" y="771421"/>
                </a:lnTo>
                <a:lnTo>
                  <a:pt x="1983325" y="790279"/>
                </a:lnTo>
                <a:lnTo>
                  <a:pt x="1941321" y="797051"/>
                </a:lnTo>
                <a:lnTo>
                  <a:pt x="132841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440939" y="4304182"/>
            <a:ext cx="91122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Target</a:t>
            </a:r>
            <a:r>
              <a:rPr dirty="0" sz="1100" spc="-6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65248" y="3198876"/>
            <a:ext cx="649224" cy="9128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46782" y="3220973"/>
            <a:ext cx="525145" cy="751205"/>
          </a:xfrm>
          <a:custGeom>
            <a:avLst/>
            <a:gdLst/>
            <a:ahLst/>
            <a:cxnLst/>
            <a:rect l="l" t="t" r="r" b="b"/>
            <a:pathLst>
              <a:path w="525144" h="751204">
                <a:moveTo>
                  <a:pt x="28193" y="675004"/>
                </a:moveTo>
                <a:lnTo>
                  <a:pt x="0" y="675004"/>
                </a:lnTo>
                <a:lnTo>
                  <a:pt x="38100" y="751204"/>
                </a:lnTo>
                <a:lnTo>
                  <a:pt x="69850" y="687704"/>
                </a:lnTo>
                <a:lnTo>
                  <a:pt x="28193" y="687704"/>
                </a:lnTo>
                <a:lnTo>
                  <a:pt x="28193" y="675004"/>
                </a:lnTo>
                <a:close/>
              </a:path>
              <a:path w="525144" h="751204">
                <a:moveTo>
                  <a:pt x="504951" y="365759"/>
                </a:moveTo>
                <a:lnTo>
                  <a:pt x="32638" y="365759"/>
                </a:lnTo>
                <a:lnTo>
                  <a:pt x="28193" y="370078"/>
                </a:lnTo>
                <a:lnTo>
                  <a:pt x="28193" y="687704"/>
                </a:lnTo>
                <a:lnTo>
                  <a:pt x="48006" y="687704"/>
                </a:lnTo>
                <a:lnTo>
                  <a:pt x="48006" y="385572"/>
                </a:lnTo>
                <a:lnTo>
                  <a:pt x="38100" y="385572"/>
                </a:lnTo>
                <a:lnTo>
                  <a:pt x="48006" y="375666"/>
                </a:lnTo>
                <a:lnTo>
                  <a:pt x="504951" y="375666"/>
                </a:lnTo>
                <a:lnTo>
                  <a:pt x="504951" y="365759"/>
                </a:lnTo>
                <a:close/>
              </a:path>
              <a:path w="525144" h="751204">
                <a:moveTo>
                  <a:pt x="76200" y="675004"/>
                </a:moveTo>
                <a:lnTo>
                  <a:pt x="48006" y="675004"/>
                </a:lnTo>
                <a:lnTo>
                  <a:pt x="48006" y="687704"/>
                </a:lnTo>
                <a:lnTo>
                  <a:pt x="69850" y="687704"/>
                </a:lnTo>
                <a:lnTo>
                  <a:pt x="76200" y="675004"/>
                </a:lnTo>
                <a:close/>
              </a:path>
              <a:path w="525144" h="751204">
                <a:moveTo>
                  <a:pt x="48006" y="375666"/>
                </a:moveTo>
                <a:lnTo>
                  <a:pt x="38100" y="385572"/>
                </a:lnTo>
                <a:lnTo>
                  <a:pt x="48006" y="385572"/>
                </a:lnTo>
                <a:lnTo>
                  <a:pt x="48006" y="375666"/>
                </a:lnTo>
                <a:close/>
              </a:path>
              <a:path w="525144" h="751204">
                <a:moveTo>
                  <a:pt x="524763" y="365759"/>
                </a:moveTo>
                <a:lnTo>
                  <a:pt x="514857" y="365759"/>
                </a:lnTo>
                <a:lnTo>
                  <a:pt x="504951" y="375666"/>
                </a:lnTo>
                <a:lnTo>
                  <a:pt x="48006" y="375666"/>
                </a:lnTo>
                <a:lnTo>
                  <a:pt x="48006" y="385572"/>
                </a:lnTo>
                <a:lnTo>
                  <a:pt x="520319" y="385572"/>
                </a:lnTo>
                <a:lnTo>
                  <a:pt x="524763" y="381126"/>
                </a:lnTo>
                <a:lnTo>
                  <a:pt x="524763" y="365759"/>
                </a:lnTo>
                <a:close/>
              </a:path>
              <a:path w="525144" h="751204">
                <a:moveTo>
                  <a:pt x="524763" y="0"/>
                </a:moveTo>
                <a:lnTo>
                  <a:pt x="504951" y="0"/>
                </a:lnTo>
                <a:lnTo>
                  <a:pt x="504951" y="375666"/>
                </a:lnTo>
                <a:lnTo>
                  <a:pt x="514857" y="365759"/>
                </a:lnTo>
                <a:lnTo>
                  <a:pt x="524763" y="365759"/>
                </a:lnTo>
                <a:lnTo>
                  <a:pt x="524763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68140" y="3742944"/>
            <a:ext cx="2188464" cy="9113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27576" y="4258055"/>
            <a:ext cx="1417320" cy="37795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25290" y="3777234"/>
            <a:ext cx="2074545" cy="797560"/>
          </a:xfrm>
          <a:custGeom>
            <a:avLst/>
            <a:gdLst/>
            <a:ahLst/>
            <a:cxnLst/>
            <a:rect l="l" t="t" r="r" b="b"/>
            <a:pathLst>
              <a:path w="2074545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1322" y="0"/>
                </a:lnTo>
                <a:lnTo>
                  <a:pt x="1983325" y="6768"/>
                </a:lnTo>
                <a:lnTo>
                  <a:pt x="2019793" y="25619"/>
                </a:lnTo>
                <a:lnTo>
                  <a:pt x="2048544" y="54370"/>
                </a:lnTo>
                <a:lnTo>
                  <a:pt x="2067395" y="90838"/>
                </a:lnTo>
                <a:lnTo>
                  <a:pt x="2074164" y="132841"/>
                </a:lnTo>
                <a:lnTo>
                  <a:pt x="2074164" y="664209"/>
                </a:lnTo>
                <a:lnTo>
                  <a:pt x="2067395" y="706198"/>
                </a:lnTo>
                <a:lnTo>
                  <a:pt x="2048544" y="742665"/>
                </a:lnTo>
                <a:lnTo>
                  <a:pt x="2019793" y="771421"/>
                </a:lnTo>
                <a:lnTo>
                  <a:pt x="1983325" y="790279"/>
                </a:lnTo>
                <a:lnTo>
                  <a:pt x="1941322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42638" y="4304182"/>
            <a:ext cx="11893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Target 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r>
              <a:rPr dirty="0" sz="1100" spc="-8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/api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104644" y="3944111"/>
            <a:ext cx="757428" cy="3840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44267" y="3966971"/>
            <a:ext cx="679704" cy="37795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151888" y="3971544"/>
            <a:ext cx="662939" cy="2895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51888" y="3971544"/>
            <a:ext cx="662940" cy="289560"/>
          </a:xfrm>
          <a:custGeom>
            <a:avLst/>
            <a:gdLst/>
            <a:ahLst/>
            <a:cxnLst/>
            <a:rect l="l" t="t" r="r" b="b"/>
            <a:pathLst>
              <a:path w="662939" h="289560">
                <a:moveTo>
                  <a:pt x="0" y="48259"/>
                </a:moveTo>
                <a:lnTo>
                  <a:pt x="3790" y="29473"/>
                </a:lnTo>
                <a:lnTo>
                  <a:pt x="14128" y="14133"/>
                </a:lnTo>
                <a:lnTo>
                  <a:pt x="29467" y="3791"/>
                </a:lnTo>
                <a:lnTo>
                  <a:pt x="48260" y="0"/>
                </a:lnTo>
                <a:lnTo>
                  <a:pt x="614680" y="0"/>
                </a:lnTo>
                <a:lnTo>
                  <a:pt x="633472" y="3791"/>
                </a:lnTo>
                <a:lnTo>
                  <a:pt x="648811" y="14133"/>
                </a:lnTo>
                <a:lnTo>
                  <a:pt x="659149" y="29473"/>
                </a:lnTo>
                <a:lnTo>
                  <a:pt x="662939" y="48259"/>
                </a:lnTo>
                <a:lnTo>
                  <a:pt x="662939" y="241299"/>
                </a:lnTo>
                <a:lnTo>
                  <a:pt x="659149" y="260086"/>
                </a:lnTo>
                <a:lnTo>
                  <a:pt x="648811" y="275426"/>
                </a:lnTo>
                <a:lnTo>
                  <a:pt x="633472" y="285768"/>
                </a:lnTo>
                <a:lnTo>
                  <a:pt x="614680" y="289559"/>
                </a:lnTo>
                <a:lnTo>
                  <a:pt x="48260" y="289559"/>
                </a:lnTo>
                <a:lnTo>
                  <a:pt x="29467" y="285768"/>
                </a:lnTo>
                <a:lnTo>
                  <a:pt x="14128" y="275426"/>
                </a:lnTo>
                <a:lnTo>
                  <a:pt x="3790" y="260086"/>
                </a:lnTo>
                <a:lnTo>
                  <a:pt x="0" y="241299"/>
                </a:lnTo>
                <a:lnTo>
                  <a:pt x="0" y="48259"/>
                </a:lnTo>
                <a:close/>
              </a:path>
            </a:pathLst>
          </a:custGeom>
          <a:ln w="9144">
            <a:solidFill>
              <a:srgbClr val="FBD3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20567" y="3944111"/>
            <a:ext cx="757428" cy="3840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60192" y="3966971"/>
            <a:ext cx="679704" cy="37795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67811" y="3971544"/>
            <a:ext cx="662939" cy="2895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67811" y="3971544"/>
            <a:ext cx="662940" cy="289560"/>
          </a:xfrm>
          <a:custGeom>
            <a:avLst/>
            <a:gdLst/>
            <a:ahLst/>
            <a:cxnLst/>
            <a:rect l="l" t="t" r="r" b="b"/>
            <a:pathLst>
              <a:path w="662939" h="289560">
                <a:moveTo>
                  <a:pt x="0" y="48259"/>
                </a:moveTo>
                <a:lnTo>
                  <a:pt x="3790" y="29473"/>
                </a:lnTo>
                <a:lnTo>
                  <a:pt x="14128" y="14133"/>
                </a:lnTo>
                <a:lnTo>
                  <a:pt x="29467" y="3791"/>
                </a:lnTo>
                <a:lnTo>
                  <a:pt x="48260" y="0"/>
                </a:lnTo>
                <a:lnTo>
                  <a:pt x="614679" y="0"/>
                </a:lnTo>
                <a:lnTo>
                  <a:pt x="633472" y="3791"/>
                </a:lnTo>
                <a:lnTo>
                  <a:pt x="648811" y="14133"/>
                </a:lnTo>
                <a:lnTo>
                  <a:pt x="659149" y="29473"/>
                </a:lnTo>
                <a:lnTo>
                  <a:pt x="662939" y="48259"/>
                </a:lnTo>
                <a:lnTo>
                  <a:pt x="662939" y="241299"/>
                </a:lnTo>
                <a:lnTo>
                  <a:pt x="659149" y="260086"/>
                </a:lnTo>
                <a:lnTo>
                  <a:pt x="648811" y="275426"/>
                </a:lnTo>
                <a:lnTo>
                  <a:pt x="633472" y="285768"/>
                </a:lnTo>
                <a:lnTo>
                  <a:pt x="614679" y="289559"/>
                </a:lnTo>
                <a:lnTo>
                  <a:pt x="48260" y="289559"/>
                </a:lnTo>
                <a:lnTo>
                  <a:pt x="29467" y="285768"/>
                </a:lnTo>
                <a:lnTo>
                  <a:pt x="14128" y="275426"/>
                </a:lnTo>
                <a:lnTo>
                  <a:pt x="3790" y="260086"/>
                </a:lnTo>
                <a:lnTo>
                  <a:pt x="0" y="241299"/>
                </a:lnTo>
                <a:lnTo>
                  <a:pt x="0" y="48259"/>
                </a:lnTo>
                <a:close/>
              </a:path>
            </a:pathLst>
          </a:custGeom>
          <a:ln w="9144">
            <a:solidFill>
              <a:srgbClr val="FBD3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258695" y="4016755"/>
            <a:ext cx="13671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735" algn="l"/>
              </a:tabLst>
            </a:pPr>
            <a:r>
              <a:rPr dirty="0" sz="1100" spc="-1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arg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	</a:t>
            </a:r>
            <a:r>
              <a:rPr dirty="0" sz="1100" spc="-1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arg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308347" y="3944111"/>
            <a:ext cx="757427" cy="3840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46447" y="3966971"/>
            <a:ext cx="679703" cy="37795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55591" y="3971544"/>
            <a:ext cx="662940" cy="2895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55591" y="3971544"/>
            <a:ext cx="662940" cy="289560"/>
          </a:xfrm>
          <a:custGeom>
            <a:avLst/>
            <a:gdLst/>
            <a:ahLst/>
            <a:cxnLst/>
            <a:rect l="l" t="t" r="r" b="b"/>
            <a:pathLst>
              <a:path w="662939" h="289560">
                <a:moveTo>
                  <a:pt x="0" y="48259"/>
                </a:moveTo>
                <a:lnTo>
                  <a:pt x="3790" y="29473"/>
                </a:lnTo>
                <a:lnTo>
                  <a:pt x="14128" y="14133"/>
                </a:lnTo>
                <a:lnTo>
                  <a:pt x="29467" y="3791"/>
                </a:lnTo>
                <a:lnTo>
                  <a:pt x="48260" y="0"/>
                </a:lnTo>
                <a:lnTo>
                  <a:pt x="614680" y="0"/>
                </a:lnTo>
                <a:lnTo>
                  <a:pt x="633472" y="3791"/>
                </a:lnTo>
                <a:lnTo>
                  <a:pt x="648811" y="14133"/>
                </a:lnTo>
                <a:lnTo>
                  <a:pt x="659149" y="29473"/>
                </a:lnTo>
                <a:lnTo>
                  <a:pt x="662940" y="48259"/>
                </a:lnTo>
                <a:lnTo>
                  <a:pt x="662940" y="241299"/>
                </a:lnTo>
                <a:lnTo>
                  <a:pt x="659149" y="260086"/>
                </a:lnTo>
                <a:lnTo>
                  <a:pt x="648811" y="275426"/>
                </a:lnTo>
                <a:lnTo>
                  <a:pt x="633472" y="285768"/>
                </a:lnTo>
                <a:lnTo>
                  <a:pt x="614680" y="289559"/>
                </a:lnTo>
                <a:lnTo>
                  <a:pt x="48260" y="289559"/>
                </a:lnTo>
                <a:lnTo>
                  <a:pt x="29467" y="285768"/>
                </a:lnTo>
                <a:lnTo>
                  <a:pt x="14128" y="275426"/>
                </a:lnTo>
                <a:lnTo>
                  <a:pt x="3790" y="260086"/>
                </a:lnTo>
                <a:lnTo>
                  <a:pt x="0" y="241299"/>
                </a:lnTo>
                <a:lnTo>
                  <a:pt x="0" y="48259"/>
                </a:lnTo>
                <a:close/>
              </a:path>
            </a:pathLst>
          </a:custGeom>
          <a:ln w="9143">
            <a:solidFill>
              <a:srgbClr val="FBD3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461509" y="4016755"/>
            <a:ext cx="4521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arg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234940" y="3939540"/>
            <a:ext cx="757427" cy="3855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73040" y="3962400"/>
            <a:ext cx="679703" cy="37947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82184" y="3966971"/>
            <a:ext cx="662939" cy="2910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282184" y="3966971"/>
            <a:ext cx="662940" cy="291465"/>
          </a:xfrm>
          <a:custGeom>
            <a:avLst/>
            <a:gdLst/>
            <a:ahLst/>
            <a:cxnLst/>
            <a:rect l="l" t="t" r="r" b="b"/>
            <a:pathLst>
              <a:path w="662939" h="291464">
                <a:moveTo>
                  <a:pt x="0" y="48513"/>
                </a:moveTo>
                <a:lnTo>
                  <a:pt x="3811" y="29628"/>
                </a:lnTo>
                <a:lnTo>
                  <a:pt x="14208" y="14208"/>
                </a:lnTo>
                <a:lnTo>
                  <a:pt x="29628" y="3811"/>
                </a:lnTo>
                <a:lnTo>
                  <a:pt x="48513" y="0"/>
                </a:lnTo>
                <a:lnTo>
                  <a:pt x="614426" y="0"/>
                </a:lnTo>
                <a:lnTo>
                  <a:pt x="633311" y="3811"/>
                </a:lnTo>
                <a:lnTo>
                  <a:pt x="648731" y="14208"/>
                </a:lnTo>
                <a:lnTo>
                  <a:pt x="659128" y="29628"/>
                </a:lnTo>
                <a:lnTo>
                  <a:pt x="662939" y="48513"/>
                </a:lnTo>
                <a:lnTo>
                  <a:pt x="662939" y="242569"/>
                </a:lnTo>
                <a:lnTo>
                  <a:pt x="659128" y="261455"/>
                </a:lnTo>
                <a:lnTo>
                  <a:pt x="648731" y="276875"/>
                </a:lnTo>
                <a:lnTo>
                  <a:pt x="633311" y="287272"/>
                </a:lnTo>
                <a:lnTo>
                  <a:pt x="614426" y="291083"/>
                </a:lnTo>
                <a:lnTo>
                  <a:pt x="48513" y="291083"/>
                </a:lnTo>
                <a:lnTo>
                  <a:pt x="29628" y="287272"/>
                </a:lnTo>
                <a:lnTo>
                  <a:pt x="14208" y="276875"/>
                </a:lnTo>
                <a:lnTo>
                  <a:pt x="3811" y="261455"/>
                </a:lnTo>
                <a:lnTo>
                  <a:pt x="0" y="24256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FBD3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388102" y="4012488"/>
            <a:ext cx="4521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arg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073140" y="3939540"/>
            <a:ext cx="757428" cy="3855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111240" y="3962400"/>
            <a:ext cx="679704" cy="37947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20384" y="3966971"/>
            <a:ext cx="662939" cy="2910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120384" y="3966971"/>
            <a:ext cx="662940" cy="291465"/>
          </a:xfrm>
          <a:custGeom>
            <a:avLst/>
            <a:gdLst/>
            <a:ahLst/>
            <a:cxnLst/>
            <a:rect l="l" t="t" r="r" b="b"/>
            <a:pathLst>
              <a:path w="662940" h="291464">
                <a:moveTo>
                  <a:pt x="0" y="48513"/>
                </a:moveTo>
                <a:lnTo>
                  <a:pt x="3811" y="29628"/>
                </a:lnTo>
                <a:lnTo>
                  <a:pt x="14208" y="14208"/>
                </a:lnTo>
                <a:lnTo>
                  <a:pt x="29628" y="3811"/>
                </a:lnTo>
                <a:lnTo>
                  <a:pt x="48513" y="0"/>
                </a:lnTo>
                <a:lnTo>
                  <a:pt x="614425" y="0"/>
                </a:lnTo>
                <a:lnTo>
                  <a:pt x="633311" y="3811"/>
                </a:lnTo>
                <a:lnTo>
                  <a:pt x="648731" y="14208"/>
                </a:lnTo>
                <a:lnTo>
                  <a:pt x="659128" y="29628"/>
                </a:lnTo>
                <a:lnTo>
                  <a:pt x="662939" y="48513"/>
                </a:lnTo>
                <a:lnTo>
                  <a:pt x="662939" y="242569"/>
                </a:lnTo>
                <a:lnTo>
                  <a:pt x="659128" y="261455"/>
                </a:lnTo>
                <a:lnTo>
                  <a:pt x="648731" y="276875"/>
                </a:lnTo>
                <a:lnTo>
                  <a:pt x="633311" y="287272"/>
                </a:lnTo>
                <a:lnTo>
                  <a:pt x="614425" y="291083"/>
                </a:lnTo>
                <a:lnTo>
                  <a:pt x="48513" y="291083"/>
                </a:lnTo>
                <a:lnTo>
                  <a:pt x="29628" y="287272"/>
                </a:lnTo>
                <a:lnTo>
                  <a:pt x="14208" y="276875"/>
                </a:lnTo>
                <a:lnTo>
                  <a:pt x="3811" y="261455"/>
                </a:lnTo>
                <a:lnTo>
                  <a:pt x="0" y="24256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FBD3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226555" y="4012488"/>
            <a:ext cx="4521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arg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931152" y="3939540"/>
            <a:ext cx="757427" cy="3855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970776" y="3962400"/>
            <a:ext cx="679703" cy="37947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978395" y="3966971"/>
            <a:ext cx="662939" cy="2910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978395" y="3966971"/>
            <a:ext cx="662940" cy="291465"/>
          </a:xfrm>
          <a:custGeom>
            <a:avLst/>
            <a:gdLst/>
            <a:ahLst/>
            <a:cxnLst/>
            <a:rect l="l" t="t" r="r" b="b"/>
            <a:pathLst>
              <a:path w="662940" h="291464">
                <a:moveTo>
                  <a:pt x="0" y="48513"/>
                </a:moveTo>
                <a:lnTo>
                  <a:pt x="3811" y="29628"/>
                </a:lnTo>
                <a:lnTo>
                  <a:pt x="14208" y="14208"/>
                </a:lnTo>
                <a:lnTo>
                  <a:pt x="29628" y="3811"/>
                </a:lnTo>
                <a:lnTo>
                  <a:pt x="48513" y="0"/>
                </a:lnTo>
                <a:lnTo>
                  <a:pt x="614426" y="0"/>
                </a:lnTo>
                <a:lnTo>
                  <a:pt x="633311" y="3811"/>
                </a:lnTo>
                <a:lnTo>
                  <a:pt x="648731" y="14208"/>
                </a:lnTo>
                <a:lnTo>
                  <a:pt x="659128" y="29628"/>
                </a:lnTo>
                <a:lnTo>
                  <a:pt x="662939" y="48513"/>
                </a:lnTo>
                <a:lnTo>
                  <a:pt x="662939" y="242569"/>
                </a:lnTo>
                <a:lnTo>
                  <a:pt x="659128" y="261455"/>
                </a:lnTo>
                <a:lnTo>
                  <a:pt x="648731" y="276875"/>
                </a:lnTo>
                <a:lnTo>
                  <a:pt x="633311" y="287272"/>
                </a:lnTo>
                <a:lnTo>
                  <a:pt x="614426" y="291083"/>
                </a:lnTo>
                <a:lnTo>
                  <a:pt x="48513" y="291083"/>
                </a:lnTo>
                <a:lnTo>
                  <a:pt x="29628" y="287272"/>
                </a:lnTo>
                <a:lnTo>
                  <a:pt x="14208" y="276875"/>
                </a:lnTo>
                <a:lnTo>
                  <a:pt x="3811" y="261455"/>
                </a:lnTo>
                <a:lnTo>
                  <a:pt x="0" y="24256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FBD3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7085456" y="4012488"/>
            <a:ext cx="4521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arg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726680" y="3936491"/>
            <a:ext cx="757427" cy="3855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764780" y="3959352"/>
            <a:ext cx="679703" cy="3794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773923" y="3963923"/>
            <a:ext cx="662940" cy="2910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773923" y="3963923"/>
            <a:ext cx="662940" cy="291465"/>
          </a:xfrm>
          <a:custGeom>
            <a:avLst/>
            <a:gdLst/>
            <a:ahLst/>
            <a:cxnLst/>
            <a:rect l="l" t="t" r="r" b="b"/>
            <a:pathLst>
              <a:path w="662940" h="291464">
                <a:moveTo>
                  <a:pt x="0" y="48513"/>
                </a:moveTo>
                <a:lnTo>
                  <a:pt x="3811" y="29628"/>
                </a:lnTo>
                <a:lnTo>
                  <a:pt x="14208" y="14208"/>
                </a:lnTo>
                <a:lnTo>
                  <a:pt x="29628" y="3811"/>
                </a:lnTo>
                <a:lnTo>
                  <a:pt x="48514" y="0"/>
                </a:lnTo>
                <a:lnTo>
                  <a:pt x="614426" y="0"/>
                </a:lnTo>
                <a:lnTo>
                  <a:pt x="633311" y="3811"/>
                </a:lnTo>
                <a:lnTo>
                  <a:pt x="648731" y="14208"/>
                </a:lnTo>
                <a:lnTo>
                  <a:pt x="659128" y="29628"/>
                </a:lnTo>
                <a:lnTo>
                  <a:pt x="662940" y="48513"/>
                </a:lnTo>
                <a:lnTo>
                  <a:pt x="662940" y="242569"/>
                </a:lnTo>
                <a:lnTo>
                  <a:pt x="659128" y="261455"/>
                </a:lnTo>
                <a:lnTo>
                  <a:pt x="648731" y="276875"/>
                </a:lnTo>
                <a:lnTo>
                  <a:pt x="633311" y="287272"/>
                </a:lnTo>
                <a:lnTo>
                  <a:pt x="614426" y="291084"/>
                </a:lnTo>
                <a:lnTo>
                  <a:pt x="48514" y="291084"/>
                </a:lnTo>
                <a:lnTo>
                  <a:pt x="29628" y="287272"/>
                </a:lnTo>
                <a:lnTo>
                  <a:pt x="14208" y="276875"/>
                </a:lnTo>
                <a:lnTo>
                  <a:pt x="3811" y="261455"/>
                </a:lnTo>
                <a:lnTo>
                  <a:pt x="0" y="24256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FBD3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7880095" y="4009440"/>
            <a:ext cx="4521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arg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354323" y="4294632"/>
            <a:ext cx="553212" cy="3032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424428" y="4291584"/>
            <a:ext cx="409955" cy="33680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01567" y="4319015"/>
            <a:ext cx="458724" cy="20878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3401567" y="4319015"/>
            <a:ext cx="459105" cy="208915"/>
          </a:xfrm>
          <a:prstGeom prst="rect">
            <a:avLst/>
          </a:prstGeom>
          <a:ln w="9144">
            <a:solidFill>
              <a:srgbClr val="0864AD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14935" marR="104775" indent="-3175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464646"/>
                </a:solidFill>
                <a:latin typeface="Arial"/>
                <a:cs typeface="Arial"/>
              </a:rPr>
              <a:t>Hea</a:t>
            </a:r>
            <a:r>
              <a:rPr dirty="0" sz="600" b="1">
                <a:solidFill>
                  <a:srgbClr val="464646"/>
                </a:solidFill>
                <a:latin typeface="Arial"/>
                <a:cs typeface="Arial"/>
              </a:rPr>
              <a:t>lth  </a:t>
            </a:r>
            <a:r>
              <a:rPr dirty="0" sz="6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600" spc="-10" b="1">
                <a:solidFill>
                  <a:srgbClr val="464646"/>
                </a:solidFill>
                <a:latin typeface="Arial"/>
                <a:cs typeface="Arial"/>
              </a:rPr>
              <a:t>h</a:t>
            </a:r>
            <a:r>
              <a:rPr dirty="0" sz="600" spc="-5" b="1">
                <a:solidFill>
                  <a:srgbClr val="464646"/>
                </a:solidFill>
                <a:latin typeface="Arial"/>
                <a:cs typeface="Arial"/>
              </a:rPr>
              <a:t>eck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716523" y="4294632"/>
            <a:ext cx="551688" cy="3032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86628" y="4291584"/>
            <a:ext cx="409955" cy="33680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63767" y="4319015"/>
            <a:ext cx="457200" cy="20878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763767" y="4319015"/>
            <a:ext cx="457200" cy="208915"/>
          </a:xfrm>
          <a:prstGeom prst="rect">
            <a:avLst/>
          </a:prstGeom>
          <a:ln w="9144">
            <a:solidFill>
              <a:srgbClr val="0864AD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14935" marR="103505" indent="-3175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464646"/>
                </a:solidFill>
                <a:latin typeface="Arial"/>
                <a:cs typeface="Arial"/>
              </a:rPr>
              <a:t>Hea</a:t>
            </a:r>
            <a:r>
              <a:rPr dirty="0" sz="600" b="1">
                <a:solidFill>
                  <a:srgbClr val="464646"/>
                </a:solidFill>
                <a:latin typeface="Arial"/>
                <a:cs typeface="Arial"/>
              </a:rPr>
              <a:t>lth  </a:t>
            </a:r>
            <a:r>
              <a:rPr dirty="0" sz="6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600" spc="-10" b="1">
                <a:solidFill>
                  <a:srgbClr val="464646"/>
                </a:solidFill>
                <a:latin typeface="Arial"/>
                <a:cs typeface="Arial"/>
              </a:rPr>
              <a:t>h</a:t>
            </a:r>
            <a:r>
              <a:rPr dirty="0" sz="600" spc="-5" b="1">
                <a:solidFill>
                  <a:srgbClr val="464646"/>
                </a:solidFill>
                <a:latin typeface="Arial"/>
                <a:cs typeface="Arial"/>
              </a:rPr>
              <a:t>eck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036052" y="4293108"/>
            <a:ext cx="553211" cy="30175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107680" y="4288535"/>
            <a:ext cx="409955" cy="33680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83295" y="4317491"/>
            <a:ext cx="458724" cy="20726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8083295" y="4317491"/>
            <a:ext cx="459105" cy="207645"/>
          </a:xfrm>
          <a:prstGeom prst="rect">
            <a:avLst/>
          </a:prstGeom>
          <a:ln w="9144">
            <a:solidFill>
              <a:srgbClr val="0864AD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116205" marR="103505" indent="-3175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solidFill>
                  <a:srgbClr val="464646"/>
                </a:solidFill>
                <a:latin typeface="Arial"/>
                <a:cs typeface="Arial"/>
              </a:rPr>
              <a:t>Hea</a:t>
            </a:r>
            <a:r>
              <a:rPr dirty="0" sz="600" b="1">
                <a:solidFill>
                  <a:srgbClr val="464646"/>
                </a:solidFill>
                <a:latin typeface="Arial"/>
                <a:cs typeface="Arial"/>
              </a:rPr>
              <a:t>lth  </a:t>
            </a:r>
            <a:r>
              <a:rPr dirty="0" sz="6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600" spc="-10" b="1">
                <a:solidFill>
                  <a:srgbClr val="464646"/>
                </a:solidFill>
                <a:latin typeface="Arial"/>
                <a:cs typeface="Arial"/>
              </a:rPr>
              <a:t>h</a:t>
            </a:r>
            <a:r>
              <a:rPr dirty="0" sz="600" spc="-5" b="1">
                <a:solidFill>
                  <a:srgbClr val="464646"/>
                </a:solidFill>
                <a:latin typeface="Arial"/>
                <a:cs typeface="Arial"/>
              </a:rPr>
              <a:t>eck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567428" y="3557015"/>
            <a:ext cx="1088136" cy="55321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648961" y="3579876"/>
            <a:ext cx="964565" cy="391795"/>
          </a:xfrm>
          <a:custGeom>
            <a:avLst/>
            <a:gdLst/>
            <a:ahLst/>
            <a:cxnLst/>
            <a:rect l="l" t="t" r="r" b="b"/>
            <a:pathLst>
              <a:path w="964564" h="391795">
                <a:moveTo>
                  <a:pt x="28193" y="315544"/>
                </a:moveTo>
                <a:lnTo>
                  <a:pt x="0" y="315544"/>
                </a:lnTo>
                <a:lnTo>
                  <a:pt x="38100" y="391744"/>
                </a:lnTo>
                <a:lnTo>
                  <a:pt x="69850" y="328244"/>
                </a:lnTo>
                <a:lnTo>
                  <a:pt x="28193" y="328244"/>
                </a:lnTo>
                <a:lnTo>
                  <a:pt x="28193" y="315544"/>
                </a:lnTo>
                <a:close/>
              </a:path>
              <a:path w="964564" h="391795">
                <a:moveTo>
                  <a:pt x="964564" y="0"/>
                </a:moveTo>
                <a:lnTo>
                  <a:pt x="32638" y="0"/>
                </a:lnTo>
                <a:lnTo>
                  <a:pt x="28193" y="4445"/>
                </a:lnTo>
                <a:lnTo>
                  <a:pt x="28193" y="328244"/>
                </a:lnTo>
                <a:lnTo>
                  <a:pt x="48005" y="328244"/>
                </a:lnTo>
                <a:lnTo>
                  <a:pt x="48005" y="19812"/>
                </a:lnTo>
                <a:lnTo>
                  <a:pt x="38100" y="19812"/>
                </a:lnTo>
                <a:lnTo>
                  <a:pt x="48005" y="9906"/>
                </a:lnTo>
                <a:lnTo>
                  <a:pt x="964564" y="9906"/>
                </a:lnTo>
                <a:lnTo>
                  <a:pt x="964564" y="0"/>
                </a:lnTo>
                <a:close/>
              </a:path>
              <a:path w="964564" h="391795">
                <a:moveTo>
                  <a:pt x="76200" y="315544"/>
                </a:moveTo>
                <a:lnTo>
                  <a:pt x="48005" y="315544"/>
                </a:lnTo>
                <a:lnTo>
                  <a:pt x="48005" y="328244"/>
                </a:lnTo>
                <a:lnTo>
                  <a:pt x="69850" y="328244"/>
                </a:lnTo>
                <a:lnTo>
                  <a:pt x="76200" y="315544"/>
                </a:lnTo>
                <a:close/>
              </a:path>
              <a:path w="964564" h="391795">
                <a:moveTo>
                  <a:pt x="48005" y="9906"/>
                </a:moveTo>
                <a:lnTo>
                  <a:pt x="38100" y="19812"/>
                </a:lnTo>
                <a:lnTo>
                  <a:pt x="48005" y="19812"/>
                </a:lnTo>
                <a:lnTo>
                  <a:pt x="48005" y="9906"/>
                </a:lnTo>
                <a:close/>
              </a:path>
              <a:path w="964564" h="391795">
                <a:moveTo>
                  <a:pt x="964564" y="9906"/>
                </a:moveTo>
                <a:lnTo>
                  <a:pt x="48005" y="9906"/>
                </a:lnTo>
                <a:lnTo>
                  <a:pt x="48005" y="19812"/>
                </a:lnTo>
                <a:lnTo>
                  <a:pt x="964564" y="19812"/>
                </a:lnTo>
                <a:lnTo>
                  <a:pt x="964564" y="990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160008" y="3557015"/>
            <a:ext cx="411480" cy="55016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02679" y="3578986"/>
            <a:ext cx="287655" cy="388620"/>
          </a:xfrm>
          <a:custGeom>
            <a:avLst/>
            <a:gdLst/>
            <a:ahLst/>
            <a:cxnLst/>
            <a:rect l="l" t="t" r="r" b="b"/>
            <a:pathLst>
              <a:path w="287654" h="388620">
                <a:moveTo>
                  <a:pt x="239268" y="312204"/>
                </a:moveTo>
                <a:lnTo>
                  <a:pt x="211074" y="312204"/>
                </a:lnTo>
                <a:lnTo>
                  <a:pt x="249174" y="388404"/>
                </a:lnTo>
                <a:lnTo>
                  <a:pt x="280924" y="324904"/>
                </a:lnTo>
                <a:lnTo>
                  <a:pt x="239268" y="324904"/>
                </a:lnTo>
                <a:lnTo>
                  <a:pt x="239268" y="312204"/>
                </a:lnTo>
                <a:close/>
              </a:path>
              <a:path w="287654" h="388620">
                <a:moveTo>
                  <a:pt x="239268" y="9906"/>
                </a:moveTo>
                <a:lnTo>
                  <a:pt x="239268" y="324904"/>
                </a:lnTo>
                <a:lnTo>
                  <a:pt x="259080" y="324904"/>
                </a:lnTo>
                <a:lnTo>
                  <a:pt x="259080" y="19812"/>
                </a:lnTo>
                <a:lnTo>
                  <a:pt x="249174" y="19812"/>
                </a:lnTo>
                <a:lnTo>
                  <a:pt x="239268" y="9906"/>
                </a:lnTo>
                <a:close/>
              </a:path>
              <a:path w="287654" h="388620">
                <a:moveTo>
                  <a:pt x="287274" y="312204"/>
                </a:moveTo>
                <a:lnTo>
                  <a:pt x="259080" y="312204"/>
                </a:lnTo>
                <a:lnTo>
                  <a:pt x="259080" y="324904"/>
                </a:lnTo>
                <a:lnTo>
                  <a:pt x="280924" y="324904"/>
                </a:lnTo>
                <a:lnTo>
                  <a:pt x="287274" y="312204"/>
                </a:lnTo>
                <a:close/>
              </a:path>
              <a:path w="287654" h="388620">
                <a:moveTo>
                  <a:pt x="19812" y="9906"/>
                </a:moveTo>
                <a:lnTo>
                  <a:pt x="9906" y="19812"/>
                </a:lnTo>
                <a:lnTo>
                  <a:pt x="239268" y="19812"/>
                </a:lnTo>
                <a:lnTo>
                  <a:pt x="239268" y="10794"/>
                </a:lnTo>
                <a:lnTo>
                  <a:pt x="19812" y="10794"/>
                </a:lnTo>
                <a:lnTo>
                  <a:pt x="19812" y="9906"/>
                </a:lnTo>
                <a:close/>
              </a:path>
              <a:path w="287654" h="388620">
                <a:moveTo>
                  <a:pt x="259080" y="9906"/>
                </a:moveTo>
                <a:lnTo>
                  <a:pt x="239268" y="9906"/>
                </a:lnTo>
                <a:lnTo>
                  <a:pt x="249174" y="19812"/>
                </a:lnTo>
                <a:lnTo>
                  <a:pt x="259080" y="19812"/>
                </a:lnTo>
                <a:lnTo>
                  <a:pt x="259080" y="9906"/>
                </a:lnTo>
                <a:close/>
              </a:path>
              <a:path w="287654" h="388620">
                <a:moveTo>
                  <a:pt x="254635" y="0"/>
                </a:moveTo>
                <a:lnTo>
                  <a:pt x="4445" y="0"/>
                </a:lnTo>
                <a:lnTo>
                  <a:pt x="0" y="4444"/>
                </a:lnTo>
                <a:lnTo>
                  <a:pt x="0" y="10794"/>
                </a:lnTo>
                <a:lnTo>
                  <a:pt x="18923" y="10794"/>
                </a:lnTo>
                <a:lnTo>
                  <a:pt x="19812" y="9906"/>
                </a:lnTo>
                <a:lnTo>
                  <a:pt x="259080" y="9906"/>
                </a:lnTo>
                <a:lnTo>
                  <a:pt x="259080" y="4444"/>
                </a:lnTo>
                <a:lnTo>
                  <a:pt x="254635" y="0"/>
                </a:lnTo>
                <a:close/>
              </a:path>
              <a:path w="287654" h="388620">
                <a:moveTo>
                  <a:pt x="239268" y="9906"/>
                </a:moveTo>
                <a:lnTo>
                  <a:pt x="19812" y="9906"/>
                </a:lnTo>
                <a:lnTo>
                  <a:pt x="19812" y="10794"/>
                </a:lnTo>
                <a:lnTo>
                  <a:pt x="239268" y="10794"/>
                </a:lnTo>
                <a:lnTo>
                  <a:pt x="239268" y="990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409944" y="3555491"/>
            <a:ext cx="1019555" cy="55168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451853" y="3578352"/>
            <a:ext cx="897255" cy="389255"/>
          </a:xfrm>
          <a:custGeom>
            <a:avLst/>
            <a:gdLst/>
            <a:ahLst/>
            <a:cxnLst/>
            <a:rect l="l" t="t" r="r" b="b"/>
            <a:pathLst>
              <a:path w="897254" h="389254">
                <a:moveTo>
                  <a:pt x="848868" y="312801"/>
                </a:moveTo>
                <a:lnTo>
                  <a:pt x="820674" y="312801"/>
                </a:lnTo>
                <a:lnTo>
                  <a:pt x="858774" y="389001"/>
                </a:lnTo>
                <a:lnTo>
                  <a:pt x="890524" y="325501"/>
                </a:lnTo>
                <a:lnTo>
                  <a:pt x="848868" y="325501"/>
                </a:lnTo>
                <a:lnTo>
                  <a:pt x="848868" y="312801"/>
                </a:lnTo>
                <a:close/>
              </a:path>
              <a:path w="897254" h="389254">
                <a:moveTo>
                  <a:pt x="848868" y="9906"/>
                </a:moveTo>
                <a:lnTo>
                  <a:pt x="848868" y="325501"/>
                </a:lnTo>
                <a:lnTo>
                  <a:pt x="868679" y="325501"/>
                </a:lnTo>
                <a:lnTo>
                  <a:pt x="868679" y="19812"/>
                </a:lnTo>
                <a:lnTo>
                  <a:pt x="858774" y="19812"/>
                </a:lnTo>
                <a:lnTo>
                  <a:pt x="848868" y="9906"/>
                </a:lnTo>
                <a:close/>
              </a:path>
              <a:path w="897254" h="389254">
                <a:moveTo>
                  <a:pt x="896874" y="312801"/>
                </a:moveTo>
                <a:lnTo>
                  <a:pt x="868679" y="312801"/>
                </a:lnTo>
                <a:lnTo>
                  <a:pt x="868679" y="325501"/>
                </a:lnTo>
                <a:lnTo>
                  <a:pt x="890524" y="325501"/>
                </a:lnTo>
                <a:lnTo>
                  <a:pt x="896874" y="312801"/>
                </a:lnTo>
                <a:close/>
              </a:path>
              <a:path w="897254" h="389254">
                <a:moveTo>
                  <a:pt x="864235" y="0"/>
                </a:moveTo>
                <a:lnTo>
                  <a:pt x="0" y="0"/>
                </a:lnTo>
                <a:lnTo>
                  <a:pt x="0" y="19812"/>
                </a:lnTo>
                <a:lnTo>
                  <a:pt x="848868" y="19812"/>
                </a:lnTo>
                <a:lnTo>
                  <a:pt x="848868" y="9906"/>
                </a:lnTo>
                <a:lnTo>
                  <a:pt x="868679" y="9906"/>
                </a:lnTo>
                <a:lnTo>
                  <a:pt x="868679" y="4445"/>
                </a:lnTo>
                <a:lnTo>
                  <a:pt x="864235" y="0"/>
                </a:lnTo>
                <a:close/>
              </a:path>
              <a:path w="897254" h="389254">
                <a:moveTo>
                  <a:pt x="868679" y="9906"/>
                </a:moveTo>
                <a:lnTo>
                  <a:pt x="848868" y="9906"/>
                </a:lnTo>
                <a:lnTo>
                  <a:pt x="858774" y="19812"/>
                </a:lnTo>
                <a:lnTo>
                  <a:pt x="868679" y="19812"/>
                </a:lnTo>
                <a:lnTo>
                  <a:pt x="868679" y="990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269480" y="3560064"/>
            <a:ext cx="955548" cy="54559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311390" y="3582923"/>
            <a:ext cx="832485" cy="382905"/>
          </a:xfrm>
          <a:custGeom>
            <a:avLst/>
            <a:gdLst/>
            <a:ahLst/>
            <a:cxnLst/>
            <a:rect l="l" t="t" r="r" b="b"/>
            <a:pathLst>
              <a:path w="832484" h="382904">
                <a:moveTo>
                  <a:pt x="784478" y="306450"/>
                </a:moveTo>
                <a:lnTo>
                  <a:pt x="756284" y="306450"/>
                </a:lnTo>
                <a:lnTo>
                  <a:pt x="794384" y="382650"/>
                </a:lnTo>
                <a:lnTo>
                  <a:pt x="826134" y="319150"/>
                </a:lnTo>
                <a:lnTo>
                  <a:pt x="784478" y="319150"/>
                </a:lnTo>
                <a:lnTo>
                  <a:pt x="784478" y="306450"/>
                </a:lnTo>
                <a:close/>
              </a:path>
              <a:path w="832484" h="382904">
                <a:moveTo>
                  <a:pt x="784478" y="9906"/>
                </a:moveTo>
                <a:lnTo>
                  <a:pt x="784478" y="319150"/>
                </a:lnTo>
                <a:lnTo>
                  <a:pt x="804290" y="319150"/>
                </a:lnTo>
                <a:lnTo>
                  <a:pt x="804290" y="19812"/>
                </a:lnTo>
                <a:lnTo>
                  <a:pt x="794384" y="19812"/>
                </a:lnTo>
                <a:lnTo>
                  <a:pt x="784478" y="9906"/>
                </a:lnTo>
                <a:close/>
              </a:path>
              <a:path w="832484" h="382904">
                <a:moveTo>
                  <a:pt x="832484" y="306450"/>
                </a:moveTo>
                <a:lnTo>
                  <a:pt x="804290" y="306450"/>
                </a:lnTo>
                <a:lnTo>
                  <a:pt x="804290" y="319150"/>
                </a:lnTo>
                <a:lnTo>
                  <a:pt x="826134" y="319150"/>
                </a:lnTo>
                <a:lnTo>
                  <a:pt x="832484" y="306450"/>
                </a:lnTo>
                <a:close/>
              </a:path>
              <a:path w="832484" h="382904">
                <a:moveTo>
                  <a:pt x="799845" y="0"/>
                </a:moveTo>
                <a:lnTo>
                  <a:pt x="0" y="0"/>
                </a:lnTo>
                <a:lnTo>
                  <a:pt x="0" y="19812"/>
                </a:lnTo>
                <a:lnTo>
                  <a:pt x="784478" y="19812"/>
                </a:lnTo>
                <a:lnTo>
                  <a:pt x="784478" y="9906"/>
                </a:lnTo>
                <a:lnTo>
                  <a:pt x="804290" y="9906"/>
                </a:lnTo>
                <a:lnTo>
                  <a:pt x="804290" y="4444"/>
                </a:lnTo>
                <a:lnTo>
                  <a:pt x="799845" y="0"/>
                </a:lnTo>
                <a:close/>
              </a:path>
              <a:path w="832484" h="382904">
                <a:moveTo>
                  <a:pt x="804290" y="9906"/>
                </a:moveTo>
                <a:lnTo>
                  <a:pt x="784478" y="9906"/>
                </a:lnTo>
                <a:lnTo>
                  <a:pt x="794384" y="19812"/>
                </a:lnTo>
                <a:lnTo>
                  <a:pt x="804290" y="19812"/>
                </a:lnTo>
                <a:lnTo>
                  <a:pt x="804290" y="990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919983" y="3561588"/>
            <a:ext cx="600456" cy="55016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61894" y="3584447"/>
            <a:ext cx="476884" cy="387985"/>
          </a:xfrm>
          <a:custGeom>
            <a:avLst/>
            <a:gdLst/>
            <a:ahLst/>
            <a:cxnLst/>
            <a:rect l="l" t="t" r="r" b="b"/>
            <a:pathLst>
              <a:path w="476885" h="387985">
                <a:moveTo>
                  <a:pt x="428879" y="311315"/>
                </a:moveTo>
                <a:lnTo>
                  <a:pt x="400684" y="311315"/>
                </a:lnTo>
                <a:lnTo>
                  <a:pt x="438784" y="387515"/>
                </a:lnTo>
                <a:lnTo>
                  <a:pt x="470534" y="324015"/>
                </a:lnTo>
                <a:lnTo>
                  <a:pt x="428879" y="324015"/>
                </a:lnTo>
                <a:lnTo>
                  <a:pt x="428879" y="311315"/>
                </a:lnTo>
                <a:close/>
              </a:path>
              <a:path w="476885" h="387985">
                <a:moveTo>
                  <a:pt x="428879" y="9905"/>
                </a:moveTo>
                <a:lnTo>
                  <a:pt x="428879" y="324015"/>
                </a:lnTo>
                <a:lnTo>
                  <a:pt x="448691" y="324015"/>
                </a:lnTo>
                <a:lnTo>
                  <a:pt x="448691" y="19811"/>
                </a:lnTo>
                <a:lnTo>
                  <a:pt x="438784" y="19811"/>
                </a:lnTo>
                <a:lnTo>
                  <a:pt x="428879" y="9905"/>
                </a:lnTo>
                <a:close/>
              </a:path>
              <a:path w="476885" h="387985">
                <a:moveTo>
                  <a:pt x="476884" y="311315"/>
                </a:moveTo>
                <a:lnTo>
                  <a:pt x="448691" y="311315"/>
                </a:lnTo>
                <a:lnTo>
                  <a:pt x="448691" y="324015"/>
                </a:lnTo>
                <a:lnTo>
                  <a:pt x="470534" y="324015"/>
                </a:lnTo>
                <a:lnTo>
                  <a:pt x="476884" y="311315"/>
                </a:lnTo>
                <a:close/>
              </a:path>
              <a:path w="476885" h="387985">
                <a:moveTo>
                  <a:pt x="444245" y="0"/>
                </a:moveTo>
                <a:lnTo>
                  <a:pt x="0" y="0"/>
                </a:lnTo>
                <a:lnTo>
                  <a:pt x="0" y="19811"/>
                </a:lnTo>
                <a:lnTo>
                  <a:pt x="428879" y="19811"/>
                </a:lnTo>
                <a:lnTo>
                  <a:pt x="428879" y="9905"/>
                </a:lnTo>
                <a:lnTo>
                  <a:pt x="448691" y="9905"/>
                </a:lnTo>
                <a:lnTo>
                  <a:pt x="448691" y="4444"/>
                </a:lnTo>
                <a:lnTo>
                  <a:pt x="444245" y="0"/>
                </a:lnTo>
                <a:close/>
              </a:path>
              <a:path w="476885" h="387985">
                <a:moveTo>
                  <a:pt x="448691" y="9905"/>
                </a:moveTo>
                <a:lnTo>
                  <a:pt x="428879" y="9905"/>
                </a:lnTo>
                <a:lnTo>
                  <a:pt x="438784" y="19811"/>
                </a:lnTo>
                <a:lnTo>
                  <a:pt x="448691" y="19811"/>
                </a:lnTo>
                <a:lnTo>
                  <a:pt x="448691" y="9905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774191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8116062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2023" y="3313176"/>
                </a:lnTo>
                <a:lnTo>
                  <a:pt x="8357726" y="3309822"/>
                </a:lnTo>
                <a:lnTo>
                  <a:pt x="8401345" y="3300082"/>
                </a:lnTo>
                <a:lnTo>
                  <a:pt x="8442403" y="3284433"/>
                </a:lnTo>
                <a:lnTo>
                  <a:pt x="8480420" y="3263354"/>
                </a:lnTo>
                <a:lnTo>
                  <a:pt x="8514920" y="3237322"/>
                </a:lnTo>
                <a:lnTo>
                  <a:pt x="8545423" y="3206817"/>
                </a:lnTo>
                <a:lnTo>
                  <a:pt x="8571452" y="3172317"/>
                </a:lnTo>
                <a:lnTo>
                  <a:pt x="8592529" y="3134300"/>
                </a:lnTo>
                <a:lnTo>
                  <a:pt x="8608176" y="3093244"/>
                </a:lnTo>
                <a:lnTo>
                  <a:pt x="8617915" y="3049628"/>
                </a:lnTo>
                <a:lnTo>
                  <a:pt x="8621268" y="3003931"/>
                </a:lnTo>
                <a:lnTo>
                  <a:pt x="8621268" y="505206"/>
                </a:lnTo>
                <a:lnTo>
                  <a:pt x="8618955" y="456551"/>
                </a:lnTo>
                <a:lnTo>
                  <a:pt x="8612158" y="409204"/>
                </a:lnTo>
                <a:lnTo>
                  <a:pt x="8601089" y="363378"/>
                </a:lnTo>
                <a:lnTo>
                  <a:pt x="8585958" y="319284"/>
                </a:lnTo>
                <a:lnTo>
                  <a:pt x="8566979" y="277134"/>
                </a:lnTo>
                <a:lnTo>
                  <a:pt x="8544362" y="237139"/>
                </a:lnTo>
                <a:lnTo>
                  <a:pt x="8518320" y="199511"/>
                </a:lnTo>
                <a:lnTo>
                  <a:pt x="8489064" y="164462"/>
                </a:lnTo>
                <a:lnTo>
                  <a:pt x="8456805" y="132203"/>
                </a:lnTo>
                <a:lnTo>
                  <a:pt x="8421756" y="102947"/>
                </a:lnTo>
                <a:lnTo>
                  <a:pt x="8384128" y="76905"/>
                </a:lnTo>
                <a:lnTo>
                  <a:pt x="8344133" y="54288"/>
                </a:lnTo>
                <a:lnTo>
                  <a:pt x="8301983" y="35309"/>
                </a:lnTo>
                <a:lnTo>
                  <a:pt x="8257889" y="20178"/>
                </a:lnTo>
                <a:lnTo>
                  <a:pt x="8212063" y="9109"/>
                </a:lnTo>
                <a:lnTo>
                  <a:pt x="8164716" y="2312"/>
                </a:lnTo>
                <a:lnTo>
                  <a:pt x="8116062" y="0"/>
                </a:lnTo>
                <a:close/>
              </a:path>
            </a:pathLst>
          </a:custGeom>
          <a:solidFill>
            <a:srgbClr val="34823E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5995162" y="0"/>
                </a:moveTo>
                <a:lnTo>
                  <a:pt x="231901" y="0"/>
                </a:lnTo>
                <a:lnTo>
                  <a:pt x="185182" y="4713"/>
                </a:lnTo>
                <a:lnTo>
                  <a:pt x="141660" y="18232"/>
                </a:lnTo>
                <a:lnTo>
                  <a:pt x="102269" y="39621"/>
                </a:lnTo>
                <a:lnTo>
                  <a:pt x="67944" y="67945"/>
                </a:lnTo>
                <a:lnTo>
                  <a:pt x="39621" y="102269"/>
                </a:lnTo>
                <a:lnTo>
                  <a:pt x="18232" y="141660"/>
                </a:lnTo>
                <a:lnTo>
                  <a:pt x="4713" y="185182"/>
                </a:lnTo>
                <a:lnTo>
                  <a:pt x="0" y="231901"/>
                </a:lnTo>
                <a:lnTo>
                  <a:pt x="0" y="2130298"/>
                </a:lnTo>
                <a:lnTo>
                  <a:pt x="4713" y="2177017"/>
                </a:lnTo>
                <a:lnTo>
                  <a:pt x="18232" y="2220539"/>
                </a:lnTo>
                <a:lnTo>
                  <a:pt x="39621" y="2259930"/>
                </a:lnTo>
                <a:lnTo>
                  <a:pt x="67945" y="2294255"/>
                </a:lnTo>
                <a:lnTo>
                  <a:pt x="102269" y="2322578"/>
                </a:lnTo>
                <a:lnTo>
                  <a:pt x="141660" y="2343967"/>
                </a:lnTo>
                <a:lnTo>
                  <a:pt x="185182" y="2357486"/>
                </a:lnTo>
                <a:lnTo>
                  <a:pt x="231901" y="2362200"/>
                </a:lnTo>
                <a:lnTo>
                  <a:pt x="5995162" y="2362200"/>
                </a:lnTo>
                <a:lnTo>
                  <a:pt x="6041881" y="2357486"/>
                </a:lnTo>
                <a:lnTo>
                  <a:pt x="6085403" y="2343967"/>
                </a:lnTo>
                <a:lnTo>
                  <a:pt x="6124794" y="2322578"/>
                </a:lnTo>
                <a:lnTo>
                  <a:pt x="6159119" y="2294255"/>
                </a:lnTo>
                <a:lnTo>
                  <a:pt x="6187442" y="2259930"/>
                </a:lnTo>
                <a:lnTo>
                  <a:pt x="6208831" y="2220539"/>
                </a:lnTo>
                <a:lnTo>
                  <a:pt x="6222350" y="2177017"/>
                </a:lnTo>
                <a:lnTo>
                  <a:pt x="6227064" y="2130298"/>
                </a:lnTo>
                <a:lnTo>
                  <a:pt x="6227064" y="231901"/>
                </a:lnTo>
                <a:lnTo>
                  <a:pt x="6222350" y="185182"/>
                </a:lnTo>
                <a:lnTo>
                  <a:pt x="6208831" y="141660"/>
                </a:lnTo>
                <a:lnTo>
                  <a:pt x="6187442" y="102269"/>
                </a:lnTo>
                <a:lnTo>
                  <a:pt x="6159118" y="67945"/>
                </a:lnTo>
                <a:lnTo>
                  <a:pt x="6124794" y="39621"/>
                </a:lnTo>
                <a:lnTo>
                  <a:pt x="6085403" y="18232"/>
                </a:lnTo>
                <a:lnTo>
                  <a:pt x="6041881" y="4713"/>
                </a:lnTo>
                <a:lnTo>
                  <a:pt x="5995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0" y="231901"/>
                </a:moveTo>
                <a:lnTo>
                  <a:pt x="4713" y="185182"/>
                </a:lnTo>
                <a:lnTo>
                  <a:pt x="18232" y="141660"/>
                </a:lnTo>
                <a:lnTo>
                  <a:pt x="39621" y="102269"/>
                </a:lnTo>
                <a:lnTo>
                  <a:pt x="67944" y="67944"/>
                </a:lnTo>
                <a:lnTo>
                  <a:pt x="102269" y="39621"/>
                </a:lnTo>
                <a:lnTo>
                  <a:pt x="141660" y="18232"/>
                </a:lnTo>
                <a:lnTo>
                  <a:pt x="185182" y="4713"/>
                </a:lnTo>
                <a:lnTo>
                  <a:pt x="231901" y="0"/>
                </a:lnTo>
                <a:lnTo>
                  <a:pt x="5995162" y="0"/>
                </a:lnTo>
                <a:lnTo>
                  <a:pt x="6041881" y="4713"/>
                </a:lnTo>
                <a:lnTo>
                  <a:pt x="6085403" y="18232"/>
                </a:lnTo>
                <a:lnTo>
                  <a:pt x="6124794" y="39621"/>
                </a:lnTo>
                <a:lnTo>
                  <a:pt x="6159118" y="67945"/>
                </a:lnTo>
                <a:lnTo>
                  <a:pt x="6187442" y="102269"/>
                </a:lnTo>
                <a:lnTo>
                  <a:pt x="6208831" y="141660"/>
                </a:lnTo>
                <a:lnTo>
                  <a:pt x="6222350" y="185182"/>
                </a:lnTo>
                <a:lnTo>
                  <a:pt x="6227064" y="231901"/>
                </a:lnTo>
                <a:lnTo>
                  <a:pt x="6227064" y="2130298"/>
                </a:lnTo>
                <a:lnTo>
                  <a:pt x="6222350" y="2177017"/>
                </a:lnTo>
                <a:lnTo>
                  <a:pt x="6208831" y="2220539"/>
                </a:lnTo>
                <a:lnTo>
                  <a:pt x="6187442" y="2259930"/>
                </a:lnTo>
                <a:lnTo>
                  <a:pt x="6159119" y="2294254"/>
                </a:lnTo>
                <a:lnTo>
                  <a:pt x="6124794" y="2322578"/>
                </a:lnTo>
                <a:lnTo>
                  <a:pt x="6085403" y="2343967"/>
                </a:lnTo>
                <a:lnTo>
                  <a:pt x="6041881" y="2357486"/>
                </a:lnTo>
                <a:lnTo>
                  <a:pt x="5995162" y="2362200"/>
                </a:lnTo>
                <a:lnTo>
                  <a:pt x="231901" y="2362200"/>
                </a:lnTo>
                <a:lnTo>
                  <a:pt x="185182" y="2357486"/>
                </a:lnTo>
                <a:lnTo>
                  <a:pt x="141660" y="2343967"/>
                </a:lnTo>
                <a:lnTo>
                  <a:pt x="102269" y="2322578"/>
                </a:lnTo>
                <a:lnTo>
                  <a:pt x="67945" y="2294255"/>
                </a:lnTo>
                <a:lnTo>
                  <a:pt x="39621" y="2259930"/>
                </a:lnTo>
                <a:lnTo>
                  <a:pt x="18232" y="2220539"/>
                </a:lnTo>
                <a:lnTo>
                  <a:pt x="4713" y="2177017"/>
                </a:lnTo>
                <a:lnTo>
                  <a:pt x="0" y="2130298"/>
                </a:lnTo>
                <a:lnTo>
                  <a:pt x="0" y="23190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5648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</a:t>
            </a:r>
            <a:r>
              <a:rPr dirty="0" sz="2800" spc="-55"/>
              <a:t> </a:t>
            </a:r>
            <a:r>
              <a:rPr dirty="0" sz="2800" spc="-15"/>
              <a:t>CloudWatch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277872" y="1367790"/>
            <a:ext cx="5929630" cy="20523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05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A </a:t>
            </a:r>
            <a:r>
              <a:rPr dirty="0" sz="1900" spc="-5" b="1">
                <a:solidFill>
                  <a:srgbClr val="4D4D4B"/>
                </a:solidFill>
                <a:latin typeface="Arial"/>
                <a:cs typeface="Arial"/>
              </a:rPr>
              <a:t>monitoring </a:t>
            </a:r>
            <a:r>
              <a:rPr dirty="0" sz="1900" spc="-10" b="1">
                <a:solidFill>
                  <a:srgbClr val="4D4D4B"/>
                </a:solidFill>
                <a:latin typeface="Arial"/>
                <a:cs typeface="Arial"/>
              </a:rPr>
              <a:t>service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19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cloud resources and  the applications you run on </a:t>
            </a:r>
            <a:r>
              <a:rPr dirty="0" sz="1900" spc="-30">
                <a:solidFill>
                  <a:srgbClr val="4D4D4B"/>
                </a:solidFill>
                <a:latin typeface="Arial"/>
                <a:cs typeface="Arial"/>
              </a:rPr>
              <a:t>AWS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ts val="2165"/>
              </a:lnSpc>
              <a:spcBef>
                <a:spcPts val="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 spc="-5" b="1">
                <a:solidFill>
                  <a:srgbClr val="4D4D4B"/>
                </a:solidFill>
                <a:latin typeface="Arial"/>
                <a:cs typeface="Arial"/>
              </a:rPr>
              <a:t>Visibility into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resource utilization,</a:t>
            </a:r>
            <a:r>
              <a:rPr dirty="0" sz="1900" spc="9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operational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ts val="2165"/>
              </a:lnSpc>
            </a:pP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performance, and overall demand</a:t>
            </a:r>
            <a:r>
              <a:rPr dirty="0" sz="1900" spc="1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patterns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 spc="-5" b="1">
                <a:solidFill>
                  <a:srgbClr val="4D4D4B"/>
                </a:solidFill>
                <a:latin typeface="Arial"/>
                <a:cs typeface="Arial"/>
              </a:rPr>
              <a:t>Custom </a:t>
            </a:r>
            <a:r>
              <a:rPr dirty="0" sz="1900" b="1">
                <a:solidFill>
                  <a:srgbClr val="4D4D4B"/>
                </a:solidFill>
                <a:latin typeface="Arial"/>
                <a:cs typeface="Arial"/>
              </a:rPr>
              <a:t>application-specific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metrics of your</a:t>
            </a:r>
            <a:r>
              <a:rPr dirty="0" sz="1900" spc="5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4D4D4B"/>
                </a:solidFill>
                <a:latin typeface="Arial"/>
                <a:cs typeface="Arial"/>
              </a:rPr>
              <a:t>own</a:t>
            </a:r>
            <a:endParaRPr sz="1900">
              <a:latin typeface="Arial"/>
              <a:cs typeface="Arial"/>
            </a:endParaRPr>
          </a:p>
          <a:p>
            <a:pPr marL="355600" marR="202565" indent="-342900">
              <a:lnSpc>
                <a:spcPts val="205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 spc="-5" b="1">
                <a:solidFill>
                  <a:srgbClr val="4D4D4B"/>
                </a:solidFill>
                <a:latin typeface="Arial"/>
                <a:cs typeface="Arial"/>
              </a:rPr>
              <a:t>Accessible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via </a:t>
            </a:r>
            <a:r>
              <a:rPr dirty="0" sz="19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Management Console, APIs,  SDK, or</a:t>
            </a:r>
            <a:r>
              <a:rPr dirty="0" sz="1900" spc="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CLI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3983" y="2441448"/>
            <a:ext cx="1601724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8489" y="2561335"/>
            <a:ext cx="11239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653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Cl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oud</a:t>
            </a:r>
            <a:r>
              <a:rPr dirty="0" sz="1600" spc="-60">
                <a:solidFill>
                  <a:srgbClr val="464646"/>
                </a:solidFill>
                <a:latin typeface="Arial"/>
                <a:cs typeface="Arial"/>
              </a:rPr>
              <a:t>W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atc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6508" y="2143374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5" h="192405">
                <a:moveTo>
                  <a:pt x="383064" y="0"/>
                </a:moveTo>
                <a:lnTo>
                  <a:pt x="0" y="56512"/>
                </a:lnTo>
                <a:lnTo>
                  <a:pt x="383064" y="191907"/>
                </a:lnTo>
                <a:lnTo>
                  <a:pt x="763524" y="57842"/>
                </a:lnTo>
                <a:lnTo>
                  <a:pt x="763524" y="55957"/>
                </a:lnTo>
                <a:lnTo>
                  <a:pt x="383064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84770" y="1612394"/>
            <a:ext cx="307340" cy="640715"/>
          </a:xfrm>
          <a:custGeom>
            <a:avLst/>
            <a:gdLst/>
            <a:ahLst/>
            <a:cxnLst/>
            <a:rect l="l" t="t" r="r" b="b"/>
            <a:pathLst>
              <a:path w="307340" h="640714">
                <a:moveTo>
                  <a:pt x="21255" y="0"/>
                </a:moveTo>
                <a:lnTo>
                  <a:pt x="0" y="0"/>
                </a:lnTo>
                <a:lnTo>
                  <a:pt x="0" y="640476"/>
                </a:lnTo>
                <a:lnTo>
                  <a:pt x="306919" y="568655"/>
                </a:lnTo>
                <a:lnTo>
                  <a:pt x="306919" y="110672"/>
                </a:lnTo>
                <a:lnTo>
                  <a:pt x="21255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7082" y="1746609"/>
            <a:ext cx="229870" cy="466725"/>
          </a:xfrm>
          <a:custGeom>
            <a:avLst/>
            <a:gdLst/>
            <a:ahLst/>
            <a:cxnLst/>
            <a:rect l="l" t="t" r="r" b="b"/>
            <a:pathLst>
              <a:path w="229869" h="466725">
                <a:moveTo>
                  <a:pt x="0" y="0"/>
                </a:moveTo>
                <a:lnTo>
                  <a:pt x="0" y="466233"/>
                </a:lnTo>
                <a:lnTo>
                  <a:pt x="229604" y="426205"/>
                </a:lnTo>
                <a:lnTo>
                  <a:pt x="229604" y="5063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17577" y="1731316"/>
            <a:ext cx="82550" cy="554990"/>
          </a:xfrm>
          <a:custGeom>
            <a:avLst/>
            <a:gdLst/>
            <a:ahLst/>
            <a:cxnLst/>
            <a:rect l="l" t="t" r="r" b="b"/>
            <a:pathLst>
              <a:path w="82550" h="554989">
                <a:moveTo>
                  <a:pt x="81995" y="0"/>
                </a:moveTo>
                <a:lnTo>
                  <a:pt x="0" y="24719"/>
                </a:lnTo>
                <a:lnTo>
                  <a:pt x="0" y="529788"/>
                </a:lnTo>
                <a:lnTo>
                  <a:pt x="81995" y="554523"/>
                </a:lnTo>
                <a:lnTo>
                  <a:pt x="81995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95739" y="1612394"/>
            <a:ext cx="89535" cy="639445"/>
          </a:xfrm>
          <a:custGeom>
            <a:avLst/>
            <a:gdLst/>
            <a:ahLst/>
            <a:cxnLst/>
            <a:rect l="l" t="t" r="r" b="b"/>
            <a:pathLst>
              <a:path w="89534" h="639444">
                <a:moveTo>
                  <a:pt x="89030" y="0"/>
                </a:moveTo>
                <a:lnTo>
                  <a:pt x="72199" y="0"/>
                </a:lnTo>
                <a:lnTo>
                  <a:pt x="0" y="35322"/>
                </a:lnTo>
                <a:lnTo>
                  <a:pt x="0" y="612212"/>
                </a:lnTo>
                <a:lnTo>
                  <a:pt x="89030" y="639299"/>
                </a:lnTo>
                <a:lnTo>
                  <a:pt x="8903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16508" y="2199886"/>
            <a:ext cx="383540" cy="269875"/>
          </a:xfrm>
          <a:custGeom>
            <a:avLst/>
            <a:gdLst/>
            <a:ahLst/>
            <a:cxnLst/>
            <a:rect l="l" t="t" r="r" b="b"/>
            <a:pathLst>
              <a:path w="383540" h="269875">
                <a:moveTo>
                  <a:pt x="0" y="0"/>
                </a:moveTo>
                <a:lnTo>
                  <a:pt x="0" y="78879"/>
                </a:lnTo>
                <a:lnTo>
                  <a:pt x="383064" y="269611"/>
                </a:lnTo>
                <a:lnTo>
                  <a:pt x="383064" y="135395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99572" y="2201217"/>
            <a:ext cx="381000" cy="268605"/>
          </a:xfrm>
          <a:custGeom>
            <a:avLst/>
            <a:gdLst/>
            <a:ahLst/>
            <a:cxnLst/>
            <a:rect l="l" t="t" r="r" b="b"/>
            <a:pathLst>
              <a:path w="381000" h="268605">
                <a:moveTo>
                  <a:pt x="380459" y="0"/>
                </a:moveTo>
                <a:lnTo>
                  <a:pt x="0" y="134064"/>
                </a:lnTo>
                <a:lnTo>
                  <a:pt x="0" y="268280"/>
                </a:lnTo>
                <a:lnTo>
                  <a:pt x="380459" y="79422"/>
                </a:lnTo>
                <a:lnTo>
                  <a:pt x="380459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2652" y="1746609"/>
            <a:ext cx="64769" cy="466725"/>
          </a:xfrm>
          <a:custGeom>
            <a:avLst/>
            <a:gdLst/>
            <a:ahLst/>
            <a:cxnLst/>
            <a:rect l="l" t="t" r="r" b="b"/>
            <a:pathLst>
              <a:path w="64769" h="466725">
                <a:moveTo>
                  <a:pt x="64429" y="0"/>
                </a:moveTo>
                <a:lnTo>
                  <a:pt x="0" y="24735"/>
                </a:lnTo>
                <a:lnTo>
                  <a:pt x="0" y="446219"/>
                </a:lnTo>
                <a:lnTo>
                  <a:pt x="64429" y="466233"/>
                </a:lnTo>
                <a:lnTo>
                  <a:pt x="64429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99572" y="1730124"/>
            <a:ext cx="276860" cy="556260"/>
          </a:xfrm>
          <a:custGeom>
            <a:avLst/>
            <a:gdLst/>
            <a:ahLst/>
            <a:cxnLst/>
            <a:rect l="l" t="t" r="r" b="b"/>
            <a:pathLst>
              <a:path w="276860" h="556260">
                <a:moveTo>
                  <a:pt x="0" y="0"/>
                </a:moveTo>
                <a:lnTo>
                  <a:pt x="0" y="555715"/>
                </a:lnTo>
                <a:lnTo>
                  <a:pt x="276468" y="473291"/>
                </a:lnTo>
                <a:lnTo>
                  <a:pt x="276468" y="8242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2354579"/>
            <a:ext cx="3031236" cy="1900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596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</a:t>
            </a:r>
            <a:r>
              <a:rPr dirty="0" sz="2800" spc="-15"/>
              <a:t>CloudWatch</a:t>
            </a:r>
            <a:r>
              <a:rPr dirty="0" sz="2800"/>
              <a:t> </a:t>
            </a:r>
            <a:r>
              <a:rPr dirty="0" sz="2800" spc="-5"/>
              <a:t>Facts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973076"/>
            <a:ext cx="3677920" cy="108839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Monitor other 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AWS</a:t>
            </a:r>
            <a:r>
              <a:rPr dirty="0" sz="2000" spc="-2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lvl="1" marL="556260" indent="-143510">
              <a:lnSpc>
                <a:spcPct val="100000"/>
              </a:lnSpc>
              <a:spcBef>
                <a:spcPts val="440"/>
              </a:spcBef>
              <a:buChar char="•"/>
              <a:tabLst>
                <a:tab pos="556895" algn="l"/>
              </a:tabLst>
            </a:pPr>
            <a:r>
              <a:rPr dirty="0" sz="1800" spc="-15">
                <a:solidFill>
                  <a:srgbClr val="4D4D4B"/>
                </a:solidFill>
                <a:latin typeface="Arial"/>
                <a:cs typeface="Arial"/>
              </a:rPr>
              <a:t>View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graphics and</a:t>
            </a:r>
            <a:r>
              <a:rPr dirty="0" sz="1800" spc="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4D4B"/>
                </a:solidFill>
                <a:latin typeface="Arial"/>
                <a:cs typeface="Arial"/>
              </a:rPr>
              <a:t>statistics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Set</a:t>
            </a:r>
            <a:r>
              <a:rPr dirty="0" sz="2000" spc="-1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Alarms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45779" y="710232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4" h="192405">
                <a:moveTo>
                  <a:pt x="383064" y="0"/>
                </a:moveTo>
                <a:lnTo>
                  <a:pt x="0" y="56613"/>
                </a:lnTo>
                <a:lnTo>
                  <a:pt x="383064" y="192249"/>
                </a:lnTo>
                <a:lnTo>
                  <a:pt x="763524" y="57945"/>
                </a:lnTo>
                <a:lnTo>
                  <a:pt x="763524" y="56056"/>
                </a:lnTo>
                <a:lnTo>
                  <a:pt x="383064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14041" y="178306"/>
            <a:ext cx="307340" cy="641985"/>
          </a:xfrm>
          <a:custGeom>
            <a:avLst/>
            <a:gdLst/>
            <a:ahLst/>
            <a:cxnLst/>
            <a:rect l="l" t="t" r="r" b="b"/>
            <a:pathLst>
              <a:path w="307340" h="641985">
                <a:moveTo>
                  <a:pt x="21254" y="0"/>
                </a:moveTo>
                <a:lnTo>
                  <a:pt x="0" y="0"/>
                </a:lnTo>
                <a:lnTo>
                  <a:pt x="0" y="641616"/>
                </a:lnTo>
                <a:lnTo>
                  <a:pt x="306920" y="569667"/>
                </a:lnTo>
                <a:lnTo>
                  <a:pt x="306919" y="110869"/>
                </a:lnTo>
                <a:lnTo>
                  <a:pt x="21254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86353" y="312761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70" h="467359">
                <a:moveTo>
                  <a:pt x="0" y="0"/>
                </a:moveTo>
                <a:lnTo>
                  <a:pt x="0" y="467062"/>
                </a:lnTo>
                <a:lnTo>
                  <a:pt x="229605" y="426963"/>
                </a:lnTo>
                <a:lnTo>
                  <a:pt x="229604" y="5072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46849" y="297441"/>
            <a:ext cx="82550" cy="555625"/>
          </a:xfrm>
          <a:custGeom>
            <a:avLst/>
            <a:gdLst/>
            <a:ahLst/>
            <a:cxnLst/>
            <a:rect l="l" t="t" r="r" b="b"/>
            <a:pathLst>
              <a:path w="82550" h="555625">
                <a:moveTo>
                  <a:pt x="81995" y="0"/>
                </a:moveTo>
                <a:lnTo>
                  <a:pt x="0" y="24763"/>
                </a:lnTo>
                <a:lnTo>
                  <a:pt x="0" y="530731"/>
                </a:lnTo>
                <a:lnTo>
                  <a:pt x="81995" y="555510"/>
                </a:lnTo>
                <a:lnTo>
                  <a:pt x="81995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25011" y="178306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5">
                <a:moveTo>
                  <a:pt x="89030" y="0"/>
                </a:moveTo>
                <a:lnTo>
                  <a:pt x="72199" y="0"/>
                </a:lnTo>
                <a:lnTo>
                  <a:pt x="0" y="35385"/>
                </a:lnTo>
                <a:lnTo>
                  <a:pt x="0" y="613302"/>
                </a:lnTo>
                <a:lnTo>
                  <a:pt x="89031" y="640438"/>
                </a:lnTo>
                <a:lnTo>
                  <a:pt x="8903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45779" y="766845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09">
                <a:moveTo>
                  <a:pt x="0" y="0"/>
                </a:moveTo>
                <a:lnTo>
                  <a:pt x="0" y="79019"/>
                </a:lnTo>
                <a:lnTo>
                  <a:pt x="383065" y="270090"/>
                </a:lnTo>
                <a:lnTo>
                  <a:pt x="383064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28844" y="768178"/>
            <a:ext cx="381000" cy="269240"/>
          </a:xfrm>
          <a:custGeom>
            <a:avLst/>
            <a:gdLst/>
            <a:ahLst/>
            <a:cxnLst/>
            <a:rect l="l" t="t" r="r" b="b"/>
            <a:pathLst>
              <a:path w="381000" h="269240">
                <a:moveTo>
                  <a:pt x="380459" y="0"/>
                </a:moveTo>
                <a:lnTo>
                  <a:pt x="0" y="134303"/>
                </a:lnTo>
                <a:lnTo>
                  <a:pt x="0" y="268758"/>
                </a:lnTo>
                <a:lnTo>
                  <a:pt x="380459" y="79564"/>
                </a:lnTo>
                <a:lnTo>
                  <a:pt x="380459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21924" y="312761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70" h="467359">
                <a:moveTo>
                  <a:pt x="64429" y="0"/>
                </a:moveTo>
                <a:lnTo>
                  <a:pt x="0" y="24779"/>
                </a:lnTo>
                <a:lnTo>
                  <a:pt x="0" y="447013"/>
                </a:lnTo>
                <a:lnTo>
                  <a:pt x="64429" y="467062"/>
                </a:lnTo>
                <a:lnTo>
                  <a:pt x="64429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28844" y="296247"/>
            <a:ext cx="276860" cy="556895"/>
          </a:xfrm>
          <a:custGeom>
            <a:avLst/>
            <a:gdLst/>
            <a:ahLst/>
            <a:cxnLst/>
            <a:rect l="l" t="t" r="r" b="b"/>
            <a:pathLst>
              <a:path w="276859" h="556894">
                <a:moveTo>
                  <a:pt x="0" y="0"/>
                </a:moveTo>
                <a:lnTo>
                  <a:pt x="0" y="556704"/>
                </a:lnTo>
                <a:lnTo>
                  <a:pt x="276468" y="474133"/>
                </a:lnTo>
                <a:lnTo>
                  <a:pt x="276468" y="8257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08932" y="2497835"/>
            <a:ext cx="3880104" cy="1452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49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Amazon </a:t>
            </a:r>
            <a:r>
              <a:rPr dirty="0" sz="2800" spc="-15">
                <a:solidFill>
                  <a:srgbClr val="4D4D4B"/>
                </a:solidFill>
              </a:rPr>
              <a:t>CloudWatch</a:t>
            </a:r>
            <a:r>
              <a:rPr dirty="0" sz="2800" spc="-7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Architecture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45779" y="710232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4" h="192405">
                <a:moveTo>
                  <a:pt x="383064" y="0"/>
                </a:moveTo>
                <a:lnTo>
                  <a:pt x="0" y="56613"/>
                </a:lnTo>
                <a:lnTo>
                  <a:pt x="383064" y="192249"/>
                </a:lnTo>
                <a:lnTo>
                  <a:pt x="763524" y="57945"/>
                </a:lnTo>
                <a:lnTo>
                  <a:pt x="763524" y="56056"/>
                </a:lnTo>
                <a:lnTo>
                  <a:pt x="383064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14041" y="178306"/>
            <a:ext cx="307340" cy="641985"/>
          </a:xfrm>
          <a:custGeom>
            <a:avLst/>
            <a:gdLst/>
            <a:ahLst/>
            <a:cxnLst/>
            <a:rect l="l" t="t" r="r" b="b"/>
            <a:pathLst>
              <a:path w="307340" h="641985">
                <a:moveTo>
                  <a:pt x="21254" y="0"/>
                </a:moveTo>
                <a:lnTo>
                  <a:pt x="0" y="0"/>
                </a:lnTo>
                <a:lnTo>
                  <a:pt x="0" y="641616"/>
                </a:lnTo>
                <a:lnTo>
                  <a:pt x="306920" y="569667"/>
                </a:lnTo>
                <a:lnTo>
                  <a:pt x="306919" y="110869"/>
                </a:lnTo>
                <a:lnTo>
                  <a:pt x="21254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86353" y="312761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70" h="467359">
                <a:moveTo>
                  <a:pt x="0" y="0"/>
                </a:moveTo>
                <a:lnTo>
                  <a:pt x="0" y="467062"/>
                </a:lnTo>
                <a:lnTo>
                  <a:pt x="229605" y="426963"/>
                </a:lnTo>
                <a:lnTo>
                  <a:pt x="229604" y="5072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46849" y="297441"/>
            <a:ext cx="82550" cy="555625"/>
          </a:xfrm>
          <a:custGeom>
            <a:avLst/>
            <a:gdLst/>
            <a:ahLst/>
            <a:cxnLst/>
            <a:rect l="l" t="t" r="r" b="b"/>
            <a:pathLst>
              <a:path w="82550" h="555625">
                <a:moveTo>
                  <a:pt x="81995" y="0"/>
                </a:moveTo>
                <a:lnTo>
                  <a:pt x="0" y="24763"/>
                </a:lnTo>
                <a:lnTo>
                  <a:pt x="0" y="530731"/>
                </a:lnTo>
                <a:lnTo>
                  <a:pt x="81995" y="555510"/>
                </a:lnTo>
                <a:lnTo>
                  <a:pt x="81995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5011" y="178306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5">
                <a:moveTo>
                  <a:pt x="89030" y="0"/>
                </a:moveTo>
                <a:lnTo>
                  <a:pt x="72199" y="0"/>
                </a:lnTo>
                <a:lnTo>
                  <a:pt x="0" y="35385"/>
                </a:lnTo>
                <a:lnTo>
                  <a:pt x="0" y="613302"/>
                </a:lnTo>
                <a:lnTo>
                  <a:pt x="89031" y="640438"/>
                </a:lnTo>
                <a:lnTo>
                  <a:pt x="8903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45779" y="766845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09">
                <a:moveTo>
                  <a:pt x="0" y="0"/>
                </a:moveTo>
                <a:lnTo>
                  <a:pt x="0" y="79019"/>
                </a:lnTo>
                <a:lnTo>
                  <a:pt x="383065" y="270090"/>
                </a:lnTo>
                <a:lnTo>
                  <a:pt x="383064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28844" y="768178"/>
            <a:ext cx="381000" cy="269240"/>
          </a:xfrm>
          <a:custGeom>
            <a:avLst/>
            <a:gdLst/>
            <a:ahLst/>
            <a:cxnLst/>
            <a:rect l="l" t="t" r="r" b="b"/>
            <a:pathLst>
              <a:path w="381000" h="269240">
                <a:moveTo>
                  <a:pt x="380459" y="0"/>
                </a:moveTo>
                <a:lnTo>
                  <a:pt x="0" y="134303"/>
                </a:lnTo>
                <a:lnTo>
                  <a:pt x="0" y="268758"/>
                </a:lnTo>
                <a:lnTo>
                  <a:pt x="380459" y="79564"/>
                </a:lnTo>
                <a:lnTo>
                  <a:pt x="380459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1924" y="312761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70" h="467359">
                <a:moveTo>
                  <a:pt x="64429" y="0"/>
                </a:moveTo>
                <a:lnTo>
                  <a:pt x="0" y="24779"/>
                </a:lnTo>
                <a:lnTo>
                  <a:pt x="0" y="447013"/>
                </a:lnTo>
                <a:lnTo>
                  <a:pt x="64429" y="467062"/>
                </a:lnTo>
                <a:lnTo>
                  <a:pt x="64429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28844" y="296247"/>
            <a:ext cx="276860" cy="556895"/>
          </a:xfrm>
          <a:custGeom>
            <a:avLst/>
            <a:gdLst/>
            <a:ahLst/>
            <a:cxnLst/>
            <a:rect l="l" t="t" r="r" b="b"/>
            <a:pathLst>
              <a:path w="276859" h="556894">
                <a:moveTo>
                  <a:pt x="0" y="0"/>
                </a:moveTo>
                <a:lnTo>
                  <a:pt x="0" y="556704"/>
                </a:lnTo>
                <a:lnTo>
                  <a:pt x="276468" y="474133"/>
                </a:lnTo>
                <a:lnTo>
                  <a:pt x="276468" y="8257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495" y="1848611"/>
            <a:ext cx="1502663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5740" y="1876044"/>
            <a:ext cx="1408176" cy="93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5740" y="1876044"/>
            <a:ext cx="1408430" cy="934719"/>
          </a:xfrm>
          <a:custGeom>
            <a:avLst/>
            <a:gdLst/>
            <a:ahLst/>
            <a:cxnLst/>
            <a:rect l="l" t="t" r="r" b="b"/>
            <a:pathLst>
              <a:path w="1408430" h="934719">
                <a:moveTo>
                  <a:pt x="0" y="934211"/>
                </a:moveTo>
                <a:lnTo>
                  <a:pt x="1408176" y="934211"/>
                </a:lnTo>
                <a:lnTo>
                  <a:pt x="1408176" y="0"/>
                </a:lnTo>
                <a:lnTo>
                  <a:pt x="0" y="0"/>
                </a:lnTo>
                <a:lnTo>
                  <a:pt x="0" y="934211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8300" y="2051685"/>
            <a:ext cx="10814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12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resources 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that support 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CloudWatch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676" y="1438655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78151" y="1303710"/>
            <a:ext cx="5699759" cy="2410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35301" y="1319022"/>
            <a:ext cx="5585460" cy="2315210"/>
          </a:xfrm>
          <a:custGeom>
            <a:avLst/>
            <a:gdLst/>
            <a:ahLst/>
            <a:cxnLst/>
            <a:rect l="l" t="t" r="r" b="b"/>
            <a:pathLst>
              <a:path w="5585459" h="2315210">
                <a:moveTo>
                  <a:pt x="0" y="385825"/>
                </a:moveTo>
                <a:lnTo>
                  <a:pt x="3005" y="337424"/>
                </a:lnTo>
                <a:lnTo>
                  <a:pt x="11782" y="290818"/>
                </a:lnTo>
                <a:lnTo>
                  <a:pt x="25968" y="246369"/>
                </a:lnTo>
                <a:lnTo>
                  <a:pt x="45201" y="204438"/>
                </a:lnTo>
                <a:lnTo>
                  <a:pt x="69121" y="165386"/>
                </a:lnTo>
                <a:lnTo>
                  <a:pt x="97366" y="129575"/>
                </a:lnTo>
                <a:lnTo>
                  <a:pt x="129575" y="97366"/>
                </a:lnTo>
                <a:lnTo>
                  <a:pt x="165386" y="69121"/>
                </a:lnTo>
                <a:lnTo>
                  <a:pt x="204438" y="45201"/>
                </a:lnTo>
                <a:lnTo>
                  <a:pt x="246369" y="25968"/>
                </a:lnTo>
                <a:lnTo>
                  <a:pt x="290818" y="11782"/>
                </a:lnTo>
                <a:lnTo>
                  <a:pt x="337424" y="3005"/>
                </a:lnTo>
                <a:lnTo>
                  <a:pt x="385825" y="0"/>
                </a:lnTo>
                <a:lnTo>
                  <a:pt x="5199633" y="0"/>
                </a:lnTo>
                <a:lnTo>
                  <a:pt x="5248035" y="3005"/>
                </a:lnTo>
                <a:lnTo>
                  <a:pt x="5294641" y="11782"/>
                </a:lnTo>
                <a:lnTo>
                  <a:pt x="5339090" y="25968"/>
                </a:lnTo>
                <a:lnTo>
                  <a:pt x="5381021" y="45201"/>
                </a:lnTo>
                <a:lnTo>
                  <a:pt x="5420073" y="69121"/>
                </a:lnTo>
                <a:lnTo>
                  <a:pt x="5455884" y="97366"/>
                </a:lnTo>
                <a:lnTo>
                  <a:pt x="5488093" y="129575"/>
                </a:lnTo>
                <a:lnTo>
                  <a:pt x="5516338" y="165386"/>
                </a:lnTo>
                <a:lnTo>
                  <a:pt x="5540258" y="204438"/>
                </a:lnTo>
                <a:lnTo>
                  <a:pt x="5559491" y="246369"/>
                </a:lnTo>
                <a:lnTo>
                  <a:pt x="5573677" y="290818"/>
                </a:lnTo>
                <a:lnTo>
                  <a:pt x="5582454" y="337424"/>
                </a:lnTo>
                <a:lnTo>
                  <a:pt x="5585459" y="385825"/>
                </a:lnTo>
                <a:lnTo>
                  <a:pt x="5585459" y="1929129"/>
                </a:lnTo>
                <a:lnTo>
                  <a:pt x="5582454" y="1977531"/>
                </a:lnTo>
                <a:lnTo>
                  <a:pt x="5573677" y="2024137"/>
                </a:lnTo>
                <a:lnTo>
                  <a:pt x="5559491" y="2068586"/>
                </a:lnTo>
                <a:lnTo>
                  <a:pt x="5540258" y="2110517"/>
                </a:lnTo>
                <a:lnTo>
                  <a:pt x="5516338" y="2149569"/>
                </a:lnTo>
                <a:lnTo>
                  <a:pt x="5488093" y="2185380"/>
                </a:lnTo>
                <a:lnTo>
                  <a:pt x="5455884" y="2217589"/>
                </a:lnTo>
                <a:lnTo>
                  <a:pt x="5420073" y="2245834"/>
                </a:lnTo>
                <a:lnTo>
                  <a:pt x="5381021" y="2269754"/>
                </a:lnTo>
                <a:lnTo>
                  <a:pt x="5339090" y="2288987"/>
                </a:lnTo>
                <a:lnTo>
                  <a:pt x="5294641" y="2303173"/>
                </a:lnTo>
                <a:lnTo>
                  <a:pt x="5248035" y="2311950"/>
                </a:lnTo>
                <a:lnTo>
                  <a:pt x="5199633" y="2314955"/>
                </a:lnTo>
                <a:lnTo>
                  <a:pt x="385825" y="2314955"/>
                </a:lnTo>
                <a:lnTo>
                  <a:pt x="337424" y="2311950"/>
                </a:lnTo>
                <a:lnTo>
                  <a:pt x="290818" y="2303173"/>
                </a:lnTo>
                <a:lnTo>
                  <a:pt x="246369" y="2288987"/>
                </a:lnTo>
                <a:lnTo>
                  <a:pt x="204438" y="2269754"/>
                </a:lnTo>
                <a:lnTo>
                  <a:pt x="165386" y="2245834"/>
                </a:lnTo>
                <a:lnTo>
                  <a:pt x="129575" y="2217589"/>
                </a:lnTo>
                <a:lnTo>
                  <a:pt x="97366" y="2185380"/>
                </a:lnTo>
                <a:lnTo>
                  <a:pt x="69121" y="2149569"/>
                </a:lnTo>
                <a:lnTo>
                  <a:pt x="45201" y="2110517"/>
                </a:lnTo>
                <a:lnTo>
                  <a:pt x="25968" y="2068586"/>
                </a:lnTo>
                <a:lnTo>
                  <a:pt x="11782" y="2024137"/>
                </a:lnTo>
                <a:lnTo>
                  <a:pt x="3005" y="1977531"/>
                </a:lnTo>
                <a:lnTo>
                  <a:pt x="0" y="1929129"/>
                </a:lnTo>
                <a:lnTo>
                  <a:pt x="0" y="385825"/>
                </a:lnTo>
                <a:close/>
              </a:path>
            </a:pathLst>
          </a:custGeom>
          <a:ln w="28956">
            <a:solidFill>
              <a:srgbClr val="46464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50667" y="1537843"/>
            <a:ext cx="62103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02235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loud</a:t>
            </a:r>
            <a:r>
              <a:rPr dirty="0" sz="800" spc="10" b="1">
                <a:solidFill>
                  <a:srgbClr val="464646"/>
                </a:solidFill>
                <a:latin typeface="Arial"/>
                <a:cs typeface="Arial"/>
              </a:rPr>
              <a:t>W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20815" y="2144649"/>
            <a:ext cx="621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loud</a:t>
            </a:r>
            <a:r>
              <a:rPr dirty="0" sz="800" spc="10" b="1">
                <a:solidFill>
                  <a:srgbClr val="464646"/>
                </a:solidFill>
                <a:latin typeface="Arial"/>
                <a:cs typeface="Arial"/>
              </a:rPr>
              <a:t>W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h 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Alarm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0" y="1549908"/>
            <a:ext cx="469392" cy="554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011414" y="2136140"/>
            <a:ext cx="5861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SNS Email 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f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ca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27923" y="3398265"/>
            <a:ext cx="6483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 b="1">
                <a:solidFill>
                  <a:srgbClr val="464646"/>
                </a:solidFill>
                <a:latin typeface="Arial"/>
                <a:cs typeface="Arial"/>
              </a:rPr>
              <a:t>Auto</a:t>
            </a:r>
            <a:r>
              <a:rPr dirty="0" sz="800" spc="-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Scaling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88807" y="1763267"/>
            <a:ext cx="539496" cy="341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80247" y="2746248"/>
            <a:ext cx="545592" cy="530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22719" y="1798320"/>
            <a:ext cx="1584959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65392" y="1820926"/>
            <a:ext cx="1423670" cy="151130"/>
          </a:xfrm>
          <a:custGeom>
            <a:avLst/>
            <a:gdLst/>
            <a:ahLst/>
            <a:cxnLst/>
            <a:rect l="l" t="t" r="r" b="b"/>
            <a:pathLst>
              <a:path w="1423670" h="151130">
                <a:moveTo>
                  <a:pt x="1347088" y="74930"/>
                </a:moveTo>
                <a:lnTo>
                  <a:pt x="1347088" y="151130"/>
                </a:lnTo>
                <a:lnTo>
                  <a:pt x="1410588" y="119380"/>
                </a:lnTo>
                <a:lnTo>
                  <a:pt x="1359788" y="119380"/>
                </a:lnTo>
                <a:lnTo>
                  <a:pt x="1359788" y="106680"/>
                </a:lnTo>
                <a:lnTo>
                  <a:pt x="1410588" y="106680"/>
                </a:lnTo>
                <a:lnTo>
                  <a:pt x="1347088" y="74930"/>
                </a:lnTo>
                <a:close/>
              </a:path>
              <a:path w="1423670" h="151130">
                <a:moveTo>
                  <a:pt x="705230" y="6350"/>
                </a:moveTo>
                <a:lnTo>
                  <a:pt x="705230" y="116586"/>
                </a:lnTo>
                <a:lnTo>
                  <a:pt x="708151" y="119380"/>
                </a:lnTo>
                <a:lnTo>
                  <a:pt x="1347088" y="119380"/>
                </a:lnTo>
                <a:lnTo>
                  <a:pt x="1347088" y="113030"/>
                </a:lnTo>
                <a:lnTo>
                  <a:pt x="717930" y="113030"/>
                </a:lnTo>
                <a:lnTo>
                  <a:pt x="711580" y="106680"/>
                </a:lnTo>
                <a:lnTo>
                  <a:pt x="717930" y="106680"/>
                </a:lnTo>
                <a:lnTo>
                  <a:pt x="717930" y="12700"/>
                </a:lnTo>
                <a:lnTo>
                  <a:pt x="711580" y="12700"/>
                </a:lnTo>
                <a:lnTo>
                  <a:pt x="705230" y="6350"/>
                </a:lnTo>
                <a:close/>
              </a:path>
              <a:path w="1423670" h="151130">
                <a:moveTo>
                  <a:pt x="1410588" y="106680"/>
                </a:moveTo>
                <a:lnTo>
                  <a:pt x="1359788" y="106680"/>
                </a:lnTo>
                <a:lnTo>
                  <a:pt x="1359788" y="119380"/>
                </a:lnTo>
                <a:lnTo>
                  <a:pt x="1410588" y="119380"/>
                </a:lnTo>
                <a:lnTo>
                  <a:pt x="1423288" y="113030"/>
                </a:lnTo>
                <a:lnTo>
                  <a:pt x="1410588" y="106680"/>
                </a:lnTo>
                <a:close/>
              </a:path>
              <a:path w="1423670" h="151130">
                <a:moveTo>
                  <a:pt x="717930" y="106680"/>
                </a:moveTo>
                <a:lnTo>
                  <a:pt x="711580" y="106680"/>
                </a:lnTo>
                <a:lnTo>
                  <a:pt x="717930" y="113030"/>
                </a:lnTo>
                <a:lnTo>
                  <a:pt x="717930" y="106680"/>
                </a:lnTo>
                <a:close/>
              </a:path>
              <a:path w="1423670" h="151130">
                <a:moveTo>
                  <a:pt x="1347088" y="106680"/>
                </a:moveTo>
                <a:lnTo>
                  <a:pt x="717930" y="106680"/>
                </a:lnTo>
                <a:lnTo>
                  <a:pt x="717930" y="113030"/>
                </a:lnTo>
                <a:lnTo>
                  <a:pt x="1347088" y="113030"/>
                </a:lnTo>
                <a:lnTo>
                  <a:pt x="1347088" y="106680"/>
                </a:lnTo>
                <a:close/>
              </a:path>
              <a:path w="1423670" h="151130">
                <a:moveTo>
                  <a:pt x="715136" y="0"/>
                </a:moveTo>
                <a:lnTo>
                  <a:pt x="0" y="0"/>
                </a:lnTo>
                <a:lnTo>
                  <a:pt x="0" y="12700"/>
                </a:lnTo>
                <a:lnTo>
                  <a:pt x="705230" y="12700"/>
                </a:lnTo>
                <a:lnTo>
                  <a:pt x="705230" y="6350"/>
                </a:lnTo>
                <a:lnTo>
                  <a:pt x="717930" y="6350"/>
                </a:lnTo>
                <a:lnTo>
                  <a:pt x="717930" y="2794"/>
                </a:lnTo>
                <a:lnTo>
                  <a:pt x="715136" y="0"/>
                </a:lnTo>
                <a:close/>
              </a:path>
              <a:path w="1423670" h="151130">
                <a:moveTo>
                  <a:pt x="717930" y="6350"/>
                </a:moveTo>
                <a:lnTo>
                  <a:pt x="705230" y="6350"/>
                </a:lnTo>
                <a:lnTo>
                  <a:pt x="711580" y="12700"/>
                </a:lnTo>
                <a:lnTo>
                  <a:pt x="717930" y="12700"/>
                </a:lnTo>
                <a:lnTo>
                  <a:pt x="717930" y="63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22719" y="1798320"/>
            <a:ext cx="1676400" cy="13517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65392" y="1820926"/>
            <a:ext cx="1515110" cy="1228090"/>
          </a:xfrm>
          <a:custGeom>
            <a:avLst/>
            <a:gdLst/>
            <a:ahLst/>
            <a:cxnLst/>
            <a:rect l="l" t="t" r="r" b="b"/>
            <a:pathLst>
              <a:path w="1515109" h="1228089">
                <a:moveTo>
                  <a:pt x="1438402" y="1151763"/>
                </a:moveTo>
                <a:lnTo>
                  <a:pt x="1438402" y="1227963"/>
                </a:lnTo>
                <a:lnTo>
                  <a:pt x="1501902" y="1196213"/>
                </a:lnTo>
                <a:lnTo>
                  <a:pt x="1451102" y="1196213"/>
                </a:lnTo>
                <a:lnTo>
                  <a:pt x="1451102" y="1183513"/>
                </a:lnTo>
                <a:lnTo>
                  <a:pt x="1501902" y="1183513"/>
                </a:lnTo>
                <a:lnTo>
                  <a:pt x="1438402" y="1151763"/>
                </a:lnTo>
                <a:close/>
              </a:path>
              <a:path w="1515109" h="1228089">
                <a:moveTo>
                  <a:pt x="709676" y="6350"/>
                </a:moveTo>
                <a:lnTo>
                  <a:pt x="709676" y="1193419"/>
                </a:lnTo>
                <a:lnTo>
                  <a:pt x="712597" y="1196213"/>
                </a:lnTo>
                <a:lnTo>
                  <a:pt x="1438402" y="1196213"/>
                </a:lnTo>
                <a:lnTo>
                  <a:pt x="1438402" y="1189863"/>
                </a:lnTo>
                <a:lnTo>
                  <a:pt x="722376" y="1189863"/>
                </a:lnTo>
                <a:lnTo>
                  <a:pt x="716026" y="1183513"/>
                </a:lnTo>
                <a:lnTo>
                  <a:pt x="722376" y="1183513"/>
                </a:lnTo>
                <a:lnTo>
                  <a:pt x="722376" y="12700"/>
                </a:lnTo>
                <a:lnTo>
                  <a:pt x="716026" y="12700"/>
                </a:lnTo>
                <a:lnTo>
                  <a:pt x="709676" y="6350"/>
                </a:lnTo>
                <a:close/>
              </a:path>
              <a:path w="1515109" h="1228089">
                <a:moveTo>
                  <a:pt x="1501902" y="1183513"/>
                </a:moveTo>
                <a:lnTo>
                  <a:pt x="1451102" y="1183513"/>
                </a:lnTo>
                <a:lnTo>
                  <a:pt x="1451102" y="1196213"/>
                </a:lnTo>
                <a:lnTo>
                  <a:pt x="1501902" y="1196213"/>
                </a:lnTo>
                <a:lnTo>
                  <a:pt x="1514602" y="1189863"/>
                </a:lnTo>
                <a:lnTo>
                  <a:pt x="1501902" y="1183513"/>
                </a:lnTo>
                <a:close/>
              </a:path>
              <a:path w="1515109" h="1228089">
                <a:moveTo>
                  <a:pt x="722376" y="1183513"/>
                </a:moveTo>
                <a:lnTo>
                  <a:pt x="716026" y="1183513"/>
                </a:lnTo>
                <a:lnTo>
                  <a:pt x="722376" y="1189863"/>
                </a:lnTo>
                <a:lnTo>
                  <a:pt x="722376" y="1183513"/>
                </a:lnTo>
                <a:close/>
              </a:path>
              <a:path w="1515109" h="1228089">
                <a:moveTo>
                  <a:pt x="1438402" y="1183513"/>
                </a:moveTo>
                <a:lnTo>
                  <a:pt x="722376" y="1183513"/>
                </a:lnTo>
                <a:lnTo>
                  <a:pt x="722376" y="1189863"/>
                </a:lnTo>
                <a:lnTo>
                  <a:pt x="1438402" y="1189863"/>
                </a:lnTo>
                <a:lnTo>
                  <a:pt x="1438402" y="1183513"/>
                </a:lnTo>
                <a:close/>
              </a:path>
              <a:path w="1515109" h="1228089">
                <a:moveTo>
                  <a:pt x="719581" y="0"/>
                </a:moveTo>
                <a:lnTo>
                  <a:pt x="0" y="0"/>
                </a:lnTo>
                <a:lnTo>
                  <a:pt x="0" y="12700"/>
                </a:lnTo>
                <a:lnTo>
                  <a:pt x="709676" y="12700"/>
                </a:lnTo>
                <a:lnTo>
                  <a:pt x="709676" y="6350"/>
                </a:lnTo>
                <a:lnTo>
                  <a:pt x="722376" y="6350"/>
                </a:lnTo>
                <a:lnTo>
                  <a:pt x="722376" y="2794"/>
                </a:lnTo>
                <a:lnTo>
                  <a:pt x="719581" y="0"/>
                </a:lnTo>
                <a:close/>
              </a:path>
              <a:path w="1515109" h="1228089">
                <a:moveTo>
                  <a:pt x="722376" y="6350"/>
                </a:moveTo>
                <a:lnTo>
                  <a:pt x="709676" y="6350"/>
                </a:lnTo>
                <a:lnTo>
                  <a:pt x="716026" y="12700"/>
                </a:lnTo>
                <a:lnTo>
                  <a:pt x="722376" y="12700"/>
                </a:lnTo>
                <a:lnTo>
                  <a:pt x="722376" y="63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42559" y="2432304"/>
            <a:ext cx="810767" cy="551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421884" y="3031363"/>
            <a:ext cx="4781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800" spc="-4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va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il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bl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e 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51209" y="3873286"/>
            <a:ext cx="395477" cy="3954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440426" y="4247184"/>
            <a:ext cx="6121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Statistics 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Consu</a:t>
            </a:r>
            <a:r>
              <a:rPr dirty="0" sz="1000" spc="1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33665" y="3872151"/>
            <a:ext cx="396889" cy="4003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284090" y="4247184"/>
            <a:ext cx="10877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1150" marR="5080" indent="-299085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1000" spc="-10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Management  Console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09159" y="3297935"/>
            <a:ext cx="1001267" cy="647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89932" y="3320796"/>
            <a:ext cx="878205" cy="485775"/>
          </a:xfrm>
          <a:custGeom>
            <a:avLst/>
            <a:gdLst/>
            <a:ahLst/>
            <a:cxnLst/>
            <a:rect l="l" t="t" r="r" b="b"/>
            <a:pathLst>
              <a:path w="878204" h="485775">
                <a:moveTo>
                  <a:pt x="31750" y="409574"/>
                </a:moveTo>
                <a:lnTo>
                  <a:pt x="0" y="409574"/>
                </a:lnTo>
                <a:lnTo>
                  <a:pt x="38100" y="485774"/>
                </a:lnTo>
                <a:lnTo>
                  <a:pt x="69850" y="422274"/>
                </a:lnTo>
                <a:lnTo>
                  <a:pt x="31750" y="422274"/>
                </a:lnTo>
                <a:lnTo>
                  <a:pt x="31750" y="409574"/>
                </a:lnTo>
                <a:close/>
              </a:path>
              <a:path w="878204" h="485775">
                <a:moveTo>
                  <a:pt x="865123" y="236600"/>
                </a:moveTo>
                <a:lnTo>
                  <a:pt x="34543" y="236600"/>
                </a:lnTo>
                <a:lnTo>
                  <a:pt x="31750" y="239394"/>
                </a:lnTo>
                <a:lnTo>
                  <a:pt x="31750" y="422274"/>
                </a:lnTo>
                <a:lnTo>
                  <a:pt x="44450" y="422274"/>
                </a:lnTo>
                <a:lnTo>
                  <a:pt x="44450" y="249300"/>
                </a:lnTo>
                <a:lnTo>
                  <a:pt x="38100" y="249300"/>
                </a:lnTo>
                <a:lnTo>
                  <a:pt x="44450" y="242950"/>
                </a:lnTo>
                <a:lnTo>
                  <a:pt x="865123" y="242950"/>
                </a:lnTo>
                <a:lnTo>
                  <a:pt x="865123" y="236600"/>
                </a:lnTo>
                <a:close/>
              </a:path>
              <a:path w="878204" h="485775">
                <a:moveTo>
                  <a:pt x="76200" y="409574"/>
                </a:moveTo>
                <a:lnTo>
                  <a:pt x="44450" y="409574"/>
                </a:lnTo>
                <a:lnTo>
                  <a:pt x="44450" y="422274"/>
                </a:lnTo>
                <a:lnTo>
                  <a:pt x="69850" y="422274"/>
                </a:lnTo>
                <a:lnTo>
                  <a:pt x="76200" y="409574"/>
                </a:lnTo>
                <a:close/>
              </a:path>
              <a:path w="878204" h="485775">
                <a:moveTo>
                  <a:pt x="44450" y="242950"/>
                </a:moveTo>
                <a:lnTo>
                  <a:pt x="38100" y="249300"/>
                </a:lnTo>
                <a:lnTo>
                  <a:pt x="44450" y="249300"/>
                </a:lnTo>
                <a:lnTo>
                  <a:pt x="44450" y="242950"/>
                </a:lnTo>
                <a:close/>
              </a:path>
              <a:path w="878204" h="485775">
                <a:moveTo>
                  <a:pt x="877823" y="236600"/>
                </a:moveTo>
                <a:lnTo>
                  <a:pt x="871473" y="236600"/>
                </a:lnTo>
                <a:lnTo>
                  <a:pt x="865123" y="242950"/>
                </a:lnTo>
                <a:lnTo>
                  <a:pt x="44450" y="242950"/>
                </a:lnTo>
                <a:lnTo>
                  <a:pt x="44450" y="249300"/>
                </a:lnTo>
                <a:lnTo>
                  <a:pt x="875029" y="249300"/>
                </a:lnTo>
                <a:lnTo>
                  <a:pt x="877823" y="246379"/>
                </a:lnTo>
                <a:lnTo>
                  <a:pt x="877823" y="236600"/>
                </a:lnTo>
                <a:close/>
              </a:path>
              <a:path w="878204" h="485775">
                <a:moveTo>
                  <a:pt x="877823" y="0"/>
                </a:moveTo>
                <a:lnTo>
                  <a:pt x="865123" y="0"/>
                </a:lnTo>
                <a:lnTo>
                  <a:pt x="865123" y="242950"/>
                </a:lnTo>
                <a:lnTo>
                  <a:pt x="871473" y="236600"/>
                </a:lnTo>
                <a:lnTo>
                  <a:pt x="877823" y="236600"/>
                </a:lnTo>
                <a:lnTo>
                  <a:pt x="877823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11367" y="3297935"/>
            <a:ext cx="252984" cy="6461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53785" y="3320796"/>
            <a:ext cx="129539" cy="484505"/>
          </a:xfrm>
          <a:custGeom>
            <a:avLst/>
            <a:gdLst/>
            <a:ahLst/>
            <a:cxnLst/>
            <a:rect l="l" t="t" r="r" b="b"/>
            <a:pathLst>
              <a:path w="129539" h="484504">
                <a:moveTo>
                  <a:pt x="85089" y="407796"/>
                </a:moveTo>
                <a:lnTo>
                  <a:pt x="53339" y="407796"/>
                </a:lnTo>
                <a:lnTo>
                  <a:pt x="91439" y="483996"/>
                </a:lnTo>
                <a:lnTo>
                  <a:pt x="123189" y="420496"/>
                </a:lnTo>
                <a:lnTo>
                  <a:pt x="85089" y="420496"/>
                </a:lnTo>
                <a:lnTo>
                  <a:pt x="85089" y="407796"/>
                </a:lnTo>
                <a:close/>
              </a:path>
              <a:path w="129539" h="484504">
                <a:moveTo>
                  <a:pt x="85089" y="241934"/>
                </a:moveTo>
                <a:lnTo>
                  <a:pt x="85089" y="420496"/>
                </a:lnTo>
                <a:lnTo>
                  <a:pt x="97789" y="420496"/>
                </a:lnTo>
                <a:lnTo>
                  <a:pt x="97789" y="248284"/>
                </a:lnTo>
                <a:lnTo>
                  <a:pt x="91439" y="248284"/>
                </a:lnTo>
                <a:lnTo>
                  <a:pt x="85089" y="241934"/>
                </a:lnTo>
                <a:close/>
              </a:path>
              <a:path w="129539" h="484504">
                <a:moveTo>
                  <a:pt x="129539" y="407796"/>
                </a:moveTo>
                <a:lnTo>
                  <a:pt x="97789" y="407796"/>
                </a:lnTo>
                <a:lnTo>
                  <a:pt x="97789" y="420496"/>
                </a:lnTo>
                <a:lnTo>
                  <a:pt x="123189" y="420496"/>
                </a:lnTo>
                <a:lnTo>
                  <a:pt x="129539" y="407796"/>
                </a:lnTo>
                <a:close/>
              </a:path>
              <a:path w="129539" h="484504">
                <a:moveTo>
                  <a:pt x="12700" y="0"/>
                </a:moveTo>
                <a:lnTo>
                  <a:pt x="0" y="0"/>
                </a:lnTo>
                <a:lnTo>
                  <a:pt x="0" y="245490"/>
                </a:lnTo>
                <a:lnTo>
                  <a:pt x="2793" y="248284"/>
                </a:lnTo>
                <a:lnTo>
                  <a:pt x="85089" y="248284"/>
                </a:lnTo>
                <a:lnTo>
                  <a:pt x="85089" y="241934"/>
                </a:lnTo>
                <a:lnTo>
                  <a:pt x="12700" y="241934"/>
                </a:lnTo>
                <a:lnTo>
                  <a:pt x="6350" y="235584"/>
                </a:lnTo>
                <a:lnTo>
                  <a:pt x="12700" y="235584"/>
                </a:lnTo>
                <a:lnTo>
                  <a:pt x="12700" y="0"/>
                </a:lnTo>
                <a:close/>
              </a:path>
              <a:path w="129539" h="484504">
                <a:moveTo>
                  <a:pt x="94996" y="235584"/>
                </a:moveTo>
                <a:lnTo>
                  <a:pt x="12700" y="235584"/>
                </a:lnTo>
                <a:lnTo>
                  <a:pt x="12700" y="241934"/>
                </a:lnTo>
                <a:lnTo>
                  <a:pt x="85089" y="241934"/>
                </a:lnTo>
                <a:lnTo>
                  <a:pt x="91439" y="248284"/>
                </a:lnTo>
                <a:lnTo>
                  <a:pt x="97789" y="248284"/>
                </a:lnTo>
                <a:lnTo>
                  <a:pt x="97789" y="238505"/>
                </a:lnTo>
                <a:lnTo>
                  <a:pt x="94996" y="235584"/>
                </a:lnTo>
                <a:close/>
              </a:path>
              <a:path w="129539" h="484504">
                <a:moveTo>
                  <a:pt x="12700" y="235584"/>
                </a:moveTo>
                <a:lnTo>
                  <a:pt x="6350" y="235584"/>
                </a:lnTo>
                <a:lnTo>
                  <a:pt x="12700" y="241934"/>
                </a:lnTo>
                <a:lnTo>
                  <a:pt x="12700" y="23558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71244" y="2313432"/>
            <a:ext cx="1234440" cy="6355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13916" y="2336038"/>
            <a:ext cx="1072515" cy="512445"/>
          </a:xfrm>
          <a:custGeom>
            <a:avLst/>
            <a:gdLst/>
            <a:ahLst/>
            <a:cxnLst/>
            <a:rect l="l" t="t" r="r" b="b"/>
            <a:pathLst>
              <a:path w="1072514" h="512444">
                <a:moveTo>
                  <a:pt x="996060" y="435737"/>
                </a:moveTo>
                <a:lnTo>
                  <a:pt x="996060" y="511937"/>
                </a:lnTo>
                <a:lnTo>
                  <a:pt x="1059561" y="480187"/>
                </a:lnTo>
                <a:lnTo>
                  <a:pt x="1008760" y="480187"/>
                </a:lnTo>
                <a:lnTo>
                  <a:pt x="1008760" y="467487"/>
                </a:lnTo>
                <a:lnTo>
                  <a:pt x="1059561" y="467487"/>
                </a:lnTo>
                <a:lnTo>
                  <a:pt x="996060" y="435737"/>
                </a:lnTo>
                <a:close/>
              </a:path>
              <a:path w="1072514" h="512444">
                <a:moveTo>
                  <a:pt x="529844" y="6350"/>
                </a:moveTo>
                <a:lnTo>
                  <a:pt x="529844" y="477266"/>
                </a:lnTo>
                <a:lnTo>
                  <a:pt x="532638" y="480187"/>
                </a:lnTo>
                <a:lnTo>
                  <a:pt x="996060" y="480187"/>
                </a:lnTo>
                <a:lnTo>
                  <a:pt x="996060" y="473837"/>
                </a:lnTo>
                <a:lnTo>
                  <a:pt x="542544" y="473837"/>
                </a:lnTo>
                <a:lnTo>
                  <a:pt x="536194" y="467487"/>
                </a:lnTo>
                <a:lnTo>
                  <a:pt x="542544" y="467487"/>
                </a:lnTo>
                <a:lnTo>
                  <a:pt x="542544" y="12700"/>
                </a:lnTo>
                <a:lnTo>
                  <a:pt x="536194" y="12700"/>
                </a:lnTo>
                <a:lnTo>
                  <a:pt x="529844" y="6350"/>
                </a:lnTo>
                <a:close/>
              </a:path>
              <a:path w="1072514" h="512444">
                <a:moveTo>
                  <a:pt x="1059561" y="467487"/>
                </a:moveTo>
                <a:lnTo>
                  <a:pt x="1008760" y="467487"/>
                </a:lnTo>
                <a:lnTo>
                  <a:pt x="1008760" y="480187"/>
                </a:lnTo>
                <a:lnTo>
                  <a:pt x="1059561" y="480187"/>
                </a:lnTo>
                <a:lnTo>
                  <a:pt x="1072261" y="473837"/>
                </a:lnTo>
                <a:lnTo>
                  <a:pt x="1059561" y="467487"/>
                </a:lnTo>
                <a:close/>
              </a:path>
              <a:path w="1072514" h="512444">
                <a:moveTo>
                  <a:pt x="542544" y="467487"/>
                </a:moveTo>
                <a:lnTo>
                  <a:pt x="536194" y="467487"/>
                </a:lnTo>
                <a:lnTo>
                  <a:pt x="542544" y="473837"/>
                </a:lnTo>
                <a:lnTo>
                  <a:pt x="542544" y="467487"/>
                </a:lnTo>
                <a:close/>
              </a:path>
              <a:path w="1072514" h="512444">
                <a:moveTo>
                  <a:pt x="996060" y="467487"/>
                </a:moveTo>
                <a:lnTo>
                  <a:pt x="542544" y="467487"/>
                </a:lnTo>
                <a:lnTo>
                  <a:pt x="542544" y="473837"/>
                </a:lnTo>
                <a:lnTo>
                  <a:pt x="996060" y="473837"/>
                </a:lnTo>
                <a:lnTo>
                  <a:pt x="996060" y="467487"/>
                </a:lnTo>
                <a:close/>
              </a:path>
              <a:path w="1072514" h="512444">
                <a:moveTo>
                  <a:pt x="539622" y="0"/>
                </a:moveTo>
                <a:lnTo>
                  <a:pt x="0" y="0"/>
                </a:lnTo>
                <a:lnTo>
                  <a:pt x="0" y="12700"/>
                </a:lnTo>
                <a:lnTo>
                  <a:pt x="529844" y="12700"/>
                </a:lnTo>
                <a:lnTo>
                  <a:pt x="529844" y="6350"/>
                </a:lnTo>
                <a:lnTo>
                  <a:pt x="542544" y="6350"/>
                </a:lnTo>
                <a:lnTo>
                  <a:pt x="542544" y="2793"/>
                </a:lnTo>
                <a:lnTo>
                  <a:pt x="539622" y="0"/>
                </a:lnTo>
                <a:close/>
              </a:path>
              <a:path w="1072514" h="512444">
                <a:moveTo>
                  <a:pt x="542544" y="6350"/>
                </a:moveTo>
                <a:lnTo>
                  <a:pt x="529844" y="6350"/>
                </a:lnTo>
                <a:lnTo>
                  <a:pt x="536194" y="12700"/>
                </a:lnTo>
                <a:lnTo>
                  <a:pt x="542544" y="12700"/>
                </a:lnTo>
                <a:lnTo>
                  <a:pt x="542544" y="63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28900" y="1967483"/>
            <a:ext cx="2363724" cy="15270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86050" y="2001773"/>
            <a:ext cx="2249805" cy="1412875"/>
          </a:xfrm>
          <a:custGeom>
            <a:avLst/>
            <a:gdLst/>
            <a:ahLst/>
            <a:cxnLst/>
            <a:rect l="l" t="t" r="r" b="b"/>
            <a:pathLst>
              <a:path w="2249804" h="1412875">
                <a:moveTo>
                  <a:pt x="0" y="1412748"/>
                </a:moveTo>
                <a:lnTo>
                  <a:pt x="2249424" y="1412748"/>
                </a:lnTo>
                <a:lnTo>
                  <a:pt x="2249424" y="0"/>
                </a:lnTo>
                <a:lnTo>
                  <a:pt x="0" y="0"/>
                </a:lnTo>
                <a:lnTo>
                  <a:pt x="0" y="1412748"/>
                </a:lnTo>
                <a:close/>
              </a:path>
            </a:pathLst>
          </a:custGeom>
          <a:ln w="28956">
            <a:solidFill>
              <a:srgbClr val="46464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304413" y="3250184"/>
            <a:ext cx="10039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CloudWatch</a:t>
            </a:r>
            <a:r>
              <a:rPr dirty="0" sz="800" spc="-8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Metrics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14827" y="2156460"/>
            <a:ext cx="999744" cy="3870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81883" y="2191511"/>
            <a:ext cx="864107" cy="2987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62072" y="2183892"/>
            <a:ext cx="905255" cy="2926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62072" y="2183892"/>
            <a:ext cx="905510" cy="292735"/>
          </a:xfrm>
          <a:custGeom>
            <a:avLst/>
            <a:gdLst/>
            <a:ahLst/>
            <a:cxnLst/>
            <a:rect l="l" t="t" r="r" b="b"/>
            <a:pathLst>
              <a:path w="905510" h="292735">
                <a:moveTo>
                  <a:pt x="856488" y="292607"/>
                </a:moveTo>
                <a:lnTo>
                  <a:pt x="866266" y="253619"/>
                </a:lnTo>
                <a:lnTo>
                  <a:pt x="905255" y="243839"/>
                </a:lnTo>
                <a:lnTo>
                  <a:pt x="856488" y="292607"/>
                </a:lnTo>
                <a:lnTo>
                  <a:pt x="0" y="292607"/>
                </a:lnTo>
                <a:lnTo>
                  <a:pt x="0" y="0"/>
                </a:lnTo>
                <a:lnTo>
                  <a:pt x="905255" y="0"/>
                </a:lnTo>
                <a:lnTo>
                  <a:pt x="905255" y="243839"/>
                </a:lnTo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973451" y="2230374"/>
            <a:ext cx="6826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UU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il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za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39439" y="2471927"/>
            <a:ext cx="1196339" cy="3870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3448" y="2506979"/>
            <a:ext cx="1065276" cy="2987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86683" y="2499360"/>
            <a:ext cx="1101852" cy="2926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86683" y="2499360"/>
            <a:ext cx="1102360" cy="292735"/>
          </a:xfrm>
          <a:custGeom>
            <a:avLst/>
            <a:gdLst/>
            <a:ahLst/>
            <a:cxnLst/>
            <a:rect l="l" t="t" r="r" b="b"/>
            <a:pathLst>
              <a:path w="1102360" h="292735">
                <a:moveTo>
                  <a:pt x="1053083" y="292607"/>
                </a:moveTo>
                <a:lnTo>
                  <a:pt x="1062863" y="253619"/>
                </a:lnTo>
                <a:lnTo>
                  <a:pt x="1101852" y="243839"/>
                </a:lnTo>
                <a:lnTo>
                  <a:pt x="1053083" y="292607"/>
                </a:lnTo>
                <a:lnTo>
                  <a:pt x="0" y="292607"/>
                </a:lnTo>
                <a:lnTo>
                  <a:pt x="0" y="0"/>
                </a:lnTo>
                <a:lnTo>
                  <a:pt x="1101852" y="0"/>
                </a:lnTo>
                <a:lnTo>
                  <a:pt x="1101852" y="243839"/>
                </a:lnTo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295015" y="2544826"/>
            <a:ext cx="88391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Che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ck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Failed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8495" y="3049523"/>
            <a:ext cx="1502663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05740" y="3076955"/>
            <a:ext cx="1408176" cy="9357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05740" y="3076955"/>
            <a:ext cx="1408430" cy="935990"/>
          </a:xfrm>
          <a:custGeom>
            <a:avLst/>
            <a:gdLst/>
            <a:ahLst/>
            <a:cxnLst/>
            <a:rect l="l" t="t" r="r" b="b"/>
            <a:pathLst>
              <a:path w="1408430" h="935989">
                <a:moveTo>
                  <a:pt x="0" y="935736"/>
                </a:moveTo>
                <a:lnTo>
                  <a:pt x="1408176" y="935736"/>
                </a:lnTo>
                <a:lnTo>
                  <a:pt x="1408176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63727" y="3254120"/>
            <a:ext cx="10902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Custom  Application- 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Specific</a:t>
            </a:r>
            <a:r>
              <a:rPr dirty="0" sz="1200" spc="-10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Metrics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571244" y="2711195"/>
            <a:ext cx="1234440" cy="8839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613916" y="2772155"/>
            <a:ext cx="1072515" cy="760730"/>
          </a:xfrm>
          <a:custGeom>
            <a:avLst/>
            <a:gdLst/>
            <a:ahLst/>
            <a:cxnLst/>
            <a:rect l="l" t="t" r="r" b="b"/>
            <a:pathLst>
              <a:path w="1072514" h="760729">
                <a:moveTo>
                  <a:pt x="529844" y="747903"/>
                </a:moveTo>
                <a:lnTo>
                  <a:pt x="0" y="747903"/>
                </a:lnTo>
                <a:lnTo>
                  <a:pt x="0" y="760603"/>
                </a:lnTo>
                <a:lnTo>
                  <a:pt x="539622" y="760603"/>
                </a:lnTo>
                <a:lnTo>
                  <a:pt x="542544" y="757682"/>
                </a:lnTo>
                <a:lnTo>
                  <a:pt x="542544" y="754253"/>
                </a:lnTo>
                <a:lnTo>
                  <a:pt x="529844" y="754253"/>
                </a:lnTo>
                <a:lnTo>
                  <a:pt x="529844" y="747903"/>
                </a:lnTo>
                <a:close/>
              </a:path>
              <a:path w="1072514" h="760729">
                <a:moveTo>
                  <a:pt x="996060" y="31750"/>
                </a:moveTo>
                <a:lnTo>
                  <a:pt x="532638" y="31750"/>
                </a:lnTo>
                <a:lnTo>
                  <a:pt x="529844" y="34543"/>
                </a:lnTo>
                <a:lnTo>
                  <a:pt x="529844" y="754253"/>
                </a:lnTo>
                <a:lnTo>
                  <a:pt x="536194" y="747903"/>
                </a:lnTo>
                <a:lnTo>
                  <a:pt x="542544" y="747903"/>
                </a:lnTo>
                <a:lnTo>
                  <a:pt x="542544" y="44450"/>
                </a:lnTo>
                <a:lnTo>
                  <a:pt x="536194" y="44450"/>
                </a:lnTo>
                <a:lnTo>
                  <a:pt x="542544" y="38100"/>
                </a:lnTo>
                <a:lnTo>
                  <a:pt x="996060" y="38100"/>
                </a:lnTo>
                <a:lnTo>
                  <a:pt x="996060" y="31750"/>
                </a:lnTo>
                <a:close/>
              </a:path>
              <a:path w="1072514" h="760729">
                <a:moveTo>
                  <a:pt x="542544" y="747903"/>
                </a:moveTo>
                <a:lnTo>
                  <a:pt x="536194" y="747903"/>
                </a:lnTo>
                <a:lnTo>
                  <a:pt x="529844" y="754253"/>
                </a:lnTo>
                <a:lnTo>
                  <a:pt x="542544" y="754253"/>
                </a:lnTo>
                <a:lnTo>
                  <a:pt x="542544" y="747903"/>
                </a:lnTo>
                <a:close/>
              </a:path>
              <a:path w="1072514" h="760729">
                <a:moveTo>
                  <a:pt x="996060" y="0"/>
                </a:moveTo>
                <a:lnTo>
                  <a:pt x="996060" y="76200"/>
                </a:lnTo>
                <a:lnTo>
                  <a:pt x="1059561" y="44450"/>
                </a:lnTo>
                <a:lnTo>
                  <a:pt x="1008760" y="44450"/>
                </a:lnTo>
                <a:lnTo>
                  <a:pt x="1008760" y="31750"/>
                </a:lnTo>
                <a:lnTo>
                  <a:pt x="1059561" y="31750"/>
                </a:lnTo>
                <a:lnTo>
                  <a:pt x="996060" y="0"/>
                </a:lnTo>
                <a:close/>
              </a:path>
              <a:path w="1072514" h="760729">
                <a:moveTo>
                  <a:pt x="542544" y="38100"/>
                </a:moveTo>
                <a:lnTo>
                  <a:pt x="536194" y="44450"/>
                </a:lnTo>
                <a:lnTo>
                  <a:pt x="542544" y="44450"/>
                </a:lnTo>
                <a:lnTo>
                  <a:pt x="542544" y="38100"/>
                </a:lnTo>
                <a:close/>
              </a:path>
              <a:path w="1072514" h="760729">
                <a:moveTo>
                  <a:pt x="996060" y="38100"/>
                </a:moveTo>
                <a:lnTo>
                  <a:pt x="542544" y="38100"/>
                </a:lnTo>
                <a:lnTo>
                  <a:pt x="542544" y="44450"/>
                </a:lnTo>
                <a:lnTo>
                  <a:pt x="996060" y="44450"/>
                </a:lnTo>
                <a:lnTo>
                  <a:pt x="996060" y="38100"/>
                </a:lnTo>
                <a:close/>
              </a:path>
              <a:path w="1072514" h="760729">
                <a:moveTo>
                  <a:pt x="1059561" y="31750"/>
                </a:moveTo>
                <a:lnTo>
                  <a:pt x="1008760" y="31750"/>
                </a:lnTo>
                <a:lnTo>
                  <a:pt x="1008760" y="44450"/>
                </a:lnTo>
                <a:lnTo>
                  <a:pt x="1059561" y="44450"/>
                </a:lnTo>
                <a:lnTo>
                  <a:pt x="1072261" y="38100"/>
                </a:lnTo>
                <a:lnTo>
                  <a:pt x="1059561" y="317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76471" y="2785872"/>
            <a:ext cx="1097279" cy="3870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57244" y="2820923"/>
            <a:ext cx="935736" cy="2987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23715" y="2813304"/>
            <a:ext cx="1002792" cy="2926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23715" y="2813304"/>
            <a:ext cx="1003300" cy="292735"/>
          </a:xfrm>
          <a:custGeom>
            <a:avLst/>
            <a:gdLst/>
            <a:ahLst/>
            <a:cxnLst/>
            <a:rect l="l" t="t" r="r" b="b"/>
            <a:pathLst>
              <a:path w="1003300" h="292735">
                <a:moveTo>
                  <a:pt x="954024" y="292607"/>
                </a:moveTo>
                <a:lnTo>
                  <a:pt x="963803" y="253619"/>
                </a:lnTo>
                <a:lnTo>
                  <a:pt x="1002792" y="243839"/>
                </a:lnTo>
                <a:lnTo>
                  <a:pt x="954024" y="292607"/>
                </a:lnTo>
                <a:lnTo>
                  <a:pt x="0" y="292607"/>
                </a:lnTo>
                <a:lnTo>
                  <a:pt x="0" y="0"/>
                </a:lnTo>
                <a:lnTo>
                  <a:pt x="1002792" y="0"/>
                </a:lnTo>
                <a:lnTo>
                  <a:pt x="1002792" y="243839"/>
                </a:lnTo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949446" y="2859405"/>
            <a:ext cx="7531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PageViewCount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540507" y="1308189"/>
            <a:ext cx="574675" cy="144780"/>
          </a:xfrm>
          <a:custGeom>
            <a:avLst/>
            <a:gdLst/>
            <a:ahLst/>
            <a:cxnLst/>
            <a:rect l="l" t="t" r="r" b="b"/>
            <a:pathLst>
              <a:path w="574675" h="144780">
                <a:moveTo>
                  <a:pt x="288252" y="0"/>
                </a:moveTo>
                <a:lnTo>
                  <a:pt x="0" y="42560"/>
                </a:lnTo>
                <a:lnTo>
                  <a:pt x="288252" y="144528"/>
                </a:lnTo>
                <a:lnTo>
                  <a:pt x="574545" y="43562"/>
                </a:lnTo>
                <a:lnTo>
                  <a:pt x="574545" y="42142"/>
                </a:lnTo>
                <a:lnTo>
                  <a:pt x="288252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742372" y="908300"/>
            <a:ext cx="231140" cy="482600"/>
          </a:xfrm>
          <a:custGeom>
            <a:avLst/>
            <a:gdLst/>
            <a:ahLst/>
            <a:cxnLst/>
            <a:rect l="l" t="t" r="r" b="b"/>
            <a:pathLst>
              <a:path w="231139" h="482600">
                <a:moveTo>
                  <a:pt x="15995" y="0"/>
                </a:moveTo>
                <a:lnTo>
                  <a:pt x="0" y="0"/>
                </a:lnTo>
                <a:lnTo>
                  <a:pt x="0" y="482351"/>
                </a:lnTo>
                <a:lnTo>
                  <a:pt x="230954" y="428262"/>
                </a:lnTo>
                <a:lnTo>
                  <a:pt x="230954" y="83348"/>
                </a:lnTo>
                <a:lnTo>
                  <a:pt x="15995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46288" y="1009379"/>
            <a:ext cx="173355" cy="351155"/>
          </a:xfrm>
          <a:custGeom>
            <a:avLst/>
            <a:gdLst/>
            <a:ahLst/>
            <a:cxnLst/>
            <a:rect l="l" t="t" r="r" b="b"/>
            <a:pathLst>
              <a:path w="173355" h="351155">
                <a:moveTo>
                  <a:pt x="0" y="0"/>
                </a:moveTo>
                <a:lnTo>
                  <a:pt x="0" y="351126"/>
                </a:lnTo>
                <a:lnTo>
                  <a:pt x="172775" y="320981"/>
                </a:lnTo>
                <a:lnTo>
                  <a:pt x="172775" y="3813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67060" y="997862"/>
            <a:ext cx="62230" cy="417830"/>
          </a:xfrm>
          <a:custGeom>
            <a:avLst/>
            <a:gdLst/>
            <a:ahLst/>
            <a:cxnLst/>
            <a:rect l="l" t="t" r="r" b="b"/>
            <a:pathLst>
              <a:path w="62230" h="417830">
                <a:moveTo>
                  <a:pt x="61700" y="0"/>
                </a:moveTo>
                <a:lnTo>
                  <a:pt x="0" y="18616"/>
                </a:lnTo>
                <a:lnTo>
                  <a:pt x="0" y="398991"/>
                </a:lnTo>
                <a:lnTo>
                  <a:pt x="61700" y="417619"/>
                </a:lnTo>
                <a:lnTo>
                  <a:pt x="6170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75377" y="908300"/>
            <a:ext cx="67310" cy="481965"/>
          </a:xfrm>
          <a:custGeom>
            <a:avLst/>
            <a:gdLst/>
            <a:ahLst/>
            <a:cxnLst/>
            <a:rect l="l" t="t" r="r" b="b"/>
            <a:pathLst>
              <a:path w="67310" h="481965">
                <a:moveTo>
                  <a:pt x="66994" y="0"/>
                </a:moveTo>
                <a:lnTo>
                  <a:pt x="54328" y="0"/>
                </a:lnTo>
                <a:lnTo>
                  <a:pt x="0" y="26601"/>
                </a:lnTo>
                <a:lnTo>
                  <a:pt x="0" y="461065"/>
                </a:lnTo>
                <a:lnTo>
                  <a:pt x="66994" y="481465"/>
                </a:lnTo>
                <a:lnTo>
                  <a:pt x="66994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40507" y="1350749"/>
            <a:ext cx="288290" cy="203200"/>
          </a:xfrm>
          <a:custGeom>
            <a:avLst/>
            <a:gdLst/>
            <a:ahLst/>
            <a:cxnLst/>
            <a:rect l="l" t="t" r="r" b="b"/>
            <a:pathLst>
              <a:path w="288289" h="203200">
                <a:moveTo>
                  <a:pt x="0" y="0"/>
                </a:moveTo>
                <a:lnTo>
                  <a:pt x="0" y="59405"/>
                </a:lnTo>
                <a:lnTo>
                  <a:pt x="288252" y="203048"/>
                </a:lnTo>
                <a:lnTo>
                  <a:pt x="288252" y="101968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828760" y="1351751"/>
            <a:ext cx="286385" cy="202565"/>
          </a:xfrm>
          <a:custGeom>
            <a:avLst/>
            <a:gdLst/>
            <a:ahLst/>
            <a:cxnLst/>
            <a:rect l="l" t="t" r="r" b="b"/>
            <a:pathLst>
              <a:path w="286385" h="202565">
                <a:moveTo>
                  <a:pt x="286292" y="0"/>
                </a:moveTo>
                <a:lnTo>
                  <a:pt x="0" y="100965"/>
                </a:lnTo>
                <a:lnTo>
                  <a:pt x="0" y="202045"/>
                </a:lnTo>
                <a:lnTo>
                  <a:pt x="286292" y="59814"/>
                </a:lnTo>
                <a:lnTo>
                  <a:pt x="286292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597806" y="1009379"/>
            <a:ext cx="48895" cy="351155"/>
          </a:xfrm>
          <a:custGeom>
            <a:avLst/>
            <a:gdLst/>
            <a:ahLst/>
            <a:cxnLst/>
            <a:rect l="l" t="t" r="r" b="b"/>
            <a:pathLst>
              <a:path w="48894" h="351155">
                <a:moveTo>
                  <a:pt x="48482" y="0"/>
                </a:moveTo>
                <a:lnTo>
                  <a:pt x="0" y="18628"/>
                </a:lnTo>
                <a:lnTo>
                  <a:pt x="0" y="336054"/>
                </a:lnTo>
                <a:lnTo>
                  <a:pt x="48482" y="351126"/>
                </a:lnTo>
                <a:lnTo>
                  <a:pt x="48482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28760" y="996965"/>
            <a:ext cx="208279" cy="419100"/>
          </a:xfrm>
          <a:custGeom>
            <a:avLst/>
            <a:gdLst/>
            <a:ahLst/>
            <a:cxnLst/>
            <a:rect l="l" t="t" r="r" b="b"/>
            <a:pathLst>
              <a:path w="208280" h="419100">
                <a:moveTo>
                  <a:pt x="0" y="0"/>
                </a:moveTo>
                <a:lnTo>
                  <a:pt x="0" y="418517"/>
                </a:lnTo>
                <a:lnTo>
                  <a:pt x="208039" y="356442"/>
                </a:lnTo>
                <a:lnTo>
                  <a:pt x="208039" y="6207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4535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AWS </a:t>
            </a:r>
            <a:r>
              <a:rPr dirty="0" sz="2800" spc="-10"/>
              <a:t>Core </a:t>
            </a:r>
            <a:r>
              <a:rPr dirty="0" sz="2800" spc="-5"/>
              <a:t>Infrastructure and</a:t>
            </a:r>
            <a:r>
              <a:rPr dirty="0" sz="2800" spc="175"/>
              <a:t> </a:t>
            </a:r>
            <a:r>
              <a:rPr dirty="0" sz="2800" spc="-5"/>
              <a:t>Services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26541" y="2303526"/>
            <a:ext cx="3260090" cy="1134110"/>
          </a:xfrm>
          <a:custGeom>
            <a:avLst/>
            <a:gdLst/>
            <a:ahLst/>
            <a:cxnLst/>
            <a:rect l="l" t="t" r="r" b="b"/>
            <a:pathLst>
              <a:path w="3260090" h="1134110">
                <a:moveTo>
                  <a:pt x="0" y="1133856"/>
                </a:moveTo>
                <a:lnTo>
                  <a:pt x="3259836" y="1133856"/>
                </a:lnTo>
                <a:lnTo>
                  <a:pt x="3259836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5908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9590" y="1064513"/>
            <a:ext cx="3260090" cy="1132840"/>
          </a:xfrm>
          <a:custGeom>
            <a:avLst/>
            <a:gdLst/>
            <a:ahLst/>
            <a:cxnLst/>
            <a:rect l="l" t="t" r="r" b="b"/>
            <a:pathLst>
              <a:path w="3260090" h="1132839">
                <a:moveTo>
                  <a:pt x="0" y="1132332"/>
                </a:moveTo>
                <a:lnTo>
                  <a:pt x="3259836" y="1132332"/>
                </a:lnTo>
                <a:lnTo>
                  <a:pt x="3259836" y="0"/>
                </a:lnTo>
                <a:lnTo>
                  <a:pt x="0" y="0"/>
                </a:lnTo>
                <a:lnTo>
                  <a:pt x="0" y="1132332"/>
                </a:lnTo>
                <a:close/>
              </a:path>
            </a:pathLst>
          </a:custGeom>
          <a:ln w="25907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2376" y="2772155"/>
            <a:ext cx="58369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0700" y="1467611"/>
            <a:ext cx="510539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6565" y="1466897"/>
            <a:ext cx="311781" cy="415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87350" y="1514560"/>
            <a:ext cx="270510" cy="95885"/>
          </a:xfrm>
          <a:custGeom>
            <a:avLst/>
            <a:gdLst/>
            <a:ahLst/>
            <a:cxnLst/>
            <a:rect l="l" t="t" r="r" b="b"/>
            <a:pathLst>
              <a:path w="270509" h="95884">
                <a:moveTo>
                  <a:pt x="0" y="0"/>
                </a:moveTo>
                <a:lnTo>
                  <a:pt x="207854" y="95325"/>
                </a:lnTo>
                <a:lnTo>
                  <a:pt x="270210" y="64994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5167" y="1531892"/>
            <a:ext cx="212531" cy="329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6565" y="1466897"/>
            <a:ext cx="311785" cy="416559"/>
          </a:xfrm>
          <a:custGeom>
            <a:avLst/>
            <a:gdLst/>
            <a:ahLst/>
            <a:cxnLst/>
            <a:rect l="l" t="t" r="r" b="b"/>
            <a:pathLst>
              <a:path w="311784" h="416560">
                <a:moveTo>
                  <a:pt x="0" y="307641"/>
                </a:moveTo>
                <a:lnTo>
                  <a:pt x="228640" y="415965"/>
                </a:lnTo>
                <a:lnTo>
                  <a:pt x="311781" y="376968"/>
                </a:lnTo>
                <a:lnTo>
                  <a:pt x="311781" y="103991"/>
                </a:lnTo>
                <a:lnTo>
                  <a:pt x="83141" y="0"/>
                </a:lnTo>
                <a:lnTo>
                  <a:pt x="0" y="34663"/>
                </a:lnTo>
                <a:lnTo>
                  <a:pt x="0" y="307641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96183" y="2744723"/>
            <a:ext cx="553212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46066" y="2692191"/>
            <a:ext cx="422275" cy="261620"/>
          </a:xfrm>
          <a:custGeom>
            <a:avLst/>
            <a:gdLst/>
            <a:ahLst/>
            <a:cxnLst/>
            <a:rect l="l" t="t" r="r" b="b"/>
            <a:pathLst>
              <a:path w="422275" h="261619">
                <a:moveTo>
                  <a:pt x="0" y="0"/>
                </a:moveTo>
                <a:lnTo>
                  <a:pt x="0" y="261505"/>
                </a:lnTo>
                <a:lnTo>
                  <a:pt x="421879" y="261505"/>
                </a:lnTo>
              </a:path>
            </a:pathLst>
          </a:custGeom>
          <a:ln w="7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48217" y="2953697"/>
            <a:ext cx="220345" cy="261620"/>
          </a:xfrm>
          <a:custGeom>
            <a:avLst/>
            <a:gdLst/>
            <a:ahLst/>
            <a:cxnLst/>
            <a:rect l="l" t="t" r="r" b="b"/>
            <a:pathLst>
              <a:path w="220344" h="261619">
                <a:moveTo>
                  <a:pt x="0" y="261505"/>
                </a:moveTo>
                <a:lnTo>
                  <a:pt x="0" y="0"/>
                </a:lnTo>
                <a:lnTo>
                  <a:pt x="219728" y="0"/>
                </a:lnTo>
              </a:path>
            </a:pathLst>
          </a:custGeom>
          <a:ln w="81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67946" y="2953697"/>
            <a:ext cx="211454" cy="261620"/>
          </a:xfrm>
          <a:custGeom>
            <a:avLst/>
            <a:gdLst/>
            <a:ahLst/>
            <a:cxnLst/>
            <a:rect l="l" t="t" r="r" b="b"/>
            <a:pathLst>
              <a:path w="211455" h="261619">
                <a:moveTo>
                  <a:pt x="210939" y="261505"/>
                </a:moveTo>
                <a:lnTo>
                  <a:pt x="210939" y="0"/>
                </a:lnTo>
                <a:lnTo>
                  <a:pt x="0" y="0"/>
                </a:lnTo>
              </a:path>
            </a:pathLst>
          </a:custGeom>
          <a:ln w="81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67946" y="2692191"/>
            <a:ext cx="0" cy="261620"/>
          </a:xfrm>
          <a:custGeom>
            <a:avLst/>
            <a:gdLst/>
            <a:ahLst/>
            <a:cxnLst/>
            <a:rect l="l" t="t" r="r" b="b"/>
            <a:pathLst>
              <a:path w="0" h="261619">
                <a:moveTo>
                  <a:pt x="0" y="0"/>
                </a:moveTo>
                <a:lnTo>
                  <a:pt x="0" y="261505"/>
                </a:lnTo>
              </a:path>
            </a:pathLst>
          </a:custGeom>
          <a:ln w="8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67946" y="2692191"/>
            <a:ext cx="413384" cy="261620"/>
          </a:xfrm>
          <a:custGeom>
            <a:avLst/>
            <a:gdLst/>
            <a:ahLst/>
            <a:cxnLst/>
            <a:rect l="l" t="t" r="r" b="b"/>
            <a:pathLst>
              <a:path w="413385" h="261619">
                <a:moveTo>
                  <a:pt x="413090" y="0"/>
                </a:moveTo>
                <a:lnTo>
                  <a:pt x="413090" y="261505"/>
                </a:lnTo>
                <a:lnTo>
                  <a:pt x="0" y="261505"/>
                </a:lnTo>
              </a:path>
            </a:pathLst>
          </a:custGeom>
          <a:ln w="7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6794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51536" y="295369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530732" y="2866528"/>
            <a:ext cx="1265579" cy="1743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07636" y="2879662"/>
            <a:ext cx="71999" cy="1480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30732" y="2866528"/>
            <a:ext cx="1266190" cy="174625"/>
          </a:xfrm>
          <a:custGeom>
            <a:avLst/>
            <a:gdLst/>
            <a:ahLst/>
            <a:cxnLst/>
            <a:rect l="l" t="t" r="r" b="b"/>
            <a:pathLst>
              <a:path w="1266189" h="174625">
                <a:moveTo>
                  <a:pt x="57129" y="0"/>
                </a:moveTo>
                <a:lnTo>
                  <a:pt x="1217297" y="0"/>
                </a:lnTo>
                <a:lnTo>
                  <a:pt x="1212844" y="0"/>
                </a:lnTo>
                <a:lnTo>
                  <a:pt x="1233394" y="6849"/>
                </a:lnTo>
                <a:lnTo>
                  <a:pt x="1250154" y="25529"/>
                </a:lnTo>
                <a:lnTo>
                  <a:pt x="1261442" y="53237"/>
                </a:lnTo>
                <a:lnTo>
                  <a:pt x="1265579" y="87168"/>
                </a:lnTo>
                <a:lnTo>
                  <a:pt x="1261442" y="121100"/>
                </a:lnTo>
                <a:lnTo>
                  <a:pt x="1250154" y="148807"/>
                </a:lnTo>
                <a:lnTo>
                  <a:pt x="1233394" y="167487"/>
                </a:lnTo>
                <a:lnTo>
                  <a:pt x="1212844" y="174337"/>
                </a:lnTo>
                <a:lnTo>
                  <a:pt x="1217297" y="174337"/>
                </a:lnTo>
                <a:lnTo>
                  <a:pt x="57129" y="174337"/>
                </a:lnTo>
                <a:lnTo>
                  <a:pt x="15445" y="148807"/>
                </a:lnTo>
                <a:lnTo>
                  <a:pt x="0" y="87168"/>
                </a:lnTo>
                <a:lnTo>
                  <a:pt x="4144" y="53240"/>
                </a:lnTo>
                <a:lnTo>
                  <a:pt x="15445" y="25533"/>
                </a:lnTo>
                <a:lnTo>
                  <a:pt x="32207" y="6850"/>
                </a:lnTo>
                <a:lnTo>
                  <a:pt x="52734" y="0"/>
                </a:lnTo>
                <a:lnTo>
                  <a:pt x="57129" y="0"/>
                </a:lnTo>
                <a:close/>
              </a:path>
            </a:pathLst>
          </a:custGeom>
          <a:ln w="7292">
            <a:solidFill>
              <a:srgbClr val="3737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530732" y="2866528"/>
            <a:ext cx="1266190" cy="174625"/>
          </a:xfrm>
          <a:custGeom>
            <a:avLst/>
            <a:gdLst/>
            <a:ahLst/>
            <a:cxnLst/>
            <a:rect l="l" t="t" r="r" b="b"/>
            <a:pathLst>
              <a:path w="1266189" h="174625">
                <a:moveTo>
                  <a:pt x="57129" y="0"/>
                </a:moveTo>
                <a:lnTo>
                  <a:pt x="1217297" y="0"/>
                </a:lnTo>
                <a:lnTo>
                  <a:pt x="1212844" y="0"/>
                </a:lnTo>
                <a:lnTo>
                  <a:pt x="1233394" y="6849"/>
                </a:lnTo>
                <a:lnTo>
                  <a:pt x="1250154" y="25529"/>
                </a:lnTo>
                <a:lnTo>
                  <a:pt x="1261442" y="53237"/>
                </a:lnTo>
                <a:lnTo>
                  <a:pt x="1265579" y="87168"/>
                </a:lnTo>
                <a:lnTo>
                  <a:pt x="1261442" y="121100"/>
                </a:lnTo>
                <a:lnTo>
                  <a:pt x="1250154" y="148807"/>
                </a:lnTo>
                <a:lnTo>
                  <a:pt x="1233394" y="167487"/>
                </a:lnTo>
                <a:lnTo>
                  <a:pt x="1212844" y="174337"/>
                </a:lnTo>
                <a:lnTo>
                  <a:pt x="1217297" y="174337"/>
                </a:lnTo>
                <a:lnTo>
                  <a:pt x="57129" y="174337"/>
                </a:lnTo>
                <a:lnTo>
                  <a:pt x="15445" y="148807"/>
                </a:lnTo>
                <a:lnTo>
                  <a:pt x="0" y="87168"/>
                </a:lnTo>
                <a:lnTo>
                  <a:pt x="4144" y="53240"/>
                </a:lnTo>
                <a:lnTo>
                  <a:pt x="15445" y="25533"/>
                </a:lnTo>
                <a:lnTo>
                  <a:pt x="32207" y="6850"/>
                </a:lnTo>
                <a:lnTo>
                  <a:pt x="52734" y="0"/>
                </a:lnTo>
              </a:path>
            </a:pathLst>
          </a:custGeom>
          <a:ln w="145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42641" y="1437443"/>
            <a:ext cx="284166" cy="4329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898815" y="1435970"/>
            <a:ext cx="162535" cy="1621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80529" y="1690278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100639"/>
                </a:moveTo>
                <a:lnTo>
                  <a:pt x="0" y="0"/>
                </a:lnTo>
              </a:path>
            </a:pathLst>
          </a:custGeom>
          <a:ln w="3175">
            <a:solidFill>
              <a:srgbClr val="2955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006684" y="1753840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343"/>
                </a:moveTo>
                <a:lnTo>
                  <a:pt x="0" y="0"/>
                </a:lnTo>
              </a:path>
            </a:pathLst>
          </a:custGeom>
          <a:ln w="3175">
            <a:solidFill>
              <a:srgbClr val="2955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42088" y="1437443"/>
            <a:ext cx="285115" cy="431800"/>
          </a:xfrm>
          <a:custGeom>
            <a:avLst/>
            <a:gdLst/>
            <a:ahLst/>
            <a:cxnLst/>
            <a:rect l="l" t="t" r="r" b="b"/>
            <a:pathLst>
              <a:path w="285114" h="431800">
                <a:moveTo>
                  <a:pt x="246023" y="424838"/>
                </a:moveTo>
                <a:lnTo>
                  <a:pt x="259734" y="419576"/>
                </a:lnTo>
                <a:lnTo>
                  <a:pt x="271114" y="411604"/>
                </a:lnTo>
                <a:lnTo>
                  <a:pt x="279622" y="401413"/>
                </a:lnTo>
                <a:lnTo>
                  <a:pt x="284719" y="389498"/>
                </a:lnTo>
                <a:lnTo>
                  <a:pt x="283267" y="358892"/>
                </a:lnTo>
                <a:lnTo>
                  <a:pt x="279103" y="297737"/>
                </a:lnTo>
                <a:lnTo>
                  <a:pt x="269685" y="240953"/>
                </a:lnTo>
                <a:lnTo>
                  <a:pt x="239105" y="194685"/>
                </a:lnTo>
                <a:lnTo>
                  <a:pt x="208921" y="170812"/>
                </a:lnTo>
                <a:lnTo>
                  <a:pt x="184292" y="158898"/>
                </a:lnTo>
                <a:lnTo>
                  <a:pt x="183518" y="157492"/>
                </a:lnTo>
                <a:lnTo>
                  <a:pt x="183518" y="146898"/>
                </a:lnTo>
                <a:lnTo>
                  <a:pt x="183636" y="145740"/>
                </a:lnTo>
                <a:lnTo>
                  <a:pt x="198337" y="131896"/>
                </a:lnTo>
                <a:lnTo>
                  <a:pt x="209127" y="115945"/>
                </a:lnTo>
                <a:lnTo>
                  <a:pt x="215710" y="98453"/>
                </a:lnTo>
                <a:lnTo>
                  <a:pt x="217790" y="79989"/>
                </a:lnTo>
                <a:lnTo>
                  <a:pt x="213623" y="51040"/>
                </a:lnTo>
                <a:lnTo>
                  <a:pt x="197315" y="26408"/>
                </a:lnTo>
                <a:lnTo>
                  <a:pt x="171331" y="8569"/>
                </a:lnTo>
                <a:lnTo>
                  <a:pt x="138136" y="0"/>
                </a:lnTo>
                <a:lnTo>
                  <a:pt x="104947" y="8572"/>
                </a:lnTo>
                <a:lnTo>
                  <a:pt x="78968" y="26410"/>
                </a:lnTo>
                <a:lnTo>
                  <a:pt x="62664" y="51041"/>
                </a:lnTo>
                <a:lnTo>
                  <a:pt x="58500" y="79989"/>
                </a:lnTo>
                <a:lnTo>
                  <a:pt x="60393" y="98092"/>
                </a:lnTo>
                <a:lnTo>
                  <a:pt x="66693" y="115272"/>
                </a:lnTo>
                <a:lnTo>
                  <a:pt x="77118" y="130972"/>
                </a:lnTo>
                <a:lnTo>
                  <a:pt x="91383" y="144638"/>
                </a:lnTo>
                <a:lnTo>
                  <a:pt x="88902" y="146898"/>
                </a:lnTo>
                <a:lnTo>
                  <a:pt x="25825" y="178679"/>
                </a:lnTo>
                <a:lnTo>
                  <a:pt x="25020" y="176109"/>
                </a:lnTo>
                <a:lnTo>
                  <a:pt x="17049" y="182949"/>
                </a:lnTo>
                <a:lnTo>
                  <a:pt x="11181" y="191013"/>
                </a:lnTo>
                <a:lnTo>
                  <a:pt x="7597" y="199971"/>
                </a:lnTo>
                <a:lnTo>
                  <a:pt x="6482" y="209493"/>
                </a:lnTo>
                <a:lnTo>
                  <a:pt x="6902" y="210460"/>
                </a:lnTo>
                <a:lnTo>
                  <a:pt x="594" y="321694"/>
                </a:lnTo>
                <a:lnTo>
                  <a:pt x="556" y="322344"/>
                </a:lnTo>
                <a:lnTo>
                  <a:pt x="0" y="328657"/>
                </a:lnTo>
                <a:lnTo>
                  <a:pt x="2087" y="334929"/>
                </a:lnTo>
                <a:lnTo>
                  <a:pt x="36222" y="352988"/>
                </a:lnTo>
                <a:lnTo>
                  <a:pt x="63001" y="375287"/>
                </a:lnTo>
                <a:lnTo>
                  <a:pt x="93809" y="393129"/>
                </a:lnTo>
                <a:lnTo>
                  <a:pt x="127875" y="406145"/>
                </a:lnTo>
                <a:lnTo>
                  <a:pt x="164427" y="413966"/>
                </a:lnTo>
                <a:lnTo>
                  <a:pt x="182246" y="425411"/>
                </a:lnTo>
                <a:lnTo>
                  <a:pt x="202995" y="431199"/>
                </a:lnTo>
                <a:lnTo>
                  <a:pt x="224859" y="431088"/>
                </a:lnTo>
                <a:lnTo>
                  <a:pt x="246023" y="424838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39711" y="1478280"/>
            <a:ext cx="512064" cy="43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972904" y="1434935"/>
            <a:ext cx="311782" cy="4174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993689" y="1482762"/>
            <a:ext cx="270510" cy="95885"/>
          </a:xfrm>
          <a:custGeom>
            <a:avLst/>
            <a:gdLst/>
            <a:ahLst/>
            <a:cxnLst/>
            <a:rect l="l" t="t" r="r" b="b"/>
            <a:pathLst>
              <a:path w="270510" h="95884">
                <a:moveTo>
                  <a:pt x="0" y="0"/>
                </a:moveTo>
                <a:lnTo>
                  <a:pt x="207854" y="95654"/>
                </a:lnTo>
                <a:lnTo>
                  <a:pt x="270211" y="65219"/>
                </a:lnTo>
              </a:path>
            </a:pathLst>
          </a:custGeom>
          <a:ln w="4264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93689" y="1526242"/>
            <a:ext cx="208279" cy="95885"/>
          </a:xfrm>
          <a:custGeom>
            <a:avLst/>
            <a:gdLst/>
            <a:ahLst/>
            <a:cxnLst/>
            <a:rect l="l" t="t" r="r" b="b"/>
            <a:pathLst>
              <a:path w="208279" h="95884">
                <a:moveTo>
                  <a:pt x="0" y="0"/>
                </a:moveTo>
                <a:lnTo>
                  <a:pt x="207854" y="95654"/>
                </a:lnTo>
              </a:path>
            </a:pathLst>
          </a:custGeom>
          <a:ln w="4316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93689" y="1569721"/>
            <a:ext cx="208279" cy="100330"/>
          </a:xfrm>
          <a:custGeom>
            <a:avLst/>
            <a:gdLst/>
            <a:ahLst/>
            <a:cxnLst/>
            <a:rect l="l" t="t" r="r" b="b"/>
            <a:pathLst>
              <a:path w="208279" h="100330">
                <a:moveTo>
                  <a:pt x="0" y="0"/>
                </a:moveTo>
                <a:lnTo>
                  <a:pt x="207854" y="100002"/>
                </a:lnTo>
              </a:path>
            </a:pathLst>
          </a:custGeom>
          <a:ln w="4327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93690" y="1617548"/>
            <a:ext cx="208279" cy="95885"/>
          </a:xfrm>
          <a:custGeom>
            <a:avLst/>
            <a:gdLst/>
            <a:ahLst/>
            <a:cxnLst/>
            <a:rect l="l" t="t" r="r" b="b"/>
            <a:pathLst>
              <a:path w="208279" h="95885">
                <a:moveTo>
                  <a:pt x="0" y="0"/>
                </a:moveTo>
                <a:lnTo>
                  <a:pt x="207854" y="95654"/>
                </a:lnTo>
              </a:path>
            </a:pathLst>
          </a:custGeom>
          <a:ln w="4316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993690" y="1661028"/>
            <a:ext cx="208279" cy="100330"/>
          </a:xfrm>
          <a:custGeom>
            <a:avLst/>
            <a:gdLst/>
            <a:ahLst/>
            <a:cxnLst/>
            <a:rect l="l" t="t" r="r" b="b"/>
            <a:pathLst>
              <a:path w="208279" h="100330">
                <a:moveTo>
                  <a:pt x="0" y="0"/>
                </a:moveTo>
                <a:lnTo>
                  <a:pt x="207854" y="100002"/>
                </a:lnTo>
              </a:path>
            </a:pathLst>
          </a:custGeom>
          <a:ln w="4327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993690" y="1708855"/>
            <a:ext cx="208279" cy="95885"/>
          </a:xfrm>
          <a:custGeom>
            <a:avLst/>
            <a:gdLst/>
            <a:ahLst/>
            <a:cxnLst/>
            <a:rect l="l" t="t" r="r" b="b"/>
            <a:pathLst>
              <a:path w="208279" h="95885">
                <a:moveTo>
                  <a:pt x="0" y="0"/>
                </a:moveTo>
                <a:lnTo>
                  <a:pt x="207854" y="95654"/>
                </a:lnTo>
              </a:path>
            </a:pathLst>
          </a:custGeom>
          <a:ln w="4316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972904" y="1434935"/>
            <a:ext cx="311785" cy="417830"/>
          </a:xfrm>
          <a:custGeom>
            <a:avLst/>
            <a:gdLst/>
            <a:ahLst/>
            <a:cxnLst/>
            <a:rect l="l" t="t" r="r" b="b"/>
            <a:pathLst>
              <a:path w="311785" h="417830">
                <a:moveTo>
                  <a:pt x="0" y="308704"/>
                </a:moveTo>
                <a:lnTo>
                  <a:pt x="228640" y="417402"/>
                </a:lnTo>
                <a:lnTo>
                  <a:pt x="311782" y="378271"/>
                </a:lnTo>
                <a:lnTo>
                  <a:pt x="311781" y="104350"/>
                </a:lnTo>
                <a:lnTo>
                  <a:pt x="83141" y="0"/>
                </a:lnTo>
                <a:lnTo>
                  <a:pt x="0" y="34783"/>
                </a:lnTo>
                <a:lnTo>
                  <a:pt x="0" y="308704"/>
                </a:lnTo>
              </a:path>
            </a:pathLst>
          </a:custGeom>
          <a:ln w="9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963220" y="1448258"/>
            <a:ext cx="282791" cy="4342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019118" y="1446789"/>
            <a:ext cx="161757" cy="1626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62670" y="1448258"/>
            <a:ext cx="283845" cy="433070"/>
          </a:xfrm>
          <a:custGeom>
            <a:avLst/>
            <a:gdLst/>
            <a:ahLst/>
            <a:cxnLst/>
            <a:rect l="l" t="t" r="r" b="b"/>
            <a:pathLst>
              <a:path w="283845" h="433069">
                <a:moveTo>
                  <a:pt x="244832" y="426143"/>
                </a:moveTo>
                <a:lnTo>
                  <a:pt x="258477" y="420866"/>
                </a:lnTo>
                <a:lnTo>
                  <a:pt x="269802" y="412869"/>
                </a:lnTo>
                <a:lnTo>
                  <a:pt x="278269" y="402647"/>
                </a:lnTo>
                <a:lnTo>
                  <a:pt x="283341" y="390695"/>
                </a:lnTo>
                <a:lnTo>
                  <a:pt x="281895" y="359995"/>
                </a:lnTo>
                <a:lnTo>
                  <a:pt x="277752" y="298652"/>
                </a:lnTo>
                <a:lnTo>
                  <a:pt x="268380" y="241693"/>
                </a:lnTo>
                <a:lnTo>
                  <a:pt x="237947" y="195283"/>
                </a:lnTo>
                <a:lnTo>
                  <a:pt x="207910" y="171338"/>
                </a:lnTo>
                <a:lnTo>
                  <a:pt x="183399" y="159386"/>
                </a:lnTo>
                <a:lnTo>
                  <a:pt x="182629" y="157976"/>
                </a:lnTo>
                <a:lnTo>
                  <a:pt x="182629" y="147350"/>
                </a:lnTo>
                <a:lnTo>
                  <a:pt x="182746" y="146188"/>
                </a:lnTo>
                <a:lnTo>
                  <a:pt x="197376" y="132302"/>
                </a:lnTo>
                <a:lnTo>
                  <a:pt x="208115" y="116301"/>
                </a:lnTo>
                <a:lnTo>
                  <a:pt x="214666" y="98756"/>
                </a:lnTo>
                <a:lnTo>
                  <a:pt x="216735" y="80235"/>
                </a:lnTo>
                <a:lnTo>
                  <a:pt x="212588" y="51197"/>
                </a:lnTo>
                <a:lnTo>
                  <a:pt x="196359" y="26489"/>
                </a:lnTo>
                <a:lnTo>
                  <a:pt x="170501" y="8595"/>
                </a:lnTo>
                <a:lnTo>
                  <a:pt x="137467" y="0"/>
                </a:lnTo>
                <a:lnTo>
                  <a:pt x="104438" y="8598"/>
                </a:lnTo>
                <a:lnTo>
                  <a:pt x="78586" y="26492"/>
                </a:lnTo>
                <a:lnTo>
                  <a:pt x="62361" y="51198"/>
                </a:lnTo>
                <a:lnTo>
                  <a:pt x="58216" y="80235"/>
                </a:lnTo>
                <a:lnTo>
                  <a:pt x="60100" y="98394"/>
                </a:lnTo>
                <a:lnTo>
                  <a:pt x="66370" y="115626"/>
                </a:lnTo>
                <a:lnTo>
                  <a:pt x="76744" y="131375"/>
                </a:lnTo>
                <a:lnTo>
                  <a:pt x="90941" y="145083"/>
                </a:lnTo>
                <a:lnTo>
                  <a:pt x="88472" y="147350"/>
                </a:lnTo>
                <a:lnTo>
                  <a:pt x="25700" y="179229"/>
                </a:lnTo>
                <a:lnTo>
                  <a:pt x="24899" y="176650"/>
                </a:lnTo>
                <a:lnTo>
                  <a:pt x="16967" y="183511"/>
                </a:lnTo>
                <a:lnTo>
                  <a:pt x="11126" y="191600"/>
                </a:lnTo>
                <a:lnTo>
                  <a:pt x="7560" y="200586"/>
                </a:lnTo>
                <a:lnTo>
                  <a:pt x="6451" y="210137"/>
                </a:lnTo>
                <a:lnTo>
                  <a:pt x="6868" y="211107"/>
                </a:lnTo>
                <a:lnTo>
                  <a:pt x="591" y="322683"/>
                </a:lnTo>
                <a:lnTo>
                  <a:pt x="554" y="323334"/>
                </a:lnTo>
                <a:lnTo>
                  <a:pt x="0" y="329668"/>
                </a:lnTo>
                <a:lnTo>
                  <a:pt x="2077" y="335958"/>
                </a:lnTo>
                <a:lnTo>
                  <a:pt x="36046" y="354073"/>
                </a:lnTo>
                <a:lnTo>
                  <a:pt x="62696" y="376441"/>
                </a:lnTo>
                <a:lnTo>
                  <a:pt x="93355" y="394337"/>
                </a:lnTo>
                <a:lnTo>
                  <a:pt x="127256" y="407393"/>
                </a:lnTo>
                <a:lnTo>
                  <a:pt x="163631" y="415239"/>
                </a:lnTo>
                <a:lnTo>
                  <a:pt x="181364" y="426718"/>
                </a:lnTo>
                <a:lnTo>
                  <a:pt x="202013" y="432524"/>
                </a:lnTo>
                <a:lnTo>
                  <a:pt x="223770" y="432413"/>
                </a:lnTo>
                <a:lnTo>
                  <a:pt x="244832" y="426143"/>
                </a:lnTo>
              </a:path>
            </a:pathLst>
          </a:custGeom>
          <a:ln w="57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418582" y="2356866"/>
            <a:ext cx="3261360" cy="1130935"/>
          </a:xfrm>
          <a:custGeom>
            <a:avLst/>
            <a:gdLst/>
            <a:ahLst/>
            <a:cxnLst/>
            <a:rect l="l" t="t" r="r" b="b"/>
            <a:pathLst>
              <a:path w="3261359" h="1130935">
                <a:moveTo>
                  <a:pt x="0" y="1130808"/>
                </a:moveTo>
                <a:lnTo>
                  <a:pt x="3261360" y="1130808"/>
                </a:lnTo>
                <a:lnTo>
                  <a:pt x="3261360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25908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80482" y="1061466"/>
            <a:ext cx="3261360" cy="1132840"/>
          </a:xfrm>
          <a:custGeom>
            <a:avLst/>
            <a:gdLst/>
            <a:ahLst/>
            <a:cxnLst/>
            <a:rect l="l" t="t" r="r" b="b"/>
            <a:pathLst>
              <a:path w="3261359" h="1132839">
                <a:moveTo>
                  <a:pt x="0" y="1132331"/>
                </a:moveTo>
                <a:lnTo>
                  <a:pt x="3261360" y="1132331"/>
                </a:lnTo>
                <a:lnTo>
                  <a:pt x="3261360" y="0"/>
                </a:lnTo>
                <a:lnTo>
                  <a:pt x="0" y="0"/>
                </a:lnTo>
                <a:lnTo>
                  <a:pt x="0" y="1132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380482" y="1061466"/>
            <a:ext cx="3261360" cy="1132840"/>
          </a:xfrm>
          <a:custGeom>
            <a:avLst/>
            <a:gdLst/>
            <a:ahLst/>
            <a:cxnLst/>
            <a:rect l="l" t="t" r="r" b="b"/>
            <a:pathLst>
              <a:path w="3261359" h="1132839">
                <a:moveTo>
                  <a:pt x="0" y="1132331"/>
                </a:moveTo>
                <a:lnTo>
                  <a:pt x="3261360" y="1132331"/>
                </a:lnTo>
                <a:lnTo>
                  <a:pt x="3261360" y="0"/>
                </a:lnTo>
                <a:lnTo>
                  <a:pt x="0" y="0"/>
                </a:lnTo>
                <a:lnTo>
                  <a:pt x="0" y="1132331"/>
                </a:lnTo>
                <a:close/>
              </a:path>
            </a:pathLst>
          </a:custGeom>
          <a:ln w="25908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653285" y="2327529"/>
            <a:ext cx="854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Net</a:t>
            </a:r>
            <a:r>
              <a:rPr dirty="0" sz="1800" spc="-15" b="1">
                <a:solidFill>
                  <a:srgbClr val="464646"/>
                </a:solidFill>
                <a:latin typeface="Calibri"/>
                <a:cs typeface="Calibri"/>
              </a:rPr>
              <a:t>w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54368" y="1464563"/>
            <a:ext cx="512064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930232" y="1463891"/>
            <a:ext cx="311782" cy="4174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951017" y="1511718"/>
            <a:ext cx="270510" cy="95885"/>
          </a:xfrm>
          <a:custGeom>
            <a:avLst/>
            <a:gdLst/>
            <a:ahLst/>
            <a:cxnLst/>
            <a:rect l="l" t="t" r="r" b="b"/>
            <a:pathLst>
              <a:path w="270510" h="95884">
                <a:moveTo>
                  <a:pt x="0" y="0"/>
                </a:moveTo>
                <a:lnTo>
                  <a:pt x="207854" y="95654"/>
                </a:lnTo>
                <a:lnTo>
                  <a:pt x="270211" y="65219"/>
                </a:lnTo>
              </a:path>
            </a:pathLst>
          </a:custGeom>
          <a:ln w="4264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948829" y="1529110"/>
            <a:ext cx="212537" cy="3304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930232" y="1463891"/>
            <a:ext cx="311785" cy="417830"/>
          </a:xfrm>
          <a:custGeom>
            <a:avLst/>
            <a:gdLst/>
            <a:ahLst/>
            <a:cxnLst/>
            <a:rect l="l" t="t" r="r" b="b"/>
            <a:pathLst>
              <a:path w="311785" h="417830">
                <a:moveTo>
                  <a:pt x="0" y="308704"/>
                </a:moveTo>
                <a:lnTo>
                  <a:pt x="228640" y="417402"/>
                </a:lnTo>
                <a:lnTo>
                  <a:pt x="311782" y="378271"/>
                </a:lnTo>
                <a:lnTo>
                  <a:pt x="311781" y="104350"/>
                </a:lnTo>
                <a:lnTo>
                  <a:pt x="83141" y="0"/>
                </a:lnTo>
                <a:lnTo>
                  <a:pt x="0" y="34783"/>
                </a:lnTo>
                <a:lnTo>
                  <a:pt x="0" y="308704"/>
                </a:lnTo>
              </a:path>
            </a:pathLst>
          </a:custGeom>
          <a:ln w="9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07773" y="1434542"/>
            <a:ext cx="282791" cy="4342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863670" y="1433073"/>
            <a:ext cx="161757" cy="1626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845476" y="1688155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100949"/>
                </a:moveTo>
                <a:lnTo>
                  <a:pt x="0" y="0"/>
                </a:lnTo>
              </a:path>
            </a:pathLst>
          </a:custGeom>
          <a:ln w="3175">
            <a:solidFill>
              <a:srgbClr val="2955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71021" y="1751913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636"/>
                </a:moveTo>
                <a:lnTo>
                  <a:pt x="0" y="0"/>
                </a:lnTo>
              </a:path>
            </a:pathLst>
          </a:custGeom>
          <a:ln w="3175">
            <a:solidFill>
              <a:srgbClr val="2955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807222" y="1434542"/>
            <a:ext cx="283845" cy="433070"/>
          </a:xfrm>
          <a:custGeom>
            <a:avLst/>
            <a:gdLst/>
            <a:ahLst/>
            <a:cxnLst/>
            <a:rect l="l" t="t" r="r" b="b"/>
            <a:pathLst>
              <a:path w="283845" h="433069">
                <a:moveTo>
                  <a:pt x="244832" y="426143"/>
                </a:moveTo>
                <a:lnTo>
                  <a:pt x="258477" y="420866"/>
                </a:lnTo>
                <a:lnTo>
                  <a:pt x="269802" y="412869"/>
                </a:lnTo>
                <a:lnTo>
                  <a:pt x="278269" y="402647"/>
                </a:lnTo>
                <a:lnTo>
                  <a:pt x="283341" y="390695"/>
                </a:lnTo>
                <a:lnTo>
                  <a:pt x="281895" y="359995"/>
                </a:lnTo>
                <a:lnTo>
                  <a:pt x="277752" y="298652"/>
                </a:lnTo>
                <a:lnTo>
                  <a:pt x="268380" y="241693"/>
                </a:lnTo>
                <a:lnTo>
                  <a:pt x="237947" y="195283"/>
                </a:lnTo>
                <a:lnTo>
                  <a:pt x="207910" y="171338"/>
                </a:lnTo>
                <a:lnTo>
                  <a:pt x="183399" y="159386"/>
                </a:lnTo>
                <a:lnTo>
                  <a:pt x="182629" y="157976"/>
                </a:lnTo>
                <a:lnTo>
                  <a:pt x="182629" y="147350"/>
                </a:lnTo>
                <a:lnTo>
                  <a:pt x="182746" y="146188"/>
                </a:lnTo>
                <a:lnTo>
                  <a:pt x="197376" y="132302"/>
                </a:lnTo>
                <a:lnTo>
                  <a:pt x="208115" y="116301"/>
                </a:lnTo>
                <a:lnTo>
                  <a:pt x="214666" y="98756"/>
                </a:lnTo>
                <a:lnTo>
                  <a:pt x="216735" y="80235"/>
                </a:lnTo>
                <a:lnTo>
                  <a:pt x="212588" y="51197"/>
                </a:lnTo>
                <a:lnTo>
                  <a:pt x="196359" y="26489"/>
                </a:lnTo>
                <a:lnTo>
                  <a:pt x="170501" y="8595"/>
                </a:lnTo>
                <a:lnTo>
                  <a:pt x="137467" y="0"/>
                </a:lnTo>
                <a:lnTo>
                  <a:pt x="104438" y="8598"/>
                </a:lnTo>
                <a:lnTo>
                  <a:pt x="78586" y="26492"/>
                </a:lnTo>
                <a:lnTo>
                  <a:pt x="62361" y="51198"/>
                </a:lnTo>
                <a:lnTo>
                  <a:pt x="58216" y="80235"/>
                </a:lnTo>
                <a:lnTo>
                  <a:pt x="60100" y="98394"/>
                </a:lnTo>
                <a:lnTo>
                  <a:pt x="66370" y="115626"/>
                </a:lnTo>
                <a:lnTo>
                  <a:pt x="76744" y="131375"/>
                </a:lnTo>
                <a:lnTo>
                  <a:pt x="90941" y="145083"/>
                </a:lnTo>
                <a:lnTo>
                  <a:pt x="88472" y="147350"/>
                </a:lnTo>
                <a:lnTo>
                  <a:pt x="25700" y="179229"/>
                </a:lnTo>
                <a:lnTo>
                  <a:pt x="24899" y="176650"/>
                </a:lnTo>
                <a:lnTo>
                  <a:pt x="16967" y="183511"/>
                </a:lnTo>
                <a:lnTo>
                  <a:pt x="11126" y="191600"/>
                </a:lnTo>
                <a:lnTo>
                  <a:pt x="7560" y="200586"/>
                </a:lnTo>
                <a:lnTo>
                  <a:pt x="6451" y="210137"/>
                </a:lnTo>
                <a:lnTo>
                  <a:pt x="6868" y="211107"/>
                </a:lnTo>
                <a:lnTo>
                  <a:pt x="591" y="322683"/>
                </a:lnTo>
                <a:lnTo>
                  <a:pt x="554" y="323334"/>
                </a:lnTo>
                <a:lnTo>
                  <a:pt x="0" y="329668"/>
                </a:lnTo>
                <a:lnTo>
                  <a:pt x="2077" y="335958"/>
                </a:lnTo>
                <a:lnTo>
                  <a:pt x="36046" y="354073"/>
                </a:lnTo>
                <a:lnTo>
                  <a:pt x="62696" y="376441"/>
                </a:lnTo>
                <a:lnTo>
                  <a:pt x="93355" y="394337"/>
                </a:lnTo>
                <a:lnTo>
                  <a:pt x="127256" y="407393"/>
                </a:lnTo>
                <a:lnTo>
                  <a:pt x="163631" y="415239"/>
                </a:lnTo>
                <a:lnTo>
                  <a:pt x="181364" y="426718"/>
                </a:lnTo>
                <a:lnTo>
                  <a:pt x="202013" y="432524"/>
                </a:lnTo>
                <a:lnTo>
                  <a:pt x="223770" y="432413"/>
                </a:lnTo>
                <a:lnTo>
                  <a:pt x="244832" y="426143"/>
                </a:lnTo>
              </a:path>
            </a:pathLst>
          </a:custGeom>
          <a:ln w="57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6804406" y="1890522"/>
            <a:ext cx="5086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NACLs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512177" y="1876170"/>
            <a:ext cx="939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Access</a:t>
            </a:r>
            <a:r>
              <a:rPr dirty="0" sz="1200" spc="-8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Mgmt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930895" y="2906267"/>
            <a:ext cx="106679" cy="1173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347204" y="2590800"/>
            <a:ext cx="1274445" cy="762000"/>
          </a:xfrm>
          <a:custGeom>
            <a:avLst/>
            <a:gdLst/>
            <a:ahLst/>
            <a:cxnLst/>
            <a:rect l="l" t="t" r="r" b="b"/>
            <a:pathLst>
              <a:path w="1274445" h="762000">
                <a:moveTo>
                  <a:pt x="489966" y="0"/>
                </a:moveTo>
                <a:lnTo>
                  <a:pt x="441447" y="3545"/>
                </a:lnTo>
                <a:lnTo>
                  <a:pt x="395455" y="13781"/>
                </a:lnTo>
                <a:lnTo>
                  <a:pt x="352430" y="30103"/>
                </a:lnTo>
                <a:lnTo>
                  <a:pt x="312814" y="51909"/>
                </a:lnTo>
                <a:lnTo>
                  <a:pt x="277048" y="78597"/>
                </a:lnTo>
                <a:lnTo>
                  <a:pt x="245573" y="109563"/>
                </a:lnTo>
                <a:lnTo>
                  <a:pt x="218831" y="144204"/>
                </a:lnTo>
                <a:lnTo>
                  <a:pt x="197264" y="181918"/>
                </a:lnTo>
                <a:lnTo>
                  <a:pt x="181312" y="222101"/>
                </a:lnTo>
                <a:lnTo>
                  <a:pt x="171417" y="264152"/>
                </a:lnTo>
                <a:lnTo>
                  <a:pt x="168021" y="307467"/>
                </a:lnTo>
                <a:lnTo>
                  <a:pt x="168021" y="320801"/>
                </a:lnTo>
                <a:lnTo>
                  <a:pt x="121531" y="340384"/>
                </a:lnTo>
                <a:lnTo>
                  <a:pt x="80884" y="370355"/>
                </a:lnTo>
                <a:lnTo>
                  <a:pt x="47244" y="407749"/>
                </a:lnTo>
                <a:lnTo>
                  <a:pt x="21773" y="449598"/>
                </a:lnTo>
                <a:lnTo>
                  <a:pt x="5637" y="492936"/>
                </a:lnTo>
                <a:lnTo>
                  <a:pt x="0" y="534797"/>
                </a:lnTo>
                <a:lnTo>
                  <a:pt x="0" y="548132"/>
                </a:lnTo>
                <a:lnTo>
                  <a:pt x="5086" y="588023"/>
                </a:lnTo>
                <a:lnTo>
                  <a:pt x="19688" y="626661"/>
                </a:lnTo>
                <a:lnTo>
                  <a:pt x="42822" y="662793"/>
                </a:lnTo>
                <a:lnTo>
                  <a:pt x="73501" y="695166"/>
                </a:lnTo>
                <a:lnTo>
                  <a:pt x="110740" y="722526"/>
                </a:lnTo>
                <a:lnTo>
                  <a:pt x="153554" y="743620"/>
                </a:lnTo>
                <a:lnTo>
                  <a:pt x="200959" y="757196"/>
                </a:lnTo>
                <a:lnTo>
                  <a:pt x="251968" y="762000"/>
                </a:lnTo>
                <a:lnTo>
                  <a:pt x="1007999" y="762000"/>
                </a:lnTo>
                <a:lnTo>
                  <a:pt x="1063660" y="757196"/>
                </a:lnTo>
                <a:lnTo>
                  <a:pt x="1114561" y="743620"/>
                </a:lnTo>
                <a:lnTo>
                  <a:pt x="1159881" y="722526"/>
                </a:lnTo>
                <a:lnTo>
                  <a:pt x="1198800" y="695166"/>
                </a:lnTo>
                <a:lnTo>
                  <a:pt x="1230498" y="662793"/>
                </a:lnTo>
                <a:lnTo>
                  <a:pt x="1254154" y="626661"/>
                </a:lnTo>
                <a:lnTo>
                  <a:pt x="1268950" y="588023"/>
                </a:lnTo>
                <a:lnTo>
                  <a:pt x="1270644" y="574801"/>
                </a:lnTo>
                <a:lnTo>
                  <a:pt x="462025" y="574801"/>
                </a:lnTo>
                <a:lnTo>
                  <a:pt x="462025" y="427736"/>
                </a:lnTo>
                <a:lnTo>
                  <a:pt x="518032" y="427736"/>
                </a:lnTo>
                <a:lnTo>
                  <a:pt x="518106" y="360576"/>
                </a:lnTo>
                <a:lnTo>
                  <a:pt x="525256" y="325856"/>
                </a:lnTo>
                <a:lnTo>
                  <a:pt x="544290" y="300815"/>
                </a:lnTo>
                <a:lnTo>
                  <a:pt x="571182" y="285799"/>
                </a:lnTo>
                <a:lnTo>
                  <a:pt x="601979" y="280797"/>
                </a:lnTo>
                <a:lnTo>
                  <a:pt x="1031468" y="280797"/>
                </a:lnTo>
                <a:lnTo>
                  <a:pt x="1028115" y="261350"/>
                </a:lnTo>
                <a:lnTo>
                  <a:pt x="1006053" y="221025"/>
                </a:lnTo>
                <a:lnTo>
                  <a:pt x="972560" y="189052"/>
                </a:lnTo>
                <a:lnTo>
                  <a:pt x="968842" y="187198"/>
                </a:lnTo>
                <a:lnTo>
                  <a:pt x="784098" y="187198"/>
                </a:lnTo>
                <a:lnTo>
                  <a:pt x="760551" y="148452"/>
                </a:lnTo>
                <a:lnTo>
                  <a:pt x="732246" y="112835"/>
                </a:lnTo>
                <a:lnTo>
                  <a:pt x="699672" y="80974"/>
                </a:lnTo>
                <a:lnTo>
                  <a:pt x="663320" y="53498"/>
                </a:lnTo>
                <a:lnTo>
                  <a:pt x="623683" y="31035"/>
                </a:lnTo>
                <a:lnTo>
                  <a:pt x="581251" y="14212"/>
                </a:lnTo>
                <a:lnTo>
                  <a:pt x="536514" y="3657"/>
                </a:lnTo>
                <a:lnTo>
                  <a:pt x="489966" y="0"/>
                </a:lnTo>
                <a:close/>
              </a:path>
              <a:path w="1274445" h="762000">
                <a:moveTo>
                  <a:pt x="1031468" y="280797"/>
                </a:moveTo>
                <a:lnTo>
                  <a:pt x="601979" y="280797"/>
                </a:lnTo>
                <a:lnTo>
                  <a:pt x="640927" y="285799"/>
                </a:lnTo>
                <a:lnTo>
                  <a:pt x="672004" y="300815"/>
                </a:lnTo>
                <a:lnTo>
                  <a:pt x="692580" y="325856"/>
                </a:lnTo>
                <a:lnTo>
                  <a:pt x="699948" y="360576"/>
                </a:lnTo>
                <a:lnTo>
                  <a:pt x="700024" y="427736"/>
                </a:lnTo>
                <a:lnTo>
                  <a:pt x="756030" y="427736"/>
                </a:lnTo>
                <a:lnTo>
                  <a:pt x="756030" y="574801"/>
                </a:lnTo>
                <a:lnTo>
                  <a:pt x="1270644" y="574801"/>
                </a:lnTo>
                <a:lnTo>
                  <a:pt x="1274064" y="548132"/>
                </a:lnTo>
                <a:lnTo>
                  <a:pt x="1274064" y="534797"/>
                </a:lnTo>
                <a:lnTo>
                  <a:pt x="1256557" y="461664"/>
                </a:lnTo>
                <a:lnTo>
                  <a:pt x="1235661" y="425252"/>
                </a:lnTo>
                <a:lnTo>
                  <a:pt x="1207547" y="391033"/>
                </a:lnTo>
                <a:lnTo>
                  <a:pt x="1172873" y="360576"/>
                </a:lnTo>
                <a:lnTo>
                  <a:pt x="1132296" y="335450"/>
                </a:lnTo>
                <a:lnTo>
                  <a:pt x="1086474" y="317224"/>
                </a:lnTo>
                <a:lnTo>
                  <a:pt x="1036066" y="307467"/>
                </a:lnTo>
                <a:lnTo>
                  <a:pt x="1031468" y="280797"/>
                </a:lnTo>
                <a:close/>
              </a:path>
              <a:path w="1274445" h="762000">
                <a:moveTo>
                  <a:pt x="882015" y="160400"/>
                </a:moveTo>
                <a:lnTo>
                  <a:pt x="852963" y="162694"/>
                </a:lnTo>
                <a:lnTo>
                  <a:pt x="827817" y="168751"/>
                </a:lnTo>
                <a:lnTo>
                  <a:pt x="805291" y="177331"/>
                </a:lnTo>
                <a:lnTo>
                  <a:pt x="784098" y="187198"/>
                </a:lnTo>
                <a:lnTo>
                  <a:pt x="968842" y="187198"/>
                </a:lnTo>
                <a:lnTo>
                  <a:pt x="930320" y="167990"/>
                </a:lnTo>
                <a:lnTo>
                  <a:pt x="882015" y="160400"/>
                </a:lnTo>
                <a:close/>
              </a:path>
            </a:pathLst>
          </a:custGeom>
          <a:solidFill>
            <a:srgbClr val="F9A6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347204" y="2590800"/>
            <a:ext cx="1274445" cy="762000"/>
          </a:xfrm>
          <a:custGeom>
            <a:avLst/>
            <a:gdLst/>
            <a:ahLst/>
            <a:cxnLst/>
            <a:rect l="l" t="t" r="r" b="b"/>
            <a:pathLst>
              <a:path w="1274445" h="762000">
                <a:moveTo>
                  <a:pt x="168021" y="320801"/>
                </a:moveTo>
                <a:lnTo>
                  <a:pt x="168021" y="307467"/>
                </a:lnTo>
                <a:lnTo>
                  <a:pt x="171417" y="264152"/>
                </a:lnTo>
                <a:lnTo>
                  <a:pt x="181312" y="222101"/>
                </a:lnTo>
                <a:lnTo>
                  <a:pt x="197264" y="181918"/>
                </a:lnTo>
                <a:lnTo>
                  <a:pt x="218831" y="144204"/>
                </a:lnTo>
                <a:lnTo>
                  <a:pt x="245573" y="109563"/>
                </a:lnTo>
                <a:lnTo>
                  <a:pt x="277048" y="78597"/>
                </a:lnTo>
                <a:lnTo>
                  <a:pt x="312814" y="51909"/>
                </a:lnTo>
                <a:lnTo>
                  <a:pt x="352430" y="30103"/>
                </a:lnTo>
                <a:lnTo>
                  <a:pt x="395455" y="13781"/>
                </a:lnTo>
                <a:lnTo>
                  <a:pt x="441447" y="3545"/>
                </a:lnTo>
                <a:lnTo>
                  <a:pt x="489966" y="0"/>
                </a:lnTo>
                <a:lnTo>
                  <a:pt x="536514" y="3657"/>
                </a:lnTo>
                <a:lnTo>
                  <a:pt x="581251" y="14212"/>
                </a:lnTo>
                <a:lnTo>
                  <a:pt x="623683" y="31035"/>
                </a:lnTo>
                <a:lnTo>
                  <a:pt x="663320" y="53498"/>
                </a:lnTo>
                <a:lnTo>
                  <a:pt x="699672" y="80974"/>
                </a:lnTo>
                <a:lnTo>
                  <a:pt x="732246" y="112835"/>
                </a:lnTo>
                <a:lnTo>
                  <a:pt x="760551" y="148452"/>
                </a:lnTo>
                <a:lnTo>
                  <a:pt x="784098" y="187198"/>
                </a:lnTo>
                <a:lnTo>
                  <a:pt x="805291" y="177331"/>
                </a:lnTo>
                <a:lnTo>
                  <a:pt x="827817" y="168751"/>
                </a:lnTo>
                <a:lnTo>
                  <a:pt x="852963" y="162694"/>
                </a:lnTo>
                <a:lnTo>
                  <a:pt x="882015" y="160400"/>
                </a:lnTo>
                <a:lnTo>
                  <a:pt x="930320" y="167990"/>
                </a:lnTo>
                <a:lnTo>
                  <a:pt x="972560" y="189052"/>
                </a:lnTo>
                <a:lnTo>
                  <a:pt x="1006053" y="221025"/>
                </a:lnTo>
                <a:lnTo>
                  <a:pt x="1028115" y="261350"/>
                </a:lnTo>
                <a:lnTo>
                  <a:pt x="1036066" y="307467"/>
                </a:lnTo>
                <a:lnTo>
                  <a:pt x="1086474" y="317224"/>
                </a:lnTo>
                <a:lnTo>
                  <a:pt x="1132296" y="335450"/>
                </a:lnTo>
                <a:lnTo>
                  <a:pt x="1172873" y="360576"/>
                </a:lnTo>
                <a:lnTo>
                  <a:pt x="1207547" y="391033"/>
                </a:lnTo>
                <a:lnTo>
                  <a:pt x="1235661" y="425252"/>
                </a:lnTo>
                <a:lnTo>
                  <a:pt x="1256557" y="461664"/>
                </a:lnTo>
                <a:lnTo>
                  <a:pt x="1269577" y="498702"/>
                </a:lnTo>
                <a:lnTo>
                  <a:pt x="1274064" y="534797"/>
                </a:lnTo>
                <a:lnTo>
                  <a:pt x="1274064" y="548132"/>
                </a:lnTo>
                <a:lnTo>
                  <a:pt x="1268950" y="588023"/>
                </a:lnTo>
                <a:lnTo>
                  <a:pt x="1254154" y="626661"/>
                </a:lnTo>
                <a:lnTo>
                  <a:pt x="1230498" y="662793"/>
                </a:lnTo>
                <a:lnTo>
                  <a:pt x="1198800" y="695166"/>
                </a:lnTo>
                <a:lnTo>
                  <a:pt x="1159881" y="722526"/>
                </a:lnTo>
                <a:lnTo>
                  <a:pt x="1114561" y="743620"/>
                </a:lnTo>
                <a:lnTo>
                  <a:pt x="1063660" y="757196"/>
                </a:lnTo>
                <a:lnTo>
                  <a:pt x="1007999" y="762000"/>
                </a:lnTo>
                <a:lnTo>
                  <a:pt x="570918" y="762000"/>
                </a:lnTo>
                <a:lnTo>
                  <a:pt x="346471" y="762000"/>
                </a:lnTo>
                <a:lnTo>
                  <a:pt x="263780" y="762000"/>
                </a:lnTo>
                <a:lnTo>
                  <a:pt x="251968" y="762000"/>
                </a:lnTo>
                <a:lnTo>
                  <a:pt x="200959" y="757196"/>
                </a:lnTo>
                <a:lnTo>
                  <a:pt x="153554" y="743620"/>
                </a:lnTo>
                <a:lnTo>
                  <a:pt x="110740" y="722526"/>
                </a:lnTo>
                <a:lnTo>
                  <a:pt x="73501" y="695166"/>
                </a:lnTo>
                <a:lnTo>
                  <a:pt x="42822" y="662793"/>
                </a:lnTo>
                <a:lnTo>
                  <a:pt x="19688" y="626661"/>
                </a:lnTo>
                <a:lnTo>
                  <a:pt x="5086" y="588023"/>
                </a:lnTo>
                <a:lnTo>
                  <a:pt x="0" y="548132"/>
                </a:lnTo>
                <a:lnTo>
                  <a:pt x="0" y="534797"/>
                </a:lnTo>
                <a:lnTo>
                  <a:pt x="5637" y="492936"/>
                </a:lnTo>
                <a:lnTo>
                  <a:pt x="21773" y="449598"/>
                </a:lnTo>
                <a:lnTo>
                  <a:pt x="47244" y="407749"/>
                </a:lnTo>
                <a:lnTo>
                  <a:pt x="80884" y="370355"/>
                </a:lnTo>
                <a:lnTo>
                  <a:pt x="121531" y="340384"/>
                </a:lnTo>
                <a:lnTo>
                  <a:pt x="168021" y="320801"/>
                </a:lnTo>
                <a:close/>
              </a:path>
            </a:pathLst>
          </a:custGeom>
          <a:ln w="9144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809230" y="2871597"/>
            <a:ext cx="294005" cy="294005"/>
          </a:xfrm>
          <a:custGeom>
            <a:avLst/>
            <a:gdLst/>
            <a:ahLst/>
            <a:cxnLst/>
            <a:rect l="l" t="t" r="r" b="b"/>
            <a:pathLst>
              <a:path w="294004" h="294005">
                <a:moveTo>
                  <a:pt x="0" y="294004"/>
                </a:moveTo>
                <a:lnTo>
                  <a:pt x="169971" y="294004"/>
                </a:lnTo>
                <a:lnTo>
                  <a:pt x="257254" y="294004"/>
                </a:lnTo>
                <a:lnTo>
                  <a:pt x="289411" y="294004"/>
                </a:lnTo>
                <a:lnTo>
                  <a:pt x="294004" y="294004"/>
                </a:lnTo>
                <a:lnTo>
                  <a:pt x="294004" y="208982"/>
                </a:lnTo>
                <a:lnTo>
                  <a:pt x="294004" y="165322"/>
                </a:lnTo>
                <a:lnTo>
                  <a:pt x="294004" y="149236"/>
                </a:lnTo>
                <a:lnTo>
                  <a:pt x="294004" y="146938"/>
                </a:lnTo>
                <a:lnTo>
                  <a:pt x="261625" y="146938"/>
                </a:lnTo>
                <a:lnTo>
                  <a:pt x="244998" y="146938"/>
                </a:lnTo>
                <a:lnTo>
                  <a:pt x="238873" y="146938"/>
                </a:lnTo>
                <a:lnTo>
                  <a:pt x="237998" y="146938"/>
                </a:lnTo>
                <a:lnTo>
                  <a:pt x="237998" y="108319"/>
                </a:lnTo>
                <a:lnTo>
                  <a:pt x="237998" y="88487"/>
                </a:lnTo>
                <a:lnTo>
                  <a:pt x="237998" y="81180"/>
                </a:lnTo>
                <a:lnTo>
                  <a:pt x="237998" y="80136"/>
                </a:lnTo>
                <a:lnTo>
                  <a:pt x="230554" y="45059"/>
                </a:lnTo>
                <a:lnTo>
                  <a:pt x="209978" y="20018"/>
                </a:lnTo>
                <a:lnTo>
                  <a:pt x="178901" y="5002"/>
                </a:lnTo>
                <a:lnTo>
                  <a:pt x="139953" y="0"/>
                </a:lnTo>
                <a:lnTo>
                  <a:pt x="109156" y="5002"/>
                </a:lnTo>
                <a:lnTo>
                  <a:pt x="82264" y="20018"/>
                </a:lnTo>
                <a:lnTo>
                  <a:pt x="63230" y="45059"/>
                </a:lnTo>
                <a:lnTo>
                  <a:pt x="56006" y="80136"/>
                </a:lnTo>
                <a:lnTo>
                  <a:pt x="56006" y="118756"/>
                </a:lnTo>
                <a:lnTo>
                  <a:pt x="56006" y="138588"/>
                </a:lnTo>
                <a:lnTo>
                  <a:pt x="56006" y="145895"/>
                </a:lnTo>
                <a:lnTo>
                  <a:pt x="56006" y="146938"/>
                </a:lnTo>
                <a:lnTo>
                  <a:pt x="23627" y="146938"/>
                </a:lnTo>
                <a:lnTo>
                  <a:pt x="7000" y="146938"/>
                </a:lnTo>
                <a:lnTo>
                  <a:pt x="875" y="146938"/>
                </a:lnTo>
                <a:lnTo>
                  <a:pt x="0" y="146938"/>
                </a:lnTo>
                <a:lnTo>
                  <a:pt x="0" y="294004"/>
                </a:lnTo>
                <a:close/>
              </a:path>
            </a:pathLst>
          </a:custGeom>
          <a:ln w="9144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173211" y="2916935"/>
            <a:ext cx="184404" cy="1539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594092" y="2887979"/>
            <a:ext cx="184403" cy="1554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173211" y="3090672"/>
            <a:ext cx="184404" cy="1554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594092" y="3090672"/>
            <a:ext cx="184403" cy="1554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7818501" y="3148710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4F"/>
                </a:solidFill>
                <a:latin typeface="Arial"/>
                <a:cs typeface="Arial"/>
              </a:rPr>
              <a:t>VPC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495544" y="2560320"/>
            <a:ext cx="1286510" cy="754380"/>
          </a:xfrm>
          <a:custGeom>
            <a:avLst/>
            <a:gdLst/>
            <a:ahLst/>
            <a:cxnLst/>
            <a:rect l="l" t="t" r="r" b="b"/>
            <a:pathLst>
              <a:path w="1286509" h="754379">
                <a:moveTo>
                  <a:pt x="491363" y="0"/>
                </a:moveTo>
                <a:lnTo>
                  <a:pt x="444886" y="3328"/>
                </a:lnTo>
                <a:lnTo>
                  <a:pt x="400360" y="13025"/>
                </a:lnTo>
                <a:lnTo>
                  <a:pt x="358306" y="28658"/>
                </a:lnTo>
                <a:lnTo>
                  <a:pt x="319247" y="49793"/>
                </a:lnTo>
                <a:lnTo>
                  <a:pt x="283704" y="75999"/>
                </a:lnTo>
                <a:lnTo>
                  <a:pt x="252198" y="106842"/>
                </a:lnTo>
                <a:lnTo>
                  <a:pt x="225251" y="141890"/>
                </a:lnTo>
                <a:lnTo>
                  <a:pt x="203384" y="180709"/>
                </a:lnTo>
                <a:lnTo>
                  <a:pt x="187119" y="222866"/>
                </a:lnTo>
                <a:lnTo>
                  <a:pt x="176978" y="267930"/>
                </a:lnTo>
                <a:lnTo>
                  <a:pt x="173481" y="315468"/>
                </a:lnTo>
                <a:lnTo>
                  <a:pt x="125485" y="335534"/>
                </a:lnTo>
                <a:lnTo>
                  <a:pt x="83518" y="366268"/>
                </a:lnTo>
                <a:lnTo>
                  <a:pt x="48783" y="404622"/>
                </a:lnTo>
                <a:lnTo>
                  <a:pt x="22483" y="447548"/>
                </a:lnTo>
                <a:lnTo>
                  <a:pt x="5821" y="491998"/>
                </a:lnTo>
                <a:lnTo>
                  <a:pt x="0" y="534924"/>
                </a:lnTo>
                <a:lnTo>
                  <a:pt x="0" y="548640"/>
                </a:lnTo>
                <a:lnTo>
                  <a:pt x="5248" y="588984"/>
                </a:lnTo>
                <a:lnTo>
                  <a:pt x="20316" y="627078"/>
                </a:lnTo>
                <a:lnTo>
                  <a:pt x="44188" y="661957"/>
                </a:lnTo>
                <a:lnTo>
                  <a:pt x="75850" y="692657"/>
                </a:lnTo>
                <a:lnTo>
                  <a:pt x="114287" y="718214"/>
                </a:lnTo>
                <a:lnTo>
                  <a:pt x="158484" y="737663"/>
                </a:lnTo>
                <a:lnTo>
                  <a:pt x="207425" y="750040"/>
                </a:lnTo>
                <a:lnTo>
                  <a:pt x="260095" y="754380"/>
                </a:lnTo>
                <a:lnTo>
                  <a:pt x="1026159" y="754380"/>
                </a:lnTo>
                <a:lnTo>
                  <a:pt x="1078830" y="750040"/>
                </a:lnTo>
                <a:lnTo>
                  <a:pt x="1127771" y="737663"/>
                </a:lnTo>
                <a:lnTo>
                  <a:pt x="1171968" y="718214"/>
                </a:lnTo>
                <a:lnTo>
                  <a:pt x="1210405" y="692657"/>
                </a:lnTo>
                <a:lnTo>
                  <a:pt x="1242067" y="661957"/>
                </a:lnTo>
                <a:lnTo>
                  <a:pt x="1265939" y="627078"/>
                </a:lnTo>
                <a:lnTo>
                  <a:pt x="1281007" y="588984"/>
                </a:lnTo>
                <a:lnTo>
                  <a:pt x="1286255" y="548640"/>
                </a:lnTo>
                <a:lnTo>
                  <a:pt x="1286255" y="534924"/>
                </a:lnTo>
                <a:lnTo>
                  <a:pt x="1268408" y="460128"/>
                </a:lnTo>
                <a:lnTo>
                  <a:pt x="1247371" y="423293"/>
                </a:lnTo>
                <a:lnTo>
                  <a:pt x="1219390" y="389191"/>
                </a:lnTo>
                <a:lnTo>
                  <a:pt x="1185313" y="359589"/>
                </a:lnTo>
                <a:lnTo>
                  <a:pt x="1145988" y="336256"/>
                </a:lnTo>
                <a:lnTo>
                  <a:pt x="1102264" y="320959"/>
                </a:lnTo>
                <a:lnTo>
                  <a:pt x="1054988" y="315468"/>
                </a:lnTo>
                <a:lnTo>
                  <a:pt x="1043135" y="269938"/>
                </a:lnTo>
                <a:lnTo>
                  <a:pt x="1022857" y="230124"/>
                </a:lnTo>
                <a:lnTo>
                  <a:pt x="995362" y="197167"/>
                </a:lnTo>
                <a:lnTo>
                  <a:pt x="970040" y="178307"/>
                </a:lnTo>
                <a:lnTo>
                  <a:pt x="794892" y="178307"/>
                </a:lnTo>
                <a:lnTo>
                  <a:pt x="770594" y="143080"/>
                </a:lnTo>
                <a:lnTo>
                  <a:pt x="741376" y="109942"/>
                </a:lnTo>
                <a:lnTo>
                  <a:pt x="707750" y="79697"/>
                </a:lnTo>
                <a:lnTo>
                  <a:pt x="670226" y="53149"/>
                </a:lnTo>
                <a:lnTo>
                  <a:pt x="629315" y="31102"/>
                </a:lnTo>
                <a:lnTo>
                  <a:pt x="585527" y="14358"/>
                </a:lnTo>
                <a:lnTo>
                  <a:pt x="539373" y="3723"/>
                </a:lnTo>
                <a:lnTo>
                  <a:pt x="491363" y="0"/>
                </a:lnTo>
                <a:close/>
              </a:path>
              <a:path w="1286509" h="754379">
                <a:moveTo>
                  <a:pt x="881633" y="150875"/>
                </a:moveTo>
                <a:lnTo>
                  <a:pt x="859918" y="153233"/>
                </a:lnTo>
                <a:lnTo>
                  <a:pt x="838215" y="159448"/>
                </a:lnTo>
                <a:lnTo>
                  <a:pt x="816536" y="168235"/>
                </a:lnTo>
                <a:lnTo>
                  <a:pt x="794892" y="178307"/>
                </a:lnTo>
                <a:lnTo>
                  <a:pt x="970040" y="178307"/>
                </a:lnTo>
                <a:lnTo>
                  <a:pt x="961855" y="172212"/>
                </a:lnTo>
                <a:lnTo>
                  <a:pt x="923543" y="156400"/>
                </a:lnTo>
                <a:lnTo>
                  <a:pt x="881633" y="150875"/>
                </a:lnTo>
                <a:close/>
              </a:path>
            </a:pathLst>
          </a:custGeom>
          <a:solidFill>
            <a:srgbClr val="C5C6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495544" y="2560320"/>
            <a:ext cx="1286510" cy="754380"/>
          </a:xfrm>
          <a:custGeom>
            <a:avLst/>
            <a:gdLst/>
            <a:ahLst/>
            <a:cxnLst/>
            <a:rect l="l" t="t" r="r" b="b"/>
            <a:pathLst>
              <a:path w="1286509" h="754379">
                <a:moveTo>
                  <a:pt x="173481" y="315468"/>
                </a:moveTo>
                <a:lnTo>
                  <a:pt x="176978" y="267930"/>
                </a:lnTo>
                <a:lnTo>
                  <a:pt x="187119" y="222866"/>
                </a:lnTo>
                <a:lnTo>
                  <a:pt x="203384" y="180709"/>
                </a:lnTo>
                <a:lnTo>
                  <a:pt x="225251" y="141890"/>
                </a:lnTo>
                <a:lnTo>
                  <a:pt x="252198" y="106842"/>
                </a:lnTo>
                <a:lnTo>
                  <a:pt x="283704" y="75999"/>
                </a:lnTo>
                <a:lnTo>
                  <a:pt x="319247" y="49793"/>
                </a:lnTo>
                <a:lnTo>
                  <a:pt x="358306" y="28658"/>
                </a:lnTo>
                <a:lnTo>
                  <a:pt x="400360" y="13025"/>
                </a:lnTo>
                <a:lnTo>
                  <a:pt x="444886" y="3328"/>
                </a:lnTo>
                <a:lnTo>
                  <a:pt x="491363" y="0"/>
                </a:lnTo>
                <a:lnTo>
                  <a:pt x="539373" y="3723"/>
                </a:lnTo>
                <a:lnTo>
                  <a:pt x="585527" y="14358"/>
                </a:lnTo>
                <a:lnTo>
                  <a:pt x="629315" y="31102"/>
                </a:lnTo>
                <a:lnTo>
                  <a:pt x="670226" y="53149"/>
                </a:lnTo>
                <a:lnTo>
                  <a:pt x="707750" y="79697"/>
                </a:lnTo>
                <a:lnTo>
                  <a:pt x="741376" y="109942"/>
                </a:lnTo>
                <a:lnTo>
                  <a:pt x="770594" y="143080"/>
                </a:lnTo>
                <a:lnTo>
                  <a:pt x="794892" y="178307"/>
                </a:lnTo>
                <a:lnTo>
                  <a:pt x="816536" y="168235"/>
                </a:lnTo>
                <a:lnTo>
                  <a:pt x="838215" y="159448"/>
                </a:lnTo>
                <a:lnTo>
                  <a:pt x="859918" y="153233"/>
                </a:lnTo>
                <a:lnTo>
                  <a:pt x="881633" y="150875"/>
                </a:lnTo>
                <a:lnTo>
                  <a:pt x="923543" y="156400"/>
                </a:lnTo>
                <a:lnTo>
                  <a:pt x="961855" y="172212"/>
                </a:lnTo>
                <a:lnTo>
                  <a:pt x="995362" y="197167"/>
                </a:lnTo>
                <a:lnTo>
                  <a:pt x="1022857" y="230124"/>
                </a:lnTo>
                <a:lnTo>
                  <a:pt x="1043135" y="269938"/>
                </a:lnTo>
                <a:lnTo>
                  <a:pt x="1054988" y="315468"/>
                </a:lnTo>
                <a:lnTo>
                  <a:pt x="1102264" y="320959"/>
                </a:lnTo>
                <a:lnTo>
                  <a:pt x="1145988" y="336256"/>
                </a:lnTo>
                <a:lnTo>
                  <a:pt x="1185313" y="359589"/>
                </a:lnTo>
                <a:lnTo>
                  <a:pt x="1219390" y="389191"/>
                </a:lnTo>
                <a:lnTo>
                  <a:pt x="1247371" y="423293"/>
                </a:lnTo>
                <a:lnTo>
                  <a:pt x="1268408" y="460128"/>
                </a:lnTo>
                <a:lnTo>
                  <a:pt x="1281652" y="497928"/>
                </a:lnTo>
                <a:lnTo>
                  <a:pt x="1286255" y="534924"/>
                </a:lnTo>
                <a:lnTo>
                  <a:pt x="1286255" y="548640"/>
                </a:lnTo>
                <a:lnTo>
                  <a:pt x="1281007" y="588984"/>
                </a:lnTo>
                <a:lnTo>
                  <a:pt x="1265939" y="627078"/>
                </a:lnTo>
                <a:lnTo>
                  <a:pt x="1242067" y="661957"/>
                </a:lnTo>
                <a:lnTo>
                  <a:pt x="1210405" y="692657"/>
                </a:lnTo>
                <a:lnTo>
                  <a:pt x="1171968" y="718214"/>
                </a:lnTo>
                <a:lnTo>
                  <a:pt x="1127771" y="737663"/>
                </a:lnTo>
                <a:lnTo>
                  <a:pt x="1078830" y="750040"/>
                </a:lnTo>
                <a:lnTo>
                  <a:pt x="1026159" y="754380"/>
                </a:lnTo>
                <a:lnTo>
                  <a:pt x="583279" y="754380"/>
                </a:lnTo>
                <a:lnTo>
                  <a:pt x="355853" y="754380"/>
                </a:lnTo>
                <a:lnTo>
                  <a:pt x="272065" y="754380"/>
                </a:lnTo>
                <a:lnTo>
                  <a:pt x="260095" y="754380"/>
                </a:lnTo>
                <a:lnTo>
                  <a:pt x="207425" y="750040"/>
                </a:lnTo>
                <a:lnTo>
                  <a:pt x="158484" y="737663"/>
                </a:lnTo>
                <a:lnTo>
                  <a:pt x="114287" y="718214"/>
                </a:lnTo>
                <a:lnTo>
                  <a:pt x="75850" y="692657"/>
                </a:lnTo>
                <a:lnTo>
                  <a:pt x="44188" y="661957"/>
                </a:lnTo>
                <a:lnTo>
                  <a:pt x="20316" y="627078"/>
                </a:lnTo>
                <a:lnTo>
                  <a:pt x="5248" y="588984"/>
                </a:lnTo>
                <a:lnTo>
                  <a:pt x="0" y="548640"/>
                </a:lnTo>
                <a:lnTo>
                  <a:pt x="0" y="534924"/>
                </a:lnTo>
                <a:lnTo>
                  <a:pt x="5821" y="491998"/>
                </a:lnTo>
                <a:lnTo>
                  <a:pt x="22483" y="447548"/>
                </a:lnTo>
                <a:lnTo>
                  <a:pt x="48783" y="404622"/>
                </a:lnTo>
                <a:lnTo>
                  <a:pt x="83518" y="366268"/>
                </a:lnTo>
                <a:lnTo>
                  <a:pt x="125485" y="335534"/>
                </a:lnTo>
                <a:lnTo>
                  <a:pt x="173481" y="315468"/>
                </a:lnTo>
                <a:close/>
              </a:path>
            </a:pathLst>
          </a:custGeom>
          <a:ln w="9144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72784" y="2930651"/>
            <a:ext cx="182880" cy="1569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047232" y="2930651"/>
            <a:ext cx="182880" cy="1569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820155" y="2924555"/>
            <a:ext cx="182880" cy="1569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5665089" y="3069412"/>
            <a:ext cx="100774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EC2</a:t>
            </a:r>
            <a:r>
              <a:rPr dirty="0" sz="1200" spc="-5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MS PGothic"/>
                <a:cs typeface="MS PGothic"/>
              </a:rPr>
              <a:t>“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Classic</a:t>
            </a:r>
            <a:r>
              <a:rPr dirty="0" sz="1200" spc="-5">
                <a:solidFill>
                  <a:srgbClr val="464646"/>
                </a:solidFill>
                <a:latin typeface="MS PGothic"/>
                <a:cs typeface="MS PGothic"/>
              </a:rPr>
              <a:t>”</a:t>
            </a:r>
            <a:endParaRPr sz="1200">
              <a:latin typeface="MS PGothic"/>
              <a:cs typeface="MS P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767832" y="2682620"/>
            <a:ext cx="517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MS PGothic"/>
                <a:cs typeface="MS PGothic"/>
              </a:rPr>
              <a:t>“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767832" y="286550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MS PGothic"/>
                <a:cs typeface="MS PGothic"/>
              </a:rPr>
              <a:t>”</a:t>
            </a:r>
            <a:endParaRPr sz="1200">
              <a:latin typeface="MS PGothic"/>
              <a:cs typeface="MS P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929373" y="3231260"/>
            <a:ext cx="314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838194" y="3176777"/>
            <a:ext cx="1522730" cy="617220"/>
          </a:xfrm>
          <a:custGeom>
            <a:avLst/>
            <a:gdLst/>
            <a:ahLst/>
            <a:cxnLst/>
            <a:rect l="l" t="t" r="r" b="b"/>
            <a:pathLst>
              <a:path w="1522729" h="617220">
                <a:moveTo>
                  <a:pt x="1213865" y="0"/>
                </a:moveTo>
                <a:lnTo>
                  <a:pt x="1213865" y="154305"/>
                </a:lnTo>
                <a:lnTo>
                  <a:pt x="0" y="154305"/>
                </a:lnTo>
                <a:lnTo>
                  <a:pt x="0" y="462915"/>
                </a:lnTo>
                <a:lnTo>
                  <a:pt x="1213865" y="462915"/>
                </a:lnTo>
                <a:lnTo>
                  <a:pt x="1213865" y="617220"/>
                </a:lnTo>
                <a:lnTo>
                  <a:pt x="1522476" y="308610"/>
                </a:lnTo>
                <a:lnTo>
                  <a:pt x="1213865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838194" y="3176777"/>
            <a:ext cx="1522730" cy="617220"/>
          </a:xfrm>
          <a:custGeom>
            <a:avLst/>
            <a:gdLst/>
            <a:ahLst/>
            <a:cxnLst/>
            <a:rect l="l" t="t" r="r" b="b"/>
            <a:pathLst>
              <a:path w="1522729" h="617220">
                <a:moveTo>
                  <a:pt x="0" y="154305"/>
                </a:moveTo>
                <a:lnTo>
                  <a:pt x="1213865" y="154305"/>
                </a:lnTo>
                <a:lnTo>
                  <a:pt x="1213865" y="0"/>
                </a:lnTo>
                <a:lnTo>
                  <a:pt x="1522476" y="308610"/>
                </a:lnTo>
                <a:lnTo>
                  <a:pt x="1213865" y="617220"/>
                </a:lnTo>
                <a:lnTo>
                  <a:pt x="1213865" y="462915"/>
                </a:lnTo>
                <a:lnTo>
                  <a:pt x="0" y="462915"/>
                </a:lnTo>
                <a:lnTo>
                  <a:pt x="0" y="154305"/>
                </a:lnTo>
                <a:close/>
              </a:path>
            </a:pathLst>
          </a:custGeom>
          <a:ln w="25908">
            <a:solidFill>
              <a:srgbClr val="B885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3916171" y="3346450"/>
            <a:ext cx="182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086148" y="3378350"/>
            <a:ext cx="9461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Demand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084701" y="2992882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Provision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6708647" y="2560320"/>
            <a:ext cx="731520" cy="7315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0" y="696468"/>
            <a:ext cx="9144000" cy="4447540"/>
          </a:xfrm>
          <a:custGeom>
            <a:avLst/>
            <a:gdLst/>
            <a:ahLst/>
            <a:cxnLst/>
            <a:rect l="l" t="t" r="r" b="b"/>
            <a:pathLst>
              <a:path w="9144000" h="4447540">
                <a:moveTo>
                  <a:pt x="8916797" y="0"/>
                </a:moveTo>
                <a:lnTo>
                  <a:pt x="227203" y="0"/>
                </a:lnTo>
                <a:lnTo>
                  <a:pt x="181413" y="4616"/>
                </a:lnTo>
                <a:lnTo>
                  <a:pt x="138764" y="17855"/>
                </a:lnTo>
                <a:lnTo>
                  <a:pt x="100170" y="38803"/>
                </a:lnTo>
                <a:lnTo>
                  <a:pt x="66545" y="66548"/>
                </a:lnTo>
                <a:lnTo>
                  <a:pt x="38802" y="100173"/>
                </a:lnTo>
                <a:lnTo>
                  <a:pt x="17854" y="138767"/>
                </a:lnTo>
                <a:lnTo>
                  <a:pt x="4615" y="181415"/>
                </a:lnTo>
                <a:lnTo>
                  <a:pt x="0" y="227203"/>
                </a:lnTo>
                <a:lnTo>
                  <a:pt x="0" y="4219829"/>
                </a:lnTo>
                <a:lnTo>
                  <a:pt x="4615" y="4265618"/>
                </a:lnTo>
                <a:lnTo>
                  <a:pt x="17854" y="4308266"/>
                </a:lnTo>
                <a:lnTo>
                  <a:pt x="38802" y="4346860"/>
                </a:lnTo>
                <a:lnTo>
                  <a:pt x="66545" y="4380485"/>
                </a:lnTo>
                <a:lnTo>
                  <a:pt x="100170" y="4408229"/>
                </a:lnTo>
                <a:lnTo>
                  <a:pt x="138764" y="4429176"/>
                </a:lnTo>
                <a:lnTo>
                  <a:pt x="181413" y="4442415"/>
                </a:lnTo>
                <a:lnTo>
                  <a:pt x="227203" y="4447031"/>
                </a:lnTo>
                <a:lnTo>
                  <a:pt x="8916797" y="4447031"/>
                </a:lnTo>
                <a:lnTo>
                  <a:pt x="8962584" y="4442415"/>
                </a:lnTo>
                <a:lnTo>
                  <a:pt x="9005232" y="4429176"/>
                </a:lnTo>
                <a:lnTo>
                  <a:pt x="9043826" y="4408229"/>
                </a:lnTo>
                <a:lnTo>
                  <a:pt x="9077452" y="4380485"/>
                </a:lnTo>
                <a:lnTo>
                  <a:pt x="9105196" y="4346860"/>
                </a:lnTo>
                <a:lnTo>
                  <a:pt x="9126144" y="4308266"/>
                </a:lnTo>
                <a:lnTo>
                  <a:pt x="9139383" y="4265618"/>
                </a:lnTo>
                <a:lnTo>
                  <a:pt x="9144000" y="4219829"/>
                </a:lnTo>
                <a:lnTo>
                  <a:pt x="9144000" y="227203"/>
                </a:lnTo>
                <a:lnTo>
                  <a:pt x="9139383" y="181415"/>
                </a:lnTo>
                <a:lnTo>
                  <a:pt x="9126144" y="138767"/>
                </a:lnTo>
                <a:lnTo>
                  <a:pt x="9105196" y="100173"/>
                </a:lnTo>
                <a:lnTo>
                  <a:pt x="9077452" y="66548"/>
                </a:lnTo>
                <a:lnTo>
                  <a:pt x="9043826" y="38803"/>
                </a:lnTo>
                <a:lnTo>
                  <a:pt x="9005232" y="17855"/>
                </a:lnTo>
                <a:lnTo>
                  <a:pt x="8962584" y="4616"/>
                </a:lnTo>
                <a:lnTo>
                  <a:pt x="89167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41731" y="3166872"/>
            <a:ext cx="4340860" cy="838200"/>
          </a:xfrm>
          <a:custGeom>
            <a:avLst/>
            <a:gdLst/>
            <a:ahLst/>
            <a:cxnLst/>
            <a:rect l="l" t="t" r="r" b="b"/>
            <a:pathLst>
              <a:path w="4340860" h="838200">
                <a:moveTo>
                  <a:pt x="4292219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790130"/>
                </a:lnTo>
                <a:lnTo>
                  <a:pt x="3778" y="808839"/>
                </a:lnTo>
                <a:lnTo>
                  <a:pt x="14081" y="824118"/>
                </a:lnTo>
                <a:lnTo>
                  <a:pt x="29360" y="834421"/>
                </a:lnTo>
                <a:lnTo>
                  <a:pt x="48069" y="838199"/>
                </a:lnTo>
                <a:lnTo>
                  <a:pt x="4200652" y="838199"/>
                </a:lnTo>
                <a:lnTo>
                  <a:pt x="4244782" y="831077"/>
                </a:lnTo>
                <a:lnTo>
                  <a:pt x="4283128" y="811245"/>
                </a:lnTo>
                <a:lnTo>
                  <a:pt x="4313379" y="781004"/>
                </a:lnTo>
                <a:lnTo>
                  <a:pt x="4333223" y="742655"/>
                </a:lnTo>
                <a:lnTo>
                  <a:pt x="4340352" y="698499"/>
                </a:lnTo>
                <a:lnTo>
                  <a:pt x="4340352" y="48005"/>
                </a:lnTo>
                <a:lnTo>
                  <a:pt x="4336581" y="29307"/>
                </a:lnTo>
                <a:lnTo>
                  <a:pt x="4326286" y="14049"/>
                </a:lnTo>
                <a:lnTo>
                  <a:pt x="4310991" y="3768"/>
                </a:lnTo>
                <a:lnTo>
                  <a:pt x="42922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677155" y="3168395"/>
            <a:ext cx="4340860" cy="836930"/>
          </a:xfrm>
          <a:custGeom>
            <a:avLst/>
            <a:gdLst/>
            <a:ahLst/>
            <a:cxnLst/>
            <a:rect l="l" t="t" r="r" b="b"/>
            <a:pathLst>
              <a:path w="4340859" h="836929">
                <a:moveTo>
                  <a:pt x="4292346" y="0"/>
                </a:moveTo>
                <a:lnTo>
                  <a:pt x="139446" y="0"/>
                </a:lnTo>
                <a:lnTo>
                  <a:pt x="95390" y="7114"/>
                </a:lnTo>
                <a:lnTo>
                  <a:pt x="57113" y="26919"/>
                </a:lnTo>
                <a:lnTo>
                  <a:pt x="26919" y="57113"/>
                </a:lnTo>
                <a:lnTo>
                  <a:pt x="7114" y="95390"/>
                </a:lnTo>
                <a:lnTo>
                  <a:pt x="0" y="139446"/>
                </a:lnTo>
                <a:lnTo>
                  <a:pt x="0" y="788695"/>
                </a:lnTo>
                <a:lnTo>
                  <a:pt x="3768" y="807368"/>
                </a:lnTo>
                <a:lnTo>
                  <a:pt x="14049" y="822620"/>
                </a:lnTo>
                <a:lnTo>
                  <a:pt x="29307" y="832904"/>
                </a:lnTo>
                <a:lnTo>
                  <a:pt x="48006" y="836676"/>
                </a:lnTo>
                <a:lnTo>
                  <a:pt x="4200906" y="836676"/>
                </a:lnTo>
                <a:lnTo>
                  <a:pt x="4244961" y="829566"/>
                </a:lnTo>
                <a:lnTo>
                  <a:pt x="4283238" y="809770"/>
                </a:lnTo>
                <a:lnTo>
                  <a:pt x="4313432" y="779584"/>
                </a:lnTo>
                <a:lnTo>
                  <a:pt x="4333237" y="741305"/>
                </a:lnTo>
                <a:lnTo>
                  <a:pt x="4340352" y="697230"/>
                </a:lnTo>
                <a:lnTo>
                  <a:pt x="4340352" y="48006"/>
                </a:lnTo>
                <a:lnTo>
                  <a:pt x="4336583" y="29307"/>
                </a:lnTo>
                <a:lnTo>
                  <a:pt x="4326302" y="14049"/>
                </a:lnTo>
                <a:lnTo>
                  <a:pt x="4311044" y="3768"/>
                </a:lnTo>
                <a:lnTo>
                  <a:pt x="429234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989832" y="3326891"/>
            <a:ext cx="1153667" cy="5013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055364" y="3392423"/>
            <a:ext cx="1022985" cy="370840"/>
          </a:xfrm>
          <a:custGeom>
            <a:avLst/>
            <a:gdLst/>
            <a:ahLst/>
            <a:cxnLst/>
            <a:rect l="l" t="t" r="r" b="b"/>
            <a:pathLst>
              <a:path w="1022985" h="370839">
                <a:moveTo>
                  <a:pt x="0" y="370331"/>
                </a:moveTo>
                <a:lnTo>
                  <a:pt x="1022603" y="370331"/>
                </a:lnTo>
                <a:lnTo>
                  <a:pt x="1022603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4204842" y="3413505"/>
            <a:ext cx="723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S</a:t>
            </a:r>
            <a:r>
              <a:rPr dirty="0" sz="1800" spc="5" b="1">
                <a:solidFill>
                  <a:srgbClr val="464646"/>
                </a:solidFill>
                <a:latin typeface="Calibri"/>
                <a:cs typeface="Calibri"/>
              </a:rPr>
              <a:t>er</a:t>
            </a:r>
            <a:r>
              <a:rPr dirty="0" sz="1800" spc="-15" b="1">
                <a:solidFill>
                  <a:srgbClr val="464646"/>
                </a:solidFill>
                <a:latin typeface="Calibri"/>
                <a:cs typeface="Calibri"/>
              </a:rPr>
              <a:t>v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e</a:t>
            </a:r>
            <a:r>
              <a:rPr dirty="0" sz="1800" spc="-30" b="1">
                <a:solidFill>
                  <a:srgbClr val="464646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107947" y="3235451"/>
            <a:ext cx="1905000" cy="6507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312408" y="3395471"/>
            <a:ext cx="1300480" cy="268605"/>
          </a:xfrm>
          <a:custGeom>
            <a:avLst/>
            <a:gdLst/>
            <a:ahLst/>
            <a:cxnLst/>
            <a:rect l="l" t="t" r="r" b="b"/>
            <a:pathLst>
              <a:path w="1300479" h="268604">
                <a:moveTo>
                  <a:pt x="1166240" y="0"/>
                </a:moveTo>
                <a:lnTo>
                  <a:pt x="1166240" y="67055"/>
                </a:lnTo>
                <a:lnTo>
                  <a:pt x="0" y="67055"/>
                </a:lnTo>
                <a:lnTo>
                  <a:pt x="0" y="201167"/>
                </a:lnTo>
                <a:lnTo>
                  <a:pt x="1166240" y="201167"/>
                </a:lnTo>
                <a:lnTo>
                  <a:pt x="1166240" y="268223"/>
                </a:lnTo>
                <a:lnTo>
                  <a:pt x="1299971" y="134111"/>
                </a:lnTo>
                <a:lnTo>
                  <a:pt x="116624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312408" y="3395471"/>
            <a:ext cx="1300480" cy="268605"/>
          </a:xfrm>
          <a:custGeom>
            <a:avLst/>
            <a:gdLst/>
            <a:ahLst/>
            <a:cxnLst/>
            <a:rect l="l" t="t" r="r" b="b"/>
            <a:pathLst>
              <a:path w="1300479" h="268604">
                <a:moveTo>
                  <a:pt x="0" y="67055"/>
                </a:moveTo>
                <a:lnTo>
                  <a:pt x="1166240" y="67055"/>
                </a:lnTo>
                <a:lnTo>
                  <a:pt x="1166240" y="0"/>
                </a:lnTo>
                <a:lnTo>
                  <a:pt x="1299971" y="134111"/>
                </a:lnTo>
                <a:lnTo>
                  <a:pt x="1166240" y="268223"/>
                </a:lnTo>
                <a:lnTo>
                  <a:pt x="1166240" y="201167"/>
                </a:lnTo>
                <a:lnTo>
                  <a:pt x="0" y="201167"/>
                </a:lnTo>
                <a:lnTo>
                  <a:pt x="0" y="67055"/>
                </a:lnTo>
                <a:close/>
              </a:path>
            </a:pathLst>
          </a:custGeom>
          <a:ln w="12192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527547" y="3125723"/>
            <a:ext cx="731520" cy="7315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5744971" y="3790289"/>
            <a:ext cx="296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831835" y="3157727"/>
            <a:ext cx="731520" cy="7315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7388732" y="3801567"/>
            <a:ext cx="1617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Amazon EC2</a:t>
            </a:r>
            <a:r>
              <a:rPr dirty="0" sz="12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Instances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038344" y="3355847"/>
            <a:ext cx="316991" cy="46786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081015" y="3375659"/>
            <a:ext cx="231775" cy="382905"/>
          </a:xfrm>
          <a:custGeom>
            <a:avLst/>
            <a:gdLst/>
            <a:ahLst/>
            <a:cxnLst/>
            <a:rect l="l" t="t" r="r" b="b"/>
            <a:pathLst>
              <a:path w="231775" h="382904">
                <a:moveTo>
                  <a:pt x="0" y="0"/>
                </a:moveTo>
                <a:lnTo>
                  <a:pt x="0" y="382523"/>
                </a:lnTo>
                <a:lnTo>
                  <a:pt x="231648" y="191261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770376" y="3357371"/>
            <a:ext cx="316991" cy="4678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813047" y="3377184"/>
            <a:ext cx="231775" cy="382905"/>
          </a:xfrm>
          <a:custGeom>
            <a:avLst/>
            <a:gdLst/>
            <a:ahLst/>
            <a:cxnLst/>
            <a:rect l="l" t="t" r="r" b="b"/>
            <a:pathLst>
              <a:path w="231775" h="382904">
                <a:moveTo>
                  <a:pt x="231648" y="0"/>
                </a:moveTo>
                <a:lnTo>
                  <a:pt x="0" y="191262"/>
                </a:lnTo>
                <a:lnTo>
                  <a:pt x="231648" y="382524"/>
                </a:lnTo>
                <a:lnTo>
                  <a:pt x="231648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1321435" y="3807967"/>
            <a:ext cx="1479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On-Premises</a:t>
            </a:r>
            <a:r>
              <a:rPr dirty="0" sz="1200" spc="-9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Servers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11252" y="1196339"/>
            <a:ext cx="4340860" cy="838200"/>
          </a:xfrm>
          <a:custGeom>
            <a:avLst/>
            <a:gdLst/>
            <a:ahLst/>
            <a:cxnLst/>
            <a:rect l="l" t="t" r="r" b="b"/>
            <a:pathLst>
              <a:path w="4340860" h="838200">
                <a:moveTo>
                  <a:pt x="4292219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790067"/>
                </a:lnTo>
                <a:lnTo>
                  <a:pt x="3778" y="808839"/>
                </a:lnTo>
                <a:lnTo>
                  <a:pt x="14081" y="824134"/>
                </a:lnTo>
                <a:lnTo>
                  <a:pt x="29360" y="834429"/>
                </a:lnTo>
                <a:lnTo>
                  <a:pt x="48069" y="838200"/>
                </a:lnTo>
                <a:lnTo>
                  <a:pt x="4200652" y="838200"/>
                </a:lnTo>
                <a:lnTo>
                  <a:pt x="4244782" y="831071"/>
                </a:lnTo>
                <a:lnTo>
                  <a:pt x="4283128" y="811227"/>
                </a:lnTo>
                <a:lnTo>
                  <a:pt x="4313379" y="780976"/>
                </a:lnTo>
                <a:lnTo>
                  <a:pt x="4333223" y="742630"/>
                </a:lnTo>
                <a:lnTo>
                  <a:pt x="4340352" y="698500"/>
                </a:lnTo>
                <a:lnTo>
                  <a:pt x="4340352" y="48006"/>
                </a:lnTo>
                <a:lnTo>
                  <a:pt x="4336581" y="29307"/>
                </a:lnTo>
                <a:lnTo>
                  <a:pt x="4326286" y="14049"/>
                </a:lnTo>
                <a:lnTo>
                  <a:pt x="4310991" y="3768"/>
                </a:lnTo>
                <a:lnTo>
                  <a:pt x="42922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646676" y="1197863"/>
            <a:ext cx="4340860" cy="836930"/>
          </a:xfrm>
          <a:custGeom>
            <a:avLst/>
            <a:gdLst/>
            <a:ahLst/>
            <a:cxnLst/>
            <a:rect l="l" t="t" r="r" b="b"/>
            <a:pathLst>
              <a:path w="4340859" h="836930">
                <a:moveTo>
                  <a:pt x="4292346" y="0"/>
                </a:moveTo>
                <a:lnTo>
                  <a:pt x="139446" y="0"/>
                </a:lnTo>
                <a:lnTo>
                  <a:pt x="95390" y="7114"/>
                </a:lnTo>
                <a:lnTo>
                  <a:pt x="57113" y="26919"/>
                </a:lnTo>
                <a:lnTo>
                  <a:pt x="26919" y="57113"/>
                </a:lnTo>
                <a:lnTo>
                  <a:pt x="7114" y="95390"/>
                </a:lnTo>
                <a:lnTo>
                  <a:pt x="0" y="139446"/>
                </a:lnTo>
                <a:lnTo>
                  <a:pt x="0" y="788669"/>
                </a:lnTo>
                <a:lnTo>
                  <a:pt x="3768" y="807368"/>
                </a:lnTo>
                <a:lnTo>
                  <a:pt x="14049" y="822626"/>
                </a:lnTo>
                <a:lnTo>
                  <a:pt x="29307" y="832907"/>
                </a:lnTo>
                <a:lnTo>
                  <a:pt x="48006" y="836676"/>
                </a:lnTo>
                <a:lnTo>
                  <a:pt x="4200906" y="836676"/>
                </a:lnTo>
                <a:lnTo>
                  <a:pt x="4244961" y="829561"/>
                </a:lnTo>
                <a:lnTo>
                  <a:pt x="4283238" y="809756"/>
                </a:lnTo>
                <a:lnTo>
                  <a:pt x="4313432" y="779562"/>
                </a:lnTo>
                <a:lnTo>
                  <a:pt x="4333237" y="741285"/>
                </a:lnTo>
                <a:lnTo>
                  <a:pt x="4340352" y="697230"/>
                </a:lnTo>
                <a:lnTo>
                  <a:pt x="4340352" y="48006"/>
                </a:lnTo>
                <a:lnTo>
                  <a:pt x="4336583" y="29307"/>
                </a:lnTo>
                <a:lnTo>
                  <a:pt x="4326302" y="14049"/>
                </a:lnTo>
                <a:lnTo>
                  <a:pt x="4311044" y="3768"/>
                </a:lnTo>
                <a:lnTo>
                  <a:pt x="429234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974591" y="1357883"/>
            <a:ext cx="1129284" cy="5013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040123" y="1423416"/>
            <a:ext cx="998219" cy="370840"/>
          </a:xfrm>
          <a:custGeom>
            <a:avLst/>
            <a:gdLst/>
            <a:ahLst/>
            <a:cxnLst/>
            <a:rect l="l" t="t" r="r" b="b"/>
            <a:pathLst>
              <a:path w="998220" h="370839">
                <a:moveTo>
                  <a:pt x="0" y="370332"/>
                </a:moveTo>
                <a:lnTo>
                  <a:pt x="998220" y="370332"/>
                </a:lnTo>
                <a:lnTo>
                  <a:pt x="99822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767892" y="691942"/>
            <a:ext cx="7412355" cy="105219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4834255" algn="l"/>
              </a:tabLst>
            </a:pPr>
            <a:r>
              <a:rPr dirty="0" sz="2000" spc="-10">
                <a:solidFill>
                  <a:srgbClr val="4D4D4B"/>
                </a:solidFill>
                <a:latin typeface="Arial"/>
                <a:cs typeface="Arial"/>
              </a:rPr>
              <a:t>Traditional</a:t>
            </a:r>
            <a:r>
              <a:rPr dirty="0" sz="2000" spc="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Infrastructure	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Amazon </a:t>
            </a:r>
            <a:r>
              <a:rPr dirty="0" sz="2000" spc="-10">
                <a:solidFill>
                  <a:srgbClr val="4D4D4B"/>
                </a:solidFill>
                <a:latin typeface="Arial"/>
                <a:cs typeface="Arial"/>
              </a:rPr>
              <a:t>Web</a:t>
            </a:r>
            <a:r>
              <a:rPr dirty="0" sz="2000" spc="-10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  <a:p>
            <a:pPr algn="ctr" marL="135890">
              <a:lnSpc>
                <a:spcPct val="100000"/>
              </a:lnSpc>
              <a:spcBef>
                <a:spcPts val="434"/>
              </a:spcBef>
              <a:tabLst>
                <a:tab pos="5100320" algn="l"/>
              </a:tabLst>
            </a:pP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Security	</a:t>
            </a:r>
            <a:r>
              <a:rPr dirty="0" baseline="1543" sz="2700" spc="-7" b="1">
                <a:solidFill>
                  <a:srgbClr val="464646"/>
                </a:solidFill>
                <a:latin typeface="Calibri"/>
                <a:cs typeface="Calibri"/>
              </a:rPr>
              <a:t>Security</a:t>
            </a:r>
            <a:endParaRPr baseline="1543" sz="2700">
              <a:latin typeface="Calibri"/>
              <a:cs typeface="Calibri"/>
            </a:endParaRPr>
          </a:p>
          <a:p>
            <a:pPr algn="ctr" marL="130810">
              <a:lnSpc>
                <a:spcPct val="100000"/>
              </a:lnSpc>
              <a:spcBef>
                <a:spcPts val="434"/>
              </a:spcBef>
            </a:pP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816607" y="1280160"/>
            <a:ext cx="510540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992473" y="1291636"/>
            <a:ext cx="311781" cy="41596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013258" y="1339300"/>
            <a:ext cx="270510" cy="95885"/>
          </a:xfrm>
          <a:custGeom>
            <a:avLst/>
            <a:gdLst/>
            <a:ahLst/>
            <a:cxnLst/>
            <a:rect l="l" t="t" r="r" b="b"/>
            <a:pathLst>
              <a:path w="270509" h="95884">
                <a:moveTo>
                  <a:pt x="0" y="0"/>
                </a:moveTo>
                <a:lnTo>
                  <a:pt x="207854" y="95325"/>
                </a:lnTo>
                <a:lnTo>
                  <a:pt x="270210" y="64994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011075" y="1356632"/>
            <a:ext cx="212531" cy="3293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992473" y="1291637"/>
            <a:ext cx="311785" cy="416559"/>
          </a:xfrm>
          <a:custGeom>
            <a:avLst/>
            <a:gdLst/>
            <a:ahLst/>
            <a:cxnLst/>
            <a:rect l="l" t="t" r="r" b="b"/>
            <a:pathLst>
              <a:path w="311784" h="416560">
                <a:moveTo>
                  <a:pt x="0" y="307641"/>
                </a:moveTo>
                <a:lnTo>
                  <a:pt x="228640" y="415965"/>
                </a:lnTo>
                <a:lnTo>
                  <a:pt x="311781" y="376968"/>
                </a:lnTo>
                <a:lnTo>
                  <a:pt x="311781" y="103991"/>
                </a:lnTo>
                <a:lnTo>
                  <a:pt x="83141" y="0"/>
                </a:lnTo>
                <a:lnTo>
                  <a:pt x="0" y="34663"/>
                </a:lnTo>
                <a:lnTo>
                  <a:pt x="0" y="307641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985897" y="1271327"/>
            <a:ext cx="284166" cy="43292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042071" y="1269854"/>
            <a:ext cx="162535" cy="16219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023785" y="1524162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5">
                <a:moveTo>
                  <a:pt x="0" y="100639"/>
                </a:moveTo>
                <a:lnTo>
                  <a:pt x="0" y="0"/>
                </a:lnTo>
              </a:path>
            </a:pathLst>
          </a:custGeom>
          <a:ln w="3175">
            <a:solidFill>
              <a:srgbClr val="2955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149939" y="1587724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343"/>
                </a:moveTo>
                <a:lnTo>
                  <a:pt x="0" y="0"/>
                </a:lnTo>
              </a:path>
            </a:pathLst>
          </a:custGeom>
          <a:ln w="3175">
            <a:solidFill>
              <a:srgbClr val="2955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985344" y="1271327"/>
            <a:ext cx="285115" cy="431800"/>
          </a:xfrm>
          <a:custGeom>
            <a:avLst/>
            <a:gdLst/>
            <a:ahLst/>
            <a:cxnLst/>
            <a:rect l="l" t="t" r="r" b="b"/>
            <a:pathLst>
              <a:path w="285114" h="431800">
                <a:moveTo>
                  <a:pt x="246023" y="424838"/>
                </a:moveTo>
                <a:lnTo>
                  <a:pt x="259735" y="419576"/>
                </a:lnTo>
                <a:lnTo>
                  <a:pt x="271114" y="411604"/>
                </a:lnTo>
                <a:lnTo>
                  <a:pt x="279622" y="401413"/>
                </a:lnTo>
                <a:lnTo>
                  <a:pt x="284719" y="389498"/>
                </a:lnTo>
                <a:lnTo>
                  <a:pt x="283267" y="358892"/>
                </a:lnTo>
                <a:lnTo>
                  <a:pt x="279103" y="297737"/>
                </a:lnTo>
                <a:lnTo>
                  <a:pt x="269685" y="240953"/>
                </a:lnTo>
                <a:lnTo>
                  <a:pt x="239105" y="194685"/>
                </a:lnTo>
                <a:lnTo>
                  <a:pt x="208921" y="170812"/>
                </a:lnTo>
                <a:lnTo>
                  <a:pt x="184292" y="158898"/>
                </a:lnTo>
                <a:lnTo>
                  <a:pt x="183518" y="157492"/>
                </a:lnTo>
                <a:lnTo>
                  <a:pt x="183518" y="146898"/>
                </a:lnTo>
                <a:lnTo>
                  <a:pt x="183636" y="145740"/>
                </a:lnTo>
                <a:lnTo>
                  <a:pt x="198337" y="131896"/>
                </a:lnTo>
                <a:lnTo>
                  <a:pt x="209127" y="115945"/>
                </a:lnTo>
                <a:lnTo>
                  <a:pt x="215710" y="98453"/>
                </a:lnTo>
                <a:lnTo>
                  <a:pt x="217790" y="79989"/>
                </a:lnTo>
                <a:lnTo>
                  <a:pt x="213623" y="51040"/>
                </a:lnTo>
                <a:lnTo>
                  <a:pt x="197315" y="26408"/>
                </a:lnTo>
                <a:lnTo>
                  <a:pt x="171331" y="8569"/>
                </a:lnTo>
                <a:lnTo>
                  <a:pt x="138136" y="0"/>
                </a:lnTo>
                <a:lnTo>
                  <a:pt x="104947" y="8572"/>
                </a:lnTo>
                <a:lnTo>
                  <a:pt x="78968" y="26410"/>
                </a:lnTo>
                <a:lnTo>
                  <a:pt x="62664" y="51041"/>
                </a:lnTo>
                <a:lnTo>
                  <a:pt x="58500" y="79989"/>
                </a:lnTo>
                <a:lnTo>
                  <a:pt x="60393" y="98092"/>
                </a:lnTo>
                <a:lnTo>
                  <a:pt x="66693" y="115272"/>
                </a:lnTo>
                <a:lnTo>
                  <a:pt x="77118" y="130972"/>
                </a:lnTo>
                <a:lnTo>
                  <a:pt x="91383" y="144638"/>
                </a:lnTo>
                <a:lnTo>
                  <a:pt x="88902" y="146898"/>
                </a:lnTo>
                <a:lnTo>
                  <a:pt x="25825" y="178679"/>
                </a:lnTo>
                <a:lnTo>
                  <a:pt x="25020" y="176109"/>
                </a:lnTo>
                <a:lnTo>
                  <a:pt x="17049" y="182949"/>
                </a:lnTo>
                <a:lnTo>
                  <a:pt x="11180" y="191013"/>
                </a:lnTo>
                <a:lnTo>
                  <a:pt x="7597" y="199971"/>
                </a:lnTo>
                <a:lnTo>
                  <a:pt x="6482" y="209493"/>
                </a:lnTo>
                <a:lnTo>
                  <a:pt x="6902" y="210460"/>
                </a:lnTo>
                <a:lnTo>
                  <a:pt x="594" y="321694"/>
                </a:lnTo>
                <a:lnTo>
                  <a:pt x="556" y="322344"/>
                </a:lnTo>
                <a:lnTo>
                  <a:pt x="0" y="328657"/>
                </a:lnTo>
                <a:lnTo>
                  <a:pt x="2087" y="334929"/>
                </a:lnTo>
                <a:lnTo>
                  <a:pt x="36222" y="352988"/>
                </a:lnTo>
                <a:lnTo>
                  <a:pt x="63001" y="375287"/>
                </a:lnTo>
                <a:lnTo>
                  <a:pt x="93809" y="393129"/>
                </a:lnTo>
                <a:lnTo>
                  <a:pt x="127875" y="406145"/>
                </a:lnTo>
                <a:lnTo>
                  <a:pt x="164427" y="413966"/>
                </a:lnTo>
                <a:lnTo>
                  <a:pt x="182246" y="425411"/>
                </a:lnTo>
                <a:lnTo>
                  <a:pt x="202995" y="431199"/>
                </a:lnTo>
                <a:lnTo>
                  <a:pt x="224859" y="431088"/>
                </a:lnTo>
                <a:lnTo>
                  <a:pt x="246023" y="424838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077456" y="1287780"/>
            <a:ext cx="51054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893656" y="1299341"/>
            <a:ext cx="311782" cy="41884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914442" y="1347333"/>
            <a:ext cx="270510" cy="96520"/>
          </a:xfrm>
          <a:custGeom>
            <a:avLst/>
            <a:gdLst/>
            <a:ahLst/>
            <a:cxnLst/>
            <a:rect l="l" t="t" r="r" b="b"/>
            <a:pathLst>
              <a:path w="270510" h="96519">
                <a:moveTo>
                  <a:pt x="0" y="0"/>
                </a:moveTo>
                <a:lnTo>
                  <a:pt x="207854" y="95984"/>
                </a:lnTo>
                <a:lnTo>
                  <a:pt x="270211" y="65444"/>
                </a:lnTo>
              </a:path>
            </a:pathLst>
          </a:custGeom>
          <a:ln w="4278">
            <a:solidFill>
              <a:srgbClr val="E7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912248" y="1364784"/>
            <a:ext cx="212542" cy="3315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893656" y="1299341"/>
            <a:ext cx="311785" cy="419100"/>
          </a:xfrm>
          <a:custGeom>
            <a:avLst/>
            <a:gdLst/>
            <a:ahLst/>
            <a:cxnLst/>
            <a:rect l="l" t="t" r="r" b="b"/>
            <a:pathLst>
              <a:path w="311785" h="419100">
                <a:moveTo>
                  <a:pt x="0" y="309766"/>
                </a:moveTo>
                <a:lnTo>
                  <a:pt x="228640" y="418840"/>
                </a:lnTo>
                <a:lnTo>
                  <a:pt x="311782" y="379573"/>
                </a:lnTo>
                <a:lnTo>
                  <a:pt x="311781" y="104710"/>
                </a:lnTo>
                <a:lnTo>
                  <a:pt x="83141" y="0"/>
                </a:lnTo>
                <a:lnTo>
                  <a:pt x="0" y="34903"/>
                </a:lnTo>
                <a:lnTo>
                  <a:pt x="0" y="309766"/>
                </a:lnTo>
              </a:path>
            </a:pathLst>
          </a:custGeom>
          <a:ln w="9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5485003" y="1741677"/>
            <a:ext cx="1118870" cy="34925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ct val="77000"/>
              </a:lnSpc>
              <a:spcBef>
                <a:spcPts val="43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Security</a:t>
            </a:r>
            <a:r>
              <a:rPr dirty="0" sz="12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Groups  Security</a:t>
            </a:r>
            <a:r>
              <a:rPr dirty="0" sz="12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Groups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838950" y="1741677"/>
            <a:ext cx="1782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710" algn="l"/>
              </a:tabLst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Network</a:t>
            </a:r>
            <a:r>
              <a:rPr dirty="0" sz="1200" spc="-6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ACLs	AWS</a:t>
            </a:r>
            <a:r>
              <a:rPr dirty="0" sz="12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IAM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5009388" y="1386839"/>
            <a:ext cx="318515" cy="46786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052059" y="1406652"/>
            <a:ext cx="233679" cy="382905"/>
          </a:xfrm>
          <a:custGeom>
            <a:avLst/>
            <a:gdLst/>
            <a:ahLst/>
            <a:cxnLst/>
            <a:rect l="l" t="t" r="r" b="b"/>
            <a:pathLst>
              <a:path w="233679" h="382905">
                <a:moveTo>
                  <a:pt x="0" y="0"/>
                </a:moveTo>
                <a:lnTo>
                  <a:pt x="0" y="382524"/>
                </a:lnTo>
                <a:lnTo>
                  <a:pt x="233172" y="191262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755135" y="1388363"/>
            <a:ext cx="318515" cy="46786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797808" y="1408175"/>
            <a:ext cx="233679" cy="382905"/>
          </a:xfrm>
          <a:custGeom>
            <a:avLst/>
            <a:gdLst/>
            <a:ahLst/>
            <a:cxnLst/>
            <a:rect l="l" t="t" r="r" b="b"/>
            <a:pathLst>
              <a:path w="233679" h="382905">
                <a:moveTo>
                  <a:pt x="233171" y="0"/>
                </a:moveTo>
                <a:lnTo>
                  <a:pt x="0" y="191262"/>
                </a:lnTo>
                <a:lnTo>
                  <a:pt x="233171" y="382524"/>
                </a:lnTo>
                <a:lnTo>
                  <a:pt x="233171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832205" y="1741677"/>
            <a:ext cx="624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F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re</a:t>
            </a:r>
            <a:r>
              <a:rPr dirty="0" sz="1200" spc="-20">
                <a:solidFill>
                  <a:srgbClr val="464646"/>
                </a:solidFill>
                <a:latin typeface="Arial"/>
                <a:cs typeface="Arial"/>
              </a:rPr>
              <a:t>w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1200" spc="-1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871217" y="1741677"/>
            <a:ext cx="398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CLs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2630551" y="1741677"/>
            <a:ext cx="1000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Administrators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8174735" y="1301496"/>
            <a:ext cx="205740" cy="3886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56971" y="4149852"/>
            <a:ext cx="4340860" cy="840105"/>
          </a:xfrm>
          <a:custGeom>
            <a:avLst/>
            <a:gdLst/>
            <a:ahLst/>
            <a:cxnLst/>
            <a:rect l="l" t="t" r="r" b="b"/>
            <a:pathLst>
              <a:path w="4340860" h="840104">
                <a:moveTo>
                  <a:pt x="4292219" y="0"/>
                </a:moveTo>
                <a:lnTo>
                  <a:pt x="139954" y="0"/>
                </a:lnTo>
                <a:lnTo>
                  <a:pt x="95718" y="7135"/>
                </a:lnTo>
                <a:lnTo>
                  <a:pt x="57299" y="27003"/>
                </a:lnTo>
                <a:lnTo>
                  <a:pt x="27003" y="57299"/>
                </a:lnTo>
                <a:lnTo>
                  <a:pt x="7135" y="95718"/>
                </a:lnTo>
                <a:lnTo>
                  <a:pt x="0" y="139954"/>
                </a:lnTo>
                <a:lnTo>
                  <a:pt x="0" y="791565"/>
                </a:lnTo>
                <a:lnTo>
                  <a:pt x="3784" y="810309"/>
                </a:lnTo>
                <a:lnTo>
                  <a:pt x="14106" y="825617"/>
                </a:lnTo>
                <a:lnTo>
                  <a:pt x="29414" y="835939"/>
                </a:lnTo>
                <a:lnTo>
                  <a:pt x="48158" y="839724"/>
                </a:lnTo>
                <a:lnTo>
                  <a:pt x="4200398" y="839724"/>
                </a:lnTo>
                <a:lnTo>
                  <a:pt x="4244652" y="832588"/>
                </a:lnTo>
                <a:lnTo>
                  <a:pt x="4283073" y="812720"/>
                </a:lnTo>
                <a:lnTo>
                  <a:pt x="4313362" y="782424"/>
                </a:lnTo>
                <a:lnTo>
                  <a:pt x="4333221" y="744005"/>
                </a:lnTo>
                <a:lnTo>
                  <a:pt x="4340352" y="699770"/>
                </a:lnTo>
                <a:lnTo>
                  <a:pt x="4340352" y="48158"/>
                </a:lnTo>
                <a:lnTo>
                  <a:pt x="4336563" y="29414"/>
                </a:lnTo>
                <a:lnTo>
                  <a:pt x="4326239" y="14106"/>
                </a:lnTo>
                <a:lnTo>
                  <a:pt x="4310937" y="3784"/>
                </a:lnTo>
                <a:lnTo>
                  <a:pt x="42922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692396" y="4151376"/>
            <a:ext cx="4340860" cy="838200"/>
          </a:xfrm>
          <a:custGeom>
            <a:avLst/>
            <a:gdLst/>
            <a:ahLst/>
            <a:cxnLst/>
            <a:rect l="l" t="t" r="r" b="b"/>
            <a:pathLst>
              <a:path w="4340859" h="838200">
                <a:moveTo>
                  <a:pt x="4292219" y="0"/>
                </a:moveTo>
                <a:lnTo>
                  <a:pt x="139700" y="0"/>
                </a:lnTo>
                <a:lnTo>
                  <a:pt x="95569" y="7122"/>
                </a:lnTo>
                <a:lnTo>
                  <a:pt x="57223" y="26954"/>
                </a:lnTo>
                <a:lnTo>
                  <a:pt x="26972" y="57195"/>
                </a:lnTo>
                <a:lnTo>
                  <a:pt x="7128" y="95544"/>
                </a:lnTo>
                <a:lnTo>
                  <a:pt x="0" y="139700"/>
                </a:lnTo>
                <a:lnTo>
                  <a:pt x="0" y="790130"/>
                </a:lnTo>
                <a:lnTo>
                  <a:pt x="3768" y="808839"/>
                </a:lnTo>
                <a:lnTo>
                  <a:pt x="14049" y="824118"/>
                </a:lnTo>
                <a:lnTo>
                  <a:pt x="29307" y="834421"/>
                </a:lnTo>
                <a:lnTo>
                  <a:pt x="48005" y="838200"/>
                </a:lnTo>
                <a:lnTo>
                  <a:pt x="4200652" y="838200"/>
                </a:lnTo>
                <a:lnTo>
                  <a:pt x="4244782" y="831077"/>
                </a:lnTo>
                <a:lnTo>
                  <a:pt x="4283128" y="811245"/>
                </a:lnTo>
                <a:lnTo>
                  <a:pt x="4313379" y="781004"/>
                </a:lnTo>
                <a:lnTo>
                  <a:pt x="4333223" y="742655"/>
                </a:lnTo>
                <a:lnTo>
                  <a:pt x="4340352" y="698500"/>
                </a:lnTo>
                <a:lnTo>
                  <a:pt x="4340352" y="48069"/>
                </a:lnTo>
                <a:lnTo>
                  <a:pt x="4336581" y="29360"/>
                </a:lnTo>
                <a:lnTo>
                  <a:pt x="4326286" y="14081"/>
                </a:lnTo>
                <a:lnTo>
                  <a:pt x="4310991" y="3778"/>
                </a:lnTo>
                <a:lnTo>
                  <a:pt x="42922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938015" y="4049266"/>
            <a:ext cx="1403603" cy="10546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/>
          <p:nvPr/>
        </p:nvSpPr>
        <p:spPr>
          <a:xfrm>
            <a:off x="4003547" y="4114800"/>
            <a:ext cx="1272540" cy="9239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195" rIns="0" bIns="0" rtlCol="0" vert="horz">
            <a:spAutoFit/>
          </a:bodyPr>
          <a:lstStyle/>
          <a:p>
            <a:pPr algn="ctr" marL="191770" marR="184150" indent="635">
              <a:lnSpc>
                <a:spcPct val="100000"/>
              </a:lnSpc>
              <a:spcBef>
                <a:spcPts val="285"/>
              </a:spcBef>
            </a:pPr>
            <a:r>
              <a:rPr dirty="0" sz="1800" spc="-15" b="1">
                <a:solidFill>
                  <a:srgbClr val="464646"/>
                </a:solidFill>
                <a:latin typeface="Calibri"/>
                <a:cs typeface="Calibri"/>
              </a:rPr>
              <a:t>Storage  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and  D</a:t>
            </a:r>
            <a:r>
              <a:rPr dirty="0" sz="1800" spc="-15" b="1">
                <a:solidFill>
                  <a:srgbClr val="464646"/>
                </a:solidFill>
                <a:latin typeface="Calibri"/>
                <a:cs typeface="Calibri"/>
              </a:rPr>
              <a:t>at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417199" y="4328314"/>
            <a:ext cx="624840" cy="518159"/>
          </a:xfrm>
          <a:custGeom>
            <a:avLst/>
            <a:gdLst/>
            <a:ahLst/>
            <a:cxnLst/>
            <a:rect l="l" t="t" r="r" b="b"/>
            <a:pathLst>
              <a:path w="624840" h="518160">
                <a:moveTo>
                  <a:pt x="312141" y="0"/>
                </a:moveTo>
                <a:lnTo>
                  <a:pt x="240570" y="1709"/>
                </a:lnTo>
                <a:lnTo>
                  <a:pt x="174869" y="6578"/>
                </a:lnTo>
                <a:lnTo>
                  <a:pt x="116912" y="14219"/>
                </a:lnTo>
                <a:lnTo>
                  <a:pt x="68573" y="24243"/>
                </a:lnTo>
                <a:lnTo>
                  <a:pt x="31726" y="36260"/>
                </a:lnTo>
                <a:lnTo>
                  <a:pt x="0" y="64724"/>
                </a:lnTo>
                <a:lnTo>
                  <a:pt x="0" y="453068"/>
                </a:lnTo>
                <a:lnTo>
                  <a:pt x="31727" y="481532"/>
                </a:lnTo>
                <a:lnTo>
                  <a:pt x="68575" y="493550"/>
                </a:lnTo>
                <a:lnTo>
                  <a:pt x="116914" y="503573"/>
                </a:lnTo>
                <a:lnTo>
                  <a:pt x="174871" y="511214"/>
                </a:lnTo>
                <a:lnTo>
                  <a:pt x="240572" y="516083"/>
                </a:lnTo>
                <a:lnTo>
                  <a:pt x="312141" y="517792"/>
                </a:lnTo>
                <a:lnTo>
                  <a:pt x="383713" y="516083"/>
                </a:lnTo>
                <a:lnTo>
                  <a:pt x="449414" y="511214"/>
                </a:lnTo>
                <a:lnTo>
                  <a:pt x="507371" y="503573"/>
                </a:lnTo>
                <a:lnTo>
                  <a:pt x="555710" y="493550"/>
                </a:lnTo>
                <a:lnTo>
                  <a:pt x="592557" y="481532"/>
                </a:lnTo>
                <a:lnTo>
                  <a:pt x="624282" y="453068"/>
                </a:lnTo>
                <a:lnTo>
                  <a:pt x="624282" y="64724"/>
                </a:lnTo>
                <a:lnTo>
                  <a:pt x="592556" y="36260"/>
                </a:lnTo>
                <a:lnTo>
                  <a:pt x="555708" y="24243"/>
                </a:lnTo>
                <a:lnTo>
                  <a:pt x="507370" y="14219"/>
                </a:lnTo>
                <a:lnTo>
                  <a:pt x="449413" y="6578"/>
                </a:lnTo>
                <a:lnTo>
                  <a:pt x="383712" y="1709"/>
                </a:lnTo>
                <a:lnTo>
                  <a:pt x="3121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17199" y="4328314"/>
            <a:ext cx="624840" cy="518159"/>
          </a:xfrm>
          <a:custGeom>
            <a:avLst/>
            <a:gdLst/>
            <a:ahLst/>
            <a:cxnLst/>
            <a:rect l="l" t="t" r="r" b="b"/>
            <a:pathLst>
              <a:path w="624840" h="518160">
                <a:moveTo>
                  <a:pt x="0" y="67806"/>
                </a:moveTo>
                <a:lnTo>
                  <a:pt x="0" y="456150"/>
                </a:lnTo>
                <a:lnTo>
                  <a:pt x="0" y="453068"/>
                </a:lnTo>
                <a:lnTo>
                  <a:pt x="8243" y="467909"/>
                </a:lnTo>
                <a:lnTo>
                  <a:pt x="68573" y="493550"/>
                </a:lnTo>
                <a:lnTo>
                  <a:pt x="116912" y="503573"/>
                </a:lnTo>
                <a:lnTo>
                  <a:pt x="174869" y="511214"/>
                </a:lnTo>
                <a:lnTo>
                  <a:pt x="240570" y="516083"/>
                </a:lnTo>
                <a:lnTo>
                  <a:pt x="312141" y="517792"/>
                </a:lnTo>
                <a:lnTo>
                  <a:pt x="383712" y="516083"/>
                </a:lnTo>
                <a:lnTo>
                  <a:pt x="449413" y="511214"/>
                </a:lnTo>
                <a:lnTo>
                  <a:pt x="507370" y="503573"/>
                </a:lnTo>
                <a:lnTo>
                  <a:pt x="555709" y="493550"/>
                </a:lnTo>
                <a:lnTo>
                  <a:pt x="592556" y="481532"/>
                </a:lnTo>
                <a:lnTo>
                  <a:pt x="624282" y="453068"/>
                </a:lnTo>
                <a:lnTo>
                  <a:pt x="624282" y="456150"/>
                </a:lnTo>
                <a:lnTo>
                  <a:pt x="624282" y="67806"/>
                </a:lnTo>
                <a:lnTo>
                  <a:pt x="592556" y="36260"/>
                </a:lnTo>
                <a:lnTo>
                  <a:pt x="555708" y="24243"/>
                </a:lnTo>
                <a:lnTo>
                  <a:pt x="507370" y="14219"/>
                </a:lnTo>
                <a:lnTo>
                  <a:pt x="449413" y="6578"/>
                </a:lnTo>
                <a:lnTo>
                  <a:pt x="383712" y="1709"/>
                </a:lnTo>
                <a:lnTo>
                  <a:pt x="312141" y="0"/>
                </a:lnTo>
                <a:lnTo>
                  <a:pt x="240570" y="1709"/>
                </a:lnTo>
                <a:lnTo>
                  <a:pt x="174869" y="6578"/>
                </a:lnTo>
                <a:lnTo>
                  <a:pt x="116912" y="14219"/>
                </a:lnTo>
                <a:lnTo>
                  <a:pt x="68573" y="24243"/>
                </a:lnTo>
                <a:lnTo>
                  <a:pt x="31726" y="36260"/>
                </a:lnTo>
                <a:lnTo>
                  <a:pt x="0" y="64724"/>
                </a:lnTo>
                <a:lnTo>
                  <a:pt x="8243" y="79564"/>
                </a:lnTo>
                <a:lnTo>
                  <a:pt x="68573" y="105204"/>
                </a:lnTo>
                <a:lnTo>
                  <a:pt x="116912" y="115228"/>
                </a:lnTo>
                <a:lnTo>
                  <a:pt x="174869" y="122869"/>
                </a:lnTo>
                <a:lnTo>
                  <a:pt x="240570" y="127738"/>
                </a:lnTo>
                <a:lnTo>
                  <a:pt x="312141" y="129448"/>
                </a:lnTo>
                <a:lnTo>
                  <a:pt x="383712" y="127738"/>
                </a:lnTo>
                <a:lnTo>
                  <a:pt x="449413" y="122869"/>
                </a:lnTo>
                <a:lnTo>
                  <a:pt x="507370" y="115228"/>
                </a:lnTo>
                <a:lnTo>
                  <a:pt x="555708" y="105204"/>
                </a:lnTo>
                <a:lnTo>
                  <a:pt x="592556" y="93187"/>
                </a:lnTo>
                <a:lnTo>
                  <a:pt x="624282" y="64724"/>
                </a:lnTo>
              </a:path>
            </a:pathLst>
          </a:custGeom>
          <a:ln w="66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580132" y="4343400"/>
            <a:ext cx="1051559" cy="5334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574035" y="4384547"/>
            <a:ext cx="1062227" cy="5120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627376" y="4370832"/>
            <a:ext cx="957072" cy="4389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 txBox="1"/>
          <p:nvPr/>
        </p:nvSpPr>
        <p:spPr>
          <a:xfrm>
            <a:off x="2627376" y="4370832"/>
            <a:ext cx="957580" cy="439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73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RDBMS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1176117" y="4337458"/>
            <a:ext cx="622935" cy="518159"/>
          </a:xfrm>
          <a:custGeom>
            <a:avLst/>
            <a:gdLst/>
            <a:ahLst/>
            <a:cxnLst/>
            <a:rect l="l" t="t" r="r" b="b"/>
            <a:pathLst>
              <a:path w="622935" h="518160">
                <a:moveTo>
                  <a:pt x="311425" y="0"/>
                </a:moveTo>
                <a:lnTo>
                  <a:pt x="240018" y="1709"/>
                </a:lnTo>
                <a:lnTo>
                  <a:pt x="174468" y="6578"/>
                </a:lnTo>
                <a:lnTo>
                  <a:pt x="116644" y="14219"/>
                </a:lnTo>
                <a:lnTo>
                  <a:pt x="68416" y="24243"/>
                </a:lnTo>
                <a:lnTo>
                  <a:pt x="31653" y="36260"/>
                </a:lnTo>
                <a:lnTo>
                  <a:pt x="0" y="64724"/>
                </a:lnTo>
                <a:lnTo>
                  <a:pt x="0" y="453068"/>
                </a:lnTo>
                <a:lnTo>
                  <a:pt x="31654" y="481532"/>
                </a:lnTo>
                <a:lnTo>
                  <a:pt x="68418" y="493550"/>
                </a:lnTo>
                <a:lnTo>
                  <a:pt x="116646" y="503573"/>
                </a:lnTo>
                <a:lnTo>
                  <a:pt x="174470" y="511214"/>
                </a:lnTo>
                <a:lnTo>
                  <a:pt x="240019" y="516083"/>
                </a:lnTo>
                <a:lnTo>
                  <a:pt x="311425" y="517792"/>
                </a:lnTo>
                <a:lnTo>
                  <a:pt x="382832" y="516083"/>
                </a:lnTo>
                <a:lnTo>
                  <a:pt x="448383" y="511214"/>
                </a:lnTo>
                <a:lnTo>
                  <a:pt x="506207" y="503573"/>
                </a:lnTo>
                <a:lnTo>
                  <a:pt x="554434" y="493550"/>
                </a:lnTo>
                <a:lnTo>
                  <a:pt x="591197" y="481532"/>
                </a:lnTo>
                <a:lnTo>
                  <a:pt x="622850" y="453068"/>
                </a:lnTo>
                <a:lnTo>
                  <a:pt x="622850" y="64724"/>
                </a:lnTo>
                <a:lnTo>
                  <a:pt x="591196" y="36260"/>
                </a:lnTo>
                <a:lnTo>
                  <a:pt x="554433" y="24243"/>
                </a:lnTo>
                <a:lnTo>
                  <a:pt x="506205" y="14219"/>
                </a:lnTo>
                <a:lnTo>
                  <a:pt x="448382" y="6578"/>
                </a:lnTo>
                <a:lnTo>
                  <a:pt x="382832" y="1709"/>
                </a:lnTo>
                <a:lnTo>
                  <a:pt x="311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176117" y="4337458"/>
            <a:ext cx="622935" cy="518159"/>
          </a:xfrm>
          <a:custGeom>
            <a:avLst/>
            <a:gdLst/>
            <a:ahLst/>
            <a:cxnLst/>
            <a:rect l="l" t="t" r="r" b="b"/>
            <a:pathLst>
              <a:path w="622935" h="518160">
                <a:moveTo>
                  <a:pt x="0" y="67806"/>
                </a:moveTo>
                <a:lnTo>
                  <a:pt x="0" y="456150"/>
                </a:lnTo>
                <a:lnTo>
                  <a:pt x="0" y="453068"/>
                </a:lnTo>
                <a:lnTo>
                  <a:pt x="8225" y="467909"/>
                </a:lnTo>
                <a:lnTo>
                  <a:pt x="68416" y="493550"/>
                </a:lnTo>
                <a:lnTo>
                  <a:pt x="116644" y="503573"/>
                </a:lnTo>
                <a:lnTo>
                  <a:pt x="174468" y="511214"/>
                </a:lnTo>
                <a:lnTo>
                  <a:pt x="240018" y="516083"/>
                </a:lnTo>
                <a:lnTo>
                  <a:pt x="311425" y="517792"/>
                </a:lnTo>
                <a:lnTo>
                  <a:pt x="382832" y="516083"/>
                </a:lnTo>
                <a:lnTo>
                  <a:pt x="448382" y="511214"/>
                </a:lnTo>
                <a:lnTo>
                  <a:pt x="506205" y="503573"/>
                </a:lnTo>
                <a:lnTo>
                  <a:pt x="554433" y="493550"/>
                </a:lnTo>
                <a:lnTo>
                  <a:pt x="591196" y="481532"/>
                </a:lnTo>
                <a:lnTo>
                  <a:pt x="622850" y="453068"/>
                </a:lnTo>
                <a:lnTo>
                  <a:pt x="622850" y="456150"/>
                </a:lnTo>
                <a:lnTo>
                  <a:pt x="622850" y="67806"/>
                </a:lnTo>
                <a:lnTo>
                  <a:pt x="591196" y="36260"/>
                </a:lnTo>
                <a:lnTo>
                  <a:pt x="554433" y="24243"/>
                </a:lnTo>
                <a:lnTo>
                  <a:pt x="506205" y="14219"/>
                </a:lnTo>
                <a:lnTo>
                  <a:pt x="448382" y="6578"/>
                </a:lnTo>
                <a:lnTo>
                  <a:pt x="382832" y="1709"/>
                </a:lnTo>
                <a:lnTo>
                  <a:pt x="311425" y="0"/>
                </a:lnTo>
                <a:lnTo>
                  <a:pt x="240018" y="1709"/>
                </a:lnTo>
                <a:lnTo>
                  <a:pt x="174468" y="6578"/>
                </a:lnTo>
                <a:lnTo>
                  <a:pt x="116644" y="14219"/>
                </a:lnTo>
                <a:lnTo>
                  <a:pt x="68416" y="24243"/>
                </a:lnTo>
                <a:lnTo>
                  <a:pt x="31653" y="36260"/>
                </a:lnTo>
                <a:lnTo>
                  <a:pt x="0" y="64724"/>
                </a:lnTo>
                <a:lnTo>
                  <a:pt x="8224" y="79564"/>
                </a:lnTo>
                <a:lnTo>
                  <a:pt x="68416" y="105204"/>
                </a:lnTo>
                <a:lnTo>
                  <a:pt x="116644" y="115228"/>
                </a:lnTo>
                <a:lnTo>
                  <a:pt x="174468" y="122869"/>
                </a:lnTo>
                <a:lnTo>
                  <a:pt x="240018" y="127738"/>
                </a:lnTo>
                <a:lnTo>
                  <a:pt x="311425" y="129448"/>
                </a:lnTo>
                <a:lnTo>
                  <a:pt x="382832" y="127738"/>
                </a:lnTo>
                <a:lnTo>
                  <a:pt x="448382" y="122869"/>
                </a:lnTo>
                <a:lnTo>
                  <a:pt x="506205" y="115228"/>
                </a:lnTo>
                <a:lnTo>
                  <a:pt x="554433" y="105204"/>
                </a:lnTo>
                <a:lnTo>
                  <a:pt x="591196" y="93187"/>
                </a:lnTo>
                <a:lnTo>
                  <a:pt x="622850" y="64724"/>
                </a:lnTo>
              </a:path>
            </a:pathLst>
          </a:custGeom>
          <a:ln w="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 txBox="1"/>
          <p:nvPr/>
        </p:nvSpPr>
        <p:spPr>
          <a:xfrm>
            <a:off x="467359" y="4509008"/>
            <a:ext cx="1255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160" algn="l"/>
              </a:tabLst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DAS	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SAN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902825" y="4352544"/>
            <a:ext cx="612775" cy="512445"/>
          </a:xfrm>
          <a:custGeom>
            <a:avLst/>
            <a:gdLst/>
            <a:ahLst/>
            <a:cxnLst/>
            <a:rect l="l" t="t" r="r" b="b"/>
            <a:pathLst>
              <a:path w="612775" h="512445">
                <a:moveTo>
                  <a:pt x="306389" y="0"/>
                </a:moveTo>
                <a:lnTo>
                  <a:pt x="236136" y="1690"/>
                </a:lnTo>
                <a:lnTo>
                  <a:pt x="171646" y="6505"/>
                </a:lnTo>
                <a:lnTo>
                  <a:pt x="114758" y="14061"/>
                </a:lnTo>
                <a:lnTo>
                  <a:pt x="67310" y="23973"/>
                </a:lnTo>
                <a:lnTo>
                  <a:pt x="8091" y="49329"/>
                </a:lnTo>
                <a:lnTo>
                  <a:pt x="0" y="64003"/>
                </a:lnTo>
                <a:lnTo>
                  <a:pt x="0" y="448027"/>
                </a:lnTo>
                <a:lnTo>
                  <a:pt x="31141" y="476174"/>
                </a:lnTo>
                <a:lnTo>
                  <a:pt x="114758" y="497970"/>
                </a:lnTo>
                <a:lnTo>
                  <a:pt x="171646" y="505526"/>
                </a:lnTo>
                <a:lnTo>
                  <a:pt x="236136" y="510341"/>
                </a:lnTo>
                <a:lnTo>
                  <a:pt x="306389" y="512031"/>
                </a:lnTo>
                <a:lnTo>
                  <a:pt x="376641" y="510341"/>
                </a:lnTo>
                <a:lnTo>
                  <a:pt x="441131" y="505526"/>
                </a:lnTo>
                <a:lnTo>
                  <a:pt x="498020" y="497970"/>
                </a:lnTo>
                <a:lnTo>
                  <a:pt x="545468" y="488058"/>
                </a:lnTo>
                <a:lnTo>
                  <a:pt x="604686" y="462703"/>
                </a:lnTo>
                <a:lnTo>
                  <a:pt x="612778" y="448027"/>
                </a:lnTo>
                <a:lnTo>
                  <a:pt x="612778" y="64003"/>
                </a:lnTo>
                <a:lnTo>
                  <a:pt x="581636" y="35857"/>
                </a:lnTo>
                <a:lnTo>
                  <a:pt x="498019" y="14061"/>
                </a:lnTo>
                <a:lnTo>
                  <a:pt x="441131" y="6505"/>
                </a:lnTo>
                <a:lnTo>
                  <a:pt x="376641" y="1690"/>
                </a:lnTo>
                <a:lnTo>
                  <a:pt x="3063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902825" y="4352544"/>
            <a:ext cx="612775" cy="512445"/>
          </a:xfrm>
          <a:custGeom>
            <a:avLst/>
            <a:gdLst/>
            <a:ahLst/>
            <a:cxnLst/>
            <a:rect l="l" t="t" r="r" b="b"/>
            <a:pathLst>
              <a:path w="612775" h="512445">
                <a:moveTo>
                  <a:pt x="0" y="67051"/>
                </a:moveTo>
                <a:lnTo>
                  <a:pt x="0" y="451075"/>
                </a:lnTo>
                <a:lnTo>
                  <a:pt x="0" y="448027"/>
                </a:lnTo>
                <a:lnTo>
                  <a:pt x="8092" y="462703"/>
                </a:lnTo>
                <a:lnTo>
                  <a:pt x="67310" y="488058"/>
                </a:lnTo>
                <a:lnTo>
                  <a:pt x="114758" y="497970"/>
                </a:lnTo>
                <a:lnTo>
                  <a:pt x="171646" y="505526"/>
                </a:lnTo>
                <a:lnTo>
                  <a:pt x="236136" y="510341"/>
                </a:lnTo>
                <a:lnTo>
                  <a:pt x="306389" y="512031"/>
                </a:lnTo>
                <a:lnTo>
                  <a:pt x="376641" y="510341"/>
                </a:lnTo>
                <a:lnTo>
                  <a:pt x="441131" y="505526"/>
                </a:lnTo>
                <a:lnTo>
                  <a:pt x="498020" y="497970"/>
                </a:lnTo>
                <a:lnTo>
                  <a:pt x="545468" y="488058"/>
                </a:lnTo>
                <a:lnTo>
                  <a:pt x="604686" y="462703"/>
                </a:lnTo>
                <a:lnTo>
                  <a:pt x="612778" y="448027"/>
                </a:lnTo>
                <a:lnTo>
                  <a:pt x="612778" y="451075"/>
                </a:lnTo>
                <a:lnTo>
                  <a:pt x="612778" y="67051"/>
                </a:lnTo>
                <a:lnTo>
                  <a:pt x="581636" y="35857"/>
                </a:lnTo>
                <a:lnTo>
                  <a:pt x="498019" y="14061"/>
                </a:lnTo>
                <a:lnTo>
                  <a:pt x="441131" y="6505"/>
                </a:lnTo>
                <a:lnTo>
                  <a:pt x="376641" y="1690"/>
                </a:lnTo>
                <a:lnTo>
                  <a:pt x="306389" y="0"/>
                </a:lnTo>
                <a:lnTo>
                  <a:pt x="236136" y="1690"/>
                </a:lnTo>
                <a:lnTo>
                  <a:pt x="171646" y="6505"/>
                </a:lnTo>
                <a:lnTo>
                  <a:pt x="114758" y="14061"/>
                </a:lnTo>
                <a:lnTo>
                  <a:pt x="67310" y="23973"/>
                </a:lnTo>
                <a:lnTo>
                  <a:pt x="8091" y="49329"/>
                </a:lnTo>
                <a:lnTo>
                  <a:pt x="0" y="64003"/>
                </a:lnTo>
                <a:lnTo>
                  <a:pt x="8091" y="78678"/>
                </a:lnTo>
                <a:lnTo>
                  <a:pt x="67310" y="104034"/>
                </a:lnTo>
                <a:lnTo>
                  <a:pt x="114758" y="113946"/>
                </a:lnTo>
                <a:lnTo>
                  <a:pt x="171646" y="121502"/>
                </a:lnTo>
                <a:lnTo>
                  <a:pt x="236136" y="126317"/>
                </a:lnTo>
                <a:lnTo>
                  <a:pt x="306389" y="128007"/>
                </a:lnTo>
                <a:lnTo>
                  <a:pt x="376641" y="126317"/>
                </a:lnTo>
                <a:lnTo>
                  <a:pt x="441131" y="121502"/>
                </a:lnTo>
                <a:lnTo>
                  <a:pt x="498019" y="113946"/>
                </a:lnTo>
                <a:lnTo>
                  <a:pt x="545468" y="104034"/>
                </a:lnTo>
                <a:lnTo>
                  <a:pt x="604686" y="78678"/>
                </a:lnTo>
                <a:lnTo>
                  <a:pt x="612778" y="64003"/>
                </a:lnTo>
              </a:path>
            </a:pathLst>
          </a:custGeom>
          <a:ln w="6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092495" y="4279397"/>
            <a:ext cx="233439" cy="17067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092495" y="4279397"/>
            <a:ext cx="233679" cy="170815"/>
          </a:xfrm>
          <a:custGeom>
            <a:avLst/>
            <a:gdLst/>
            <a:ahLst/>
            <a:cxnLst/>
            <a:rect l="l" t="t" r="r" b="b"/>
            <a:pathLst>
              <a:path w="233680" h="170814">
                <a:moveTo>
                  <a:pt x="0" y="170677"/>
                </a:moveTo>
                <a:lnTo>
                  <a:pt x="233439" y="170677"/>
                </a:lnTo>
                <a:lnTo>
                  <a:pt x="233439" y="0"/>
                </a:lnTo>
                <a:lnTo>
                  <a:pt x="0" y="0"/>
                </a:lnTo>
                <a:lnTo>
                  <a:pt x="0" y="170677"/>
                </a:lnTo>
              </a:path>
            </a:pathLst>
          </a:custGeom>
          <a:ln w="6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1967610" y="4496206"/>
            <a:ext cx="4959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NAS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7606986" y="4259870"/>
            <a:ext cx="160655" cy="305435"/>
          </a:xfrm>
          <a:custGeom>
            <a:avLst/>
            <a:gdLst/>
            <a:ahLst/>
            <a:cxnLst/>
            <a:rect l="l" t="t" r="r" b="b"/>
            <a:pathLst>
              <a:path w="160654" h="305435">
                <a:moveTo>
                  <a:pt x="160345" y="0"/>
                </a:moveTo>
                <a:lnTo>
                  <a:pt x="0" y="39432"/>
                </a:lnTo>
                <a:lnTo>
                  <a:pt x="0" y="265563"/>
                </a:lnTo>
                <a:lnTo>
                  <a:pt x="160345" y="304998"/>
                </a:lnTo>
                <a:lnTo>
                  <a:pt x="160345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767332" y="4259870"/>
            <a:ext cx="31115" cy="305435"/>
          </a:xfrm>
          <a:custGeom>
            <a:avLst/>
            <a:gdLst/>
            <a:ahLst/>
            <a:cxnLst/>
            <a:rect l="l" t="t" r="r" b="b"/>
            <a:pathLst>
              <a:path w="31115" h="305435">
                <a:moveTo>
                  <a:pt x="0" y="0"/>
                </a:moveTo>
                <a:lnTo>
                  <a:pt x="0" y="304998"/>
                </a:lnTo>
                <a:lnTo>
                  <a:pt x="30858" y="289595"/>
                </a:lnTo>
                <a:lnTo>
                  <a:pt x="30857" y="16015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606986" y="4179152"/>
            <a:ext cx="69850" cy="135890"/>
          </a:xfrm>
          <a:custGeom>
            <a:avLst/>
            <a:gdLst/>
            <a:ahLst/>
            <a:cxnLst/>
            <a:rect l="l" t="t" r="r" b="b"/>
            <a:pathLst>
              <a:path w="69850" h="135889">
                <a:moveTo>
                  <a:pt x="0" y="0"/>
                </a:moveTo>
                <a:lnTo>
                  <a:pt x="0" y="117689"/>
                </a:lnTo>
                <a:lnTo>
                  <a:pt x="69584" y="135559"/>
                </a:lnTo>
                <a:lnTo>
                  <a:pt x="69584" y="3512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606986" y="4511264"/>
            <a:ext cx="69850" cy="135255"/>
          </a:xfrm>
          <a:custGeom>
            <a:avLst/>
            <a:gdLst/>
            <a:ahLst/>
            <a:cxnLst/>
            <a:rect l="l" t="t" r="r" b="b"/>
            <a:pathLst>
              <a:path w="69850" h="135254">
                <a:moveTo>
                  <a:pt x="69584" y="0"/>
                </a:moveTo>
                <a:lnTo>
                  <a:pt x="0" y="17254"/>
                </a:lnTo>
                <a:lnTo>
                  <a:pt x="0" y="134936"/>
                </a:lnTo>
                <a:lnTo>
                  <a:pt x="69584" y="99815"/>
                </a:lnTo>
                <a:lnTo>
                  <a:pt x="69584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606986" y="4354143"/>
            <a:ext cx="69850" cy="118110"/>
          </a:xfrm>
          <a:custGeom>
            <a:avLst/>
            <a:gdLst/>
            <a:ahLst/>
            <a:cxnLst/>
            <a:rect l="l" t="t" r="r" b="b"/>
            <a:pathLst>
              <a:path w="69850" h="118110">
                <a:moveTo>
                  <a:pt x="0" y="117689"/>
                </a:moveTo>
                <a:lnTo>
                  <a:pt x="69584" y="117689"/>
                </a:lnTo>
                <a:lnTo>
                  <a:pt x="69584" y="0"/>
                </a:lnTo>
                <a:lnTo>
                  <a:pt x="0" y="0"/>
                </a:lnTo>
                <a:lnTo>
                  <a:pt x="0" y="117689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446036" y="4259870"/>
            <a:ext cx="161290" cy="305435"/>
          </a:xfrm>
          <a:custGeom>
            <a:avLst/>
            <a:gdLst/>
            <a:ahLst/>
            <a:cxnLst/>
            <a:rect l="l" t="t" r="r" b="b"/>
            <a:pathLst>
              <a:path w="161290" h="305435">
                <a:moveTo>
                  <a:pt x="0" y="0"/>
                </a:moveTo>
                <a:lnTo>
                  <a:pt x="0" y="304998"/>
                </a:lnTo>
                <a:lnTo>
                  <a:pt x="160949" y="265563"/>
                </a:lnTo>
                <a:lnTo>
                  <a:pt x="160949" y="39432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430910" y="4259870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998"/>
                </a:lnTo>
              </a:path>
            </a:pathLst>
          </a:custGeom>
          <a:ln w="30253">
            <a:solidFill>
              <a:srgbClr val="862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536798" y="4511264"/>
            <a:ext cx="70485" cy="135255"/>
          </a:xfrm>
          <a:custGeom>
            <a:avLst/>
            <a:gdLst/>
            <a:ahLst/>
            <a:cxnLst/>
            <a:rect l="l" t="t" r="r" b="b"/>
            <a:pathLst>
              <a:path w="70484" h="135254">
                <a:moveTo>
                  <a:pt x="0" y="0"/>
                </a:moveTo>
                <a:lnTo>
                  <a:pt x="0" y="99815"/>
                </a:lnTo>
                <a:lnTo>
                  <a:pt x="70189" y="134936"/>
                </a:lnTo>
                <a:lnTo>
                  <a:pt x="70188" y="17254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536798" y="4354143"/>
            <a:ext cx="70485" cy="118110"/>
          </a:xfrm>
          <a:custGeom>
            <a:avLst/>
            <a:gdLst/>
            <a:ahLst/>
            <a:cxnLst/>
            <a:rect l="l" t="t" r="r" b="b"/>
            <a:pathLst>
              <a:path w="70484" h="118110">
                <a:moveTo>
                  <a:pt x="0" y="117689"/>
                </a:moveTo>
                <a:lnTo>
                  <a:pt x="70189" y="117689"/>
                </a:lnTo>
                <a:lnTo>
                  <a:pt x="70189" y="0"/>
                </a:lnTo>
                <a:lnTo>
                  <a:pt x="0" y="0"/>
                </a:lnTo>
                <a:lnTo>
                  <a:pt x="0" y="117689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536797" y="4179152"/>
            <a:ext cx="139773" cy="14788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536798" y="4498325"/>
            <a:ext cx="140335" cy="30480"/>
          </a:xfrm>
          <a:custGeom>
            <a:avLst/>
            <a:gdLst/>
            <a:ahLst/>
            <a:cxnLst/>
            <a:rect l="l" t="t" r="r" b="b"/>
            <a:pathLst>
              <a:path w="140334" h="30479">
                <a:moveTo>
                  <a:pt x="70188" y="0"/>
                </a:moveTo>
                <a:lnTo>
                  <a:pt x="0" y="12938"/>
                </a:lnTo>
                <a:lnTo>
                  <a:pt x="70188" y="30193"/>
                </a:lnTo>
                <a:lnTo>
                  <a:pt x="139773" y="12938"/>
                </a:lnTo>
                <a:lnTo>
                  <a:pt x="70188" y="0"/>
                </a:lnTo>
                <a:close/>
              </a:path>
            </a:pathLst>
          </a:custGeom>
          <a:solidFill>
            <a:srgbClr val="F3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748527" y="4275159"/>
            <a:ext cx="321310" cy="354330"/>
          </a:xfrm>
          <a:custGeom>
            <a:avLst/>
            <a:gdLst/>
            <a:ahLst/>
            <a:cxnLst/>
            <a:rect l="l" t="t" r="r" b="b"/>
            <a:pathLst>
              <a:path w="321310" h="354329">
                <a:moveTo>
                  <a:pt x="0" y="354024"/>
                </a:moveTo>
                <a:lnTo>
                  <a:pt x="321266" y="354024"/>
                </a:lnTo>
                <a:lnTo>
                  <a:pt x="321265" y="0"/>
                </a:lnTo>
                <a:lnTo>
                  <a:pt x="0" y="0"/>
                </a:lnTo>
                <a:lnTo>
                  <a:pt x="0" y="354024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752653" y="4195576"/>
            <a:ext cx="310515" cy="40640"/>
          </a:xfrm>
          <a:custGeom>
            <a:avLst/>
            <a:gdLst/>
            <a:ahLst/>
            <a:cxnLst/>
            <a:rect l="l" t="t" r="r" b="b"/>
            <a:pathLst>
              <a:path w="310514" h="40639">
                <a:moveTo>
                  <a:pt x="269707" y="0"/>
                </a:moveTo>
                <a:lnTo>
                  <a:pt x="43057" y="0"/>
                </a:lnTo>
                <a:lnTo>
                  <a:pt x="0" y="40311"/>
                </a:lnTo>
                <a:lnTo>
                  <a:pt x="309925" y="40311"/>
                </a:lnTo>
                <a:lnTo>
                  <a:pt x="269707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748527" y="4629183"/>
            <a:ext cx="321310" cy="17780"/>
          </a:xfrm>
          <a:custGeom>
            <a:avLst/>
            <a:gdLst/>
            <a:ahLst/>
            <a:cxnLst/>
            <a:rect l="l" t="t" r="r" b="b"/>
            <a:pathLst>
              <a:path w="321310" h="17779">
                <a:moveTo>
                  <a:pt x="0" y="17571"/>
                </a:moveTo>
                <a:lnTo>
                  <a:pt x="321265" y="17571"/>
                </a:lnTo>
                <a:lnTo>
                  <a:pt x="321265" y="0"/>
                </a:lnTo>
                <a:lnTo>
                  <a:pt x="0" y="0"/>
                </a:lnTo>
                <a:lnTo>
                  <a:pt x="0" y="17571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752653" y="4244413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 h="0">
                <a:moveTo>
                  <a:pt x="0" y="0"/>
                </a:moveTo>
                <a:lnTo>
                  <a:pt x="309925" y="0"/>
                </a:lnTo>
              </a:path>
            </a:pathLst>
          </a:custGeom>
          <a:ln w="17050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 txBox="1"/>
          <p:nvPr/>
        </p:nvSpPr>
        <p:spPr>
          <a:xfrm>
            <a:off x="5615432" y="4613859"/>
            <a:ext cx="585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464646"/>
                </a:solidFill>
                <a:latin typeface="Arial"/>
                <a:cs typeface="Arial"/>
              </a:rPr>
              <a:t>z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on 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EBS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279892" y="4217179"/>
            <a:ext cx="49530" cy="382270"/>
          </a:xfrm>
          <a:custGeom>
            <a:avLst/>
            <a:gdLst/>
            <a:ahLst/>
            <a:cxnLst/>
            <a:rect l="l" t="t" r="r" b="b"/>
            <a:pathLst>
              <a:path w="49529" h="382270">
                <a:moveTo>
                  <a:pt x="49076" y="0"/>
                </a:moveTo>
                <a:lnTo>
                  <a:pt x="0" y="58119"/>
                </a:lnTo>
                <a:lnTo>
                  <a:pt x="0" y="324051"/>
                </a:lnTo>
                <a:lnTo>
                  <a:pt x="49076" y="382168"/>
                </a:lnTo>
                <a:lnTo>
                  <a:pt x="49076" y="0"/>
                </a:lnTo>
                <a:close/>
              </a:path>
            </a:pathLst>
          </a:custGeom>
          <a:solidFill>
            <a:srgbClr val="2444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328969" y="4174228"/>
            <a:ext cx="95250" cy="472440"/>
          </a:xfrm>
          <a:custGeom>
            <a:avLst/>
            <a:gdLst/>
            <a:ahLst/>
            <a:cxnLst/>
            <a:rect l="l" t="t" r="r" b="b"/>
            <a:pathLst>
              <a:path w="95250" h="472439">
                <a:moveTo>
                  <a:pt x="95011" y="0"/>
                </a:moveTo>
                <a:lnTo>
                  <a:pt x="87299" y="0"/>
                </a:lnTo>
                <a:lnTo>
                  <a:pt x="0" y="42950"/>
                </a:lnTo>
                <a:lnTo>
                  <a:pt x="0" y="425119"/>
                </a:lnTo>
                <a:lnTo>
                  <a:pt x="95011" y="471864"/>
                </a:lnTo>
                <a:lnTo>
                  <a:pt x="95011" y="0"/>
                </a:lnTo>
                <a:close/>
              </a:path>
            </a:pathLst>
          </a:custGeom>
          <a:solidFill>
            <a:srgbClr val="2E56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653629" y="4217179"/>
            <a:ext cx="50165" cy="382270"/>
          </a:xfrm>
          <a:custGeom>
            <a:avLst/>
            <a:gdLst/>
            <a:ahLst/>
            <a:cxnLst/>
            <a:rect l="l" t="t" r="r" b="b"/>
            <a:pathLst>
              <a:path w="50165" h="382270">
                <a:moveTo>
                  <a:pt x="0" y="0"/>
                </a:moveTo>
                <a:lnTo>
                  <a:pt x="0" y="382168"/>
                </a:lnTo>
                <a:lnTo>
                  <a:pt x="49707" y="324051"/>
                </a:lnTo>
                <a:lnTo>
                  <a:pt x="49707" y="58119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559257" y="4174228"/>
            <a:ext cx="94615" cy="472440"/>
          </a:xfrm>
          <a:custGeom>
            <a:avLst/>
            <a:gdLst/>
            <a:ahLst/>
            <a:cxnLst/>
            <a:rect l="l" t="t" r="r" b="b"/>
            <a:pathLst>
              <a:path w="94615" h="472439">
                <a:moveTo>
                  <a:pt x="7660" y="0"/>
                </a:moveTo>
                <a:lnTo>
                  <a:pt x="0" y="0"/>
                </a:lnTo>
                <a:lnTo>
                  <a:pt x="0" y="471864"/>
                </a:lnTo>
                <a:lnTo>
                  <a:pt x="94372" y="425119"/>
                </a:lnTo>
                <a:lnTo>
                  <a:pt x="94372" y="42950"/>
                </a:lnTo>
                <a:lnTo>
                  <a:pt x="7660" y="0"/>
                </a:lnTo>
                <a:close/>
              </a:path>
            </a:pathLst>
          </a:custGeom>
          <a:solidFill>
            <a:srgbClr val="5C9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423980" y="4174228"/>
            <a:ext cx="135890" cy="473075"/>
          </a:xfrm>
          <a:custGeom>
            <a:avLst/>
            <a:gdLst/>
            <a:ahLst/>
            <a:cxnLst/>
            <a:rect l="l" t="t" r="r" b="b"/>
            <a:pathLst>
              <a:path w="135890" h="473075">
                <a:moveTo>
                  <a:pt x="0" y="472447"/>
                </a:moveTo>
                <a:lnTo>
                  <a:pt x="135276" y="472447"/>
                </a:lnTo>
                <a:lnTo>
                  <a:pt x="135276" y="0"/>
                </a:lnTo>
                <a:lnTo>
                  <a:pt x="0" y="0"/>
                </a:lnTo>
                <a:lnTo>
                  <a:pt x="0" y="472447"/>
                </a:lnTo>
                <a:close/>
              </a:path>
            </a:pathLst>
          </a:custGeom>
          <a:solidFill>
            <a:srgbClr val="3D6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703320" y="4241291"/>
            <a:ext cx="326136" cy="69951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745991" y="4261103"/>
            <a:ext cx="241300" cy="614680"/>
          </a:xfrm>
          <a:custGeom>
            <a:avLst/>
            <a:gdLst/>
            <a:ahLst/>
            <a:cxnLst/>
            <a:rect l="l" t="t" r="r" b="b"/>
            <a:pathLst>
              <a:path w="241300" h="614679">
                <a:moveTo>
                  <a:pt x="240792" y="0"/>
                </a:moveTo>
                <a:lnTo>
                  <a:pt x="0" y="307086"/>
                </a:lnTo>
                <a:lnTo>
                  <a:pt x="240792" y="614172"/>
                </a:lnTo>
                <a:lnTo>
                  <a:pt x="240792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262371" y="4229100"/>
            <a:ext cx="326136" cy="70104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305044" y="4248911"/>
            <a:ext cx="241300" cy="615950"/>
          </a:xfrm>
          <a:custGeom>
            <a:avLst/>
            <a:gdLst/>
            <a:ahLst/>
            <a:cxnLst/>
            <a:rect l="l" t="t" r="r" b="b"/>
            <a:pathLst>
              <a:path w="241300" h="615950">
                <a:moveTo>
                  <a:pt x="0" y="0"/>
                </a:moveTo>
                <a:lnTo>
                  <a:pt x="0" y="615696"/>
                </a:lnTo>
                <a:lnTo>
                  <a:pt x="240791" y="307847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525768" y="4174235"/>
            <a:ext cx="393192" cy="47243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 txBox="1"/>
          <p:nvPr/>
        </p:nvSpPr>
        <p:spPr>
          <a:xfrm>
            <a:off x="6430136" y="4629403"/>
            <a:ext cx="585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464646"/>
                </a:solidFill>
                <a:latin typeface="Arial"/>
                <a:cs typeface="Arial"/>
              </a:rPr>
              <a:t>z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on 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EFS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7314692" y="4634585"/>
            <a:ext cx="5854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464646"/>
                </a:solidFill>
                <a:latin typeface="Arial"/>
                <a:cs typeface="Arial"/>
              </a:rPr>
              <a:t>z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8198866" y="4604410"/>
            <a:ext cx="5854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464646"/>
                </a:solidFill>
                <a:latin typeface="Arial"/>
                <a:cs typeface="Arial"/>
              </a:rPr>
              <a:t>z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8317738" y="4787900"/>
            <a:ext cx="346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464646"/>
                </a:solidFill>
                <a:latin typeface="Arial"/>
                <a:cs typeface="Arial"/>
              </a:rPr>
              <a:t>RDS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140207" y="2167127"/>
            <a:ext cx="4340860" cy="840105"/>
          </a:xfrm>
          <a:custGeom>
            <a:avLst/>
            <a:gdLst/>
            <a:ahLst/>
            <a:cxnLst/>
            <a:rect l="l" t="t" r="r" b="b"/>
            <a:pathLst>
              <a:path w="4340860" h="840105">
                <a:moveTo>
                  <a:pt x="4292219" y="0"/>
                </a:moveTo>
                <a:lnTo>
                  <a:pt x="139954" y="0"/>
                </a:lnTo>
                <a:lnTo>
                  <a:pt x="95718" y="7130"/>
                </a:lnTo>
                <a:lnTo>
                  <a:pt x="57299" y="26989"/>
                </a:lnTo>
                <a:lnTo>
                  <a:pt x="27003" y="57278"/>
                </a:lnTo>
                <a:lnTo>
                  <a:pt x="7135" y="95699"/>
                </a:lnTo>
                <a:lnTo>
                  <a:pt x="0" y="139954"/>
                </a:lnTo>
                <a:lnTo>
                  <a:pt x="0" y="791591"/>
                </a:lnTo>
                <a:lnTo>
                  <a:pt x="3784" y="810309"/>
                </a:lnTo>
                <a:lnTo>
                  <a:pt x="14106" y="825611"/>
                </a:lnTo>
                <a:lnTo>
                  <a:pt x="29414" y="835935"/>
                </a:lnTo>
                <a:lnTo>
                  <a:pt x="48158" y="839724"/>
                </a:lnTo>
                <a:lnTo>
                  <a:pt x="4200397" y="839724"/>
                </a:lnTo>
                <a:lnTo>
                  <a:pt x="4244652" y="832593"/>
                </a:lnTo>
                <a:lnTo>
                  <a:pt x="4283073" y="812734"/>
                </a:lnTo>
                <a:lnTo>
                  <a:pt x="4313362" y="782445"/>
                </a:lnTo>
                <a:lnTo>
                  <a:pt x="4333221" y="744024"/>
                </a:lnTo>
                <a:lnTo>
                  <a:pt x="4340352" y="699770"/>
                </a:lnTo>
                <a:lnTo>
                  <a:pt x="4340352" y="48133"/>
                </a:lnTo>
                <a:lnTo>
                  <a:pt x="4336563" y="29414"/>
                </a:lnTo>
                <a:lnTo>
                  <a:pt x="4326239" y="14112"/>
                </a:lnTo>
                <a:lnTo>
                  <a:pt x="4310937" y="3788"/>
                </a:lnTo>
                <a:lnTo>
                  <a:pt x="42922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77155" y="2170176"/>
            <a:ext cx="4340860" cy="836930"/>
          </a:xfrm>
          <a:custGeom>
            <a:avLst/>
            <a:gdLst/>
            <a:ahLst/>
            <a:cxnLst/>
            <a:rect l="l" t="t" r="r" b="b"/>
            <a:pathLst>
              <a:path w="4340859" h="836930">
                <a:moveTo>
                  <a:pt x="4292346" y="0"/>
                </a:moveTo>
                <a:lnTo>
                  <a:pt x="139446" y="0"/>
                </a:lnTo>
                <a:lnTo>
                  <a:pt x="95390" y="7114"/>
                </a:lnTo>
                <a:lnTo>
                  <a:pt x="57113" y="26919"/>
                </a:lnTo>
                <a:lnTo>
                  <a:pt x="26919" y="57113"/>
                </a:lnTo>
                <a:lnTo>
                  <a:pt x="7114" y="95390"/>
                </a:lnTo>
                <a:lnTo>
                  <a:pt x="0" y="139446"/>
                </a:lnTo>
                <a:lnTo>
                  <a:pt x="0" y="788669"/>
                </a:lnTo>
                <a:lnTo>
                  <a:pt x="3768" y="807368"/>
                </a:lnTo>
                <a:lnTo>
                  <a:pt x="14049" y="822626"/>
                </a:lnTo>
                <a:lnTo>
                  <a:pt x="29307" y="832907"/>
                </a:lnTo>
                <a:lnTo>
                  <a:pt x="48006" y="836676"/>
                </a:lnTo>
                <a:lnTo>
                  <a:pt x="4200906" y="836676"/>
                </a:lnTo>
                <a:lnTo>
                  <a:pt x="4244961" y="829561"/>
                </a:lnTo>
                <a:lnTo>
                  <a:pt x="4283238" y="809756"/>
                </a:lnTo>
                <a:lnTo>
                  <a:pt x="4313432" y="779562"/>
                </a:lnTo>
                <a:lnTo>
                  <a:pt x="4333237" y="741285"/>
                </a:lnTo>
                <a:lnTo>
                  <a:pt x="4340352" y="697230"/>
                </a:lnTo>
                <a:lnTo>
                  <a:pt x="4340352" y="48006"/>
                </a:lnTo>
                <a:lnTo>
                  <a:pt x="4336583" y="29307"/>
                </a:lnTo>
                <a:lnTo>
                  <a:pt x="4326302" y="14049"/>
                </a:lnTo>
                <a:lnTo>
                  <a:pt x="4311044" y="3768"/>
                </a:lnTo>
                <a:lnTo>
                  <a:pt x="429234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813047" y="2343911"/>
            <a:ext cx="1551431" cy="50139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3878579" y="2409444"/>
            <a:ext cx="1420495" cy="3708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02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260"/>
              </a:spcBef>
            </a:pP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Networking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691895" y="2417064"/>
            <a:ext cx="585216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971800" y="2389632"/>
            <a:ext cx="554736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712538" y="2259421"/>
            <a:ext cx="422275" cy="262255"/>
          </a:xfrm>
          <a:custGeom>
            <a:avLst/>
            <a:gdLst/>
            <a:ahLst/>
            <a:cxnLst/>
            <a:rect l="l" t="t" r="r" b="b"/>
            <a:pathLst>
              <a:path w="422275" h="262255">
                <a:moveTo>
                  <a:pt x="0" y="0"/>
                </a:moveTo>
                <a:lnTo>
                  <a:pt x="0" y="262215"/>
                </a:lnTo>
                <a:lnTo>
                  <a:pt x="421879" y="262215"/>
                </a:lnTo>
              </a:path>
            </a:pathLst>
          </a:custGeom>
          <a:ln w="77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914689" y="2521636"/>
            <a:ext cx="220345" cy="262255"/>
          </a:xfrm>
          <a:custGeom>
            <a:avLst/>
            <a:gdLst/>
            <a:ahLst/>
            <a:cxnLst/>
            <a:rect l="l" t="t" r="r" b="b"/>
            <a:pathLst>
              <a:path w="220344" h="262255">
                <a:moveTo>
                  <a:pt x="0" y="262215"/>
                </a:moveTo>
                <a:lnTo>
                  <a:pt x="0" y="0"/>
                </a:lnTo>
                <a:lnTo>
                  <a:pt x="219728" y="0"/>
                </a:lnTo>
              </a:path>
            </a:pathLst>
          </a:custGeom>
          <a:ln w="8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134418" y="2521636"/>
            <a:ext cx="211454" cy="262255"/>
          </a:xfrm>
          <a:custGeom>
            <a:avLst/>
            <a:gdLst/>
            <a:ahLst/>
            <a:cxnLst/>
            <a:rect l="l" t="t" r="r" b="b"/>
            <a:pathLst>
              <a:path w="211455" h="262255">
                <a:moveTo>
                  <a:pt x="210939" y="262215"/>
                </a:moveTo>
                <a:lnTo>
                  <a:pt x="210939" y="0"/>
                </a:lnTo>
                <a:lnTo>
                  <a:pt x="0" y="0"/>
                </a:lnTo>
              </a:path>
            </a:pathLst>
          </a:custGeom>
          <a:ln w="81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134418" y="2259421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5">
                <a:moveTo>
                  <a:pt x="0" y="0"/>
                </a:moveTo>
                <a:lnTo>
                  <a:pt x="0" y="262215"/>
                </a:lnTo>
              </a:path>
            </a:pathLst>
          </a:custGeom>
          <a:ln w="8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134418" y="2259421"/>
            <a:ext cx="413384" cy="262255"/>
          </a:xfrm>
          <a:custGeom>
            <a:avLst/>
            <a:gdLst/>
            <a:ahLst/>
            <a:cxnLst/>
            <a:rect l="l" t="t" r="r" b="b"/>
            <a:pathLst>
              <a:path w="413385" h="262255">
                <a:moveTo>
                  <a:pt x="413090" y="0"/>
                </a:moveTo>
                <a:lnTo>
                  <a:pt x="413090" y="262215"/>
                </a:lnTo>
                <a:lnTo>
                  <a:pt x="0" y="262215"/>
                </a:lnTo>
              </a:path>
            </a:pathLst>
          </a:custGeom>
          <a:ln w="7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13441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316409" y="0"/>
                </a:moveTo>
                <a:lnTo>
                  <a:pt x="0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818008" y="252163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409" y="0"/>
                </a:lnTo>
              </a:path>
            </a:pathLst>
          </a:custGeom>
          <a:ln w="72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497204" y="2434231"/>
            <a:ext cx="1265579" cy="17481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674106" y="2447411"/>
            <a:ext cx="72002" cy="1484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497204" y="2434231"/>
            <a:ext cx="1266190" cy="175260"/>
          </a:xfrm>
          <a:custGeom>
            <a:avLst/>
            <a:gdLst/>
            <a:ahLst/>
            <a:cxnLst/>
            <a:rect l="l" t="t" r="r" b="b"/>
            <a:pathLst>
              <a:path w="1266189" h="175260">
                <a:moveTo>
                  <a:pt x="57129" y="0"/>
                </a:moveTo>
                <a:lnTo>
                  <a:pt x="1217297" y="0"/>
                </a:lnTo>
                <a:lnTo>
                  <a:pt x="1212844" y="0"/>
                </a:lnTo>
                <a:lnTo>
                  <a:pt x="1233394" y="6868"/>
                </a:lnTo>
                <a:lnTo>
                  <a:pt x="1250154" y="25598"/>
                </a:lnTo>
                <a:lnTo>
                  <a:pt x="1261442" y="53381"/>
                </a:lnTo>
                <a:lnTo>
                  <a:pt x="1265579" y="87405"/>
                </a:lnTo>
                <a:lnTo>
                  <a:pt x="1261442" y="121429"/>
                </a:lnTo>
                <a:lnTo>
                  <a:pt x="1250154" y="149211"/>
                </a:lnTo>
                <a:lnTo>
                  <a:pt x="1233394" y="167942"/>
                </a:lnTo>
                <a:lnTo>
                  <a:pt x="1212844" y="174810"/>
                </a:lnTo>
                <a:lnTo>
                  <a:pt x="1217297" y="174810"/>
                </a:lnTo>
                <a:lnTo>
                  <a:pt x="57129" y="174810"/>
                </a:lnTo>
                <a:lnTo>
                  <a:pt x="15445" y="149211"/>
                </a:lnTo>
                <a:lnTo>
                  <a:pt x="0" y="87405"/>
                </a:lnTo>
                <a:lnTo>
                  <a:pt x="4144" y="53385"/>
                </a:lnTo>
                <a:lnTo>
                  <a:pt x="15445" y="25602"/>
                </a:lnTo>
                <a:lnTo>
                  <a:pt x="32207" y="6869"/>
                </a:lnTo>
                <a:lnTo>
                  <a:pt x="52734" y="0"/>
                </a:lnTo>
                <a:lnTo>
                  <a:pt x="57129" y="0"/>
                </a:lnTo>
                <a:close/>
              </a:path>
            </a:pathLst>
          </a:custGeom>
          <a:ln w="7311">
            <a:solidFill>
              <a:srgbClr val="3737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497204" y="2434231"/>
            <a:ext cx="1266190" cy="175260"/>
          </a:xfrm>
          <a:custGeom>
            <a:avLst/>
            <a:gdLst/>
            <a:ahLst/>
            <a:cxnLst/>
            <a:rect l="l" t="t" r="r" b="b"/>
            <a:pathLst>
              <a:path w="1266189" h="175260">
                <a:moveTo>
                  <a:pt x="57129" y="0"/>
                </a:moveTo>
                <a:lnTo>
                  <a:pt x="1217297" y="0"/>
                </a:lnTo>
                <a:lnTo>
                  <a:pt x="1212844" y="0"/>
                </a:lnTo>
                <a:lnTo>
                  <a:pt x="1233394" y="6868"/>
                </a:lnTo>
                <a:lnTo>
                  <a:pt x="1250154" y="25598"/>
                </a:lnTo>
                <a:lnTo>
                  <a:pt x="1261442" y="53381"/>
                </a:lnTo>
                <a:lnTo>
                  <a:pt x="1265579" y="87405"/>
                </a:lnTo>
                <a:lnTo>
                  <a:pt x="1261442" y="121429"/>
                </a:lnTo>
                <a:lnTo>
                  <a:pt x="1250154" y="149211"/>
                </a:lnTo>
                <a:lnTo>
                  <a:pt x="1233394" y="167942"/>
                </a:lnTo>
                <a:lnTo>
                  <a:pt x="1212844" y="174810"/>
                </a:lnTo>
                <a:lnTo>
                  <a:pt x="1217297" y="174810"/>
                </a:lnTo>
                <a:lnTo>
                  <a:pt x="57129" y="174810"/>
                </a:lnTo>
                <a:lnTo>
                  <a:pt x="15445" y="149211"/>
                </a:lnTo>
                <a:lnTo>
                  <a:pt x="0" y="87405"/>
                </a:lnTo>
                <a:lnTo>
                  <a:pt x="4144" y="53385"/>
                </a:lnTo>
                <a:lnTo>
                  <a:pt x="15445" y="25602"/>
                </a:lnTo>
                <a:lnTo>
                  <a:pt x="32207" y="6869"/>
                </a:lnTo>
                <a:lnTo>
                  <a:pt x="52734" y="0"/>
                </a:lnTo>
              </a:path>
            </a:pathLst>
          </a:custGeom>
          <a:ln w="146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 txBox="1"/>
          <p:nvPr/>
        </p:nvSpPr>
        <p:spPr>
          <a:xfrm>
            <a:off x="6809358" y="2379091"/>
            <a:ext cx="1154430" cy="61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040"/>
              </a:spcBef>
            </a:pPr>
            <a:r>
              <a:rPr dirty="0" sz="1200" spc="-5">
                <a:solidFill>
                  <a:srgbClr val="50504F"/>
                </a:solidFill>
                <a:latin typeface="Arial"/>
                <a:cs typeface="Arial"/>
              </a:rPr>
              <a:t>VPC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6070472" y="2785364"/>
            <a:ext cx="314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5271515" y="2400300"/>
            <a:ext cx="316991" cy="46634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314188" y="2420111"/>
            <a:ext cx="231775" cy="381000"/>
          </a:xfrm>
          <a:custGeom>
            <a:avLst/>
            <a:gdLst/>
            <a:ahLst/>
            <a:cxnLst/>
            <a:rect l="l" t="t" r="r" b="b"/>
            <a:pathLst>
              <a:path w="231775" h="381000">
                <a:moveTo>
                  <a:pt x="0" y="0"/>
                </a:moveTo>
                <a:lnTo>
                  <a:pt x="0" y="381000"/>
                </a:lnTo>
                <a:lnTo>
                  <a:pt x="231648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579876" y="2374392"/>
            <a:ext cx="318515" cy="4678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622547" y="2394204"/>
            <a:ext cx="233679" cy="382905"/>
          </a:xfrm>
          <a:custGeom>
            <a:avLst/>
            <a:gdLst/>
            <a:ahLst/>
            <a:cxnLst/>
            <a:rect l="l" t="t" r="r" b="b"/>
            <a:pathLst>
              <a:path w="233679" h="382905">
                <a:moveTo>
                  <a:pt x="233172" y="0"/>
                </a:moveTo>
                <a:lnTo>
                  <a:pt x="0" y="191262"/>
                </a:lnTo>
                <a:lnTo>
                  <a:pt x="233172" y="382523"/>
                </a:lnTo>
                <a:lnTo>
                  <a:pt x="233172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 txBox="1"/>
          <p:nvPr/>
        </p:nvSpPr>
        <p:spPr>
          <a:xfrm>
            <a:off x="740765" y="2783585"/>
            <a:ext cx="484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Ro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200" spc="5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1530858" y="2783204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Network</a:t>
            </a:r>
            <a:r>
              <a:rPr dirty="0" sz="1200" spc="-3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Pipeline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3009645" y="2782061"/>
            <a:ext cx="473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200" spc="-20">
                <a:solidFill>
                  <a:srgbClr val="464646"/>
                </a:solidFill>
                <a:latin typeface="Arial"/>
                <a:cs typeface="Arial"/>
              </a:rPr>
              <a:t>w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itch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5990844" y="2199132"/>
            <a:ext cx="525779" cy="62941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7546847" y="2188464"/>
            <a:ext cx="530351" cy="64465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774191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8116062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2023" y="3313176"/>
                </a:lnTo>
                <a:lnTo>
                  <a:pt x="8357726" y="3309822"/>
                </a:lnTo>
                <a:lnTo>
                  <a:pt x="8401345" y="3300082"/>
                </a:lnTo>
                <a:lnTo>
                  <a:pt x="8442403" y="3284433"/>
                </a:lnTo>
                <a:lnTo>
                  <a:pt x="8480420" y="3263354"/>
                </a:lnTo>
                <a:lnTo>
                  <a:pt x="8514920" y="3237322"/>
                </a:lnTo>
                <a:lnTo>
                  <a:pt x="8545423" y="3206817"/>
                </a:lnTo>
                <a:lnTo>
                  <a:pt x="8571452" y="3172317"/>
                </a:lnTo>
                <a:lnTo>
                  <a:pt x="8592529" y="3134300"/>
                </a:lnTo>
                <a:lnTo>
                  <a:pt x="8608176" y="3093244"/>
                </a:lnTo>
                <a:lnTo>
                  <a:pt x="8617915" y="3049628"/>
                </a:lnTo>
                <a:lnTo>
                  <a:pt x="8621268" y="3003931"/>
                </a:lnTo>
                <a:lnTo>
                  <a:pt x="8621268" y="505206"/>
                </a:lnTo>
                <a:lnTo>
                  <a:pt x="8618955" y="456551"/>
                </a:lnTo>
                <a:lnTo>
                  <a:pt x="8612158" y="409204"/>
                </a:lnTo>
                <a:lnTo>
                  <a:pt x="8601089" y="363378"/>
                </a:lnTo>
                <a:lnTo>
                  <a:pt x="8585958" y="319284"/>
                </a:lnTo>
                <a:lnTo>
                  <a:pt x="8566979" y="277134"/>
                </a:lnTo>
                <a:lnTo>
                  <a:pt x="8544362" y="237139"/>
                </a:lnTo>
                <a:lnTo>
                  <a:pt x="8518320" y="199511"/>
                </a:lnTo>
                <a:lnTo>
                  <a:pt x="8489064" y="164462"/>
                </a:lnTo>
                <a:lnTo>
                  <a:pt x="8456805" y="132203"/>
                </a:lnTo>
                <a:lnTo>
                  <a:pt x="8421756" y="102947"/>
                </a:lnTo>
                <a:lnTo>
                  <a:pt x="8384128" y="76905"/>
                </a:lnTo>
                <a:lnTo>
                  <a:pt x="8344133" y="54288"/>
                </a:lnTo>
                <a:lnTo>
                  <a:pt x="8301983" y="35309"/>
                </a:lnTo>
                <a:lnTo>
                  <a:pt x="8257889" y="20178"/>
                </a:lnTo>
                <a:lnTo>
                  <a:pt x="8212063" y="9109"/>
                </a:lnTo>
                <a:lnTo>
                  <a:pt x="8164716" y="2312"/>
                </a:lnTo>
                <a:lnTo>
                  <a:pt x="8116062" y="0"/>
                </a:lnTo>
                <a:close/>
              </a:path>
            </a:pathLst>
          </a:custGeom>
          <a:solidFill>
            <a:srgbClr val="F9A634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5995162" y="0"/>
                </a:moveTo>
                <a:lnTo>
                  <a:pt x="231901" y="0"/>
                </a:lnTo>
                <a:lnTo>
                  <a:pt x="185182" y="4713"/>
                </a:lnTo>
                <a:lnTo>
                  <a:pt x="141660" y="18232"/>
                </a:lnTo>
                <a:lnTo>
                  <a:pt x="102269" y="39621"/>
                </a:lnTo>
                <a:lnTo>
                  <a:pt x="67944" y="67945"/>
                </a:lnTo>
                <a:lnTo>
                  <a:pt x="39621" y="102269"/>
                </a:lnTo>
                <a:lnTo>
                  <a:pt x="18232" y="141660"/>
                </a:lnTo>
                <a:lnTo>
                  <a:pt x="4713" y="185182"/>
                </a:lnTo>
                <a:lnTo>
                  <a:pt x="0" y="231901"/>
                </a:lnTo>
                <a:lnTo>
                  <a:pt x="0" y="2130298"/>
                </a:lnTo>
                <a:lnTo>
                  <a:pt x="4713" y="2177017"/>
                </a:lnTo>
                <a:lnTo>
                  <a:pt x="18232" y="2220539"/>
                </a:lnTo>
                <a:lnTo>
                  <a:pt x="39621" y="2259930"/>
                </a:lnTo>
                <a:lnTo>
                  <a:pt x="67945" y="2294255"/>
                </a:lnTo>
                <a:lnTo>
                  <a:pt x="102269" y="2322578"/>
                </a:lnTo>
                <a:lnTo>
                  <a:pt x="141660" y="2343967"/>
                </a:lnTo>
                <a:lnTo>
                  <a:pt x="185182" y="2357486"/>
                </a:lnTo>
                <a:lnTo>
                  <a:pt x="231901" y="2362200"/>
                </a:lnTo>
                <a:lnTo>
                  <a:pt x="5995162" y="2362200"/>
                </a:lnTo>
                <a:lnTo>
                  <a:pt x="6041881" y="2357486"/>
                </a:lnTo>
                <a:lnTo>
                  <a:pt x="6085403" y="2343967"/>
                </a:lnTo>
                <a:lnTo>
                  <a:pt x="6124794" y="2322578"/>
                </a:lnTo>
                <a:lnTo>
                  <a:pt x="6159119" y="2294255"/>
                </a:lnTo>
                <a:lnTo>
                  <a:pt x="6187442" y="2259930"/>
                </a:lnTo>
                <a:lnTo>
                  <a:pt x="6208831" y="2220539"/>
                </a:lnTo>
                <a:lnTo>
                  <a:pt x="6222350" y="2177017"/>
                </a:lnTo>
                <a:lnTo>
                  <a:pt x="6227064" y="2130298"/>
                </a:lnTo>
                <a:lnTo>
                  <a:pt x="6227064" y="231901"/>
                </a:lnTo>
                <a:lnTo>
                  <a:pt x="6222350" y="185182"/>
                </a:lnTo>
                <a:lnTo>
                  <a:pt x="6208831" y="141660"/>
                </a:lnTo>
                <a:lnTo>
                  <a:pt x="6187442" y="102269"/>
                </a:lnTo>
                <a:lnTo>
                  <a:pt x="6159118" y="67945"/>
                </a:lnTo>
                <a:lnTo>
                  <a:pt x="6124794" y="39621"/>
                </a:lnTo>
                <a:lnTo>
                  <a:pt x="6085403" y="18232"/>
                </a:lnTo>
                <a:lnTo>
                  <a:pt x="6041881" y="4713"/>
                </a:lnTo>
                <a:lnTo>
                  <a:pt x="5995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0" y="231901"/>
                </a:moveTo>
                <a:lnTo>
                  <a:pt x="4713" y="185182"/>
                </a:lnTo>
                <a:lnTo>
                  <a:pt x="18232" y="141660"/>
                </a:lnTo>
                <a:lnTo>
                  <a:pt x="39621" y="102269"/>
                </a:lnTo>
                <a:lnTo>
                  <a:pt x="67944" y="67944"/>
                </a:lnTo>
                <a:lnTo>
                  <a:pt x="102269" y="39621"/>
                </a:lnTo>
                <a:lnTo>
                  <a:pt x="141660" y="18232"/>
                </a:lnTo>
                <a:lnTo>
                  <a:pt x="185182" y="4713"/>
                </a:lnTo>
                <a:lnTo>
                  <a:pt x="231901" y="0"/>
                </a:lnTo>
                <a:lnTo>
                  <a:pt x="5995162" y="0"/>
                </a:lnTo>
                <a:lnTo>
                  <a:pt x="6041881" y="4713"/>
                </a:lnTo>
                <a:lnTo>
                  <a:pt x="6085403" y="18232"/>
                </a:lnTo>
                <a:lnTo>
                  <a:pt x="6124794" y="39621"/>
                </a:lnTo>
                <a:lnTo>
                  <a:pt x="6159118" y="67945"/>
                </a:lnTo>
                <a:lnTo>
                  <a:pt x="6187442" y="102269"/>
                </a:lnTo>
                <a:lnTo>
                  <a:pt x="6208831" y="141660"/>
                </a:lnTo>
                <a:lnTo>
                  <a:pt x="6222350" y="185182"/>
                </a:lnTo>
                <a:lnTo>
                  <a:pt x="6227064" y="231901"/>
                </a:lnTo>
                <a:lnTo>
                  <a:pt x="6227064" y="2130298"/>
                </a:lnTo>
                <a:lnTo>
                  <a:pt x="6222350" y="2177017"/>
                </a:lnTo>
                <a:lnTo>
                  <a:pt x="6208831" y="2220539"/>
                </a:lnTo>
                <a:lnTo>
                  <a:pt x="6187442" y="2259930"/>
                </a:lnTo>
                <a:lnTo>
                  <a:pt x="6159119" y="2294254"/>
                </a:lnTo>
                <a:lnTo>
                  <a:pt x="6124794" y="2322578"/>
                </a:lnTo>
                <a:lnTo>
                  <a:pt x="6085403" y="2343967"/>
                </a:lnTo>
                <a:lnTo>
                  <a:pt x="6041881" y="2357486"/>
                </a:lnTo>
                <a:lnTo>
                  <a:pt x="5995162" y="2362200"/>
                </a:lnTo>
                <a:lnTo>
                  <a:pt x="231901" y="2362200"/>
                </a:lnTo>
                <a:lnTo>
                  <a:pt x="185182" y="2357486"/>
                </a:lnTo>
                <a:lnTo>
                  <a:pt x="141660" y="2343967"/>
                </a:lnTo>
                <a:lnTo>
                  <a:pt x="102269" y="2322578"/>
                </a:lnTo>
                <a:lnTo>
                  <a:pt x="67945" y="2294255"/>
                </a:lnTo>
                <a:lnTo>
                  <a:pt x="39621" y="2259930"/>
                </a:lnTo>
                <a:lnTo>
                  <a:pt x="18232" y="2220539"/>
                </a:lnTo>
                <a:lnTo>
                  <a:pt x="4713" y="2177017"/>
                </a:lnTo>
                <a:lnTo>
                  <a:pt x="0" y="2130298"/>
                </a:lnTo>
                <a:lnTo>
                  <a:pt x="0" y="23190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198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Auto</a:t>
            </a:r>
            <a:r>
              <a:rPr dirty="0" sz="2800" spc="-45"/>
              <a:t> </a:t>
            </a:r>
            <a:r>
              <a:rPr dirty="0" sz="2800" spc="-5"/>
              <a:t>Scaling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436622" y="1457655"/>
            <a:ext cx="5205730" cy="1673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Scale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your Amazon EC2</a:t>
            </a:r>
            <a:r>
              <a:rPr dirty="0" sz="2000" spc="-1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capacity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automatically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Well-suited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for applications that</a:t>
            </a:r>
            <a:r>
              <a:rPr dirty="0" sz="2000" spc="-11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experience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variability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in</a:t>
            </a:r>
            <a:r>
              <a:rPr dirty="0" sz="2000" spc="-2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usage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Available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at no additional</a:t>
            </a:r>
            <a:r>
              <a:rPr dirty="0" sz="2000" spc="-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charge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6675" y="2609088"/>
            <a:ext cx="1170432" cy="92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20876" y="2729610"/>
            <a:ext cx="6927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Auto 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al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3927" y="1792203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80" y="33881"/>
                </a:moveTo>
                <a:lnTo>
                  <a:pt x="0" y="33881"/>
                </a:lnTo>
                <a:lnTo>
                  <a:pt x="0" y="0"/>
                </a:lnTo>
                <a:lnTo>
                  <a:pt x="59580" y="0"/>
                </a:lnTo>
                <a:lnTo>
                  <a:pt x="59580" y="33881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74061" y="17922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80" y="33881"/>
                </a:moveTo>
                <a:lnTo>
                  <a:pt x="0" y="33881"/>
                </a:lnTo>
                <a:lnTo>
                  <a:pt x="0" y="0"/>
                </a:lnTo>
                <a:lnTo>
                  <a:pt x="59580" y="0"/>
                </a:lnTo>
                <a:lnTo>
                  <a:pt x="59580" y="33881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93646" y="1899822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4" h="118110">
                <a:moveTo>
                  <a:pt x="80414" y="0"/>
                </a:moveTo>
                <a:lnTo>
                  <a:pt x="0" y="83702"/>
                </a:lnTo>
                <a:lnTo>
                  <a:pt x="0" y="117571"/>
                </a:lnTo>
                <a:lnTo>
                  <a:pt x="80414" y="33881"/>
                </a:lnTo>
                <a:lnTo>
                  <a:pt x="80414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73507" y="1897831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5" h="120014">
                <a:moveTo>
                  <a:pt x="0" y="0"/>
                </a:moveTo>
                <a:lnTo>
                  <a:pt x="0" y="33881"/>
                </a:lnTo>
                <a:lnTo>
                  <a:pt x="84396" y="119562"/>
                </a:lnTo>
                <a:lnTo>
                  <a:pt x="84396" y="85693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24983" y="2079178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 h="0">
                <a:moveTo>
                  <a:pt x="0" y="0"/>
                </a:moveTo>
                <a:lnTo>
                  <a:pt x="133737" y="0"/>
                </a:lnTo>
              </a:path>
            </a:pathLst>
          </a:custGeom>
          <a:ln w="33881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87551" y="2079178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7018" y="0"/>
                </a:lnTo>
              </a:path>
            </a:pathLst>
          </a:custGeom>
          <a:ln w="33881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63148" y="1982529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10">
                <a:moveTo>
                  <a:pt x="0" y="0"/>
                </a:moveTo>
                <a:lnTo>
                  <a:pt x="0" y="33868"/>
                </a:lnTo>
                <a:lnTo>
                  <a:pt x="161834" y="194293"/>
                </a:lnTo>
                <a:lnTo>
                  <a:pt x="161834" y="16042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7551" y="1824095"/>
            <a:ext cx="300355" cy="319405"/>
          </a:xfrm>
          <a:custGeom>
            <a:avLst/>
            <a:gdLst/>
            <a:ahLst/>
            <a:cxnLst/>
            <a:rect l="l" t="t" r="r" b="b"/>
            <a:pathLst>
              <a:path w="300355" h="319405">
                <a:moveTo>
                  <a:pt x="137018" y="0"/>
                </a:moveTo>
                <a:lnTo>
                  <a:pt x="137018" y="80703"/>
                </a:lnTo>
                <a:lnTo>
                  <a:pt x="0" y="80703"/>
                </a:lnTo>
                <a:lnTo>
                  <a:pt x="0" y="238142"/>
                </a:lnTo>
                <a:lnTo>
                  <a:pt x="137018" y="238142"/>
                </a:lnTo>
                <a:lnTo>
                  <a:pt x="137018" y="318858"/>
                </a:lnTo>
                <a:lnTo>
                  <a:pt x="299845" y="160424"/>
                </a:lnTo>
                <a:lnTo>
                  <a:pt x="137018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24570" y="1984520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4" h="192405">
                <a:moveTo>
                  <a:pt x="162826" y="0"/>
                </a:moveTo>
                <a:lnTo>
                  <a:pt x="0" y="158434"/>
                </a:lnTo>
                <a:lnTo>
                  <a:pt x="0" y="192302"/>
                </a:lnTo>
                <a:lnTo>
                  <a:pt x="162826" y="33868"/>
                </a:lnTo>
                <a:lnTo>
                  <a:pt x="16282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3148" y="1824095"/>
            <a:ext cx="295910" cy="319405"/>
          </a:xfrm>
          <a:custGeom>
            <a:avLst/>
            <a:gdLst/>
            <a:ahLst/>
            <a:cxnLst/>
            <a:rect l="l" t="t" r="r" b="b"/>
            <a:pathLst>
              <a:path w="295910" h="319405">
                <a:moveTo>
                  <a:pt x="161834" y="0"/>
                </a:moveTo>
                <a:lnTo>
                  <a:pt x="0" y="158434"/>
                </a:lnTo>
                <a:lnTo>
                  <a:pt x="161834" y="318858"/>
                </a:lnTo>
                <a:lnTo>
                  <a:pt x="161834" y="238142"/>
                </a:lnTo>
                <a:lnTo>
                  <a:pt x="295572" y="238142"/>
                </a:lnTo>
                <a:lnTo>
                  <a:pt x="295572" y="81698"/>
                </a:lnTo>
                <a:lnTo>
                  <a:pt x="161834" y="81698"/>
                </a:lnTo>
                <a:lnTo>
                  <a:pt x="16183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13927" y="2186789"/>
            <a:ext cx="319714" cy="195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13927" y="163676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714" y="550020"/>
                </a:moveTo>
                <a:lnTo>
                  <a:pt x="0" y="550020"/>
                </a:lnTo>
                <a:lnTo>
                  <a:pt x="158858" y="711440"/>
                </a:lnTo>
                <a:lnTo>
                  <a:pt x="319714" y="550020"/>
                </a:lnTo>
                <a:close/>
              </a:path>
              <a:path w="320040" h="711835">
                <a:moveTo>
                  <a:pt x="260134" y="155434"/>
                </a:moveTo>
                <a:lnTo>
                  <a:pt x="59580" y="155434"/>
                </a:lnTo>
                <a:lnTo>
                  <a:pt x="59580" y="261061"/>
                </a:lnTo>
                <a:lnTo>
                  <a:pt x="143976" y="346755"/>
                </a:lnTo>
                <a:lnTo>
                  <a:pt x="59580" y="433444"/>
                </a:lnTo>
                <a:lnTo>
                  <a:pt x="59580" y="550020"/>
                </a:lnTo>
                <a:lnTo>
                  <a:pt x="260134" y="550020"/>
                </a:lnTo>
                <a:lnTo>
                  <a:pt x="260134" y="432448"/>
                </a:lnTo>
                <a:lnTo>
                  <a:pt x="179719" y="346755"/>
                </a:lnTo>
                <a:lnTo>
                  <a:pt x="260134" y="263052"/>
                </a:lnTo>
                <a:lnTo>
                  <a:pt x="260134" y="155434"/>
                </a:lnTo>
                <a:close/>
              </a:path>
              <a:path w="320040" h="711835">
                <a:moveTo>
                  <a:pt x="165797" y="0"/>
                </a:moveTo>
                <a:lnTo>
                  <a:pt x="155852" y="0"/>
                </a:lnTo>
                <a:lnTo>
                  <a:pt x="0" y="155434"/>
                </a:lnTo>
                <a:lnTo>
                  <a:pt x="319714" y="155434"/>
                </a:lnTo>
                <a:lnTo>
                  <a:pt x="165797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995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Auto Scaling</a:t>
            </a:r>
            <a:r>
              <a:rPr dirty="0" sz="2800" spc="-15"/>
              <a:t> </a:t>
            </a:r>
            <a:r>
              <a:rPr dirty="0" sz="2800" spc="-5"/>
              <a:t>Benefits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5989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85611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5355" y="503302"/>
            <a:ext cx="80645" cy="117475"/>
          </a:xfrm>
          <a:custGeom>
            <a:avLst/>
            <a:gdLst/>
            <a:ahLst/>
            <a:cxnLst/>
            <a:rect l="l" t="t" r="r" b="b"/>
            <a:pathLst>
              <a:path w="80645" h="117475">
                <a:moveTo>
                  <a:pt x="80256" y="0"/>
                </a:moveTo>
                <a:lnTo>
                  <a:pt x="0" y="83531"/>
                </a:lnTo>
                <a:lnTo>
                  <a:pt x="0" y="117330"/>
                </a:lnTo>
                <a:lnTo>
                  <a:pt x="80256" y="33812"/>
                </a:lnTo>
                <a:lnTo>
                  <a:pt x="8025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5452" y="501315"/>
            <a:ext cx="84455" cy="119380"/>
          </a:xfrm>
          <a:custGeom>
            <a:avLst/>
            <a:gdLst/>
            <a:ahLst/>
            <a:cxnLst/>
            <a:rect l="l" t="t" r="r" b="b"/>
            <a:pathLst>
              <a:path w="84454" h="119379">
                <a:moveTo>
                  <a:pt x="0" y="0"/>
                </a:moveTo>
                <a:lnTo>
                  <a:pt x="0" y="33812"/>
                </a:lnTo>
                <a:lnTo>
                  <a:pt x="84230" y="119317"/>
                </a:lnTo>
                <a:lnTo>
                  <a:pt x="84230" y="85517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36235" y="68229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475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00059" y="682290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6748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74720" y="585840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09">
                <a:moveTo>
                  <a:pt x="0" y="0"/>
                </a:moveTo>
                <a:lnTo>
                  <a:pt x="0" y="33799"/>
                </a:lnTo>
                <a:lnTo>
                  <a:pt x="161516" y="193895"/>
                </a:lnTo>
                <a:lnTo>
                  <a:pt x="161516" y="160096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00059" y="427730"/>
            <a:ext cx="299720" cy="318770"/>
          </a:xfrm>
          <a:custGeom>
            <a:avLst/>
            <a:gdLst/>
            <a:ahLst/>
            <a:cxnLst/>
            <a:rect l="l" t="t" r="r" b="b"/>
            <a:pathLst>
              <a:path w="299720" h="318770">
                <a:moveTo>
                  <a:pt x="136748" y="0"/>
                </a:moveTo>
                <a:lnTo>
                  <a:pt x="136748" y="80538"/>
                </a:lnTo>
                <a:lnTo>
                  <a:pt x="0" y="80538"/>
                </a:lnTo>
                <a:lnTo>
                  <a:pt x="0" y="237654"/>
                </a:lnTo>
                <a:lnTo>
                  <a:pt x="136748" y="237654"/>
                </a:lnTo>
                <a:lnTo>
                  <a:pt x="136749" y="318205"/>
                </a:lnTo>
                <a:lnTo>
                  <a:pt x="299255" y="160096"/>
                </a:lnTo>
                <a:lnTo>
                  <a:pt x="136748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36808" y="587826"/>
            <a:ext cx="162560" cy="192405"/>
          </a:xfrm>
          <a:custGeom>
            <a:avLst/>
            <a:gdLst/>
            <a:ahLst/>
            <a:cxnLst/>
            <a:rect l="l" t="t" r="r" b="b"/>
            <a:pathLst>
              <a:path w="162559" h="192404">
                <a:moveTo>
                  <a:pt x="162506" y="0"/>
                </a:moveTo>
                <a:lnTo>
                  <a:pt x="0" y="158109"/>
                </a:lnTo>
                <a:lnTo>
                  <a:pt x="0" y="191908"/>
                </a:lnTo>
                <a:lnTo>
                  <a:pt x="162506" y="33799"/>
                </a:lnTo>
                <a:lnTo>
                  <a:pt x="1625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74720" y="427730"/>
            <a:ext cx="295275" cy="318770"/>
          </a:xfrm>
          <a:custGeom>
            <a:avLst/>
            <a:gdLst/>
            <a:ahLst/>
            <a:cxnLst/>
            <a:rect l="l" t="t" r="r" b="b"/>
            <a:pathLst>
              <a:path w="295275" h="318770">
                <a:moveTo>
                  <a:pt x="161516" y="0"/>
                </a:moveTo>
                <a:lnTo>
                  <a:pt x="0" y="158109"/>
                </a:lnTo>
                <a:lnTo>
                  <a:pt x="161516" y="318205"/>
                </a:lnTo>
                <a:lnTo>
                  <a:pt x="161516" y="237654"/>
                </a:lnTo>
                <a:lnTo>
                  <a:pt x="294991" y="237654"/>
                </a:lnTo>
                <a:lnTo>
                  <a:pt x="294991" y="81531"/>
                </a:lnTo>
                <a:lnTo>
                  <a:pt x="161516" y="81531"/>
                </a:lnTo>
                <a:lnTo>
                  <a:pt x="1615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25989" y="789681"/>
            <a:ext cx="319085" cy="194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25989" y="240788"/>
            <a:ext cx="319405" cy="710565"/>
          </a:xfrm>
          <a:custGeom>
            <a:avLst/>
            <a:gdLst/>
            <a:ahLst/>
            <a:cxnLst/>
            <a:rect l="l" t="t" r="r" b="b"/>
            <a:pathLst>
              <a:path w="319404" h="710565">
                <a:moveTo>
                  <a:pt x="319085" y="548893"/>
                </a:moveTo>
                <a:lnTo>
                  <a:pt x="0" y="548893"/>
                </a:lnTo>
                <a:lnTo>
                  <a:pt x="158546" y="709982"/>
                </a:lnTo>
                <a:lnTo>
                  <a:pt x="319085" y="548893"/>
                </a:lnTo>
                <a:close/>
              </a:path>
              <a:path w="319404" h="710565">
                <a:moveTo>
                  <a:pt x="259622" y="155116"/>
                </a:moveTo>
                <a:lnTo>
                  <a:pt x="59462" y="155116"/>
                </a:lnTo>
                <a:lnTo>
                  <a:pt x="59462" y="260526"/>
                </a:lnTo>
                <a:lnTo>
                  <a:pt x="143693" y="346044"/>
                </a:lnTo>
                <a:lnTo>
                  <a:pt x="59463" y="432555"/>
                </a:lnTo>
                <a:lnTo>
                  <a:pt x="59463" y="548893"/>
                </a:lnTo>
                <a:lnTo>
                  <a:pt x="259622" y="548893"/>
                </a:lnTo>
                <a:lnTo>
                  <a:pt x="259622" y="431562"/>
                </a:lnTo>
                <a:lnTo>
                  <a:pt x="179365" y="346044"/>
                </a:lnTo>
                <a:lnTo>
                  <a:pt x="259622" y="262513"/>
                </a:lnTo>
                <a:lnTo>
                  <a:pt x="259622" y="155116"/>
                </a:lnTo>
                <a:close/>
              </a:path>
              <a:path w="319404" h="710565">
                <a:moveTo>
                  <a:pt x="165470" y="0"/>
                </a:moveTo>
                <a:lnTo>
                  <a:pt x="155545" y="0"/>
                </a:lnTo>
                <a:lnTo>
                  <a:pt x="0" y="155116"/>
                </a:lnTo>
                <a:lnTo>
                  <a:pt x="319084" y="155116"/>
                </a:lnTo>
                <a:lnTo>
                  <a:pt x="165470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29553" y="1824989"/>
            <a:ext cx="12636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Better Cost 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Manageme</a:t>
            </a:r>
            <a:r>
              <a:rPr dirty="0" sz="1600" spc="-15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700" y="1301496"/>
            <a:ext cx="7559040" cy="2758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87165" y="1823719"/>
            <a:ext cx="10852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3622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Better  </a:t>
            </a:r>
            <a:r>
              <a:rPr dirty="0" sz="1600" spc="-10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464646"/>
                </a:solidFill>
                <a:latin typeface="Arial"/>
                <a:cs typeface="Arial"/>
              </a:rPr>
              <a:t>v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600" spc="5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lab</a:t>
            </a:r>
            <a:r>
              <a:rPr dirty="0" sz="1600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1600" spc="5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60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3215" y="2174748"/>
            <a:ext cx="1915667" cy="1284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61897" y="1831085"/>
            <a:ext cx="11537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Better</a:t>
            </a:r>
            <a:r>
              <a:rPr dirty="0" sz="1600" spc="-6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Fault  </a:t>
            </a:r>
            <a:r>
              <a:rPr dirty="0" sz="1600" spc="-20" b="1">
                <a:solidFill>
                  <a:srgbClr val="464646"/>
                </a:solidFill>
                <a:latin typeface="Arial"/>
                <a:cs typeface="Arial"/>
              </a:rPr>
              <a:t>Tolerance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4211" y="1641348"/>
            <a:ext cx="2141220" cy="1885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9147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Launch</a:t>
            </a:r>
            <a:r>
              <a:rPr dirty="0" sz="2800" spc="-2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Configurations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98601"/>
            <a:ext cx="7175500" cy="34651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launch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configuration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is a template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</a:t>
            </a:r>
            <a:r>
              <a:rPr dirty="0" sz="2400" spc="-2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Auto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Scaling group uses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launch EC2</a:t>
            </a:r>
            <a:r>
              <a:rPr dirty="0" sz="2400" spc="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instances.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25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When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you create a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launch configuration,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you</a:t>
            </a:r>
            <a:r>
              <a:rPr dirty="0" sz="2400" spc="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specify: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AMI</a:t>
            </a:r>
            <a:r>
              <a:rPr dirty="0" sz="2000" spc="-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4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r>
              <a:rPr dirty="0" sz="2000" spc="-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Key</a:t>
            </a:r>
            <a:r>
              <a:rPr dirty="0" sz="2000" spc="-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pair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Security</a:t>
            </a:r>
            <a:r>
              <a:rPr dirty="0" sz="2000" spc="-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groups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Block device</a:t>
            </a:r>
            <a:r>
              <a:rPr dirty="0" sz="2000" spc="-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User</a:t>
            </a:r>
            <a:r>
              <a:rPr dirty="0" sz="2000" spc="-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8853" y="2596895"/>
            <a:ext cx="2523765" cy="1077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25989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85611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05355" y="503302"/>
            <a:ext cx="80645" cy="117475"/>
          </a:xfrm>
          <a:custGeom>
            <a:avLst/>
            <a:gdLst/>
            <a:ahLst/>
            <a:cxnLst/>
            <a:rect l="l" t="t" r="r" b="b"/>
            <a:pathLst>
              <a:path w="80645" h="117475">
                <a:moveTo>
                  <a:pt x="80256" y="0"/>
                </a:moveTo>
                <a:lnTo>
                  <a:pt x="0" y="83531"/>
                </a:lnTo>
                <a:lnTo>
                  <a:pt x="0" y="117330"/>
                </a:lnTo>
                <a:lnTo>
                  <a:pt x="80256" y="33812"/>
                </a:lnTo>
                <a:lnTo>
                  <a:pt x="8025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85452" y="501315"/>
            <a:ext cx="84455" cy="119380"/>
          </a:xfrm>
          <a:custGeom>
            <a:avLst/>
            <a:gdLst/>
            <a:ahLst/>
            <a:cxnLst/>
            <a:rect l="l" t="t" r="r" b="b"/>
            <a:pathLst>
              <a:path w="84454" h="119379">
                <a:moveTo>
                  <a:pt x="0" y="0"/>
                </a:moveTo>
                <a:lnTo>
                  <a:pt x="0" y="33812"/>
                </a:lnTo>
                <a:lnTo>
                  <a:pt x="84230" y="119317"/>
                </a:lnTo>
                <a:lnTo>
                  <a:pt x="84230" y="85517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6235" y="68229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475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00059" y="682290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6748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74720" y="585840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09">
                <a:moveTo>
                  <a:pt x="0" y="0"/>
                </a:moveTo>
                <a:lnTo>
                  <a:pt x="0" y="33799"/>
                </a:lnTo>
                <a:lnTo>
                  <a:pt x="161516" y="193895"/>
                </a:lnTo>
                <a:lnTo>
                  <a:pt x="161516" y="160096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00059" y="427730"/>
            <a:ext cx="299720" cy="318770"/>
          </a:xfrm>
          <a:custGeom>
            <a:avLst/>
            <a:gdLst/>
            <a:ahLst/>
            <a:cxnLst/>
            <a:rect l="l" t="t" r="r" b="b"/>
            <a:pathLst>
              <a:path w="299720" h="318770">
                <a:moveTo>
                  <a:pt x="136748" y="0"/>
                </a:moveTo>
                <a:lnTo>
                  <a:pt x="136748" y="80538"/>
                </a:lnTo>
                <a:lnTo>
                  <a:pt x="0" y="80538"/>
                </a:lnTo>
                <a:lnTo>
                  <a:pt x="0" y="237654"/>
                </a:lnTo>
                <a:lnTo>
                  <a:pt x="136748" y="237654"/>
                </a:lnTo>
                <a:lnTo>
                  <a:pt x="136749" y="318205"/>
                </a:lnTo>
                <a:lnTo>
                  <a:pt x="299255" y="160096"/>
                </a:lnTo>
                <a:lnTo>
                  <a:pt x="136748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36808" y="587826"/>
            <a:ext cx="162560" cy="192405"/>
          </a:xfrm>
          <a:custGeom>
            <a:avLst/>
            <a:gdLst/>
            <a:ahLst/>
            <a:cxnLst/>
            <a:rect l="l" t="t" r="r" b="b"/>
            <a:pathLst>
              <a:path w="162559" h="192404">
                <a:moveTo>
                  <a:pt x="162506" y="0"/>
                </a:moveTo>
                <a:lnTo>
                  <a:pt x="0" y="158109"/>
                </a:lnTo>
                <a:lnTo>
                  <a:pt x="0" y="191908"/>
                </a:lnTo>
                <a:lnTo>
                  <a:pt x="162506" y="33799"/>
                </a:lnTo>
                <a:lnTo>
                  <a:pt x="1625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74720" y="427730"/>
            <a:ext cx="295275" cy="318770"/>
          </a:xfrm>
          <a:custGeom>
            <a:avLst/>
            <a:gdLst/>
            <a:ahLst/>
            <a:cxnLst/>
            <a:rect l="l" t="t" r="r" b="b"/>
            <a:pathLst>
              <a:path w="295275" h="318770">
                <a:moveTo>
                  <a:pt x="161516" y="0"/>
                </a:moveTo>
                <a:lnTo>
                  <a:pt x="0" y="158109"/>
                </a:lnTo>
                <a:lnTo>
                  <a:pt x="161516" y="318205"/>
                </a:lnTo>
                <a:lnTo>
                  <a:pt x="161516" y="237654"/>
                </a:lnTo>
                <a:lnTo>
                  <a:pt x="294991" y="237654"/>
                </a:lnTo>
                <a:lnTo>
                  <a:pt x="294991" y="81531"/>
                </a:lnTo>
                <a:lnTo>
                  <a:pt x="161516" y="81531"/>
                </a:lnTo>
                <a:lnTo>
                  <a:pt x="1615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25989" y="789681"/>
            <a:ext cx="319085" cy="194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25989" y="240788"/>
            <a:ext cx="319405" cy="710565"/>
          </a:xfrm>
          <a:custGeom>
            <a:avLst/>
            <a:gdLst/>
            <a:ahLst/>
            <a:cxnLst/>
            <a:rect l="l" t="t" r="r" b="b"/>
            <a:pathLst>
              <a:path w="319404" h="710565">
                <a:moveTo>
                  <a:pt x="319085" y="548893"/>
                </a:moveTo>
                <a:lnTo>
                  <a:pt x="0" y="548893"/>
                </a:lnTo>
                <a:lnTo>
                  <a:pt x="158546" y="709982"/>
                </a:lnTo>
                <a:lnTo>
                  <a:pt x="319085" y="548893"/>
                </a:lnTo>
                <a:close/>
              </a:path>
              <a:path w="319404" h="710565">
                <a:moveTo>
                  <a:pt x="259622" y="155116"/>
                </a:moveTo>
                <a:lnTo>
                  <a:pt x="59462" y="155116"/>
                </a:lnTo>
                <a:lnTo>
                  <a:pt x="59462" y="260526"/>
                </a:lnTo>
                <a:lnTo>
                  <a:pt x="143693" y="346044"/>
                </a:lnTo>
                <a:lnTo>
                  <a:pt x="59463" y="432555"/>
                </a:lnTo>
                <a:lnTo>
                  <a:pt x="59463" y="548893"/>
                </a:lnTo>
                <a:lnTo>
                  <a:pt x="259622" y="548893"/>
                </a:lnTo>
                <a:lnTo>
                  <a:pt x="259622" y="431562"/>
                </a:lnTo>
                <a:lnTo>
                  <a:pt x="179365" y="346044"/>
                </a:lnTo>
                <a:lnTo>
                  <a:pt x="259622" y="262513"/>
                </a:lnTo>
                <a:lnTo>
                  <a:pt x="259622" y="155116"/>
                </a:lnTo>
                <a:close/>
              </a:path>
              <a:path w="319404" h="710565">
                <a:moveTo>
                  <a:pt x="165470" y="0"/>
                </a:moveTo>
                <a:lnTo>
                  <a:pt x="155545" y="0"/>
                </a:lnTo>
                <a:lnTo>
                  <a:pt x="0" y="155116"/>
                </a:lnTo>
                <a:lnTo>
                  <a:pt x="319084" y="155116"/>
                </a:lnTo>
                <a:lnTo>
                  <a:pt x="165470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559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Auto Scaling</a:t>
            </a:r>
            <a:r>
              <a:rPr dirty="0" sz="2800" spc="-4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Groups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823834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Contain a collection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EC2 instances that share similar  characteristics.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Instances in an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Auto Scaling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group are treated as</a:t>
            </a:r>
            <a:r>
              <a:rPr dirty="0" sz="2400" spc="-1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logical grouping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the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purpose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scaling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2571750"/>
            <a:ext cx="2483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and</a:t>
            </a:r>
            <a:r>
              <a:rPr dirty="0" sz="2400" spc="-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management.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5784" y="2865120"/>
            <a:ext cx="4037075" cy="1060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3028" y="2892551"/>
            <a:ext cx="3942587" cy="966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53028" y="2892551"/>
            <a:ext cx="3942715" cy="966469"/>
          </a:xfrm>
          <a:custGeom>
            <a:avLst/>
            <a:gdLst/>
            <a:ahLst/>
            <a:cxnLst/>
            <a:rect l="l" t="t" r="r" b="b"/>
            <a:pathLst>
              <a:path w="3942715" h="966470">
                <a:moveTo>
                  <a:pt x="0" y="966216"/>
                </a:moveTo>
                <a:lnTo>
                  <a:pt x="3942587" y="966216"/>
                </a:lnTo>
                <a:lnTo>
                  <a:pt x="3942587" y="0"/>
                </a:lnTo>
                <a:lnTo>
                  <a:pt x="0" y="0"/>
                </a:lnTo>
                <a:lnTo>
                  <a:pt x="0" y="966216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51147" y="2958083"/>
            <a:ext cx="787908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12870" y="2999994"/>
            <a:ext cx="664845" cy="638810"/>
          </a:xfrm>
          <a:custGeom>
            <a:avLst/>
            <a:gdLst/>
            <a:ahLst/>
            <a:cxnLst/>
            <a:rect l="l" t="t" r="r" b="b"/>
            <a:pathLst>
              <a:path w="664845" h="638810">
                <a:moveTo>
                  <a:pt x="558038" y="0"/>
                </a:moveTo>
                <a:lnTo>
                  <a:pt x="106425" y="0"/>
                </a:lnTo>
                <a:lnTo>
                  <a:pt x="64990" y="8360"/>
                </a:lnTo>
                <a:lnTo>
                  <a:pt x="31162" y="31162"/>
                </a:lnTo>
                <a:lnTo>
                  <a:pt x="8360" y="64990"/>
                </a:lnTo>
                <a:lnTo>
                  <a:pt x="0" y="106425"/>
                </a:lnTo>
                <a:lnTo>
                  <a:pt x="0" y="532130"/>
                </a:lnTo>
                <a:lnTo>
                  <a:pt x="8360" y="573565"/>
                </a:lnTo>
                <a:lnTo>
                  <a:pt x="31162" y="607393"/>
                </a:lnTo>
                <a:lnTo>
                  <a:pt x="64990" y="630195"/>
                </a:lnTo>
                <a:lnTo>
                  <a:pt x="106425" y="638556"/>
                </a:lnTo>
                <a:lnTo>
                  <a:pt x="558038" y="638556"/>
                </a:lnTo>
                <a:lnTo>
                  <a:pt x="599473" y="630195"/>
                </a:lnTo>
                <a:lnTo>
                  <a:pt x="633301" y="607393"/>
                </a:lnTo>
                <a:lnTo>
                  <a:pt x="656103" y="573565"/>
                </a:lnTo>
                <a:lnTo>
                  <a:pt x="664463" y="532130"/>
                </a:lnTo>
                <a:lnTo>
                  <a:pt x="664463" y="106425"/>
                </a:lnTo>
                <a:lnTo>
                  <a:pt x="656103" y="64990"/>
                </a:lnTo>
                <a:lnTo>
                  <a:pt x="633301" y="31162"/>
                </a:lnTo>
                <a:lnTo>
                  <a:pt x="599473" y="8360"/>
                </a:lnTo>
                <a:lnTo>
                  <a:pt x="558038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2870" y="2999994"/>
            <a:ext cx="664845" cy="638810"/>
          </a:xfrm>
          <a:custGeom>
            <a:avLst/>
            <a:gdLst/>
            <a:ahLst/>
            <a:cxnLst/>
            <a:rect l="l" t="t" r="r" b="b"/>
            <a:pathLst>
              <a:path w="664845" h="638810">
                <a:moveTo>
                  <a:pt x="0" y="106425"/>
                </a:moveTo>
                <a:lnTo>
                  <a:pt x="8360" y="64990"/>
                </a:lnTo>
                <a:lnTo>
                  <a:pt x="31162" y="31162"/>
                </a:lnTo>
                <a:lnTo>
                  <a:pt x="64990" y="8360"/>
                </a:lnTo>
                <a:lnTo>
                  <a:pt x="106425" y="0"/>
                </a:lnTo>
                <a:lnTo>
                  <a:pt x="558038" y="0"/>
                </a:lnTo>
                <a:lnTo>
                  <a:pt x="599473" y="8360"/>
                </a:lnTo>
                <a:lnTo>
                  <a:pt x="633301" y="31162"/>
                </a:lnTo>
                <a:lnTo>
                  <a:pt x="656103" y="64990"/>
                </a:lnTo>
                <a:lnTo>
                  <a:pt x="664463" y="106425"/>
                </a:lnTo>
                <a:lnTo>
                  <a:pt x="664463" y="532130"/>
                </a:lnTo>
                <a:lnTo>
                  <a:pt x="656103" y="573565"/>
                </a:lnTo>
                <a:lnTo>
                  <a:pt x="633301" y="607393"/>
                </a:lnTo>
                <a:lnTo>
                  <a:pt x="599473" y="630195"/>
                </a:lnTo>
                <a:lnTo>
                  <a:pt x="558038" y="638556"/>
                </a:lnTo>
                <a:lnTo>
                  <a:pt x="106425" y="638556"/>
                </a:lnTo>
                <a:lnTo>
                  <a:pt x="64990" y="630195"/>
                </a:lnTo>
                <a:lnTo>
                  <a:pt x="31162" y="607393"/>
                </a:lnTo>
                <a:lnTo>
                  <a:pt x="8360" y="573565"/>
                </a:lnTo>
                <a:lnTo>
                  <a:pt x="0" y="532130"/>
                </a:lnTo>
                <a:lnTo>
                  <a:pt x="0" y="1064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3167" y="2950464"/>
            <a:ext cx="787908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34890" y="2992373"/>
            <a:ext cx="664845" cy="638810"/>
          </a:xfrm>
          <a:custGeom>
            <a:avLst/>
            <a:gdLst/>
            <a:ahLst/>
            <a:cxnLst/>
            <a:rect l="l" t="t" r="r" b="b"/>
            <a:pathLst>
              <a:path w="664845" h="638810">
                <a:moveTo>
                  <a:pt x="558038" y="0"/>
                </a:moveTo>
                <a:lnTo>
                  <a:pt x="106425" y="0"/>
                </a:lnTo>
                <a:lnTo>
                  <a:pt x="64990" y="8360"/>
                </a:lnTo>
                <a:lnTo>
                  <a:pt x="31162" y="31162"/>
                </a:lnTo>
                <a:lnTo>
                  <a:pt x="8360" y="64990"/>
                </a:lnTo>
                <a:lnTo>
                  <a:pt x="0" y="106425"/>
                </a:lnTo>
                <a:lnTo>
                  <a:pt x="0" y="532129"/>
                </a:lnTo>
                <a:lnTo>
                  <a:pt x="8360" y="573565"/>
                </a:lnTo>
                <a:lnTo>
                  <a:pt x="31162" y="607393"/>
                </a:lnTo>
                <a:lnTo>
                  <a:pt x="64990" y="630195"/>
                </a:lnTo>
                <a:lnTo>
                  <a:pt x="106425" y="638556"/>
                </a:lnTo>
                <a:lnTo>
                  <a:pt x="558038" y="638556"/>
                </a:lnTo>
                <a:lnTo>
                  <a:pt x="599473" y="630195"/>
                </a:lnTo>
                <a:lnTo>
                  <a:pt x="633301" y="607393"/>
                </a:lnTo>
                <a:lnTo>
                  <a:pt x="656103" y="573565"/>
                </a:lnTo>
                <a:lnTo>
                  <a:pt x="664463" y="532129"/>
                </a:lnTo>
                <a:lnTo>
                  <a:pt x="664463" y="106425"/>
                </a:lnTo>
                <a:lnTo>
                  <a:pt x="656103" y="64990"/>
                </a:lnTo>
                <a:lnTo>
                  <a:pt x="633301" y="31162"/>
                </a:lnTo>
                <a:lnTo>
                  <a:pt x="599473" y="8360"/>
                </a:lnTo>
                <a:lnTo>
                  <a:pt x="558038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4890" y="2992373"/>
            <a:ext cx="664845" cy="638810"/>
          </a:xfrm>
          <a:custGeom>
            <a:avLst/>
            <a:gdLst/>
            <a:ahLst/>
            <a:cxnLst/>
            <a:rect l="l" t="t" r="r" b="b"/>
            <a:pathLst>
              <a:path w="664845" h="638810">
                <a:moveTo>
                  <a:pt x="0" y="106425"/>
                </a:moveTo>
                <a:lnTo>
                  <a:pt x="8360" y="64990"/>
                </a:lnTo>
                <a:lnTo>
                  <a:pt x="31162" y="31162"/>
                </a:lnTo>
                <a:lnTo>
                  <a:pt x="64990" y="8360"/>
                </a:lnTo>
                <a:lnTo>
                  <a:pt x="106425" y="0"/>
                </a:lnTo>
                <a:lnTo>
                  <a:pt x="558038" y="0"/>
                </a:lnTo>
                <a:lnTo>
                  <a:pt x="599473" y="8360"/>
                </a:lnTo>
                <a:lnTo>
                  <a:pt x="633301" y="31162"/>
                </a:lnTo>
                <a:lnTo>
                  <a:pt x="656103" y="64990"/>
                </a:lnTo>
                <a:lnTo>
                  <a:pt x="664463" y="106425"/>
                </a:lnTo>
                <a:lnTo>
                  <a:pt x="664463" y="532129"/>
                </a:lnTo>
                <a:lnTo>
                  <a:pt x="656103" y="573565"/>
                </a:lnTo>
                <a:lnTo>
                  <a:pt x="633301" y="607393"/>
                </a:lnTo>
                <a:lnTo>
                  <a:pt x="599473" y="630195"/>
                </a:lnTo>
                <a:lnTo>
                  <a:pt x="558038" y="638556"/>
                </a:lnTo>
                <a:lnTo>
                  <a:pt x="106425" y="638556"/>
                </a:lnTo>
                <a:lnTo>
                  <a:pt x="64990" y="630195"/>
                </a:lnTo>
                <a:lnTo>
                  <a:pt x="31162" y="607393"/>
                </a:lnTo>
                <a:lnTo>
                  <a:pt x="8360" y="573565"/>
                </a:lnTo>
                <a:lnTo>
                  <a:pt x="0" y="532129"/>
                </a:lnTo>
                <a:lnTo>
                  <a:pt x="0" y="1064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96711" y="2958083"/>
            <a:ext cx="787908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8434" y="2999994"/>
            <a:ext cx="664845" cy="638810"/>
          </a:xfrm>
          <a:custGeom>
            <a:avLst/>
            <a:gdLst/>
            <a:ahLst/>
            <a:cxnLst/>
            <a:rect l="l" t="t" r="r" b="b"/>
            <a:pathLst>
              <a:path w="664845" h="638810">
                <a:moveTo>
                  <a:pt x="0" y="106425"/>
                </a:moveTo>
                <a:lnTo>
                  <a:pt x="8360" y="64990"/>
                </a:lnTo>
                <a:lnTo>
                  <a:pt x="31162" y="31162"/>
                </a:lnTo>
                <a:lnTo>
                  <a:pt x="64990" y="8360"/>
                </a:lnTo>
                <a:lnTo>
                  <a:pt x="106425" y="0"/>
                </a:lnTo>
                <a:lnTo>
                  <a:pt x="558038" y="0"/>
                </a:lnTo>
                <a:lnTo>
                  <a:pt x="599473" y="8360"/>
                </a:lnTo>
                <a:lnTo>
                  <a:pt x="633301" y="31162"/>
                </a:lnTo>
                <a:lnTo>
                  <a:pt x="656103" y="64990"/>
                </a:lnTo>
                <a:lnTo>
                  <a:pt x="664463" y="106425"/>
                </a:lnTo>
                <a:lnTo>
                  <a:pt x="664463" y="532130"/>
                </a:lnTo>
                <a:lnTo>
                  <a:pt x="656103" y="573565"/>
                </a:lnTo>
                <a:lnTo>
                  <a:pt x="633301" y="607393"/>
                </a:lnTo>
                <a:lnTo>
                  <a:pt x="599473" y="630195"/>
                </a:lnTo>
                <a:lnTo>
                  <a:pt x="558038" y="638556"/>
                </a:lnTo>
                <a:lnTo>
                  <a:pt x="106425" y="638556"/>
                </a:lnTo>
                <a:lnTo>
                  <a:pt x="64990" y="630195"/>
                </a:lnTo>
                <a:lnTo>
                  <a:pt x="31162" y="607393"/>
                </a:lnTo>
                <a:lnTo>
                  <a:pt x="8360" y="573565"/>
                </a:lnTo>
                <a:lnTo>
                  <a:pt x="0" y="532130"/>
                </a:lnTo>
                <a:lnTo>
                  <a:pt x="0" y="106425"/>
                </a:lnTo>
                <a:close/>
              </a:path>
            </a:pathLst>
          </a:custGeom>
          <a:ln w="38100">
            <a:solidFill>
              <a:srgbClr val="FBB64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20256" y="2958083"/>
            <a:ext cx="787907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81978" y="2999994"/>
            <a:ext cx="664845" cy="638810"/>
          </a:xfrm>
          <a:custGeom>
            <a:avLst/>
            <a:gdLst/>
            <a:ahLst/>
            <a:cxnLst/>
            <a:rect l="l" t="t" r="r" b="b"/>
            <a:pathLst>
              <a:path w="664845" h="638810">
                <a:moveTo>
                  <a:pt x="0" y="106425"/>
                </a:moveTo>
                <a:lnTo>
                  <a:pt x="8360" y="64990"/>
                </a:lnTo>
                <a:lnTo>
                  <a:pt x="31162" y="31162"/>
                </a:lnTo>
                <a:lnTo>
                  <a:pt x="64990" y="8360"/>
                </a:lnTo>
                <a:lnTo>
                  <a:pt x="106425" y="0"/>
                </a:lnTo>
                <a:lnTo>
                  <a:pt x="558038" y="0"/>
                </a:lnTo>
                <a:lnTo>
                  <a:pt x="599473" y="8360"/>
                </a:lnTo>
                <a:lnTo>
                  <a:pt x="633301" y="31162"/>
                </a:lnTo>
                <a:lnTo>
                  <a:pt x="656103" y="64990"/>
                </a:lnTo>
                <a:lnTo>
                  <a:pt x="664464" y="106425"/>
                </a:lnTo>
                <a:lnTo>
                  <a:pt x="664464" y="532130"/>
                </a:lnTo>
                <a:lnTo>
                  <a:pt x="656103" y="573565"/>
                </a:lnTo>
                <a:lnTo>
                  <a:pt x="633301" y="607393"/>
                </a:lnTo>
                <a:lnTo>
                  <a:pt x="599473" y="630195"/>
                </a:lnTo>
                <a:lnTo>
                  <a:pt x="558038" y="638556"/>
                </a:lnTo>
                <a:lnTo>
                  <a:pt x="106425" y="638556"/>
                </a:lnTo>
                <a:lnTo>
                  <a:pt x="64990" y="630195"/>
                </a:lnTo>
                <a:lnTo>
                  <a:pt x="31162" y="607393"/>
                </a:lnTo>
                <a:lnTo>
                  <a:pt x="8360" y="573565"/>
                </a:lnTo>
                <a:lnTo>
                  <a:pt x="0" y="532130"/>
                </a:lnTo>
                <a:lnTo>
                  <a:pt x="0" y="106425"/>
                </a:lnTo>
                <a:close/>
              </a:path>
            </a:pathLst>
          </a:custGeom>
          <a:ln w="38099">
            <a:solidFill>
              <a:srgbClr val="FBB64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55311" y="2619501"/>
            <a:ext cx="1737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Auto Scaling</a:t>
            </a:r>
            <a:r>
              <a:rPr dirty="0" sz="1600" spc="-6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6764" y="3608832"/>
            <a:ext cx="835151" cy="373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2390" y="3630929"/>
            <a:ext cx="723900" cy="276225"/>
          </a:xfrm>
          <a:custGeom>
            <a:avLst/>
            <a:gdLst/>
            <a:ahLst/>
            <a:cxnLst/>
            <a:rect l="l" t="t" r="r" b="b"/>
            <a:pathLst>
              <a:path w="723900" h="276225">
                <a:moveTo>
                  <a:pt x="723900" y="0"/>
                </a:moveTo>
                <a:lnTo>
                  <a:pt x="722094" y="53697"/>
                </a:lnTo>
                <a:lnTo>
                  <a:pt x="717169" y="97536"/>
                </a:lnTo>
                <a:lnTo>
                  <a:pt x="709862" y="127087"/>
                </a:lnTo>
                <a:lnTo>
                  <a:pt x="700913" y="137922"/>
                </a:lnTo>
                <a:lnTo>
                  <a:pt x="384937" y="137922"/>
                </a:lnTo>
                <a:lnTo>
                  <a:pt x="375987" y="148756"/>
                </a:lnTo>
                <a:lnTo>
                  <a:pt x="368681" y="178308"/>
                </a:lnTo>
                <a:lnTo>
                  <a:pt x="363755" y="222146"/>
                </a:lnTo>
                <a:lnTo>
                  <a:pt x="361950" y="275844"/>
                </a:lnTo>
                <a:lnTo>
                  <a:pt x="360144" y="222146"/>
                </a:lnTo>
                <a:lnTo>
                  <a:pt x="355219" y="178308"/>
                </a:lnTo>
                <a:lnTo>
                  <a:pt x="347912" y="148756"/>
                </a:lnTo>
                <a:lnTo>
                  <a:pt x="338963" y="137922"/>
                </a:lnTo>
                <a:lnTo>
                  <a:pt x="22987" y="137922"/>
                </a:lnTo>
                <a:lnTo>
                  <a:pt x="14037" y="127087"/>
                </a:lnTo>
                <a:lnTo>
                  <a:pt x="6731" y="97536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62883" y="3857955"/>
            <a:ext cx="1268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Minimum</a:t>
            </a:r>
            <a:r>
              <a:rPr dirty="0" sz="1600" spc="-5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size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9811" y="4073652"/>
            <a:ext cx="1728215" cy="362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85438" y="4095750"/>
            <a:ext cx="1617345" cy="265430"/>
          </a:xfrm>
          <a:custGeom>
            <a:avLst/>
            <a:gdLst/>
            <a:ahLst/>
            <a:cxnLst/>
            <a:rect l="l" t="t" r="r" b="b"/>
            <a:pathLst>
              <a:path w="1617345" h="265429">
                <a:moveTo>
                  <a:pt x="1616964" y="0"/>
                </a:moveTo>
                <a:lnTo>
                  <a:pt x="1615225" y="51610"/>
                </a:lnTo>
                <a:lnTo>
                  <a:pt x="1610487" y="93754"/>
                </a:lnTo>
                <a:lnTo>
                  <a:pt x="1603462" y="122168"/>
                </a:lnTo>
                <a:lnTo>
                  <a:pt x="1594865" y="132587"/>
                </a:lnTo>
                <a:lnTo>
                  <a:pt x="830579" y="132587"/>
                </a:lnTo>
                <a:lnTo>
                  <a:pt x="821983" y="143007"/>
                </a:lnTo>
                <a:lnTo>
                  <a:pt x="814959" y="171421"/>
                </a:lnTo>
                <a:lnTo>
                  <a:pt x="810220" y="213565"/>
                </a:lnTo>
                <a:lnTo>
                  <a:pt x="808482" y="265176"/>
                </a:lnTo>
                <a:lnTo>
                  <a:pt x="806743" y="213565"/>
                </a:lnTo>
                <a:lnTo>
                  <a:pt x="802004" y="171421"/>
                </a:lnTo>
                <a:lnTo>
                  <a:pt x="794980" y="143007"/>
                </a:lnTo>
                <a:lnTo>
                  <a:pt x="786384" y="132587"/>
                </a:lnTo>
                <a:lnTo>
                  <a:pt x="22098" y="132587"/>
                </a:lnTo>
                <a:lnTo>
                  <a:pt x="13501" y="122168"/>
                </a:lnTo>
                <a:lnTo>
                  <a:pt x="6476" y="93754"/>
                </a:lnTo>
                <a:lnTo>
                  <a:pt x="1738" y="51610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65803" y="4383023"/>
            <a:ext cx="3765804" cy="3947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21429" y="4405121"/>
            <a:ext cx="3655060" cy="297180"/>
          </a:xfrm>
          <a:custGeom>
            <a:avLst/>
            <a:gdLst/>
            <a:ahLst/>
            <a:cxnLst/>
            <a:rect l="l" t="t" r="r" b="b"/>
            <a:pathLst>
              <a:path w="3655059" h="297179">
                <a:moveTo>
                  <a:pt x="3654552" y="0"/>
                </a:moveTo>
                <a:lnTo>
                  <a:pt x="3652611" y="57839"/>
                </a:lnTo>
                <a:lnTo>
                  <a:pt x="3647313" y="105070"/>
                </a:lnTo>
                <a:lnTo>
                  <a:pt x="3639442" y="136913"/>
                </a:lnTo>
                <a:lnTo>
                  <a:pt x="3629787" y="148589"/>
                </a:lnTo>
                <a:lnTo>
                  <a:pt x="1852041" y="148589"/>
                </a:lnTo>
                <a:lnTo>
                  <a:pt x="1842385" y="160266"/>
                </a:lnTo>
                <a:lnTo>
                  <a:pt x="1834515" y="192109"/>
                </a:lnTo>
                <a:lnTo>
                  <a:pt x="1829216" y="239340"/>
                </a:lnTo>
                <a:lnTo>
                  <a:pt x="1827276" y="297179"/>
                </a:lnTo>
                <a:lnTo>
                  <a:pt x="1825335" y="239340"/>
                </a:lnTo>
                <a:lnTo>
                  <a:pt x="1820037" y="192109"/>
                </a:lnTo>
                <a:lnTo>
                  <a:pt x="1812166" y="160266"/>
                </a:lnTo>
                <a:lnTo>
                  <a:pt x="1802511" y="148589"/>
                </a:lnTo>
                <a:lnTo>
                  <a:pt x="24765" y="148589"/>
                </a:lnTo>
                <a:lnTo>
                  <a:pt x="15109" y="136913"/>
                </a:lnTo>
                <a:lnTo>
                  <a:pt x="7239" y="105070"/>
                </a:lnTo>
                <a:lnTo>
                  <a:pt x="1940" y="57839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61003" y="4212083"/>
            <a:ext cx="2118995" cy="6591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Desired</a:t>
            </a: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capacity</a:t>
            </a:r>
            <a:endParaRPr sz="1600">
              <a:latin typeface="Arial"/>
              <a:cs typeface="Arial"/>
            </a:endParaRPr>
          </a:p>
          <a:p>
            <a:pPr marL="805180">
              <a:lnSpc>
                <a:spcPct val="100000"/>
              </a:lnSpc>
              <a:spcBef>
                <a:spcPts val="570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Maximum</a:t>
            </a:r>
            <a:r>
              <a:rPr dirty="0" sz="1600" spc="-4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size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1659" y="3621023"/>
            <a:ext cx="1799843" cy="3733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17285" y="3643121"/>
            <a:ext cx="1689100" cy="276225"/>
          </a:xfrm>
          <a:custGeom>
            <a:avLst/>
            <a:gdLst/>
            <a:ahLst/>
            <a:cxnLst/>
            <a:rect l="l" t="t" r="r" b="b"/>
            <a:pathLst>
              <a:path w="1689100" h="276225">
                <a:moveTo>
                  <a:pt x="1688591" y="0"/>
                </a:moveTo>
                <a:lnTo>
                  <a:pt x="1686786" y="53697"/>
                </a:lnTo>
                <a:lnTo>
                  <a:pt x="1681861" y="97535"/>
                </a:lnTo>
                <a:lnTo>
                  <a:pt x="1674554" y="127087"/>
                </a:lnTo>
                <a:lnTo>
                  <a:pt x="1665605" y="137921"/>
                </a:lnTo>
                <a:lnTo>
                  <a:pt x="867283" y="137921"/>
                </a:lnTo>
                <a:lnTo>
                  <a:pt x="858333" y="148756"/>
                </a:lnTo>
                <a:lnTo>
                  <a:pt x="851027" y="178307"/>
                </a:lnTo>
                <a:lnTo>
                  <a:pt x="846101" y="222146"/>
                </a:lnTo>
                <a:lnTo>
                  <a:pt x="844295" y="275843"/>
                </a:lnTo>
                <a:lnTo>
                  <a:pt x="842490" y="222146"/>
                </a:lnTo>
                <a:lnTo>
                  <a:pt x="837564" y="178307"/>
                </a:lnTo>
                <a:lnTo>
                  <a:pt x="830258" y="148756"/>
                </a:lnTo>
                <a:lnTo>
                  <a:pt x="821309" y="137921"/>
                </a:lnTo>
                <a:lnTo>
                  <a:pt x="22987" y="137921"/>
                </a:lnTo>
                <a:lnTo>
                  <a:pt x="14037" y="127087"/>
                </a:lnTo>
                <a:lnTo>
                  <a:pt x="6731" y="97535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68771" y="3861003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Scale out as</a:t>
            </a:r>
            <a:r>
              <a:rPr dirty="0" sz="1600" spc="-3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needed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25989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85611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05355" y="503302"/>
            <a:ext cx="80645" cy="117475"/>
          </a:xfrm>
          <a:custGeom>
            <a:avLst/>
            <a:gdLst/>
            <a:ahLst/>
            <a:cxnLst/>
            <a:rect l="l" t="t" r="r" b="b"/>
            <a:pathLst>
              <a:path w="80645" h="117475">
                <a:moveTo>
                  <a:pt x="80256" y="0"/>
                </a:moveTo>
                <a:lnTo>
                  <a:pt x="0" y="83531"/>
                </a:lnTo>
                <a:lnTo>
                  <a:pt x="0" y="117330"/>
                </a:lnTo>
                <a:lnTo>
                  <a:pt x="80256" y="33812"/>
                </a:lnTo>
                <a:lnTo>
                  <a:pt x="8025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85452" y="501315"/>
            <a:ext cx="84455" cy="119380"/>
          </a:xfrm>
          <a:custGeom>
            <a:avLst/>
            <a:gdLst/>
            <a:ahLst/>
            <a:cxnLst/>
            <a:rect l="l" t="t" r="r" b="b"/>
            <a:pathLst>
              <a:path w="84454" h="119379">
                <a:moveTo>
                  <a:pt x="0" y="0"/>
                </a:moveTo>
                <a:lnTo>
                  <a:pt x="0" y="33812"/>
                </a:lnTo>
                <a:lnTo>
                  <a:pt x="84230" y="119317"/>
                </a:lnTo>
                <a:lnTo>
                  <a:pt x="84230" y="85517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36235" y="68229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475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0059" y="682290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6748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74720" y="585840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09">
                <a:moveTo>
                  <a:pt x="0" y="0"/>
                </a:moveTo>
                <a:lnTo>
                  <a:pt x="0" y="33799"/>
                </a:lnTo>
                <a:lnTo>
                  <a:pt x="161516" y="193895"/>
                </a:lnTo>
                <a:lnTo>
                  <a:pt x="161516" y="160096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00059" y="427730"/>
            <a:ext cx="299720" cy="318770"/>
          </a:xfrm>
          <a:custGeom>
            <a:avLst/>
            <a:gdLst/>
            <a:ahLst/>
            <a:cxnLst/>
            <a:rect l="l" t="t" r="r" b="b"/>
            <a:pathLst>
              <a:path w="299720" h="318770">
                <a:moveTo>
                  <a:pt x="136748" y="0"/>
                </a:moveTo>
                <a:lnTo>
                  <a:pt x="136748" y="80538"/>
                </a:lnTo>
                <a:lnTo>
                  <a:pt x="0" y="80538"/>
                </a:lnTo>
                <a:lnTo>
                  <a:pt x="0" y="237654"/>
                </a:lnTo>
                <a:lnTo>
                  <a:pt x="136748" y="237654"/>
                </a:lnTo>
                <a:lnTo>
                  <a:pt x="136749" y="318205"/>
                </a:lnTo>
                <a:lnTo>
                  <a:pt x="299255" y="160096"/>
                </a:lnTo>
                <a:lnTo>
                  <a:pt x="136748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36808" y="587826"/>
            <a:ext cx="162560" cy="192405"/>
          </a:xfrm>
          <a:custGeom>
            <a:avLst/>
            <a:gdLst/>
            <a:ahLst/>
            <a:cxnLst/>
            <a:rect l="l" t="t" r="r" b="b"/>
            <a:pathLst>
              <a:path w="162559" h="192404">
                <a:moveTo>
                  <a:pt x="162506" y="0"/>
                </a:moveTo>
                <a:lnTo>
                  <a:pt x="0" y="158109"/>
                </a:lnTo>
                <a:lnTo>
                  <a:pt x="0" y="191908"/>
                </a:lnTo>
                <a:lnTo>
                  <a:pt x="162506" y="33799"/>
                </a:lnTo>
                <a:lnTo>
                  <a:pt x="1625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574720" y="427730"/>
            <a:ext cx="295275" cy="318770"/>
          </a:xfrm>
          <a:custGeom>
            <a:avLst/>
            <a:gdLst/>
            <a:ahLst/>
            <a:cxnLst/>
            <a:rect l="l" t="t" r="r" b="b"/>
            <a:pathLst>
              <a:path w="295275" h="318770">
                <a:moveTo>
                  <a:pt x="161516" y="0"/>
                </a:moveTo>
                <a:lnTo>
                  <a:pt x="0" y="158109"/>
                </a:lnTo>
                <a:lnTo>
                  <a:pt x="161516" y="318205"/>
                </a:lnTo>
                <a:lnTo>
                  <a:pt x="161516" y="237654"/>
                </a:lnTo>
                <a:lnTo>
                  <a:pt x="294991" y="237654"/>
                </a:lnTo>
                <a:lnTo>
                  <a:pt x="294991" y="81531"/>
                </a:lnTo>
                <a:lnTo>
                  <a:pt x="161516" y="81531"/>
                </a:lnTo>
                <a:lnTo>
                  <a:pt x="1615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25989" y="789681"/>
            <a:ext cx="319085" cy="1948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25989" y="240788"/>
            <a:ext cx="319405" cy="710565"/>
          </a:xfrm>
          <a:custGeom>
            <a:avLst/>
            <a:gdLst/>
            <a:ahLst/>
            <a:cxnLst/>
            <a:rect l="l" t="t" r="r" b="b"/>
            <a:pathLst>
              <a:path w="319404" h="710565">
                <a:moveTo>
                  <a:pt x="319085" y="548893"/>
                </a:moveTo>
                <a:lnTo>
                  <a:pt x="0" y="548893"/>
                </a:lnTo>
                <a:lnTo>
                  <a:pt x="158546" y="709982"/>
                </a:lnTo>
                <a:lnTo>
                  <a:pt x="319085" y="548893"/>
                </a:lnTo>
                <a:close/>
              </a:path>
              <a:path w="319404" h="710565">
                <a:moveTo>
                  <a:pt x="259622" y="155116"/>
                </a:moveTo>
                <a:lnTo>
                  <a:pt x="59462" y="155116"/>
                </a:lnTo>
                <a:lnTo>
                  <a:pt x="59462" y="260526"/>
                </a:lnTo>
                <a:lnTo>
                  <a:pt x="143693" y="346044"/>
                </a:lnTo>
                <a:lnTo>
                  <a:pt x="59463" y="432555"/>
                </a:lnTo>
                <a:lnTo>
                  <a:pt x="59463" y="548893"/>
                </a:lnTo>
                <a:lnTo>
                  <a:pt x="259622" y="548893"/>
                </a:lnTo>
                <a:lnTo>
                  <a:pt x="259622" y="431562"/>
                </a:lnTo>
                <a:lnTo>
                  <a:pt x="179365" y="346044"/>
                </a:lnTo>
                <a:lnTo>
                  <a:pt x="259622" y="262513"/>
                </a:lnTo>
                <a:lnTo>
                  <a:pt x="259622" y="155116"/>
                </a:lnTo>
                <a:close/>
              </a:path>
              <a:path w="319404" h="710565">
                <a:moveTo>
                  <a:pt x="165470" y="0"/>
                </a:moveTo>
                <a:lnTo>
                  <a:pt x="155545" y="0"/>
                </a:lnTo>
                <a:lnTo>
                  <a:pt x="0" y="155116"/>
                </a:lnTo>
                <a:lnTo>
                  <a:pt x="319084" y="155116"/>
                </a:lnTo>
                <a:lnTo>
                  <a:pt x="165470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872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D4D4B"/>
                </a:solidFill>
              </a:rPr>
              <a:t>Dynamic</a:t>
            </a:r>
            <a:r>
              <a:rPr dirty="0" sz="2800" spc="1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Scaling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718425" cy="296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create a scaling policy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uses </a:t>
            </a:r>
            <a:r>
              <a:rPr dirty="0" sz="2400" spc="-10" b="1">
                <a:solidFill>
                  <a:srgbClr val="4D4D4B"/>
                </a:solidFill>
                <a:latin typeface="Arial"/>
                <a:cs typeface="Arial"/>
              </a:rPr>
              <a:t>CloudWatch 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alarms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determine: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When your Auto Scaling group should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scale</a:t>
            </a:r>
            <a:r>
              <a:rPr dirty="0" sz="2000" spc="-24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out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When your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Auto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Scaling group should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scale</a:t>
            </a:r>
            <a:r>
              <a:rPr dirty="0" sz="2000" spc="-22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in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use alarms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</a:t>
            </a:r>
            <a:r>
              <a:rPr dirty="0" sz="2400" spc="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monitor:</a:t>
            </a:r>
            <a:endParaRPr sz="2400">
              <a:latin typeface="Arial"/>
              <a:cs typeface="Arial"/>
            </a:endParaRPr>
          </a:p>
          <a:p>
            <a:pPr lvl="1" marL="756285" marR="915669" indent="-287020">
              <a:lnSpc>
                <a:spcPct val="100000"/>
              </a:lnSpc>
              <a:spcBef>
                <a:spcPts val="489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Any of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metrics that 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services send to</a:t>
            </a:r>
            <a:r>
              <a:rPr dirty="0" sz="2000" spc="-3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Amazon 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CloudWatch.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 spc="-45">
                <a:solidFill>
                  <a:srgbClr val="4D4D4B"/>
                </a:solidFill>
                <a:latin typeface="Arial"/>
                <a:cs typeface="Arial"/>
              </a:rPr>
              <a:t>Your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own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custom</a:t>
            </a:r>
            <a:r>
              <a:rPr dirty="0" sz="2000" spc="-2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metrics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25989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85611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05355" y="503302"/>
            <a:ext cx="80645" cy="117475"/>
          </a:xfrm>
          <a:custGeom>
            <a:avLst/>
            <a:gdLst/>
            <a:ahLst/>
            <a:cxnLst/>
            <a:rect l="l" t="t" r="r" b="b"/>
            <a:pathLst>
              <a:path w="80645" h="117475">
                <a:moveTo>
                  <a:pt x="80256" y="0"/>
                </a:moveTo>
                <a:lnTo>
                  <a:pt x="0" y="83531"/>
                </a:lnTo>
                <a:lnTo>
                  <a:pt x="0" y="117330"/>
                </a:lnTo>
                <a:lnTo>
                  <a:pt x="80256" y="33812"/>
                </a:lnTo>
                <a:lnTo>
                  <a:pt x="8025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85452" y="501315"/>
            <a:ext cx="84455" cy="119380"/>
          </a:xfrm>
          <a:custGeom>
            <a:avLst/>
            <a:gdLst/>
            <a:ahLst/>
            <a:cxnLst/>
            <a:rect l="l" t="t" r="r" b="b"/>
            <a:pathLst>
              <a:path w="84454" h="119379">
                <a:moveTo>
                  <a:pt x="0" y="0"/>
                </a:moveTo>
                <a:lnTo>
                  <a:pt x="0" y="33812"/>
                </a:lnTo>
                <a:lnTo>
                  <a:pt x="84230" y="119317"/>
                </a:lnTo>
                <a:lnTo>
                  <a:pt x="84230" y="85517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6235" y="68229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475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00059" y="682290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6748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74720" y="585840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09">
                <a:moveTo>
                  <a:pt x="0" y="0"/>
                </a:moveTo>
                <a:lnTo>
                  <a:pt x="0" y="33799"/>
                </a:lnTo>
                <a:lnTo>
                  <a:pt x="161516" y="193895"/>
                </a:lnTo>
                <a:lnTo>
                  <a:pt x="161516" y="160096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00059" y="427730"/>
            <a:ext cx="299720" cy="318770"/>
          </a:xfrm>
          <a:custGeom>
            <a:avLst/>
            <a:gdLst/>
            <a:ahLst/>
            <a:cxnLst/>
            <a:rect l="l" t="t" r="r" b="b"/>
            <a:pathLst>
              <a:path w="299720" h="318770">
                <a:moveTo>
                  <a:pt x="136748" y="0"/>
                </a:moveTo>
                <a:lnTo>
                  <a:pt x="136748" y="80538"/>
                </a:lnTo>
                <a:lnTo>
                  <a:pt x="0" y="80538"/>
                </a:lnTo>
                <a:lnTo>
                  <a:pt x="0" y="237654"/>
                </a:lnTo>
                <a:lnTo>
                  <a:pt x="136748" y="237654"/>
                </a:lnTo>
                <a:lnTo>
                  <a:pt x="136749" y="318205"/>
                </a:lnTo>
                <a:lnTo>
                  <a:pt x="299255" y="160096"/>
                </a:lnTo>
                <a:lnTo>
                  <a:pt x="136748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36808" y="587826"/>
            <a:ext cx="162560" cy="192405"/>
          </a:xfrm>
          <a:custGeom>
            <a:avLst/>
            <a:gdLst/>
            <a:ahLst/>
            <a:cxnLst/>
            <a:rect l="l" t="t" r="r" b="b"/>
            <a:pathLst>
              <a:path w="162559" h="192404">
                <a:moveTo>
                  <a:pt x="162506" y="0"/>
                </a:moveTo>
                <a:lnTo>
                  <a:pt x="0" y="158109"/>
                </a:lnTo>
                <a:lnTo>
                  <a:pt x="0" y="191908"/>
                </a:lnTo>
                <a:lnTo>
                  <a:pt x="162506" y="33799"/>
                </a:lnTo>
                <a:lnTo>
                  <a:pt x="1625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74720" y="427730"/>
            <a:ext cx="295275" cy="318770"/>
          </a:xfrm>
          <a:custGeom>
            <a:avLst/>
            <a:gdLst/>
            <a:ahLst/>
            <a:cxnLst/>
            <a:rect l="l" t="t" r="r" b="b"/>
            <a:pathLst>
              <a:path w="295275" h="318770">
                <a:moveTo>
                  <a:pt x="161516" y="0"/>
                </a:moveTo>
                <a:lnTo>
                  <a:pt x="0" y="158109"/>
                </a:lnTo>
                <a:lnTo>
                  <a:pt x="161516" y="318205"/>
                </a:lnTo>
                <a:lnTo>
                  <a:pt x="161516" y="237654"/>
                </a:lnTo>
                <a:lnTo>
                  <a:pt x="294991" y="237654"/>
                </a:lnTo>
                <a:lnTo>
                  <a:pt x="294991" y="81531"/>
                </a:lnTo>
                <a:lnTo>
                  <a:pt x="161516" y="81531"/>
                </a:lnTo>
                <a:lnTo>
                  <a:pt x="1615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25989" y="789681"/>
            <a:ext cx="319085" cy="194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25989" y="240788"/>
            <a:ext cx="319405" cy="710565"/>
          </a:xfrm>
          <a:custGeom>
            <a:avLst/>
            <a:gdLst/>
            <a:ahLst/>
            <a:cxnLst/>
            <a:rect l="l" t="t" r="r" b="b"/>
            <a:pathLst>
              <a:path w="319404" h="710565">
                <a:moveTo>
                  <a:pt x="319085" y="548893"/>
                </a:moveTo>
                <a:lnTo>
                  <a:pt x="0" y="548893"/>
                </a:lnTo>
                <a:lnTo>
                  <a:pt x="158546" y="709982"/>
                </a:lnTo>
                <a:lnTo>
                  <a:pt x="319085" y="548893"/>
                </a:lnTo>
                <a:close/>
              </a:path>
              <a:path w="319404" h="710565">
                <a:moveTo>
                  <a:pt x="259622" y="155116"/>
                </a:moveTo>
                <a:lnTo>
                  <a:pt x="59462" y="155116"/>
                </a:lnTo>
                <a:lnTo>
                  <a:pt x="59462" y="260526"/>
                </a:lnTo>
                <a:lnTo>
                  <a:pt x="143693" y="346044"/>
                </a:lnTo>
                <a:lnTo>
                  <a:pt x="59463" y="432555"/>
                </a:lnTo>
                <a:lnTo>
                  <a:pt x="59463" y="548893"/>
                </a:lnTo>
                <a:lnTo>
                  <a:pt x="259622" y="548893"/>
                </a:lnTo>
                <a:lnTo>
                  <a:pt x="259622" y="431562"/>
                </a:lnTo>
                <a:lnTo>
                  <a:pt x="179365" y="346044"/>
                </a:lnTo>
                <a:lnTo>
                  <a:pt x="259622" y="262513"/>
                </a:lnTo>
                <a:lnTo>
                  <a:pt x="259622" y="155116"/>
                </a:lnTo>
                <a:close/>
              </a:path>
              <a:path w="319404" h="710565">
                <a:moveTo>
                  <a:pt x="165470" y="0"/>
                </a:moveTo>
                <a:lnTo>
                  <a:pt x="155545" y="0"/>
                </a:lnTo>
                <a:lnTo>
                  <a:pt x="0" y="155116"/>
                </a:lnTo>
                <a:lnTo>
                  <a:pt x="319084" y="155116"/>
                </a:lnTo>
                <a:lnTo>
                  <a:pt x="165470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3807" y="1318260"/>
            <a:ext cx="550164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8634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Auto Scaling Basic</a:t>
            </a:r>
            <a:r>
              <a:rPr dirty="0" sz="2800" spc="-2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Lifecycle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346451" y="2046477"/>
            <a:ext cx="4953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instances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3079" y="847344"/>
            <a:ext cx="545592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3361" y="848105"/>
            <a:ext cx="1710055" cy="1732914"/>
          </a:xfrm>
          <a:custGeom>
            <a:avLst/>
            <a:gdLst/>
            <a:ahLst/>
            <a:cxnLst/>
            <a:rect l="l" t="t" r="r" b="b"/>
            <a:pathLst>
              <a:path w="1710054" h="1732914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1542034" y="0"/>
                </a:lnTo>
                <a:lnTo>
                  <a:pt x="1586661" y="5998"/>
                </a:lnTo>
                <a:lnTo>
                  <a:pt x="1626766" y="22925"/>
                </a:lnTo>
                <a:lnTo>
                  <a:pt x="1660747" y="49180"/>
                </a:lnTo>
                <a:lnTo>
                  <a:pt x="1687002" y="83161"/>
                </a:lnTo>
                <a:lnTo>
                  <a:pt x="1703929" y="123266"/>
                </a:lnTo>
                <a:lnTo>
                  <a:pt x="1709927" y="167894"/>
                </a:lnTo>
                <a:lnTo>
                  <a:pt x="1709927" y="1564894"/>
                </a:lnTo>
                <a:lnTo>
                  <a:pt x="1703929" y="1609521"/>
                </a:lnTo>
                <a:lnTo>
                  <a:pt x="1687002" y="1649626"/>
                </a:lnTo>
                <a:lnTo>
                  <a:pt x="1660747" y="1683607"/>
                </a:lnTo>
                <a:lnTo>
                  <a:pt x="1626766" y="1709862"/>
                </a:lnTo>
                <a:lnTo>
                  <a:pt x="1586661" y="1726789"/>
                </a:lnTo>
                <a:lnTo>
                  <a:pt x="1542034" y="1732788"/>
                </a:lnTo>
                <a:lnTo>
                  <a:pt x="167894" y="1732788"/>
                </a:lnTo>
                <a:lnTo>
                  <a:pt x="123266" y="1726789"/>
                </a:lnTo>
                <a:lnTo>
                  <a:pt x="83161" y="1709862"/>
                </a:lnTo>
                <a:lnTo>
                  <a:pt x="49180" y="1683607"/>
                </a:lnTo>
                <a:lnTo>
                  <a:pt x="22925" y="1649626"/>
                </a:lnTo>
                <a:lnTo>
                  <a:pt x="5998" y="1609521"/>
                </a:lnTo>
                <a:lnTo>
                  <a:pt x="0" y="1564894"/>
                </a:lnTo>
                <a:lnTo>
                  <a:pt x="0" y="167894"/>
                </a:lnTo>
                <a:close/>
              </a:path>
            </a:pathLst>
          </a:custGeom>
          <a:ln w="19812">
            <a:solidFill>
              <a:srgbClr val="464646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3020" y="2360167"/>
            <a:ext cx="1079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Auto </a:t>
            </a:r>
            <a:r>
              <a:rPr dirty="0" sz="900" b="1">
                <a:solidFill>
                  <a:srgbClr val="464646"/>
                </a:solidFill>
                <a:latin typeface="Arial"/>
                <a:cs typeface="Arial"/>
              </a:rPr>
              <a:t>Scaling</a:t>
            </a:r>
            <a:r>
              <a:rPr dirty="0" sz="900" spc="-8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6620" y="1411224"/>
            <a:ext cx="1021079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80053" y="1473708"/>
            <a:ext cx="856615" cy="78105"/>
          </a:xfrm>
          <a:custGeom>
            <a:avLst/>
            <a:gdLst/>
            <a:ahLst/>
            <a:cxnLst/>
            <a:rect l="l" t="t" r="r" b="b"/>
            <a:pathLst>
              <a:path w="856614" h="78105">
                <a:moveTo>
                  <a:pt x="778637" y="0"/>
                </a:moveTo>
                <a:lnTo>
                  <a:pt x="778637" y="77724"/>
                </a:lnTo>
                <a:lnTo>
                  <a:pt x="830453" y="51815"/>
                </a:lnTo>
                <a:lnTo>
                  <a:pt x="791591" y="51815"/>
                </a:lnTo>
                <a:lnTo>
                  <a:pt x="791591" y="25907"/>
                </a:lnTo>
                <a:lnTo>
                  <a:pt x="830452" y="25907"/>
                </a:lnTo>
                <a:lnTo>
                  <a:pt x="778637" y="0"/>
                </a:lnTo>
                <a:close/>
              </a:path>
              <a:path w="856614" h="78105">
                <a:moveTo>
                  <a:pt x="778637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778637" y="51815"/>
                </a:lnTo>
                <a:lnTo>
                  <a:pt x="778637" y="25907"/>
                </a:lnTo>
                <a:close/>
              </a:path>
              <a:path w="856614" h="78105">
                <a:moveTo>
                  <a:pt x="830452" y="25907"/>
                </a:moveTo>
                <a:lnTo>
                  <a:pt x="791591" y="25907"/>
                </a:lnTo>
                <a:lnTo>
                  <a:pt x="791591" y="51815"/>
                </a:lnTo>
                <a:lnTo>
                  <a:pt x="830453" y="51815"/>
                </a:lnTo>
                <a:lnTo>
                  <a:pt x="856361" y="38862"/>
                </a:lnTo>
                <a:lnTo>
                  <a:pt x="830452" y="2590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83964" y="1001267"/>
            <a:ext cx="1440180" cy="778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22064" y="1143000"/>
            <a:ext cx="1363980" cy="565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31208" y="1028700"/>
            <a:ext cx="1345691" cy="68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31208" y="1028700"/>
            <a:ext cx="1346200" cy="684530"/>
          </a:xfrm>
          <a:custGeom>
            <a:avLst/>
            <a:gdLst/>
            <a:ahLst/>
            <a:cxnLst/>
            <a:rect l="l" t="t" r="r" b="b"/>
            <a:pathLst>
              <a:path w="1346200" h="684530">
                <a:moveTo>
                  <a:pt x="0" y="114046"/>
                </a:moveTo>
                <a:lnTo>
                  <a:pt x="8961" y="69651"/>
                </a:lnTo>
                <a:lnTo>
                  <a:pt x="33400" y="33400"/>
                </a:lnTo>
                <a:lnTo>
                  <a:pt x="69651" y="8961"/>
                </a:lnTo>
                <a:lnTo>
                  <a:pt x="114045" y="0"/>
                </a:lnTo>
                <a:lnTo>
                  <a:pt x="1231645" y="0"/>
                </a:lnTo>
                <a:lnTo>
                  <a:pt x="1276040" y="8961"/>
                </a:lnTo>
                <a:lnTo>
                  <a:pt x="1312290" y="33400"/>
                </a:lnTo>
                <a:lnTo>
                  <a:pt x="1336730" y="69651"/>
                </a:lnTo>
                <a:lnTo>
                  <a:pt x="1345691" y="114046"/>
                </a:lnTo>
                <a:lnTo>
                  <a:pt x="1345691" y="570229"/>
                </a:lnTo>
                <a:lnTo>
                  <a:pt x="1336730" y="614624"/>
                </a:lnTo>
                <a:lnTo>
                  <a:pt x="1312290" y="650875"/>
                </a:lnTo>
                <a:lnTo>
                  <a:pt x="1276040" y="675314"/>
                </a:lnTo>
                <a:lnTo>
                  <a:pt x="1231645" y="684276"/>
                </a:lnTo>
                <a:lnTo>
                  <a:pt x="114045" y="684276"/>
                </a:lnTo>
                <a:lnTo>
                  <a:pt x="69651" y="675314"/>
                </a:lnTo>
                <a:lnTo>
                  <a:pt x="33400" y="650875"/>
                </a:lnTo>
                <a:lnTo>
                  <a:pt x="8961" y="614624"/>
                </a:lnTo>
                <a:lnTo>
                  <a:pt x="0" y="570229"/>
                </a:lnTo>
                <a:lnTo>
                  <a:pt x="0" y="114046"/>
                </a:lnTo>
                <a:close/>
              </a:path>
            </a:pathLst>
          </a:custGeom>
          <a:ln w="9144">
            <a:solidFill>
              <a:srgbClr val="94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90084" y="1215390"/>
            <a:ext cx="1029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Scale</a:t>
            </a:r>
            <a:r>
              <a:rPr dirty="0" sz="1800" spc="-7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83735" y="1738883"/>
            <a:ext cx="524256" cy="597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79114" y="2329433"/>
            <a:ext cx="1293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CloudWatch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6844" y="1665732"/>
            <a:ext cx="371855" cy="4480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8246" y="1767077"/>
            <a:ext cx="237490" cy="284480"/>
          </a:xfrm>
          <a:custGeom>
            <a:avLst/>
            <a:gdLst/>
            <a:ahLst/>
            <a:cxnLst/>
            <a:rect l="l" t="t" r="r" b="b"/>
            <a:pathLst>
              <a:path w="237489" h="284480">
                <a:moveTo>
                  <a:pt x="184614" y="74955"/>
                </a:moveTo>
                <a:lnTo>
                  <a:pt x="170687" y="117094"/>
                </a:lnTo>
                <a:lnTo>
                  <a:pt x="147700" y="159004"/>
                </a:lnTo>
                <a:lnTo>
                  <a:pt x="119761" y="195326"/>
                </a:lnTo>
                <a:lnTo>
                  <a:pt x="87883" y="224917"/>
                </a:lnTo>
                <a:lnTo>
                  <a:pt x="53593" y="245618"/>
                </a:lnTo>
                <a:lnTo>
                  <a:pt x="9778" y="257683"/>
                </a:lnTo>
                <a:lnTo>
                  <a:pt x="0" y="258064"/>
                </a:lnTo>
                <a:lnTo>
                  <a:pt x="1015" y="283972"/>
                </a:lnTo>
                <a:lnTo>
                  <a:pt x="42925" y="277368"/>
                </a:lnTo>
                <a:lnTo>
                  <a:pt x="83692" y="258953"/>
                </a:lnTo>
                <a:lnTo>
                  <a:pt x="120903" y="230886"/>
                </a:lnTo>
                <a:lnTo>
                  <a:pt x="154177" y="194691"/>
                </a:lnTo>
                <a:lnTo>
                  <a:pt x="182244" y="151892"/>
                </a:lnTo>
                <a:lnTo>
                  <a:pt x="203707" y="104394"/>
                </a:lnTo>
                <a:lnTo>
                  <a:pt x="210246" y="78592"/>
                </a:lnTo>
                <a:lnTo>
                  <a:pt x="184614" y="74955"/>
                </a:lnTo>
                <a:close/>
              </a:path>
              <a:path w="237489" h="284480">
                <a:moveTo>
                  <a:pt x="230059" y="60960"/>
                </a:moveTo>
                <a:lnTo>
                  <a:pt x="188087" y="60960"/>
                </a:lnTo>
                <a:lnTo>
                  <a:pt x="213105" y="67310"/>
                </a:lnTo>
                <a:lnTo>
                  <a:pt x="210246" y="78592"/>
                </a:lnTo>
                <a:lnTo>
                  <a:pt x="237236" y="82423"/>
                </a:lnTo>
                <a:lnTo>
                  <a:pt x="230059" y="60960"/>
                </a:lnTo>
                <a:close/>
              </a:path>
              <a:path w="237489" h="284480">
                <a:moveTo>
                  <a:pt x="188087" y="60960"/>
                </a:moveTo>
                <a:lnTo>
                  <a:pt x="184614" y="74955"/>
                </a:lnTo>
                <a:lnTo>
                  <a:pt x="210246" y="78592"/>
                </a:lnTo>
                <a:lnTo>
                  <a:pt x="213105" y="67310"/>
                </a:lnTo>
                <a:lnTo>
                  <a:pt x="188087" y="60960"/>
                </a:lnTo>
                <a:close/>
              </a:path>
              <a:path w="237489" h="284480">
                <a:moveTo>
                  <a:pt x="209676" y="0"/>
                </a:moveTo>
                <a:lnTo>
                  <a:pt x="160274" y="71500"/>
                </a:lnTo>
                <a:lnTo>
                  <a:pt x="184614" y="74955"/>
                </a:lnTo>
                <a:lnTo>
                  <a:pt x="188087" y="60960"/>
                </a:lnTo>
                <a:lnTo>
                  <a:pt x="230059" y="60960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62955" y="1815083"/>
            <a:ext cx="384048" cy="3840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31740" y="2210815"/>
            <a:ext cx="104584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Scheduled</a:t>
            </a:r>
            <a:r>
              <a:rPr dirty="0" sz="1000" spc="-5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Event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84420" y="1612391"/>
            <a:ext cx="522731" cy="4709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83098" y="1713738"/>
            <a:ext cx="382270" cy="306705"/>
          </a:xfrm>
          <a:custGeom>
            <a:avLst/>
            <a:gdLst/>
            <a:ahLst/>
            <a:cxnLst/>
            <a:rect l="l" t="t" r="r" b="b"/>
            <a:pathLst>
              <a:path w="382270" h="306705">
                <a:moveTo>
                  <a:pt x="51418" y="73388"/>
                </a:moveTo>
                <a:lnTo>
                  <a:pt x="26008" y="78606"/>
                </a:lnTo>
                <a:lnTo>
                  <a:pt x="27686" y="84962"/>
                </a:lnTo>
                <a:lnTo>
                  <a:pt x="27812" y="85725"/>
                </a:lnTo>
                <a:lnTo>
                  <a:pt x="28066" y="86360"/>
                </a:lnTo>
                <a:lnTo>
                  <a:pt x="28448" y="87122"/>
                </a:lnTo>
                <a:lnTo>
                  <a:pt x="34925" y="100964"/>
                </a:lnTo>
                <a:lnTo>
                  <a:pt x="59309" y="141097"/>
                </a:lnTo>
                <a:lnTo>
                  <a:pt x="90170" y="178308"/>
                </a:lnTo>
                <a:lnTo>
                  <a:pt x="126873" y="212217"/>
                </a:lnTo>
                <a:lnTo>
                  <a:pt x="182752" y="250825"/>
                </a:lnTo>
                <a:lnTo>
                  <a:pt x="229108" y="274066"/>
                </a:lnTo>
                <a:lnTo>
                  <a:pt x="278511" y="291845"/>
                </a:lnTo>
                <a:lnTo>
                  <a:pt x="329691" y="302894"/>
                </a:lnTo>
                <a:lnTo>
                  <a:pt x="381126" y="306705"/>
                </a:lnTo>
                <a:lnTo>
                  <a:pt x="381762" y="280797"/>
                </a:lnTo>
                <a:lnTo>
                  <a:pt x="364871" y="280416"/>
                </a:lnTo>
                <a:lnTo>
                  <a:pt x="348868" y="279145"/>
                </a:lnTo>
                <a:lnTo>
                  <a:pt x="300863" y="270891"/>
                </a:lnTo>
                <a:lnTo>
                  <a:pt x="254000" y="256286"/>
                </a:lnTo>
                <a:lnTo>
                  <a:pt x="209423" y="236093"/>
                </a:lnTo>
                <a:lnTo>
                  <a:pt x="167893" y="210819"/>
                </a:lnTo>
                <a:lnTo>
                  <a:pt x="130683" y="181610"/>
                </a:lnTo>
                <a:lnTo>
                  <a:pt x="98425" y="148716"/>
                </a:lnTo>
                <a:lnTo>
                  <a:pt x="71754" y="113411"/>
                </a:lnTo>
                <a:lnTo>
                  <a:pt x="52946" y="78359"/>
                </a:lnTo>
                <a:lnTo>
                  <a:pt x="52704" y="78359"/>
                </a:lnTo>
                <a:lnTo>
                  <a:pt x="51942" y="76200"/>
                </a:lnTo>
                <a:lnTo>
                  <a:pt x="52146" y="76200"/>
                </a:lnTo>
                <a:lnTo>
                  <a:pt x="51418" y="73388"/>
                </a:lnTo>
                <a:close/>
              </a:path>
              <a:path w="382270" h="306705">
                <a:moveTo>
                  <a:pt x="22478" y="0"/>
                </a:moveTo>
                <a:lnTo>
                  <a:pt x="0" y="83947"/>
                </a:lnTo>
                <a:lnTo>
                  <a:pt x="26008" y="78606"/>
                </a:lnTo>
                <a:lnTo>
                  <a:pt x="22860" y="66675"/>
                </a:lnTo>
                <a:lnTo>
                  <a:pt x="48005" y="60198"/>
                </a:lnTo>
                <a:lnTo>
                  <a:pt x="69697" y="60198"/>
                </a:lnTo>
                <a:lnTo>
                  <a:pt x="22478" y="0"/>
                </a:lnTo>
                <a:close/>
              </a:path>
              <a:path w="382270" h="306705">
                <a:moveTo>
                  <a:pt x="48005" y="60198"/>
                </a:moveTo>
                <a:lnTo>
                  <a:pt x="22860" y="66675"/>
                </a:lnTo>
                <a:lnTo>
                  <a:pt x="26008" y="78606"/>
                </a:lnTo>
                <a:lnTo>
                  <a:pt x="51418" y="73388"/>
                </a:lnTo>
                <a:lnTo>
                  <a:pt x="48005" y="60198"/>
                </a:lnTo>
                <a:close/>
              </a:path>
              <a:path w="382270" h="306705">
                <a:moveTo>
                  <a:pt x="51942" y="76200"/>
                </a:moveTo>
                <a:lnTo>
                  <a:pt x="52704" y="78359"/>
                </a:lnTo>
                <a:lnTo>
                  <a:pt x="52401" y="77187"/>
                </a:lnTo>
                <a:lnTo>
                  <a:pt x="51942" y="76200"/>
                </a:lnTo>
                <a:close/>
              </a:path>
              <a:path w="382270" h="306705">
                <a:moveTo>
                  <a:pt x="52401" y="77187"/>
                </a:moveTo>
                <a:lnTo>
                  <a:pt x="52704" y="78359"/>
                </a:lnTo>
                <a:lnTo>
                  <a:pt x="52946" y="78359"/>
                </a:lnTo>
                <a:lnTo>
                  <a:pt x="52401" y="77187"/>
                </a:lnTo>
                <a:close/>
              </a:path>
              <a:path w="382270" h="306705">
                <a:moveTo>
                  <a:pt x="52146" y="76200"/>
                </a:moveTo>
                <a:lnTo>
                  <a:pt x="51942" y="76200"/>
                </a:lnTo>
                <a:lnTo>
                  <a:pt x="52401" y="77187"/>
                </a:lnTo>
                <a:lnTo>
                  <a:pt x="52146" y="76200"/>
                </a:lnTo>
                <a:close/>
              </a:path>
              <a:path w="382270" h="306705">
                <a:moveTo>
                  <a:pt x="69697" y="60198"/>
                </a:moveTo>
                <a:lnTo>
                  <a:pt x="48005" y="60198"/>
                </a:lnTo>
                <a:lnTo>
                  <a:pt x="51418" y="73388"/>
                </a:lnTo>
                <a:lnTo>
                  <a:pt x="76073" y="68325"/>
                </a:lnTo>
                <a:lnTo>
                  <a:pt x="69697" y="6019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97835" y="2578607"/>
            <a:ext cx="242315" cy="4069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80132" y="2600705"/>
            <a:ext cx="77724" cy="243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59864" y="2926079"/>
            <a:ext cx="1438656" cy="7787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86355" y="3067811"/>
            <a:ext cx="1185671" cy="5654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07107" y="2953511"/>
            <a:ext cx="1344168" cy="6842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07107" y="2953511"/>
            <a:ext cx="1344295" cy="684530"/>
          </a:xfrm>
          <a:custGeom>
            <a:avLst/>
            <a:gdLst/>
            <a:ahLst/>
            <a:cxnLst/>
            <a:rect l="l" t="t" r="r" b="b"/>
            <a:pathLst>
              <a:path w="1344295" h="684529">
                <a:moveTo>
                  <a:pt x="0" y="114045"/>
                </a:moveTo>
                <a:lnTo>
                  <a:pt x="8961" y="69651"/>
                </a:lnTo>
                <a:lnTo>
                  <a:pt x="33400" y="33400"/>
                </a:lnTo>
                <a:lnTo>
                  <a:pt x="69651" y="8961"/>
                </a:lnTo>
                <a:lnTo>
                  <a:pt x="114046" y="0"/>
                </a:lnTo>
                <a:lnTo>
                  <a:pt x="1230122" y="0"/>
                </a:lnTo>
                <a:lnTo>
                  <a:pt x="1274516" y="8961"/>
                </a:lnTo>
                <a:lnTo>
                  <a:pt x="1310767" y="33400"/>
                </a:lnTo>
                <a:lnTo>
                  <a:pt x="1335206" y="69651"/>
                </a:lnTo>
                <a:lnTo>
                  <a:pt x="1344168" y="114045"/>
                </a:lnTo>
                <a:lnTo>
                  <a:pt x="1344168" y="570229"/>
                </a:lnTo>
                <a:lnTo>
                  <a:pt x="1335206" y="614624"/>
                </a:lnTo>
                <a:lnTo>
                  <a:pt x="1310767" y="650875"/>
                </a:lnTo>
                <a:lnTo>
                  <a:pt x="1274516" y="675314"/>
                </a:lnTo>
                <a:lnTo>
                  <a:pt x="1230122" y="684276"/>
                </a:lnTo>
                <a:lnTo>
                  <a:pt x="114046" y="684276"/>
                </a:lnTo>
                <a:lnTo>
                  <a:pt x="69651" y="675314"/>
                </a:lnTo>
                <a:lnTo>
                  <a:pt x="33400" y="650875"/>
                </a:lnTo>
                <a:lnTo>
                  <a:pt x="8961" y="614624"/>
                </a:lnTo>
                <a:lnTo>
                  <a:pt x="0" y="570229"/>
                </a:lnTo>
                <a:lnTo>
                  <a:pt x="0" y="114045"/>
                </a:lnTo>
                <a:close/>
              </a:path>
            </a:pathLst>
          </a:custGeom>
          <a:ln w="9144">
            <a:solidFill>
              <a:srgbClr val="94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253233" y="3141091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Scale</a:t>
            </a:r>
            <a:r>
              <a:rPr dirty="0" sz="1800" spc="-7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83079" y="3802379"/>
            <a:ext cx="524256" cy="5958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61616" y="3619500"/>
            <a:ext cx="371856" cy="4480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03017" y="3720846"/>
            <a:ext cx="237490" cy="284480"/>
          </a:xfrm>
          <a:custGeom>
            <a:avLst/>
            <a:gdLst/>
            <a:ahLst/>
            <a:cxnLst/>
            <a:rect l="l" t="t" r="r" b="b"/>
            <a:pathLst>
              <a:path w="237489" h="284479">
                <a:moveTo>
                  <a:pt x="184614" y="74955"/>
                </a:moveTo>
                <a:lnTo>
                  <a:pt x="170687" y="117093"/>
                </a:lnTo>
                <a:lnTo>
                  <a:pt x="147700" y="159016"/>
                </a:lnTo>
                <a:lnTo>
                  <a:pt x="119761" y="195364"/>
                </a:lnTo>
                <a:lnTo>
                  <a:pt x="87883" y="224904"/>
                </a:lnTo>
                <a:lnTo>
                  <a:pt x="53593" y="245617"/>
                </a:lnTo>
                <a:lnTo>
                  <a:pt x="9779" y="257657"/>
                </a:lnTo>
                <a:lnTo>
                  <a:pt x="0" y="258038"/>
                </a:lnTo>
                <a:lnTo>
                  <a:pt x="1015" y="283933"/>
                </a:lnTo>
                <a:lnTo>
                  <a:pt x="42925" y="277380"/>
                </a:lnTo>
                <a:lnTo>
                  <a:pt x="83693" y="259016"/>
                </a:lnTo>
                <a:lnTo>
                  <a:pt x="120904" y="230898"/>
                </a:lnTo>
                <a:lnTo>
                  <a:pt x="154177" y="194652"/>
                </a:lnTo>
                <a:lnTo>
                  <a:pt x="182244" y="151891"/>
                </a:lnTo>
                <a:lnTo>
                  <a:pt x="203707" y="104393"/>
                </a:lnTo>
                <a:lnTo>
                  <a:pt x="210246" y="78592"/>
                </a:lnTo>
                <a:lnTo>
                  <a:pt x="184614" y="74955"/>
                </a:lnTo>
                <a:close/>
              </a:path>
              <a:path w="237489" h="284479">
                <a:moveTo>
                  <a:pt x="230059" y="60959"/>
                </a:moveTo>
                <a:lnTo>
                  <a:pt x="188087" y="60959"/>
                </a:lnTo>
                <a:lnTo>
                  <a:pt x="213106" y="67309"/>
                </a:lnTo>
                <a:lnTo>
                  <a:pt x="210246" y="78592"/>
                </a:lnTo>
                <a:lnTo>
                  <a:pt x="237236" y="82422"/>
                </a:lnTo>
                <a:lnTo>
                  <a:pt x="230059" y="60959"/>
                </a:lnTo>
                <a:close/>
              </a:path>
              <a:path w="237489" h="284479">
                <a:moveTo>
                  <a:pt x="188087" y="60959"/>
                </a:moveTo>
                <a:lnTo>
                  <a:pt x="184614" y="74955"/>
                </a:lnTo>
                <a:lnTo>
                  <a:pt x="210246" y="78592"/>
                </a:lnTo>
                <a:lnTo>
                  <a:pt x="213106" y="67309"/>
                </a:lnTo>
                <a:lnTo>
                  <a:pt x="188087" y="60959"/>
                </a:lnTo>
                <a:close/>
              </a:path>
              <a:path w="237489" h="284479">
                <a:moveTo>
                  <a:pt x="209676" y="0"/>
                </a:moveTo>
                <a:lnTo>
                  <a:pt x="160274" y="71500"/>
                </a:lnTo>
                <a:lnTo>
                  <a:pt x="184614" y="74955"/>
                </a:lnTo>
                <a:lnTo>
                  <a:pt x="188087" y="60959"/>
                </a:lnTo>
                <a:lnTo>
                  <a:pt x="230059" y="60959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04388" y="3855720"/>
            <a:ext cx="384048" cy="382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408557" y="4249013"/>
            <a:ext cx="240919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6045">
              <a:lnSpc>
                <a:spcPts val="114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Scheduled</a:t>
            </a:r>
            <a:r>
              <a:rPr dirty="0" sz="1000" spc="-5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Event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000" spc="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CloudWatch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58795" y="3537203"/>
            <a:ext cx="589788" cy="585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51251" y="3638550"/>
            <a:ext cx="454659" cy="421640"/>
          </a:xfrm>
          <a:custGeom>
            <a:avLst/>
            <a:gdLst/>
            <a:ahLst/>
            <a:cxnLst/>
            <a:rect l="l" t="t" r="r" b="b"/>
            <a:pathLst>
              <a:path w="454660" h="421639">
                <a:moveTo>
                  <a:pt x="52494" y="75382"/>
                </a:moveTo>
                <a:lnTo>
                  <a:pt x="26803" y="78641"/>
                </a:lnTo>
                <a:lnTo>
                  <a:pt x="31242" y="99059"/>
                </a:lnTo>
                <a:lnTo>
                  <a:pt x="37718" y="118237"/>
                </a:lnTo>
                <a:lnTo>
                  <a:pt x="53721" y="155828"/>
                </a:lnTo>
                <a:lnTo>
                  <a:pt x="73660" y="192150"/>
                </a:lnTo>
                <a:lnTo>
                  <a:pt x="97028" y="226822"/>
                </a:lnTo>
                <a:lnTo>
                  <a:pt x="123571" y="259524"/>
                </a:lnTo>
                <a:lnTo>
                  <a:pt x="152908" y="290245"/>
                </a:lnTo>
                <a:lnTo>
                  <a:pt x="184912" y="318350"/>
                </a:lnTo>
                <a:lnTo>
                  <a:pt x="219075" y="343788"/>
                </a:lnTo>
                <a:lnTo>
                  <a:pt x="255143" y="366166"/>
                </a:lnTo>
                <a:lnTo>
                  <a:pt x="292989" y="385140"/>
                </a:lnTo>
                <a:lnTo>
                  <a:pt x="332105" y="400418"/>
                </a:lnTo>
                <a:lnTo>
                  <a:pt x="372364" y="411810"/>
                </a:lnTo>
                <a:lnTo>
                  <a:pt x="413258" y="418757"/>
                </a:lnTo>
                <a:lnTo>
                  <a:pt x="453771" y="421195"/>
                </a:lnTo>
                <a:lnTo>
                  <a:pt x="454533" y="395287"/>
                </a:lnTo>
                <a:lnTo>
                  <a:pt x="434594" y="394716"/>
                </a:lnTo>
                <a:lnTo>
                  <a:pt x="415544" y="392963"/>
                </a:lnTo>
                <a:lnTo>
                  <a:pt x="377317" y="386384"/>
                </a:lnTo>
                <a:lnTo>
                  <a:pt x="339852" y="375678"/>
                </a:lnTo>
                <a:lnTo>
                  <a:pt x="303022" y="361238"/>
                </a:lnTo>
                <a:lnTo>
                  <a:pt x="267208" y="343255"/>
                </a:lnTo>
                <a:lnTo>
                  <a:pt x="233045" y="322008"/>
                </a:lnTo>
                <a:lnTo>
                  <a:pt x="200787" y="297916"/>
                </a:lnTo>
                <a:lnTo>
                  <a:pt x="170434" y="271157"/>
                </a:lnTo>
                <a:lnTo>
                  <a:pt x="142621" y="242062"/>
                </a:lnTo>
                <a:lnTo>
                  <a:pt x="117602" y="210947"/>
                </a:lnTo>
                <a:lnTo>
                  <a:pt x="95377" y="178181"/>
                </a:lnTo>
                <a:lnTo>
                  <a:pt x="76835" y="144018"/>
                </a:lnTo>
                <a:lnTo>
                  <a:pt x="61849" y="108712"/>
                </a:lnTo>
                <a:lnTo>
                  <a:pt x="55753" y="90678"/>
                </a:lnTo>
                <a:lnTo>
                  <a:pt x="52494" y="75382"/>
                </a:lnTo>
                <a:close/>
              </a:path>
              <a:path w="454660" h="421639">
                <a:moveTo>
                  <a:pt x="28702" y="0"/>
                </a:moveTo>
                <a:lnTo>
                  <a:pt x="0" y="82041"/>
                </a:lnTo>
                <a:lnTo>
                  <a:pt x="26803" y="78641"/>
                </a:lnTo>
                <a:lnTo>
                  <a:pt x="24256" y="66928"/>
                </a:lnTo>
                <a:lnTo>
                  <a:pt x="49530" y="61468"/>
                </a:lnTo>
                <a:lnTo>
                  <a:pt x="69860" y="61468"/>
                </a:lnTo>
                <a:lnTo>
                  <a:pt x="28702" y="0"/>
                </a:lnTo>
                <a:close/>
              </a:path>
              <a:path w="454660" h="421639">
                <a:moveTo>
                  <a:pt x="49530" y="61468"/>
                </a:moveTo>
                <a:lnTo>
                  <a:pt x="24256" y="66928"/>
                </a:lnTo>
                <a:lnTo>
                  <a:pt x="26803" y="78641"/>
                </a:lnTo>
                <a:lnTo>
                  <a:pt x="52494" y="75382"/>
                </a:lnTo>
                <a:lnTo>
                  <a:pt x="49530" y="61468"/>
                </a:lnTo>
                <a:close/>
              </a:path>
              <a:path w="454660" h="421639">
                <a:moveTo>
                  <a:pt x="69860" y="61468"/>
                </a:moveTo>
                <a:lnTo>
                  <a:pt x="49530" y="61468"/>
                </a:lnTo>
                <a:lnTo>
                  <a:pt x="52494" y="75382"/>
                </a:lnTo>
                <a:lnTo>
                  <a:pt x="77089" y="72262"/>
                </a:lnTo>
                <a:lnTo>
                  <a:pt x="69860" y="6146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78158" y="1380275"/>
            <a:ext cx="1042940" cy="1304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02629" y="1386839"/>
            <a:ext cx="993140" cy="78105"/>
          </a:xfrm>
          <a:custGeom>
            <a:avLst/>
            <a:gdLst/>
            <a:ahLst/>
            <a:cxnLst/>
            <a:rect l="l" t="t" r="r" b="b"/>
            <a:pathLst>
              <a:path w="993140" h="78105">
                <a:moveTo>
                  <a:pt x="915035" y="0"/>
                </a:moveTo>
                <a:lnTo>
                  <a:pt x="915035" y="77724"/>
                </a:lnTo>
                <a:lnTo>
                  <a:pt x="966851" y="51815"/>
                </a:lnTo>
                <a:lnTo>
                  <a:pt x="927989" y="51815"/>
                </a:lnTo>
                <a:lnTo>
                  <a:pt x="927989" y="25908"/>
                </a:lnTo>
                <a:lnTo>
                  <a:pt x="966851" y="25908"/>
                </a:lnTo>
                <a:lnTo>
                  <a:pt x="915035" y="0"/>
                </a:lnTo>
                <a:close/>
              </a:path>
              <a:path w="993140" h="78105">
                <a:moveTo>
                  <a:pt x="915035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915035" y="51815"/>
                </a:lnTo>
                <a:lnTo>
                  <a:pt x="915035" y="25908"/>
                </a:lnTo>
                <a:close/>
              </a:path>
              <a:path w="993140" h="78105">
                <a:moveTo>
                  <a:pt x="966851" y="25908"/>
                </a:moveTo>
                <a:lnTo>
                  <a:pt x="927989" y="25908"/>
                </a:lnTo>
                <a:lnTo>
                  <a:pt x="927989" y="51815"/>
                </a:lnTo>
                <a:lnTo>
                  <a:pt x="966851" y="51815"/>
                </a:lnTo>
                <a:lnTo>
                  <a:pt x="992759" y="38862"/>
                </a:lnTo>
                <a:lnTo>
                  <a:pt x="966851" y="2590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004940" y="1254633"/>
            <a:ext cx="5397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Launch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Instan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12280" y="1269491"/>
            <a:ext cx="342900" cy="3550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25989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85611" y="395904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462" y="33812"/>
                </a:moveTo>
                <a:lnTo>
                  <a:pt x="0" y="33812"/>
                </a:lnTo>
                <a:lnTo>
                  <a:pt x="0" y="0"/>
                </a:lnTo>
                <a:lnTo>
                  <a:pt x="59462" y="0"/>
                </a:lnTo>
                <a:lnTo>
                  <a:pt x="59462" y="3381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05355" y="503302"/>
            <a:ext cx="80645" cy="117475"/>
          </a:xfrm>
          <a:custGeom>
            <a:avLst/>
            <a:gdLst/>
            <a:ahLst/>
            <a:cxnLst/>
            <a:rect l="l" t="t" r="r" b="b"/>
            <a:pathLst>
              <a:path w="80645" h="117475">
                <a:moveTo>
                  <a:pt x="80256" y="0"/>
                </a:moveTo>
                <a:lnTo>
                  <a:pt x="0" y="83531"/>
                </a:lnTo>
                <a:lnTo>
                  <a:pt x="0" y="117330"/>
                </a:lnTo>
                <a:lnTo>
                  <a:pt x="80256" y="33812"/>
                </a:lnTo>
                <a:lnTo>
                  <a:pt x="8025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85452" y="501315"/>
            <a:ext cx="84455" cy="119380"/>
          </a:xfrm>
          <a:custGeom>
            <a:avLst/>
            <a:gdLst/>
            <a:ahLst/>
            <a:cxnLst/>
            <a:rect l="l" t="t" r="r" b="b"/>
            <a:pathLst>
              <a:path w="84454" h="119379">
                <a:moveTo>
                  <a:pt x="0" y="0"/>
                </a:moveTo>
                <a:lnTo>
                  <a:pt x="0" y="33812"/>
                </a:lnTo>
                <a:lnTo>
                  <a:pt x="84230" y="119317"/>
                </a:lnTo>
                <a:lnTo>
                  <a:pt x="84230" y="85517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736235" y="68229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475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00059" y="682290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6748" y="0"/>
                </a:lnTo>
              </a:path>
            </a:pathLst>
          </a:custGeom>
          <a:ln w="3381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74720" y="585840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09">
                <a:moveTo>
                  <a:pt x="0" y="0"/>
                </a:moveTo>
                <a:lnTo>
                  <a:pt x="0" y="33799"/>
                </a:lnTo>
                <a:lnTo>
                  <a:pt x="161516" y="193895"/>
                </a:lnTo>
                <a:lnTo>
                  <a:pt x="161516" y="160096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00059" y="427730"/>
            <a:ext cx="299720" cy="318770"/>
          </a:xfrm>
          <a:custGeom>
            <a:avLst/>
            <a:gdLst/>
            <a:ahLst/>
            <a:cxnLst/>
            <a:rect l="l" t="t" r="r" b="b"/>
            <a:pathLst>
              <a:path w="299720" h="318770">
                <a:moveTo>
                  <a:pt x="136748" y="0"/>
                </a:moveTo>
                <a:lnTo>
                  <a:pt x="136748" y="80538"/>
                </a:lnTo>
                <a:lnTo>
                  <a:pt x="0" y="80538"/>
                </a:lnTo>
                <a:lnTo>
                  <a:pt x="0" y="237654"/>
                </a:lnTo>
                <a:lnTo>
                  <a:pt x="136748" y="237654"/>
                </a:lnTo>
                <a:lnTo>
                  <a:pt x="136749" y="318205"/>
                </a:lnTo>
                <a:lnTo>
                  <a:pt x="299255" y="160096"/>
                </a:lnTo>
                <a:lnTo>
                  <a:pt x="136748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236808" y="587826"/>
            <a:ext cx="162560" cy="192405"/>
          </a:xfrm>
          <a:custGeom>
            <a:avLst/>
            <a:gdLst/>
            <a:ahLst/>
            <a:cxnLst/>
            <a:rect l="l" t="t" r="r" b="b"/>
            <a:pathLst>
              <a:path w="162559" h="192404">
                <a:moveTo>
                  <a:pt x="162506" y="0"/>
                </a:moveTo>
                <a:lnTo>
                  <a:pt x="0" y="158109"/>
                </a:lnTo>
                <a:lnTo>
                  <a:pt x="0" y="191908"/>
                </a:lnTo>
                <a:lnTo>
                  <a:pt x="162506" y="33799"/>
                </a:lnTo>
                <a:lnTo>
                  <a:pt x="1625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74720" y="427730"/>
            <a:ext cx="295275" cy="318770"/>
          </a:xfrm>
          <a:custGeom>
            <a:avLst/>
            <a:gdLst/>
            <a:ahLst/>
            <a:cxnLst/>
            <a:rect l="l" t="t" r="r" b="b"/>
            <a:pathLst>
              <a:path w="295275" h="318770">
                <a:moveTo>
                  <a:pt x="161516" y="0"/>
                </a:moveTo>
                <a:lnTo>
                  <a:pt x="0" y="158109"/>
                </a:lnTo>
                <a:lnTo>
                  <a:pt x="161516" y="318205"/>
                </a:lnTo>
                <a:lnTo>
                  <a:pt x="161516" y="237654"/>
                </a:lnTo>
                <a:lnTo>
                  <a:pt x="294991" y="237654"/>
                </a:lnTo>
                <a:lnTo>
                  <a:pt x="294991" y="81531"/>
                </a:lnTo>
                <a:lnTo>
                  <a:pt x="161516" y="81531"/>
                </a:lnTo>
                <a:lnTo>
                  <a:pt x="1615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325989" y="789681"/>
            <a:ext cx="319085" cy="1948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325989" y="240788"/>
            <a:ext cx="319405" cy="710565"/>
          </a:xfrm>
          <a:custGeom>
            <a:avLst/>
            <a:gdLst/>
            <a:ahLst/>
            <a:cxnLst/>
            <a:rect l="l" t="t" r="r" b="b"/>
            <a:pathLst>
              <a:path w="319404" h="710565">
                <a:moveTo>
                  <a:pt x="319085" y="548893"/>
                </a:moveTo>
                <a:lnTo>
                  <a:pt x="0" y="548893"/>
                </a:lnTo>
                <a:lnTo>
                  <a:pt x="158546" y="709982"/>
                </a:lnTo>
                <a:lnTo>
                  <a:pt x="319085" y="548893"/>
                </a:lnTo>
                <a:close/>
              </a:path>
              <a:path w="319404" h="710565">
                <a:moveTo>
                  <a:pt x="259622" y="155116"/>
                </a:moveTo>
                <a:lnTo>
                  <a:pt x="59462" y="155116"/>
                </a:lnTo>
                <a:lnTo>
                  <a:pt x="59462" y="260526"/>
                </a:lnTo>
                <a:lnTo>
                  <a:pt x="143693" y="346044"/>
                </a:lnTo>
                <a:lnTo>
                  <a:pt x="59463" y="432555"/>
                </a:lnTo>
                <a:lnTo>
                  <a:pt x="59463" y="548893"/>
                </a:lnTo>
                <a:lnTo>
                  <a:pt x="259622" y="548893"/>
                </a:lnTo>
                <a:lnTo>
                  <a:pt x="259622" y="431562"/>
                </a:lnTo>
                <a:lnTo>
                  <a:pt x="179365" y="346044"/>
                </a:lnTo>
                <a:lnTo>
                  <a:pt x="259622" y="262513"/>
                </a:lnTo>
                <a:lnTo>
                  <a:pt x="259622" y="155116"/>
                </a:lnTo>
                <a:close/>
              </a:path>
              <a:path w="319404" h="710565">
                <a:moveTo>
                  <a:pt x="165470" y="0"/>
                </a:moveTo>
                <a:lnTo>
                  <a:pt x="155545" y="0"/>
                </a:lnTo>
                <a:lnTo>
                  <a:pt x="0" y="155116"/>
                </a:lnTo>
                <a:lnTo>
                  <a:pt x="319084" y="155116"/>
                </a:lnTo>
                <a:lnTo>
                  <a:pt x="165470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969509" y="731647"/>
            <a:ext cx="989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Attach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to</a:t>
            </a:r>
            <a:r>
              <a:rPr dirty="0" sz="1000" spc="-2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355847" y="804672"/>
            <a:ext cx="4151376" cy="7178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77005" y="867155"/>
            <a:ext cx="3987165" cy="592455"/>
          </a:xfrm>
          <a:custGeom>
            <a:avLst/>
            <a:gdLst/>
            <a:ahLst/>
            <a:cxnLst/>
            <a:rect l="l" t="t" r="r" b="b"/>
            <a:pathLst>
              <a:path w="3987165" h="592455">
                <a:moveTo>
                  <a:pt x="3961129" y="566547"/>
                </a:moveTo>
                <a:lnTo>
                  <a:pt x="3745484" y="566547"/>
                </a:lnTo>
                <a:lnTo>
                  <a:pt x="3745484" y="592455"/>
                </a:lnTo>
                <a:lnTo>
                  <a:pt x="3981196" y="592455"/>
                </a:lnTo>
                <a:lnTo>
                  <a:pt x="3987038" y="586613"/>
                </a:lnTo>
                <a:lnTo>
                  <a:pt x="3987038" y="579501"/>
                </a:lnTo>
                <a:lnTo>
                  <a:pt x="3961129" y="579501"/>
                </a:lnTo>
                <a:lnTo>
                  <a:pt x="3961129" y="566547"/>
                </a:lnTo>
                <a:close/>
              </a:path>
              <a:path w="3987165" h="592455">
                <a:moveTo>
                  <a:pt x="3961129" y="38862"/>
                </a:moveTo>
                <a:lnTo>
                  <a:pt x="3961129" y="579501"/>
                </a:lnTo>
                <a:lnTo>
                  <a:pt x="3974084" y="566547"/>
                </a:lnTo>
                <a:lnTo>
                  <a:pt x="3987038" y="566547"/>
                </a:lnTo>
                <a:lnTo>
                  <a:pt x="3987038" y="51816"/>
                </a:lnTo>
                <a:lnTo>
                  <a:pt x="3974084" y="51816"/>
                </a:lnTo>
                <a:lnTo>
                  <a:pt x="3961129" y="38862"/>
                </a:lnTo>
                <a:close/>
              </a:path>
              <a:path w="3987165" h="592455">
                <a:moveTo>
                  <a:pt x="3987038" y="566547"/>
                </a:moveTo>
                <a:lnTo>
                  <a:pt x="3974084" y="566547"/>
                </a:lnTo>
                <a:lnTo>
                  <a:pt x="3961129" y="579501"/>
                </a:lnTo>
                <a:lnTo>
                  <a:pt x="3987038" y="579501"/>
                </a:lnTo>
                <a:lnTo>
                  <a:pt x="3987038" y="566547"/>
                </a:lnTo>
                <a:close/>
              </a:path>
              <a:path w="3987165" h="59245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3987165" h="592455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3987165" h="592455">
                <a:moveTo>
                  <a:pt x="3981196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3961129" y="51816"/>
                </a:lnTo>
                <a:lnTo>
                  <a:pt x="3961129" y="38862"/>
                </a:lnTo>
                <a:lnTo>
                  <a:pt x="3987038" y="38862"/>
                </a:lnTo>
                <a:lnTo>
                  <a:pt x="3987038" y="31750"/>
                </a:lnTo>
                <a:lnTo>
                  <a:pt x="3981196" y="25908"/>
                </a:lnTo>
                <a:close/>
              </a:path>
              <a:path w="3987165" h="592455">
                <a:moveTo>
                  <a:pt x="3987038" y="38862"/>
                </a:moveTo>
                <a:lnTo>
                  <a:pt x="3961129" y="38862"/>
                </a:lnTo>
                <a:lnTo>
                  <a:pt x="3974084" y="51816"/>
                </a:lnTo>
                <a:lnTo>
                  <a:pt x="3987038" y="51816"/>
                </a:lnTo>
                <a:lnTo>
                  <a:pt x="3987038" y="3886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23888" y="1234439"/>
            <a:ext cx="448055" cy="4617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15328" y="1287780"/>
            <a:ext cx="341375" cy="3550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30523" y="2484120"/>
            <a:ext cx="1990344" cy="9585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72434" y="2506979"/>
            <a:ext cx="1905635" cy="834390"/>
          </a:xfrm>
          <a:custGeom>
            <a:avLst/>
            <a:gdLst/>
            <a:ahLst/>
            <a:cxnLst/>
            <a:rect l="l" t="t" r="r" b="b"/>
            <a:pathLst>
              <a:path w="1905635" h="834389">
                <a:moveTo>
                  <a:pt x="1741551" y="756157"/>
                </a:moveTo>
                <a:lnTo>
                  <a:pt x="1663827" y="795019"/>
                </a:lnTo>
                <a:lnTo>
                  <a:pt x="1741551" y="833882"/>
                </a:lnTo>
                <a:lnTo>
                  <a:pt x="1741551" y="807974"/>
                </a:lnTo>
                <a:lnTo>
                  <a:pt x="1728596" y="807974"/>
                </a:lnTo>
                <a:lnTo>
                  <a:pt x="1728596" y="782065"/>
                </a:lnTo>
                <a:lnTo>
                  <a:pt x="1741551" y="782065"/>
                </a:lnTo>
                <a:lnTo>
                  <a:pt x="1741551" y="756157"/>
                </a:lnTo>
                <a:close/>
              </a:path>
              <a:path w="1905635" h="834389">
                <a:moveTo>
                  <a:pt x="1741551" y="782065"/>
                </a:moveTo>
                <a:lnTo>
                  <a:pt x="1728596" y="782065"/>
                </a:lnTo>
                <a:lnTo>
                  <a:pt x="1728596" y="807974"/>
                </a:lnTo>
                <a:lnTo>
                  <a:pt x="1741551" y="807974"/>
                </a:lnTo>
                <a:lnTo>
                  <a:pt x="1741551" y="782065"/>
                </a:lnTo>
                <a:close/>
              </a:path>
              <a:path w="1905635" h="834389">
                <a:moveTo>
                  <a:pt x="1879473" y="782065"/>
                </a:moveTo>
                <a:lnTo>
                  <a:pt x="1741551" y="782065"/>
                </a:lnTo>
                <a:lnTo>
                  <a:pt x="1741551" y="807974"/>
                </a:lnTo>
                <a:lnTo>
                  <a:pt x="1899539" y="807974"/>
                </a:lnTo>
                <a:lnTo>
                  <a:pt x="1905380" y="802132"/>
                </a:lnTo>
                <a:lnTo>
                  <a:pt x="1905380" y="795019"/>
                </a:lnTo>
                <a:lnTo>
                  <a:pt x="1879473" y="795019"/>
                </a:lnTo>
                <a:lnTo>
                  <a:pt x="1879473" y="782065"/>
                </a:lnTo>
                <a:close/>
              </a:path>
              <a:path w="1905635" h="834389">
                <a:moveTo>
                  <a:pt x="1879473" y="12953"/>
                </a:moveTo>
                <a:lnTo>
                  <a:pt x="1879473" y="795019"/>
                </a:lnTo>
                <a:lnTo>
                  <a:pt x="1892427" y="782065"/>
                </a:lnTo>
                <a:lnTo>
                  <a:pt x="1905380" y="782066"/>
                </a:lnTo>
                <a:lnTo>
                  <a:pt x="1905380" y="25907"/>
                </a:lnTo>
                <a:lnTo>
                  <a:pt x="1892427" y="25907"/>
                </a:lnTo>
                <a:lnTo>
                  <a:pt x="1879473" y="12953"/>
                </a:lnTo>
                <a:close/>
              </a:path>
              <a:path w="1905635" h="834389">
                <a:moveTo>
                  <a:pt x="1905380" y="782066"/>
                </a:moveTo>
                <a:lnTo>
                  <a:pt x="1892427" y="782065"/>
                </a:lnTo>
                <a:lnTo>
                  <a:pt x="1879473" y="795019"/>
                </a:lnTo>
                <a:lnTo>
                  <a:pt x="1905380" y="795019"/>
                </a:lnTo>
                <a:lnTo>
                  <a:pt x="1905380" y="782066"/>
                </a:lnTo>
                <a:close/>
              </a:path>
              <a:path w="1905635" h="834389">
                <a:moveTo>
                  <a:pt x="1899539" y="0"/>
                </a:moveTo>
                <a:lnTo>
                  <a:pt x="0" y="0"/>
                </a:lnTo>
                <a:lnTo>
                  <a:pt x="0" y="25907"/>
                </a:lnTo>
                <a:lnTo>
                  <a:pt x="1879473" y="25907"/>
                </a:lnTo>
                <a:lnTo>
                  <a:pt x="1879473" y="12953"/>
                </a:lnTo>
                <a:lnTo>
                  <a:pt x="1905380" y="12953"/>
                </a:lnTo>
                <a:lnTo>
                  <a:pt x="1905380" y="5842"/>
                </a:lnTo>
                <a:lnTo>
                  <a:pt x="1899539" y="0"/>
                </a:lnTo>
                <a:close/>
              </a:path>
              <a:path w="1905635" h="834389">
                <a:moveTo>
                  <a:pt x="1905380" y="12953"/>
                </a:moveTo>
                <a:lnTo>
                  <a:pt x="1879473" y="12953"/>
                </a:lnTo>
                <a:lnTo>
                  <a:pt x="1892427" y="25907"/>
                </a:lnTo>
                <a:lnTo>
                  <a:pt x="1905380" y="25907"/>
                </a:lnTo>
                <a:lnTo>
                  <a:pt x="1905380" y="1295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483733" y="2871342"/>
            <a:ext cx="7639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Detach</a:t>
            </a:r>
            <a:r>
              <a:rPr dirty="0" sz="1000" spc="-8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from  Group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313176" y="3192779"/>
            <a:ext cx="1490472" cy="2423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56609" y="3255517"/>
            <a:ext cx="1327150" cy="78105"/>
          </a:xfrm>
          <a:custGeom>
            <a:avLst/>
            <a:gdLst/>
            <a:ahLst/>
            <a:cxnLst/>
            <a:rect l="l" t="t" r="r" b="b"/>
            <a:pathLst>
              <a:path w="1327150" h="78104">
                <a:moveTo>
                  <a:pt x="1301287" y="25907"/>
                </a:moveTo>
                <a:lnTo>
                  <a:pt x="1262126" y="25907"/>
                </a:lnTo>
                <a:lnTo>
                  <a:pt x="1262126" y="51815"/>
                </a:lnTo>
                <a:lnTo>
                  <a:pt x="1249214" y="51865"/>
                </a:lnTo>
                <a:lnTo>
                  <a:pt x="1249299" y="77723"/>
                </a:lnTo>
                <a:lnTo>
                  <a:pt x="1326895" y="38607"/>
                </a:lnTo>
                <a:lnTo>
                  <a:pt x="1301287" y="25907"/>
                </a:lnTo>
                <a:close/>
              </a:path>
              <a:path w="1327150" h="78104">
                <a:moveTo>
                  <a:pt x="1249129" y="25957"/>
                </a:moveTo>
                <a:lnTo>
                  <a:pt x="0" y="30733"/>
                </a:lnTo>
                <a:lnTo>
                  <a:pt x="0" y="56641"/>
                </a:lnTo>
                <a:lnTo>
                  <a:pt x="1249214" y="51865"/>
                </a:lnTo>
                <a:lnTo>
                  <a:pt x="1249129" y="25957"/>
                </a:lnTo>
                <a:close/>
              </a:path>
              <a:path w="1327150" h="78104">
                <a:moveTo>
                  <a:pt x="1262126" y="25907"/>
                </a:moveTo>
                <a:lnTo>
                  <a:pt x="1249129" y="25957"/>
                </a:lnTo>
                <a:lnTo>
                  <a:pt x="1249214" y="51865"/>
                </a:lnTo>
                <a:lnTo>
                  <a:pt x="1262126" y="51815"/>
                </a:lnTo>
                <a:lnTo>
                  <a:pt x="1262126" y="25907"/>
                </a:lnTo>
                <a:close/>
              </a:path>
              <a:path w="1327150" h="78104">
                <a:moveTo>
                  <a:pt x="1249044" y="0"/>
                </a:moveTo>
                <a:lnTo>
                  <a:pt x="1249129" y="25957"/>
                </a:lnTo>
                <a:lnTo>
                  <a:pt x="1301287" y="25907"/>
                </a:lnTo>
                <a:lnTo>
                  <a:pt x="124904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686302" y="3122802"/>
            <a:ext cx="6318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95"/>
              </a:spcBef>
            </a:pPr>
            <a:r>
              <a:rPr dirty="0" sz="1000" spc="1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min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ate 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796028" y="3125723"/>
            <a:ext cx="339851" cy="3520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826889" y="3026156"/>
            <a:ext cx="29718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774191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8116062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2023" y="3313176"/>
                </a:lnTo>
                <a:lnTo>
                  <a:pt x="8357726" y="3309822"/>
                </a:lnTo>
                <a:lnTo>
                  <a:pt x="8401345" y="3300082"/>
                </a:lnTo>
                <a:lnTo>
                  <a:pt x="8442403" y="3284433"/>
                </a:lnTo>
                <a:lnTo>
                  <a:pt x="8480420" y="3263354"/>
                </a:lnTo>
                <a:lnTo>
                  <a:pt x="8514920" y="3237322"/>
                </a:lnTo>
                <a:lnTo>
                  <a:pt x="8545423" y="3206817"/>
                </a:lnTo>
                <a:lnTo>
                  <a:pt x="8571452" y="3172317"/>
                </a:lnTo>
                <a:lnTo>
                  <a:pt x="8592529" y="3134300"/>
                </a:lnTo>
                <a:lnTo>
                  <a:pt x="8608176" y="3093244"/>
                </a:lnTo>
                <a:lnTo>
                  <a:pt x="8617915" y="3049628"/>
                </a:lnTo>
                <a:lnTo>
                  <a:pt x="8621268" y="3003931"/>
                </a:lnTo>
                <a:lnTo>
                  <a:pt x="8621268" y="505206"/>
                </a:lnTo>
                <a:lnTo>
                  <a:pt x="8618955" y="456551"/>
                </a:lnTo>
                <a:lnTo>
                  <a:pt x="8612158" y="409204"/>
                </a:lnTo>
                <a:lnTo>
                  <a:pt x="8601089" y="363378"/>
                </a:lnTo>
                <a:lnTo>
                  <a:pt x="8585958" y="319284"/>
                </a:lnTo>
                <a:lnTo>
                  <a:pt x="8566979" y="277134"/>
                </a:lnTo>
                <a:lnTo>
                  <a:pt x="8544362" y="237139"/>
                </a:lnTo>
                <a:lnTo>
                  <a:pt x="8518320" y="199511"/>
                </a:lnTo>
                <a:lnTo>
                  <a:pt x="8489064" y="164462"/>
                </a:lnTo>
                <a:lnTo>
                  <a:pt x="8456805" y="132203"/>
                </a:lnTo>
                <a:lnTo>
                  <a:pt x="8421756" y="102947"/>
                </a:lnTo>
                <a:lnTo>
                  <a:pt x="8384128" y="76905"/>
                </a:lnTo>
                <a:lnTo>
                  <a:pt x="8344133" y="54288"/>
                </a:lnTo>
                <a:lnTo>
                  <a:pt x="8301983" y="35309"/>
                </a:lnTo>
                <a:lnTo>
                  <a:pt x="8257889" y="20178"/>
                </a:lnTo>
                <a:lnTo>
                  <a:pt x="8212063" y="9109"/>
                </a:lnTo>
                <a:lnTo>
                  <a:pt x="8164716" y="2312"/>
                </a:lnTo>
                <a:lnTo>
                  <a:pt x="8116062" y="0"/>
                </a:lnTo>
                <a:close/>
              </a:path>
            </a:pathLst>
          </a:custGeom>
          <a:solidFill>
            <a:srgbClr val="34823E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5995162" y="0"/>
                </a:moveTo>
                <a:lnTo>
                  <a:pt x="231901" y="0"/>
                </a:lnTo>
                <a:lnTo>
                  <a:pt x="185182" y="4713"/>
                </a:lnTo>
                <a:lnTo>
                  <a:pt x="141660" y="18232"/>
                </a:lnTo>
                <a:lnTo>
                  <a:pt x="102269" y="39621"/>
                </a:lnTo>
                <a:lnTo>
                  <a:pt x="67944" y="67945"/>
                </a:lnTo>
                <a:lnTo>
                  <a:pt x="39621" y="102269"/>
                </a:lnTo>
                <a:lnTo>
                  <a:pt x="18232" y="141660"/>
                </a:lnTo>
                <a:lnTo>
                  <a:pt x="4713" y="185182"/>
                </a:lnTo>
                <a:lnTo>
                  <a:pt x="0" y="231901"/>
                </a:lnTo>
                <a:lnTo>
                  <a:pt x="0" y="2130298"/>
                </a:lnTo>
                <a:lnTo>
                  <a:pt x="4713" y="2177017"/>
                </a:lnTo>
                <a:lnTo>
                  <a:pt x="18232" y="2220539"/>
                </a:lnTo>
                <a:lnTo>
                  <a:pt x="39621" y="2259930"/>
                </a:lnTo>
                <a:lnTo>
                  <a:pt x="67945" y="2294255"/>
                </a:lnTo>
                <a:lnTo>
                  <a:pt x="102269" y="2322578"/>
                </a:lnTo>
                <a:lnTo>
                  <a:pt x="141660" y="2343967"/>
                </a:lnTo>
                <a:lnTo>
                  <a:pt x="185182" y="2357486"/>
                </a:lnTo>
                <a:lnTo>
                  <a:pt x="231901" y="2362200"/>
                </a:lnTo>
                <a:lnTo>
                  <a:pt x="5995162" y="2362200"/>
                </a:lnTo>
                <a:lnTo>
                  <a:pt x="6041881" y="2357486"/>
                </a:lnTo>
                <a:lnTo>
                  <a:pt x="6085403" y="2343967"/>
                </a:lnTo>
                <a:lnTo>
                  <a:pt x="6124794" y="2322578"/>
                </a:lnTo>
                <a:lnTo>
                  <a:pt x="6159119" y="2294255"/>
                </a:lnTo>
                <a:lnTo>
                  <a:pt x="6187442" y="2259930"/>
                </a:lnTo>
                <a:lnTo>
                  <a:pt x="6208831" y="2220539"/>
                </a:lnTo>
                <a:lnTo>
                  <a:pt x="6222350" y="2177017"/>
                </a:lnTo>
                <a:lnTo>
                  <a:pt x="6227064" y="2130298"/>
                </a:lnTo>
                <a:lnTo>
                  <a:pt x="6227064" y="231901"/>
                </a:lnTo>
                <a:lnTo>
                  <a:pt x="6222350" y="185182"/>
                </a:lnTo>
                <a:lnTo>
                  <a:pt x="6208831" y="141660"/>
                </a:lnTo>
                <a:lnTo>
                  <a:pt x="6187442" y="102269"/>
                </a:lnTo>
                <a:lnTo>
                  <a:pt x="6159118" y="67945"/>
                </a:lnTo>
                <a:lnTo>
                  <a:pt x="6124794" y="39621"/>
                </a:lnTo>
                <a:lnTo>
                  <a:pt x="6085403" y="18232"/>
                </a:lnTo>
                <a:lnTo>
                  <a:pt x="6041881" y="4713"/>
                </a:lnTo>
                <a:lnTo>
                  <a:pt x="5995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0" y="231901"/>
                </a:moveTo>
                <a:lnTo>
                  <a:pt x="4713" y="185182"/>
                </a:lnTo>
                <a:lnTo>
                  <a:pt x="18232" y="141660"/>
                </a:lnTo>
                <a:lnTo>
                  <a:pt x="39621" y="102269"/>
                </a:lnTo>
                <a:lnTo>
                  <a:pt x="67944" y="67944"/>
                </a:lnTo>
                <a:lnTo>
                  <a:pt x="102269" y="39621"/>
                </a:lnTo>
                <a:lnTo>
                  <a:pt x="141660" y="18232"/>
                </a:lnTo>
                <a:lnTo>
                  <a:pt x="185182" y="4713"/>
                </a:lnTo>
                <a:lnTo>
                  <a:pt x="231901" y="0"/>
                </a:lnTo>
                <a:lnTo>
                  <a:pt x="5995162" y="0"/>
                </a:lnTo>
                <a:lnTo>
                  <a:pt x="6041881" y="4713"/>
                </a:lnTo>
                <a:lnTo>
                  <a:pt x="6085403" y="18232"/>
                </a:lnTo>
                <a:lnTo>
                  <a:pt x="6124794" y="39621"/>
                </a:lnTo>
                <a:lnTo>
                  <a:pt x="6159118" y="67945"/>
                </a:lnTo>
                <a:lnTo>
                  <a:pt x="6187442" y="102269"/>
                </a:lnTo>
                <a:lnTo>
                  <a:pt x="6208831" y="141660"/>
                </a:lnTo>
                <a:lnTo>
                  <a:pt x="6222350" y="185182"/>
                </a:lnTo>
                <a:lnTo>
                  <a:pt x="6227064" y="231901"/>
                </a:lnTo>
                <a:lnTo>
                  <a:pt x="6227064" y="2130298"/>
                </a:lnTo>
                <a:lnTo>
                  <a:pt x="6222350" y="2177017"/>
                </a:lnTo>
                <a:lnTo>
                  <a:pt x="6208831" y="2220539"/>
                </a:lnTo>
                <a:lnTo>
                  <a:pt x="6187442" y="2259930"/>
                </a:lnTo>
                <a:lnTo>
                  <a:pt x="6159119" y="2294254"/>
                </a:lnTo>
                <a:lnTo>
                  <a:pt x="6124794" y="2322578"/>
                </a:lnTo>
                <a:lnTo>
                  <a:pt x="6085403" y="2343967"/>
                </a:lnTo>
                <a:lnTo>
                  <a:pt x="6041881" y="2357486"/>
                </a:lnTo>
                <a:lnTo>
                  <a:pt x="5995162" y="2362200"/>
                </a:lnTo>
                <a:lnTo>
                  <a:pt x="231901" y="2362200"/>
                </a:lnTo>
                <a:lnTo>
                  <a:pt x="185182" y="2357486"/>
                </a:lnTo>
                <a:lnTo>
                  <a:pt x="141660" y="2343967"/>
                </a:lnTo>
                <a:lnTo>
                  <a:pt x="102269" y="2322578"/>
                </a:lnTo>
                <a:lnTo>
                  <a:pt x="67945" y="2294255"/>
                </a:lnTo>
                <a:lnTo>
                  <a:pt x="39621" y="2259930"/>
                </a:lnTo>
                <a:lnTo>
                  <a:pt x="18232" y="2220539"/>
                </a:lnTo>
                <a:lnTo>
                  <a:pt x="4713" y="2177017"/>
                </a:lnTo>
                <a:lnTo>
                  <a:pt x="0" y="2130298"/>
                </a:lnTo>
                <a:lnTo>
                  <a:pt x="0" y="23190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7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AWS </a:t>
            </a:r>
            <a:r>
              <a:rPr dirty="0" sz="2800" spc="-30"/>
              <a:t>Trusted</a:t>
            </a:r>
            <a:r>
              <a:rPr dirty="0" sz="2800" spc="-50"/>
              <a:t> </a:t>
            </a:r>
            <a:r>
              <a:rPr dirty="0" sz="2800" spc="-5"/>
              <a:t>Advisor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b="1">
                <a:latin typeface="Arial"/>
                <a:cs typeface="Arial"/>
              </a:rPr>
              <a:t>Best practice </a:t>
            </a:r>
            <a:r>
              <a:rPr dirty="0"/>
              <a:t>and recommendation</a:t>
            </a:r>
            <a:r>
              <a:rPr dirty="0" spc="-125"/>
              <a:t> </a:t>
            </a:r>
            <a:r>
              <a:rPr dirty="0"/>
              <a:t>engine.</a:t>
            </a: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Provides </a:t>
            </a:r>
            <a:r>
              <a:rPr dirty="0" spc="-25"/>
              <a:t>AWS </a:t>
            </a:r>
            <a:r>
              <a:rPr dirty="0"/>
              <a:t>customers with performance</a:t>
            </a:r>
            <a:r>
              <a:rPr dirty="0" spc="-245"/>
              <a:t> </a:t>
            </a:r>
            <a:r>
              <a:rPr dirty="0"/>
              <a:t>and  security recommendations in </a:t>
            </a:r>
            <a:r>
              <a:rPr dirty="0" spc="-5"/>
              <a:t>four</a:t>
            </a:r>
            <a:r>
              <a:rPr dirty="0" spc="-110"/>
              <a:t> </a:t>
            </a:r>
            <a:r>
              <a:rPr dirty="0"/>
              <a:t>categories: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21685" y="2326030"/>
            <a:ext cx="2936875" cy="11963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Cost optimization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Fault</a:t>
            </a:r>
            <a:r>
              <a:rPr dirty="0" sz="1600" spc="1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tolerance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Performance</a:t>
            </a:r>
            <a:r>
              <a:rPr dirty="0" sz="160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4D4D4B"/>
                </a:solidFill>
                <a:latin typeface="Arial"/>
                <a:cs typeface="Arial"/>
              </a:rPr>
              <a:t>improvement</a:t>
            </a:r>
            <a:r>
              <a:rPr dirty="0" sz="1600" spc="-10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9787" y="2441448"/>
            <a:ext cx="1749552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74293" y="2561335"/>
            <a:ext cx="12122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1600" spc="-1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64646"/>
                </a:solidFill>
                <a:latin typeface="Arial"/>
                <a:cs typeface="Arial"/>
              </a:rPr>
              <a:t>Trusted 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Advisor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2519" y="1719072"/>
            <a:ext cx="534924" cy="64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066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Cost</a:t>
            </a:r>
            <a:r>
              <a:rPr dirty="0" sz="2800" spc="-3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Optimization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6569075" cy="26600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EC2 Reserved Instance</a:t>
            </a:r>
            <a:r>
              <a:rPr dirty="0" sz="2400" spc="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Low-utilization Amazon EC2</a:t>
            </a:r>
            <a:r>
              <a:rPr dirty="0" sz="24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Idle load</a:t>
            </a:r>
            <a:r>
              <a:rPr dirty="0" sz="2400" spc="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balancers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Underutilized Amazon EBS</a:t>
            </a:r>
            <a:r>
              <a:rPr dirty="0" sz="24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volumes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Unassociated Elastic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IP</a:t>
            </a:r>
            <a:r>
              <a:rPr dirty="0" sz="2400" spc="-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addresses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RDS idle DB</a:t>
            </a:r>
            <a:r>
              <a:rPr dirty="0" sz="2400" spc="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9514" y="2111408"/>
            <a:ext cx="1622009" cy="249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95666" y="54102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70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73795" y="231647"/>
            <a:ext cx="536448" cy="64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0134" y="2111408"/>
            <a:ext cx="1196091" cy="249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4274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Secur</a:t>
            </a:r>
            <a:r>
              <a:rPr dirty="0" sz="2800">
                <a:solidFill>
                  <a:srgbClr val="4D4D4B"/>
                </a:solidFill>
              </a:rPr>
              <a:t>i</a:t>
            </a:r>
            <a:r>
              <a:rPr dirty="0" sz="2800" spc="-5">
                <a:solidFill>
                  <a:srgbClr val="4D4D4B"/>
                </a:solidFill>
              </a:rPr>
              <a:t>ty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962025"/>
            <a:ext cx="5807075" cy="26600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Security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groups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IAM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S3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bucket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permissions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45">
                <a:solidFill>
                  <a:srgbClr val="4D4D4B"/>
                </a:solidFill>
                <a:latin typeface="Arial"/>
                <a:cs typeface="Arial"/>
              </a:rPr>
              <a:t>MFA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Root</a:t>
            </a:r>
            <a:r>
              <a:rPr dirty="0" sz="2400" spc="-2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Account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IAM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password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policy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RDS security group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access</a:t>
            </a:r>
            <a:r>
              <a:rPr dirty="0" sz="2400" spc="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risk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95666" y="54102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70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73795" y="231647"/>
            <a:ext cx="536448" cy="64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6269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Fault</a:t>
            </a:r>
            <a:r>
              <a:rPr dirty="0" sz="2800" spc="-60">
                <a:solidFill>
                  <a:srgbClr val="4D4D4B"/>
                </a:solidFill>
              </a:rPr>
              <a:t> </a:t>
            </a:r>
            <a:r>
              <a:rPr dirty="0" sz="2800" spc="-25">
                <a:solidFill>
                  <a:srgbClr val="4D4D4B"/>
                </a:solidFill>
              </a:rPr>
              <a:t>Tolerance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6229350" cy="26600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EBS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Snapshots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Load balancer</a:t>
            </a:r>
            <a:r>
              <a:rPr dirty="0" sz="2400" spc="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Auto Scaling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Group</a:t>
            </a:r>
            <a:r>
              <a:rPr dirty="0" sz="2400" spc="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RDS</a:t>
            </a:r>
            <a:r>
              <a:rPr dirty="0" sz="2400" spc="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Multi-AZ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Route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53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name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server</a:t>
            </a:r>
            <a:r>
              <a:rPr dirty="0" sz="2400" spc="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delegations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ELB connection</a:t>
            </a:r>
            <a:r>
              <a:rPr dirty="0" sz="2400" spc="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draining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1722" y="2117038"/>
            <a:ext cx="1302057" cy="2494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95666" y="54102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70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73795" y="231647"/>
            <a:ext cx="536448" cy="64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40589"/>
            <a:ext cx="37979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/>
              <a:t>AWS </a:t>
            </a:r>
            <a:r>
              <a:rPr dirty="0" sz="2400" spc="-5"/>
              <a:t>Foundation</a:t>
            </a:r>
            <a:r>
              <a:rPr dirty="0" sz="2400" spc="5"/>
              <a:t> </a:t>
            </a:r>
            <a:r>
              <a:rPr dirty="0" sz="2400" spc="-5"/>
              <a:t>Services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7075" y="642213"/>
            <a:ext cx="1649156" cy="43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8620" y="597408"/>
            <a:ext cx="1304544" cy="56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981" y="662177"/>
            <a:ext cx="1554480" cy="340360"/>
          </a:xfrm>
          <a:custGeom>
            <a:avLst/>
            <a:gdLst/>
            <a:ahLst/>
            <a:cxnLst/>
            <a:rect l="l" t="t" r="r" b="b"/>
            <a:pathLst>
              <a:path w="1554480" h="340359">
                <a:moveTo>
                  <a:pt x="0" y="339851"/>
                </a:moveTo>
                <a:lnTo>
                  <a:pt x="1554480" y="339851"/>
                </a:lnTo>
                <a:lnTo>
                  <a:pt x="1554480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6981" y="662177"/>
            <a:ext cx="1554480" cy="340360"/>
          </a:xfrm>
          <a:custGeom>
            <a:avLst/>
            <a:gdLst/>
            <a:ahLst/>
            <a:cxnLst/>
            <a:rect l="l" t="t" r="r" b="b"/>
            <a:pathLst>
              <a:path w="1554480" h="340359">
                <a:moveTo>
                  <a:pt x="0" y="339851"/>
                </a:moveTo>
                <a:lnTo>
                  <a:pt x="1554480" y="339851"/>
                </a:lnTo>
                <a:lnTo>
                  <a:pt x="1554480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8120" y="963167"/>
            <a:ext cx="1687068" cy="3776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6981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80" h="3644265">
                <a:moveTo>
                  <a:pt x="0" y="3643884"/>
                </a:moveTo>
                <a:lnTo>
                  <a:pt x="1554480" y="3643884"/>
                </a:lnTo>
                <a:lnTo>
                  <a:pt x="1554480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solidFill>
            <a:srgbClr val="E9F1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6981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80" h="3644265">
                <a:moveTo>
                  <a:pt x="0" y="3643884"/>
                </a:moveTo>
                <a:lnTo>
                  <a:pt x="1554480" y="3643884"/>
                </a:lnTo>
                <a:lnTo>
                  <a:pt x="1554480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668" y="1072896"/>
            <a:ext cx="182880" cy="219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1668" y="1476755"/>
            <a:ext cx="182880" cy="187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1668" y="1848611"/>
            <a:ext cx="182880" cy="172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1668" y="2205227"/>
            <a:ext cx="182880" cy="196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1668" y="2586227"/>
            <a:ext cx="182880" cy="222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1668" y="2993135"/>
            <a:ext cx="182880" cy="2209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1668" y="3398520"/>
            <a:ext cx="182880" cy="256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1668" y="3838955"/>
            <a:ext cx="182880" cy="2194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1668" y="4242815"/>
            <a:ext cx="182880" cy="2194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01679" y="642213"/>
            <a:ext cx="1649156" cy="43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12848" y="597408"/>
            <a:ext cx="1222248" cy="5608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82723" y="963167"/>
            <a:ext cx="1687068" cy="3776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21585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79" h="3644265">
                <a:moveTo>
                  <a:pt x="0" y="3643884"/>
                </a:moveTo>
                <a:lnTo>
                  <a:pt x="1554480" y="3643884"/>
                </a:lnTo>
                <a:lnTo>
                  <a:pt x="1554480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solidFill>
            <a:srgbClr val="E9F1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21585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79" h="3644265">
                <a:moveTo>
                  <a:pt x="0" y="3643884"/>
                </a:moveTo>
                <a:lnTo>
                  <a:pt x="1554480" y="3643884"/>
                </a:lnTo>
                <a:lnTo>
                  <a:pt x="1554480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021585" y="1105662"/>
            <a:ext cx="1554480" cy="1611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1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CloudFront</a:t>
            </a:r>
            <a:endParaRPr sz="800">
              <a:latin typeface="Arial"/>
              <a:cs typeface="Arial"/>
            </a:endParaRPr>
          </a:p>
          <a:p>
            <a:pPr marL="403860" marR="290830">
              <a:lnSpc>
                <a:spcPct val="3000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Route</a:t>
            </a:r>
            <a:r>
              <a:rPr dirty="0" sz="800" spc="-4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53 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VPC</a:t>
            </a:r>
            <a:endParaRPr sz="800">
              <a:latin typeface="Arial"/>
              <a:cs typeface="Arial"/>
            </a:endParaRPr>
          </a:p>
          <a:p>
            <a:pPr marL="403860" marR="24765">
              <a:lnSpc>
                <a:spcPct val="3000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Direct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Connect 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Elastic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Load</a:t>
            </a:r>
            <a:r>
              <a:rPr dirty="0" sz="800" spc="-4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Balancing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93035" y="1082039"/>
            <a:ext cx="182880" cy="2194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93035" y="1427988"/>
            <a:ext cx="182880" cy="216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93035" y="1815083"/>
            <a:ext cx="182880" cy="2225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93035" y="2173223"/>
            <a:ext cx="182880" cy="2194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93035" y="2538983"/>
            <a:ext cx="182880" cy="2194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81711" y="642213"/>
            <a:ext cx="1649156" cy="43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17264" y="597408"/>
            <a:ext cx="1171956" cy="5608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31977" y="670001"/>
            <a:ext cx="446087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37055" algn="l"/>
                <a:tab pos="3641725" algn="l"/>
              </a:tabLst>
            </a:pPr>
            <a:r>
              <a:rPr dirty="0" sz="1700" b="1">
                <a:solidFill>
                  <a:srgbClr val="E9F1F7"/>
                </a:solidFill>
                <a:latin typeface="Arial"/>
                <a:cs typeface="Arial"/>
              </a:rPr>
              <a:t>Compu</a:t>
            </a:r>
            <a:r>
              <a:rPr dirty="0" sz="1700" spc="-10" b="1">
                <a:solidFill>
                  <a:srgbClr val="E9F1F7"/>
                </a:solidFill>
                <a:latin typeface="Arial"/>
                <a:cs typeface="Arial"/>
              </a:rPr>
              <a:t>t</a:t>
            </a:r>
            <a:r>
              <a:rPr dirty="0" sz="1700" b="1">
                <a:solidFill>
                  <a:srgbClr val="E9F1F7"/>
                </a:solidFill>
                <a:latin typeface="Arial"/>
                <a:cs typeface="Arial"/>
              </a:rPr>
              <a:t>e</a:t>
            </a:r>
            <a:r>
              <a:rPr dirty="0" sz="1700" b="1">
                <a:solidFill>
                  <a:srgbClr val="E9F1F7"/>
                </a:solidFill>
                <a:latin typeface="Arial"/>
                <a:cs typeface="Arial"/>
              </a:rPr>
              <a:t>	</a:t>
            </a:r>
            <a:r>
              <a:rPr dirty="0" sz="1700" b="1">
                <a:solidFill>
                  <a:srgbClr val="E9F1F7"/>
                </a:solidFill>
                <a:latin typeface="Arial"/>
                <a:cs typeface="Arial"/>
              </a:rPr>
              <a:t>Ne</a:t>
            </a:r>
            <a:r>
              <a:rPr dirty="0" sz="1700" spc="-15" b="1">
                <a:solidFill>
                  <a:srgbClr val="E9F1F7"/>
                </a:solidFill>
                <a:latin typeface="Arial"/>
                <a:cs typeface="Arial"/>
              </a:rPr>
              <a:t>t</a:t>
            </a:r>
            <a:r>
              <a:rPr dirty="0" sz="1700" spc="40" b="1">
                <a:solidFill>
                  <a:srgbClr val="E9F1F7"/>
                </a:solidFill>
                <a:latin typeface="Arial"/>
                <a:cs typeface="Arial"/>
              </a:rPr>
              <a:t>w</a:t>
            </a:r>
            <a:r>
              <a:rPr dirty="0" sz="1700" spc="-15" b="1">
                <a:solidFill>
                  <a:srgbClr val="E9F1F7"/>
                </a:solidFill>
                <a:latin typeface="Arial"/>
                <a:cs typeface="Arial"/>
              </a:rPr>
              <a:t>o</a:t>
            </a:r>
            <a:r>
              <a:rPr dirty="0" sz="1700" b="1">
                <a:solidFill>
                  <a:srgbClr val="E9F1F7"/>
                </a:solidFill>
                <a:latin typeface="Arial"/>
                <a:cs typeface="Arial"/>
              </a:rPr>
              <a:t>rk</a:t>
            </a:r>
            <a:r>
              <a:rPr dirty="0" sz="1700" b="1">
                <a:solidFill>
                  <a:srgbClr val="E9F1F7"/>
                </a:solidFill>
                <a:latin typeface="Arial"/>
                <a:cs typeface="Arial"/>
              </a:rPr>
              <a:t>	</a:t>
            </a:r>
            <a:r>
              <a:rPr dirty="0" sz="1700" b="1">
                <a:solidFill>
                  <a:srgbClr val="E9F1F7"/>
                </a:solidFill>
                <a:latin typeface="Arial"/>
                <a:cs typeface="Arial"/>
              </a:rPr>
              <a:t>Stor</a:t>
            </a:r>
            <a:r>
              <a:rPr dirty="0" sz="1700" spc="-10" b="1">
                <a:solidFill>
                  <a:srgbClr val="E9F1F7"/>
                </a:solidFill>
                <a:latin typeface="Arial"/>
                <a:cs typeface="Arial"/>
              </a:rPr>
              <a:t>a</a:t>
            </a:r>
            <a:r>
              <a:rPr dirty="0" sz="1700" b="1">
                <a:solidFill>
                  <a:srgbClr val="E9F1F7"/>
                </a:solidFill>
                <a:latin typeface="Arial"/>
                <a:cs typeface="Arial"/>
              </a:rPr>
              <a:t>ge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62755" y="963167"/>
            <a:ext cx="1687068" cy="3776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01617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79" h="3644265">
                <a:moveTo>
                  <a:pt x="0" y="3643884"/>
                </a:moveTo>
                <a:lnTo>
                  <a:pt x="1554480" y="3643884"/>
                </a:lnTo>
                <a:lnTo>
                  <a:pt x="1554480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solidFill>
            <a:srgbClr val="E9F1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01617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79" h="3644265">
                <a:moveTo>
                  <a:pt x="0" y="3643884"/>
                </a:moveTo>
                <a:lnTo>
                  <a:pt x="1554480" y="3643884"/>
                </a:lnTo>
                <a:lnTo>
                  <a:pt x="1554480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01617" y="1105662"/>
            <a:ext cx="1554480" cy="1611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0845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EFS</a:t>
            </a:r>
            <a:endParaRPr sz="800">
              <a:latin typeface="Arial"/>
              <a:cs typeface="Arial"/>
            </a:endParaRPr>
          </a:p>
          <a:p>
            <a:pPr marL="410845" marR="365760">
              <a:lnSpc>
                <a:spcPct val="3001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Glacier 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S3 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Snowball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Storage</a:t>
            </a:r>
            <a:r>
              <a:rPr dirty="0" sz="800" spc="-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Gateway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80688" y="1054608"/>
            <a:ext cx="182879" cy="2194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80688" y="1431036"/>
            <a:ext cx="182879" cy="2194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80688" y="1795272"/>
            <a:ext cx="182879" cy="2194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77640" y="2162555"/>
            <a:ext cx="182879" cy="2164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80688" y="2525267"/>
            <a:ext cx="182879" cy="2194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76984" y="642213"/>
            <a:ext cx="1649156" cy="43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24500" y="646176"/>
            <a:ext cx="1751076" cy="4541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596890" y="705358"/>
            <a:ext cx="15544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E9F1F7"/>
                </a:solidFill>
                <a:latin typeface="Arial"/>
                <a:cs typeface="Arial"/>
              </a:rPr>
              <a:t>Security </a:t>
            </a:r>
            <a:r>
              <a:rPr dirty="0" sz="1300" spc="-5" b="1">
                <a:solidFill>
                  <a:srgbClr val="E9F1F7"/>
                </a:solidFill>
                <a:latin typeface="Arial"/>
                <a:cs typeface="Arial"/>
              </a:rPr>
              <a:t>&amp; Identity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58028" y="963167"/>
            <a:ext cx="1687068" cy="3776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96890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79" h="3644265">
                <a:moveTo>
                  <a:pt x="0" y="3643884"/>
                </a:moveTo>
                <a:lnTo>
                  <a:pt x="1554480" y="3643884"/>
                </a:lnTo>
                <a:lnTo>
                  <a:pt x="1554480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solidFill>
            <a:srgbClr val="E9F1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96890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79" h="3644265">
                <a:moveTo>
                  <a:pt x="0" y="3643884"/>
                </a:moveTo>
                <a:lnTo>
                  <a:pt x="1554480" y="3643884"/>
                </a:lnTo>
                <a:lnTo>
                  <a:pt x="1554480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596890" y="1105662"/>
            <a:ext cx="1554480" cy="3441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1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Inspector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Artifact</a:t>
            </a:r>
            <a:endParaRPr sz="800">
              <a:latin typeface="Arial"/>
              <a:cs typeface="Arial"/>
            </a:endParaRPr>
          </a:p>
          <a:p>
            <a:pPr marL="320040" marR="13970">
              <a:lnSpc>
                <a:spcPts val="2880"/>
              </a:lnSpc>
              <a:spcBef>
                <a:spcPts val="415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Certificate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Manager 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CloudHSM</a:t>
            </a:r>
            <a:endParaRPr sz="800">
              <a:latin typeface="Arial"/>
              <a:cs typeface="Arial"/>
            </a:endParaRPr>
          </a:p>
          <a:p>
            <a:pPr marL="320040" marR="123189">
              <a:lnSpc>
                <a:spcPts val="2880"/>
              </a:lnSpc>
              <a:spcBef>
                <a:spcPts val="5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Directory Service  </a:t>
            </a:r>
            <a:r>
              <a:rPr dirty="0" sz="800" spc="-15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 KMS</a:t>
            </a:r>
            <a:endParaRPr sz="800">
              <a:latin typeface="Arial"/>
              <a:cs typeface="Arial"/>
            </a:endParaRPr>
          </a:p>
          <a:p>
            <a:pPr marL="320040" marR="280670">
              <a:lnSpc>
                <a:spcPct val="3000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6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Organizations 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 Shield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WAF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22620" y="1078991"/>
            <a:ext cx="182879" cy="21945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22620" y="1440180"/>
            <a:ext cx="182879" cy="2225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22620" y="1850135"/>
            <a:ext cx="182879" cy="1508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22620" y="2162555"/>
            <a:ext cx="182879" cy="2209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22620" y="2528316"/>
            <a:ext cx="182879" cy="2194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53100" y="2897123"/>
            <a:ext cx="120396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22620" y="3272028"/>
            <a:ext cx="182879" cy="2194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22620" y="3636264"/>
            <a:ext cx="182879" cy="2209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22620" y="4023359"/>
            <a:ext cx="182879" cy="170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22620" y="4355591"/>
            <a:ext cx="182879" cy="2225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02735" y="642213"/>
            <a:ext cx="1649156" cy="43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94447" y="597408"/>
            <a:ext cx="1659636" cy="5608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422642" y="670001"/>
            <a:ext cx="155448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5"/>
              </a:spcBef>
            </a:pPr>
            <a:r>
              <a:rPr dirty="0" sz="1700" spc="-5" b="1">
                <a:solidFill>
                  <a:srgbClr val="E9F1F7"/>
                </a:solidFill>
                <a:latin typeface="Arial"/>
                <a:cs typeface="Arial"/>
              </a:rPr>
              <a:t>Applications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383780" y="963167"/>
            <a:ext cx="1687068" cy="3776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422642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79" h="3644265">
                <a:moveTo>
                  <a:pt x="0" y="3643884"/>
                </a:moveTo>
                <a:lnTo>
                  <a:pt x="1554479" y="3643884"/>
                </a:lnTo>
                <a:lnTo>
                  <a:pt x="1554479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solidFill>
            <a:srgbClr val="E9F1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22642" y="1002030"/>
            <a:ext cx="1554480" cy="3644265"/>
          </a:xfrm>
          <a:custGeom>
            <a:avLst/>
            <a:gdLst/>
            <a:ahLst/>
            <a:cxnLst/>
            <a:rect l="l" t="t" r="r" b="b"/>
            <a:pathLst>
              <a:path w="1554479" h="3644265">
                <a:moveTo>
                  <a:pt x="0" y="3643884"/>
                </a:moveTo>
                <a:lnTo>
                  <a:pt x="1554479" y="3643884"/>
                </a:lnTo>
                <a:lnTo>
                  <a:pt x="1554479" y="0"/>
                </a:lnTo>
                <a:lnTo>
                  <a:pt x="0" y="0"/>
                </a:lnTo>
                <a:lnTo>
                  <a:pt x="0" y="3643884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22642" y="1105662"/>
            <a:ext cx="155448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WorkDocs</a:t>
            </a:r>
            <a:endParaRPr sz="800">
              <a:latin typeface="Arial"/>
              <a:cs typeface="Arial"/>
            </a:endParaRPr>
          </a:p>
          <a:p>
            <a:pPr marL="368300" marR="140335">
              <a:lnSpc>
                <a:spcPct val="3001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WorkMail 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AppStream  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-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WorkSpaces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549895" y="1075944"/>
            <a:ext cx="182879" cy="21183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49895" y="1441703"/>
            <a:ext cx="182879" cy="2133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549895" y="1793748"/>
            <a:ext cx="182879" cy="22097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49895" y="2161032"/>
            <a:ext cx="182879" cy="21183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35203" y="1105662"/>
            <a:ext cx="923290" cy="1279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-5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EC2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-7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EC2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Container</a:t>
            </a:r>
            <a:r>
              <a:rPr dirty="0" sz="800" spc="-5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Registry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R="48895">
              <a:lnSpc>
                <a:spcPct val="1000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EC2  Container</a:t>
            </a:r>
            <a:r>
              <a:rPr dirty="0" sz="800" spc="-7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Service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-5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Lightsail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35203" y="2624074"/>
            <a:ext cx="6470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-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VPC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5203" y="3049016"/>
            <a:ext cx="5594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4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Batch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5203" y="3426078"/>
            <a:ext cx="669925" cy="1069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67310">
              <a:lnSpc>
                <a:spcPct val="100000"/>
              </a:lnSpc>
              <a:spcBef>
                <a:spcPts val="100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4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Elastic  Beanstalk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4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Lambda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59690">
              <a:lnSpc>
                <a:spcPct val="100000"/>
              </a:lnSpc>
              <a:spcBef>
                <a:spcPts val="655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Elastic</a:t>
            </a:r>
            <a:r>
              <a:rPr dirty="0" sz="800" spc="-5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Load  Balancing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530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Performance Improvement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6501765" cy="26600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High-utilization Amazon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EC2</a:t>
            </a:r>
            <a:r>
              <a:rPr dirty="0" sz="2400" spc="-6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Service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limits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Large number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rules in EC2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security</a:t>
            </a:r>
            <a:r>
              <a:rPr dirty="0" sz="2400" spc="5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Over-utilized Amazon EBS magnetic</a:t>
            </a:r>
            <a:r>
              <a:rPr dirty="0" sz="2400" spc="-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volumes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EC2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EBS throughput</a:t>
            </a:r>
            <a:r>
              <a:rPr dirty="0" sz="2400" spc="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CloudFront alternate domain</a:t>
            </a:r>
            <a:r>
              <a:rPr dirty="0" sz="2400" spc="8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names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8109" y="2111408"/>
            <a:ext cx="1189010" cy="249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95666" y="54102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70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73795" y="231647"/>
            <a:ext cx="536448" cy="64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799081"/>
            <a:ext cx="402082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4D4D4B"/>
                </a:solidFill>
              </a:rPr>
              <a:t>Module </a:t>
            </a:r>
            <a:r>
              <a:rPr dirty="0" sz="4000" spc="-5">
                <a:solidFill>
                  <a:srgbClr val="4D4D4B"/>
                </a:solidFill>
              </a:rPr>
              <a:t>6  Course</a:t>
            </a:r>
            <a:r>
              <a:rPr dirty="0" sz="4000" spc="-70">
                <a:solidFill>
                  <a:srgbClr val="4D4D4B"/>
                </a:solidFill>
              </a:rPr>
              <a:t> </a:t>
            </a:r>
            <a:r>
              <a:rPr dirty="0" sz="4000" spc="-15">
                <a:solidFill>
                  <a:srgbClr val="4D4D4B"/>
                </a:solidFill>
              </a:rPr>
              <a:t>Wrap-Up</a:t>
            </a:r>
            <a:endParaRPr sz="40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021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Expand </a:t>
            </a:r>
            <a:r>
              <a:rPr dirty="0" sz="2800" spc="-60">
                <a:solidFill>
                  <a:srgbClr val="4D4D4B"/>
                </a:solidFill>
              </a:rPr>
              <a:t>Your </a:t>
            </a:r>
            <a:r>
              <a:rPr dirty="0" sz="2800" spc="-5">
                <a:solidFill>
                  <a:srgbClr val="4D4D4B"/>
                </a:solidFill>
              </a:rPr>
              <a:t>Cloud Skills with</a:t>
            </a:r>
            <a:r>
              <a:rPr dirty="0" sz="2800" spc="-65">
                <a:solidFill>
                  <a:srgbClr val="4D4D4B"/>
                </a:solidFill>
              </a:rPr>
              <a:t> </a:t>
            </a:r>
            <a:r>
              <a:rPr dirty="0" sz="2800" spc="-60">
                <a:solidFill>
                  <a:srgbClr val="4D4D4B"/>
                </a:solidFill>
              </a:rPr>
              <a:t>AWS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84111" y="1210436"/>
            <a:ext cx="1207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Certification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9564" y="3013710"/>
            <a:ext cx="2353310" cy="123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3030" marR="102870" indent="1905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464646"/>
                </a:solidFill>
                <a:latin typeface="Arial"/>
                <a:cs typeface="Arial"/>
              </a:rPr>
              <a:t>Validate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your proven 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technical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expertise with</a:t>
            </a:r>
            <a:r>
              <a:rPr dirty="0" sz="1400" spc="-114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the  </a:t>
            </a:r>
            <a:r>
              <a:rPr dirty="0" sz="1400" spc="-1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platform and gain  recognition for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your</a:t>
            </a:r>
            <a:r>
              <a:rPr dirty="0" sz="1400" spc="-12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skills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dirty="0" u="heavy" sz="14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aws.amazon.com/certification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514" y="1210436"/>
            <a:ext cx="17754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4530" marR="5080" indent="-67246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64646"/>
                </a:solidFill>
                <a:latin typeface="Arial"/>
                <a:cs typeface="Arial"/>
              </a:rPr>
              <a:t>Online videos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and  labs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3007817"/>
            <a:ext cx="2183765" cy="145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2384" marR="5080" indent="63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Start working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with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an </a:t>
            </a:r>
            <a:r>
              <a:rPr dirty="0" sz="1400" spc="-10">
                <a:solidFill>
                  <a:srgbClr val="464646"/>
                </a:solidFill>
                <a:latin typeface="Arial"/>
                <a:cs typeface="Arial"/>
              </a:rPr>
              <a:t>AWS 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service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in minutes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with</a:t>
            </a:r>
            <a:r>
              <a:rPr dirty="0" sz="1400" spc="-114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free 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online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instructional videos 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and</a:t>
            </a:r>
            <a:r>
              <a:rPr dirty="0" sz="1400" spc="-3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labs</a:t>
            </a:r>
            <a:endParaRPr sz="1400">
              <a:latin typeface="Arial"/>
              <a:cs typeface="Arial"/>
            </a:endParaRPr>
          </a:p>
          <a:p>
            <a:pPr marL="440690" marR="99060" indent="-428625">
              <a:lnSpc>
                <a:spcPct val="100000"/>
              </a:lnSpc>
              <a:spcBef>
                <a:spcPts val="1135"/>
              </a:spcBef>
            </a:pPr>
            <a:r>
              <a:rPr dirty="0" u="heavy" sz="14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aws.amazon.com/training/ </a:t>
            </a:r>
            <a:r>
              <a:rPr dirty="0" sz="1400" spc="-5">
                <a:solidFill>
                  <a:srgbClr val="686CEA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heavy" sz="14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self-paced-labs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6609" y="1210436"/>
            <a:ext cx="2170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Instructor-led courses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9328" y="3013710"/>
            <a:ext cx="2283460" cy="123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Learn how to design,</a:t>
            </a:r>
            <a:r>
              <a:rPr dirty="0" sz="1400" spc="-15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464646"/>
                </a:solidFill>
                <a:latin typeface="Arial"/>
                <a:cs typeface="Arial"/>
              </a:rPr>
              <a:t>deploy, 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and operate</a:t>
            </a:r>
            <a:r>
              <a:rPr dirty="0" sz="1400" spc="-8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highly</a:t>
            </a:r>
            <a:r>
              <a:rPr dirty="0" sz="1400" spc="-2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available,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cost-effective, 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and secure  applications on</a:t>
            </a:r>
            <a:r>
              <a:rPr dirty="0" sz="1400" spc="-1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dirty="0" u="heavy" sz="14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4"/>
              </a:rPr>
              <a:t>aws.amazon.com/training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168" y="1717548"/>
            <a:ext cx="2225548" cy="1129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83715" y="1770888"/>
            <a:ext cx="2351314" cy="10974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31052" y="1755648"/>
            <a:ext cx="2324607" cy="1129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7730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Self-Paced</a:t>
            </a:r>
            <a:r>
              <a:rPr dirty="0" sz="2800" spc="-4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Labs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5511165" cy="20745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33"/>
                </a:solidFill>
                <a:latin typeface="Arial"/>
                <a:cs typeface="Arial"/>
              </a:rPr>
              <a:t>Learn an individual</a:t>
            </a:r>
            <a:r>
              <a:rPr dirty="0" sz="2400" spc="-5">
                <a:solidFill>
                  <a:srgbClr val="686CEA"/>
                </a:solidFill>
                <a:latin typeface="Arial"/>
                <a:cs typeface="Arial"/>
              </a:rPr>
              <a:t> </a:t>
            </a:r>
            <a:r>
              <a:rPr dirty="0" u="heavy" sz="2400" spc="-3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AWS </a:t>
            </a:r>
            <a:r>
              <a:rPr dirty="0" u="heavy" sz="24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Service</a:t>
            </a:r>
            <a:r>
              <a:rPr dirty="0" u="heavy" sz="2400" spc="-4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4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topic</a:t>
            </a:r>
            <a:endParaRPr sz="2400">
              <a:latin typeface="Arial"/>
              <a:cs typeface="Arial"/>
            </a:endParaRPr>
          </a:p>
          <a:p>
            <a:pPr marL="355600" marR="6826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33"/>
                </a:solidFill>
                <a:latin typeface="Arial"/>
                <a:cs typeface="Arial"/>
                <a:hlinkClick r:id="rId3"/>
              </a:rPr>
              <a:t>Follow a Learning </a:t>
            </a:r>
            <a:r>
              <a:rPr dirty="0" sz="2400">
                <a:solidFill>
                  <a:srgbClr val="333333"/>
                </a:solidFill>
                <a:latin typeface="Arial"/>
                <a:cs typeface="Arial"/>
                <a:hlinkClick r:id="rId3"/>
              </a:rPr>
              <a:t>Quest </a:t>
            </a:r>
            <a:r>
              <a:rPr dirty="0" sz="2400" spc="-5">
                <a:solidFill>
                  <a:srgbClr val="333333"/>
                </a:solidFill>
                <a:latin typeface="Arial"/>
                <a:cs typeface="Arial"/>
                <a:hlinkClick r:id="rId3"/>
              </a:rPr>
              <a:t>by</a:t>
            </a:r>
            <a:r>
              <a:rPr dirty="0" sz="2400" spc="-120">
                <a:solidFill>
                  <a:srgbClr val="686CEA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heavy" sz="2400" spc="-3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AWS </a:t>
            </a:r>
            <a:r>
              <a:rPr dirty="0" u="heavy" sz="2400" spc="-3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4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Service </a:t>
            </a:r>
            <a:r>
              <a:rPr dirty="0" u="heavy" sz="240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Area or </a:t>
            </a:r>
            <a:r>
              <a:rPr dirty="0" u="heavy" sz="24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Use</a:t>
            </a:r>
            <a:r>
              <a:rPr dirty="0" u="heavy" sz="2400" spc="-13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4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355600" marR="112712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33"/>
                </a:solidFill>
                <a:latin typeface="Arial"/>
                <a:cs typeface="Arial"/>
              </a:rPr>
              <a:t>Practice </a:t>
            </a:r>
            <a:r>
              <a:rPr dirty="0" sz="2400" spc="-5">
                <a:solidFill>
                  <a:srgbClr val="333333"/>
                </a:solidFill>
                <a:latin typeface="Arial"/>
                <a:cs typeface="Arial"/>
              </a:rPr>
              <a:t>working with </a:t>
            </a:r>
            <a:r>
              <a:rPr dirty="0" sz="2400" spc="-30">
                <a:solidFill>
                  <a:srgbClr val="333333"/>
                </a:solidFill>
                <a:latin typeface="Arial"/>
                <a:cs typeface="Arial"/>
              </a:rPr>
              <a:t>AWS</a:t>
            </a:r>
            <a:r>
              <a:rPr dirty="0" sz="2400" spc="-1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33"/>
                </a:solidFill>
                <a:latin typeface="Arial"/>
                <a:cs typeface="Arial"/>
              </a:rPr>
              <a:t>as  you </a:t>
            </a:r>
            <a:r>
              <a:rPr dirty="0" sz="2400" spc="-5">
                <a:solidFill>
                  <a:srgbClr val="686CEA"/>
                </a:solidFill>
                <a:latin typeface="Arial"/>
                <a:cs typeface="Arial"/>
                <a:hlinkClick r:id="rId4"/>
              </a:rPr>
              <a:t>prepare </a:t>
            </a:r>
            <a:r>
              <a:rPr dirty="0" sz="2400">
                <a:solidFill>
                  <a:srgbClr val="686CEA"/>
                </a:solidFill>
                <a:latin typeface="Arial"/>
                <a:cs typeface="Arial"/>
                <a:hlinkClick r:id="rId4"/>
              </a:rPr>
              <a:t>for </a:t>
            </a:r>
            <a:r>
              <a:rPr dirty="0" sz="2400" spc="-10">
                <a:solidFill>
                  <a:srgbClr val="686CEA"/>
                </a:solidFill>
                <a:latin typeface="Arial"/>
                <a:cs typeface="Arial"/>
                <a:hlinkClick r:id="rId4"/>
              </a:rPr>
              <a:t>an</a:t>
            </a:r>
            <a:r>
              <a:rPr dirty="0" sz="2400" spc="10">
                <a:solidFill>
                  <a:srgbClr val="686CEA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2400" spc="-5">
                <a:solidFill>
                  <a:srgbClr val="686CEA"/>
                </a:solidFill>
                <a:latin typeface="Arial"/>
                <a:cs typeface="Arial"/>
                <a:hlinkClick r:id="rId4"/>
              </a:rPr>
              <a:t>exam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1025" y="3004947"/>
            <a:ext cx="2745105" cy="0"/>
          </a:xfrm>
          <a:custGeom>
            <a:avLst/>
            <a:gdLst/>
            <a:ahLst/>
            <a:cxnLst/>
            <a:rect l="l" t="t" r="r" b="b"/>
            <a:pathLst>
              <a:path w="2745104" h="0">
                <a:moveTo>
                  <a:pt x="0" y="0"/>
                </a:moveTo>
                <a:lnTo>
                  <a:pt x="2744724" y="0"/>
                </a:lnTo>
              </a:path>
            </a:pathLst>
          </a:custGeom>
          <a:ln w="22859">
            <a:solidFill>
              <a:srgbClr val="686C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8096" y="4060494"/>
            <a:ext cx="3792220" cy="0"/>
          </a:xfrm>
          <a:custGeom>
            <a:avLst/>
            <a:gdLst/>
            <a:ahLst/>
            <a:cxnLst/>
            <a:rect l="l" t="t" r="r" b="b"/>
            <a:pathLst>
              <a:path w="3792220" h="0">
                <a:moveTo>
                  <a:pt x="0" y="0"/>
                </a:moveTo>
                <a:lnTo>
                  <a:pt x="3791711" y="0"/>
                </a:lnTo>
              </a:path>
            </a:pathLst>
          </a:custGeom>
          <a:ln w="15240">
            <a:solidFill>
              <a:srgbClr val="686C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8939" y="3817416"/>
            <a:ext cx="62617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For more information, see</a:t>
            </a:r>
            <a:r>
              <a:rPr dirty="0" sz="1600" spc="16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686CEA"/>
                </a:solidFill>
                <a:latin typeface="Arial"/>
                <a:cs typeface="Arial"/>
                <a:hlinkClick r:id="rId5"/>
              </a:rPr>
              <a:t>aws.amazon.com/training/self-paced-labs/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6406" y="1043939"/>
            <a:ext cx="2473347" cy="1348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4405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75">
                <a:solidFill>
                  <a:srgbClr val="4D4D4B"/>
                </a:solidFill>
              </a:rPr>
              <a:t>ILT </a:t>
            </a:r>
            <a:r>
              <a:rPr dirty="0" sz="2800" spc="-25">
                <a:solidFill>
                  <a:srgbClr val="4D4D4B"/>
                </a:solidFill>
              </a:rPr>
              <a:t>Training</a:t>
            </a:r>
            <a:r>
              <a:rPr dirty="0" sz="2800" spc="10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Courses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66610" y="1971294"/>
            <a:ext cx="884110" cy="14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2508" y="2182495"/>
            <a:ext cx="572465" cy="8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183" y="3144266"/>
            <a:ext cx="712838" cy="110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2508" y="3355466"/>
            <a:ext cx="572465" cy="82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2508" y="3954602"/>
            <a:ext cx="572465" cy="82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1695" y="3741546"/>
            <a:ext cx="663536" cy="143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31264" y="1828800"/>
            <a:ext cx="7084059" cy="548640"/>
          </a:xfrm>
          <a:custGeom>
            <a:avLst/>
            <a:gdLst/>
            <a:ahLst/>
            <a:cxnLst/>
            <a:rect l="l" t="t" r="r" b="b"/>
            <a:pathLst>
              <a:path w="7084059" h="548639">
                <a:moveTo>
                  <a:pt x="6992111" y="0"/>
                </a:moveTo>
                <a:lnTo>
                  <a:pt x="91440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40" y="548639"/>
                </a:lnTo>
                <a:lnTo>
                  <a:pt x="6992111" y="548639"/>
                </a:lnTo>
                <a:lnTo>
                  <a:pt x="7027723" y="541460"/>
                </a:lnTo>
                <a:lnTo>
                  <a:pt x="7056786" y="521874"/>
                </a:lnTo>
                <a:lnTo>
                  <a:pt x="7076372" y="492811"/>
                </a:lnTo>
                <a:lnTo>
                  <a:pt x="7083552" y="457200"/>
                </a:lnTo>
                <a:lnTo>
                  <a:pt x="7083552" y="91439"/>
                </a:lnTo>
                <a:lnTo>
                  <a:pt x="7076372" y="55828"/>
                </a:lnTo>
                <a:lnTo>
                  <a:pt x="7056786" y="26765"/>
                </a:lnTo>
                <a:lnTo>
                  <a:pt x="7027723" y="7179"/>
                </a:lnTo>
                <a:lnTo>
                  <a:pt x="6992111" y="0"/>
                </a:lnTo>
                <a:close/>
              </a:path>
            </a:pathLst>
          </a:custGeom>
          <a:solidFill>
            <a:srgbClr val="F1A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91025" y="1934032"/>
            <a:ext cx="1765300" cy="332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Essentials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9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31264" y="2417064"/>
            <a:ext cx="2273935" cy="548640"/>
          </a:xfrm>
          <a:custGeom>
            <a:avLst/>
            <a:gdLst/>
            <a:ahLst/>
            <a:cxnLst/>
            <a:rect l="l" t="t" r="r" b="b"/>
            <a:pathLst>
              <a:path w="2273935" h="548639">
                <a:moveTo>
                  <a:pt x="2182368" y="0"/>
                </a:moveTo>
                <a:lnTo>
                  <a:pt x="91440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40" y="548640"/>
                </a:lnTo>
                <a:lnTo>
                  <a:pt x="2182368" y="548640"/>
                </a:lnTo>
                <a:lnTo>
                  <a:pt x="2217979" y="541460"/>
                </a:lnTo>
                <a:lnTo>
                  <a:pt x="2247042" y="521874"/>
                </a:lnTo>
                <a:lnTo>
                  <a:pt x="2266628" y="492811"/>
                </a:lnTo>
                <a:lnTo>
                  <a:pt x="2273808" y="457200"/>
                </a:lnTo>
                <a:lnTo>
                  <a:pt x="2273808" y="91440"/>
                </a:lnTo>
                <a:lnTo>
                  <a:pt x="2266628" y="55828"/>
                </a:lnTo>
                <a:lnTo>
                  <a:pt x="2247042" y="26765"/>
                </a:lnTo>
                <a:lnTo>
                  <a:pt x="2217979" y="7179"/>
                </a:lnTo>
                <a:lnTo>
                  <a:pt x="218236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63317" y="2522601"/>
            <a:ext cx="1410335" cy="33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Architecting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9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2315" y="2420111"/>
            <a:ext cx="2440305" cy="548640"/>
          </a:xfrm>
          <a:custGeom>
            <a:avLst/>
            <a:gdLst/>
            <a:ahLst/>
            <a:cxnLst/>
            <a:rect l="l" t="t" r="r" b="b"/>
            <a:pathLst>
              <a:path w="2440304" h="548639">
                <a:moveTo>
                  <a:pt x="2348484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39"/>
                </a:lnTo>
                <a:lnTo>
                  <a:pt x="2348484" y="548639"/>
                </a:lnTo>
                <a:lnTo>
                  <a:pt x="2384095" y="541460"/>
                </a:lnTo>
                <a:lnTo>
                  <a:pt x="2413158" y="521874"/>
                </a:lnTo>
                <a:lnTo>
                  <a:pt x="2432744" y="492811"/>
                </a:lnTo>
                <a:lnTo>
                  <a:pt x="2439924" y="457200"/>
                </a:lnTo>
                <a:lnTo>
                  <a:pt x="2439924" y="91439"/>
                </a:lnTo>
                <a:lnTo>
                  <a:pt x="2432744" y="55828"/>
                </a:lnTo>
                <a:lnTo>
                  <a:pt x="2413158" y="26765"/>
                </a:lnTo>
                <a:lnTo>
                  <a:pt x="2384095" y="7179"/>
                </a:lnTo>
                <a:lnTo>
                  <a:pt x="234848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98923" y="2525344"/>
            <a:ext cx="1349375" cy="332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1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9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41007" y="2417064"/>
            <a:ext cx="2273935" cy="548640"/>
          </a:xfrm>
          <a:custGeom>
            <a:avLst/>
            <a:gdLst/>
            <a:ahLst/>
            <a:cxnLst/>
            <a:rect l="l" t="t" r="r" b="b"/>
            <a:pathLst>
              <a:path w="2273934" h="548639">
                <a:moveTo>
                  <a:pt x="2182368" y="0"/>
                </a:moveTo>
                <a:lnTo>
                  <a:pt x="91440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40" y="548640"/>
                </a:lnTo>
                <a:lnTo>
                  <a:pt x="2182368" y="548640"/>
                </a:lnTo>
                <a:lnTo>
                  <a:pt x="2217979" y="541460"/>
                </a:lnTo>
                <a:lnTo>
                  <a:pt x="2247042" y="521874"/>
                </a:lnTo>
                <a:lnTo>
                  <a:pt x="2266628" y="492811"/>
                </a:lnTo>
                <a:lnTo>
                  <a:pt x="2273808" y="457200"/>
                </a:lnTo>
                <a:lnTo>
                  <a:pt x="2273808" y="91440"/>
                </a:lnTo>
                <a:lnTo>
                  <a:pt x="2266628" y="55828"/>
                </a:lnTo>
                <a:lnTo>
                  <a:pt x="2247042" y="26765"/>
                </a:lnTo>
                <a:lnTo>
                  <a:pt x="2217979" y="7179"/>
                </a:lnTo>
                <a:lnTo>
                  <a:pt x="218236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05345" y="2522601"/>
            <a:ext cx="1945005" cy="33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Operations on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9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52315" y="3613403"/>
            <a:ext cx="2440305" cy="548640"/>
          </a:xfrm>
          <a:custGeom>
            <a:avLst/>
            <a:gdLst/>
            <a:ahLst/>
            <a:cxnLst/>
            <a:rect l="l" t="t" r="r" b="b"/>
            <a:pathLst>
              <a:path w="2440304" h="548639">
                <a:moveTo>
                  <a:pt x="2348484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79" y="492790"/>
                </a:lnTo>
                <a:lnTo>
                  <a:pt x="26765" y="521855"/>
                </a:lnTo>
                <a:lnTo>
                  <a:pt x="55828" y="541453"/>
                </a:lnTo>
                <a:lnTo>
                  <a:pt x="91439" y="548640"/>
                </a:lnTo>
                <a:lnTo>
                  <a:pt x="2348484" y="548640"/>
                </a:lnTo>
                <a:lnTo>
                  <a:pt x="2384095" y="541453"/>
                </a:lnTo>
                <a:lnTo>
                  <a:pt x="2413158" y="521855"/>
                </a:lnTo>
                <a:lnTo>
                  <a:pt x="2432744" y="492790"/>
                </a:lnTo>
                <a:lnTo>
                  <a:pt x="2439924" y="457200"/>
                </a:lnTo>
                <a:lnTo>
                  <a:pt x="2439924" y="91440"/>
                </a:lnTo>
                <a:lnTo>
                  <a:pt x="2432744" y="55828"/>
                </a:lnTo>
                <a:lnTo>
                  <a:pt x="2413158" y="26765"/>
                </a:lnTo>
                <a:lnTo>
                  <a:pt x="2384095" y="7179"/>
                </a:lnTo>
                <a:lnTo>
                  <a:pt x="234848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93411" y="3718941"/>
            <a:ext cx="1160780" cy="33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Big Data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9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1264" y="3015995"/>
            <a:ext cx="2254250" cy="548640"/>
          </a:xfrm>
          <a:custGeom>
            <a:avLst/>
            <a:gdLst/>
            <a:ahLst/>
            <a:cxnLst/>
            <a:rect l="l" t="t" r="r" b="b"/>
            <a:pathLst>
              <a:path w="2254250" h="548639">
                <a:moveTo>
                  <a:pt x="2162556" y="0"/>
                </a:moveTo>
                <a:lnTo>
                  <a:pt x="91440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40" y="548640"/>
                </a:lnTo>
                <a:lnTo>
                  <a:pt x="2162556" y="548640"/>
                </a:lnTo>
                <a:lnTo>
                  <a:pt x="2198167" y="541460"/>
                </a:lnTo>
                <a:lnTo>
                  <a:pt x="2227230" y="521874"/>
                </a:lnTo>
                <a:lnTo>
                  <a:pt x="2246816" y="492811"/>
                </a:lnTo>
                <a:lnTo>
                  <a:pt x="2253996" y="457200"/>
                </a:lnTo>
                <a:lnTo>
                  <a:pt x="2253996" y="91440"/>
                </a:lnTo>
                <a:lnTo>
                  <a:pt x="2246816" y="55828"/>
                </a:lnTo>
                <a:lnTo>
                  <a:pt x="2227230" y="26765"/>
                </a:lnTo>
                <a:lnTo>
                  <a:pt x="2198167" y="7179"/>
                </a:lnTo>
                <a:lnTo>
                  <a:pt x="2162556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79802" y="3038094"/>
            <a:ext cx="1757045" cy="49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Advanced </a:t>
            </a: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Architecting</a:t>
            </a:r>
            <a:r>
              <a:rPr dirty="0" sz="11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9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52315" y="3015995"/>
            <a:ext cx="2440305" cy="548640"/>
          </a:xfrm>
          <a:custGeom>
            <a:avLst/>
            <a:gdLst/>
            <a:ahLst/>
            <a:cxnLst/>
            <a:rect l="l" t="t" r="r" b="b"/>
            <a:pathLst>
              <a:path w="2440304" h="548639">
                <a:moveTo>
                  <a:pt x="2348484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40"/>
                </a:lnTo>
                <a:lnTo>
                  <a:pt x="2348484" y="548640"/>
                </a:lnTo>
                <a:lnTo>
                  <a:pt x="2384095" y="541460"/>
                </a:lnTo>
                <a:lnTo>
                  <a:pt x="2413158" y="521874"/>
                </a:lnTo>
                <a:lnTo>
                  <a:pt x="2432744" y="492811"/>
                </a:lnTo>
                <a:lnTo>
                  <a:pt x="2439924" y="457200"/>
                </a:lnTo>
                <a:lnTo>
                  <a:pt x="2439924" y="91440"/>
                </a:lnTo>
                <a:lnTo>
                  <a:pt x="2432744" y="55828"/>
                </a:lnTo>
                <a:lnTo>
                  <a:pt x="2413158" y="26765"/>
                </a:lnTo>
                <a:lnTo>
                  <a:pt x="2384095" y="7179"/>
                </a:lnTo>
                <a:lnTo>
                  <a:pt x="2348484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288028" y="3121914"/>
            <a:ext cx="1969770" cy="33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DevOps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Engineering on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9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41007" y="3006851"/>
            <a:ext cx="2273935" cy="548640"/>
          </a:xfrm>
          <a:custGeom>
            <a:avLst/>
            <a:gdLst/>
            <a:ahLst/>
            <a:cxnLst/>
            <a:rect l="l" t="t" r="r" b="b"/>
            <a:pathLst>
              <a:path w="2273934" h="548639">
                <a:moveTo>
                  <a:pt x="2182368" y="0"/>
                </a:moveTo>
                <a:lnTo>
                  <a:pt x="91440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40" y="548640"/>
                </a:lnTo>
                <a:lnTo>
                  <a:pt x="2182368" y="548640"/>
                </a:lnTo>
                <a:lnTo>
                  <a:pt x="2217979" y="541460"/>
                </a:lnTo>
                <a:lnTo>
                  <a:pt x="2247042" y="521874"/>
                </a:lnTo>
                <a:lnTo>
                  <a:pt x="2266628" y="492811"/>
                </a:lnTo>
                <a:lnTo>
                  <a:pt x="2273808" y="457200"/>
                </a:lnTo>
                <a:lnTo>
                  <a:pt x="2273808" y="91440"/>
                </a:lnTo>
                <a:lnTo>
                  <a:pt x="2266628" y="55828"/>
                </a:lnTo>
                <a:lnTo>
                  <a:pt x="2247042" y="26765"/>
                </a:lnTo>
                <a:lnTo>
                  <a:pt x="2217979" y="7179"/>
                </a:lnTo>
                <a:lnTo>
                  <a:pt x="2182368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717538" y="3113024"/>
            <a:ext cx="1920875" cy="33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Security Operations on</a:t>
            </a:r>
            <a:r>
              <a:rPr dirty="0" sz="11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9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42078" y="1043939"/>
            <a:ext cx="875669" cy="7203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69802" y="964691"/>
            <a:ext cx="748754" cy="824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15335" y="1086281"/>
            <a:ext cx="815204" cy="687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31264" y="3619500"/>
            <a:ext cx="2254250" cy="548640"/>
          </a:xfrm>
          <a:custGeom>
            <a:avLst/>
            <a:gdLst/>
            <a:ahLst/>
            <a:cxnLst/>
            <a:rect l="l" t="t" r="r" b="b"/>
            <a:pathLst>
              <a:path w="2254250" h="548639">
                <a:moveTo>
                  <a:pt x="2162556" y="0"/>
                </a:moveTo>
                <a:lnTo>
                  <a:pt x="91440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79" y="492790"/>
                </a:lnTo>
                <a:lnTo>
                  <a:pt x="26765" y="521855"/>
                </a:lnTo>
                <a:lnTo>
                  <a:pt x="55828" y="541453"/>
                </a:lnTo>
                <a:lnTo>
                  <a:pt x="91440" y="548640"/>
                </a:lnTo>
                <a:lnTo>
                  <a:pt x="2162556" y="548640"/>
                </a:lnTo>
                <a:lnTo>
                  <a:pt x="2198167" y="541453"/>
                </a:lnTo>
                <a:lnTo>
                  <a:pt x="2227230" y="521855"/>
                </a:lnTo>
                <a:lnTo>
                  <a:pt x="2246816" y="492790"/>
                </a:lnTo>
                <a:lnTo>
                  <a:pt x="2253996" y="457200"/>
                </a:lnTo>
                <a:lnTo>
                  <a:pt x="2253996" y="91440"/>
                </a:lnTo>
                <a:lnTo>
                  <a:pt x="2246816" y="55828"/>
                </a:lnTo>
                <a:lnTo>
                  <a:pt x="2227230" y="26765"/>
                </a:lnTo>
                <a:lnTo>
                  <a:pt x="2198167" y="7179"/>
                </a:lnTo>
                <a:lnTo>
                  <a:pt x="21625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267457" y="3724757"/>
            <a:ext cx="1182370" cy="33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Migrating to</a:t>
            </a:r>
            <a:r>
              <a:rPr dirty="0" sz="11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9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60819" y="3610355"/>
            <a:ext cx="2273935" cy="548640"/>
          </a:xfrm>
          <a:custGeom>
            <a:avLst/>
            <a:gdLst/>
            <a:ahLst/>
            <a:cxnLst/>
            <a:rect l="l" t="t" r="r" b="b"/>
            <a:pathLst>
              <a:path w="2273934" h="548639">
                <a:moveTo>
                  <a:pt x="2182368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79" y="492790"/>
                </a:lnTo>
                <a:lnTo>
                  <a:pt x="26765" y="521855"/>
                </a:lnTo>
                <a:lnTo>
                  <a:pt x="55828" y="541453"/>
                </a:lnTo>
                <a:lnTo>
                  <a:pt x="91439" y="548640"/>
                </a:lnTo>
                <a:lnTo>
                  <a:pt x="2182368" y="548640"/>
                </a:lnTo>
                <a:lnTo>
                  <a:pt x="2217979" y="541453"/>
                </a:lnTo>
                <a:lnTo>
                  <a:pt x="2247042" y="521855"/>
                </a:lnTo>
                <a:lnTo>
                  <a:pt x="2266628" y="492790"/>
                </a:lnTo>
                <a:lnTo>
                  <a:pt x="2273807" y="457200"/>
                </a:lnTo>
                <a:lnTo>
                  <a:pt x="2273807" y="91440"/>
                </a:lnTo>
                <a:lnTo>
                  <a:pt x="2266628" y="55828"/>
                </a:lnTo>
                <a:lnTo>
                  <a:pt x="2247042" y="26765"/>
                </a:lnTo>
                <a:lnTo>
                  <a:pt x="2217979" y="7179"/>
                </a:lnTo>
                <a:lnTo>
                  <a:pt x="218236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786118" y="3716273"/>
            <a:ext cx="1822450" cy="33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Warehousing on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9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2508" y="2766948"/>
            <a:ext cx="572465" cy="825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6610" y="2555748"/>
            <a:ext cx="891222" cy="1108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41521" y="4326128"/>
            <a:ext cx="33578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13"/>
              </a:rPr>
              <a:t>https://aws.amazon.com/training/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0073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</a:t>
            </a:r>
            <a:r>
              <a:rPr dirty="0" sz="2800" spc="-4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Certification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07178" y="705612"/>
            <a:ext cx="1733913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63419" y="705612"/>
            <a:ext cx="1314725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00889" y="772287"/>
            <a:ext cx="1637270" cy="1381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2197" y="3352038"/>
            <a:ext cx="2045335" cy="824865"/>
          </a:xfrm>
          <a:custGeom>
            <a:avLst/>
            <a:gdLst/>
            <a:ahLst/>
            <a:cxnLst/>
            <a:rect l="l" t="t" r="r" b="b"/>
            <a:pathLst>
              <a:path w="2045335" h="824864">
                <a:moveTo>
                  <a:pt x="1907794" y="0"/>
                </a:moveTo>
                <a:lnTo>
                  <a:pt x="137414" y="0"/>
                </a:lnTo>
                <a:lnTo>
                  <a:pt x="93979" y="7000"/>
                </a:lnTo>
                <a:lnTo>
                  <a:pt x="56257" y="26497"/>
                </a:lnTo>
                <a:lnTo>
                  <a:pt x="26511" y="56235"/>
                </a:lnTo>
                <a:lnTo>
                  <a:pt x="7005" y="93959"/>
                </a:lnTo>
                <a:lnTo>
                  <a:pt x="0" y="137413"/>
                </a:lnTo>
                <a:lnTo>
                  <a:pt x="0" y="687070"/>
                </a:lnTo>
                <a:lnTo>
                  <a:pt x="7005" y="730504"/>
                </a:lnTo>
                <a:lnTo>
                  <a:pt x="26511" y="768226"/>
                </a:lnTo>
                <a:lnTo>
                  <a:pt x="56257" y="797972"/>
                </a:lnTo>
                <a:lnTo>
                  <a:pt x="93979" y="817478"/>
                </a:lnTo>
                <a:lnTo>
                  <a:pt x="137414" y="824484"/>
                </a:lnTo>
                <a:lnTo>
                  <a:pt x="1907794" y="824484"/>
                </a:lnTo>
                <a:lnTo>
                  <a:pt x="1951248" y="817478"/>
                </a:lnTo>
                <a:lnTo>
                  <a:pt x="1988972" y="797972"/>
                </a:lnTo>
                <a:lnTo>
                  <a:pt x="2018710" y="768226"/>
                </a:lnTo>
                <a:lnTo>
                  <a:pt x="2038207" y="730504"/>
                </a:lnTo>
                <a:lnTo>
                  <a:pt x="2045208" y="687070"/>
                </a:lnTo>
                <a:lnTo>
                  <a:pt x="2045208" y="137413"/>
                </a:lnTo>
                <a:lnTo>
                  <a:pt x="2038207" y="93959"/>
                </a:lnTo>
                <a:lnTo>
                  <a:pt x="2018710" y="56235"/>
                </a:lnTo>
                <a:lnTo>
                  <a:pt x="1988972" y="26497"/>
                </a:lnTo>
                <a:lnTo>
                  <a:pt x="1951248" y="7000"/>
                </a:lnTo>
                <a:lnTo>
                  <a:pt x="1907794" y="0"/>
                </a:lnTo>
                <a:close/>
              </a:path>
            </a:pathLst>
          </a:custGeom>
          <a:solidFill>
            <a:srgbClr val="7AC2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2197" y="3352038"/>
            <a:ext cx="2045335" cy="824865"/>
          </a:xfrm>
          <a:custGeom>
            <a:avLst/>
            <a:gdLst/>
            <a:ahLst/>
            <a:cxnLst/>
            <a:rect l="l" t="t" r="r" b="b"/>
            <a:pathLst>
              <a:path w="2045335" h="824864">
                <a:moveTo>
                  <a:pt x="0" y="137413"/>
                </a:moveTo>
                <a:lnTo>
                  <a:pt x="7005" y="93959"/>
                </a:lnTo>
                <a:lnTo>
                  <a:pt x="26511" y="56235"/>
                </a:lnTo>
                <a:lnTo>
                  <a:pt x="56257" y="26497"/>
                </a:lnTo>
                <a:lnTo>
                  <a:pt x="93979" y="7000"/>
                </a:lnTo>
                <a:lnTo>
                  <a:pt x="137414" y="0"/>
                </a:lnTo>
                <a:lnTo>
                  <a:pt x="1907794" y="0"/>
                </a:lnTo>
                <a:lnTo>
                  <a:pt x="1951248" y="7000"/>
                </a:lnTo>
                <a:lnTo>
                  <a:pt x="1988972" y="26497"/>
                </a:lnTo>
                <a:lnTo>
                  <a:pt x="2018710" y="56235"/>
                </a:lnTo>
                <a:lnTo>
                  <a:pt x="2038207" y="93959"/>
                </a:lnTo>
                <a:lnTo>
                  <a:pt x="2045208" y="137413"/>
                </a:lnTo>
                <a:lnTo>
                  <a:pt x="2045208" y="687070"/>
                </a:lnTo>
                <a:lnTo>
                  <a:pt x="2038207" y="730504"/>
                </a:lnTo>
                <a:lnTo>
                  <a:pt x="2018710" y="768226"/>
                </a:lnTo>
                <a:lnTo>
                  <a:pt x="1988972" y="797972"/>
                </a:lnTo>
                <a:lnTo>
                  <a:pt x="1951248" y="817478"/>
                </a:lnTo>
                <a:lnTo>
                  <a:pt x="1907794" y="824484"/>
                </a:lnTo>
                <a:lnTo>
                  <a:pt x="137414" y="824484"/>
                </a:lnTo>
                <a:lnTo>
                  <a:pt x="93979" y="817478"/>
                </a:lnTo>
                <a:lnTo>
                  <a:pt x="56257" y="797972"/>
                </a:lnTo>
                <a:lnTo>
                  <a:pt x="26511" y="768226"/>
                </a:lnTo>
                <a:lnTo>
                  <a:pt x="7005" y="730504"/>
                </a:lnTo>
                <a:lnTo>
                  <a:pt x="0" y="687070"/>
                </a:lnTo>
                <a:lnTo>
                  <a:pt x="0" y="137413"/>
                </a:lnTo>
                <a:close/>
              </a:path>
            </a:pathLst>
          </a:custGeom>
          <a:ln w="25908">
            <a:solidFill>
              <a:srgbClr val="588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0572" y="3564763"/>
            <a:ext cx="1646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AWS Certified</a:t>
            </a:r>
            <a:r>
              <a:rPr dirty="0" sz="1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Solutions  Architect -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Professional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5105" y="2298954"/>
            <a:ext cx="2045335" cy="824865"/>
          </a:xfrm>
          <a:custGeom>
            <a:avLst/>
            <a:gdLst/>
            <a:ahLst/>
            <a:cxnLst/>
            <a:rect l="l" t="t" r="r" b="b"/>
            <a:pathLst>
              <a:path w="2045335" h="824864">
                <a:moveTo>
                  <a:pt x="1907794" y="0"/>
                </a:moveTo>
                <a:lnTo>
                  <a:pt x="137414" y="0"/>
                </a:lnTo>
                <a:lnTo>
                  <a:pt x="93959" y="7000"/>
                </a:lnTo>
                <a:lnTo>
                  <a:pt x="56235" y="26497"/>
                </a:lnTo>
                <a:lnTo>
                  <a:pt x="26497" y="56235"/>
                </a:lnTo>
                <a:lnTo>
                  <a:pt x="7000" y="93959"/>
                </a:lnTo>
                <a:lnTo>
                  <a:pt x="0" y="137413"/>
                </a:lnTo>
                <a:lnTo>
                  <a:pt x="0" y="687069"/>
                </a:lnTo>
                <a:lnTo>
                  <a:pt x="7000" y="730524"/>
                </a:lnTo>
                <a:lnTo>
                  <a:pt x="26497" y="768248"/>
                </a:lnTo>
                <a:lnTo>
                  <a:pt x="56235" y="797986"/>
                </a:lnTo>
                <a:lnTo>
                  <a:pt x="93959" y="817483"/>
                </a:lnTo>
                <a:lnTo>
                  <a:pt x="137414" y="824483"/>
                </a:lnTo>
                <a:lnTo>
                  <a:pt x="1907794" y="824483"/>
                </a:lnTo>
                <a:lnTo>
                  <a:pt x="1951248" y="817483"/>
                </a:lnTo>
                <a:lnTo>
                  <a:pt x="1988972" y="797986"/>
                </a:lnTo>
                <a:lnTo>
                  <a:pt x="2018710" y="768248"/>
                </a:lnTo>
                <a:lnTo>
                  <a:pt x="2038207" y="730524"/>
                </a:lnTo>
                <a:lnTo>
                  <a:pt x="2045208" y="687069"/>
                </a:lnTo>
                <a:lnTo>
                  <a:pt x="2045208" y="137413"/>
                </a:lnTo>
                <a:lnTo>
                  <a:pt x="2038207" y="93959"/>
                </a:lnTo>
                <a:lnTo>
                  <a:pt x="2018710" y="56235"/>
                </a:lnTo>
                <a:lnTo>
                  <a:pt x="1988972" y="26497"/>
                </a:lnTo>
                <a:lnTo>
                  <a:pt x="1951248" y="7000"/>
                </a:lnTo>
                <a:lnTo>
                  <a:pt x="1907794" y="0"/>
                </a:lnTo>
                <a:close/>
              </a:path>
            </a:pathLst>
          </a:custGeom>
          <a:solidFill>
            <a:srgbClr val="7AC2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15105" y="2298954"/>
            <a:ext cx="2045335" cy="824865"/>
          </a:xfrm>
          <a:custGeom>
            <a:avLst/>
            <a:gdLst/>
            <a:ahLst/>
            <a:cxnLst/>
            <a:rect l="l" t="t" r="r" b="b"/>
            <a:pathLst>
              <a:path w="2045335" h="824864">
                <a:moveTo>
                  <a:pt x="0" y="137413"/>
                </a:moveTo>
                <a:lnTo>
                  <a:pt x="7000" y="93959"/>
                </a:lnTo>
                <a:lnTo>
                  <a:pt x="26497" y="56235"/>
                </a:lnTo>
                <a:lnTo>
                  <a:pt x="56235" y="26497"/>
                </a:lnTo>
                <a:lnTo>
                  <a:pt x="93959" y="7000"/>
                </a:lnTo>
                <a:lnTo>
                  <a:pt x="137414" y="0"/>
                </a:lnTo>
                <a:lnTo>
                  <a:pt x="1907794" y="0"/>
                </a:lnTo>
                <a:lnTo>
                  <a:pt x="1951248" y="7000"/>
                </a:lnTo>
                <a:lnTo>
                  <a:pt x="1988972" y="26497"/>
                </a:lnTo>
                <a:lnTo>
                  <a:pt x="2018710" y="56235"/>
                </a:lnTo>
                <a:lnTo>
                  <a:pt x="2038207" y="93959"/>
                </a:lnTo>
                <a:lnTo>
                  <a:pt x="2045208" y="137413"/>
                </a:lnTo>
                <a:lnTo>
                  <a:pt x="2045208" y="687069"/>
                </a:lnTo>
                <a:lnTo>
                  <a:pt x="2038207" y="730524"/>
                </a:lnTo>
                <a:lnTo>
                  <a:pt x="2018710" y="768248"/>
                </a:lnTo>
                <a:lnTo>
                  <a:pt x="1988972" y="797986"/>
                </a:lnTo>
                <a:lnTo>
                  <a:pt x="1951248" y="817483"/>
                </a:lnTo>
                <a:lnTo>
                  <a:pt x="1907794" y="824483"/>
                </a:lnTo>
                <a:lnTo>
                  <a:pt x="137414" y="824483"/>
                </a:lnTo>
                <a:lnTo>
                  <a:pt x="93959" y="817483"/>
                </a:lnTo>
                <a:lnTo>
                  <a:pt x="56235" y="797986"/>
                </a:lnTo>
                <a:lnTo>
                  <a:pt x="26497" y="768248"/>
                </a:lnTo>
                <a:lnTo>
                  <a:pt x="7000" y="730524"/>
                </a:lnTo>
                <a:lnTo>
                  <a:pt x="0" y="687069"/>
                </a:lnTo>
                <a:lnTo>
                  <a:pt x="0" y="137413"/>
                </a:lnTo>
                <a:close/>
              </a:path>
            </a:pathLst>
          </a:custGeom>
          <a:ln w="25908">
            <a:solidFill>
              <a:srgbClr val="588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83329" y="2511044"/>
            <a:ext cx="1506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352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AWS Certified  Developer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2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Associate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06490" y="2289810"/>
            <a:ext cx="2047239" cy="824865"/>
          </a:xfrm>
          <a:custGeom>
            <a:avLst/>
            <a:gdLst/>
            <a:ahLst/>
            <a:cxnLst/>
            <a:rect l="l" t="t" r="r" b="b"/>
            <a:pathLst>
              <a:path w="2047240" h="824864">
                <a:moveTo>
                  <a:pt x="1909317" y="0"/>
                </a:moveTo>
                <a:lnTo>
                  <a:pt x="137413" y="0"/>
                </a:lnTo>
                <a:lnTo>
                  <a:pt x="93959" y="7000"/>
                </a:lnTo>
                <a:lnTo>
                  <a:pt x="56235" y="26497"/>
                </a:lnTo>
                <a:lnTo>
                  <a:pt x="26497" y="56235"/>
                </a:lnTo>
                <a:lnTo>
                  <a:pt x="7000" y="93959"/>
                </a:lnTo>
                <a:lnTo>
                  <a:pt x="0" y="137413"/>
                </a:lnTo>
                <a:lnTo>
                  <a:pt x="0" y="687069"/>
                </a:lnTo>
                <a:lnTo>
                  <a:pt x="7000" y="730524"/>
                </a:lnTo>
                <a:lnTo>
                  <a:pt x="26497" y="768248"/>
                </a:lnTo>
                <a:lnTo>
                  <a:pt x="56235" y="797986"/>
                </a:lnTo>
                <a:lnTo>
                  <a:pt x="93959" y="817483"/>
                </a:lnTo>
                <a:lnTo>
                  <a:pt x="137413" y="824483"/>
                </a:lnTo>
                <a:lnTo>
                  <a:pt x="1909317" y="824483"/>
                </a:lnTo>
                <a:lnTo>
                  <a:pt x="1952772" y="817483"/>
                </a:lnTo>
                <a:lnTo>
                  <a:pt x="1990496" y="797986"/>
                </a:lnTo>
                <a:lnTo>
                  <a:pt x="2020234" y="768248"/>
                </a:lnTo>
                <a:lnTo>
                  <a:pt x="2039731" y="730524"/>
                </a:lnTo>
                <a:lnTo>
                  <a:pt x="2046732" y="687069"/>
                </a:lnTo>
                <a:lnTo>
                  <a:pt x="2046732" y="137413"/>
                </a:lnTo>
                <a:lnTo>
                  <a:pt x="2039731" y="93959"/>
                </a:lnTo>
                <a:lnTo>
                  <a:pt x="2020234" y="56235"/>
                </a:lnTo>
                <a:lnTo>
                  <a:pt x="1990496" y="26497"/>
                </a:lnTo>
                <a:lnTo>
                  <a:pt x="1952772" y="7000"/>
                </a:lnTo>
                <a:lnTo>
                  <a:pt x="1909317" y="0"/>
                </a:lnTo>
                <a:close/>
              </a:path>
            </a:pathLst>
          </a:custGeom>
          <a:solidFill>
            <a:srgbClr val="7AC2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06490" y="2289810"/>
            <a:ext cx="2047239" cy="824865"/>
          </a:xfrm>
          <a:custGeom>
            <a:avLst/>
            <a:gdLst/>
            <a:ahLst/>
            <a:cxnLst/>
            <a:rect l="l" t="t" r="r" b="b"/>
            <a:pathLst>
              <a:path w="2047240" h="824864">
                <a:moveTo>
                  <a:pt x="0" y="137413"/>
                </a:moveTo>
                <a:lnTo>
                  <a:pt x="7000" y="93959"/>
                </a:lnTo>
                <a:lnTo>
                  <a:pt x="26497" y="56235"/>
                </a:lnTo>
                <a:lnTo>
                  <a:pt x="56235" y="26497"/>
                </a:lnTo>
                <a:lnTo>
                  <a:pt x="93959" y="7000"/>
                </a:lnTo>
                <a:lnTo>
                  <a:pt x="137413" y="0"/>
                </a:lnTo>
                <a:lnTo>
                  <a:pt x="1909317" y="0"/>
                </a:lnTo>
                <a:lnTo>
                  <a:pt x="1952772" y="7000"/>
                </a:lnTo>
                <a:lnTo>
                  <a:pt x="1990496" y="26497"/>
                </a:lnTo>
                <a:lnTo>
                  <a:pt x="2020234" y="56235"/>
                </a:lnTo>
                <a:lnTo>
                  <a:pt x="2039731" y="93959"/>
                </a:lnTo>
                <a:lnTo>
                  <a:pt x="2046732" y="137413"/>
                </a:lnTo>
                <a:lnTo>
                  <a:pt x="2046732" y="687069"/>
                </a:lnTo>
                <a:lnTo>
                  <a:pt x="2039731" y="730524"/>
                </a:lnTo>
                <a:lnTo>
                  <a:pt x="2020234" y="768248"/>
                </a:lnTo>
                <a:lnTo>
                  <a:pt x="1990496" y="797986"/>
                </a:lnTo>
                <a:lnTo>
                  <a:pt x="1952772" y="817483"/>
                </a:lnTo>
                <a:lnTo>
                  <a:pt x="1909317" y="824483"/>
                </a:lnTo>
                <a:lnTo>
                  <a:pt x="137413" y="824483"/>
                </a:lnTo>
                <a:lnTo>
                  <a:pt x="93959" y="817483"/>
                </a:lnTo>
                <a:lnTo>
                  <a:pt x="56235" y="797986"/>
                </a:lnTo>
                <a:lnTo>
                  <a:pt x="26497" y="768248"/>
                </a:lnTo>
                <a:lnTo>
                  <a:pt x="7000" y="730524"/>
                </a:lnTo>
                <a:lnTo>
                  <a:pt x="0" y="687069"/>
                </a:lnTo>
                <a:lnTo>
                  <a:pt x="0" y="137413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95084" y="2501645"/>
            <a:ext cx="16681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AWS Certified</a:t>
            </a:r>
            <a:r>
              <a:rPr dirty="0" sz="12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SysOps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Administrator-</a:t>
            </a:r>
            <a:r>
              <a:rPr dirty="0" sz="1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Associate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2197" y="2294382"/>
            <a:ext cx="2045335" cy="822960"/>
          </a:xfrm>
          <a:custGeom>
            <a:avLst/>
            <a:gdLst/>
            <a:ahLst/>
            <a:cxnLst/>
            <a:rect l="l" t="t" r="r" b="b"/>
            <a:pathLst>
              <a:path w="2045335" h="822960">
                <a:moveTo>
                  <a:pt x="1908048" y="0"/>
                </a:moveTo>
                <a:lnTo>
                  <a:pt x="137160" y="0"/>
                </a:lnTo>
                <a:lnTo>
                  <a:pt x="93805" y="6998"/>
                </a:lnTo>
                <a:lnTo>
                  <a:pt x="56153" y="26481"/>
                </a:lnTo>
                <a:lnTo>
                  <a:pt x="26462" y="56180"/>
                </a:lnTo>
                <a:lnTo>
                  <a:pt x="6992" y="93829"/>
                </a:lnTo>
                <a:lnTo>
                  <a:pt x="0" y="137160"/>
                </a:lnTo>
                <a:lnTo>
                  <a:pt x="0" y="685800"/>
                </a:lnTo>
                <a:lnTo>
                  <a:pt x="6992" y="729130"/>
                </a:lnTo>
                <a:lnTo>
                  <a:pt x="26462" y="766779"/>
                </a:lnTo>
                <a:lnTo>
                  <a:pt x="56153" y="796478"/>
                </a:lnTo>
                <a:lnTo>
                  <a:pt x="93805" y="815961"/>
                </a:lnTo>
                <a:lnTo>
                  <a:pt x="137160" y="822960"/>
                </a:lnTo>
                <a:lnTo>
                  <a:pt x="1908048" y="822960"/>
                </a:lnTo>
                <a:lnTo>
                  <a:pt x="1951378" y="815961"/>
                </a:lnTo>
                <a:lnTo>
                  <a:pt x="1989027" y="796478"/>
                </a:lnTo>
                <a:lnTo>
                  <a:pt x="2018726" y="766779"/>
                </a:lnTo>
                <a:lnTo>
                  <a:pt x="2038209" y="729130"/>
                </a:lnTo>
                <a:lnTo>
                  <a:pt x="2045208" y="685800"/>
                </a:lnTo>
                <a:lnTo>
                  <a:pt x="2045208" y="137160"/>
                </a:lnTo>
                <a:lnTo>
                  <a:pt x="2038209" y="93829"/>
                </a:lnTo>
                <a:lnTo>
                  <a:pt x="2018726" y="56180"/>
                </a:lnTo>
                <a:lnTo>
                  <a:pt x="1989027" y="26481"/>
                </a:lnTo>
                <a:lnTo>
                  <a:pt x="1951378" y="6998"/>
                </a:lnTo>
                <a:lnTo>
                  <a:pt x="1908048" y="0"/>
                </a:lnTo>
                <a:close/>
              </a:path>
            </a:pathLst>
          </a:custGeom>
          <a:solidFill>
            <a:srgbClr val="7AC2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2197" y="2294382"/>
            <a:ext cx="2045335" cy="822960"/>
          </a:xfrm>
          <a:custGeom>
            <a:avLst/>
            <a:gdLst/>
            <a:ahLst/>
            <a:cxnLst/>
            <a:rect l="l" t="t" r="r" b="b"/>
            <a:pathLst>
              <a:path w="2045335" h="822960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60" y="0"/>
                </a:lnTo>
                <a:lnTo>
                  <a:pt x="1908048" y="0"/>
                </a:lnTo>
                <a:lnTo>
                  <a:pt x="1951378" y="6998"/>
                </a:lnTo>
                <a:lnTo>
                  <a:pt x="1989027" y="26481"/>
                </a:lnTo>
                <a:lnTo>
                  <a:pt x="2018726" y="56180"/>
                </a:lnTo>
                <a:lnTo>
                  <a:pt x="2038209" y="93829"/>
                </a:lnTo>
                <a:lnTo>
                  <a:pt x="2045208" y="137160"/>
                </a:lnTo>
                <a:lnTo>
                  <a:pt x="2045208" y="685800"/>
                </a:lnTo>
                <a:lnTo>
                  <a:pt x="2038209" y="729130"/>
                </a:lnTo>
                <a:lnTo>
                  <a:pt x="2018726" y="766779"/>
                </a:lnTo>
                <a:lnTo>
                  <a:pt x="1989027" y="796478"/>
                </a:lnTo>
                <a:lnTo>
                  <a:pt x="1951378" y="815961"/>
                </a:lnTo>
                <a:lnTo>
                  <a:pt x="1908048" y="822960"/>
                </a:lnTo>
                <a:lnTo>
                  <a:pt x="137160" y="822960"/>
                </a:lnTo>
                <a:lnTo>
                  <a:pt x="93805" y="815961"/>
                </a:lnTo>
                <a:lnTo>
                  <a:pt x="56153" y="796478"/>
                </a:lnTo>
                <a:lnTo>
                  <a:pt x="26462" y="766779"/>
                </a:lnTo>
                <a:lnTo>
                  <a:pt x="6992" y="729130"/>
                </a:lnTo>
                <a:lnTo>
                  <a:pt x="0" y="685800"/>
                </a:lnTo>
                <a:lnTo>
                  <a:pt x="0" y="137160"/>
                </a:lnTo>
                <a:close/>
              </a:path>
            </a:pathLst>
          </a:custGeom>
          <a:ln w="25908">
            <a:solidFill>
              <a:srgbClr val="588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20572" y="2505836"/>
            <a:ext cx="1646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AWS Certified</a:t>
            </a:r>
            <a:r>
              <a:rPr dirty="0" sz="1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Solutions  Architect -</a:t>
            </a:r>
            <a:r>
              <a:rPr dirty="0" sz="1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Associate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15105" y="3347465"/>
            <a:ext cx="4738370" cy="824865"/>
          </a:xfrm>
          <a:custGeom>
            <a:avLst/>
            <a:gdLst/>
            <a:ahLst/>
            <a:cxnLst/>
            <a:rect l="l" t="t" r="r" b="b"/>
            <a:pathLst>
              <a:path w="4738370" h="824864">
                <a:moveTo>
                  <a:pt x="4600702" y="0"/>
                </a:moveTo>
                <a:lnTo>
                  <a:pt x="137414" y="0"/>
                </a:lnTo>
                <a:lnTo>
                  <a:pt x="93959" y="7000"/>
                </a:lnTo>
                <a:lnTo>
                  <a:pt x="56235" y="26497"/>
                </a:lnTo>
                <a:lnTo>
                  <a:pt x="26497" y="56235"/>
                </a:lnTo>
                <a:lnTo>
                  <a:pt x="7000" y="93959"/>
                </a:lnTo>
                <a:lnTo>
                  <a:pt x="0" y="137413"/>
                </a:lnTo>
                <a:lnTo>
                  <a:pt x="0" y="687069"/>
                </a:lnTo>
                <a:lnTo>
                  <a:pt x="7000" y="730504"/>
                </a:lnTo>
                <a:lnTo>
                  <a:pt x="26497" y="768226"/>
                </a:lnTo>
                <a:lnTo>
                  <a:pt x="56235" y="797972"/>
                </a:lnTo>
                <a:lnTo>
                  <a:pt x="93959" y="817478"/>
                </a:lnTo>
                <a:lnTo>
                  <a:pt x="137414" y="824483"/>
                </a:lnTo>
                <a:lnTo>
                  <a:pt x="4600702" y="824483"/>
                </a:lnTo>
                <a:lnTo>
                  <a:pt x="4644156" y="817478"/>
                </a:lnTo>
                <a:lnTo>
                  <a:pt x="4681880" y="797972"/>
                </a:lnTo>
                <a:lnTo>
                  <a:pt x="4711618" y="768226"/>
                </a:lnTo>
                <a:lnTo>
                  <a:pt x="4731115" y="730504"/>
                </a:lnTo>
                <a:lnTo>
                  <a:pt x="4738116" y="687069"/>
                </a:lnTo>
                <a:lnTo>
                  <a:pt x="4738116" y="137413"/>
                </a:lnTo>
                <a:lnTo>
                  <a:pt x="4731115" y="93959"/>
                </a:lnTo>
                <a:lnTo>
                  <a:pt x="4711618" y="56235"/>
                </a:lnTo>
                <a:lnTo>
                  <a:pt x="4681880" y="26497"/>
                </a:lnTo>
                <a:lnTo>
                  <a:pt x="4644156" y="7000"/>
                </a:lnTo>
                <a:lnTo>
                  <a:pt x="4600702" y="0"/>
                </a:lnTo>
                <a:close/>
              </a:path>
            </a:pathLst>
          </a:custGeom>
          <a:solidFill>
            <a:srgbClr val="7AC2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15105" y="3347465"/>
            <a:ext cx="4738370" cy="824865"/>
          </a:xfrm>
          <a:custGeom>
            <a:avLst/>
            <a:gdLst/>
            <a:ahLst/>
            <a:cxnLst/>
            <a:rect l="l" t="t" r="r" b="b"/>
            <a:pathLst>
              <a:path w="4738370" h="824864">
                <a:moveTo>
                  <a:pt x="0" y="137413"/>
                </a:moveTo>
                <a:lnTo>
                  <a:pt x="7000" y="93959"/>
                </a:lnTo>
                <a:lnTo>
                  <a:pt x="26497" y="56235"/>
                </a:lnTo>
                <a:lnTo>
                  <a:pt x="56235" y="26497"/>
                </a:lnTo>
                <a:lnTo>
                  <a:pt x="93959" y="7000"/>
                </a:lnTo>
                <a:lnTo>
                  <a:pt x="137414" y="0"/>
                </a:lnTo>
                <a:lnTo>
                  <a:pt x="4600702" y="0"/>
                </a:lnTo>
                <a:lnTo>
                  <a:pt x="4644156" y="7000"/>
                </a:lnTo>
                <a:lnTo>
                  <a:pt x="4681880" y="26497"/>
                </a:lnTo>
                <a:lnTo>
                  <a:pt x="4711618" y="56235"/>
                </a:lnTo>
                <a:lnTo>
                  <a:pt x="4731115" y="93959"/>
                </a:lnTo>
                <a:lnTo>
                  <a:pt x="4738116" y="137413"/>
                </a:lnTo>
                <a:lnTo>
                  <a:pt x="4738116" y="687069"/>
                </a:lnTo>
                <a:lnTo>
                  <a:pt x="4731115" y="730504"/>
                </a:lnTo>
                <a:lnTo>
                  <a:pt x="4711618" y="768226"/>
                </a:lnTo>
                <a:lnTo>
                  <a:pt x="4681880" y="797972"/>
                </a:lnTo>
                <a:lnTo>
                  <a:pt x="4644156" y="817478"/>
                </a:lnTo>
                <a:lnTo>
                  <a:pt x="4600702" y="824483"/>
                </a:lnTo>
                <a:lnTo>
                  <a:pt x="137414" y="824483"/>
                </a:lnTo>
                <a:lnTo>
                  <a:pt x="93959" y="817478"/>
                </a:lnTo>
                <a:lnTo>
                  <a:pt x="56235" y="797972"/>
                </a:lnTo>
                <a:lnTo>
                  <a:pt x="26497" y="768226"/>
                </a:lnTo>
                <a:lnTo>
                  <a:pt x="7000" y="730504"/>
                </a:lnTo>
                <a:lnTo>
                  <a:pt x="0" y="687069"/>
                </a:lnTo>
                <a:lnTo>
                  <a:pt x="0" y="137413"/>
                </a:lnTo>
                <a:close/>
              </a:path>
            </a:pathLst>
          </a:custGeom>
          <a:ln w="25908">
            <a:solidFill>
              <a:srgbClr val="588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86250" y="3650996"/>
            <a:ext cx="319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AWS Certified DevOps Engineer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Professional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40739" y="4344415"/>
            <a:ext cx="51333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For more information, see</a:t>
            </a:r>
            <a:r>
              <a:rPr dirty="0" sz="1600" spc="1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u="heavy" sz="16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5"/>
              </a:rPr>
              <a:t>aws.amazon.com/certification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3257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Preparing for </a:t>
            </a:r>
            <a:r>
              <a:rPr dirty="0" sz="2800" spc="-60">
                <a:solidFill>
                  <a:srgbClr val="4D4D4B"/>
                </a:solidFill>
              </a:rPr>
              <a:t>AWS</a:t>
            </a:r>
            <a:r>
              <a:rPr dirty="0" sz="2800" spc="-8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Certification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794503" y="3779520"/>
            <a:ext cx="3745992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51576" y="3925823"/>
            <a:ext cx="1830324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7176" y="3802379"/>
            <a:ext cx="3660775" cy="658495"/>
          </a:xfrm>
          <a:custGeom>
            <a:avLst/>
            <a:gdLst/>
            <a:ahLst/>
            <a:cxnLst/>
            <a:rect l="l" t="t" r="r" b="b"/>
            <a:pathLst>
              <a:path w="3660775" h="658495">
                <a:moveTo>
                  <a:pt x="3550920" y="0"/>
                </a:moveTo>
                <a:lnTo>
                  <a:pt x="109727" y="0"/>
                </a:lnTo>
                <a:lnTo>
                  <a:pt x="67026" y="8626"/>
                </a:lnTo>
                <a:lnTo>
                  <a:pt x="32146" y="32146"/>
                </a:lnTo>
                <a:lnTo>
                  <a:pt x="8626" y="67026"/>
                </a:lnTo>
                <a:lnTo>
                  <a:pt x="0" y="109728"/>
                </a:lnTo>
                <a:lnTo>
                  <a:pt x="0" y="548640"/>
                </a:lnTo>
                <a:lnTo>
                  <a:pt x="8626" y="591352"/>
                </a:lnTo>
                <a:lnTo>
                  <a:pt x="32146" y="626230"/>
                </a:lnTo>
                <a:lnTo>
                  <a:pt x="67026" y="649745"/>
                </a:lnTo>
                <a:lnTo>
                  <a:pt x="109727" y="658368"/>
                </a:lnTo>
                <a:lnTo>
                  <a:pt x="3550920" y="658368"/>
                </a:lnTo>
                <a:lnTo>
                  <a:pt x="3593621" y="649745"/>
                </a:lnTo>
                <a:lnTo>
                  <a:pt x="3628501" y="626230"/>
                </a:lnTo>
                <a:lnTo>
                  <a:pt x="3652021" y="591352"/>
                </a:lnTo>
                <a:lnTo>
                  <a:pt x="3660648" y="548640"/>
                </a:lnTo>
                <a:lnTo>
                  <a:pt x="3660648" y="109728"/>
                </a:lnTo>
                <a:lnTo>
                  <a:pt x="3652021" y="67026"/>
                </a:lnTo>
                <a:lnTo>
                  <a:pt x="3628501" y="32146"/>
                </a:lnTo>
                <a:lnTo>
                  <a:pt x="3593621" y="8626"/>
                </a:lnTo>
                <a:lnTo>
                  <a:pt x="3550920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04738" y="3993286"/>
            <a:ext cx="1525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Exams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636" y="3779520"/>
            <a:ext cx="3747516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0476" y="3925823"/>
            <a:ext cx="3261360" cy="512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9308" y="3802379"/>
            <a:ext cx="3662679" cy="658495"/>
          </a:xfrm>
          <a:custGeom>
            <a:avLst/>
            <a:gdLst/>
            <a:ahLst/>
            <a:cxnLst/>
            <a:rect l="l" t="t" r="r" b="b"/>
            <a:pathLst>
              <a:path w="3662679" h="658495">
                <a:moveTo>
                  <a:pt x="3552443" y="0"/>
                </a:moveTo>
                <a:lnTo>
                  <a:pt x="109728" y="0"/>
                </a:lnTo>
                <a:lnTo>
                  <a:pt x="67015" y="8626"/>
                </a:lnTo>
                <a:lnTo>
                  <a:pt x="32137" y="32146"/>
                </a:lnTo>
                <a:lnTo>
                  <a:pt x="8622" y="67026"/>
                </a:lnTo>
                <a:lnTo>
                  <a:pt x="0" y="109728"/>
                </a:lnTo>
                <a:lnTo>
                  <a:pt x="0" y="548640"/>
                </a:lnTo>
                <a:lnTo>
                  <a:pt x="8622" y="591352"/>
                </a:lnTo>
                <a:lnTo>
                  <a:pt x="32137" y="626230"/>
                </a:lnTo>
                <a:lnTo>
                  <a:pt x="67015" y="649745"/>
                </a:lnTo>
                <a:lnTo>
                  <a:pt x="109728" y="658368"/>
                </a:lnTo>
                <a:lnTo>
                  <a:pt x="3552443" y="658368"/>
                </a:lnTo>
                <a:lnTo>
                  <a:pt x="3595145" y="649745"/>
                </a:lnTo>
                <a:lnTo>
                  <a:pt x="3630025" y="626230"/>
                </a:lnTo>
                <a:lnTo>
                  <a:pt x="3653545" y="591352"/>
                </a:lnTo>
                <a:lnTo>
                  <a:pt x="3662171" y="548640"/>
                </a:lnTo>
                <a:lnTo>
                  <a:pt x="3662171" y="109728"/>
                </a:lnTo>
                <a:lnTo>
                  <a:pt x="3653545" y="67026"/>
                </a:lnTo>
                <a:lnTo>
                  <a:pt x="3630025" y="32146"/>
                </a:lnTo>
                <a:lnTo>
                  <a:pt x="3595145" y="8626"/>
                </a:lnTo>
                <a:lnTo>
                  <a:pt x="3552443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2063" y="3993286"/>
            <a:ext cx="2956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Self-Paced Labs on</a:t>
            </a:r>
            <a:r>
              <a:rPr dirty="0" sz="16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qwikLABS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94503" y="2157983"/>
            <a:ext cx="3745992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32120" y="2182367"/>
            <a:ext cx="2270760" cy="755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7176" y="2180844"/>
            <a:ext cx="3660775" cy="658495"/>
          </a:xfrm>
          <a:custGeom>
            <a:avLst/>
            <a:gdLst/>
            <a:ahLst/>
            <a:cxnLst/>
            <a:rect l="l" t="t" r="r" b="b"/>
            <a:pathLst>
              <a:path w="3660775" h="658494">
                <a:moveTo>
                  <a:pt x="3550920" y="0"/>
                </a:moveTo>
                <a:lnTo>
                  <a:pt x="109727" y="0"/>
                </a:lnTo>
                <a:lnTo>
                  <a:pt x="67026" y="8626"/>
                </a:lnTo>
                <a:lnTo>
                  <a:pt x="32146" y="32146"/>
                </a:lnTo>
                <a:lnTo>
                  <a:pt x="8626" y="67026"/>
                </a:lnTo>
                <a:lnTo>
                  <a:pt x="0" y="109728"/>
                </a:lnTo>
                <a:lnTo>
                  <a:pt x="0" y="548639"/>
                </a:lnTo>
                <a:lnTo>
                  <a:pt x="8626" y="591341"/>
                </a:lnTo>
                <a:lnTo>
                  <a:pt x="32146" y="626221"/>
                </a:lnTo>
                <a:lnTo>
                  <a:pt x="67026" y="649741"/>
                </a:lnTo>
                <a:lnTo>
                  <a:pt x="109727" y="658368"/>
                </a:lnTo>
                <a:lnTo>
                  <a:pt x="3550920" y="658368"/>
                </a:lnTo>
                <a:lnTo>
                  <a:pt x="3593621" y="649741"/>
                </a:lnTo>
                <a:lnTo>
                  <a:pt x="3628501" y="626221"/>
                </a:lnTo>
                <a:lnTo>
                  <a:pt x="3652021" y="591341"/>
                </a:lnTo>
                <a:lnTo>
                  <a:pt x="3660648" y="548639"/>
                </a:lnTo>
                <a:lnTo>
                  <a:pt x="3660648" y="109728"/>
                </a:lnTo>
                <a:lnTo>
                  <a:pt x="3652021" y="67026"/>
                </a:lnTo>
                <a:lnTo>
                  <a:pt x="3628501" y="32146"/>
                </a:lnTo>
                <a:lnTo>
                  <a:pt x="3593621" y="8626"/>
                </a:lnTo>
                <a:lnTo>
                  <a:pt x="3550920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85282" y="2249550"/>
            <a:ext cx="19659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0725" marR="5080" indent="-70866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Whitepapers &amp; 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FAQs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94503" y="2968751"/>
            <a:ext cx="3745992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35523" y="2993135"/>
            <a:ext cx="2662428" cy="755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37176" y="2991611"/>
            <a:ext cx="3660775" cy="658495"/>
          </a:xfrm>
          <a:custGeom>
            <a:avLst/>
            <a:gdLst/>
            <a:ahLst/>
            <a:cxnLst/>
            <a:rect l="l" t="t" r="r" b="b"/>
            <a:pathLst>
              <a:path w="3660775" h="658495">
                <a:moveTo>
                  <a:pt x="3550920" y="0"/>
                </a:moveTo>
                <a:lnTo>
                  <a:pt x="109727" y="0"/>
                </a:lnTo>
                <a:lnTo>
                  <a:pt x="67026" y="8626"/>
                </a:lnTo>
                <a:lnTo>
                  <a:pt x="32146" y="32146"/>
                </a:lnTo>
                <a:lnTo>
                  <a:pt x="8626" y="67026"/>
                </a:lnTo>
                <a:lnTo>
                  <a:pt x="0" y="109727"/>
                </a:lnTo>
                <a:lnTo>
                  <a:pt x="0" y="548640"/>
                </a:lnTo>
                <a:lnTo>
                  <a:pt x="8626" y="591341"/>
                </a:lnTo>
                <a:lnTo>
                  <a:pt x="32146" y="626221"/>
                </a:lnTo>
                <a:lnTo>
                  <a:pt x="67026" y="649741"/>
                </a:lnTo>
                <a:lnTo>
                  <a:pt x="109727" y="658368"/>
                </a:lnTo>
                <a:lnTo>
                  <a:pt x="3550920" y="658368"/>
                </a:lnTo>
                <a:lnTo>
                  <a:pt x="3593621" y="649741"/>
                </a:lnTo>
                <a:lnTo>
                  <a:pt x="3628501" y="626221"/>
                </a:lnTo>
                <a:lnTo>
                  <a:pt x="3652021" y="591341"/>
                </a:lnTo>
                <a:lnTo>
                  <a:pt x="3660648" y="548640"/>
                </a:lnTo>
                <a:lnTo>
                  <a:pt x="3660648" y="109727"/>
                </a:lnTo>
                <a:lnTo>
                  <a:pt x="3652021" y="67026"/>
                </a:lnTo>
                <a:lnTo>
                  <a:pt x="3628501" y="32146"/>
                </a:lnTo>
                <a:lnTo>
                  <a:pt x="3593621" y="8626"/>
                </a:lnTo>
                <a:lnTo>
                  <a:pt x="3550920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88685" y="3060572"/>
            <a:ext cx="23583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Documentation &amp;  Reference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Architectures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252" y="983361"/>
            <a:ext cx="37211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For resources to help </a:t>
            </a: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you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prepare for the  certification exam, see  </a:t>
            </a:r>
            <a:r>
              <a:rPr dirty="0" u="heavy" sz="16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7"/>
              </a:rPr>
              <a:t>aws.amazon.com/certification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2919" y="2161032"/>
            <a:ext cx="3747516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28927" y="2185416"/>
            <a:ext cx="2097024" cy="755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5591" y="2183892"/>
            <a:ext cx="3662679" cy="658495"/>
          </a:xfrm>
          <a:custGeom>
            <a:avLst/>
            <a:gdLst/>
            <a:ahLst/>
            <a:cxnLst/>
            <a:rect l="l" t="t" r="r" b="b"/>
            <a:pathLst>
              <a:path w="3662679" h="658494">
                <a:moveTo>
                  <a:pt x="3552444" y="0"/>
                </a:moveTo>
                <a:lnTo>
                  <a:pt x="109728" y="0"/>
                </a:lnTo>
                <a:lnTo>
                  <a:pt x="67015" y="8626"/>
                </a:lnTo>
                <a:lnTo>
                  <a:pt x="32137" y="32146"/>
                </a:lnTo>
                <a:lnTo>
                  <a:pt x="8622" y="67026"/>
                </a:lnTo>
                <a:lnTo>
                  <a:pt x="0" y="109727"/>
                </a:lnTo>
                <a:lnTo>
                  <a:pt x="0" y="548639"/>
                </a:lnTo>
                <a:lnTo>
                  <a:pt x="8622" y="591341"/>
                </a:lnTo>
                <a:lnTo>
                  <a:pt x="32137" y="626221"/>
                </a:lnTo>
                <a:lnTo>
                  <a:pt x="67015" y="649741"/>
                </a:lnTo>
                <a:lnTo>
                  <a:pt x="109728" y="658368"/>
                </a:lnTo>
                <a:lnTo>
                  <a:pt x="3552444" y="658368"/>
                </a:lnTo>
                <a:lnTo>
                  <a:pt x="3595145" y="649741"/>
                </a:lnTo>
                <a:lnTo>
                  <a:pt x="3630025" y="626221"/>
                </a:lnTo>
                <a:lnTo>
                  <a:pt x="3653545" y="591341"/>
                </a:lnTo>
                <a:lnTo>
                  <a:pt x="3662172" y="548639"/>
                </a:lnTo>
                <a:lnTo>
                  <a:pt x="3662172" y="109727"/>
                </a:lnTo>
                <a:lnTo>
                  <a:pt x="3653545" y="67026"/>
                </a:lnTo>
                <a:lnTo>
                  <a:pt x="3630025" y="32146"/>
                </a:lnTo>
                <a:lnTo>
                  <a:pt x="3595145" y="8626"/>
                </a:lnTo>
                <a:lnTo>
                  <a:pt x="3552444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80185" y="2253233"/>
            <a:ext cx="1793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Exam Guides &amp;  Sample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6636" y="2968751"/>
            <a:ext cx="3747516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5444" y="3115055"/>
            <a:ext cx="3011424" cy="5120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9308" y="2991611"/>
            <a:ext cx="3662679" cy="658495"/>
          </a:xfrm>
          <a:custGeom>
            <a:avLst/>
            <a:gdLst/>
            <a:ahLst/>
            <a:cxnLst/>
            <a:rect l="l" t="t" r="r" b="b"/>
            <a:pathLst>
              <a:path w="3662679" h="658495">
                <a:moveTo>
                  <a:pt x="3552443" y="0"/>
                </a:moveTo>
                <a:lnTo>
                  <a:pt x="109728" y="0"/>
                </a:lnTo>
                <a:lnTo>
                  <a:pt x="67015" y="8626"/>
                </a:lnTo>
                <a:lnTo>
                  <a:pt x="32137" y="32146"/>
                </a:lnTo>
                <a:lnTo>
                  <a:pt x="8622" y="67026"/>
                </a:lnTo>
                <a:lnTo>
                  <a:pt x="0" y="109727"/>
                </a:lnTo>
                <a:lnTo>
                  <a:pt x="0" y="548640"/>
                </a:lnTo>
                <a:lnTo>
                  <a:pt x="8622" y="591341"/>
                </a:lnTo>
                <a:lnTo>
                  <a:pt x="32137" y="626221"/>
                </a:lnTo>
                <a:lnTo>
                  <a:pt x="67015" y="649741"/>
                </a:lnTo>
                <a:lnTo>
                  <a:pt x="109728" y="658368"/>
                </a:lnTo>
                <a:lnTo>
                  <a:pt x="3552443" y="658368"/>
                </a:lnTo>
                <a:lnTo>
                  <a:pt x="3595145" y="649741"/>
                </a:lnTo>
                <a:lnTo>
                  <a:pt x="3630025" y="626221"/>
                </a:lnTo>
                <a:lnTo>
                  <a:pt x="3653545" y="591341"/>
                </a:lnTo>
                <a:lnTo>
                  <a:pt x="3662171" y="548640"/>
                </a:lnTo>
                <a:lnTo>
                  <a:pt x="3662171" y="109727"/>
                </a:lnTo>
                <a:lnTo>
                  <a:pt x="3653545" y="67026"/>
                </a:lnTo>
                <a:lnTo>
                  <a:pt x="3630025" y="32146"/>
                </a:lnTo>
                <a:lnTo>
                  <a:pt x="3595145" y="8626"/>
                </a:lnTo>
                <a:lnTo>
                  <a:pt x="3552443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037031" y="3182492"/>
            <a:ext cx="2707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AWS-Authored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dirty="0" sz="16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Guide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94503" y="1347216"/>
            <a:ext cx="3745992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59908" y="1493519"/>
            <a:ext cx="2615184" cy="5120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37176" y="1370075"/>
            <a:ext cx="3660775" cy="658495"/>
          </a:xfrm>
          <a:custGeom>
            <a:avLst/>
            <a:gdLst/>
            <a:ahLst/>
            <a:cxnLst/>
            <a:rect l="l" t="t" r="r" b="b"/>
            <a:pathLst>
              <a:path w="3660775" h="658494">
                <a:moveTo>
                  <a:pt x="3550920" y="0"/>
                </a:moveTo>
                <a:lnTo>
                  <a:pt x="109727" y="0"/>
                </a:lnTo>
                <a:lnTo>
                  <a:pt x="67026" y="8626"/>
                </a:lnTo>
                <a:lnTo>
                  <a:pt x="32146" y="32146"/>
                </a:lnTo>
                <a:lnTo>
                  <a:pt x="8626" y="67026"/>
                </a:lnTo>
                <a:lnTo>
                  <a:pt x="0" y="109727"/>
                </a:lnTo>
                <a:lnTo>
                  <a:pt x="0" y="548640"/>
                </a:lnTo>
                <a:lnTo>
                  <a:pt x="8626" y="591341"/>
                </a:lnTo>
                <a:lnTo>
                  <a:pt x="32146" y="626221"/>
                </a:lnTo>
                <a:lnTo>
                  <a:pt x="67026" y="649741"/>
                </a:lnTo>
                <a:lnTo>
                  <a:pt x="109727" y="658368"/>
                </a:lnTo>
                <a:lnTo>
                  <a:pt x="3550920" y="658368"/>
                </a:lnTo>
                <a:lnTo>
                  <a:pt x="3593621" y="649741"/>
                </a:lnTo>
                <a:lnTo>
                  <a:pt x="3628501" y="626221"/>
                </a:lnTo>
                <a:lnTo>
                  <a:pt x="3652021" y="591341"/>
                </a:lnTo>
                <a:lnTo>
                  <a:pt x="3660648" y="548640"/>
                </a:lnTo>
                <a:lnTo>
                  <a:pt x="3660648" y="109727"/>
                </a:lnTo>
                <a:lnTo>
                  <a:pt x="3652021" y="67026"/>
                </a:lnTo>
                <a:lnTo>
                  <a:pt x="3628501" y="32146"/>
                </a:lnTo>
                <a:lnTo>
                  <a:pt x="3593621" y="8626"/>
                </a:lnTo>
                <a:lnTo>
                  <a:pt x="3550920" y="0"/>
                </a:lnTo>
                <a:close/>
              </a:path>
            </a:pathLst>
          </a:custGeom>
          <a:solidFill>
            <a:srgbClr val="007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513070" y="1560703"/>
            <a:ext cx="2312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dirty="0" sz="16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2103881"/>
            <a:ext cx="32664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>
                <a:solidFill>
                  <a:srgbClr val="4D4D4B"/>
                </a:solidFill>
              </a:rPr>
              <a:t>AWS </a:t>
            </a:r>
            <a:r>
              <a:rPr dirty="0" sz="4000" spc="-5">
                <a:solidFill>
                  <a:srgbClr val="4D4D4B"/>
                </a:solidFill>
              </a:rPr>
              <a:t>Support</a:t>
            </a:r>
            <a:endParaRPr sz="40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558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D4D4B"/>
                </a:solidFill>
              </a:rPr>
              <a:t>Support</a:t>
            </a:r>
            <a:r>
              <a:rPr dirty="0" sz="2800" spc="-1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Comparison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7433" y="624840"/>
            <a:ext cx="9095231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" y="654164"/>
            <a:ext cx="899160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9810" y="837057"/>
            <a:ext cx="1951989" cy="182880"/>
          </a:xfrm>
          <a:custGeom>
            <a:avLst/>
            <a:gdLst/>
            <a:ahLst/>
            <a:cxnLst/>
            <a:rect l="l" t="t" r="r" b="b"/>
            <a:pathLst>
              <a:path w="1951989" h="182880">
                <a:moveTo>
                  <a:pt x="0" y="182879"/>
                </a:moveTo>
                <a:lnTo>
                  <a:pt x="1951736" y="182879"/>
                </a:lnTo>
                <a:lnTo>
                  <a:pt x="195173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FBB64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9810" y="1202816"/>
            <a:ext cx="1951989" cy="182880"/>
          </a:xfrm>
          <a:custGeom>
            <a:avLst/>
            <a:gdLst/>
            <a:ahLst/>
            <a:cxnLst/>
            <a:rect l="l" t="t" r="r" b="b"/>
            <a:pathLst>
              <a:path w="1951989" h="182880">
                <a:moveTo>
                  <a:pt x="0" y="182879"/>
                </a:moveTo>
                <a:lnTo>
                  <a:pt x="1951736" y="182879"/>
                </a:lnTo>
                <a:lnTo>
                  <a:pt x="195173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FBB64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9810" y="3154807"/>
            <a:ext cx="1951989" cy="182880"/>
          </a:xfrm>
          <a:custGeom>
            <a:avLst/>
            <a:gdLst/>
            <a:ahLst/>
            <a:cxnLst/>
            <a:rect l="l" t="t" r="r" b="b"/>
            <a:pathLst>
              <a:path w="1951989" h="182879">
                <a:moveTo>
                  <a:pt x="0" y="182880"/>
                </a:moveTo>
                <a:lnTo>
                  <a:pt x="1951736" y="182880"/>
                </a:lnTo>
                <a:lnTo>
                  <a:pt x="1951736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FBB64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9810" y="3520566"/>
            <a:ext cx="1951989" cy="182880"/>
          </a:xfrm>
          <a:custGeom>
            <a:avLst/>
            <a:gdLst/>
            <a:ahLst/>
            <a:cxnLst/>
            <a:rect l="l" t="t" r="r" b="b"/>
            <a:pathLst>
              <a:path w="1951989" h="182879">
                <a:moveTo>
                  <a:pt x="0" y="182880"/>
                </a:moveTo>
                <a:lnTo>
                  <a:pt x="1951736" y="182880"/>
                </a:lnTo>
                <a:lnTo>
                  <a:pt x="1951736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FBB64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9810" y="3886339"/>
            <a:ext cx="1951989" cy="182880"/>
          </a:xfrm>
          <a:custGeom>
            <a:avLst/>
            <a:gdLst/>
            <a:ahLst/>
            <a:cxnLst/>
            <a:rect l="l" t="t" r="r" b="b"/>
            <a:pathLst>
              <a:path w="1951989" h="182879">
                <a:moveTo>
                  <a:pt x="0" y="182880"/>
                </a:moveTo>
                <a:lnTo>
                  <a:pt x="1951736" y="182880"/>
                </a:lnTo>
                <a:lnTo>
                  <a:pt x="1951736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FBB64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89810" y="4252099"/>
            <a:ext cx="1951989" cy="182880"/>
          </a:xfrm>
          <a:custGeom>
            <a:avLst/>
            <a:gdLst/>
            <a:ahLst/>
            <a:cxnLst/>
            <a:rect l="l" t="t" r="r" b="b"/>
            <a:pathLst>
              <a:path w="1951989" h="182879">
                <a:moveTo>
                  <a:pt x="0" y="182880"/>
                </a:moveTo>
                <a:lnTo>
                  <a:pt x="1951736" y="182880"/>
                </a:lnTo>
                <a:lnTo>
                  <a:pt x="1951736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FBB64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9850" y="647826"/>
          <a:ext cx="9010650" cy="3977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3610"/>
                <a:gridCol w="1951989"/>
                <a:gridCol w="1713864"/>
                <a:gridCol w="1691005"/>
                <a:gridCol w="1422400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Enterprise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Developer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 Service</a:t>
                      </a:r>
                      <a:r>
                        <a:rPr dirty="0" sz="600" spc="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24x7x365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  <a:lnT w="12700">
                      <a:solidFill>
                        <a:srgbClr val="46464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8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6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Forums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8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Documentation, White Papers, 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Best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Practice</a:t>
                      </a:r>
                      <a:r>
                        <a:rPr dirty="0" sz="6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Guides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8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AWS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Trusted</a:t>
                      </a:r>
                      <a:r>
                        <a:rPr dirty="0" sz="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Advisor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Full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Checks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Full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Checks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Basic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Checks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Basic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Checks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/>
                </a:tc>
              </a:tr>
              <a:tr h="1828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Access 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Technical</a:t>
                      </a:r>
                      <a:r>
                        <a:rPr dirty="0" sz="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Phone,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chat, email, live screen sharing,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TAM</a:t>
                      </a:r>
                      <a:r>
                        <a:rPr dirty="0" sz="600" spc="-8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(24/7)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Phone,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chat, email, live screen</a:t>
                      </a:r>
                      <a:r>
                        <a:rPr dirty="0" sz="600" spc="-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sharing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Email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(local business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hours)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Support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for Health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Checks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BB64B">
                        <a:alpha val="39999"/>
                      </a:srgbClr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Primary Case</a:t>
                      </a:r>
                      <a:r>
                        <a:rPr dirty="0" sz="6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Handling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Sr.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Cloud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600" spc="-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Engineer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Cloud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Engineer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Cloud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Associate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545465" marR="225425" indent="-3124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Technical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dirty="0" sz="600" spc="-6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Service  Associate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/>
                </a:tc>
              </a:tr>
              <a:tr h="2146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Users who can create Technical Support</a:t>
                      </a:r>
                      <a:r>
                        <a:rPr dirty="0" sz="6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Unlimited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(IAM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supported)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Unlimited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(IAM</a:t>
                      </a:r>
                      <a:r>
                        <a:rPr dirty="0" sz="600" spc="-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supported)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(account credentials</a:t>
                      </a:r>
                      <a:r>
                        <a:rPr dirty="0" sz="600" spc="-4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only)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BB64B">
                        <a:alpha val="39999"/>
                      </a:srgbClr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 Severity/Response</a:t>
                      </a:r>
                      <a:r>
                        <a:rPr dirty="0" sz="6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696595" marR="500380" indent="-7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Critical: 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15 minutes 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Urgent: 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spc="-8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hour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681355" marR="575310" indent="86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High: 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4 hours  Normal:  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600" spc="-9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hours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788035">
                        <a:lnSpc>
                          <a:spcPct val="100000"/>
                        </a:lnSpc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Low:  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600" spc="-1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hours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50875" marR="495300" indent="-717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Urgent: 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 hour 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High: 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00" spc="-1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hours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670560" marR="452755" indent="-106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Normal: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12 hours  Low: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600" spc="-9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hours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17855" marR="487045" indent="-1066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Normal: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12 hours  Low: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600" spc="3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hours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r>
                        <a:rPr dirty="0" sz="6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dirty="0" sz="600" spc="-3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64646"/>
                      </a:solidFill>
                      <a:prstDash val="solid"/>
                    </a:lnL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dirty="0" sz="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guidance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Building</a:t>
                      </a:r>
                      <a:r>
                        <a:rPr dirty="0" sz="600" spc="-1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blocks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solidFill>
                      <a:srgbClr val="FBB64B">
                        <a:alpha val="3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Best Practice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Guidance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Client-Side Diagnostic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AWS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API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905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Third-Party Software</a:t>
                      </a:r>
                      <a:r>
                        <a:rPr dirty="0" sz="6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905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Infrastructure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</a:t>
                      </a:r>
                      <a:r>
                        <a:rPr dirty="0" sz="600" spc="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3545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Available at additional</a:t>
                      </a:r>
                      <a:r>
                        <a:rPr dirty="0" sz="600" spc="-4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AWS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Concierge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Direct access 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Technical Account Manager (TAM)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Prioritized Case Routing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 Business</a:t>
                      </a:r>
                      <a:r>
                        <a:rPr dirty="0" sz="6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Reviews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4646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37471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211067" y="865632"/>
            <a:ext cx="158495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1067" y="1042416"/>
            <a:ext cx="158495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1067" y="1225296"/>
            <a:ext cx="158495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7488" y="865632"/>
            <a:ext cx="156972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47488" y="1042416"/>
            <a:ext cx="156972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47488" y="1225296"/>
            <a:ext cx="156972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25411" y="864108"/>
            <a:ext cx="156972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25411" y="1040891"/>
            <a:ext cx="156972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25411" y="1225296"/>
            <a:ext cx="156972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92083" y="859536"/>
            <a:ext cx="156972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92083" y="1034796"/>
            <a:ext cx="156972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92083" y="1219200"/>
            <a:ext cx="156972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11067" y="3000755"/>
            <a:ext cx="158495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11067" y="3176016"/>
            <a:ext cx="158495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11067" y="3360420"/>
            <a:ext cx="158495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11067" y="3552444"/>
            <a:ext cx="158495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11067" y="3729228"/>
            <a:ext cx="158495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11067" y="3912108"/>
            <a:ext cx="158495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11067" y="4099559"/>
            <a:ext cx="158495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11067" y="4276344"/>
            <a:ext cx="158495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11067" y="4460747"/>
            <a:ext cx="158495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47488" y="2997707"/>
            <a:ext cx="156972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47488" y="3185160"/>
            <a:ext cx="156972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47488" y="3361944"/>
            <a:ext cx="156972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47488" y="3544823"/>
            <a:ext cx="156972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25411" y="2999232"/>
            <a:ext cx="156972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25411" y="3186683"/>
            <a:ext cx="156972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04850" y="4803444"/>
            <a:ext cx="32289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©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2017, 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Amazon </a:t>
            </a:r>
            <a:r>
              <a:rPr dirty="0" sz="800" spc="5">
                <a:solidFill>
                  <a:srgbClr val="939393"/>
                </a:solidFill>
                <a:latin typeface="Arial"/>
                <a:cs typeface="Arial"/>
              </a:rPr>
              <a:t>Web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Services, 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Inc.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or 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its Affiliates. All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rights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2103881"/>
            <a:ext cx="39484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4D4D4B"/>
                </a:solidFill>
              </a:rPr>
              <a:t>Instructor</a:t>
            </a:r>
            <a:r>
              <a:rPr dirty="0" sz="4000" spc="-40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Demo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40589"/>
            <a:ext cx="3378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/>
              <a:t>AWS </a:t>
            </a:r>
            <a:r>
              <a:rPr dirty="0" sz="2400"/>
              <a:t>Platform</a:t>
            </a:r>
            <a:r>
              <a:rPr dirty="0" sz="2400" spc="-5"/>
              <a:t> Services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7269" y="642341"/>
            <a:ext cx="1283009" cy="551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131" y="705612"/>
            <a:ext cx="1127760" cy="452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8120" y="1080516"/>
            <a:ext cx="1321308" cy="365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6981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solidFill>
            <a:srgbClr val="FD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981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ln w="25907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1258824"/>
            <a:ext cx="164592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2231" y="1688592"/>
            <a:ext cx="155447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0708" y="2119883"/>
            <a:ext cx="158495" cy="182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659" y="2549651"/>
            <a:ext cx="166116" cy="182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43227" y="623316"/>
            <a:ext cx="1321308" cy="589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6483" y="705612"/>
            <a:ext cx="1033272" cy="452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2089" y="662177"/>
            <a:ext cx="1188720" cy="457200"/>
          </a:xfrm>
          <a:custGeom>
            <a:avLst/>
            <a:gdLst/>
            <a:ahLst/>
            <a:cxnLst/>
            <a:rect l="l" t="t" r="r" b="b"/>
            <a:pathLst>
              <a:path w="1188720" h="457200">
                <a:moveTo>
                  <a:pt x="0" y="457200"/>
                </a:moveTo>
                <a:lnTo>
                  <a:pt x="1188720" y="457200"/>
                </a:lnTo>
                <a:lnTo>
                  <a:pt x="11887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2089" y="662177"/>
            <a:ext cx="1188720" cy="457200"/>
          </a:xfrm>
          <a:custGeom>
            <a:avLst/>
            <a:gdLst/>
            <a:ahLst/>
            <a:cxnLst/>
            <a:rect l="l" t="t" r="r" b="b"/>
            <a:pathLst>
              <a:path w="1188720" h="457200">
                <a:moveTo>
                  <a:pt x="0" y="457200"/>
                </a:moveTo>
                <a:lnTo>
                  <a:pt x="1188720" y="457200"/>
                </a:lnTo>
                <a:lnTo>
                  <a:pt x="11887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43227" y="1080516"/>
            <a:ext cx="1321308" cy="365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82089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solidFill>
            <a:srgbClr val="FD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82089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ln w="25907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74291" y="1286255"/>
            <a:ext cx="182879" cy="1813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74291" y="1655064"/>
            <a:ext cx="182879" cy="2194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74291" y="2061972"/>
            <a:ext cx="182879" cy="2194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74291" y="2468879"/>
            <a:ext cx="182879" cy="2194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74291" y="2875788"/>
            <a:ext cx="182879" cy="2194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74291" y="3282696"/>
            <a:ext cx="182879" cy="182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74291" y="3653028"/>
            <a:ext cx="182879" cy="201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89860" y="623316"/>
            <a:ext cx="1321308" cy="589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47772" y="615695"/>
            <a:ext cx="1254252" cy="6324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28722" y="662177"/>
            <a:ext cx="1188720" cy="457200"/>
          </a:xfrm>
          <a:custGeom>
            <a:avLst/>
            <a:gdLst/>
            <a:ahLst/>
            <a:cxnLst/>
            <a:rect l="l" t="t" r="r" b="b"/>
            <a:pathLst>
              <a:path w="1188720" h="457200">
                <a:moveTo>
                  <a:pt x="0" y="457200"/>
                </a:moveTo>
                <a:lnTo>
                  <a:pt x="1188720" y="457200"/>
                </a:lnTo>
                <a:lnTo>
                  <a:pt x="11887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28722" y="662177"/>
            <a:ext cx="1188720" cy="457200"/>
          </a:xfrm>
          <a:custGeom>
            <a:avLst/>
            <a:gdLst/>
            <a:ahLst/>
            <a:cxnLst/>
            <a:rect l="l" t="t" r="r" b="b"/>
            <a:pathLst>
              <a:path w="1188720" h="457200">
                <a:moveTo>
                  <a:pt x="0" y="457200"/>
                </a:moveTo>
                <a:lnTo>
                  <a:pt x="1188720" y="457200"/>
                </a:lnTo>
                <a:lnTo>
                  <a:pt x="11887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36981" y="649223"/>
          <a:ext cx="2433955" cy="399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60"/>
                <a:gridCol w="1216660"/>
              </a:tblGrid>
              <a:tr h="483107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300" spc="-5" b="1">
                          <a:solidFill>
                            <a:srgbClr val="FDF6EB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6364"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300" spc="-10" b="1">
                          <a:solidFill>
                            <a:srgbClr val="FDF6EB"/>
                          </a:solidFill>
                          <a:latin typeface="Arial"/>
                          <a:cs typeface="Arial"/>
                        </a:rPr>
                        <a:t>Analytics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6364"/>
                </a:tc>
              </a:tr>
              <a:tr h="4421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6710" marR="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  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na</a:t>
                      </a:r>
                      <a:r>
                        <a:rPr dirty="0" sz="800" spc="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oD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Athena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350"/>
                </a:tc>
              </a:tr>
              <a:tr h="412209">
                <a:tc>
                  <a:txBody>
                    <a:bodyPr/>
                    <a:lstStyle/>
                    <a:p>
                      <a:pPr marL="346710" marR="31686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  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las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marL="363855" marR="2565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  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lo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ud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ea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1440"/>
                </a:tc>
              </a:tr>
              <a:tr h="399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6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</a:t>
                      </a:r>
                      <a:r>
                        <a:rPr dirty="0" sz="8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RDS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14033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</a:t>
                      </a:r>
                      <a:r>
                        <a:rPr dirty="0" sz="8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EMR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67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</a:t>
                      </a:r>
                      <a:r>
                        <a:rPr dirty="0" sz="800" spc="-1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Redshift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5143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</a:t>
                      </a:r>
                      <a:r>
                        <a:rPr dirty="0" sz="8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393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855" marR="4699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Kinesis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0"/>
                </a:tc>
              </a:tr>
              <a:tr h="381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855" marR="35052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Amazon  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kS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ig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2229"/>
                </a:tc>
              </a:tr>
              <a:tr h="1066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855" marR="469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Red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6040"/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728722" y="674878"/>
            <a:ext cx="1188720" cy="4013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55904" marR="140335" indent="-111760">
              <a:lnSpc>
                <a:spcPts val="1400"/>
              </a:lnSpc>
              <a:spcBef>
                <a:spcPts val="275"/>
              </a:spcBef>
            </a:pPr>
            <a:r>
              <a:rPr dirty="0" sz="1300" spc="-45" b="1">
                <a:solidFill>
                  <a:srgbClr val="FDF6EB"/>
                </a:solidFill>
                <a:latin typeface="Arial"/>
                <a:cs typeface="Arial"/>
              </a:rPr>
              <a:t>A</a:t>
            </a: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ppli</a:t>
            </a:r>
            <a:r>
              <a:rPr dirty="0" sz="1300" spc="5" b="1">
                <a:solidFill>
                  <a:srgbClr val="FDF6EB"/>
                </a:solidFill>
                <a:latin typeface="Arial"/>
                <a:cs typeface="Arial"/>
              </a:rPr>
              <a:t>c</a:t>
            </a: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at</a:t>
            </a:r>
            <a:r>
              <a:rPr dirty="0" sz="1300" spc="5" b="1">
                <a:solidFill>
                  <a:srgbClr val="FDF6EB"/>
                </a:solidFill>
                <a:latin typeface="Arial"/>
                <a:cs typeface="Arial"/>
              </a:rPr>
              <a:t>io</a:t>
            </a: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n  </a:t>
            </a:r>
            <a:r>
              <a:rPr dirty="0" sz="1300" spc="-10" b="1">
                <a:solidFill>
                  <a:srgbClr val="FDF6EB"/>
                </a:solidFill>
                <a:latin typeface="Arial"/>
                <a:cs typeface="Arial"/>
              </a:rPr>
              <a:t>Services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89860" y="1080516"/>
            <a:ext cx="1321308" cy="365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28722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solidFill>
            <a:srgbClr val="FD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28722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34639" y="1274063"/>
            <a:ext cx="182880" cy="2194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34639" y="1741932"/>
            <a:ext cx="182880" cy="2194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34639" y="2208276"/>
            <a:ext cx="182880" cy="2194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34639" y="2674620"/>
            <a:ext cx="182880" cy="2194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34639" y="3142488"/>
            <a:ext cx="182880" cy="2194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54779" y="623316"/>
            <a:ext cx="1321308" cy="589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57828" y="615695"/>
            <a:ext cx="1363979" cy="6324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993641" y="674878"/>
            <a:ext cx="1188720" cy="4013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79730" marR="83185" indent="-289560">
              <a:lnSpc>
                <a:spcPts val="1400"/>
              </a:lnSpc>
              <a:spcBef>
                <a:spcPts val="275"/>
              </a:spcBef>
            </a:pPr>
            <a:r>
              <a:rPr dirty="0" sz="1300" spc="5" b="1">
                <a:solidFill>
                  <a:srgbClr val="FDF6EB"/>
                </a:solidFill>
                <a:latin typeface="Arial"/>
                <a:cs typeface="Arial"/>
              </a:rPr>
              <a:t>M</a:t>
            </a: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anagement  </a:t>
            </a:r>
            <a:r>
              <a:rPr dirty="0" sz="1300" spc="-25" b="1">
                <a:solidFill>
                  <a:srgbClr val="FDF6EB"/>
                </a:solidFill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954779" y="1080516"/>
            <a:ext cx="1321308" cy="365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93641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19" y="3526536"/>
                </a:lnTo>
                <a:lnTo>
                  <a:pt x="1188719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solidFill>
            <a:srgbClr val="FD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93641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19" y="3526536"/>
                </a:lnTo>
                <a:lnTo>
                  <a:pt x="1188719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108705" y="1254632"/>
            <a:ext cx="694690" cy="1598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11747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-8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API 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Gateway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5080">
              <a:lnSpc>
                <a:spcPct val="100000"/>
              </a:lnSpc>
              <a:spcBef>
                <a:spcPts val="715"/>
              </a:spcBef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AppStream</a:t>
            </a:r>
            <a:r>
              <a:rPr dirty="0" sz="800" spc="-4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2.0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R="171450">
              <a:lnSpc>
                <a:spcPct val="100000"/>
              </a:lnSpc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Amazon  Elastic  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an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sc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ode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-2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SWF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08705" y="3123946"/>
            <a:ext cx="4838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10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Step  Functions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10228" y="1242060"/>
            <a:ext cx="182879" cy="2087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10228" y="1670304"/>
            <a:ext cx="182879" cy="2255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10228" y="2116835"/>
            <a:ext cx="182879" cy="2194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10228" y="2557272"/>
            <a:ext cx="182879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10228" y="2996183"/>
            <a:ext cx="182879" cy="2209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10228" y="3436620"/>
            <a:ext cx="182879" cy="2194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10228" y="3877055"/>
            <a:ext cx="182879" cy="2194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110228" y="4315967"/>
            <a:ext cx="182879" cy="2194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993641" y="1215389"/>
            <a:ext cx="1188720" cy="3362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0845" marR="2101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lo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ud</a:t>
            </a:r>
            <a:r>
              <a:rPr dirty="0" sz="800" spc="30">
                <a:solidFill>
                  <a:srgbClr val="464646"/>
                </a:solidFill>
                <a:latin typeface="Arial"/>
                <a:cs typeface="Arial"/>
              </a:rPr>
              <a:t>W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410845">
              <a:lnSpc>
                <a:spcPct val="100000"/>
              </a:lnSpc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CloudFormation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535"/>
              </a:spcBef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410845">
              <a:lnSpc>
                <a:spcPct val="100000"/>
              </a:lnSpc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CloudTrail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410845">
              <a:lnSpc>
                <a:spcPct val="100000"/>
              </a:lnSpc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Config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10845" marR="86360">
              <a:lnSpc>
                <a:spcPct val="100000"/>
              </a:lnSpc>
              <a:spcBef>
                <a:spcPts val="670"/>
              </a:spcBef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9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Managed  Services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410845">
              <a:lnSpc>
                <a:spcPct val="100000"/>
              </a:lnSpc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OpsWorks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Service</a:t>
            </a:r>
            <a:r>
              <a:rPr dirty="0" sz="800" spc="-1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Catalog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10845" marR="163195">
              <a:lnSpc>
                <a:spcPct val="100000"/>
              </a:lnSpc>
              <a:spcBef>
                <a:spcPts val="550"/>
              </a:spcBef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Trusted  Advisor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12079" y="623316"/>
            <a:ext cx="1321307" cy="589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321808" y="615695"/>
            <a:ext cx="1097280" cy="6324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250941" y="674878"/>
            <a:ext cx="1188720" cy="4013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80365" marR="190500" indent="-182880">
              <a:lnSpc>
                <a:spcPts val="1400"/>
              </a:lnSpc>
              <a:spcBef>
                <a:spcPts val="275"/>
              </a:spcBef>
            </a:pP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De</a:t>
            </a:r>
            <a:r>
              <a:rPr dirty="0" sz="1300" spc="-30" b="1">
                <a:solidFill>
                  <a:srgbClr val="FDF6EB"/>
                </a:solidFill>
                <a:latin typeface="Arial"/>
                <a:cs typeface="Arial"/>
              </a:rPr>
              <a:t>v</a:t>
            </a: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eloper  </a:t>
            </a:r>
            <a:r>
              <a:rPr dirty="0" sz="1300" spc="-25" b="1">
                <a:solidFill>
                  <a:srgbClr val="FDF6EB"/>
                </a:solidFill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212079" y="1080516"/>
            <a:ext cx="1321307" cy="365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250941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19" y="3526536"/>
                </a:lnTo>
                <a:lnTo>
                  <a:pt x="1188719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solidFill>
            <a:srgbClr val="FD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50941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19" y="3526536"/>
                </a:lnTo>
                <a:lnTo>
                  <a:pt x="1188719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320284" y="1258824"/>
            <a:ext cx="182879" cy="22097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320284" y="1697735"/>
            <a:ext cx="182879" cy="2194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20284" y="2135123"/>
            <a:ext cx="182879" cy="21945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320284" y="2572511"/>
            <a:ext cx="182879" cy="2194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20284" y="3008376"/>
            <a:ext cx="182879" cy="20726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250941" y="1226565"/>
            <a:ext cx="1188720" cy="1960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105"/>
              </a:spcBef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333375">
              <a:lnSpc>
                <a:spcPct val="100000"/>
              </a:lnSpc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CodeBuild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  <a:spcBef>
                <a:spcPts val="805"/>
              </a:spcBef>
            </a:pPr>
            <a:r>
              <a:rPr dirty="0" sz="800" spc="10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333375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CodeCommit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333375">
              <a:lnSpc>
                <a:spcPct val="100000"/>
              </a:lnSpc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CodeDeploy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333375">
              <a:lnSpc>
                <a:spcPct val="100000"/>
              </a:lnSpc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CodePipeline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4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X-Ray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478523" y="623316"/>
            <a:ext cx="1321307" cy="589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49211" y="615695"/>
            <a:ext cx="978407" cy="6324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517385" y="674878"/>
            <a:ext cx="1188720" cy="4013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57175" marR="248920" indent="76200">
              <a:lnSpc>
                <a:spcPts val="1400"/>
              </a:lnSpc>
              <a:spcBef>
                <a:spcPts val="275"/>
              </a:spcBef>
            </a:pP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Mobile  </a:t>
            </a: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Ser</a:t>
            </a:r>
            <a:r>
              <a:rPr dirty="0" sz="1300" spc="-35" b="1">
                <a:solidFill>
                  <a:srgbClr val="FDF6EB"/>
                </a:solidFill>
                <a:latin typeface="Arial"/>
                <a:cs typeface="Arial"/>
              </a:rPr>
              <a:t>v</a:t>
            </a: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ices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478523" y="1080516"/>
            <a:ext cx="1321307" cy="365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517385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solidFill>
            <a:srgbClr val="FD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17385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05016" y="1239011"/>
            <a:ext cx="182879" cy="2194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05016" y="1690116"/>
            <a:ext cx="182879" cy="21945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05016" y="2141220"/>
            <a:ext cx="182879" cy="18745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605016" y="2560320"/>
            <a:ext cx="182879" cy="20878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05016" y="3000755"/>
            <a:ext cx="182879" cy="2225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05016" y="3454908"/>
            <a:ext cx="182879" cy="19964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6517385" y="1213231"/>
            <a:ext cx="1188720" cy="2475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4645" marR="27686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800" spc="-8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API 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Gateway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334645" marR="471170">
              <a:lnSpc>
                <a:spcPct val="100000"/>
              </a:lnSpc>
              <a:spcBef>
                <a:spcPts val="535"/>
              </a:spcBef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1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464646"/>
                </a:solidFill>
                <a:latin typeface="Arial"/>
                <a:cs typeface="Arial"/>
              </a:rPr>
              <a:t>z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n 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Cognito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334645">
              <a:lnSpc>
                <a:spcPct val="100000"/>
              </a:lnSpc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endParaRPr sz="800">
              <a:latin typeface="Arial"/>
              <a:cs typeface="Arial"/>
            </a:endParaRPr>
          </a:p>
          <a:p>
            <a:pPr marL="334645">
              <a:lnSpc>
                <a:spcPct val="100000"/>
              </a:lnSpc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Mobile 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Analytics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334645" marR="47117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1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464646"/>
                </a:solidFill>
                <a:latin typeface="Arial"/>
                <a:cs typeface="Arial"/>
              </a:rPr>
              <a:t>z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n  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in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po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int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334645">
              <a:lnSpc>
                <a:spcPct val="100000"/>
              </a:lnSpc>
              <a:spcBef>
                <a:spcPts val="690"/>
              </a:spcBef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334645">
              <a:lnSpc>
                <a:spcPct val="100000"/>
              </a:lnSpc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Device Farm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334645">
              <a:lnSpc>
                <a:spcPct val="100000"/>
              </a:lnSpc>
              <a:spcBef>
                <a:spcPts val="535"/>
              </a:spcBef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marL="334645">
              <a:lnSpc>
                <a:spcPct val="100000"/>
              </a:lnSpc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Mobile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Hub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746492" y="623316"/>
            <a:ext cx="1321307" cy="589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82128" y="615695"/>
            <a:ext cx="1046987" cy="6324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785354" y="662177"/>
            <a:ext cx="1188720" cy="457200"/>
          </a:xfrm>
          <a:custGeom>
            <a:avLst/>
            <a:gdLst/>
            <a:ahLst/>
            <a:cxnLst/>
            <a:rect l="l" t="t" r="r" b="b"/>
            <a:pathLst>
              <a:path w="1188720" h="457200">
                <a:moveTo>
                  <a:pt x="0" y="457200"/>
                </a:moveTo>
                <a:lnTo>
                  <a:pt x="1188720" y="457200"/>
                </a:lnTo>
                <a:lnTo>
                  <a:pt x="11887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85354" y="662177"/>
            <a:ext cx="1188720" cy="457200"/>
          </a:xfrm>
          <a:custGeom>
            <a:avLst/>
            <a:gdLst/>
            <a:ahLst/>
            <a:cxnLst/>
            <a:rect l="l" t="t" r="r" b="b"/>
            <a:pathLst>
              <a:path w="1188720" h="457200">
                <a:moveTo>
                  <a:pt x="0" y="457200"/>
                </a:moveTo>
                <a:lnTo>
                  <a:pt x="1188720" y="457200"/>
                </a:lnTo>
                <a:lnTo>
                  <a:pt x="11887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85354" y="674878"/>
            <a:ext cx="1188720" cy="4013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22885" marR="215265" indent="68580">
              <a:lnSpc>
                <a:spcPts val="1400"/>
              </a:lnSpc>
              <a:spcBef>
                <a:spcPts val="275"/>
              </a:spcBef>
            </a:pPr>
            <a:r>
              <a:rPr dirty="0" sz="1300" spc="-10" b="1">
                <a:solidFill>
                  <a:srgbClr val="FDF6EB"/>
                </a:solidFill>
                <a:latin typeface="Arial"/>
                <a:cs typeface="Arial"/>
              </a:rPr>
              <a:t>Internet  </a:t>
            </a: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of</a:t>
            </a:r>
            <a:r>
              <a:rPr dirty="0" sz="1300" spc="-70" b="1">
                <a:solidFill>
                  <a:srgbClr val="FDF6EB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FDF6EB"/>
                </a:solidFill>
                <a:latin typeface="Arial"/>
                <a:cs typeface="Arial"/>
              </a:rPr>
              <a:t>Things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746492" y="1080516"/>
            <a:ext cx="1321307" cy="365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785354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solidFill>
            <a:srgbClr val="FD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785354" y="1119377"/>
            <a:ext cx="1188720" cy="3526790"/>
          </a:xfrm>
          <a:custGeom>
            <a:avLst/>
            <a:gdLst/>
            <a:ahLst/>
            <a:cxnLst/>
            <a:rect l="l" t="t" r="r" b="b"/>
            <a:pathLst>
              <a:path w="1188720" h="3526790">
                <a:moveTo>
                  <a:pt x="0" y="3526536"/>
                </a:moveTo>
                <a:lnTo>
                  <a:pt x="1188720" y="3526536"/>
                </a:lnTo>
                <a:lnTo>
                  <a:pt x="1188720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854695" y="1231391"/>
            <a:ext cx="182879" cy="21945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8129905" y="1254378"/>
            <a:ext cx="4210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800" spc="-8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64646"/>
                </a:solidFill>
                <a:latin typeface="Arial"/>
                <a:cs typeface="Arial"/>
              </a:rPr>
              <a:t>IoT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860792" y="1697735"/>
            <a:ext cx="182879" cy="22098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8136381" y="1668907"/>
            <a:ext cx="54356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5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800" spc="-5">
                <a:solidFill>
                  <a:srgbClr val="464646"/>
                </a:solidFill>
                <a:latin typeface="Arial"/>
                <a:cs typeface="Arial"/>
              </a:rPr>
              <a:t>Greengrass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" y="298704"/>
            <a:ext cx="8535924" cy="406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669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2727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011" y="4669535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20" y="0"/>
                </a:lnTo>
              </a:path>
            </a:pathLst>
          </a:custGeom>
          <a:ln w="3175">
            <a:solidFill>
              <a:srgbClr val="2727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2068" y="646887"/>
            <a:ext cx="7778115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©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2017,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Web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Services,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Inc.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or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its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affiliates. All rights</a:t>
            </a:r>
            <a:r>
              <a:rPr dirty="0" sz="1800" spc="-12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reserved.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This 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work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may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not be reproduced or redistributed, in 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whole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or in part,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without 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prior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written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permission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from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Web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Services,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Inc.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Commercial 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copying,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lending, or selling is</a:t>
            </a:r>
            <a:r>
              <a:rPr dirty="0" sz="1800" spc="8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prohibited.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</a:pP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Errors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or corrections? Email us at</a:t>
            </a:r>
            <a:r>
              <a:rPr dirty="0" sz="1800" spc="6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u="heavy" sz="18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aws-course-feedback@amazon.com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algn="ctr" marL="1391920" marR="1380490" indent="-1270">
              <a:lnSpc>
                <a:spcPct val="100000"/>
              </a:lnSpc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Other questions? Contact us at  </a:t>
            </a:r>
            <a:r>
              <a:rPr dirty="0" u="heavy" sz="18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4"/>
              </a:rPr>
              <a:t>https://aws.amazon.com/contact-us/aws-training/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All trademarks are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property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their</a:t>
            </a:r>
            <a:r>
              <a:rPr dirty="0" sz="1800" spc="1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owners.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449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AWS </a:t>
            </a:r>
            <a:r>
              <a:rPr dirty="0" sz="2800" spc="-5"/>
              <a:t>Global</a:t>
            </a:r>
            <a:r>
              <a:rPr dirty="0" sz="2800" spc="45"/>
              <a:t> </a:t>
            </a:r>
            <a:r>
              <a:rPr dirty="0" sz="2800" spc="-5"/>
              <a:t>Infrastructure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6985634" cy="287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Regions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Geographic</a:t>
            </a:r>
            <a:r>
              <a:rPr dirty="0" sz="2400" spc="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locations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Consist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at least </a:t>
            </a:r>
            <a:r>
              <a:rPr dirty="0" sz="2400" spc="5" b="1">
                <a:solidFill>
                  <a:srgbClr val="4D4D4B"/>
                </a:solidFill>
                <a:latin typeface="Arial"/>
                <a:cs typeface="Arial"/>
              </a:rPr>
              <a:t>two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Availability</a:t>
            </a:r>
            <a:r>
              <a:rPr dirty="0" sz="2400" spc="-1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Zones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D4D4B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4D4D4B"/>
                </a:solidFill>
                <a:latin typeface="Arial"/>
                <a:cs typeface="Arial"/>
              </a:rPr>
              <a:t>Availability</a:t>
            </a:r>
            <a:r>
              <a:rPr dirty="0" sz="2400" spc="-3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Zones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Clusters of data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centers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Isolated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from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failures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 other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Availability</a:t>
            </a:r>
            <a:r>
              <a:rPr dirty="0" sz="2400" spc="-11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Zones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449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Global</a:t>
            </a:r>
            <a:r>
              <a:rPr dirty="0" sz="2800" spc="4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Infrastructure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54380" y="537972"/>
            <a:ext cx="7892796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972" y="3416808"/>
            <a:ext cx="385572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972" y="3861815"/>
            <a:ext cx="406908" cy="385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9319" y="3441319"/>
            <a:ext cx="1658620" cy="698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Region &amp;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of Availability Zones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New Region (coming</a:t>
            </a:r>
            <a:r>
              <a:rPr dirty="0" sz="1000" spc="-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soon)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449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AWS </a:t>
            </a:r>
            <a:r>
              <a:rPr dirty="0" sz="2800" spc="-5"/>
              <a:t>Global</a:t>
            </a:r>
            <a:r>
              <a:rPr dirty="0" sz="2800" spc="45"/>
              <a:t> </a:t>
            </a:r>
            <a:r>
              <a:rPr dirty="0" sz="2800" spc="-5"/>
              <a:t>Infrastructure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3729990" cy="156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At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least 2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Availability</a:t>
            </a:r>
            <a:r>
              <a:rPr dirty="0" sz="2400" spc="-1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Zones  per region.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US East (N.</a:t>
            </a:r>
            <a:r>
              <a:rPr dirty="0" sz="2000" spc="-7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Virginia)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880" y="2573651"/>
            <a:ext cx="1332230" cy="16713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us-east-1a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solidFill>
                  <a:srgbClr val="4D4D4B"/>
                </a:solidFill>
                <a:latin typeface="Arial"/>
                <a:cs typeface="Arial"/>
              </a:rPr>
              <a:t>us-east-1b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us-east-1c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us-east-1d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solidFill>
                  <a:srgbClr val="4D4D4B"/>
                </a:solidFill>
                <a:latin typeface="Arial"/>
                <a:cs typeface="Arial"/>
              </a:rPr>
              <a:t>us-east-1e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8484" y="2217042"/>
            <a:ext cx="2531745" cy="138176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9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Asia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Pacific</a:t>
            </a:r>
            <a:r>
              <a:rPr dirty="0" sz="2000" spc="-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D4D4B"/>
                </a:solidFill>
                <a:latin typeface="Arial"/>
                <a:cs typeface="Arial"/>
              </a:rPr>
              <a:t>(Tokyo)</a:t>
            </a:r>
            <a:endParaRPr sz="20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ap-northeast-1a</a:t>
            </a:r>
            <a:endParaRPr sz="18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ap-northeast-1b</a:t>
            </a:r>
            <a:endParaRPr sz="18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ap-northeast-1c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0764" y="4477918"/>
            <a:ext cx="45237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solidFill>
                  <a:srgbClr val="757574"/>
                </a:solidFill>
                <a:latin typeface="Arial"/>
                <a:cs typeface="Arial"/>
              </a:rPr>
              <a:t>Note: Conceptual drawing only. The number of Availability Zones (AZ) may</a:t>
            </a:r>
            <a:r>
              <a:rPr dirty="0" sz="1000" spc="45" i="1">
                <a:solidFill>
                  <a:srgbClr val="757574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757574"/>
                </a:solidFill>
                <a:latin typeface="Arial"/>
                <a:cs typeface="Arial"/>
              </a:rPr>
              <a:t>vary.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3438" y="2649473"/>
            <a:ext cx="1449705" cy="1620520"/>
          </a:xfrm>
          <a:custGeom>
            <a:avLst/>
            <a:gdLst/>
            <a:ahLst/>
            <a:cxnLst/>
            <a:rect l="l" t="t" r="r" b="b"/>
            <a:pathLst>
              <a:path w="1449704" h="1620520">
                <a:moveTo>
                  <a:pt x="0" y="241553"/>
                </a:moveTo>
                <a:lnTo>
                  <a:pt x="4909" y="192888"/>
                </a:lnTo>
                <a:lnTo>
                  <a:pt x="18990" y="147554"/>
                </a:lnTo>
                <a:lnTo>
                  <a:pt x="41268" y="106523"/>
                </a:lnTo>
                <a:lnTo>
                  <a:pt x="70770" y="70770"/>
                </a:lnTo>
                <a:lnTo>
                  <a:pt x="106523" y="41268"/>
                </a:lnTo>
                <a:lnTo>
                  <a:pt x="147554" y="18990"/>
                </a:lnTo>
                <a:lnTo>
                  <a:pt x="192888" y="4909"/>
                </a:lnTo>
                <a:lnTo>
                  <a:pt x="241553" y="0"/>
                </a:lnTo>
                <a:lnTo>
                  <a:pt x="1207770" y="0"/>
                </a:lnTo>
                <a:lnTo>
                  <a:pt x="1256435" y="4909"/>
                </a:lnTo>
                <a:lnTo>
                  <a:pt x="1301769" y="18990"/>
                </a:lnTo>
                <a:lnTo>
                  <a:pt x="1342800" y="41268"/>
                </a:lnTo>
                <a:lnTo>
                  <a:pt x="1378553" y="70770"/>
                </a:lnTo>
                <a:lnTo>
                  <a:pt x="1408055" y="106523"/>
                </a:lnTo>
                <a:lnTo>
                  <a:pt x="1430333" y="147554"/>
                </a:lnTo>
                <a:lnTo>
                  <a:pt x="1444414" y="192888"/>
                </a:lnTo>
                <a:lnTo>
                  <a:pt x="1449324" y="241553"/>
                </a:lnTo>
                <a:lnTo>
                  <a:pt x="1449324" y="1378458"/>
                </a:lnTo>
                <a:lnTo>
                  <a:pt x="1444414" y="1427137"/>
                </a:lnTo>
                <a:lnTo>
                  <a:pt x="1430333" y="1472479"/>
                </a:lnTo>
                <a:lnTo>
                  <a:pt x="1408055" y="1513510"/>
                </a:lnTo>
                <a:lnTo>
                  <a:pt x="1378553" y="1549260"/>
                </a:lnTo>
                <a:lnTo>
                  <a:pt x="1342800" y="1578756"/>
                </a:lnTo>
                <a:lnTo>
                  <a:pt x="1301769" y="1601028"/>
                </a:lnTo>
                <a:lnTo>
                  <a:pt x="1256435" y="1615104"/>
                </a:lnTo>
                <a:lnTo>
                  <a:pt x="1207770" y="1620012"/>
                </a:lnTo>
                <a:lnTo>
                  <a:pt x="241553" y="1620012"/>
                </a:lnTo>
                <a:lnTo>
                  <a:pt x="192888" y="1615104"/>
                </a:lnTo>
                <a:lnTo>
                  <a:pt x="147554" y="1601028"/>
                </a:lnTo>
                <a:lnTo>
                  <a:pt x="106523" y="1578756"/>
                </a:lnTo>
                <a:lnTo>
                  <a:pt x="70770" y="1549260"/>
                </a:lnTo>
                <a:lnTo>
                  <a:pt x="41268" y="1513510"/>
                </a:lnTo>
                <a:lnTo>
                  <a:pt x="18990" y="1472479"/>
                </a:lnTo>
                <a:lnTo>
                  <a:pt x="4909" y="1427137"/>
                </a:lnTo>
                <a:lnTo>
                  <a:pt x="0" y="1378458"/>
                </a:lnTo>
                <a:lnTo>
                  <a:pt x="0" y="241553"/>
                </a:lnTo>
                <a:close/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51097" y="2750947"/>
            <a:ext cx="793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US East</a:t>
            </a:r>
            <a:r>
              <a:rPr dirty="0" sz="1000" spc="-7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(VA)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4511" y="3102864"/>
            <a:ext cx="1030605" cy="1092835"/>
          </a:xfrm>
          <a:custGeom>
            <a:avLst/>
            <a:gdLst/>
            <a:ahLst/>
            <a:cxnLst/>
            <a:rect l="l" t="t" r="r" b="b"/>
            <a:pathLst>
              <a:path w="1030604" h="1092835">
                <a:moveTo>
                  <a:pt x="0" y="546354"/>
                </a:moveTo>
                <a:lnTo>
                  <a:pt x="2105" y="496623"/>
                </a:lnTo>
                <a:lnTo>
                  <a:pt x="8299" y="448143"/>
                </a:lnTo>
                <a:lnTo>
                  <a:pt x="18400" y="401108"/>
                </a:lnTo>
                <a:lnTo>
                  <a:pt x="32227" y="355709"/>
                </a:lnTo>
                <a:lnTo>
                  <a:pt x="49597" y="312140"/>
                </a:lnTo>
                <a:lnTo>
                  <a:pt x="70329" y="270594"/>
                </a:lnTo>
                <a:lnTo>
                  <a:pt x="94241" y="231263"/>
                </a:lnTo>
                <a:lnTo>
                  <a:pt x="121150" y="194341"/>
                </a:lnTo>
                <a:lnTo>
                  <a:pt x="150876" y="160020"/>
                </a:lnTo>
                <a:lnTo>
                  <a:pt x="183235" y="128492"/>
                </a:lnTo>
                <a:lnTo>
                  <a:pt x="218046" y="99952"/>
                </a:lnTo>
                <a:lnTo>
                  <a:pt x="255128" y="74591"/>
                </a:lnTo>
                <a:lnTo>
                  <a:pt x="294299" y="52603"/>
                </a:lnTo>
                <a:lnTo>
                  <a:pt x="335376" y="34180"/>
                </a:lnTo>
                <a:lnTo>
                  <a:pt x="378177" y="19515"/>
                </a:lnTo>
                <a:lnTo>
                  <a:pt x="422522" y="8802"/>
                </a:lnTo>
                <a:lnTo>
                  <a:pt x="468227" y="2232"/>
                </a:lnTo>
                <a:lnTo>
                  <a:pt x="515112" y="0"/>
                </a:lnTo>
                <a:lnTo>
                  <a:pt x="561996" y="2232"/>
                </a:lnTo>
                <a:lnTo>
                  <a:pt x="607701" y="8802"/>
                </a:lnTo>
                <a:lnTo>
                  <a:pt x="652046" y="19515"/>
                </a:lnTo>
                <a:lnTo>
                  <a:pt x="694847" y="34180"/>
                </a:lnTo>
                <a:lnTo>
                  <a:pt x="735924" y="52603"/>
                </a:lnTo>
                <a:lnTo>
                  <a:pt x="775095" y="74591"/>
                </a:lnTo>
                <a:lnTo>
                  <a:pt x="812177" y="99952"/>
                </a:lnTo>
                <a:lnTo>
                  <a:pt x="846988" y="128492"/>
                </a:lnTo>
                <a:lnTo>
                  <a:pt x="879348" y="160019"/>
                </a:lnTo>
                <a:lnTo>
                  <a:pt x="909073" y="194341"/>
                </a:lnTo>
                <a:lnTo>
                  <a:pt x="935982" y="231263"/>
                </a:lnTo>
                <a:lnTo>
                  <a:pt x="959894" y="270594"/>
                </a:lnTo>
                <a:lnTo>
                  <a:pt x="980626" y="312140"/>
                </a:lnTo>
                <a:lnTo>
                  <a:pt x="997996" y="355709"/>
                </a:lnTo>
                <a:lnTo>
                  <a:pt x="1011823" y="401108"/>
                </a:lnTo>
                <a:lnTo>
                  <a:pt x="1021924" y="448143"/>
                </a:lnTo>
                <a:lnTo>
                  <a:pt x="1028118" y="496623"/>
                </a:lnTo>
                <a:lnTo>
                  <a:pt x="1030224" y="546354"/>
                </a:lnTo>
                <a:lnTo>
                  <a:pt x="1028118" y="596082"/>
                </a:lnTo>
                <a:lnTo>
                  <a:pt x="1021924" y="644560"/>
                </a:lnTo>
                <a:lnTo>
                  <a:pt x="1011823" y="691595"/>
                </a:lnTo>
                <a:lnTo>
                  <a:pt x="997996" y="736993"/>
                </a:lnTo>
                <a:lnTo>
                  <a:pt x="980626" y="780561"/>
                </a:lnTo>
                <a:lnTo>
                  <a:pt x="959894" y="822107"/>
                </a:lnTo>
                <a:lnTo>
                  <a:pt x="935982" y="861438"/>
                </a:lnTo>
                <a:lnTo>
                  <a:pt x="909073" y="898361"/>
                </a:lnTo>
                <a:lnTo>
                  <a:pt x="879347" y="932683"/>
                </a:lnTo>
                <a:lnTo>
                  <a:pt x="846988" y="964211"/>
                </a:lnTo>
                <a:lnTo>
                  <a:pt x="812177" y="992752"/>
                </a:lnTo>
                <a:lnTo>
                  <a:pt x="775095" y="1018113"/>
                </a:lnTo>
                <a:lnTo>
                  <a:pt x="735924" y="1040102"/>
                </a:lnTo>
                <a:lnTo>
                  <a:pt x="694847" y="1058526"/>
                </a:lnTo>
                <a:lnTo>
                  <a:pt x="652046" y="1073191"/>
                </a:lnTo>
                <a:lnTo>
                  <a:pt x="607701" y="1083905"/>
                </a:lnTo>
                <a:lnTo>
                  <a:pt x="561996" y="1090475"/>
                </a:lnTo>
                <a:lnTo>
                  <a:pt x="515112" y="1092708"/>
                </a:lnTo>
                <a:lnTo>
                  <a:pt x="468227" y="1090475"/>
                </a:lnTo>
                <a:lnTo>
                  <a:pt x="422522" y="1083905"/>
                </a:lnTo>
                <a:lnTo>
                  <a:pt x="378177" y="1073191"/>
                </a:lnTo>
                <a:lnTo>
                  <a:pt x="335376" y="1058526"/>
                </a:lnTo>
                <a:lnTo>
                  <a:pt x="294299" y="1040102"/>
                </a:lnTo>
                <a:lnTo>
                  <a:pt x="255128" y="1018113"/>
                </a:lnTo>
                <a:lnTo>
                  <a:pt x="218046" y="992752"/>
                </a:lnTo>
                <a:lnTo>
                  <a:pt x="183235" y="964211"/>
                </a:lnTo>
                <a:lnTo>
                  <a:pt x="150875" y="932683"/>
                </a:lnTo>
                <a:lnTo>
                  <a:pt x="121150" y="898361"/>
                </a:lnTo>
                <a:lnTo>
                  <a:pt x="94241" y="861438"/>
                </a:lnTo>
                <a:lnTo>
                  <a:pt x="70329" y="822107"/>
                </a:lnTo>
                <a:lnTo>
                  <a:pt x="49597" y="780561"/>
                </a:lnTo>
                <a:lnTo>
                  <a:pt x="32227" y="736993"/>
                </a:lnTo>
                <a:lnTo>
                  <a:pt x="18400" y="691595"/>
                </a:lnTo>
                <a:lnTo>
                  <a:pt x="8299" y="644560"/>
                </a:lnTo>
                <a:lnTo>
                  <a:pt x="2105" y="596082"/>
                </a:lnTo>
                <a:lnTo>
                  <a:pt x="0" y="546354"/>
                </a:lnTo>
                <a:close/>
              </a:path>
            </a:pathLst>
          </a:custGeom>
          <a:ln w="57911">
            <a:solidFill>
              <a:srgbClr val="4BB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99638" y="3137154"/>
            <a:ext cx="631190" cy="320040"/>
          </a:xfrm>
          <a:custGeom>
            <a:avLst/>
            <a:gdLst/>
            <a:ahLst/>
            <a:cxnLst/>
            <a:rect l="l" t="t" r="r" b="b"/>
            <a:pathLst>
              <a:path w="631189" h="320039">
                <a:moveTo>
                  <a:pt x="577596" y="0"/>
                </a:moveTo>
                <a:lnTo>
                  <a:pt x="53339" y="0"/>
                </a:lnTo>
                <a:lnTo>
                  <a:pt x="32575" y="4191"/>
                </a:lnTo>
                <a:lnTo>
                  <a:pt x="15620" y="15621"/>
                </a:lnTo>
                <a:lnTo>
                  <a:pt x="4191" y="32575"/>
                </a:lnTo>
                <a:lnTo>
                  <a:pt x="0" y="53339"/>
                </a:lnTo>
                <a:lnTo>
                  <a:pt x="0" y="266700"/>
                </a:lnTo>
                <a:lnTo>
                  <a:pt x="4191" y="287464"/>
                </a:lnTo>
                <a:lnTo>
                  <a:pt x="15621" y="304419"/>
                </a:lnTo>
                <a:lnTo>
                  <a:pt x="32575" y="315849"/>
                </a:lnTo>
                <a:lnTo>
                  <a:pt x="53339" y="320039"/>
                </a:lnTo>
                <a:lnTo>
                  <a:pt x="577596" y="320039"/>
                </a:lnTo>
                <a:lnTo>
                  <a:pt x="598360" y="315849"/>
                </a:lnTo>
                <a:lnTo>
                  <a:pt x="615315" y="304419"/>
                </a:lnTo>
                <a:lnTo>
                  <a:pt x="626745" y="287464"/>
                </a:lnTo>
                <a:lnTo>
                  <a:pt x="630936" y="266700"/>
                </a:lnTo>
                <a:lnTo>
                  <a:pt x="630936" y="53339"/>
                </a:lnTo>
                <a:lnTo>
                  <a:pt x="626744" y="32575"/>
                </a:lnTo>
                <a:lnTo>
                  <a:pt x="615314" y="15621"/>
                </a:lnTo>
                <a:lnTo>
                  <a:pt x="598360" y="4191"/>
                </a:lnTo>
                <a:lnTo>
                  <a:pt x="57759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99638" y="3137154"/>
            <a:ext cx="631190" cy="320040"/>
          </a:xfrm>
          <a:custGeom>
            <a:avLst/>
            <a:gdLst/>
            <a:ahLst/>
            <a:cxnLst/>
            <a:rect l="l" t="t" r="r" b="b"/>
            <a:pathLst>
              <a:path w="631189" h="320039">
                <a:moveTo>
                  <a:pt x="0" y="53339"/>
                </a:moveTo>
                <a:lnTo>
                  <a:pt x="4191" y="32575"/>
                </a:lnTo>
                <a:lnTo>
                  <a:pt x="15621" y="15620"/>
                </a:lnTo>
                <a:lnTo>
                  <a:pt x="32575" y="4190"/>
                </a:lnTo>
                <a:lnTo>
                  <a:pt x="53339" y="0"/>
                </a:lnTo>
                <a:lnTo>
                  <a:pt x="577596" y="0"/>
                </a:lnTo>
                <a:lnTo>
                  <a:pt x="598360" y="4191"/>
                </a:lnTo>
                <a:lnTo>
                  <a:pt x="615314" y="15621"/>
                </a:lnTo>
                <a:lnTo>
                  <a:pt x="626744" y="32575"/>
                </a:lnTo>
                <a:lnTo>
                  <a:pt x="630936" y="53339"/>
                </a:lnTo>
                <a:lnTo>
                  <a:pt x="630936" y="266700"/>
                </a:lnTo>
                <a:lnTo>
                  <a:pt x="626745" y="287464"/>
                </a:lnTo>
                <a:lnTo>
                  <a:pt x="615315" y="304419"/>
                </a:lnTo>
                <a:lnTo>
                  <a:pt x="598360" y="315849"/>
                </a:lnTo>
                <a:lnTo>
                  <a:pt x="577596" y="320039"/>
                </a:lnTo>
                <a:lnTo>
                  <a:pt x="53339" y="320039"/>
                </a:lnTo>
                <a:lnTo>
                  <a:pt x="32575" y="315848"/>
                </a:lnTo>
                <a:lnTo>
                  <a:pt x="15620" y="304418"/>
                </a:lnTo>
                <a:lnTo>
                  <a:pt x="4190" y="287464"/>
                </a:lnTo>
                <a:lnTo>
                  <a:pt x="0" y="266700"/>
                </a:lnTo>
                <a:lnTo>
                  <a:pt x="0" y="53339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22701" y="3205733"/>
            <a:ext cx="384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AZ -</a:t>
            </a:r>
            <a:r>
              <a:rPr dirty="0" sz="10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76294" y="3137154"/>
            <a:ext cx="629920" cy="320040"/>
          </a:xfrm>
          <a:custGeom>
            <a:avLst/>
            <a:gdLst/>
            <a:ahLst/>
            <a:cxnLst/>
            <a:rect l="l" t="t" r="r" b="b"/>
            <a:pathLst>
              <a:path w="629920" h="320039">
                <a:moveTo>
                  <a:pt x="576071" y="0"/>
                </a:moveTo>
                <a:lnTo>
                  <a:pt x="53339" y="0"/>
                </a:lnTo>
                <a:lnTo>
                  <a:pt x="32575" y="4191"/>
                </a:lnTo>
                <a:lnTo>
                  <a:pt x="15620" y="15621"/>
                </a:lnTo>
                <a:lnTo>
                  <a:pt x="4190" y="32575"/>
                </a:lnTo>
                <a:lnTo>
                  <a:pt x="0" y="53339"/>
                </a:lnTo>
                <a:lnTo>
                  <a:pt x="0" y="266700"/>
                </a:lnTo>
                <a:lnTo>
                  <a:pt x="4191" y="287464"/>
                </a:lnTo>
                <a:lnTo>
                  <a:pt x="15621" y="304419"/>
                </a:lnTo>
                <a:lnTo>
                  <a:pt x="32575" y="315849"/>
                </a:lnTo>
                <a:lnTo>
                  <a:pt x="53339" y="320039"/>
                </a:lnTo>
                <a:lnTo>
                  <a:pt x="576071" y="320039"/>
                </a:lnTo>
                <a:lnTo>
                  <a:pt x="596836" y="315849"/>
                </a:lnTo>
                <a:lnTo>
                  <a:pt x="613790" y="304419"/>
                </a:lnTo>
                <a:lnTo>
                  <a:pt x="625220" y="287464"/>
                </a:lnTo>
                <a:lnTo>
                  <a:pt x="629411" y="266700"/>
                </a:lnTo>
                <a:lnTo>
                  <a:pt x="629411" y="53339"/>
                </a:lnTo>
                <a:lnTo>
                  <a:pt x="625220" y="32575"/>
                </a:lnTo>
                <a:lnTo>
                  <a:pt x="613790" y="15621"/>
                </a:lnTo>
                <a:lnTo>
                  <a:pt x="596836" y="4191"/>
                </a:lnTo>
                <a:lnTo>
                  <a:pt x="57607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6294" y="3137154"/>
            <a:ext cx="629920" cy="320040"/>
          </a:xfrm>
          <a:custGeom>
            <a:avLst/>
            <a:gdLst/>
            <a:ahLst/>
            <a:cxnLst/>
            <a:rect l="l" t="t" r="r" b="b"/>
            <a:pathLst>
              <a:path w="629920" h="320039">
                <a:moveTo>
                  <a:pt x="0" y="53339"/>
                </a:moveTo>
                <a:lnTo>
                  <a:pt x="4190" y="32575"/>
                </a:lnTo>
                <a:lnTo>
                  <a:pt x="15620" y="15620"/>
                </a:lnTo>
                <a:lnTo>
                  <a:pt x="32575" y="4190"/>
                </a:lnTo>
                <a:lnTo>
                  <a:pt x="53339" y="0"/>
                </a:lnTo>
                <a:lnTo>
                  <a:pt x="576071" y="0"/>
                </a:lnTo>
                <a:lnTo>
                  <a:pt x="596836" y="4191"/>
                </a:lnTo>
                <a:lnTo>
                  <a:pt x="613790" y="15621"/>
                </a:lnTo>
                <a:lnTo>
                  <a:pt x="625220" y="32575"/>
                </a:lnTo>
                <a:lnTo>
                  <a:pt x="629411" y="53339"/>
                </a:lnTo>
                <a:lnTo>
                  <a:pt x="629411" y="266700"/>
                </a:lnTo>
                <a:lnTo>
                  <a:pt x="625220" y="287464"/>
                </a:lnTo>
                <a:lnTo>
                  <a:pt x="613790" y="304419"/>
                </a:lnTo>
                <a:lnTo>
                  <a:pt x="596836" y="315849"/>
                </a:lnTo>
                <a:lnTo>
                  <a:pt x="576071" y="320039"/>
                </a:lnTo>
                <a:lnTo>
                  <a:pt x="53339" y="320039"/>
                </a:lnTo>
                <a:lnTo>
                  <a:pt x="32575" y="315848"/>
                </a:lnTo>
                <a:lnTo>
                  <a:pt x="15621" y="304418"/>
                </a:lnTo>
                <a:lnTo>
                  <a:pt x="4191" y="287464"/>
                </a:lnTo>
                <a:lnTo>
                  <a:pt x="0" y="266700"/>
                </a:lnTo>
                <a:lnTo>
                  <a:pt x="0" y="53339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99103" y="3205733"/>
            <a:ext cx="384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AZ -</a:t>
            </a:r>
            <a:r>
              <a:rPr dirty="0" sz="10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99638" y="3505961"/>
            <a:ext cx="631190" cy="320040"/>
          </a:xfrm>
          <a:custGeom>
            <a:avLst/>
            <a:gdLst/>
            <a:ahLst/>
            <a:cxnLst/>
            <a:rect l="l" t="t" r="r" b="b"/>
            <a:pathLst>
              <a:path w="631189" h="320039">
                <a:moveTo>
                  <a:pt x="577596" y="0"/>
                </a:moveTo>
                <a:lnTo>
                  <a:pt x="53339" y="0"/>
                </a:lnTo>
                <a:lnTo>
                  <a:pt x="32575" y="4191"/>
                </a:lnTo>
                <a:lnTo>
                  <a:pt x="15620" y="15621"/>
                </a:lnTo>
                <a:lnTo>
                  <a:pt x="4191" y="32575"/>
                </a:lnTo>
                <a:lnTo>
                  <a:pt x="0" y="53340"/>
                </a:lnTo>
                <a:lnTo>
                  <a:pt x="0" y="266700"/>
                </a:lnTo>
                <a:lnTo>
                  <a:pt x="4190" y="287464"/>
                </a:lnTo>
                <a:lnTo>
                  <a:pt x="15620" y="304419"/>
                </a:lnTo>
                <a:lnTo>
                  <a:pt x="32575" y="315849"/>
                </a:lnTo>
                <a:lnTo>
                  <a:pt x="53339" y="320040"/>
                </a:lnTo>
                <a:lnTo>
                  <a:pt x="577596" y="320040"/>
                </a:lnTo>
                <a:lnTo>
                  <a:pt x="598360" y="315849"/>
                </a:lnTo>
                <a:lnTo>
                  <a:pt x="615315" y="304419"/>
                </a:lnTo>
                <a:lnTo>
                  <a:pt x="626745" y="287464"/>
                </a:lnTo>
                <a:lnTo>
                  <a:pt x="630936" y="266700"/>
                </a:lnTo>
                <a:lnTo>
                  <a:pt x="630936" y="53340"/>
                </a:lnTo>
                <a:lnTo>
                  <a:pt x="626744" y="32575"/>
                </a:lnTo>
                <a:lnTo>
                  <a:pt x="615314" y="15621"/>
                </a:lnTo>
                <a:lnTo>
                  <a:pt x="598360" y="4191"/>
                </a:lnTo>
                <a:lnTo>
                  <a:pt x="57759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99638" y="3505961"/>
            <a:ext cx="631190" cy="320040"/>
          </a:xfrm>
          <a:custGeom>
            <a:avLst/>
            <a:gdLst/>
            <a:ahLst/>
            <a:cxnLst/>
            <a:rect l="l" t="t" r="r" b="b"/>
            <a:pathLst>
              <a:path w="631189" h="320039">
                <a:moveTo>
                  <a:pt x="0" y="53340"/>
                </a:moveTo>
                <a:lnTo>
                  <a:pt x="4191" y="32575"/>
                </a:lnTo>
                <a:lnTo>
                  <a:pt x="15621" y="15620"/>
                </a:lnTo>
                <a:lnTo>
                  <a:pt x="32575" y="4190"/>
                </a:lnTo>
                <a:lnTo>
                  <a:pt x="53339" y="0"/>
                </a:lnTo>
                <a:lnTo>
                  <a:pt x="577596" y="0"/>
                </a:lnTo>
                <a:lnTo>
                  <a:pt x="598360" y="4191"/>
                </a:lnTo>
                <a:lnTo>
                  <a:pt x="615314" y="15621"/>
                </a:lnTo>
                <a:lnTo>
                  <a:pt x="626744" y="32575"/>
                </a:lnTo>
                <a:lnTo>
                  <a:pt x="630936" y="53340"/>
                </a:lnTo>
                <a:lnTo>
                  <a:pt x="630936" y="266700"/>
                </a:lnTo>
                <a:lnTo>
                  <a:pt x="626745" y="287464"/>
                </a:lnTo>
                <a:lnTo>
                  <a:pt x="615315" y="304419"/>
                </a:lnTo>
                <a:lnTo>
                  <a:pt x="598360" y="315849"/>
                </a:lnTo>
                <a:lnTo>
                  <a:pt x="577596" y="320040"/>
                </a:lnTo>
                <a:lnTo>
                  <a:pt x="53339" y="320040"/>
                </a:lnTo>
                <a:lnTo>
                  <a:pt x="32575" y="315849"/>
                </a:lnTo>
                <a:lnTo>
                  <a:pt x="15620" y="304419"/>
                </a:lnTo>
                <a:lnTo>
                  <a:pt x="4190" y="287464"/>
                </a:lnTo>
                <a:lnTo>
                  <a:pt x="0" y="266700"/>
                </a:lnTo>
                <a:lnTo>
                  <a:pt x="0" y="5334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18128" y="3574796"/>
            <a:ext cx="3911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AZ -</a:t>
            </a:r>
            <a:r>
              <a:rPr dirty="0" sz="10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76294" y="3505961"/>
            <a:ext cx="629920" cy="320040"/>
          </a:xfrm>
          <a:custGeom>
            <a:avLst/>
            <a:gdLst/>
            <a:ahLst/>
            <a:cxnLst/>
            <a:rect l="l" t="t" r="r" b="b"/>
            <a:pathLst>
              <a:path w="629920" h="320039">
                <a:moveTo>
                  <a:pt x="576071" y="0"/>
                </a:moveTo>
                <a:lnTo>
                  <a:pt x="53339" y="0"/>
                </a:lnTo>
                <a:lnTo>
                  <a:pt x="32575" y="4191"/>
                </a:lnTo>
                <a:lnTo>
                  <a:pt x="15620" y="15621"/>
                </a:lnTo>
                <a:lnTo>
                  <a:pt x="4190" y="32575"/>
                </a:lnTo>
                <a:lnTo>
                  <a:pt x="0" y="53340"/>
                </a:lnTo>
                <a:lnTo>
                  <a:pt x="0" y="266700"/>
                </a:lnTo>
                <a:lnTo>
                  <a:pt x="4191" y="287464"/>
                </a:lnTo>
                <a:lnTo>
                  <a:pt x="15621" y="304419"/>
                </a:lnTo>
                <a:lnTo>
                  <a:pt x="32575" y="315849"/>
                </a:lnTo>
                <a:lnTo>
                  <a:pt x="53339" y="320040"/>
                </a:lnTo>
                <a:lnTo>
                  <a:pt x="576071" y="320040"/>
                </a:lnTo>
                <a:lnTo>
                  <a:pt x="596836" y="315849"/>
                </a:lnTo>
                <a:lnTo>
                  <a:pt x="613790" y="304419"/>
                </a:lnTo>
                <a:lnTo>
                  <a:pt x="625220" y="287464"/>
                </a:lnTo>
                <a:lnTo>
                  <a:pt x="629411" y="266700"/>
                </a:lnTo>
                <a:lnTo>
                  <a:pt x="629411" y="53340"/>
                </a:lnTo>
                <a:lnTo>
                  <a:pt x="625220" y="32575"/>
                </a:lnTo>
                <a:lnTo>
                  <a:pt x="613790" y="15621"/>
                </a:lnTo>
                <a:lnTo>
                  <a:pt x="596836" y="4191"/>
                </a:lnTo>
                <a:lnTo>
                  <a:pt x="57607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76294" y="3505961"/>
            <a:ext cx="629920" cy="320040"/>
          </a:xfrm>
          <a:custGeom>
            <a:avLst/>
            <a:gdLst/>
            <a:ahLst/>
            <a:cxnLst/>
            <a:rect l="l" t="t" r="r" b="b"/>
            <a:pathLst>
              <a:path w="629920" h="320039">
                <a:moveTo>
                  <a:pt x="0" y="53340"/>
                </a:moveTo>
                <a:lnTo>
                  <a:pt x="4190" y="32575"/>
                </a:lnTo>
                <a:lnTo>
                  <a:pt x="15620" y="15620"/>
                </a:lnTo>
                <a:lnTo>
                  <a:pt x="32575" y="4190"/>
                </a:lnTo>
                <a:lnTo>
                  <a:pt x="53339" y="0"/>
                </a:lnTo>
                <a:lnTo>
                  <a:pt x="576071" y="0"/>
                </a:lnTo>
                <a:lnTo>
                  <a:pt x="596836" y="4191"/>
                </a:lnTo>
                <a:lnTo>
                  <a:pt x="613790" y="15621"/>
                </a:lnTo>
                <a:lnTo>
                  <a:pt x="625220" y="32575"/>
                </a:lnTo>
                <a:lnTo>
                  <a:pt x="629411" y="53340"/>
                </a:lnTo>
                <a:lnTo>
                  <a:pt x="629411" y="266700"/>
                </a:lnTo>
                <a:lnTo>
                  <a:pt x="625220" y="287464"/>
                </a:lnTo>
                <a:lnTo>
                  <a:pt x="613790" y="304419"/>
                </a:lnTo>
                <a:lnTo>
                  <a:pt x="596836" y="315849"/>
                </a:lnTo>
                <a:lnTo>
                  <a:pt x="576071" y="320040"/>
                </a:lnTo>
                <a:lnTo>
                  <a:pt x="53339" y="320040"/>
                </a:lnTo>
                <a:lnTo>
                  <a:pt x="32575" y="315849"/>
                </a:lnTo>
                <a:lnTo>
                  <a:pt x="15621" y="304419"/>
                </a:lnTo>
                <a:lnTo>
                  <a:pt x="4191" y="287464"/>
                </a:lnTo>
                <a:lnTo>
                  <a:pt x="0" y="266700"/>
                </a:lnTo>
                <a:lnTo>
                  <a:pt x="0" y="5334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94530" y="3574796"/>
            <a:ext cx="3911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AZ -</a:t>
            </a:r>
            <a:r>
              <a:rPr dirty="0" sz="10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9490" y="3874770"/>
            <a:ext cx="629920" cy="321945"/>
          </a:xfrm>
          <a:custGeom>
            <a:avLst/>
            <a:gdLst/>
            <a:ahLst/>
            <a:cxnLst/>
            <a:rect l="l" t="t" r="r" b="b"/>
            <a:pathLst>
              <a:path w="629920" h="321945">
                <a:moveTo>
                  <a:pt x="575818" y="0"/>
                </a:moveTo>
                <a:lnTo>
                  <a:pt x="53594" y="0"/>
                </a:lnTo>
                <a:lnTo>
                  <a:pt x="32736" y="4211"/>
                </a:lnTo>
                <a:lnTo>
                  <a:pt x="15700" y="15695"/>
                </a:lnTo>
                <a:lnTo>
                  <a:pt x="4212" y="32730"/>
                </a:lnTo>
                <a:lnTo>
                  <a:pt x="0" y="53593"/>
                </a:lnTo>
                <a:lnTo>
                  <a:pt x="0" y="267969"/>
                </a:lnTo>
                <a:lnTo>
                  <a:pt x="4212" y="288833"/>
                </a:lnTo>
                <a:lnTo>
                  <a:pt x="15700" y="305868"/>
                </a:lnTo>
                <a:lnTo>
                  <a:pt x="32736" y="317352"/>
                </a:lnTo>
                <a:lnTo>
                  <a:pt x="53594" y="321563"/>
                </a:lnTo>
                <a:lnTo>
                  <a:pt x="575818" y="321563"/>
                </a:lnTo>
                <a:lnTo>
                  <a:pt x="596675" y="317352"/>
                </a:lnTo>
                <a:lnTo>
                  <a:pt x="613711" y="305868"/>
                </a:lnTo>
                <a:lnTo>
                  <a:pt x="625199" y="288833"/>
                </a:lnTo>
                <a:lnTo>
                  <a:pt x="629412" y="267969"/>
                </a:lnTo>
                <a:lnTo>
                  <a:pt x="629412" y="53593"/>
                </a:lnTo>
                <a:lnTo>
                  <a:pt x="625199" y="32730"/>
                </a:lnTo>
                <a:lnTo>
                  <a:pt x="613711" y="15695"/>
                </a:lnTo>
                <a:lnTo>
                  <a:pt x="596675" y="4211"/>
                </a:lnTo>
                <a:lnTo>
                  <a:pt x="57581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39490" y="3874770"/>
            <a:ext cx="629920" cy="321945"/>
          </a:xfrm>
          <a:custGeom>
            <a:avLst/>
            <a:gdLst/>
            <a:ahLst/>
            <a:cxnLst/>
            <a:rect l="l" t="t" r="r" b="b"/>
            <a:pathLst>
              <a:path w="629920" h="321945">
                <a:moveTo>
                  <a:pt x="0" y="53593"/>
                </a:moveTo>
                <a:lnTo>
                  <a:pt x="4212" y="32730"/>
                </a:lnTo>
                <a:lnTo>
                  <a:pt x="15700" y="15695"/>
                </a:lnTo>
                <a:lnTo>
                  <a:pt x="32736" y="4211"/>
                </a:lnTo>
                <a:lnTo>
                  <a:pt x="53594" y="0"/>
                </a:lnTo>
                <a:lnTo>
                  <a:pt x="575818" y="0"/>
                </a:lnTo>
                <a:lnTo>
                  <a:pt x="596675" y="4211"/>
                </a:lnTo>
                <a:lnTo>
                  <a:pt x="613711" y="15695"/>
                </a:lnTo>
                <a:lnTo>
                  <a:pt x="625199" y="32730"/>
                </a:lnTo>
                <a:lnTo>
                  <a:pt x="629412" y="53593"/>
                </a:lnTo>
                <a:lnTo>
                  <a:pt x="629412" y="267969"/>
                </a:lnTo>
                <a:lnTo>
                  <a:pt x="625199" y="288833"/>
                </a:lnTo>
                <a:lnTo>
                  <a:pt x="613711" y="305868"/>
                </a:lnTo>
                <a:lnTo>
                  <a:pt x="596675" y="317352"/>
                </a:lnTo>
                <a:lnTo>
                  <a:pt x="575818" y="321563"/>
                </a:lnTo>
                <a:lnTo>
                  <a:pt x="53594" y="321563"/>
                </a:lnTo>
                <a:lnTo>
                  <a:pt x="32736" y="317352"/>
                </a:lnTo>
                <a:lnTo>
                  <a:pt x="15700" y="305868"/>
                </a:lnTo>
                <a:lnTo>
                  <a:pt x="4212" y="288833"/>
                </a:lnTo>
                <a:lnTo>
                  <a:pt x="0" y="267969"/>
                </a:lnTo>
                <a:lnTo>
                  <a:pt x="0" y="53593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662298" y="3943603"/>
            <a:ext cx="384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AZ -</a:t>
            </a:r>
            <a:r>
              <a:rPr dirty="0" sz="10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37881" y="2647950"/>
            <a:ext cx="1449705" cy="1620520"/>
          </a:xfrm>
          <a:custGeom>
            <a:avLst/>
            <a:gdLst/>
            <a:ahLst/>
            <a:cxnLst/>
            <a:rect l="l" t="t" r="r" b="b"/>
            <a:pathLst>
              <a:path w="1449704" h="1620520">
                <a:moveTo>
                  <a:pt x="0" y="241554"/>
                </a:moveTo>
                <a:lnTo>
                  <a:pt x="4909" y="192888"/>
                </a:lnTo>
                <a:lnTo>
                  <a:pt x="18990" y="147554"/>
                </a:lnTo>
                <a:lnTo>
                  <a:pt x="41268" y="106523"/>
                </a:lnTo>
                <a:lnTo>
                  <a:pt x="70770" y="70770"/>
                </a:lnTo>
                <a:lnTo>
                  <a:pt x="106523" y="41268"/>
                </a:lnTo>
                <a:lnTo>
                  <a:pt x="147554" y="18990"/>
                </a:lnTo>
                <a:lnTo>
                  <a:pt x="192888" y="4909"/>
                </a:lnTo>
                <a:lnTo>
                  <a:pt x="241553" y="0"/>
                </a:lnTo>
                <a:lnTo>
                  <a:pt x="1207770" y="0"/>
                </a:lnTo>
                <a:lnTo>
                  <a:pt x="1256435" y="4909"/>
                </a:lnTo>
                <a:lnTo>
                  <a:pt x="1301769" y="18990"/>
                </a:lnTo>
                <a:lnTo>
                  <a:pt x="1342800" y="41268"/>
                </a:lnTo>
                <a:lnTo>
                  <a:pt x="1378553" y="70770"/>
                </a:lnTo>
                <a:lnTo>
                  <a:pt x="1408055" y="106523"/>
                </a:lnTo>
                <a:lnTo>
                  <a:pt x="1430333" y="147554"/>
                </a:lnTo>
                <a:lnTo>
                  <a:pt x="1444414" y="192888"/>
                </a:lnTo>
                <a:lnTo>
                  <a:pt x="1449324" y="241554"/>
                </a:lnTo>
                <a:lnTo>
                  <a:pt x="1449324" y="1378458"/>
                </a:lnTo>
                <a:lnTo>
                  <a:pt x="1444414" y="1427137"/>
                </a:lnTo>
                <a:lnTo>
                  <a:pt x="1430333" y="1472479"/>
                </a:lnTo>
                <a:lnTo>
                  <a:pt x="1408055" y="1513510"/>
                </a:lnTo>
                <a:lnTo>
                  <a:pt x="1378553" y="1549260"/>
                </a:lnTo>
                <a:lnTo>
                  <a:pt x="1342800" y="1578756"/>
                </a:lnTo>
                <a:lnTo>
                  <a:pt x="1301769" y="1601028"/>
                </a:lnTo>
                <a:lnTo>
                  <a:pt x="1256435" y="1615104"/>
                </a:lnTo>
                <a:lnTo>
                  <a:pt x="1207770" y="1620012"/>
                </a:lnTo>
                <a:lnTo>
                  <a:pt x="241553" y="1620012"/>
                </a:lnTo>
                <a:lnTo>
                  <a:pt x="192888" y="1615104"/>
                </a:lnTo>
                <a:lnTo>
                  <a:pt x="147554" y="1601028"/>
                </a:lnTo>
                <a:lnTo>
                  <a:pt x="106523" y="1578756"/>
                </a:lnTo>
                <a:lnTo>
                  <a:pt x="70770" y="1549260"/>
                </a:lnTo>
                <a:lnTo>
                  <a:pt x="41268" y="1513510"/>
                </a:lnTo>
                <a:lnTo>
                  <a:pt x="18990" y="1472479"/>
                </a:lnTo>
                <a:lnTo>
                  <a:pt x="4909" y="1427137"/>
                </a:lnTo>
                <a:lnTo>
                  <a:pt x="0" y="1378458"/>
                </a:lnTo>
                <a:lnTo>
                  <a:pt x="0" y="241554"/>
                </a:lnTo>
                <a:close/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795386" y="2748533"/>
            <a:ext cx="7346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Asia</a:t>
            </a:r>
            <a:r>
              <a:rPr dirty="0" sz="1000" spc="-4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Pacific  (Tokyo)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48956" y="3099816"/>
            <a:ext cx="1030605" cy="1092835"/>
          </a:xfrm>
          <a:custGeom>
            <a:avLst/>
            <a:gdLst/>
            <a:ahLst/>
            <a:cxnLst/>
            <a:rect l="l" t="t" r="r" b="b"/>
            <a:pathLst>
              <a:path w="1030604" h="1092835">
                <a:moveTo>
                  <a:pt x="0" y="546353"/>
                </a:moveTo>
                <a:lnTo>
                  <a:pt x="2105" y="496623"/>
                </a:lnTo>
                <a:lnTo>
                  <a:pt x="8299" y="448143"/>
                </a:lnTo>
                <a:lnTo>
                  <a:pt x="18400" y="401108"/>
                </a:lnTo>
                <a:lnTo>
                  <a:pt x="32227" y="355709"/>
                </a:lnTo>
                <a:lnTo>
                  <a:pt x="49597" y="312140"/>
                </a:lnTo>
                <a:lnTo>
                  <a:pt x="70329" y="270594"/>
                </a:lnTo>
                <a:lnTo>
                  <a:pt x="94241" y="231263"/>
                </a:lnTo>
                <a:lnTo>
                  <a:pt x="121150" y="194341"/>
                </a:lnTo>
                <a:lnTo>
                  <a:pt x="150876" y="160019"/>
                </a:lnTo>
                <a:lnTo>
                  <a:pt x="183235" y="128492"/>
                </a:lnTo>
                <a:lnTo>
                  <a:pt x="218046" y="99952"/>
                </a:lnTo>
                <a:lnTo>
                  <a:pt x="255128" y="74591"/>
                </a:lnTo>
                <a:lnTo>
                  <a:pt x="294299" y="52603"/>
                </a:lnTo>
                <a:lnTo>
                  <a:pt x="335376" y="34180"/>
                </a:lnTo>
                <a:lnTo>
                  <a:pt x="378177" y="19515"/>
                </a:lnTo>
                <a:lnTo>
                  <a:pt x="422522" y="8802"/>
                </a:lnTo>
                <a:lnTo>
                  <a:pt x="468227" y="2232"/>
                </a:lnTo>
                <a:lnTo>
                  <a:pt x="515112" y="0"/>
                </a:lnTo>
                <a:lnTo>
                  <a:pt x="561996" y="2232"/>
                </a:lnTo>
                <a:lnTo>
                  <a:pt x="607701" y="8802"/>
                </a:lnTo>
                <a:lnTo>
                  <a:pt x="652046" y="19515"/>
                </a:lnTo>
                <a:lnTo>
                  <a:pt x="694847" y="34180"/>
                </a:lnTo>
                <a:lnTo>
                  <a:pt x="735924" y="52603"/>
                </a:lnTo>
                <a:lnTo>
                  <a:pt x="775095" y="74591"/>
                </a:lnTo>
                <a:lnTo>
                  <a:pt x="812177" y="99952"/>
                </a:lnTo>
                <a:lnTo>
                  <a:pt x="846988" y="128492"/>
                </a:lnTo>
                <a:lnTo>
                  <a:pt x="879348" y="160019"/>
                </a:lnTo>
                <a:lnTo>
                  <a:pt x="909073" y="194341"/>
                </a:lnTo>
                <a:lnTo>
                  <a:pt x="935982" y="231263"/>
                </a:lnTo>
                <a:lnTo>
                  <a:pt x="959894" y="270594"/>
                </a:lnTo>
                <a:lnTo>
                  <a:pt x="980626" y="312140"/>
                </a:lnTo>
                <a:lnTo>
                  <a:pt x="997996" y="355709"/>
                </a:lnTo>
                <a:lnTo>
                  <a:pt x="1011823" y="401108"/>
                </a:lnTo>
                <a:lnTo>
                  <a:pt x="1021924" y="448143"/>
                </a:lnTo>
                <a:lnTo>
                  <a:pt x="1028118" y="496623"/>
                </a:lnTo>
                <a:lnTo>
                  <a:pt x="1030224" y="546353"/>
                </a:lnTo>
                <a:lnTo>
                  <a:pt x="1028118" y="596082"/>
                </a:lnTo>
                <a:lnTo>
                  <a:pt x="1021924" y="644560"/>
                </a:lnTo>
                <a:lnTo>
                  <a:pt x="1011823" y="691595"/>
                </a:lnTo>
                <a:lnTo>
                  <a:pt x="997996" y="736993"/>
                </a:lnTo>
                <a:lnTo>
                  <a:pt x="980626" y="780561"/>
                </a:lnTo>
                <a:lnTo>
                  <a:pt x="959894" y="822107"/>
                </a:lnTo>
                <a:lnTo>
                  <a:pt x="935982" y="861438"/>
                </a:lnTo>
                <a:lnTo>
                  <a:pt x="909073" y="898361"/>
                </a:lnTo>
                <a:lnTo>
                  <a:pt x="879347" y="932683"/>
                </a:lnTo>
                <a:lnTo>
                  <a:pt x="846988" y="964211"/>
                </a:lnTo>
                <a:lnTo>
                  <a:pt x="812177" y="992752"/>
                </a:lnTo>
                <a:lnTo>
                  <a:pt x="775095" y="1018113"/>
                </a:lnTo>
                <a:lnTo>
                  <a:pt x="735924" y="1040102"/>
                </a:lnTo>
                <a:lnTo>
                  <a:pt x="694847" y="1058526"/>
                </a:lnTo>
                <a:lnTo>
                  <a:pt x="652046" y="1073191"/>
                </a:lnTo>
                <a:lnTo>
                  <a:pt x="607701" y="1083905"/>
                </a:lnTo>
                <a:lnTo>
                  <a:pt x="561996" y="1090475"/>
                </a:lnTo>
                <a:lnTo>
                  <a:pt x="515112" y="1092708"/>
                </a:lnTo>
                <a:lnTo>
                  <a:pt x="468227" y="1090475"/>
                </a:lnTo>
                <a:lnTo>
                  <a:pt x="422522" y="1083905"/>
                </a:lnTo>
                <a:lnTo>
                  <a:pt x="378177" y="1073191"/>
                </a:lnTo>
                <a:lnTo>
                  <a:pt x="335376" y="1058526"/>
                </a:lnTo>
                <a:lnTo>
                  <a:pt x="294299" y="1040102"/>
                </a:lnTo>
                <a:lnTo>
                  <a:pt x="255128" y="1018113"/>
                </a:lnTo>
                <a:lnTo>
                  <a:pt x="218046" y="992752"/>
                </a:lnTo>
                <a:lnTo>
                  <a:pt x="183235" y="964211"/>
                </a:lnTo>
                <a:lnTo>
                  <a:pt x="150875" y="932683"/>
                </a:lnTo>
                <a:lnTo>
                  <a:pt x="121150" y="898361"/>
                </a:lnTo>
                <a:lnTo>
                  <a:pt x="94241" y="861438"/>
                </a:lnTo>
                <a:lnTo>
                  <a:pt x="70329" y="822107"/>
                </a:lnTo>
                <a:lnTo>
                  <a:pt x="49597" y="780561"/>
                </a:lnTo>
                <a:lnTo>
                  <a:pt x="32227" y="736993"/>
                </a:lnTo>
                <a:lnTo>
                  <a:pt x="18400" y="691595"/>
                </a:lnTo>
                <a:lnTo>
                  <a:pt x="8299" y="644560"/>
                </a:lnTo>
                <a:lnTo>
                  <a:pt x="2105" y="596082"/>
                </a:lnTo>
                <a:lnTo>
                  <a:pt x="0" y="546353"/>
                </a:lnTo>
                <a:close/>
              </a:path>
            </a:pathLst>
          </a:custGeom>
          <a:ln w="57912">
            <a:solidFill>
              <a:srgbClr val="4BB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14081" y="3391661"/>
            <a:ext cx="629920" cy="320040"/>
          </a:xfrm>
          <a:custGeom>
            <a:avLst/>
            <a:gdLst/>
            <a:ahLst/>
            <a:cxnLst/>
            <a:rect l="l" t="t" r="r" b="b"/>
            <a:pathLst>
              <a:path w="629920" h="320039">
                <a:moveTo>
                  <a:pt x="576072" y="0"/>
                </a:moveTo>
                <a:lnTo>
                  <a:pt x="53340" y="0"/>
                </a:lnTo>
                <a:lnTo>
                  <a:pt x="32575" y="4191"/>
                </a:lnTo>
                <a:lnTo>
                  <a:pt x="15621" y="15621"/>
                </a:lnTo>
                <a:lnTo>
                  <a:pt x="4191" y="32575"/>
                </a:lnTo>
                <a:lnTo>
                  <a:pt x="0" y="53339"/>
                </a:lnTo>
                <a:lnTo>
                  <a:pt x="0" y="266700"/>
                </a:lnTo>
                <a:lnTo>
                  <a:pt x="4191" y="287464"/>
                </a:lnTo>
                <a:lnTo>
                  <a:pt x="15621" y="304419"/>
                </a:lnTo>
                <a:lnTo>
                  <a:pt x="32575" y="315849"/>
                </a:lnTo>
                <a:lnTo>
                  <a:pt x="53340" y="320040"/>
                </a:lnTo>
                <a:lnTo>
                  <a:pt x="576072" y="320040"/>
                </a:lnTo>
                <a:lnTo>
                  <a:pt x="596836" y="315849"/>
                </a:lnTo>
                <a:lnTo>
                  <a:pt x="613791" y="304419"/>
                </a:lnTo>
                <a:lnTo>
                  <a:pt x="625221" y="287464"/>
                </a:lnTo>
                <a:lnTo>
                  <a:pt x="629412" y="266700"/>
                </a:lnTo>
                <a:lnTo>
                  <a:pt x="629412" y="53339"/>
                </a:lnTo>
                <a:lnTo>
                  <a:pt x="625221" y="32575"/>
                </a:lnTo>
                <a:lnTo>
                  <a:pt x="613791" y="15621"/>
                </a:lnTo>
                <a:lnTo>
                  <a:pt x="596836" y="4191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14081" y="3391661"/>
            <a:ext cx="629920" cy="320040"/>
          </a:xfrm>
          <a:custGeom>
            <a:avLst/>
            <a:gdLst/>
            <a:ahLst/>
            <a:cxnLst/>
            <a:rect l="l" t="t" r="r" b="b"/>
            <a:pathLst>
              <a:path w="629920" h="320039">
                <a:moveTo>
                  <a:pt x="0" y="53339"/>
                </a:moveTo>
                <a:lnTo>
                  <a:pt x="4191" y="32575"/>
                </a:lnTo>
                <a:lnTo>
                  <a:pt x="15621" y="15620"/>
                </a:lnTo>
                <a:lnTo>
                  <a:pt x="32575" y="4190"/>
                </a:lnTo>
                <a:lnTo>
                  <a:pt x="53340" y="0"/>
                </a:lnTo>
                <a:lnTo>
                  <a:pt x="576072" y="0"/>
                </a:lnTo>
                <a:lnTo>
                  <a:pt x="596836" y="4191"/>
                </a:lnTo>
                <a:lnTo>
                  <a:pt x="613791" y="15621"/>
                </a:lnTo>
                <a:lnTo>
                  <a:pt x="625221" y="32575"/>
                </a:lnTo>
                <a:lnTo>
                  <a:pt x="629412" y="53339"/>
                </a:lnTo>
                <a:lnTo>
                  <a:pt x="629412" y="266700"/>
                </a:lnTo>
                <a:lnTo>
                  <a:pt x="625221" y="287464"/>
                </a:lnTo>
                <a:lnTo>
                  <a:pt x="613791" y="304419"/>
                </a:lnTo>
                <a:lnTo>
                  <a:pt x="596836" y="315849"/>
                </a:lnTo>
                <a:lnTo>
                  <a:pt x="576072" y="320040"/>
                </a:lnTo>
                <a:lnTo>
                  <a:pt x="53340" y="320040"/>
                </a:lnTo>
                <a:lnTo>
                  <a:pt x="32575" y="315849"/>
                </a:lnTo>
                <a:lnTo>
                  <a:pt x="15621" y="304419"/>
                </a:lnTo>
                <a:lnTo>
                  <a:pt x="4191" y="287464"/>
                </a:lnTo>
                <a:lnTo>
                  <a:pt x="0" y="266700"/>
                </a:lnTo>
                <a:lnTo>
                  <a:pt x="0" y="53339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37526" y="3460496"/>
            <a:ext cx="384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AZ -</a:t>
            </a:r>
            <a:r>
              <a:rPr dirty="0" sz="10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84642" y="3385565"/>
            <a:ext cx="631190" cy="320040"/>
          </a:xfrm>
          <a:custGeom>
            <a:avLst/>
            <a:gdLst/>
            <a:ahLst/>
            <a:cxnLst/>
            <a:rect l="l" t="t" r="r" b="b"/>
            <a:pathLst>
              <a:path w="631190" h="320039">
                <a:moveTo>
                  <a:pt x="577596" y="0"/>
                </a:moveTo>
                <a:lnTo>
                  <a:pt x="53339" y="0"/>
                </a:lnTo>
                <a:lnTo>
                  <a:pt x="32575" y="4190"/>
                </a:lnTo>
                <a:lnTo>
                  <a:pt x="15621" y="15620"/>
                </a:lnTo>
                <a:lnTo>
                  <a:pt x="4191" y="32575"/>
                </a:lnTo>
                <a:lnTo>
                  <a:pt x="0" y="53339"/>
                </a:lnTo>
                <a:lnTo>
                  <a:pt x="0" y="266699"/>
                </a:lnTo>
                <a:lnTo>
                  <a:pt x="4191" y="287464"/>
                </a:lnTo>
                <a:lnTo>
                  <a:pt x="15621" y="304418"/>
                </a:lnTo>
                <a:lnTo>
                  <a:pt x="32575" y="315848"/>
                </a:lnTo>
                <a:lnTo>
                  <a:pt x="53339" y="320039"/>
                </a:lnTo>
                <a:lnTo>
                  <a:pt x="577596" y="320039"/>
                </a:lnTo>
                <a:lnTo>
                  <a:pt x="598360" y="315848"/>
                </a:lnTo>
                <a:lnTo>
                  <a:pt x="615314" y="304418"/>
                </a:lnTo>
                <a:lnTo>
                  <a:pt x="626744" y="287464"/>
                </a:lnTo>
                <a:lnTo>
                  <a:pt x="630935" y="266699"/>
                </a:lnTo>
                <a:lnTo>
                  <a:pt x="630935" y="53339"/>
                </a:lnTo>
                <a:lnTo>
                  <a:pt x="626745" y="32575"/>
                </a:lnTo>
                <a:lnTo>
                  <a:pt x="615315" y="15620"/>
                </a:lnTo>
                <a:lnTo>
                  <a:pt x="598360" y="4190"/>
                </a:lnTo>
                <a:lnTo>
                  <a:pt x="57759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84642" y="3385565"/>
            <a:ext cx="631190" cy="320040"/>
          </a:xfrm>
          <a:custGeom>
            <a:avLst/>
            <a:gdLst/>
            <a:ahLst/>
            <a:cxnLst/>
            <a:rect l="l" t="t" r="r" b="b"/>
            <a:pathLst>
              <a:path w="631190" h="320039">
                <a:moveTo>
                  <a:pt x="0" y="53339"/>
                </a:moveTo>
                <a:lnTo>
                  <a:pt x="4191" y="32575"/>
                </a:lnTo>
                <a:lnTo>
                  <a:pt x="15621" y="15620"/>
                </a:lnTo>
                <a:lnTo>
                  <a:pt x="32575" y="4190"/>
                </a:lnTo>
                <a:lnTo>
                  <a:pt x="53339" y="0"/>
                </a:lnTo>
                <a:lnTo>
                  <a:pt x="577596" y="0"/>
                </a:lnTo>
                <a:lnTo>
                  <a:pt x="598360" y="4190"/>
                </a:lnTo>
                <a:lnTo>
                  <a:pt x="615315" y="15620"/>
                </a:lnTo>
                <a:lnTo>
                  <a:pt x="626745" y="32575"/>
                </a:lnTo>
                <a:lnTo>
                  <a:pt x="630935" y="53339"/>
                </a:lnTo>
                <a:lnTo>
                  <a:pt x="630935" y="266699"/>
                </a:lnTo>
                <a:lnTo>
                  <a:pt x="626744" y="287464"/>
                </a:lnTo>
                <a:lnTo>
                  <a:pt x="615314" y="304418"/>
                </a:lnTo>
                <a:lnTo>
                  <a:pt x="598360" y="315848"/>
                </a:lnTo>
                <a:lnTo>
                  <a:pt x="577596" y="320039"/>
                </a:lnTo>
                <a:lnTo>
                  <a:pt x="53339" y="320039"/>
                </a:lnTo>
                <a:lnTo>
                  <a:pt x="32575" y="315848"/>
                </a:lnTo>
                <a:lnTo>
                  <a:pt x="15621" y="304418"/>
                </a:lnTo>
                <a:lnTo>
                  <a:pt x="4191" y="287464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309229" y="3454146"/>
            <a:ext cx="384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AZ -</a:t>
            </a:r>
            <a:r>
              <a:rPr dirty="0" sz="10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64602" y="3772661"/>
            <a:ext cx="631190" cy="320040"/>
          </a:xfrm>
          <a:custGeom>
            <a:avLst/>
            <a:gdLst/>
            <a:ahLst/>
            <a:cxnLst/>
            <a:rect l="l" t="t" r="r" b="b"/>
            <a:pathLst>
              <a:path w="631190" h="320039">
                <a:moveTo>
                  <a:pt x="0" y="53340"/>
                </a:moveTo>
                <a:lnTo>
                  <a:pt x="4191" y="32575"/>
                </a:lnTo>
                <a:lnTo>
                  <a:pt x="15621" y="15621"/>
                </a:lnTo>
                <a:lnTo>
                  <a:pt x="32575" y="4190"/>
                </a:lnTo>
                <a:lnTo>
                  <a:pt x="53340" y="0"/>
                </a:lnTo>
                <a:lnTo>
                  <a:pt x="577596" y="0"/>
                </a:lnTo>
                <a:lnTo>
                  <a:pt x="598360" y="4190"/>
                </a:lnTo>
                <a:lnTo>
                  <a:pt x="615315" y="15621"/>
                </a:lnTo>
                <a:lnTo>
                  <a:pt x="626745" y="32575"/>
                </a:lnTo>
                <a:lnTo>
                  <a:pt x="630936" y="53340"/>
                </a:lnTo>
                <a:lnTo>
                  <a:pt x="630936" y="266700"/>
                </a:lnTo>
                <a:lnTo>
                  <a:pt x="626745" y="287464"/>
                </a:lnTo>
                <a:lnTo>
                  <a:pt x="615315" y="304419"/>
                </a:lnTo>
                <a:lnTo>
                  <a:pt x="598360" y="315849"/>
                </a:lnTo>
                <a:lnTo>
                  <a:pt x="577596" y="320040"/>
                </a:lnTo>
                <a:lnTo>
                  <a:pt x="53340" y="320040"/>
                </a:lnTo>
                <a:lnTo>
                  <a:pt x="32575" y="315849"/>
                </a:lnTo>
                <a:lnTo>
                  <a:pt x="15621" y="304419"/>
                </a:lnTo>
                <a:lnTo>
                  <a:pt x="4191" y="287464"/>
                </a:lnTo>
                <a:lnTo>
                  <a:pt x="0" y="266700"/>
                </a:lnTo>
                <a:lnTo>
                  <a:pt x="0" y="5334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984617" y="3841191"/>
            <a:ext cx="3911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AZ -</a:t>
            </a:r>
            <a:r>
              <a:rPr dirty="0" sz="1000" spc="-7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496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Global Infrastructure – </a:t>
            </a:r>
            <a:r>
              <a:rPr dirty="0" sz="2800" spc="-10">
                <a:solidFill>
                  <a:srgbClr val="4D4D4B"/>
                </a:solidFill>
              </a:rPr>
              <a:t>Edge</a:t>
            </a:r>
            <a:r>
              <a:rPr dirty="0" sz="2800" spc="16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Locations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496311" y="2244851"/>
            <a:ext cx="274319" cy="333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96311" y="3316223"/>
            <a:ext cx="274319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6311" y="3906011"/>
            <a:ext cx="274319" cy="25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9506" y="962025"/>
            <a:ext cx="7945755" cy="31927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70* edge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locations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Local points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presence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support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services</a:t>
            </a:r>
            <a:r>
              <a:rPr dirty="0" sz="2400" spc="-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like:</a:t>
            </a:r>
            <a:endParaRPr sz="2400">
              <a:latin typeface="Arial"/>
              <a:cs typeface="Arial"/>
            </a:endParaRPr>
          </a:p>
          <a:p>
            <a:pPr marL="2442845" marR="3308350">
              <a:lnSpc>
                <a:spcPct val="200000"/>
              </a:lnSpc>
              <a:spcBef>
                <a:spcPts val="740"/>
              </a:spcBef>
            </a:pPr>
            <a:r>
              <a:rPr dirty="0" sz="1800" spc="-15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1800" spc="-5" b="1">
                <a:solidFill>
                  <a:srgbClr val="464646"/>
                </a:solidFill>
                <a:latin typeface="Arial"/>
                <a:cs typeface="Arial"/>
              </a:rPr>
              <a:t>Route </a:t>
            </a:r>
            <a:r>
              <a:rPr dirty="0" sz="1800" spc="-10" b="1">
                <a:solidFill>
                  <a:srgbClr val="464646"/>
                </a:solidFill>
                <a:latin typeface="Arial"/>
                <a:cs typeface="Arial"/>
              </a:rPr>
              <a:t>53  </a:t>
            </a:r>
            <a:r>
              <a:rPr dirty="0" sz="1800" spc="-15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1800" b="1">
                <a:solidFill>
                  <a:srgbClr val="464646"/>
                </a:solidFill>
                <a:latin typeface="Arial"/>
                <a:cs typeface="Arial"/>
              </a:rPr>
              <a:t>CloudFront  </a:t>
            </a:r>
            <a:r>
              <a:rPr dirty="0" sz="1800" spc="-55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1800" spc="3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464646"/>
                </a:solidFill>
                <a:latin typeface="Arial"/>
                <a:cs typeface="Arial"/>
              </a:rPr>
              <a:t>WAF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442845">
              <a:lnSpc>
                <a:spcPct val="100000"/>
              </a:lnSpc>
            </a:pPr>
            <a:r>
              <a:rPr dirty="0" sz="1800" spc="-5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1800" spc="3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4646"/>
                </a:solidFill>
                <a:latin typeface="Arial"/>
                <a:cs typeface="Arial"/>
              </a:rPr>
              <a:t>Shield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314" y="4420311"/>
            <a:ext cx="1264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*as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of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March</a:t>
            </a:r>
            <a:r>
              <a:rPr dirty="0" sz="12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6311" y="2755392"/>
            <a:ext cx="274319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799081"/>
            <a:ext cx="673671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4D4D4B"/>
                </a:solidFill>
              </a:rPr>
              <a:t>Module</a:t>
            </a:r>
            <a:r>
              <a:rPr dirty="0" sz="4000" spc="5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2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dirty="0" sz="4000" spc="-80">
                <a:solidFill>
                  <a:srgbClr val="4D4D4B"/>
                </a:solidFill>
              </a:rPr>
              <a:t>AWS </a:t>
            </a:r>
            <a:r>
              <a:rPr dirty="0" sz="4000" spc="-10">
                <a:solidFill>
                  <a:srgbClr val="4D4D4B"/>
                </a:solidFill>
              </a:rPr>
              <a:t>Foundational</a:t>
            </a:r>
            <a:r>
              <a:rPr dirty="0" sz="4000" spc="80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Services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8263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Module 2</a:t>
            </a:r>
            <a:r>
              <a:rPr dirty="0" sz="2800" spc="-50">
                <a:solidFill>
                  <a:srgbClr val="4D4D4B"/>
                </a:solidFill>
              </a:rPr>
              <a:t> </a:t>
            </a:r>
            <a:r>
              <a:rPr dirty="0" sz="2800" spc="-10">
                <a:solidFill>
                  <a:srgbClr val="4D4D4B"/>
                </a:solidFill>
              </a:rPr>
              <a:t>Layout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5554345" cy="20751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Elastic Compute Cloud</a:t>
            </a:r>
            <a:r>
              <a:rPr dirty="0" sz="2400" spc="6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(EC2)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Virtual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Private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Cloud</a:t>
            </a:r>
            <a:r>
              <a:rPr dirty="0" sz="2400" spc="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(VPC)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Storage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Amazon Simple Storage Service</a:t>
            </a:r>
            <a:r>
              <a:rPr dirty="0" sz="2000" spc="-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(S3)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Amazon Elastic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Block Store</a:t>
            </a:r>
            <a:r>
              <a:rPr dirty="0" sz="2000" spc="-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(EBS)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4803444"/>
            <a:ext cx="32289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©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2017, 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Amazon </a:t>
            </a:r>
            <a:r>
              <a:rPr dirty="0" sz="800" spc="5">
                <a:solidFill>
                  <a:srgbClr val="939393"/>
                </a:solidFill>
                <a:latin typeface="Arial"/>
                <a:cs typeface="Arial"/>
              </a:rPr>
              <a:t>Web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Services, 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Inc.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or 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its Affiliates. All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rights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529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Module</a:t>
            </a:r>
            <a:r>
              <a:rPr dirty="0" sz="2800" spc="-50">
                <a:solidFill>
                  <a:srgbClr val="4D4D4B"/>
                </a:solidFill>
              </a:rPr>
              <a:t> </a:t>
            </a:r>
            <a:r>
              <a:rPr dirty="0" sz="2800" spc="-10">
                <a:solidFill>
                  <a:srgbClr val="4D4D4B"/>
                </a:solidFill>
              </a:rPr>
              <a:t>Layout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88847"/>
            <a:ext cx="7601584" cy="22694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Module 1: </a:t>
            </a: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Introduction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and History of</a:t>
            </a:r>
            <a:r>
              <a:rPr dirty="0" sz="1600" spc="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D4D4B"/>
                </a:solidFill>
                <a:latin typeface="Arial"/>
                <a:cs typeface="Arial"/>
              </a:rPr>
              <a:t>AWS</a:t>
            </a:r>
            <a:endParaRPr sz="1600">
              <a:latin typeface="Arial"/>
              <a:cs typeface="Arial"/>
            </a:endParaRPr>
          </a:p>
          <a:p>
            <a:pPr marL="355600" marR="17843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Module 2: </a:t>
            </a:r>
            <a:r>
              <a:rPr dirty="0" sz="1600" spc="-10" b="1">
                <a:solidFill>
                  <a:srgbClr val="4D4D4B"/>
                </a:solidFill>
                <a:latin typeface="Arial"/>
                <a:cs typeface="Arial"/>
              </a:rPr>
              <a:t>Foundational Services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– Amazon EC2, Amazon VPC, Amazon S3,  Amazon</a:t>
            </a:r>
            <a:r>
              <a:rPr dirty="0" sz="1600" spc="-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EBS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Module 3: </a:t>
            </a:r>
            <a:r>
              <a:rPr dirty="0" sz="1600" spc="-20" b="1">
                <a:solidFill>
                  <a:srgbClr val="4D4D4B"/>
                </a:solidFill>
                <a:latin typeface="Arial"/>
                <a:cs typeface="Arial"/>
              </a:rPr>
              <a:t>Security, Identity, </a:t>
            </a: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and </a:t>
            </a:r>
            <a:r>
              <a:rPr dirty="0" sz="1600" spc="-10" b="1">
                <a:solidFill>
                  <a:srgbClr val="4D4D4B"/>
                </a:solidFill>
                <a:latin typeface="Arial"/>
                <a:cs typeface="Arial"/>
              </a:rPr>
              <a:t>Access </a:t>
            </a: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Management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-</a:t>
            </a:r>
            <a:r>
              <a:rPr dirty="0" sz="1600" spc="2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IAM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Module 4: </a:t>
            </a: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Databases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– Amazon </a:t>
            </a:r>
            <a:r>
              <a:rPr dirty="0" sz="1600" spc="-10">
                <a:solidFill>
                  <a:srgbClr val="4D4D4B"/>
                </a:solidFill>
                <a:latin typeface="Arial"/>
                <a:cs typeface="Arial"/>
              </a:rPr>
              <a:t>DynamoDB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and Amazon</a:t>
            </a:r>
            <a:r>
              <a:rPr dirty="0" sz="1600" spc="-8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RDS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Module 5: </a:t>
            </a:r>
            <a:r>
              <a:rPr dirty="0" sz="1600" spc="-50" b="1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1600" spc="-5" b="1">
                <a:solidFill>
                  <a:srgbClr val="4D4D4B"/>
                </a:solidFill>
                <a:latin typeface="Arial"/>
                <a:cs typeface="Arial"/>
              </a:rPr>
              <a:t>Elasticity and Management </a:t>
            </a:r>
            <a:r>
              <a:rPr dirty="0" sz="1600" spc="-30" b="1">
                <a:solidFill>
                  <a:srgbClr val="4D4D4B"/>
                </a:solidFill>
                <a:latin typeface="Arial"/>
                <a:cs typeface="Arial"/>
              </a:rPr>
              <a:t>Tools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– Auto Scaling, Elastic Load  Balancing, Amazon </a:t>
            </a:r>
            <a:r>
              <a:rPr dirty="0" sz="1600" spc="-10">
                <a:solidFill>
                  <a:srgbClr val="4D4D4B"/>
                </a:solidFill>
                <a:latin typeface="Arial"/>
                <a:cs typeface="Arial"/>
              </a:rPr>
              <a:t>CloudWatch,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and </a:t>
            </a:r>
            <a:r>
              <a:rPr dirty="0" sz="1600" spc="-25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1600" spc="-15">
                <a:solidFill>
                  <a:srgbClr val="4D4D4B"/>
                </a:solidFill>
                <a:latin typeface="Arial"/>
                <a:cs typeface="Arial"/>
              </a:rPr>
              <a:t>Trusted</a:t>
            </a:r>
            <a:r>
              <a:rPr dirty="0" sz="1600" spc="-2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Advisor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Module 6: Course</a:t>
            </a:r>
            <a:r>
              <a:rPr dirty="0" sz="1600" spc="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D4D4B"/>
                </a:solidFill>
                <a:latin typeface="Arial"/>
                <a:cs typeface="Arial"/>
              </a:rPr>
              <a:t>Wrap-Up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4803444"/>
            <a:ext cx="32289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©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2017, 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Amazon </a:t>
            </a:r>
            <a:r>
              <a:rPr dirty="0" sz="800" spc="5">
                <a:solidFill>
                  <a:srgbClr val="939393"/>
                </a:solidFill>
                <a:latin typeface="Arial"/>
                <a:cs typeface="Arial"/>
              </a:rPr>
              <a:t>Web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Services, 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Inc.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or 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its Affiliates. All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rights</a:t>
            </a:r>
            <a:r>
              <a:rPr dirty="0" sz="80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939393"/>
                </a:solidFill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799081"/>
            <a:ext cx="611632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4D4D4B"/>
                </a:solidFill>
              </a:rPr>
              <a:t>Amazon Elastic</a:t>
            </a:r>
            <a:r>
              <a:rPr dirty="0" sz="4000" spc="-60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Compute  </a:t>
            </a:r>
            <a:r>
              <a:rPr dirty="0" sz="4000" spc="-10">
                <a:solidFill>
                  <a:srgbClr val="4D4D4B"/>
                </a:solidFill>
              </a:rPr>
              <a:t>Cloud</a:t>
            </a:r>
            <a:r>
              <a:rPr dirty="0" sz="4000" spc="-5">
                <a:solidFill>
                  <a:srgbClr val="4D4D4B"/>
                </a:solidFill>
              </a:rPr>
              <a:t> </a:t>
            </a:r>
            <a:r>
              <a:rPr dirty="0" sz="4000" spc="-10">
                <a:solidFill>
                  <a:srgbClr val="4D4D4B"/>
                </a:solidFill>
              </a:rPr>
              <a:t>(EC2)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774191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8116062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2023" y="3313176"/>
                </a:lnTo>
                <a:lnTo>
                  <a:pt x="8357726" y="3309822"/>
                </a:lnTo>
                <a:lnTo>
                  <a:pt x="8401345" y="3300082"/>
                </a:lnTo>
                <a:lnTo>
                  <a:pt x="8442403" y="3284433"/>
                </a:lnTo>
                <a:lnTo>
                  <a:pt x="8480420" y="3263354"/>
                </a:lnTo>
                <a:lnTo>
                  <a:pt x="8514920" y="3237322"/>
                </a:lnTo>
                <a:lnTo>
                  <a:pt x="8545423" y="3206817"/>
                </a:lnTo>
                <a:lnTo>
                  <a:pt x="8571452" y="3172317"/>
                </a:lnTo>
                <a:lnTo>
                  <a:pt x="8592529" y="3134300"/>
                </a:lnTo>
                <a:lnTo>
                  <a:pt x="8608176" y="3093244"/>
                </a:lnTo>
                <a:lnTo>
                  <a:pt x="8617915" y="3049628"/>
                </a:lnTo>
                <a:lnTo>
                  <a:pt x="8621268" y="3003931"/>
                </a:lnTo>
                <a:lnTo>
                  <a:pt x="8621268" y="505206"/>
                </a:lnTo>
                <a:lnTo>
                  <a:pt x="8618955" y="456551"/>
                </a:lnTo>
                <a:lnTo>
                  <a:pt x="8612158" y="409204"/>
                </a:lnTo>
                <a:lnTo>
                  <a:pt x="8601089" y="363378"/>
                </a:lnTo>
                <a:lnTo>
                  <a:pt x="8585958" y="319284"/>
                </a:lnTo>
                <a:lnTo>
                  <a:pt x="8566979" y="277134"/>
                </a:lnTo>
                <a:lnTo>
                  <a:pt x="8544362" y="237139"/>
                </a:lnTo>
                <a:lnTo>
                  <a:pt x="8518320" y="199511"/>
                </a:lnTo>
                <a:lnTo>
                  <a:pt x="8489064" y="164462"/>
                </a:lnTo>
                <a:lnTo>
                  <a:pt x="8456805" y="132203"/>
                </a:lnTo>
                <a:lnTo>
                  <a:pt x="8421756" y="102947"/>
                </a:lnTo>
                <a:lnTo>
                  <a:pt x="8384128" y="76905"/>
                </a:lnTo>
                <a:lnTo>
                  <a:pt x="8344133" y="54288"/>
                </a:lnTo>
                <a:lnTo>
                  <a:pt x="8301983" y="35309"/>
                </a:lnTo>
                <a:lnTo>
                  <a:pt x="8257889" y="20178"/>
                </a:lnTo>
                <a:lnTo>
                  <a:pt x="8212063" y="9109"/>
                </a:lnTo>
                <a:lnTo>
                  <a:pt x="8164716" y="2312"/>
                </a:lnTo>
                <a:lnTo>
                  <a:pt x="8116062" y="0"/>
                </a:lnTo>
                <a:close/>
              </a:path>
            </a:pathLst>
          </a:custGeom>
          <a:solidFill>
            <a:srgbClr val="F9A634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5995162" y="0"/>
                </a:moveTo>
                <a:lnTo>
                  <a:pt x="231901" y="0"/>
                </a:lnTo>
                <a:lnTo>
                  <a:pt x="185182" y="4713"/>
                </a:lnTo>
                <a:lnTo>
                  <a:pt x="141660" y="18232"/>
                </a:lnTo>
                <a:lnTo>
                  <a:pt x="102269" y="39621"/>
                </a:lnTo>
                <a:lnTo>
                  <a:pt x="67944" y="67945"/>
                </a:lnTo>
                <a:lnTo>
                  <a:pt x="39621" y="102269"/>
                </a:lnTo>
                <a:lnTo>
                  <a:pt x="18232" y="141660"/>
                </a:lnTo>
                <a:lnTo>
                  <a:pt x="4713" y="185182"/>
                </a:lnTo>
                <a:lnTo>
                  <a:pt x="0" y="231901"/>
                </a:lnTo>
                <a:lnTo>
                  <a:pt x="0" y="2130298"/>
                </a:lnTo>
                <a:lnTo>
                  <a:pt x="4713" y="2177017"/>
                </a:lnTo>
                <a:lnTo>
                  <a:pt x="18232" y="2220539"/>
                </a:lnTo>
                <a:lnTo>
                  <a:pt x="39621" y="2259930"/>
                </a:lnTo>
                <a:lnTo>
                  <a:pt x="67945" y="2294255"/>
                </a:lnTo>
                <a:lnTo>
                  <a:pt x="102269" y="2322578"/>
                </a:lnTo>
                <a:lnTo>
                  <a:pt x="141660" y="2343967"/>
                </a:lnTo>
                <a:lnTo>
                  <a:pt x="185182" y="2357486"/>
                </a:lnTo>
                <a:lnTo>
                  <a:pt x="231901" y="2362200"/>
                </a:lnTo>
                <a:lnTo>
                  <a:pt x="5995162" y="2362200"/>
                </a:lnTo>
                <a:lnTo>
                  <a:pt x="6041881" y="2357486"/>
                </a:lnTo>
                <a:lnTo>
                  <a:pt x="6085403" y="2343967"/>
                </a:lnTo>
                <a:lnTo>
                  <a:pt x="6124794" y="2322578"/>
                </a:lnTo>
                <a:lnTo>
                  <a:pt x="6159119" y="2294255"/>
                </a:lnTo>
                <a:lnTo>
                  <a:pt x="6187442" y="2259930"/>
                </a:lnTo>
                <a:lnTo>
                  <a:pt x="6208831" y="2220539"/>
                </a:lnTo>
                <a:lnTo>
                  <a:pt x="6222350" y="2177017"/>
                </a:lnTo>
                <a:lnTo>
                  <a:pt x="6227064" y="2130298"/>
                </a:lnTo>
                <a:lnTo>
                  <a:pt x="6227064" y="231901"/>
                </a:lnTo>
                <a:lnTo>
                  <a:pt x="6222350" y="185182"/>
                </a:lnTo>
                <a:lnTo>
                  <a:pt x="6208831" y="141660"/>
                </a:lnTo>
                <a:lnTo>
                  <a:pt x="6187442" y="102269"/>
                </a:lnTo>
                <a:lnTo>
                  <a:pt x="6159118" y="67945"/>
                </a:lnTo>
                <a:lnTo>
                  <a:pt x="6124794" y="39621"/>
                </a:lnTo>
                <a:lnTo>
                  <a:pt x="6085403" y="18232"/>
                </a:lnTo>
                <a:lnTo>
                  <a:pt x="6041881" y="4713"/>
                </a:lnTo>
                <a:lnTo>
                  <a:pt x="5995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0" y="231901"/>
                </a:moveTo>
                <a:lnTo>
                  <a:pt x="4713" y="185182"/>
                </a:lnTo>
                <a:lnTo>
                  <a:pt x="18232" y="141660"/>
                </a:lnTo>
                <a:lnTo>
                  <a:pt x="39621" y="102269"/>
                </a:lnTo>
                <a:lnTo>
                  <a:pt x="67944" y="67944"/>
                </a:lnTo>
                <a:lnTo>
                  <a:pt x="102269" y="39621"/>
                </a:lnTo>
                <a:lnTo>
                  <a:pt x="141660" y="18232"/>
                </a:lnTo>
                <a:lnTo>
                  <a:pt x="185182" y="4713"/>
                </a:lnTo>
                <a:lnTo>
                  <a:pt x="231901" y="0"/>
                </a:lnTo>
                <a:lnTo>
                  <a:pt x="5995162" y="0"/>
                </a:lnTo>
                <a:lnTo>
                  <a:pt x="6041881" y="4713"/>
                </a:lnTo>
                <a:lnTo>
                  <a:pt x="6085403" y="18232"/>
                </a:lnTo>
                <a:lnTo>
                  <a:pt x="6124794" y="39621"/>
                </a:lnTo>
                <a:lnTo>
                  <a:pt x="6159118" y="67945"/>
                </a:lnTo>
                <a:lnTo>
                  <a:pt x="6187442" y="102269"/>
                </a:lnTo>
                <a:lnTo>
                  <a:pt x="6208831" y="141660"/>
                </a:lnTo>
                <a:lnTo>
                  <a:pt x="6222350" y="185182"/>
                </a:lnTo>
                <a:lnTo>
                  <a:pt x="6227064" y="231901"/>
                </a:lnTo>
                <a:lnTo>
                  <a:pt x="6227064" y="2130298"/>
                </a:lnTo>
                <a:lnTo>
                  <a:pt x="6222350" y="2177017"/>
                </a:lnTo>
                <a:lnTo>
                  <a:pt x="6208831" y="2220539"/>
                </a:lnTo>
                <a:lnTo>
                  <a:pt x="6187442" y="2259930"/>
                </a:lnTo>
                <a:lnTo>
                  <a:pt x="6159119" y="2294254"/>
                </a:lnTo>
                <a:lnTo>
                  <a:pt x="6124794" y="2322578"/>
                </a:lnTo>
                <a:lnTo>
                  <a:pt x="6085403" y="2343967"/>
                </a:lnTo>
                <a:lnTo>
                  <a:pt x="6041881" y="2357486"/>
                </a:lnTo>
                <a:lnTo>
                  <a:pt x="5995162" y="2362200"/>
                </a:lnTo>
                <a:lnTo>
                  <a:pt x="231901" y="2362200"/>
                </a:lnTo>
                <a:lnTo>
                  <a:pt x="185182" y="2357486"/>
                </a:lnTo>
                <a:lnTo>
                  <a:pt x="141660" y="2343967"/>
                </a:lnTo>
                <a:lnTo>
                  <a:pt x="102269" y="2322578"/>
                </a:lnTo>
                <a:lnTo>
                  <a:pt x="67945" y="2294255"/>
                </a:lnTo>
                <a:lnTo>
                  <a:pt x="39621" y="2259930"/>
                </a:lnTo>
                <a:lnTo>
                  <a:pt x="18232" y="2220539"/>
                </a:lnTo>
                <a:lnTo>
                  <a:pt x="4713" y="2177017"/>
                </a:lnTo>
                <a:lnTo>
                  <a:pt x="0" y="2130298"/>
                </a:lnTo>
                <a:lnTo>
                  <a:pt x="0" y="23190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428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Elastic Compute Cloud</a:t>
            </a:r>
            <a:r>
              <a:rPr dirty="0" sz="2800" spc="55"/>
              <a:t> </a:t>
            </a:r>
            <a:r>
              <a:rPr dirty="0" sz="2800" spc="-5"/>
              <a:t>(EC2)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271522" y="1505813"/>
            <a:ext cx="5756910" cy="14281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Resizable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compute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capacity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Complete control of your computing</a:t>
            </a:r>
            <a:r>
              <a:rPr dirty="0" sz="2000" spc="-1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Reduced time required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to obtain and boot</a:t>
            </a:r>
            <a:r>
              <a:rPr dirty="0" sz="2000" spc="-1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new  server</a:t>
            </a:r>
            <a:r>
              <a:rPr dirty="0" sz="2000" spc="-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6319" y="1772823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5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25818" y="1733899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23337" y="1685497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49484" y="1627630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4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2" y="797053"/>
                </a:lnTo>
                <a:lnTo>
                  <a:pt x="334542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82697" y="1627630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4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97371" y="1685497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2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5149" y="1733899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8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9889" y="1772823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5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63" y="2488692"/>
            <a:ext cx="1304544" cy="92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64183" y="2608579"/>
            <a:ext cx="7702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325" marR="5080" indent="-17526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Am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az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on 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EC2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227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EC2</a:t>
            </a:r>
            <a:r>
              <a:rPr dirty="0" sz="2800" spc="-30"/>
              <a:t> </a:t>
            </a:r>
            <a:r>
              <a:rPr dirty="0" sz="2800" spc="-5"/>
              <a:t>Facts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74826"/>
            <a:ext cx="7908290" cy="18548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Scale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capacity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as your computing requirements</a:t>
            </a:r>
            <a:r>
              <a:rPr dirty="0" sz="2000" spc="-1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change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Pay only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capacity that you actually</a:t>
            </a:r>
            <a:r>
              <a:rPr dirty="0" sz="2000" spc="-1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Choose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Linux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or</a:t>
            </a:r>
            <a:r>
              <a:rPr dirty="0" sz="2000" spc="-6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Windows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Deploy across </a:t>
            </a:r>
            <a:r>
              <a:rPr dirty="0" sz="2000" spc="-35" b="1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Regions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and </a:t>
            </a:r>
            <a:r>
              <a:rPr dirty="0" sz="2000" spc="-10" b="1">
                <a:solidFill>
                  <a:srgbClr val="4D4D4B"/>
                </a:solidFill>
                <a:latin typeface="Arial"/>
                <a:cs typeface="Arial"/>
              </a:rPr>
              <a:t>Availability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Zones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for</a:t>
            </a:r>
            <a:r>
              <a:rPr dirty="0" sz="2000" spc="-9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reliability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Use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tags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to help manage your Amazon EC2</a:t>
            </a:r>
            <a:r>
              <a:rPr dirty="0" sz="2000" spc="-2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Launching </a:t>
            </a:r>
            <a:r>
              <a:rPr dirty="0"/>
              <a:t>an </a:t>
            </a:r>
            <a:r>
              <a:rPr dirty="0" spc="-5"/>
              <a:t>Amazon EC2 Instance via</a:t>
            </a:r>
            <a:r>
              <a:rPr dirty="0" spc="-80"/>
              <a:t> </a:t>
            </a:r>
            <a:r>
              <a:rPr dirty="0" spc="-5"/>
              <a:t>the  Management</a:t>
            </a:r>
            <a:r>
              <a:rPr dirty="0" spc="5"/>
              <a:t> </a:t>
            </a:r>
            <a:r>
              <a:rPr dirty="0" spc="-5"/>
              <a:t>Console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7795895" cy="2647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455295" indent="-457200">
              <a:lnSpc>
                <a:spcPct val="100000"/>
              </a:lnSpc>
              <a:spcBef>
                <a:spcPts val="105"/>
              </a:spcBef>
              <a:buClr>
                <a:srgbClr val="FBB64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Determine the </a:t>
            </a:r>
            <a:r>
              <a:rPr dirty="0" sz="2000" spc="-35" b="1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Region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 which you want to launch</a:t>
            </a:r>
            <a:r>
              <a:rPr dirty="0" sz="2000" spc="-2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the  Amazon EC2</a:t>
            </a:r>
            <a:r>
              <a:rPr dirty="0" sz="2000" spc="-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FBB64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Launch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an Amazon EC2 instance from a pre-configured</a:t>
            </a:r>
            <a:r>
              <a:rPr dirty="0" sz="2000" spc="-38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Amazon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Machine Image</a:t>
            </a:r>
            <a:r>
              <a:rPr dirty="0" sz="2000" spc="-5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(AMI).</a:t>
            </a:r>
            <a:endParaRPr sz="2000">
              <a:latin typeface="Arial"/>
              <a:cs typeface="Arial"/>
            </a:endParaRPr>
          </a:p>
          <a:p>
            <a:pPr marL="469900" marR="15240" indent="-457200">
              <a:lnSpc>
                <a:spcPct val="100000"/>
              </a:lnSpc>
              <a:spcBef>
                <a:spcPts val="480"/>
              </a:spcBef>
              <a:buClr>
                <a:srgbClr val="FBB64B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Choose an instance </a:t>
            </a:r>
            <a:r>
              <a:rPr dirty="0" sz="2000" spc="-10" b="1">
                <a:solidFill>
                  <a:srgbClr val="4D4D4B"/>
                </a:solidFill>
                <a:latin typeface="Arial"/>
                <a:cs typeface="Arial"/>
              </a:rPr>
              <a:t>type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based on CPU, </a:t>
            </a:r>
            <a:r>
              <a:rPr dirty="0" sz="2000" spc="-20">
                <a:solidFill>
                  <a:srgbClr val="4D4D4B"/>
                </a:solidFill>
                <a:latin typeface="Arial"/>
                <a:cs typeface="Arial"/>
              </a:rPr>
              <a:t>memory,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storage,</a:t>
            </a:r>
            <a:r>
              <a:rPr dirty="0" sz="2000" spc="-11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and  network</a:t>
            </a:r>
            <a:r>
              <a:rPr dirty="0" sz="2000" spc="-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484"/>
              </a:spcBef>
              <a:buClr>
                <a:srgbClr val="FBB64B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Configure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network, IP address, security groups, storage</a:t>
            </a:r>
            <a:r>
              <a:rPr dirty="0" sz="2000" spc="-229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volume,  tags, and key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D4D4B"/>
                </a:solidFill>
                <a:latin typeface="Arial"/>
                <a:cs typeface="Arial"/>
              </a:rPr>
              <a:t>pair.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483" y="3046476"/>
            <a:ext cx="1112520" cy="1179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86728" y="3073907"/>
            <a:ext cx="1018031" cy="108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86728" y="3073907"/>
            <a:ext cx="1018540" cy="1085215"/>
          </a:xfrm>
          <a:custGeom>
            <a:avLst/>
            <a:gdLst/>
            <a:ahLst/>
            <a:cxnLst/>
            <a:rect l="l" t="t" r="r" b="b"/>
            <a:pathLst>
              <a:path w="1018540" h="1085214">
                <a:moveTo>
                  <a:pt x="0" y="169672"/>
                </a:moveTo>
                <a:lnTo>
                  <a:pt x="6059" y="124559"/>
                </a:lnTo>
                <a:lnTo>
                  <a:pt x="23161" y="84026"/>
                </a:lnTo>
                <a:lnTo>
                  <a:pt x="49688" y="49688"/>
                </a:lnTo>
                <a:lnTo>
                  <a:pt x="84026" y="23161"/>
                </a:lnTo>
                <a:lnTo>
                  <a:pt x="124559" y="6059"/>
                </a:lnTo>
                <a:lnTo>
                  <a:pt x="169672" y="0"/>
                </a:lnTo>
                <a:lnTo>
                  <a:pt x="848360" y="0"/>
                </a:lnTo>
                <a:lnTo>
                  <a:pt x="893472" y="6059"/>
                </a:lnTo>
                <a:lnTo>
                  <a:pt x="934005" y="23161"/>
                </a:lnTo>
                <a:lnTo>
                  <a:pt x="968343" y="49688"/>
                </a:lnTo>
                <a:lnTo>
                  <a:pt x="994870" y="84026"/>
                </a:lnTo>
                <a:lnTo>
                  <a:pt x="1011972" y="124559"/>
                </a:lnTo>
                <a:lnTo>
                  <a:pt x="1018031" y="169672"/>
                </a:lnTo>
                <a:lnTo>
                  <a:pt x="1018031" y="915416"/>
                </a:lnTo>
                <a:lnTo>
                  <a:pt x="1011972" y="960519"/>
                </a:lnTo>
                <a:lnTo>
                  <a:pt x="994870" y="1001049"/>
                </a:lnTo>
                <a:lnTo>
                  <a:pt x="968343" y="1035389"/>
                </a:lnTo>
                <a:lnTo>
                  <a:pt x="934005" y="1061921"/>
                </a:lnTo>
                <a:lnTo>
                  <a:pt x="893472" y="1079026"/>
                </a:lnTo>
                <a:lnTo>
                  <a:pt x="848360" y="1085088"/>
                </a:lnTo>
                <a:lnTo>
                  <a:pt x="169672" y="1085088"/>
                </a:lnTo>
                <a:lnTo>
                  <a:pt x="124559" y="1079026"/>
                </a:lnTo>
                <a:lnTo>
                  <a:pt x="84026" y="1061921"/>
                </a:lnTo>
                <a:lnTo>
                  <a:pt x="49688" y="1035389"/>
                </a:lnTo>
                <a:lnTo>
                  <a:pt x="23161" y="1001049"/>
                </a:lnTo>
                <a:lnTo>
                  <a:pt x="6059" y="960519"/>
                </a:lnTo>
                <a:lnTo>
                  <a:pt x="0" y="915416"/>
                </a:lnTo>
                <a:lnTo>
                  <a:pt x="0" y="169672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44056" y="1242060"/>
            <a:ext cx="1112520" cy="1179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91300" y="1269491"/>
            <a:ext cx="1018031" cy="1085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91300" y="1269491"/>
            <a:ext cx="1018540" cy="1085215"/>
          </a:xfrm>
          <a:custGeom>
            <a:avLst/>
            <a:gdLst/>
            <a:ahLst/>
            <a:cxnLst/>
            <a:rect l="l" t="t" r="r" b="b"/>
            <a:pathLst>
              <a:path w="1018540" h="1085214">
                <a:moveTo>
                  <a:pt x="0" y="169672"/>
                </a:moveTo>
                <a:lnTo>
                  <a:pt x="6059" y="124559"/>
                </a:lnTo>
                <a:lnTo>
                  <a:pt x="23161" y="84026"/>
                </a:lnTo>
                <a:lnTo>
                  <a:pt x="49688" y="49688"/>
                </a:lnTo>
                <a:lnTo>
                  <a:pt x="84026" y="23161"/>
                </a:lnTo>
                <a:lnTo>
                  <a:pt x="124559" y="6059"/>
                </a:lnTo>
                <a:lnTo>
                  <a:pt x="169672" y="0"/>
                </a:lnTo>
                <a:lnTo>
                  <a:pt x="848359" y="0"/>
                </a:lnTo>
                <a:lnTo>
                  <a:pt x="893472" y="6059"/>
                </a:lnTo>
                <a:lnTo>
                  <a:pt x="934005" y="23161"/>
                </a:lnTo>
                <a:lnTo>
                  <a:pt x="968343" y="49688"/>
                </a:lnTo>
                <a:lnTo>
                  <a:pt x="994870" y="84026"/>
                </a:lnTo>
                <a:lnTo>
                  <a:pt x="1011972" y="124559"/>
                </a:lnTo>
                <a:lnTo>
                  <a:pt x="1018031" y="169672"/>
                </a:lnTo>
                <a:lnTo>
                  <a:pt x="1018031" y="915416"/>
                </a:lnTo>
                <a:lnTo>
                  <a:pt x="1011972" y="960528"/>
                </a:lnTo>
                <a:lnTo>
                  <a:pt x="994870" y="1001061"/>
                </a:lnTo>
                <a:lnTo>
                  <a:pt x="968343" y="1035399"/>
                </a:lnTo>
                <a:lnTo>
                  <a:pt x="934005" y="1061926"/>
                </a:lnTo>
                <a:lnTo>
                  <a:pt x="893472" y="1079028"/>
                </a:lnTo>
                <a:lnTo>
                  <a:pt x="848359" y="1085088"/>
                </a:lnTo>
                <a:lnTo>
                  <a:pt x="169672" y="1085088"/>
                </a:lnTo>
                <a:lnTo>
                  <a:pt x="124559" y="1079028"/>
                </a:lnTo>
                <a:lnTo>
                  <a:pt x="84026" y="1061926"/>
                </a:lnTo>
                <a:lnTo>
                  <a:pt x="49688" y="1035399"/>
                </a:lnTo>
                <a:lnTo>
                  <a:pt x="23161" y="1001061"/>
                </a:lnTo>
                <a:lnTo>
                  <a:pt x="6059" y="960528"/>
                </a:lnTo>
                <a:lnTo>
                  <a:pt x="0" y="915416"/>
                </a:lnTo>
                <a:lnTo>
                  <a:pt x="0" y="169672"/>
                </a:lnTo>
                <a:close/>
              </a:path>
            </a:pathLst>
          </a:custGeom>
          <a:ln w="9144">
            <a:solidFill>
              <a:srgbClr val="94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3337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Instances and</a:t>
            </a:r>
            <a:r>
              <a:rPr dirty="0" sz="2800" spc="-12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AMIs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415544" y="1041908"/>
            <a:ext cx="33293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Select an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AMI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based</a:t>
            </a:r>
            <a:r>
              <a:rPr dirty="0" sz="2400" spc="-1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544" y="1408045"/>
            <a:ext cx="4248150" cy="222059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Operating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Architecture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(32-bit or</a:t>
            </a:r>
            <a:r>
              <a:rPr dirty="0" sz="2400" spc="-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64-bit)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Launch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permissions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Storage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the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root</a:t>
            </a:r>
            <a:r>
              <a:rPr dirty="0" sz="2400" spc="-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7370" y="3028315"/>
            <a:ext cx="2095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10" b="1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52871" y="2363723"/>
            <a:ext cx="544068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83907" y="3195827"/>
            <a:ext cx="545592" cy="606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81621" y="2041906"/>
            <a:ext cx="4394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ns</a:t>
            </a:r>
            <a:r>
              <a:rPr dirty="0" sz="800" spc="-1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nce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27519" y="1424939"/>
            <a:ext cx="545592" cy="5852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45123" y="1616963"/>
            <a:ext cx="1004316" cy="11109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88050" y="1718310"/>
            <a:ext cx="840105" cy="947419"/>
          </a:xfrm>
          <a:custGeom>
            <a:avLst/>
            <a:gdLst/>
            <a:ahLst/>
            <a:cxnLst/>
            <a:rect l="l" t="t" r="r" b="b"/>
            <a:pathLst>
              <a:path w="840104" h="947419">
                <a:moveTo>
                  <a:pt x="778960" y="49558"/>
                </a:moveTo>
                <a:lnTo>
                  <a:pt x="0" y="929766"/>
                </a:lnTo>
                <a:lnTo>
                  <a:pt x="19303" y="946912"/>
                </a:lnTo>
                <a:lnTo>
                  <a:pt x="798350" y="66747"/>
                </a:lnTo>
                <a:lnTo>
                  <a:pt x="778960" y="49558"/>
                </a:lnTo>
                <a:close/>
              </a:path>
              <a:path w="840104" h="947419">
                <a:moveTo>
                  <a:pt x="829486" y="39877"/>
                </a:moveTo>
                <a:lnTo>
                  <a:pt x="787526" y="39877"/>
                </a:lnTo>
                <a:lnTo>
                  <a:pt x="806957" y="57023"/>
                </a:lnTo>
                <a:lnTo>
                  <a:pt x="798350" y="66747"/>
                </a:lnTo>
                <a:lnTo>
                  <a:pt x="817752" y="83947"/>
                </a:lnTo>
                <a:lnTo>
                  <a:pt x="829486" y="39877"/>
                </a:lnTo>
                <a:close/>
              </a:path>
              <a:path w="840104" h="947419">
                <a:moveTo>
                  <a:pt x="787526" y="39877"/>
                </a:moveTo>
                <a:lnTo>
                  <a:pt x="778960" y="49558"/>
                </a:lnTo>
                <a:lnTo>
                  <a:pt x="798350" y="66747"/>
                </a:lnTo>
                <a:lnTo>
                  <a:pt x="806957" y="57023"/>
                </a:lnTo>
                <a:lnTo>
                  <a:pt x="787526" y="39877"/>
                </a:lnTo>
                <a:close/>
              </a:path>
              <a:path w="840104" h="947419">
                <a:moveTo>
                  <a:pt x="840104" y="0"/>
                </a:moveTo>
                <a:lnTo>
                  <a:pt x="759586" y="32385"/>
                </a:lnTo>
                <a:lnTo>
                  <a:pt x="778960" y="49558"/>
                </a:lnTo>
                <a:lnTo>
                  <a:pt x="787526" y="39877"/>
                </a:lnTo>
                <a:lnTo>
                  <a:pt x="829486" y="39877"/>
                </a:lnTo>
                <a:lnTo>
                  <a:pt x="840104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48171" y="2624327"/>
            <a:ext cx="1057655" cy="783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90335" y="2646426"/>
            <a:ext cx="894715" cy="620395"/>
          </a:xfrm>
          <a:custGeom>
            <a:avLst/>
            <a:gdLst/>
            <a:ahLst/>
            <a:cxnLst/>
            <a:rect l="l" t="t" r="r" b="b"/>
            <a:pathLst>
              <a:path w="894715" h="620395">
                <a:moveTo>
                  <a:pt x="822789" y="586995"/>
                </a:moveTo>
                <a:lnTo>
                  <a:pt x="808100" y="608330"/>
                </a:lnTo>
                <a:lnTo>
                  <a:pt x="894207" y="620394"/>
                </a:lnTo>
                <a:lnTo>
                  <a:pt x="879820" y="594360"/>
                </a:lnTo>
                <a:lnTo>
                  <a:pt x="833500" y="594360"/>
                </a:lnTo>
                <a:lnTo>
                  <a:pt x="822789" y="586995"/>
                </a:lnTo>
                <a:close/>
              </a:path>
              <a:path w="894715" h="620395">
                <a:moveTo>
                  <a:pt x="837492" y="565640"/>
                </a:moveTo>
                <a:lnTo>
                  <a:pt x="822789" y="586995"/>
                </a:lnTo>
                <a:lnTo>
                  <a:pt x="833500" y="594360"/>
                </a:lnTo>
                <a:lnTo>
                  <a:pt x="848233" y="573024"/>
                </a:lnTo>
                <a:lnTo>
                  <a:pt x="837492" y="565640"/>
                </a:lnTo>
                <a:close/>
              </a:path>
              <a:path w="894715" h="620395">
                <a:moveTo>
                  <a:pt x="852169" y="544322"/>
                </a:moveTo>
                <a:lnTo>
                  <a:pt x="837492" y="565640"/>
                </a:lnTo>
                <a:lnTo>
                  <a:pt x="848233" y="573024"/>
                </a:lnTo>
                <a:lnTo>
                  <a:pt x="833500" y="594360"/>
                </a:lnTo>
                <a:lnTo>
                  <a:pt x="879820" y="594360"/>
                </a:lnTo>
                <a:lnTo>
                  <a:pt x="852169" y="544322"/>
                </a:lnTo>
                <a:close/>
              </a:path>
              <a:path w="894715" h="620395">
                <a:moveTo>
                  <a:pt x="14731" y="0"/>
                </a:moveTo>
                <a:lnTo>
                  <a:pt x="0" y="21336"/>
                </a:lnTo>
                <a:lnTo>
                  <a:pt x="822789" y="586995"/>
                </a:lnTo>
                <a:lnTo>
                  <a:pt x="837492" y="565640"/>
                </a:lnTo>
                <a:lnTo>
                  <a:pt x="14731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31408" y="2624327"/>
            <a:ext cx="1175004" cy="954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74460" y="2646807"/>
            <a:ext cx="1012190" cy="791845"/>
          </a:xfrm>
          <a:custGeom>
            <a:avLst/>
            <a:gdLst/>
            <a:ahLst/>
            <a:cxnLst/>
            <a:rect l="l" t="t" r="r" b="b"/>
            <a:pathLst>
              <a:path w="1012190" h="791845">
                <a:moveTo>
                  <a:pt x="942495" y="753889"/>
                </a:moveTo>
                <a:lnTo>
                  <a:pt x="926591" y="774319"/>
                </a:lnTo>
                <a:lnTo>
                  <a:pt x="1011809" y="791337"/>
                </a:lnTo>
                <a:lnTo>
                  <a:pt x="997721" y="761873"/>
                </a:lnTo>
                <a:lnTo>
                  <a:pt x="952754" y="761873"/>
                </a:lnTo>
                <a:lnTo>
                  <a:pt x="942495" y="753889"/>
                </a:lnTo>
                <a:close/>
              </a:path>
              <a:path w="1012190" h="791845">
                <a:moveTo>
                  <a:pt x="958397" y="733462"/>
                </a:moveTo>
                <a:lnTo>
                  <a:pt x="942495" y="753889"/>
                </a:lnTo>
                <a:lnTo>
                  <a:pt x="952754" y="761873"/>
                </a:lnTo>
                <a:lnTo>
                  <a:pt x="968629" y="741426"/>
                </a:lnTo>
                <a:lnTo>
                  <a:pt x="958397" y="733462"/>
                </a:lnTo>
                <a:close/>
              </a:path>
              <a:path w="1012190" h="791845">
                <a:moveTo>
                  <a:pt x="974343" y="712978"/>
                </a:moveTo>
                <a:lnTo>
                  <a:pt x="958397" y="733462"/>
                </a:lnTo>
                <a:lnTo>
                  <a:pt x="968629" y="741426"/>
                </a:lnTo>
                <a:lnTo>
                  <a:pt x="952754" y="761873"/>
                </a:lnTo>
                <a:lnTo>
                  <a:pt x="997721" y="761873"/>
                </a:lnTo>
                <a:lnTo>
                  <a:pt x="974343" y="712978"/>
                </a:lnTo>
                <a:close/>
              </a:path>
              <a:path w="1012190" h="791845">
                <a:moveTo>
                  <a:pt x="16001" y="0"/>
                </a:moveTo>
                <a:lnTo>
                  <a:pt x="0" y="20447"/>
                </a:lnTo>
                <a:lnTo>
                  <a:pt x="942495" y="753889"/>
                </a:lnTo>
                <a:lnTo>
                  <a:pt x="958397" y="733462"/>
                </a:lnTo>
                <a:lnTo>
                  <a:pt x="16001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51220" y="2624327"/>
            <a:ext cx="1271016" cy="1181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93510" y="2647569"/>
            <a:ext cx="1107440" cy="1016635"/>
          </a:xfrm>
          <a:custGeom>
            <a:avLst/>
            <a:gdLst/>
            <a:ahLst/>
            <a:cxnLst/>
            <a:rect l="l" t="t" r="r" b="b"/>
            <a:pathLst>
              <a:path w="1107440" h="1016635">
                <a:moveTo>
                  <a:pt x="1041235" y="973326"/>
                </a:moveTo>
                <a:lnTo>
                  <a:pt x="1023746" y="992378"/>
                </a:lnTo>
                <a:lnTo>
                  <a:pt x="1107313" y="1016254"/>
                </a:lnTo>
                <a:lnTo>
                  <a:pt x="1094267" y="982091"/>
                </a:lnTo>
                <a:lnTo>
                  <a:pt x="1050797" y="982091"/>
                </a:lnTo>
                <a:lnTo>
                  <a:pt x="1041235" y="973326"/>
                </a:lnTo>
                <a:close/>
              </a:path>
              <a:path w="1107440" h="1016635">
                <a:moveTo>
                  <a:pt x="1058740" y="954257"/>
                </a:moveTo>
                <a:lnTo>
                  <a:pt x="1041235" y="973326"/>
                </a:lnTo>
                <a:lnTo>
                  <a:pt x="1050797" y="982091"/>
                </a:lnTo>
                <a:lnTo>
                  <a:pt x="1068323" y="963041"/>
                </a:lnTo>
                <a:lnTo>
                  <a:pt x="1058740" y="954257"/>
                </a:lnTo>
                <a:close/>
              </a:path>
              <a:path w="1107440" h="1016635">
                <a:moveTo>
                  <a:pt x="1076324" y="935101"/>
                </a:moveTo>
                <a:lnTo>
                  <a:pt x="1058740" y="954257"/>
                </a:lnTo>
                <a:lnTo>
                  <a:pt x="1068323" y="963041"/>
                </a:lnTo>
                <a:lnTo>
                  <a:pt x="1050797" y="982091"/>
                </a:lnTo>
                <a:lnTo>
                  <a:pt x="1094267" y="982091"/>
                </a:lnTo>
                <a:lnTo>
                  <a:pt x="1076324" y="935101"/>
                </a:lnTo>
                <a:close/>
              </a:path>
              <a:path w="1107440" h="1016635">
                <a:moveTo>
                  <a:pt x="17525" y="0"/>
                </a:moveTo>
                <a:lnTo>
                  <a:pt x="0" y="19050"/>
                </a:lnTo>
                <a:lnTo>
                  <a:pt x="1041235" y="973326"/>
                </a:lnTo>
                <a:lnTo>
                  <a:pt x="1058740" y="954257"/>
                </a:lnTo>
                <a:lnTo>
                  <a:pt x="17525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174996" y="1782826"/>
            <a:ext cx="111823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508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Launch  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instances of</a:t>
            </a:r>
            <a:r>
              <a:rPr dirty="0" sz="1100" spc="-1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any  </a:t>
            </a:r>
            <a:r>
              <a:rPr dirty="0" sz="1100" spc="-10" b="1">
                <a:solidFill>
                  <a:srgbClr val="464646"/>
                </a:solidFill>
                <a:latin typeface="Arial"/>
                <a:cs typeface="Arial"/>
              </a:rPr>
              <a:t>type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28206" y="2404364"/>
            <a:ext cx="7448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Host</a:t>
            </a:r>
            <a:r>
              <a:rPr dirty="0" sz="800" spc="-7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computer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35571" y="3904589"/>
            <a:ext cx="744855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Instances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Host</a:t>
            </a:r>
            <a:r>
              <a:rPr dirty="0" sz="800" spc="-7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computer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939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EC2 Instances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2651" y="2471420"/>
            <a:ext cx="1187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OS,</a:t>
            </a:r>
            <a:r>
              <a:rPr dirty="0" sz="1200" spc="-114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Applications,  and      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5071" y="2420111"/>
            <a:ext cx="1362710" cy="669290"/>
          </a:xfrm>
          <a:custGeom>
            <a:avLst/>
            <a:gdLst/>
            <a:ahLst/>
            <a:cxnLst/>
            <a:rect l="l" t="t" r="r" b="b"/>
            <a:pathLst>
              <a:path w="1362710" h="669289">
                <a:moveTo>
                  <a:pt x="0" y="111506"/>
                </a:moveTo>
                <a:lnTo>
                  <a:pt x="8762" y="68097"/>
                </a:lnTo>
                <a:lnTo>
                  <a:pt x="32659" y="32654"/>
                </a:lnTo>
                <a:lnTo>
                  <a:pt x="68103" y="8761"/>
                </a:lnTo>
                <a:lnTo>
                  <a:pt x="111506" y="0"/>
                </a:lnTo>
                <a:lnTo>
                  <a:pt x="1250950" y="0"/>
                </a:lnTo>
                <a:lnTo>
                  <a:pt x="1294358" y="8761"/>
                </a:lnTo>
                <a:lnTo>
                  <a:pt x="1329801" y="32654"/>
                </a:lnTo>
                <a:lnTo>
                  <a:pt x="1353694" y="68097"/>
                </a:lnTo>
                <a:lnTo>
                  <a:pt x="1362456" y="111506"/>
                </a:lnTo>
                <a:lnTo>
                  <a:pt x="1362456" y="557530"/>
                </a:lnTo>
                <a:lnTo>
                  <a:pt x="1353694" y="600938"/>
                </a:lnTo>
                <a:lnTo>
                  <a:pt x="1329801" y="636381"/>
                </a:lnTo>
                <a:lnTo>
                  <a:pt x="1294358" y="660274"/>
                </a:lnTo>
                <a:lnTo>
                  <a:pt x="1250950" y="669036"/>
                </a:lnTo>
                <a:lnTo>
                  <a:pt x="111506" y="669036"/>
                </a:lnTo>
                <a:lnTo>
                  <a:pt x="68103" y="660274"/>
                </a:lnTo>
                <a:lnTo>
                  <a:pt x="32659" y="636381"/>
                </a:lnTo>
                <a:lnTo>
                  <a:pt x="8762" y="600938"/>
                </a:lnTo>
                <a:lnTo>
                  <a:pt x="0" y="557530"/>
                </a:lnTo>
                <a:lnTo>
                  <a:pt x="0" y="111506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7461" y="1395743"/>
            <a:ext cx="529389" cy="56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9008" y="2031949"/>
            <a:ext cx="2971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AMI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2301" y="2456433"/>
            <a:ext cx="8616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699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Running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or 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Stopped</a:t>
            </a:r>
            <a:r>
              <a:rPr dirty="0" sz="1200" spc="-13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VM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1095" y="2420111"/>
            <a:ext cx="1362710" cy="486409"/>
          </a:xfrm>
          <a:custGeom>
            <a:avLst/>
            <a:gdLst/>
            <a:ahLst/>
            <a:cxnLst/>
            <a:rect l="l" t="t" r="r" b="b"/>
            <a:pathLst>
              <a:path w="1362710" h="486410">
                <a:moveTo>
                  <a:pt x="0" y="81025"/>
                </a:moveTo>
                <a:lnTo>
                  <a:pt x="6373" y="49506"/>
                </a:lnTo>
                <a:lnTo>
                  <a:pt x="23749" y="23749"/>
                </a:lnTo>
                <a:lnTo>
                  <a:pt x="49506" y="6373"/>
                </a:lnTo>
                <a:lnTo>
                  <a:pt x="81026" y="0"/>
                </a:lnTo>
                <a:lnTo>
                  <a:pt x="1281430" y="0"/>
                </a:lnTo>
                <a:lnTo>
                  <a:pt x="1312949" y="6373"/>
                </a:lnTo>
                <a:lnTo>
                  <a:pt x="1338707" y="23748"/>
                </a:lnTo>
                <a:lnTo>
                  <a:pt x="1356082" y="49506"/>
                </a:lnTo>
                <a:lnTo>
                  <a:pt x="1362456" y="81025"/>
                </a:lnTo>
                <a:lnTo>
                  <a:pt x="1362456" y="405130"/>
                </a:lnTo>
                <a:lnTo>
                  <a:pt x="1356082" y="436649"/>
                </a:lnTo>
                <a:lnTo>
                  <a:pt x="1338707" y="462406"/>
                </a:lnTo>
                <a:lnTo>
                  <a:pt x="1312949" y="479782"/>
                </a:lnTo>
                <a:lnTo>
                  <a:pt x="1281430" y="486156"/>
                </a:lnTo>
                <a:lnTo>
                  <a:pt x="81026" y="486156"/>
                </a:lnTo>
                <a:lnTo>
                  <a:pt x="49506" y="479782"/>
                </a:lnTo>
                <a:lnTo>
                  <a:pt x="23749" y="462406"/>
                </a:lnTo>
                <a:lnTo>
                  <a:pt x="6373" y="436649"/>
                </a:lnTo>
                <a:lnTo>
                  <a:pt x="0" y="405130"/>
                </a:lnTo>
                <a:lnTo>
                  <a:pt x="0" y="81025"/>
                </a:lnTo>
                <a:close/>
              </a:path>
            </a:pathLst>
          </a:custGeom>
          <a:ln w="9143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58628" y="1399077"/>
            <a:ext cx="499751" cy="564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30882" y="2041017"/>
            <a:ext cx="680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200" spc="5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st</a:t>
            </a:r>
            <a:r>
              <a:rPr dirty="0" sz="1200" spc="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ce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78636" y="1511808"/>
            <a:ext cx="914400" cy="486409"/>
          </a:xfrm>
          <a:custGeom>
            <a:avLst/>
            <a:gdLst/>
            <a:ahLst/>
            <a:cxnLst/>
            <a:rect l="l" t="t" r="r" b="b"/>
            <a:pathLst>
              <a:path w="914400" h="486410">
                <a:moveTo>
                  <a:pt x="671321" y="0"/>
                </a:moveTo>
                <a:lnTo>
                  <a:pt x="671321" y="121538"/>
                </a:lnTo>
                <a:lnTo>
                  <a:pt x="0" y="121538"/>
                </a:lnTo>
                <a:lnTo>
                  <a:pt x="0" y="364616"/>
                </a:lnTo>
                <a:lnTo>
                  <a:pt x="671321" y="364616"/>
                </a:lnTo>
                <a:lnTo>
                  <a:pt x="671321" y="486155"/>
                </a:lnTo>
                <a:lnTo>
                  <a:pt x="914400" y="243077"/>
                </a:lnTo>
                <a:lnTo>
                  <a:pt x="67132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98926" y="688086"/>
            <a:ext cx="3962400" cy="3886200"/>
          </a:xfrm>
          <a:custGeom>
            <a:avLst/>
            <a:gdLst/>
            <a:ahLst/>
            <a:cxnLst/>
            <a:rect l="l" t="t" r="r" b="b"/>
            <a:pathLst>
              <a:path w="3962400" h="3886200">
                <a:moveTo>
                  <a:pt x="0" y="381508"/>
                </a:moveTo>
                <a:lnTo>
                  <a:pt x="2972" y="333654"/>
                </a:lnTo>
                <a:lnTo>
                  <a:pt x="11652" y="287573"/>
                </a:lnTo>
                <a:lnTo>
                  <a:pt x="25680" y="243623"/>
                </a:lnTo>
                <a:lnTo>
                  <a:pt x="44701" y="202162"/>
                </a:lnTo>
                <a:lnTo>
                  <a:pt x="68355" y="163547"/>
                </a:lnTo>
                <a:lnTo>
                  <a:pt x="96286" y="128136"/>
                </a:lnTo>
                <a:lnTo>
                  <a:pt x="128136" y="96286"/>
                </a:lnTo>
                <a:lnTo>
                  <a:pt x="163547" y="68355"/>
                </a:lnTo>
                <a:lnTo>
                  <a:pt x="202162" y="44701"/>
                </a:lnTo>
                <a:lnTo>
                  <a:pt x="243623" y="25680"/>
                </a:lnTo>
                <a:lnTo>
                  <a:pt x="287573" y="11652"/>
                </a:lnTo>
                <a:lnTo>
                  <a:pt x="333654" y="2972"/>
                </a:lnTo>
                <a:lnTo>
                  <a:pt x="381508" y="0"/>
                </a:lnTo>
                <a:lnTo>
                  <a:pt x="3580892" y="0"/>
                </a:lnTo>
                <a:lnTo>
                  <a:pt x="3628745" y="2972"/>
                </a:lnTo>
                <a:lnTo>
                  <a:pt x="3674826" y="11652"/>
                </a:lnTo>
                <a:lnTo>
                  <a:pt x="3718776" y="25680"/>
                </a:lnTo>
                <a:lnTo>
                  <a:pt x="3760237" y="44701"/>
                </a:lnTo>
                <a:lnTo>
                  <a:pt x="3798852" y="68355"/>
                </a:lnTo>
                <a:lnTo>
                  <a:pt x="3834263" y="96286"/>
                </a:lnTo>
                <a:lnTo>
                  <a:pt x="3866113" y="128136"/>
                </a:lnTo>
                <a:lnTo>
                  <a:pt x="3894044" y="163547"/>
                </a:lnTo>
                <a:lnTo>
                  <a:pt x="3917698" y="202162"/>
                </a:lnTo>
                <a:lnTo>
                  <a:pt x="3936719" y="243623"/>
                </a:lnTo>
                <a:lnTo>
                  <a:pt x="3950747" y="287573"/>
                </a:lnTo>
                <a:lnTo>
                  <a:pt x="3959427" y="333654"/>
                </a:lnTo>
                <a:lnTo>
                  <a:pt x="3962400" y="381508"/>
                </a:lnTo>
                <a:lnTo>
                  <a:pt x="3962400" y="3504653"/>
                </a:lnTo>
                <a:lnTo>
                  <a:pt x="3959427" y="3552513"/>
                </a:lnTo>
                <a:lnTo>
                  <a:pt x="3950747" y="3598599"/>
                </a:lnTo>
                <a:lnTo>
                  <a:pt x="3936719" y="3642553"/>
                </a:lnTo>
                <a:lnTo>
                  <a:pt x="3917698" y="3684019"/>
                </a:lnTo>
                <a:lnTo>
                  <a:pt x="3894044" y="3722637"/>
                </a:lnTo>
                <a:lnTo>
                  <a:pt x="3866113" y="3758052"/>
                </a:lnTo>
                <a:lnTo>
                  <a:pt x="3834263" y="3789905"/>
                </a:lnTo>
                <a:lnTo>
                  <a:pt x="3798852" y="3817838"/>
                </a:lnTo>
                <a:lnTo>
                  <a:pt x="3760237" y="3841495"/>
                </a:lnTo>
                <a:lnTo>
                  <a:pt x="3718776" y="3860517"/>
                </a:lnTo>
                <a:lnTo>
                  <a:pt x="3674826" y="3874547"/>
                </a:lnTo>
                <a:lnTo>
                  <a:pt x="3628745" y="3883227"/>
                </a:lnTo>
                <a:lnTo>
                  <a:pt x="3580892" y="3886200"/>
                </a:lnTo>
                <a:lnTo>
                  <a:pt x="381508" y="3886200"/>
                </a:lnTo>
                <a:lnTo>
                  <a:pt x="333654" y="3883227"/>
                </a:lnTo>
                <a:lnTo>
                  <a:pt x="287573" y="3874547"/>
                </a:lnTo>
                <a:lnTo>
                  <a:pt x="243623" y="3860517"/>
                </a:lnTo>
                <a:lnTo>
                  <a:pt x="202162" y="3841495"/>
                </a:lnTo>
                <a:lnTo>
                  <a:pt x="163547" y="3817838"/>
                </a:lnTo>
                <a:lnTo>
                  <a:pt x="128136" y="3789905"/>
                </a:lnTo>
                <a:lnTo>
                  <a:pt x="96286" y="3758052"/>
                </a:lnTo>
                <a:lnTo>
                  <a:pt x="68355" y="3722637"/>
                </a:lnTo>
                <a:lnTo>
                  <a:pt x="44701" y="3684019"/>
                </a:lnTo>
                <a:lnTo>
                  <a:pt x="25680" y="3642553"/>
                </a:lnTo>
                <a:lnTo>
                  <a:pt x="11652" y="3598599"/>
                </a:lnTo>
                <a:lnTo>
                  <a:pt x="2972" y="3552513"/>
                </a:lnTo>
                <a:lnTo>
                  <a:pt x="0" y="3504653"/>
                </a:lnTo>
                <a:lnTo>
                  <a:pt x="0" y="381508"/>
                </a:lnTo>
                <a:close/>
              </a:path>
            </a:pathLst>
          </a:custGeom>
          <a:ln w="19812">
            <a:solidFill>
              <a:srgbClr val="464646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08882" y="1267205"/>
            <a:ext cx="1477010" cy="1973580"/>
          </a:xfrm>
          <a:custGeom>
            <a:avLst/>
            <a:gdLst/>
            <a:ahLst/>
            <a:cxnLst/>
            <a:rect l="l" t="t" r="r" b="b"/>
            <a:pathLst>
              <a:path w="1477010" h="1973580">
                <a:moveTo>
                  <a:pt x="0" y="145034"/>
                </a:moveTo>
                <a:lnTo>
                  <a:pt x="7390" y="99177"/>
                </a:lnTo>
                <a:lnTo>
                  <a:pt x="27972" y="59362"/>
                </a:lnTo>
                <a:lnTo>
                  <a:pt x="59362" y="27972"/>
                </a:lnTo>
                <a:lnTo>
                  <a:pt x="99177" y="7390"/>
                </a:lnTo>
                <a:lnTo>
                  <a:pt x="145033" y="0"/>
                </a:lnTo>
                <a:lnTo>
                  <a:pt x="1331721" y="0"/>
                </a:lnTo>
                <a:lnTo>
                  <a:pt x="1377578" y="7390"/>
                </a:lnTo>
                <a:lnTo>
                  <a:pt x="1417393" y="27972"/>
                </a:lnTo>
                <a:lnTo>
                  <a:pt x="1448783" y="59362"/>
                </a:lnTo>
                <a:lnTo>
                  <a:pt x="1469365" y="99177"/>
                </a:lnTo>
                <a:lnTo>
                  <a:pt x="1476755" y="145034"/>
                </a:lnTo>
                <a:lnTo>
                  <a:pt x="1476755" y="1828546"/>
                </a:lnTo>
                <a:lnTo>
                  <a:pt x="1469365" y="1874402"/>
                </a:lnTo>
                <a:lnTo>
                  <a:pt x="1448783" y="1914217"/>
                </a:lnTo>
                <a:lnTo>
                  <a:pt x="1417393" y="1945607"/>
                </a:lnTo>
                <a:lnTo>
                  <a:pt x="1377578" y="1966189"/>
                </a:lnTo>
                <a:lnTo>
                  <a:pt x="1331721" y="1973580"/>
                </a:lnTo>
                <a:lnTo>
                  <a:pt x="145033" y="1973580"/>
                </a:lnTo>
                <a:lnTo>
                  <a:pt x="99177" y="1966189"/>
                </a:lnTo>
                <a:lnTo>
                  <a:pt x="59362" y="1945607"/>
                </a:lnTo>
                <a:lnTo>
                  <a:pt x="27972" y="1914217"/>
                </a:lnTo>
                <a:lnTo>
                  <a:pt x="7390" y="1874402"/>
                </a:lnTo>
                <a:lnTo>
                  <a:pt x="0" y="1828546"/>
                </a:lnTo>
                <a:lnTo>
                  <a:pt x="0" y="145034"/>
                </a:lnTo>
                <a:close/>
              </a:path>
            </a:pathLst>
          </a:custGeom>
          <a:ln w="19811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46903" y="2488692"/>
            <a:ext cx="297179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21532" y="2490213"/>
            <a:ext cx="287020" cy="37465"/>
          </a:xfrm>
          <a:custGeom>
            <a:avLst/>
            <a:gdLst/>
            <a:ahLst/>
            <a:cxnLst/>
            <a:rect l="l" t="t" r="r" b="b"/>
            <a:pathLst>
              <a:path w="287020" h="37464">
                <a:moveTo>
                  <a:pt x="249253" y="0"/>
                </a:moveTo>
                <a:lnTo>
                  <a:pt x="39792" y="0"/>
                </a:lnTo>
                <a:lnTo>
                  <a:pt x="0" y="37316"/>
                </a:lnTo>
                <a:lnTo>
                  <a:pt x="286421" y="37316"/>
                </a:lnTo>
                <a:lnTo>
                  <a:pt x="249253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17720" y="2891599"/>
            <a:ext cx="297180" cy="16510"/>
          </a:xfrm>
          <a:custGeom>
            <a:avLst/>
            <a:gdLst/>
            <a:ahLst/>
            <a:cxnLst/>
            <a:rect l="l" t="t" r="r" b="b"/>
            <a:pathLst>
              <a:path w="297179" h="16510">
                <a:moveTo>
                  <a:pt x="0" y="16266"/>
                </a:moveTo>
                <a:lnTo>
                  <a:pt x="296901" y="16266"/>
                </a:lnTo>
                <a:lnTo>
                  <a:pt x="296901" y="0"/>
                </a:lnTo>
                <a:lnTo>
                  <a:pt x="0" y="0"/>
                </a:lnTo>
                <a:lnTo>
                  <a:pt x="0" y="16266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21532" y="2535421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 h="0">
                <a:moveTo>
                  <a:pt x="0" y="0"/>
                </a:moveTo>
                <a:lnTo>
                  <a:pt x="286421" y="0"/>
                </a:lnTo>
              </a:path>
            </a:pathLst>
          </a:custGeom>
          <a:ln w="15783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93891" y="2490213"/>
            <a:ext cx="288290" cy="37465"/>
          </a:xfrm>
          <a:custGeom>
            <a:avLst/>
            <a:gdLst/>
            <a:ahLst/>
            <a:cxnLst/>
            <a:rect l="l" t="t" r="r" b="b"/>
            <a:pathLst>
              <a:path w="288289" h="37464">
                <a:moveTo>
                  <a:pt x="250534" y="0"/>
                </a:moveTo>
                <a:lnTo>
                  <a:pt x="39996" y="0"/>
                </a:lnTo>
                <a:lnTo>
                  <a:pt x="0" y="37316"/>
                </a:lnTo>
                <a:lnTo>
                  <a:pt x="287893" y="37316"/>
                </a:lnTo>
                <a:lnTo>
                  <a:pt x="250534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93891" y="2535421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893" y="0"/>
                </a:lnTo>
              </a:path>
            </a:pathLst>
          </a:custGeom>
          <a:ln w="15783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290059" y="2563883"/>
            <a:ext cx="298450" cy="328295"/>
          </a:xfrm>
          <a:prstGeom prst="rect">
            <a:avLst/>
          </a:prstGeom>
          <a:solidFill>
            <a:srgbClr val="E05243"/>
          </a:solidFill>
        </p:spPr>
        <p:txBody>
          <a:bodyPr wrap="square" lIns="0" tIns="86360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680"/>
              </a:spcBef>
            </a:pP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EBS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95516" y="2488692"/>
            <a:ext cx="297179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70143" y="2490213"/>
            <a:ext cx="287020" cy="37465"/>
          </a:xfrm>
          <a:custGeom>
            <a:avLst/>
            <a:gdLst/>
            <a:ahLst/>
            <a:cxnLst/>
            <a:rect l="l" t="t" r="r" b="b"/>
            <a:pathLst>
              <a:path w="287020" h="37464">
                <a:moveTo>
                  <a:pt x="249253" y="0"/>
                </a:moveTo>
                <a:lnTo>
                  <a:pt x="39792" y="0"/>
                </a:lnTo>
                <a:lnTo>
                  <a:pt x="0" y="37316"/>
                </a:lnTo>
                <a:lnTo>
                  <a:pt x="286421" y="37316"/>
                </a:lnTo>
                <a:lnTo>
                  <a:pt x="249253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66332" y="2891599"/>
            <a:ext cx="297180" cy="16510"/>
          </a:xfrm>
          <a:custGeom>
            <a:avLst/>
            <a:gdLst/>
            <a:ahLst/>
            <a:cxnLst/>
            <a:rect l="l" t="t" r="r" b="b"/>
            <a:pathLst>
              <a:path w="297179" h="16510">
                <a:moveTo>
                  <a:pt x="0" y="16266"/>
                </a:moveTo>
                <a:lnTo>
                  <a:pt x="296901" y="16266"/>
                </a:lnTo>
                <a:lnTo>
                  <a:pt x="296901" y="0"/>
                </a:lnTo>
                <a:lnTo>
                  <a:pt x="0" y="0"/>
                </a:lnTo>
                <a:lnTo>
                  <a:pt x="0" y="16266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143" y="2535421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 h="0">
                <a:moveTo>
                  <a:pt x="0" y="0"/>
                </a:moveTo>
                <a:lnTo>
                  <a:pt x="286421" y="0"/>
                </a:lnTo>
              </a:path>
            </a:pathLst>
          </a:custGeom>
          <a:ln w="15783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42483" y="2490213"/>
            <a:ext cx="287020" cy="37465"/>
          </a:xfrm>
          <a:custGeom>
            <a:avLst/>
            <a:gdLst/>
            <a:ahLst/>
            <a:cxnLst/>
            <a:rect l="l" t="t" r="r" b="b"/>
            <a:pathLst>
              <a:path w="287020" h="37464">
                <a:moveTo>
                  <a:pt x="249253" y="0"/>
                </a:moveTo>
                <a:lnTo>
                  <a:pt x="39792" y="0"/>
                </a:lnTo>
                <a:lnTo>
                  <a:pt x="0" y="37316"/>
                </a:lnTo>
                <a:lnTo>
                  <a:pt x="286421" y="37316"/>
                </a:lnTo>
                <a:lnTo>
                  <a:pt x="249253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16096" y="3659123"/>
            <a:ext cx="406908" cy="498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73296" y="3648455"/>
            <a:ext cx="41910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33800" y="3512820"/>
            <a:ext cx="3703320" cy="768350"/>
          </a:xfrm>
          <a:custGeom>
            <a:avLst/>
            <a:gdLst/>
            <a:ahLst/>
            <a:cxnLst/>
            <a:rect l="l" t="t" r="r" b="b"/>
            <a:pathLst>
              <a:path w="3703320" h="768350">
                <a:moveTo>
                  <a:pt x="0" y="75437"/>
                </a:moveTo>
                <a:lnTo>
                  <a:pt x="5929" y="46077"/>
                </a:lnTo>
                <a:lnTo>
                  <a:pt x="22098" y="22097"/>
                </a:lnTo>
                <a:lnTo>
                  <a:pt x="46077" y="5929"/>
                </a:lnTo>
                <a:lnTo>
                  <a:pt x="75437" y="0"/>
                </a:lnTo>
                <a:lnTo>
                  <a:pt x="3627881" y="0"/>
                </a:lnTo>
                <a:lnTo>
                  <a:pt x="3657242" y="5929"/>
                </a:lnTo>
                <a:lnTo>
                  <a:pt x="3681222" y="22097"/>
                </a:lnTo>
                <a:lnTo>
                  <a:pt x="3697390" y="46077"/>
                </a:lnTo>
                <a:lnTo>
                  <a:pt x="3703320" y="75437"/>
                </a:lnTo>
                <a:lnTo>
                  <a:pt x="3703320" y="692683"/>
                </a:lnTo>
                <a:lnTo>
                  <a:pt x="3697390" y="722040"/>
                </a:lnTo>
                <a:lnTo>
                  <a:pt x="3681222" y="746010"/>
                </a:lnTo>
                <a:lnTo>
                  <a:pt x="3657242" y="762170"/>
                </a:lnTo>
                <a:lnTo>
                  <a:pt x="3627881" y="768095"/>
                </a:lnTo>
                <a:lnTo>
                  <a:pt x="75437" y="768095"/>
                </a:lnTo>
                <a:lnTo>
                  <a:pt x="46077" y="762170"/>
                </a:lnTo>
                <a:lnTo>
                  <a:pt x="22098" y="746010"/>
                </a:lnTo>
                <a:lnTo>
                  <a:pt x="5929" y="722040"/>
                </a:lnTo>
                <a:lnTo>
                  <a:pt x="0" y="692683"/>
                </a:lnTo>
                <a:lnTo>
                  <a:pt x="0" y="75437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833620" y="3624833"/>
            <a:ext cx="110236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EBS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Snapshots</a:t>
            </a:r>
            <a:endParaRPr sz="1200">
              <a:latin typeface="Arial"/>
              <a:cs typeface="Arial"/>
            </a:endParaRPr>
          </a:p>
          <a:p>
            <a:pPr algn="ctr" marL="400685">
              <a:lnSpc>
                <a:spcPct val="100000"/>
              </a:lnSpc>
              <a:spcBef>
                <a:spcPts val="185"/>
              </a:spcBef>
            </a:pPr>
            <a:r>
              <a:rPr dirty="0" sz="1200" b="1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  <a:p>
            <a:pPr algn="ctr" marL="389890">
              <a:lnSpc>
                <a:spcPct val="100000"/>
              </a:lnSpc>
              <a:spcBef>
                <a:spcPts val="484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Regi</a:t>
            </a:r>
            <a:r>
              <a:rPr dirty="0" sz="1600" spc="-15" b="1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94475" y="3719880"/>
            <a:ext cx="797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S3</a:t>
            </a:r>
            <a:r>
              <a:rPr dirty="0" sz="1200" spc="-8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Buckets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02096" y="3725584"/>
            <a:ext cx="441959" cy="74295"/>
          </a:xfrm>
          <a:custGeom>
            <a:avLst/>
            <a:gdLst/>
            <a:ahLst/>
            <a:cxnLst/>
            <a:rect l="l" t="t" r="r" b="b"/>
            <a:pathLst>
              <a:path w="441959" h="74295">
                <a:moveTo>
                  <a:pt x="0" y="0"/>
                </a:moveTo>
                <a:lnTo>
                  <a:pt x="0" y="22417"/>
                </a:lnTo>
                <a:lnTo>
                  <a:pt x="11328" y="38706"/>
                </a:lnTo>
                <a:lnTo>
                  <a:pt x="42887" y="52845"/>
                </a:lnTo>
                <a:lnTo>
                  <a:pt x="91038" y="63990"/>
                </a:lnTo>
                <a:lnTo>
                  <a:pt x="152144" y="71296"/>
                </a:lnTo>
                <a:lnTo>
                  <a:pt x="222566" y="73919"/>
                </a:lnTo>
                <a:lnTo>
                  <a:pt x="293279" y="71296"/>
                </a:lnTo>
                <a:lnTo>
                  <a:pt x="354562" y="63990"/>
                </a:lnTo>
                <a:lnTo>
                  <a:pt x="402804" y="52845"/>
                </a:lnTo>
                <a:lnTo>
                  <a:pt x="405808" y="51501"/>
                </a:lnTo>
                <a:lnTo>
                  <a:pt x="222566" y="51501"/>
                </a:lnTo>
                <a:lnTo>
                  <a:pt x="152144" y="48879"/>
                </a:lnTo>
                <a:lnTo>
                  <a:pt x="91038" y="41574"/>
                </a:lnTo>
                <a:lnTo>
                  <a:pt x="42887" y="30431"/>
                </a:lnTo>
                <a:lnTo>
                  <a:pt x="11328" y="16291"/>
                </a:lnTo>
                <a:lnTo>
                  <a:pt x="0" y="0"/>
                </a:lnTo>
                <a:close/>
              </a:path>
              <a:path w="441959" h="74295">
                <a:moveTo>
                  <a:pt x="441957" y="5424"/>
                </a:moveTo>
                <a:lnTo>
                  <a:pt x="402804" y="30431"/>
                </a:lnTo>
                <a:lnTo>
                  <a:pt x="354562" y="41574"/>
                </a:lnTo>
                <a:lnTo>
                  <a:pt x="293279" y="48879"/>
                </a:lnTo>
                <a:lnTo>
                  <a:pt x="222566" y="51501"/>
                </a:lnTo>
                <a:lnTo>
                  <a:pt x="405808" y="51501"/>
                </a:lnTo>
                <a:lnTo>
                  <a:pt x="434397" y="38706"/>
                </a:lnTo>
                <a:lnTo>
                  <a:pt x="441957" y="27840"/>
                </a:lnTo>
                <a:lnTo>
                  <a:pt x="441957" y="5424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02096" y="3725585"/>
            <a:ext cx="441959" cy="74295"/>
          </a:xfrm>
          <a:custGeom>
            <a:avLst/>
            <a:gdLst/>
            <a:ahLst/>
            <a:cxnLst/>
            <a:rect l="l" t="t" r="r" b="b"/>
            <a:pathLst>
              <a:path w="441959" h="74295">
                <a:moveTo>
                  <a:pt x="0" y="0"/>
                </a:moveTo>
                <a:lnTo>
                  <a:pt x="0" y="22417"/>
                </a:lnTo>
                <a:lnTo>
                  <a:pt x="11328" y="38706"/>
                </a:lnTo>
                <a:lnTo>
                  <a:pt x="42887" y="52845"/>
                </a:lnTo>
                <a:lnTo>
                  <a:pt x="91038" y="63989"/>
                </a:lnTo>
                <a:lnTo>
                  <a:pt x="152144" y="71295"/>
                </a:lnTo>
                <a:lnTo>
                  <a:pt x="222566" y="73918"/>
                </a:lnTo>
                <a:lnTo>
                  <a:pt x="290490" y="71399"/>
                </a:lnTo>
                <a:lnTo>
                  <a:pt x="349717" y="64567"/>
                </a:lnTo>
                <a:lnTo>
                  <a:pt x="396592" y="54280"/>
                </a:lnTo>
                <a:lnTo>
                  <a:pt x="404334" y="51501"/>
                </a:lnTo>
                <a:lnTo>
                  <a:pt x="222568" y="51501"/>
                </a:lnTo>
                <a:lnTo>
                  <a:pt x="152143" y="48878"/>
                </a:lnTo>
                <a:lnTo>
                  <a:pt x="91038" y="41574"/>
                </a:lnTo>
                <a:lnTo>
                  <a:pt x="42887" y="30430"/>
                </a:lnTo>
                <a:lnTo>
                  <a:pt x="11328" y="16291"/>
                </a:lnTo>
                <a:lnTo>
                  <a:pt x="0" y="0"/>
                </a:lnTo>
                <a:close/>
              </a:path>
              <a:path w="441959" h="74295">
                <a:moveTo>
                  <a:pt x="441957" y="8333"/>
                </a:moveTo>
                <a:lnTo>
                  <a:pt x="437477" y="11863"/>
                </a:lnTo>
                <a:lnTo>
                  <a:pt x="434397" y="16291"/>
                </a:lnTo>
                <a:lnTo>
                  <a:pt x="428516" y="18923"/>
                </a:lnTo>
                <a:lnTo>
                  <a:pt x="425066" y="21641"/>
                </a:lnTo>
                <a:lnTo>
                  <a:pt x="411816" y="26397"/>
                </a:lnTo>
                <a:lnTo>
                  <a:pt x="402804" y="30430"/>
                </a:lnTo>
                <a:lnTo>
                  <a:pt x="396566" y="31871"/>
                </a:lnTo>
                <a:lnTo>
                  <a:pt x="391106" y="33831"/>
                </a:lnTo>
                <a:lnTo>
                  <a:pt x="367832" y="38509"/>
                </a:lnTo>
                <a:lnTo>
                  <a:pt x="354561" y="41574"/>
                </a:lnTo>
                <a:lnTo>
                  <a:pt x="349690" y="42155"/>
                </a:lnTo>
                <a:lnTo>
                  <a:pt x="344192" y="43259"/>
                </a:lnTo>
                <a:lnTo>
                  <a:pt x="308651" y="47046"/>
                </a:lnTo>
                <a:lnTo>
                  <a:pt x="293277" y="48878"/>
                </a:lnTo>
                <a:lnTo>
                  <a:pt x="290480" y="48982"/>
                </a:lnTo>
                <a:lnTo>
                  <a:pt x="287090" y="49343"/>
                </a:lnTo>
                <a:lnTo>
                  <a:pt x="222568" y="51501"/>
                </a:lnTo>
                <a:lnTo>
                  <a:pt x="404334" y="51501"/>
                </a:lnTo>
                <a:lnTo>
                  <a:pt x="411778" y="48829"/>
                </a:lnTo>
                <a:lnTo>
                  <a:pt x="428525" y="41334"/>
                </a:lnTo>
                <a:lnTo>
                  <a:pt x="437474" y="34283"/>
                </a:lnTo>
                <a:lnTo>
                  <a:pt x="441957" y="27840"/>
                </a:lnTo>
                <a:lnTo>
                  <a:pt x="441957" y="8333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02096" y="3678933"/>
            <a:ext cx="441959" cy="98425"/>
          </a:xfrm>
          <a:custGeom>
            <a:avLst/>
            <a:gdLst/>
            <a:ahLst/>
            <a:cxnLst/>
            <a:rect l="l" t="t" r="r" b="b"/>
            <a:pathLst>
              <a:path w="441959" h="98425">
                <a:moveTo>
                  <a:pt x="312766" y="0"/>
                </a:moveTo>
                <a:lnTo>
                  <a:pt x="132714" y="0"/>
                </a:lnTo>
                <a:lnTo>
                  <a:pt x="91038" y="4902"/>
                </a:lnTo>
                <a:lnTo>
                  <a:pt x="42887" y="15958"/>
                </a:lnTo>
                <a:lnTo>
                  <a:pt x="11328" y="30127"/>
                </a:lnTo>
                <a:lnTo>
                  <a:pt x="0" y="46651"/>
                </a:lnTo>
                <a:lnTo>
                  <a:pt x="11328" y="62943"/>
                </a:lnTo>
                <a:lnTo>
                  <a:pt x="42887" y="77082"/>
                </a:lnTo>
                <a:lnTo>
                  <a:pt x="91038" y="88226"/>
                </a:lnTo>
                <a:lnTo>
                  <a:pt x="152144" y="95530"/>
                </a:lnTo>
                <a:lnTo>
                  <a:pt x="222566" y="98152"/>
                </a:lnTo>
                <a:lnTo>
                  <a:pt x="293279" y="95530"/>
                </a:lnTo>
                <a:lnTo>
                  <a:pt x="354562" y="88226"/>
                </a:lnTo>
                <a:lnTo>
                  <a:pt x="402804" y="77082"/>
                </a:lnTo>
                <a:lnTo>
                  <a:pt x="434397" y="62943"/>
                </a:lnTo>
                <a:lnTo>
                  <a:pt x="441957" y="52075"/>
                </a:lnTo>
                <a:lnTo>
                  <a:pt x="441957" y="41149"/>
                </a:lnTo>
                <a:lnTo>
                  <a:pt x="434397" y="30127"/>
                </a:lnTo>
                <a:lnTo>
                  <a:pt x="402804" y="15958"/>
                </a:lnTo>
                <a:lnTo>
                  <a:pt x="354562" y="4902"/>
                </a:lnTo>
                <a:lnTo>
                  <a:pt x="312766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67777" y="3775865"/>
            <a:ext cx="76835" cy="321310"/>
          </a:xfrm>
          <a:custGeom>
            <a:avLst/>
            <a:gdLst/>
            <a:ahLst/>
            <a:cxnLst/>
            <a:rect l="l" t="t" r="r" b="b"/>
            <a:pathLst>
              <a:path w="76834" h="321310">
                <a:moveTo>
                  <a:pt x="76275" y="0"/>
                </a:moveTo>
                <a:lnTo>
                  <a:pt x="0" y="306580"/>
                </a:lnTo>
                <a:lnTo>
                  <a:pt x="5461" y="321121"/>
                </a:lnTo>
                <a:lnTo>
                  <a:pt x="76275" y="22909"/>
                </a:lnTo>
                <a:lnTo>
                  <a:pt x="76275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03308" y="3765570"/>
            <a:ext cx="73025" cy="331470"/>
          </a:xfrm>
          <a:custGeom>
            <a:avLst/>
            <a:gdLst/>
            <a:ahLst/>
            <a:cxnLst/>
            <a:rect l="l" t="t" r="r" b="b"/>
            <a:pathLst>
              <a:path w="73025" h="331470">
                <a:moveTo>
                  <a:pt x="0" y="0"/>
                </a:moveTo>
                <a:lnTo>
                  <a:pt x="0" y="22417"/>
                </a:lnTo>
                <a:lnTo>
                  <a:pt x="72772" y="331416"/>
                </a:lnTo>
                <a:lnTo>
                  <a:pt x="72772" y="308998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76081" y="4074569"/>
            <a:ext cx="297180" cy="57150"/>
          </a:xfrm>
          <a:custGeom>
            <a:avLst/>
            <a:gdLst/>
            <a:ahLst/>
            <a:cxnLst/>
            <a:rect l="l" t="t" r="r" b="b"/>
            <a:pathLst>
              <a:path w="297179" h="57150">
                <a:moveTo>
                  <a:pt x="0" y="0"/>
                </a:moveTo>
                <a:lnTo>
                  <a:pt x="0" y="22417"/>
                </a:lnTo>
                <a:lnTo>
                  <a:pt x="11702" y="35993"/>
                </a:lnTo>
                <a:lnTo>
                  <a:pt x="43587" y="46956"/>
                </a:lnTo>
                <a:lnTo>
                  <a:pt x="90824" y="54283"/>
                </a:lnTo>
                <a:lnTo>
                  <a:pt x="148580" y="56953"/>
                </a:lnTo>
                <a:lnTo>
                  <a:pt x="206589" y="54283"/>
                </a:lnTo>
                <a:lnTo>
                  <a:pt x="253796" y="46956"/>
                </a:lnTo>
                <a:lnTo>
                  <a:pt x="285540" y="35993"/>
                </a:lnTo>
                <a:lnTo>
                  <a:pt x="286269" y="35141"/>
                </a:lnTo>
                <a:lnTo>
                  <a:pt x="148580" y="35141"/>
                </a:lnTo>
                <a:lnTo>
                  <a:pt x="90824" y="32377"/>
                </a:lnTo>
                <a:lnTo>
                  <a:pt x="43587" y="24841"/>
                </a:lnTo>
                <a:lnTo>
                  <a:pt x="11702" y="13670"/>
                </a:lnTo>
                <a:lnTo>
                  <a:pt x="0" y="0"/>
                </a:lnTo>
                <a:close/>
              </a:path>
              <a:path w="297179" h="57150">
                <a:moveTo>
                  <a:pt x="297157" y="0"/>
                </a:moveTo>
                <a:lnTo>
                  <a:pt x="285540" y="13670"/>
                </a:lnTo>
                <a:lnTo>
                  <a:pt x="253796" y="24841"/>
                </a:lnTo>
                <a:lnTo>
                  <a:pt x="206589" y="32377"/>
                </a:lnTo>
                <a:lnTo>
                  <a:pt x="148580" y="35141"/>
                </a:lnTo>
                <a:lnTo>
                  <a:pt x="286269" y="35141"/>
                </a:lnTo>
                <a:lnTo>
                  <a:pt x="297157" y="22417"/>
                </a:lnTo>
                <a:lnTo>
                  <a:pt x="297157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472027" y="4077599"/>
            <a:ext cx="1270" cy="20955"/>
          </a:xfrm>
          <a:custGeom>
            <a:avLst/>
            <a:gdLst/>
            <a:ahLst/>
            <a:cxnLst/>
            <a:rect l="l" t="t" r="r" b="b"/>
            <a:pathLst>
              <a:path w="1270" h="20954">
                <a:moveTo>
                  <a:pt x="1211" y="0"/>
                </a:moveTo>
                <a:lnTo>
                  <a:pt x="605" y="605"/>
                </a:lnTo>
                <a:lnTo>
                  <a:pt x="605" y="1211"/>
                </a:lnTo>
                <a:lnTo>
                  <a:pt x="0" y="2423"/>
                </a:lnTo>
                <a:lnTo>
                  <a:pt x="0" y="20813"/>
                </a:lnTo>
                <a:lnTo>
                  <a:pt x="1211" y="19388"/>
                </a:lnTo>
                <a:lnTo>
                  <a:pt x="1211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76081" y="4074569"/>
            <a:ext cx="297180" cy="57150"/>
          </a:xfrm>
          <a:custGeom>
            <a:avLst/>
            <a:gdLst/>
            <a:ahLst/>
            <a:cxnLst/>
            <a:rect l="l" t="t" r="r" b="b"/>
            <a:pathLst>
              <a:path w="297179" h="57150">
                <a:moveTo>
                  <a:pt x="0" y="0"/>
                </a:moveTo>
                <a:lnTo>
                  <a:pt x="0" y="22417"/>
                </a:lnTo>
                <a:lnTo>
                  <a:pt x="11702" y="35993"/>
                </a:lnTo>
                <a:lnTo>
                  <a:pt x="43587" y="46956"/>
                </a:lnTo>
                <a:lnTo>
                  <a:pt x="90824" y="54283"/>
                </a:lnTo>
                <a:lnTo>
                  <a:pt x="148580" y="56952"/>
                </a:lnTo>
                <a:lnTo>
                  <a:pt x="201879" y="54709"/>
                </a:lnTo>
                <a:lnTo>
                  <a:pt x="240263" y="49419"/>
                </a:lnTo>
                <a:lnTo>
                  <a:pt x="282113" y="37293"/>
                </a:lnTo>
                <a:lnTo>
                  <a:pt x="285273" y="35141"/>
                </a:lnTo>
                <a:lnTo>
                  <a:pt x="148582" y="35141"/>
                </a:lnTo>
                <a:lnTo>
                  <a:pt x="90823" y="32376"/>
                </a:lnTo>
                <a:lnTo>
                  <a:pt x="43587" y="24841"/>
                </a:lnTo>
                <a:lnTo>
                  <a:pt x="11702" y="13670"/>
                </a:lnTo>
                <a:lnTo>
                  <a:pt x="0" y="0"/>
                </a:lnTo>
                <a:close/>
              </a:path>
              <a:path w="297179" h="57150">
                <a:moveTo>
                  <a:pt x="297157" y="2828"/>
                </a:moveTo>
                <a:lnTo>
                  <a:pt x="295945" y="5453"/>
                </a:lnTo>
                <a:lnTo>
                  <a:pt x="287723" y="11101"/>
                </a:lnTo>
                <a:lnTo>
                  <a:pt x="285539" y="13670"/>
                </a:lnTo>
                <a:lnTo>
                  <a:pt x="282347" y="14793"/>
                </a:lnTo>
                <a:lnTo>
                  <a:pt x="279144" y="16993"/>
                </a:lnTo>
                <a:lnTo>
                  <a:pt x="261829" y="22014"/>
                </a:lnTo>
                <a:lnTo>
                  <a:pt x="253795" y="24841"/>
                </a:lnTo>
                <a:lnTo>
                  <a:pt x="249978" y="25450"/>
                </a:lnTo>
                <a:lnTo>
                  <a:pt x="246594" y="26431"/>
                </a:lnTo>
                <a:lnTo>
                  <a:pt x="220877" y="30096"/>
                </a:lnTo>
                <a:lnTo>
                  <a:pt x="206587" y="32376"/>
                </a:lnTo>
                <a:lnTo>
                  <a:pt x="204005" y="32500"/>
                </a:lnTo>
                <a:lnTo>
                  <a:pt x="201879" y="32802"/>
                </a:lnTo>
                <a:lnTo>
                  <a:pt x="148582" y="35141"/>
                </a:lnTo>
                <a:lnTo>
                  <a:pt x="285273" y="35141"/>
                </a:lnTo>
                <a:lnTo>
                  <a:pt x="287817" y="33407"/>
                </a:lnTo>
                <a:lnTo>
                  <a:pt x="296508" y="23181"/>
                </a:lnTo>
                <a:lnTo>
                  <a:pt x="297157" y="17774"/>
                </a:lnTo>
                <a:lnTo>
                  <a:pt x="297157" y="2828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03308" y="3765570"/>
            <a:ext cx="441325" cy="344170"/>
          </a:xfrm>
          <a:custGeom>
            <a:avLst/>
            <a:gdLst/>
            <a:ahLst/>
            <a:cxnLst/>
            <a:rect l="l" t="t" r="r" b="b"/>
            <a:pathLst>
              <a:path w="441325" h="344170">
                <a:moveTo>
                  <a:pt x="0" y="0"/>
                </a:moveTo>
                <a:lnTo>
                  <a:pt x="72772" y="308998"/>
                </a:lnTo>
                <a:lnTo>
                  <a:pt x="116359" y="333840"/>
                </a:lnTo>
                <a:lnTo>
                  <a:pt x="163596" y="341375"/>
                </a:lnTo>
                <a:lnTo>
                  <a:pt x="221353" y="344140"/>
                </a:lnTo>
                <a:lnTo>
                  <a:pt x="279361" y="341375"/>
                </a:lnTo>
                <a:lnTo>
                  <a:pt x="326569" y="333840"/>
                </a:lnTo>
                <a:lnTo>
                  <a:pt x="358312" y="322669"/>
                </a:lnTo>
                <a:lnTo>
                  <a:pt x="369930" y="308998"/>
                </a:lnTo>
                <a:lnTo>
                  <a:pt x="432371" y="46046"/>
                </a:lnTo>
                <a:lnTo>
                  <a:pt x="221353" y="46046"/>
                </a:lnTo>
                <a:lnTo>
                  <a:pt x="155424" y="43758"/>
                </a:lnTo>
                <a:lnTo>
                  <a:pt x="97239" y="37340"/>
                </a:lnTo>
                <a:lnTo>
                  <a:pt x="49883" y="27461"/>
                </a:lnTo>
                <a:lnTo>
                  <a:pt x="16441" y="14791"/>
                </a:lnTo>
                <a:lnTo>
                  <a:pt x="0" y="0"/>
                </a:lnTo>
                <a:close/>
              </a:path>
              <a:path w="441325" h="344170">
                <a:moveTo>
                  <a:pt x="440744" y="2271"/>
                </a:moveTo>
                <a:lnTo>
                  <a:pt x="393122" y="27461"/>
                </a:lnTo>
                <a:lnTo>
                  <a:pt x="345762" y="37340"/>
                </a:lnTo>
                <a:lnTo>
                  <a:pt x="287515" y="43758"/>
                </a:lnTo>
                <a:lnTo>
                  <a:pt x="221353" y="46046"/>
                </a:lnTo>
                <a:lnTo>
                  <a:pt x="432371" y="46046"/>
                </a:lnTo>
                <a:lnTo>
                  <a:pt x="440744" y="10786"/>
                </a:lnTo>
                <a:lnTo>
                  <a:pt x="440744" y="2271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74328" y="3844945"/>
            <a:ext cx="93345" cy="92710"/>
          </a:xfrm>
          <a:custGeom>
            <a:avLst/>
            <a:gdLst/>
            <a:ahLst/>
            <a:cxnLst/>
            <a:rect l="l" t="t" r="r" b="b"/>
            <a:pathLst>
              <a:path w="93345" h="92710">
                <a:moveTo>
                  <a:pt x="92781" y="92092"/>
                </a:moveTo>
                <a:lnTo>
                  <a:pt x="0" y="92092"/>
                </a:lnTo>
                <a:lnTo>
                  <a:pt x="0" y="0"/>
                </a:lnTo>
                <a:lnTo>
                  <a:pt x="92781" y="0"/>
                </a:lnTo>
                <a:lnTo>
                  <a:pt x="92781" y="9209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00339" y="3969752"/>
            <a:ext cx="91569" cy="90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47098" y="3973391"/>
            <a:ext cx="92075" cy="85090"/>
          </a:xfrm>
          <a:custGeom>
            <a:avLst/>
            <a:gdLst/>
            <a:ahLst/>
            <a:cxnLst/>
            <a:rect l="l" t="t" r="r" b="b"/>
            <a:pathLst>
              <a:path w="92075" h="85089">
                <a:moveTo>
                  <a:pt x="46091" y="0"/>
                </a:moveTo>
                <a:lnTo>
                  <a:pt x="0" y="84819"/>
                </a:lnTo>
                <a:lnTo>
                  <a:pt x="91569" y="84819"/>
                </a:lnTo>
                <a:lnTo>
                  <a:pt x="46091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617719" y="2563883"/>
            <a:ext cx="642620" cy="597535"/>
          </a:xfrm>
          <a:prstGeom prst="rect">
            <a:avLst/>
          </a:prstGeom>
          <a:solidFill>
            <a:srgbClr val="E05243"/>
          </a:solidFill>
        </p:spPr>
        <p:txBody>
          <a:bodyPr wrap="square" lIns="0" tIns="863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EBS</a:t>
            </a:r>
            <a:r>
              <a:rPr dirty="0" sz="1000" spc="7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EBS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dirty="0" sz="1200" spc="-45" b="1">
                <a:solidFill>
                  <a:srgbClr val="464646"/>
                </a:solidFill>
                <a:latin typeface="Arial"/>
                <a:cs typeface="Arial"/>
              </a:rPr>
              <a:t>AZ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38671" y="2543313"/>
            <a:ext cx="297180" cy="348615"/>
          </a:xfrm>
          <a:prstGeom prst="rect">
            <a:avLst/>
          </a:prstGeom>
          <a:solidFill>
            <a:srgbClr val="E05243"/>
          </a:solidFill>
        </p:spPr>
        <p:txBody>
          <a:bodyPr wrap="square" lIns="0" tIns="109220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860"/>
              </a:spcBef>
            </a:pP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EBS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43778" y="1267205"/>
            <a:ext cx="1477010" cy="1979930"/>
          </a:xfrm>
          <a:custGeom>
            <a:avLst/>
            <a:gdLst/>
            <a:ahLst/>
            <a:cxnLst/>
            <a:rect l="l" t="t" r="r" b="b"/>
            <a:pathLst>
              <a:path w="1477009" h="1979930">
                <a:moveTo>
                  <a:pt x="0" y="145034"/>
                </a:moveTo>
                <a:lnTo>
                  <a:pt x="7390" y="99177"/>
                </a:lnTo>
                <a:lnTo>
                  <a:pt x="27972" y="59362"/>
                </a:lnTo>
                <a:lnTo>
                  <a:pt x="59362" y="27972"/>
                </a:lnTo>
                <a:lnTo>
                  <a:pt x="99177" y="7390"/>
                </a:lnTo>
                <a:lnTo>
                  <a:pt x="145034" y="0"/>
                </a:lnTo>
                <a:lnTo>
                  <a:pt x="1331722" y="0"/>
                </a:lnTo>
                <a:lnTo>
                  <a:pt x="1377578" y="7390"/>
                </a:lnTo>
                <a:lnTo>
                  <a:pt x="1417393" y="27972"/>
                </a:lnTo>
                <a:lnTo>
                  <a:pt x="1448783" y="59362"/>
                </a:lnTo>
                <a:lnTo>
                  <a:pt x="1469365" y="99177"/>
                </a:lnTo>
                <a:lnTo>
                  <a:pt x="1476755" y="145034"/>
                </a:lnTo>
                <a:lnTo>
                  <a:pt x="1476755" y="1834642"/>
                </a:lnTo>
                <a:lnTo>
                  <a:pt x="1469365" y="1880498"/>
                </a:lnTo>
                <a:lnTo>
                  <a:pt x="1448783" y="1920313"/>
                </a:lnTo>
                <a:lnTo>
                  <a:pt x="1417393" y="1951703"/>
                </a:lnTo>
                <a:lnTo>
                  <a:pt x="1377578" y="1972285"/>
                </a:lnTo>
                <a:lnTo>
                  <a:pt x="1331722" y="1979676"/>
                </a:lnTo>
                <a:lnTo>
                  <a:pt x="145034" y="1979676"/>
                </a:lnTo>
                <a:lnTo>
                  <a:pt x="99177" y="1972285"/>
                </a:lnTo>
                <a:lnTo>
                  <a:pt x="59362" y="1951703"/>
                </a:lnTo>
                <a:lnTo>
                  <a:pt x="27972" y="1920313"/>
                </a:lnTo>
                <a:lnTo>
                  <a:pt x="7390" y="1880498"/>
                </a:lnTo>
                <a:lnTo>
                  <a:pt x="0" y="1834642"/>
                </a:lnTo>
                <a:lnTo>
                  <a:pt x="0" y="145034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466331" y="2543313"/>
            <a:ext cx="606425" cy="624205"/>
          </a:xfrm>
          <a:prstGeom prst="rect">
            <a:avLst/>
          </a:prstGeom>
          <a:solidFill>
            <a:srgbClr val="E05243"/>
          </a:solidFill>
        </p:spPr>
        <p:txBody>
          <a:bodyPr wrap="square" lIns="0" tIns="1016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800"/>
              </a:spcBef>
            </a:pP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EBS</a:t>
            </a:r>
            <a:r>
              <a:rPr dirty="0" sz="1000" spc="1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EBS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dirty="0" sz="1200" spc="-45" b="1">
                <a:solidFill>
                  <a:srgbClr val="464646"/>
                </a:solidFill>
                <a:latin typeface="Arial"/>
                <a:cs typeface="Arial"/>
              </a:rPr>
              <a:t>AZ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09059" y="995172"/>
            <a:ext cx="3528060" cy="2395855"/>
          </a:xfrm>
          <a:custGeom>
            <a:avLst/>
            <a:gdLst/>
            <a:ahLst/>
            <a:cxnLst/>
            <a:rect l="l" t="t" r="r" b="b"/>
            <a:pathLst>
              <a:path w="3528059" h="2395854">
                <a:moveTo>
                  <a:pt x="0" y="235203"/>
                </a:moveTo>
                <a:lnTo>
                  <a:pt x="4777" y="187796"/>
                </a:lnTo>
                <a:lnTo>
                  <a:pt x="18480" y="143642"/>
                </a:lnTo>
                <a:lnTo>
                  <a:pt x="40163" y="103689"/>
                </a:lnTo>
                <a:lnTo>
                  <a:pt x="68881" y="68881"/>
                </a:lnTo>
                <a:lnTo>
                  <a:pt x="103689" y="40163"/>
                </a:lnTo>
                <a:lnTo>
                  <a:pt x="143642" y="18480"/>
                </a:lnTo>
                <a:lnTo>
                  <a:pt x="187796" y="4777"/>
                </a:lnTo>
                <a:lnTo>
                  <a:pt x="235203" y="0"/>
                </a:lnTo>
                <a:lnTo>
                  <a:pt x="3292856" y="0"/>
                </a:lnTo>
                <a:lnTo>
                  <a:pt x="3340263" y="4777"/>
                </a:lnTo>
                <a:lnTo>
                  <a:pt x="3384417" y="18480"/>
                </a:lnTo>
                <a:lnTo>
                  <a:pt x="3424370" y="40163"/>
                </a:lnTo>
                <a:lnTo>
                  <a:pt x="3459178" y="68881"/>
                </a:lnTo>
                <a:lnTo>
                  <a:pt x="3487896" y="103689"/>
                </a:lnTo>
                <a:lnTo>
                  <a:pt x="3509579" y="143642"/>
                </a:lnTo>
                <a:lnTo>
                  <a:pt x="3523282" y="187796"/>
                </a:lnTo>
                <a:lnTo>
                  <a:pt x="3528060" y="235203"/>
                </a:lnTo>
                <a:lnTo>
                  <a:pt x="3528060" y="2160523"/>
                </a:lnTo>
                <a:lnTo>
                  <a:pt x="3523282" y="2207931"/>
                </a:lnTo>
                <a:lnTo>
                  <a:pt x="3509579" y="2252085"/>
                </a:lnTo>
                <a:lnTo>
                  <a:pt x="3487896" y="2292038"/>
                </a:lnTo>
                <a:lnTo>
                  <a:pt x="3459178" y="2326846"/>
                </a:lnTo>
                <a:lnTo>
                  <a:pt x="3424370" y="2355564"/>
                </a:lnTo>
                <a:lnTo>
                  <a:pt x="3384417" y="2377247"/>
                </a:lnTo>
                <a:lnTo>
                  <a:pt x="3340263" y="2390950"/>
                </a:lnTo>
                <a:lnTo>
                  <a:pt x="3292856" y="2395728"/>
                </a:lnTo>
                <a:lnTo>
                  <a:pt x="235203" y="2395728"/>
                </a:lnTo>
                <a:lnTo>
                  <a:pt x="187796" y="2390950"/>
                </a:lnTo>
                <a:lnTo>
                  <a:pt x="143642" y="2377247"/>
                </a:lnTo>
                <a:lnTo>
                  <a:pt x="103689" y="2355564"/>
                </a:lnTo>
                <a:lnTo>
                  <a:pt x="68881" y="2326846"/>
                </a:lnTo>
                <a:lnTo>
                  <a:pt x="40163" y="2292038"/>
                </a:lnTo>
                <a:lnTo>
                  <a:pt x="18480" y="2252085"/>
                </a:lnTo>
                <a:lnTo>
                  <a:pt x="4777" y="2207931"/>
                </a:lnTo>
                <a:lnTo>
                  <a:pt x="0" y="2160523"/>
                </a:lnTo>
                <a:lnTo>
                  <a:pt x="0" y="235203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21835" y="731519"/>
            <a:ext cx="598932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901695" y="1511808"/>
            <a:ext cx="914400" cy="486409"/>
          </a:xfrm>
          <a:custGeom>
            <a:avLst/>
            <a:gdLst/>
            <a:ahLst/>
            <a:cxnLst/>
            <a:rect l="l" t="t" r="r" b="b"/>
            <a:pathLst>
              <a:path w="914400" h="486410">
                <a:moveTo>
                  <a:pt x="671321" y="0"/>
                </a:moveTo>
                <a:lnTo>
                  <a:pt x="671321" y="121538"/>
                </a:lnTo>
                <a:lnTo>
                  <a:pt x="0" y="121538"/>
                </a:lnTo>
                <a:lnTo>
                  <a:pt x="0" y="364616"/>
                </a:lnTo>
                <a:lnTo>
                  <a:pt x="671321" y="364616"/>
                </a:lnTo>
                <a:lnTo>
                  <a:pt x="671321" y="486155"/>
                </a:lnTo>
                <a:lnTo>
                  <a:pt x="914400" y="243077"/>
                </a:lnTo>
                <a:lnTo>
                  <a:pt x="67132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89703" y="1435608"/>
            <a:ext cx="545591" cy="574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307835" y="1435608"/>
            <a:ext cx="545591" cy="574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406010" y="2031949"/>
            <a:ext cx="6807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Insta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nce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6240271" y="2031949"/>
            <a:ext cx="6807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Insta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nce</a:t>
            </a:r>
            <a:r>
              <a:rPr dirty="0" sz="1200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087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Instance</a:t>
            </a:r>
            <a:r>
              <a:rPr dirty="0" sz="2800" spc="-3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Lifecycle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93216" y="1532636"/>
            <a:ext cx="2095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4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spc="10" b="1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" y="897636"/>
            <a:ext cx="545592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700" y="1089660"/>
            <a:ext cx="1427988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2133" y="1152144"/>
            <a:ext cx="1263650" cy="78105"/>
          </a:xfrm>
          <a:custGeom>
            <a:avLst/>
            <a:gdLst/>
            <a:ahLst/>
            <a:cxnLst/>
            <a:rect l="l" t="t" r="r" b="b"/>
            <a:pathLst>
              <a:path w="1263650" h="78105">
                <a:moveTo>
                  <a:pt x="1185545" y="0"/>
                </a:moveTo>
                <a:lnTo>
                  <a:pt x="1185545" y="77723"/>
                </a:lnTo>
                <a:lnTo>
                  <a:pt x="1237360" y="51815"/>
                </a:lnTo>
                <a:lnTo>
                  <a:pt x="1198498" y="51815"/>
                </a:lnTo>
                <a:lnTo>
                  <a:pt x="1198498" y="25907"/>
                </a:lnTo>
                <a:lnTo>
                  <a:pt x="1237361" y="25907"/>
                </a:lnTo>
                <a:lnTo>
                  <a:pt x="1185545" y="0"/>
                </a:lnTo>
                <a:close/>
              </a:path>
              <a:path w="1263650" h="78105">
                <a:moveTo>
                  <a:pt x="1185545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185545" y="51815"/>
                </a:lnTo>
                <a:lnTo>
                  <a:pt x="1185545" y="25907"/>
                </a:lnTo>
                <a:close/>
              </a:path>
              <a:path w="1263650" h="78105">
                <a:moveTo>
                  <a:pt x="1237361" y="25907"/>
                </a:moveTo>
                <a:lnTo>
                  <a:pt x="1198498" y="25907"/>
                </a:lnTo>
                <a:lnTo>
                  <a:pt x="1198498" y="51815"/>
                </a:lnTo>
                <a:lnTo>
                  <a:pt x="1237360" y="51815"/>
                </a:lnTo>
                <a:lnTo>
                  <a:pt x="1263268" y="38861"/>
                </a:lnTo>
                <a:lnTo>
                  <a:pt x="1237361" y="25907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7523" y="944880"/>
            <a:ext cx="1274064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25267" y="1042416"/>
            <a:ext cx="797052" cy="3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34767" y="969263"/>
            <a:ext cx="1179830" cy="441959"/>
          </a:xfrm>
          <a:custGeom>
            <a:avLst/>
            <a:gdLst/>
            <a:ahLst/>
            <a:cxnLst/>
            <a:rect l="l" t="t" r="r" b="b"/>
            <a:pathLst>
              <a:path w="1179829" h="441959">
                <a:moveTo>
                  <a:pt x="1105916" y="0"/>
                </a:moveTo>
                <a:lnTo>
                  <a:pt x="73659" y="0"/>
                </a:lnTo>
                <a:lnTo>
                  <a:pt x="45005" y="5794"/>
                </a:lnTo>
                <a:lnTo>
                  <a:pt x="21589" y="21590"/>
                </a:lnTo>
                <a:lnTo>
                  <a:pt x="5794" y="45005"/>
                </a:lnTo>
                <a:lnTo>
                  <a:pt x="0" y="73660"/>
                </a:lnTo>
                <a:lnTo>
                  <a:pt x="0" y="368300"/>
                </a:lnTo>
                <a:lnTo>
                  <a:pt x="5794" y="396954"/>
                </a:lnTo>
                <a:lnTo>
                  <a:pt x="21590" y="420370"/>
                </a:lnTo>
                <a:lnTo>
                  <a:pt x="45005" y="436165"/>
                </a:lnTo>
                <a:lnTo>
                  <a:pt x="73659" y="441960"/>
                </a:lnTo>
                <a:lnTo>
                  <a:pt x="1105916" y="441960"/>
                </a:lnTo>
                <a:lnTo>
                  <a:pt x="1134570" y="436165"/>
                </a:lnTo>
                <a:lnTo>
                  <a:pt x="1157985" y="420370"/>
                </a:lnTo>
                <a:lnTo>
                  <a:pt x="1173781" y="396954"/>
                </a:lnTo>
                <a:lnTo>
                  <a:pt x="1179576" y="368300"/>
                </a:lnTo>
                <a:lnTo>
                  <a:pt x="1179576" y="73660"/>
                </a:lnTo>
                <a:lnTo>
                  <a:pt x="1173781" y="45005"/>
                </a:lnTo>
                <a:lnTo>
                  <a:pt x="1157986" y="21590"/>
                </a:lnTo>
                <a:lnTo>
                  <a:pt x="1134570" y="5794"/>
                </a:lnTo>
                <a:lnTo>
                  <a:pt x="1105916" y="0"/>
                </a:lnTo>
                <a:close/>
              </a:path>
            </a:pathLst>
          </a:custGeom>
          <a:solidFill>
            <a:srgbClr val="FBEB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34767" y="969263"/>
            <a:ext cx="1179830" cy="441959"/>
          </a:xfrm>
          <a:custGeom>
            <a:avLst/>
            <a:gdLst/>
            <a:ahLst/>
            <a:cxnLst/>
            <a:rect l="l" t="t" r="r" b="b"/>
            <a:pathLst>
              <a:path w="1179829" h="441959">
                <a:moveTo>
                  <a:pt x="0" y="73660"/>
                </a:moveTo>
                <a:lnTo>
                  <a:pt x="5794" y="45005"/>
                </a:lnTo>
                <a:lnTo>
                  <a:pt x="21590" y="21589"/>
                </a:lnTo>
                <a:lnTo>
                  <a:pt x="45005" y="5794"/>
                </a:lnTo>
                <a:lnTo>
                  <a:pt x="73659" y="0"/>
                </a:lnTo>
                <a:lnTo>
                  <a:pt x="1105916" y="0"/>
                </a:lnTo>
                <a:lnTo>
                  <a:pt x="1134570" y="5794"/>
                </a:lnTo>
                <a:lnTo>
                  <a:pt x="1157986" y="21590"/>
                </a:lnTo>
                <a:lnTo>
                  <a:pt x="1173781" y="45005"/>
                </a:lnTo>
                <a:lnTo>
                  <a:pt x="1179576" y="73660"/>
                </a:lnTo>
                <a:lnTo>
                  <a:pt x="1179576" y="368300"/>
                </a:lnTo>
                <a:lnTo>
                  <a:pt x="1173781" y="396954"/>
                </a:lnTo>
                <a:lnTo>
                  <a:pt x="1157985" y="420370"/>
                </a:lnTo>
                <a:lnTo>
                  <a:pt x="1134570" y="436165"/>
                </a:lnTo>
                <a:lnTo>
                  <a:pt x="1105916" y="441960"/>
                </a:lnTo>
                <a:lnTo>
                  <a:pt x="73659" y="441960"/>
                </a:lnTo>
                <a:lnTo>
                  <a:pt x="45005" y="436165"/>
                </a:lnTo>
                <a:lnTo>
                  <a:pt x="21589" y="420369"/>
                </a:lnTo>
                <a:lnTo>
                  <a:pt x="5794" y="396954"/>
                </a:lnTo>
                <a:lnTo>
                  <a:pt x="0" y="368300"/>
                </a:lnTo>
                <a:lnTo>
                  <a:pt x="0" y="7366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39948" y="1089151"/>
            <a:ext cx="5702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p</a:t>
            </a:r>
            <a:r>
              <a:rPr dirty="0" sz="1100" spc="-5" b="1">
                <a:solidFill>
                  <a:srgbClr val="222222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dirty="0" sz="1100" spc="-10" b="1">
                <a:solidFill>
                  <a:srgbClr val="222222"/>
                </a:solidFill>
                <a:latin typeface="Arial"/>
                <a:cs typeface="Arial"/>
              </a:rPr>
              <a:t>d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2447" y="1018794"/>
            <a:ext cx="3879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Laun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25039" y="1897379"/>
            <a:ext cx="1336548" cy="537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06979" y="1996439"/>
            <a:ext cx="774192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72283" y="1921764"/>
            <a:ext cx="1242060" cy="443865"/>
          </a:xfrm>
          <a:custGeom>
            <a:avLst/>
            <a:gdLst/>
            <a:ahLst/>
            <a:cxnLst/>
            <a:rect l="l" t="t" r="r" b="b"/>
            <a:pathLst>
              <a:path w="1242060" h="443864">
                <a:moveTo>
                  <a:pt x="1168145" y="0"/>
                </a:moveTo>
                <a:lnTo>
                  <a:pt x="73914" y="0"/>
                </a:lnTo>
                <a:lnTo>
                  <a:pt x="45166" y="5816"/>
                </a:lnTo>
                <a:lnTo>
                  <a:pt x="21669" y="21669"/>
                </a:lnTo>
                <a:lnTo>
                  <a:pt x="5816" y="45166"/>
                </a:lnTo>
                <a:lnTo>
                  <a:pt x="0" y="73913"/>
                </a:lnTo>
                <a:lnTo>
                  <a:pt x="0" y="369569"/>
                </a:lnTo>
                <a:lnTo>
                  <a:pt x="5816" y="398317"/>
                </a:lnTo>
                <a:lnTo>
                  <a:pt x="21669" y="421814"/>
                </a:lnTo>
                <a:lnTo>
                  <a:pt x="45166" y="437667"/>
                </a:lnTo>
                <a:lnTo>
                  <a:pt x="73914" y="443484"/>
                </a:lnTo>
                <a:lnTo>
                  <a:pt x="1168145" y="443484"/>
                </a:lnTo>
                <a:lnTo>
                  <a:pt x="1196893" y="437667"/>
                </a:lnTo>
                <a:lnTo>
                  <a:pt x="1220390" y="421814"/>
                </a:lnTo>
                <a:lnTo>
                  <a:pt x="1236243" y="398317"/>
                </a:lnTo>
                <a:lnTo>
                  <a:pt x="1242060" y="369569"/>
                </a:lnTo>
                <a:lnTo>
                  <a:pt x="1242060" y="73913"/>
                </a:lnTo>
                <a:lnTo>
                  <a:pt x="1236243" y="45166"/>
                </a:lnTo>
                <a:lnTo>
                  <a:pt x="1220390" y="21669"/>
                </a:lnTo>
                <a:lnTo>
                  <a:pt x="1196893" y="5816"/>
                </a:lnTo>
                <a:lnTo>
                  <a:pt x="116814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72283" y="1921764"/>
            <a:ext cx="1242060" cy="443865"/>
          </a:xfrm>
          <a:custGeom>
            <a:avLst/>
            <a:gdLst/>
            <a:ahLst/>
            <a:cxnLst/>
            <a:rect l="l" t="t" r="r" b="b"/>
            <a:pathLst>
              <a:path w="1242060" h="443864">
                <a:moveTo>
                  <a:pt x="0" y="73913"/>
                </a:moveTo>
                <a:lnTo>
                  <a:pt x="5816" y="45166"/>
                </a:lnTo>
                <a:lnTo>
                  <a:pt x="21669" y="21669"/>
                </a:lnTo>
                <a:lnTo>
                  <a:pt x="45166" y="5816"/>
                </a:lnTo>
                <a:lnTo>
                  <a:pt x="73914" y="0"/>
                </a:lnTo>
                <a:lnTo>
                  <a:pt x="1168145" y="0"/>
                </a:lnTo>
                <a:lnTo>
                  <a:pt x="1196893" y="5816"/>
                </a:lnTo>
                <a:lnTo>
                  <a:pt x="1220390" y="21669"/>
                </a:lnTo>
                <a:lnTo>
                  <a:pt x="1236243" y="45166"/>
                </a:lnTo>
                <a:lnTo>
                  <a:pt x="1242060" y="73913"/>
                </a:lnTo>
                <a:lnTo>
                  <a:pt x="1242060" y="369569"/>
                </a:lnTo>
                <a:lnTo>
                  <a:pt x="1236243" y="398317"/>
                </a:lnTo>
                <a:lnTo>
                  <a:pt x="1220390" y="421814"/>
                </a:lnTo>
                <a:lnTo>
                  <a:pt x="1196893" y="437667"/>
                </a:lnTo>
                <a:lnTo>
                  <a:pt x="1168145" y="443484"/>
                </a:lnTo>
                <a:lnTo>
                  <a:pt x="73914" y="443484"/>
                </a:lnTo>
                <a:lnTo>
                  <a:pt x="45166" y="437667"/>
                </a:lnTo>
                <a:lnTo>
                  <a:pt x="21669" y="421814"/>
                </a:lnTo>
                <a:lnTo>
                  <a:pt x="5816" y="398317"/>
                </a:lnTo>
                <a:lnTo>
                  <a:pt x="0" y="369569"/>
                </a:lnTo>
                <a:lnTo>
                  <a:pt x="0" y="73913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21026" y="2042922"/>
            <a:ext cx="5473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run</a:t>
            </a:r>
            <a:r>
              <a:rPr dirty="0" sz="1100" spc="-10" b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63011" y="1389888"/>
            <a:ext cx="242315" cy="673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5307" y="1411986"/>
            <a:ext cx="78105" cy="511809"/>
          </a:xfrm>
          <a:custGeom>
            <a:avLst/>
            <a:gdLst/>
            <a:ahLst/>
            <a:cxnLst/>
            <a:rect l="l" t="t" r="r" b="b"/>
            <a:pathLst>
              <a:path w="78105" h="511810">
                <a:moveTo>
                  <a:pt x="25908" y="433577"/>
                </a:moveTo>
                <a:lnTo>
                  <a:pt x="0" y="433577"/>
                </a:lnTo>
                <a:lnTo>
                  <a:pt x="38862" y="511301"/>
                </a:lnTo>
                <a:lnTo>
                  <a:pt x="71247" y="446531"/>
                </a:lnTo>
                <a:lnTo>
                  <a:pt x="25908" y="446531"/>
                </a:lnTo>
                <a:lnTo>
                  <a:pt x="25908" y="433577"/>
                </a:lnTo>
                <a:close/>
              </a:path>
              <a:path w="78105" h="511810">
                <a:moveTo>
                  <a:pt x="51816" y="0"/>
                </a:moveTo>
                <a:lnTo>
                  <a:pt x="25908" y="0"/>
                </a:lnTo>
                <a:lnTo>
                  <a:pt x="25908" y="446531"/>
                </a:lnTo>
                <a:lnTo>
                  <a:pt x="51816" y="446531"/>
                </a:lnTo>
                <a:lnTo>
                  <a:pt x="51816" y="0"/>
                </a:lnTo>
                <a:close/>
              </a:path>
              <a:path w="78105" h="511810">
                <a:moveTo>
                  <a:pt x="77724" y="433577"/>
                </a:moveTo>
                <a:lnTo>
                  <a:pt x="51816" y="433577"/>
                </a:lnTo>
                <a:lnTo>
                  <a:pt x="51816" y="446531"/>
                </a:lnTo>
                <a:lnTo>
                  <a:pt x="71247" y="446531"/>
                </a:lnTo>
                <a:lnTo>
                  <a:pt x="77724" y="433577"/>
                </a:lnTo>
                <a:close/>
              </a:path>
            </a:pathLst>
          </a:custGeom>
          <a:solidFill>
            <a:srgbClr val="7575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09700" y="2109216"/>
            <a:ext cx="986027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53133" y="2171700"/>
            <a:ext cx="821055" cy="78105"/>
          </a:xfrm>
          <a:custGeom>
            <a:avLst/>
            <a:gdLst/>
            <a:ahLst/>
            <a:cxnLst/>
            <a:rect l="l" t="t" r="r" b="b"/>
            <a:pathLst>
              <a:path w="821055" h="78105">
                <a:moveTo>
                  <a:pt x="743330" y="0"/>
                </a:moveTo>
                <a:lnTo>
                  <a:pt x="743330" y="77724"/>
                </a:lnTo>
                <a:lnTo>
                  <a:pt x="795146" y="51816"/>
                </a:lnTo>
                <a:lnTo>
                  <a:pt x="756285" y="51816"/>
                </a:lnTo>
                <a:lnTo>
                  <a:pt x="756285" y="25907"/>
                </a:lnTo>
                <a:lnTo>
                  <a:pt x="795146" y="25907"/>
                </a:lnTo>
                <a:lnTo>
                  <a:pt x="743330" y="0"/>
                </a:lnTo>
                <a:close/>
              </a:path>
              <a:path w="821055" h="78105">
                <a:moveTo>
                  <a:pt x="743330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743330" y="51816"/>
                </a:lnTo>
                <a:lnTo>
                  <a:pt x="743330" y="25907"/>
                </a:lnTo>
                <a:close/>
              </a:path>
              <a:path w="821055" h="78105">
                <a:moveTo>
                  <a:pt x="795146" y="25907"/>
                </a:moveTo>
                <a:lnTo>
                  <a:pt x="756285" y="25907"/>
                </a:lnTo>
                <a:lnTo>
                  <a:pt x="756285" y="51816"/>
                </a:lnTo>
                <a:lnTo>
                  <a:pt x="795146" y="51816"/>
                </a:lnTo>
                <a:lnTo>
                  <a:pt x="821054" y="38862"/>
                </a:lnTo>
                <a:lnTo>
                  <a:pt x="795146" y="25907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828" y="1921764"/>
            <a:ext cx="13365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7284" y="2019300"/>
            <a:ext cx="899160" cy="379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5071" y="1946148"/>
            <a:ext cx="1242060" cy="441959"/>
          </a:xfrm>
          <a:custGeom>
            <a:avLst/>
            <a:gdLst/>
            <a:ahLst/>
            <a:cxnLst/>
            <a:rect l="l" t="t" r="r" b="b"/>
            <a:pathLst>
              <a:path w="1242060" h="441960">
                <a:moveTo>
                  <a:pt x="1168400" y="0"/>
                </a:moveTo>
                <a:lnTo>
                  <a:pt x="73660" y="0"/>
                </a:lnTo>
                <a:lnTo>
                  <a:pt x="44989" y="5794"/>
                </a:lnTo>
                <a:lnTo>
                  <a:pt x="21575" y="21590"/>
                </a:lnTo>
                <a:lnTo>
                  <a:pt x="5789" y="45005"/>
                </a:lnTo>
                <a:lnTo>
                  <a:pt x="0" y="73659"/>
                </a:lnTo>
                <a:lnTo>
                  <a:pt x="0" y="368300"/>
                </a:lnTo>
                <a:lnTo>
                  <a:pt x="5789" y="396954"/>
                </a:lnTo>
                <a:lnTo>
                  <a:pt x="21575" y="420369"/>
                </a:lnTo>
                <a:lnTo>
                  <a:pt x="44989" y="436165"/>
                </a:lnTo>
                <a:lnTo>
                  <a:pt x="73660" y="441959"/>
                </a:lnTo>
                <a:lnTo>
                  <a:pt x="1168400" y="441959"/>
                </a:lnTo>
                <a:lnTo>
                  <a:pt x="1197054" y="436165"/>
                </a:lnTo>
                <a:lnTo>
                  <a:pt x="1220470" y="420369"/>
                </a:lnTo>
                <a:lnTo>
                  <a:pt x="1236265" y="396954"/>
                </a:lnTo>
                <a:lnTo>
                  <a:pt x="1242060" y="368300"/>
                </a:lnTo>
                <a:lnTo>
                  <a:pt x="1242060" y="73659"/>
                </a:lnTo>
                <a:lnTo>
                  <a:pt x="1236265" y="45005"/>
                </a:lnTo>
                <a:lnTo>
                  <a:pt x="1220470" y="21590"/>
                </a:lnTo>
                <a:lnTo>
                  <a:pt x="1197054" y="5794"/>
                </a:lnTo>
                <a:lnTo>
                  <a:pt x="1168400" y="0"/>
                </a:lnTo>
                <a:close/>
              </a:path>
            </a:pathLst>
          </a:custGeom>
          <a:solidFill>
            <a:srgbClr val="F9C5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5071" y="1946148"/>
            <a:ext cx="1242060" cy="441959"/>
          </a:xfrm>
          <a:custGeom>
            <a:avLst/>
            <a:gdLst/>
            <a:ahLst/>
            <a:cxnLst/>
            <a:rect l="l" t="t" r="r" b="b"/>
            <a:pathLst>
              <a:path w="1242060" h="441960">
                <a:moveTo>
                  <a:pt x="0" y="73659"/>
                </a:moveTo>
                <a:lnTo>
                  <a:pt x="5789" y="45005"/>
                </a:lnTo>
                <a:lnTo>
                  <a:pt x="21575" y="21589"/>
                </a:lnTo>
                <a:lnTo>
                  <a:pt x="44989" y="5794"/>
                </a:lnTo>
                <a:lnTo>
                  <a:pt x="73660" y="0"/>
                </a:lnTo>
                <a:lnTo>
                  <a:pt x="1168400" y="0"/>
                </a:lnTo>
                <a:lnTo>
                  <a:pt x="1197054" y="5794"/>
                </a:lnTo>
                <a:lnTo>
                  <a:pt x="1220470" y="21590"/>
                </a:lnTo>
                <a:lnTo>
                  <a:pt x="1236265" y="45005"/>
                </a:lnTo>
                <a:lnTo>
                  <a:pt x="1242060" y="73659"/>
                </a:lnTo>
                <a:lnTo>
                  <a:pt x="1242060" y="368300"/>
                </a:lnTo>
                <a:lnTo>
                  <a:pt x="1236265" y="396954"/>
                </a:lnTo>
                <a:lnTo>
                  <a:pt x="1220470" y="420369"/>
                </a:lnTo>
                <a:lnTo>
                  <a:pt x="1197054" y="436165"/>
                </a:lnTo>
                <a:lnTo>
                  <a:pt x="1168400" y="441959"/>
                </a:lnTo>
                <a:lnTo>
                  <a:pt x="73660" y="441959"/>
                </a:lnTo>
                <a:lnTo>
                  <a:pt x="44989" y="436165"/>
                </a:lnTo>
                <a:lnTo>
                  <a:pt x="21575" y="420369"/>
                </a:lnTo>
                <a:lnTo>
                  <a:pt x="5789" y="396954"/>
                </a:lnTo>
                <a:lnTo>
                  <a:pt x="0" y="368300"/>
                </a:lnTo>
                <a:lnTo>
                  <a:pt x="0" y="73659"/>
                </a:lnTo>
                <a:close/>
              </a:path>
            </a:pathLst>
          </a:custGeom>
          <a:ln w="9143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80466" y="2066290"/>
            <a:ext cx="6724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reb</a:t>
            </a:r>
            <a:r>
              <a:rPr dirty="0" sz="1100" spc="-5" b="1">
                <a:solidFill>
                  <a:srgbClr val="222222"/>
                </a:solidFill>
                <a:latin typeface="Arial"/>
                <a:cs typeface="Arial"/>
              </a:rPr>
              <a:t>o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ot</a:t>
            </a:r>
            <a:r>
              <a:rPr dirty="0" sz="1100" spc="5" b="1">
                <a:solidFill>
                  <a:srgbClr val="222222"/>
                </a:solidFill>
                <a:latin typeface="Arial"/>
                <a:cs typeface="Arial"/>
              </a:rPr>
              <a:t>i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65477" y="1892300"/>
            <a:ext cx="3765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Re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boot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1975" y="1946148"/>
            <a:ext cx="944880" cy="242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53133" y="2009267"/>
            <a:ext cx="781050" cy="78105"/>
          </a:xfrm>
          <a:custGeom>
            <a:avLst/>
            <a:gdLst/>
            <a:ahLst/>
            <a:cxnLst/>
            <a:rect l="l" t="t" r="r" b="b"/>
            <a:pathLst>
              <a:path w="781050" h="78105">
                <a:moveTo>
                  <a:pt x="77978" y="0"/>
                </a:moveTo>
                <a:lnTo>
                  <a:pt x="0" y="38226"/>
                </a:lnTo>
                <a:lnTo>
                  <a:pt x="77469" y="77724"/>
                </a:lnTo>
                <a:lnTo>
                  <a:pt x="77639" y="51785"/>
                </a:lnTo>
                <a:lnTo>
                  <a:pt x="64643" y="51688"/>
                </a:lnTo>
                <a:lnTo>
                  <a:pt x="64896" y="25781"/>
                </a:lnTo>
                <a:lnTo>
                  <a:pt x="77809" y="25781"/>
                </a:lnTo>
                <a:lnTo>
                  <a:pt x="77978" y="0"/>
                </a:lnTo>
                <a:close/>
              </a:path>
              <a:path w="781050" h="78105">
                <a:moveTo>
                  <a:pt x="77808" y="25877"/>
                </a:moveTo>
                <a:lnTo>
                  <a:pt x="77639" y="51785"/>
                </a:lnTo>
                <a:lnTo>
                  <a:pt x="780288" y="57022"/>
                </a:lnTo>
                <a:lnTo>
                  <a:pt x="780541" y="31114"/>
                </a:lnTo>
                <a:lnTo>
                  <a:pt x="77808" y="25877"/>
                </a:lnTo>
                <a:close/>
              </a:path>
              <a:path w="781050" h="78105">
                <a:moveTo>
                  <a:pt x="64896" y="25781"/>
                </a:moveTo>
                <a:lnTo>
                  <a:pt x="64643" y="51688"/>
                </a:lnTo>
                <a:lnTo>
                  <a:pt x="77639" y="51785"/>
                </a:lnTo>
                <a:lnTo>
                  <a:pt x="77808" y="25877"/>
                </a:lnTo>
                <a:lnTo>
                  <a:pt x="64896" y="25781"/>
                </a:lnTo>
                <a:close/>
              </a:path>
              <a:path w="781050" h="78105">
                <a:moveTo>
                  <a:pt x="77809" y="25781"/>
                </a:moveTo>
                <a:lnTo>
                  <a:pt x="64896" y="25781"/>
                </a:lnTo>
                <a:lnTo>
                  <a:pt x="77808" y="25877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93947" y="1089660"/>
            <a:ext cx="3688079" cy="902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15105" y="1152144"/>
            <a:ext cx="3524885" cy="777240"/>
          </a:xfrm>
          <a:custGeom>
            <a:avLst/>
            <a:gdLst/>
            <a:ahLst/>
            <a:cxnLst/>
            <a:rect l="l" t="t" r="r" b="b"/>
            <a:pathLst>
              <a:path w="3524884" h="777239">
                <a:moveTo>
                  <a:pt x="3498469" y="38861"/>
                </a:moveTo>
                <a:lnTo>
                  <a:pt x="3498469" y="776858"/>
                </a:lnTo>
                <a:lnTo>
                  <a:pt x="3524377" y="776858"/>
                </a:lnTo>
                <a:lnTo>
                  <a:pt x="3524377" y="51815"/>
                </a:lnTo>
                <a:lnTo>
                  <a:pt x="3511423" y="51815"/>
                </a:lnTo>
                <a:lnTo>
                  <a:pt x="3498469" y="38861"/>
                </a:lnTo>
                <a:close/>
              </a:path>
              <a:path w="3524884" h="777239">
                <a:moveTo>
                  <a:pt x="77724" y="0"/>
                </a:moveTo>
                <a:lnTo>
                  <a:pt x="0" y="38861"/>
                </a:lnTo>
                <a:lnTo>
                  <a:pt x="77724" y="77723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3524884" h="777239">
                <a:moveTo>
                  <a:pt x="77724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3524884" h="777239">
                <a:moveTo>
                  <a:pt x="3518535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3498469" y="51815"/>
                </a:lnTo>
                <a:lnTo>
                  <a:pt x="3498469" y="38861"/>
                </a:lnTo>
                <a:lnTo>
                  <a:pt x="3524377" y="38861"/>
                </a:lnTo>
                <a:lnTo>
                  <a:pt x="3524377" y="31750"/>
                </a:lnTo>
                <a:lnTo>
                  <a:pt x="3518535" y="25907"/>
                </a:lnTo>
                <a:close/>
              </a:path>
              <a:path w="3524884" h="777239">
                <a:moveTo>
                  <a:pt x="3524377" y="38861"/>
                </a:moveTo>
                <a:lnTo>
                  <a:pt x="3498469" y="38861"/>
                </a:lnTo>
                <a:lnTo>
                  <a:pt x="3511423" y="51815"/>
                </a:lnTo>
                <a:lnTo>
                  <a:pt x="3524377" y="51815"/>
                </a:lnTo>
                <a:lnTo>
                  <a:pt x="3524377" y="38861"/>
                </a:lnTo>
                <a:close/>
              </a:path>
            </a:pathLst>
          </a:custGeom>
          <a:solidFill>
            <a:srgbClr val="7575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076825" y="1030986"/>
            <a:ext cx="2578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rt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11323" y="3805428"/>
            <a:ext cx="1350264" cy="536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00300" y="3904488"/>
            <a:ext cx="969263" cy="3779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58567" y="3829811"/>
            <a:ext cx="1256030" cy="441959"/>
          </a:xfrm>
          <a:custGeom>
            <a:avLst/>
            <a:gdLst/>
            <a:ahLst/>
            <a:cxnLst/>
            <a:rect l="l" t="t" r="r" b="b"/>
            <a:pathLst>
              <a:path w="1256029" h="441960">
                <a:moveTo>
                  <a:pt x="1182116" y="0"/>
                </a:moveTo>
                <a:lnTo>
                  <a:pt x="73659" y="0"/>
                </a:lnTo>
                <a:lnTo>
                  <a:pt x="45005" y="5794"/>
                </a:lnTo>
                <a:lnTo>
                  <a:pt x="21590" y="21590"/>
                </a:lnTo>
                <a:lnTo>
                  <a:pt x="5794" y="45005"/>
                </a:lnTo>
                <a:lnTo>
                  <a:pt x="0" y="73659"/>
                </a:lnTo>
                <a:lnTo>
                  <a:pt x="0" y="368300"/>
                </a:lnTo>
                <a:lnTo>
                  <a:pt x="5794" y="396970"/>
                </a:lnTo>
                <a:lnTo>
                  <a:pt x="21589" y="420384"/>
                </a:lnTo>
                <a:lnTo>
                  <a:pt x="45005" y="436170"/>
                </a:lnTo>
                <a:lnTo>
                  <a:pt x="73659" y="441959"/>
                </a:lnTo>
                <a:lnTo>
                  <a:pt x="1182116" y="441959"/>
                </a:lnTo>
                <a:lnTo>
                  <a:pt x="1210770" y="436170"/>
                </a:lnTo>
                <a:lnTo>
                  <a:pt x="1234185" y="420384"/>
                </a:lnTo>
                <a:lnTo>
                  <a:pt x="1249981" y="396970"/>
                </a:lnTo>
                <a:lnTo>
                  <a:pt x="1255776" y="368300"/>
                </a:lnTo>
                <a:lnTo>
                  <a:pt x="1255776" y="73659"/>
                </a:lnTo>
                <a:lnTo>
                  <a:pt x="1249981" y="45005"/>
                </a:lnTo>
                <a:lnTo>
                  <a:pt x="1234186" y="21590"/>
                </a:lnTo>
                <a:lnTo>
                  <a:pt x="1210770" y="5794"/>
                </a:lnTo>
                <a:lnTo>
                  <a:pt x="11821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58567" y="3829811"/>
            <a:ext cx="1256030" cy="441959"/>
          </a:xfrm>
          <a:custGeom>
            <a:avLst/>
            <a:gdLst/>
            <a:ahLst/>
            <a:cxnLst/>
            <a:rect l="l" t="t" r="r" b="b"/>
            <a:pathLst>
              <a:path w="1256029" h="441960">
                <a:moveTo>
                  <a:pt x="0" y="73659"/>
                </a:moveTo>
                <a:lnTo>
                  <a:pt x="5794" y="45005"/>
                </a:lnTo>
                <a:lnTo>
                  <a:pt x="21590" y="21590"/>
                </a:lnTo>
                <a:lnTo>
                  <a:pt x="45005" y="5794"/>
                </a:lnTo>
                <a:lnTo>
                  <a:pt x="73659" y="0"/>
                </a:lnTo>
                <a:lnTo>
                  <a:pt x="1182116" y="0"/>
                </a:lnTo>
                <a:lnTo>
                  <a:pt x="1210770" y="5794"/>
                </a:lnTo>
                <a:lnTo>
                  <a:pt x="1234186" y="21589"/>
                </a:lnTo>
                <a:lnTo>
                  <a:pt x="1249981" y="45005"/>
                </a:lnTo>
                <a:lnTo>
                  <a:pt x="1255776" y="73659"/>
                </a:lnTo>
                <a:lnTo>
                  <a:pt x="1255776" y="368300"/>
                </a:lnTo>
                <a:lnTo>
                  <a:pt x="1249981" y="396970"/>
                </a:lnTo>
                <a:lnTo>
                  <a:pt x="1234185" y="420384"/>
                </a:lnTo>
                <a:lnTo>
                  <a:pt x="1210770" y="436170"/>
                </a:lnTo>
                <a:lnTo>
                  <a:pt x="1182116" y="441959"/>
                </a:lnTo>
                <a:lnTo>
                  <a:pt x="73659" y="441959"/>
                </a:lnTo>
                <a:lnTo>
                  <a:pt x="45005" y="436170"/>
                </a:lnTo>
                <a:lnTo>
                  <a:pt x="21589" y="420384"/>
                </a:lnTo>
                <a:lnTo>
                  <a:pt x="5794" y="396970"/>
                </a:lnTo>
                <a:lnTo>
                  <a:pt x="0" y="368300"/>
                </a:lnTo>
                <a:lnTo>
                  <a:pt x="0" y="73659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14980" y="3950309"/>
            <a:ext cx="74231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ermin</a:t>
            </a:r>
            <a:r>
              <a:rPr dirty="0" sz="1100" spc="-5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dirty="0" sz="1100" spc="-10" b="1">
                <a:solidFill>
                  <a:srgbClr val="222222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69107" y="3296411"/>
            <a:ext cx="242316" cy="673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51404" y="3318509"/>
            <a:ext cx="78105" cy="511809"/>
          </a:xfrm>
          <a:custGeom>
            <a:avLst/>
            <a:gdLst/>
            <a:ahLst/>
            <a:cxnLst/>
            <a:rect l="l" t="t" r="r" b="b"/>
            <a:pathLst>
              <a:path w="78105" h="511810">
                <a:moveTo>
                  <a:pt x="25907" y="433577"/>
                </a:moveTo>
                <a:lnTo>
                  <a:pt x="0" y="433577"/>
                </a:lnTo>
                <a:lnTo>
                  <a:pt x="38862" y="511301"/>
                </a:lnTo>
                <a:lnTo>
                  <a:pt x="71246" y="446531"/>
                </a:lnTo>
                <a:lnTo>
                  <a:pt x="25907" y="446531"/>
                </a:lnTo>
                <a:lnTo>
                  <a:pt x="25907" y="433577"/>
                </a:lnTo>
                <a:close/>
              </a:path>
              <a:path w="78105" h="511810">
                <a:moveTo>
                  <a:pt x="51815" y="0"/>
                </a:moveTo>
                <a:lnTo>
                  <a:pt x="25907" y="0"/>
                </a:lnTo>
                <a:lnTo>
                  <a:pt x="25907" y="446531"/>
                </a:lnTo>
                <a:lnTo>
                  <a:pt x="51815" y="446531"/>
                </a:lnTo>
                <a:lnTo>
                  <a:pt x="51815" y="0"/>
                </a:lnTo>
                <a:close/>
              </a:path>
              <a:path w="78105" h="511810">
                <a:moveTo>
                  <a:pt x="77723" y="433577"/>
                </a:moveTo>
                <a:lnTo>
                  <a:pt x="51815" y="433577"/>
                </a:lnTo>
                <a:lnTo>
                  <a:pt x="51815" y="446531"/>
                </a:lnTo>
                <a:lnTo>
                  <a:pt x="71246" y="446531"/>
                </a:lnTo>
                <a:lnTo>
                  <a:pt x="77723" y="433577"/>
                </a:lnTo>
                <a:close/>
              </a:path>
            </a:pathLst>
          </a:custGeom>
          <a:solidFill>
            <a:srgbClr val="7575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25039" y="2851404"/>
            <a:ext cx="13365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84476" y="2950464"/>
            <a:ext cx="1219200" cy="3779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72283" y="2875788"/>
            <a:ext cx="1242060" cy="441959"/>
          </a:xfrm>
          <a:custGeom>
            <a:avLst/>
            <a:gdLst/>
            <a:ahLst/>
            <a:cxnLst/>
            <a:rect l="l" t="t" r="r" b="b"/>
            <a:pathLst>
              <a:path w="1242060" h="441960">
                <a:moveTo>
                  <a:pt x="1168400" y="0"/>
                </a:moveTo>
                <a:lnTo>
                  <a:pt x="73660" y="0"/>
                </a:lnTo>
                <a:lnTo>
                  <a:pt x="45005" y="5794"/>
                </a:lnTo>
                <a:lnTo>
                  <a:pt x="21589" y="21590"/>
                </a:lnTo>
                <a:lnTo>
                  <a:pt x="5794" y="45005"/>
                </a:lnTo>
                <a:lnTo>
                  <a:pt x="0" y="73660"/>
                </a:lnTo>
                <a:lnTo>
                  <a:pt x="0" y="368300"/>
                </a:lnTo>
                <a:lnTo>
                  <a:pt x="5794" y="396954"/>
                </a:lnTo>
                <a:lnTo>
                  <a:pt x="21590" y="420369"/>
                </a:lnTo>
                <a:lnTo>
                  <a:pt x="45005" y="436165"/>
                </a:lnTo>
                <a:lnTo>
                  <a:pt x="73660" y="441960"/>
                </a:lnTo>
                <a:lnTo>
                  <a:pt x="1168400" y="441960"/>
                </a:lnTo>
                <a:lnTo>
                  <a:pt x="1197054" y="436165"/>
                </a:lnTo>
                <a:lnTo>
                  <a:pt x="1220470" y="420369"/>
                </a:lnTo>
                <a:lnTo>
                  <a:pt x="1236265" y="396954"/>
                </a:lnTo>
                <a:lnTo>
                  <a:pt x="1242060" y="368300"/>
                </a:lnTo>
                <a:lnTo>
                  <a:pt x="1242060" y="73660"/>
                </a:lnTo>
                <a:lnTo>
                  <a:pt x="1236265" y="45005"/>
                </a:lnTo>
                <a:lnTo>
                  <a:pt x="1220470" y="21590"/>
                </a:lnTo>
                <a:lnTo>
                  <a:pt x="1197054" y="5794"/>
                </a:lnTo>
                <a:lnTo>
                  <a:pt x="1168400" y="0"/>
                </a:lnTo>
                <a:close/>
              </a:path>
            </a:pathLst>
          </a:custGeom>
          <a:solidFill>
            <a:srgbClr val="FBEB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72283" y="2875788"/>
            <a:ext cx="1242060" cy="441959"/>
          </a:xfrm>
          <a:custGeom>
            <a:avLst/>
            <a:gdLst/>
            <a:ahLst/>
            <a:cxnLst/>
            <a:rect l="l" t="t" r="r" b="b"/>
            <a:pathLst>
              <a:path w="1242060" h="441960">
                <a:moveTo>
                  <a:pt x="0" y="73660"/>
                </a:moveTo>
                <a:lnTo>
                  <a:pt x="5794" y="45005"/>
                </a:lnTo>
                <a:lnTo>
                  <a:pt x="21590" y="21589"/>
                </a:lnTo>
                <a:lnTo>
                  <a:pt x="45005" y="5794"/>
                </a:lnTo>
                <a:lnTo>
                  <a:pt x="73660" y="0"/>
                </a:lnTo>
                <a:lnTo>
                  <a:pt x="1168400" y="0"/>
                </a:lnTo>
                <a:lnTo>
                  <a:pt x="1197054" y="5794"/>
                </a:lnTo>
                <a:lnTo>
                  <a:pt x="1220470" y="21590"/>
                </a:lnTo>
                <a:lnTo>
                  <a:pt x="1236265" y="45005"/>
                </a:lnTo>
                <a:lnTo>
                  <a:pt x="1242060" y="73660"/>
                </a:lnTo>
                <a:lnTo>
                  <a:pt x="1242060" y="368300"/>
                </a:lnTo>
                <a:lnTo>
                  <a:pt x="1236265" y="396954"/>
                </a:lnTo>
                <a:lnTo>
                  <a:pt x="1220470" y="420369"/>
                </a:lnTo>
                <a:lnTo>
                  <a:pt x="1197054" y="436165"/>
                </a:lnTo>
                <a:lnTo>
                  <a:pt x="1168400" y="441960"/>
                </a:lnTo>
                <a:lnTo>
                  <a:pt x="73660" y="441960"/>
                </a:lnTo>
                <a:lnTo>
                  <a:pt x="45005" y="436165"/>
                </a:lnTo>
                <a:lnTo>
                  <a:pt x="21590" y="420369"/>
                </a:lnTo>
                <a:lnTo>
                  <a:pt x="5794" y="396954"/>
                </a:lnTo>
                <a:lnTo>
                  <a:pt x="0" y="368300"/>
                </a:lnTo>
                <a:lnTo>
                  <a:pt x="0" y="7366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398522" y="2996946"/>
            <a:ext cx="99186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s</a:t>
            </a:r>
            <a:r>
              <a:rPr dirty="0" sz="1100" spc="-5" b="1">
                <a:solidFill>
                  <a:srgbClr val="222222"/>
                </a:solidFill>
                <a:latin typeface="Arial"/>
                <a:cs typeface="Arial"/>
              </a:rPr>
              <a:t>h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ut</a:t>
            </a:r>
            <a:r>
              <a:rPr dirty="0" sz="1100" spc="5" b="1">
                <a:solidFill>
                  <a:srgbClr val="222222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dirty="0" sz="1100" spc="-5" b="1">
                <a:solidFill>
                  <a:srgbClr val="222222"/>
                </a:solidFill>
                <a:latin typeface="Arial"/>
                <a:cs typeface="Arial"/>
              </a:rPr>
              <a:t>g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-d</a:t>
            </a:r>
            <a:r>
              <a:rPr dirty="0" sz="1100" spc="-20" b="1">
                <a:solidFill>
                  <a:srgbClr val="222222"/>
                </a:solidFill>
                <a:latin typeface="Arial"/>
                <a:cs typeface="Arial"/>
              </a:rPr>
              <a:t>o</a:t>
            </a:r>
            <a:r>
              <a:rPr dirty="0" sz="1100" spc="15" b="1">
                <a:solidFill>
                  <a:srgbClr val="222222"/>
                </a:solidFill>
                <a:latin typeface="Arial"/>
                <a:cs typeface="Arial"/>
              </a:rPr>
              <a:t>w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58439" y="2343911"/>
            <a:ext cx="242315" cy="673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40735" y="2366010"/>
            <a:ext cx="78105" cy="511809"/>
          </a:xfrm>
          <a:custGeom>
            <a:avLst/>
            <a:gdLst/>
            <a:ahLst/>
            <a:cxnLst/>
            <a:rect l="l" t="t" r="r" b="b"/>
            <a:pathLst>
              <a:path w="78105" h="511810">
                <a:moveTo>
                  <a:pt x="25907" y="433577"/>
                </a:moveTo>
                <a:lnTo>
                  <a:pt x="0" y="433577"/>
                </a:lnTo>
                <a:lnTo>
                  <a:pt x="38862" y="511301"/>
                </a:lnTo>
                <a:lnTo>
                  <a:pt x="71247" y="446531"/>
                </a:lnTo>
                <a:lnTo>
                  <a:pt x="25907" y="446531"/>
                </a:lnTo>
                <a:lnTo>
                  <a:pt x="25907" y="433577"/>
                </a:lnTo>
                <a:close/>
              </a:path>
              <a:path w="78105" h="511810">
                <a:moveTo>
                  <a:pt x="51815" y="0"/>
                </a:moveTo>
                <a:lnTo>
                  <a:pt x="25907" y="0"/>
                </a:lnTo>
                <a:lnTo>
                  <a:pt x="25907" y="446531"/>
                </a:lnTo>
                <a:lnTo>
                  <a:pt x="51815" y="446531"/>
                </a:lnTo>
                <a:lnTo>
                  <a:pt x="51815" y="0"/>
                </a:lnTo>
                <a:close/>
              </a:path>
              <a:path w="78105" h="511810">
                <a:moveTo>
                  <a:pt x="77724" y="433577"/>
                </a:moveTo>
                <a:lnTo>
                  <a:pt x="51815" y="433577"/>
                </a:lnTo>
                <a:lnTo>
                  <a:pt x="51815" y="446531"/>
                </a:lnTo>
                <a:lnTo>
                  <a:pt x="71247" y="446531"/>
                </a:lnTo>
                <a:lnTo>
                  <a:pt x="77724" y="433577"/>
                </a:lnTo>
                <a:close/>
              </a:path>
            </a:pathLst>
          </a:custGeom>
          <a:solidFill>
            <a:srgbClr val="7575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55748" y="2542032"/>
            <a:ext cx="645160" cy="155575"/>
          </a:xfrm>
          <a:custGeom>
            <a:avLst/>
            <a:gdLst/>
            <a:ahLst/>
            <a:cxnLst/>
            <a:rect l="l" t="t" r="r" b="b"/>
            <a:pathLst>
              <a:path w="645160" h="155575">
                <a:moveTo>
                  <a:pt x="0" y="155448"/>
                </a:moveTo>
                <a:lnTo>
                  <a:pt x="644651" y="155448"/>
                </a:lnTo>
                <a:lnTo>
                  <a:pt x="644651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622042" y="2527554"/>
            <a:ext cx="5124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Terminate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93947" y="2348483"/>
            <a:ext cx="3688079" cy="18440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15105" y="2370582"/>
            <a:ext cx="3524885" cy="1719580"/>
          </a:xfrm>
          <a:custGeom>
            <a:avLst/>
            <a:gdLst/>
            <a:ahLst/>
            <a:cxnLst/>
            <a:rect l="l" t="t" r="r" b="b"/>
            <a:pathLst>
              <a:path w="3524884" h="1719579">
                <a:moveTo>
                  <a:pt x="77724" y="1641703"/>
                </a:moveTo>
                <a:lnTo>
                  <a:pt x="0" y="1680565"/>
                </a:lnTo>
                <a:lnTo>
                  <a:pt x="77724" y="1719427"/>
                </a:lnTo>
                <a:lnTo>
                  <a:pt x="77724" y="1693519"/>
                </a:lnTo>
                <a:lnTo>
                  <a:pt x="64770" y="1693519"/>
                </a:lnTo>
                <a:lnTo>
                  <a:pt x="64770" y="1667611"/>
                </a:lnTo>
                <a:lnTo>
                  <a:pt x="77724" y="1667611"/>
                </a:lnTo>
                <a:lnTo>
                  <a:pt x="77724" y="1641703"/>
                </a:lnTo>
                <a:close/>
              </a:path>
              <a:path w="3524884" h="1719579">
                <a:moveTo>
                  <a:pt x="77724" y="1667611"/>
                </a:moveTo>
                <a:lnTo>
                  <a:pt x="64770" y="1667611"/>
                </a:lnTo>
                <a:lnTo>
                  <a:pt x="64770" y="1693519"/>
                </a:lnTo>
                <a:lnTo>
                  <a:pt x="77724" y="1693519"/>
                </a:lnTo>
                <a:lnTo>
                  <a:pt x="77724" y="1667611"/>
                </a:lnTo>
                <a:close/>
              </a:path>
              <a:path w="3524884" h="1719579">
                <a:moveTo>
                  <a:pt x="3498469" y="1667611"/>
                </a:moveTo>
                <a:lnTo>
                  <a:pt x="77724" y="1667611"/>
                </a:lnTo>
                <a:lnTo>
                  <a:pt x="77724" y="1693519"/>
                </a:lnTo>
                <a:lnTo>
                  <a:pt x="3518535" y="1693519"/>
                </a:lnTo>
                <a:lnTo>
                  <a:pt x="3524377" y="1687715"/>
                </a:lnTo>
                <a:lnTo>
                  <a:pt x="3524377" y="1680565"/>
                </a:lnTo>
                <a:lnTo>
                  <a:pt x="3498469" y="1680565"/>
                </a:lnTo>
                <a:lnTo>
                  <a:pt x="3498469" y="1667611"/>
                </a:lnTo>
                <a:close/>
              </a:path>
              <a:path w="3524884" h="1719579">
                <a:moveTo>
                  <a:pt x="3524377" y="0"/>
                </a:moveTo>
                <a:lnTo>
                  <a:pt x="3498469" y="0"/>
                </a:lnTo>
                <a:lnTo>
                  <a:pt x="3498469" y="1680565"/>
                </a:lnTo>
                <a:lnTo>
                  <a:pt x="3511423" y="1667611"/>
                </a:lnTo>
                <a:lnTo>
                  <a:pt x="3524377" y="1667611"/>
                </a:lnTo>
                <a:lnTo>
                  <a:pt x="3524377" y="0"/>
                </a:lnTo>
                <a:close/>
              </a:path>
              <a:path w="3524884" h="1719579">
                <a:moveTo>
                  <a:pt x="3524377" y="1667611"/>
                </a:moveTo>
                <a:lnTo>
                  <a:pt x="3511423" y="1667611"/>
                </a:lnTo>
                <a:lnTo>
                  <a:pt x="3498469" y="1680565"/>
                </a:lnTo>
                <a:lnTo>
                  <a:pt x="3524377" y="1680565"/>
                </a:lnTo>
                <a:lnTo>
                  <a:pt x="3524377" y="1667611"/>
                </a:lnTo>
                <a:close/>
              </a:path>
            </a:pathLst>
          </a:custGeom>
          <a:solidFill>
            <a:srgbClr val="7575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948809" y="3874109"/>
            <a:ext cx="5124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Terminate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46347" y="758951"/>
            <a:ext cx="4418076" cy="3593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03497" y="793241"/>
            <a:ext cx="4304030" cy="3479800"/>
          </a:xfrm>
          <a:custGeom>
            <a:avLst/>
            <a:gdLst/>
            <a:ahLst/>
            <a:cxnLst/>
            <a:rect l="l" t="t" r="r" b="b"/>
            <a:pathLst>
              <a:path w="4304030" h="3479800">
                <a:moveTo>
                  <a:pt x="0" y="579882"/>
                </a:moveTo>
                <a:lnTo>
                  <a:pt x="1922" y="532318"/>
                </a:lnTo>
                <a:lnTo>
                  <a:pt x="7588" y="485813"/>
                </a:lnTo>
                <a:lnTo>
                  <a:pt x="16850" y="440518"/>
                </a:lnTo>
                <a:lnTo>
                  <a:pt x="29559" y="396581"/>
                </a:lnTo>
                <a:lnTo>
                  <a:pt x="45565" y="354151"/>
                </a:lnTo>
                <a:lnTo>
                  <a:pt x="64718" y="313377"/>
                </a:lnTo>
                <a:lnTo>
                  <a:pt x="86871" y="274409"/>
                </a:lnTo>
                <a:lnTo>
                  <a:pt x="111873" y="237396"/>
                </a:lnTo>
                <a:lnTo>
                  <a:pt x="139576" y="202487"/>
                </a:lnTo>
                <a:lnTo>
                  <a:pt x="169830" y="169830"/>
                </a:lnTo>
                <a:lnTo>
                  <a:pt x="202487" y="139576"/>
                </a:lnTo>
                <a:lnTo>
                  <a:pt x="237396" y="111873"/>
                </a:lnTo>
                <a:lnTo>
                  <a:pt x="274409" y="86871"/>
                </a:lnTo>
                <a:lnTo>
                  <a:pt x="313377" y="64718"/>
                </a:lnTo>
                <a:lnTo>
                  <a:pt x="354151" y="45565"/>
                </a:lnTo>
                <a:lnTo>
                  <a:pt x="396581" y="29559"/>
                </a:lnTo>
                <a:lnTo>
                  <a:pt x="440518" y="16850"/>
                </a:lnTo>
                <a:lnTo>
                  <a:pt x="485813" y="7588"/>
                </a:lnTo>
                <a:lnTo>
                  <a:pt x="532318" y="1922"/>
                </a:lnTo>
                <a:lnTo>
                  <a:pt x="579881" y="0"/>
                </a:lnTo>
                <a:lnTo>
                  <a:pt x="3723894" y="0"/>
                </a:lnTo>
                <a:lnTo>
                  <a:pt x="3771457" y="1922"/>
                </a:lnTo>
                <a:lnTo>
                  <a:pt x="3817962" y="7588"/>
                </a:lnTo>
                <a:lnTo>
                  <a:pt x="3863257" y="16850"/>
                </a:lnTo>
                <a:lnTo>
                  <a:pt x="3907194" y="29559"/>
                </a:lnTo>
                <a:lnTo>
                  <a:pt x="3949624" y="45565"/>
                </a:lnTo>
                <a:lnTo>
                  <a:pt x="3990398" y="64718"/>
                </a:lnTo>
                <a:lnTo>
                  <a:pt x="4029366" y="86871"/>
                </a:lnTo>
                <a:lnTo>
                  <a:pt x="4066379" y="111873"/>
                </a:lnTo>
                <a:lnTo>
                  <a:pt x="4101288" y="139576"/>
                </a:lnTo>
                <a:lnTo>
                  <a:pt x="4133945" y="169830"/>
                </a:lnTo>
                <a:lnTo>
                  <a:pt x="4164199" y="202487"/>
                </a:lnTo>
                <a:lnTo>
                  <a:pt x="4191902" y="237396"/>
                </a:lnTo>
                <a:lnTo>
                  <a:pt x="4216904" y="274409"/>
                </a:lnTo>
                <a:lnTo>
                  <a:pt x="4239057" y="313377"/>
                </a:lnTo>
                <a:lnTo>
                  <a:pt x="4258210" y="354151"/>
                </a:lnTo>
                <a:lnTo>
                  <a:pt x="4274216" y="396581"/>
                </a:lnTo>
                <a:lnTo>
                  <a:pt x="4286925" y="440518"/>
                </a:lnTo>
                <a:lnTo>
                  <a:pt x="4296187" y="485813"/>
                </a:lnTo>
                <a:lnTo>
                  <a:pt x="4301853" y="532318"/>
                </a:lnTo>
                <a:lnTo>
                  <a:pt x="4303776" y="579882"/>
                </a:lnTo>
                <a:lnTo>
                  <a:pt x="4303776" y="2899410"/>
                </a:lnTo>
                <a:lnTo>
                  <a:pt x="4301853" y="2946968"/>
                </a:lnTo>
                <a:lnTo>
                  <a:pt x="4296187" y="2993468"/>
                </a:lnTo>
                <a:lnTo>
                  <a:pt x="4286925" y="3038761"/>
                </a:lnTo>
                <a:lnTo>
                  <a:pt x="4274216" y="3082695"/>
                </a:lnTo>
                <a:lnTo>
                  <a:pt x="4258210" y="3125124"/>
                </a:lnTo>
                <a:lnTo>
                  <a:pt x="4239057" y="3165897"/>
                </a:lnTo>
                <a:lnTo>
                  <a:pt x="4216904" y="3204865"/>
                </a:lnTo>
                <a:lnTo>
                  <a:pt x="4191902" y="3241879"/>
                </a:lnTo>
                <a:lnTo>
                  <a:pt x="4164199" y="3276789"/>
                </a:lnTo>
                <a:lnTo>
                  <a:pt x="4133945" y="3309446"/>
                </a:lnTo>
                <a:lnTo>
                  <a:pt x="4101288" y="3339702"/>
                </a:lnTo>
                <a:lnTo>
                  <a:pt x="4066379" y="3367407"/>
                </a:lnTo>
                <a:lnTo>
                  <a:pt x="4029366" y="3392411"/>
                </a:lnTo>
                <a:lnTo>
                  <a:pt x="3990398" y="3414565"/>
                </a:lnTo>
                <a:lnTo>
                  <a:pt x="3949624" y="3433721"/>
                </a:lnTo>
                <a:lnTo>
                  <a:pt x="3907194" y="3449728"/>
                </a:lnTo>
                <a:lnTo>
                  <a:pt x="3863257" y="3462438"/>
                </a:lnTo>
                <a:lnTo>
                  <a:pt x="3817962" y="3471702"/>
                </a:lnTo>
                <a:lnTo>
                  <a:pt x="3771457" y="3477369"/>
                </a:lnTo>
                <a:lnTo>
                  <a:pt x="3723894" y="3479292"/>
                </a:lnTo>
                <a:lnTo>
                  <a:pt x="579881" y="3479292"/>
                </a:lnTo>
                <a:lnTo>
                  <a:pt x="532318" y="3477369"/>
                </a:lnTo>
                <a:lnTo>
                  <a:pt x="485813" y="3471702"/>
                </a:lnTo>
                <a:lnTo>
                  <a:pt x="440518" y="3462438"/>
                </a:lnTo>
                <a:lnTo>
                  <a:pt x="396581" y="3449728"/>
                </a:lnTo>
                <a:lnTo>
                  <a:pt x="354151" y="3433721"/>
                </a:lnTo>
                <a:lnTo>
                  <a:pt x="313377" y="3414565"/>
                </a:lnTo>
                <a:lnTo>
                  <a:pt x="274409" y="3392411"/>
                </a:lnTo>
                <a:lnTo>
                  <a:pt x="237396" y="3367407"/>
                </a:lnTo>
                <a:lnTo>
                  <a:pt x="202487" y="3339702"/>
                </a:lnTo>
                <a:lnTo>
                  <a:pt x="169830" y="3309446"/>
                </a:lnTo>
                <a:lnTo>
                  <a:pt x="139576" y="3276789"/>
                </a:lnTo>
                <a:lnTo>
                  <a:pt x="111873" y="3241879"/>
                </a:lnTo>
                <a:lnTo>
                  <a:pt x="86871" y="3204865"/>
                </a:lnTo>
                <a:lnTo>
                  <a:pt x="64718" y="3165897"/>
                </a:lnTo>
                <a:lnTo>
                  <a:pt x="45565" y="3125124"/>
                </a:lnTo>
                <a:lnTo>
                  <a:pt x="29559" y="3082695"/>
                </a:lnTo>
                <a:lnTo>
                  <a:pt x="16850" y="3038761"/>
                </a:lnTo>
                <a:lnTo>
                  <a:pt x="7588" y="2993468"/>
                </a:lnTo>
                <a:lnTo>
                  <a:pt x="1922" y="2946968"/>
                </a:lnTo>
                <a:lnTo>
                  <a:pt x="0" y="2899410"/>
                </a:lnTo>
                <a:lnTo>
                  <a:pt x="0" y="579882"/>
                </a:lnTo>
                <a:close/>
              </a:path>
            </a:pathLst>
          </a:custGeom>
          <a:ln w="28956">
            <a:solidFill>
              <a:srgbClr val="00AFE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273421" y="584962"/>
            <a:ext cx="13589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EBS-backed instances</a:t>
            </a:r>
            <a:r>
              <a:rPr dirty="0" sz="800" spc="1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only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93564" y="225552"/>
            <a:ext cx="368808" cy="521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471671" y="2042160"/>
            <a:ext cx="986027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15105" y="2104644"/>
            <a:ext cx="821055" cy="78105"/>
          </a:xfrm>
          <a:custGeom>
            <a:avLst/>
            <a:gdLst/>
            <a:ahLst/>
            <a:cxnLst/>
            <a:rect l="l" t="t" r="r" b="b"/>
            <a:pathLst>
              <a:path w="821054" h="78105">
                <a:moveTo>
                  <a:pt x="743331" y="0"/>
                </a:moveTo>
                <a:lnTo>
                  <a:pt x="743331" y="77724"/>
                </a:lnTo>
                <a:lnTo>
                  <a:pt x="795147" y="51816"/>
                </a:lnTo>
                <a:lnTo>
                  <a:pt x="756285" y="51816"/>
                </a:lnTo>
                <a:lnTo>
                  <a:pt x="756285" y="25907"/>
                </a:lnTo>
                <a:lnTo>
                  <a:pt x="795147" y="25907"/>
                </a:lnTo>
                <a:lnTo>
                  <a:pt x="743331" y="0"/>
                </a:lnTo>
                <a:close/>
              </a:path>
              <a:path w="821054" h="78105">
                <a:moveTo>
                  <a:pt x="743331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743331" y="51816"/>
                </a:lnTo>
                <a:lnTo>
                  <a:pt x="743331" y="25907"/>
                </a:lnTo>
                <a:close/>
              </a:path>
              <a:path w="821054" h="78105">
                <a:moveTo>
                  <a:pt x="795147" y="25907"/>
                </a:moveTo>
                <a:lnTo>
                  <a:pt x="756285" y="25907"/>
                </a:lnTo>
                <a:lnTo>
                  <a:pt x="756285" y="51816"/>
                </a:lnTo>
                <a:lnTo>
                  <a:pt x="795147" y="51816"/>
                </a:lnTo>
                <a:lnTo>
                  <a:pt x="821055" y="38862"/>
                </a:lnTo>
                <a:lnTo>
                  <a:pt x="795147" y="25907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798570" y="1978279"/>
            <a:ext cx="25272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op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288535" y="1897379"/>
            <a:ext cx="1335024" cy="5379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533900" y="1996439"/>
            <a:ext cx="844296" cy="3794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35779" y="1921764"/>
            <a:ext cx="1240790" cy="443865"/>
          </a:xfrm>
          <a:custGeom>
            <a:avLst/>
            <a:gdLst/>
            <a:ahLst/>
            <a:cxnLst/>
            <a:rect l="l" t="t" r="r" b="b"/>
            <a:pathLst>
              <a:path w="1240789" h="443864">
                <a:moveTo>
                  <a:pt x="1166622" y="0"/>
                </a:moveTo>
                <a:lnTo>
                  <a:pt x="73914" y="0"/>
                </a:lnTo>
                <a:lnTo>
                  <a:pt x="45166" y="5816"/>
                </a:lnTo>
                <a:lnTo>
                  <a:pt x="21669" y="21669"/>
                </a:lnTo>
                <a:lnTo>
                  <a:pt x="5816" y="45166"/>
                </a:lnTo>
                <a:lnTo>
                  <a:pt x="0" y="73913"/>
                </a:lnTo>
                <a:lnTo>
                  <a:pt x="0" y="369569"/>
                </a:lnTo>
                <a:lnTo>
                  <a:pt x="5816" y="398317"/>
                </a:lnTo>
                <a:lnTo>
                  <a:pt x="21669" y="421814"/>
                </a:lnTo>
                <a:lnTo>
                  <a:pt x="45166" y="437667"/>
                </a:lnTo>
                <a:lnTo>
                  <a:pt x="73914" y="443484"/>
                </a:lnTo>
                <a:lnTo>
                  <a:pt x="1166622" y="443484"/>
                </a:lnTo>
                <a:lnTo>
                  <a:pt x="1195369" y="437667"/>
                </a:lnTo>
                <a:lnTo>
                  <a:pt x="1218866" y="421814"/>
                </a:lnTo>
                <a:lnTo>
                  <a:pt x="1234719" y="398317"/>
                </a:lnTo>
                <a:lnTo>
                  <a:pt x="1240536" y="369569"/>
                </a:lnTo>
                <a:lnTo>
                  <a:pt x="1240536" y="73913"/>
                </a:lnTo>
                <a:lnTo>
                  <a:pt x="1234719" y="45166"/>
                </a:lnTo>
                <a:lnTo>
                  <a:pt x="1218866" y="21669"/>
                </a:lnTo>
                <a:lnTo>
                  <a:pt x="1195369" y="5816"/>
                </a:lnTo>
                <a:lnTo>
                  <a:pt x="1166622" y="0"/>
                </a:lnTo>
                <a:close/>
              </a:path>
            </a:pathLst>
          </a:custGeom>
          <a:solidFill>
            <a:srgbClr val="FBEB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335779" y="1921764"/>
            <a:ext cx="1240790" cy="443865"/>
          </a:xfrm>
          <a:custGeom>
            <a:avLst/>
            <a:gdLst/>
            <a:ahLst/>
            <a:cxnLst/>
            <a:rect l="l" t="t" r="r" b="b"/>
            <a:pathLst>
              <a:path w="1240789" h="443864">
                <a:moveTo>
                  <a:pt x="0" y="73913"/>
                </a:moveTo>
                <a:lnTo>
                  <a:pt x="5816" y="45166"/>
                </a:lnTo>
                <a:lnTo>
                  <a:pt x="21669" y="21669"/>
                </a:lnTo>
                <a:lnTo>
                  <a:pt x="45166" y="5816"/>
                </a:lnTo>
                <a:lnTo>
                  <a:pt x="73914" y="0"/>
                </a:lnTo>
                <a:lnTo>
                  <a:pt x="1166622" y="0"/>
                </a:lnTo>
                <a:lnTo>
                  <a:pt x="1195369" y="5816"/>
                </a:lnTo>
                <a:lnTo>
                  <a:pt x="1218866" y="21669"/>
                </a:lnTo>
                <a:lnTo>
                  <a:pt x="1234719" y="45166"/>
                </a:lnTo>
                <a:lnTo>
                  <a:pt x="1240536" y="73913"/>
                </a:lnTo>
                <a:lnTo>
                  <a:pt x="1240536" y="369569"/>
                </a:lnTo>
                <a:lnTo>
                  <a:pt x="1234719" y="398317"/>
                </a:lnTo>
                <a:lnTo>
                  <a:pt x="1218866" y="421814"/>
                </a:lnTo>
                <a:lnTo>
                  <a:pt x="1195369" y="437667"/>
                </a:lnTo>
                <a:lnTo>
                  <a:pt x="1166622" y="443484"/>
                </a:lnTo>
                <a:lnTo>
                  <a:pt x="73914" y="443484"/>
                </a:lnTo>
                <a:lnTo>
                  <a:pt x="45166" y="437667"/>
                </a:lnTo>
                <a:lnTo>
                  <a:pt x="21669" y="421814"/>
                </a:lnTo>
                <a:lnTo>
                  <a:pt x="5816" y="398317"/>
                </a:lnTo>
                <a:lnTo>
                  <a:pt x="0" y="369569"/>
                </a:lnTo>
                <a:lnTo>
                  <a:pt x="0" y="73913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648580" y="2042922"/>
            <a:ext cx="6172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stop</a:t>
            </a:r>
            <a:r>
              <a:rPr dirty="0" sz="1100" spc="-10" b="1">
                <a:solidFill>
                  <a:srgbClr val="222222"/>
                </a:solidFill>
                <a:latin typeface="Arial"/>
                <a:cs typeface="Arial"/>
              </a:rPr>
              <a:t>p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50508" y="1903476"/>
            <a:ext cx="1350264" cy="536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27876" y="2002535"/>
            <a:ext cx="797051" cy="3779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97752" y="1927860"/>
            <a:ext cx="1256030" cy="441959"/>
          </a:xfrm>
          <a:custGeom>
            <a:avLst/>
            <a:gdLst/>
            <a:ahLst/>
            <a:cxnLst/>
            <a:rect l="l" t="t" r="r" b="b"/>
            <a:pathLst>
              <a:path w="1256029" h="441960">
                <a:moveTo>
                  <a:pt x="1182116" y="0"/>
                </a:moveTo>
                <a:lnTo>
                  <a:pt x="73660" y="0"/>
                </a:lnTo>
                <a:lnTo>
                  <a:pt x="45005" y="5794"/>
                </a:lnTo>
                <a:lnTo>
                  <a:pt x="21590" y="21590"/>
                </a:lnTo>
                <a:lnTo>
                  <a:pt x="5794" y="45005"/>
                </a:lnTo>
                <a:lnTo>
                  <a:pt x="0" y="73659"/>
                </a:lnTo>
                <a:lnTo>
                  <a:pt x="0" y="368300"/>
                </a:lnTo>
                <a:lnTo>
                  <a:pt x="5794" y="396954"/>
                </a:lnTo>
                <a:lnTo>
                  <a:pt x="21590" y="420369"/>
                </a:lnTo>
                <a:lnTo>
                  <a:pt x="45005" y="436165"/>
                </a:lnTo>
                <a:lnTo>
                  <a:pt x="73660" y="441959"/>
                </a:lnTo>
                <a:lnTo>
                  <a:pt x="1182116" y="441959"/>
                </a:lnTo>
                <a:lnTo>
                  <a:pt x="1210770" y="436165"/>
                </a:lnTo>
                <a:lnTo>
                  <a:pt x="1234186" y="420369"/>
                </a:lnTo>
                <a:lnTo>
                  <a:pt x="1249981" y="396954"/>
                </a:lnTo>
                <a:lnTo>
                  <a:pt x="1255776" y="368300"/>
                </a:lnTo>
                <a:lnTo>
                  <a:pt x="1255776" y="73659"/>
                </a:lnTo>
                <a:lnTo>
                  <a:pt x="1249981" y="45005"/>
                </a:lnTo>
                <a:lnTo>
                  <a:pt x="1234185" y="21590"/>
                </a:lnTo>
                <a:lnTo>
                  <a:pt x="1210770" y="5794"/>
                </a:lnTo>
                <a:lnTo>
                  <a:pt x="11821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1927860"/>
            <a:ext cx="1256030" cy="441959"/>
          </a:xfrm>
          <a:custGeom>
            <a:avLst/>
            <a:gdLst/>
            <a:ahLst/>
            <a:cxnLst/>
            <a:rect l="l" t="t" r="r" b="b"/>
            <a:pathLst>
              <a:path w="1256029" h="441960">
                <a:moveTo>
                  <a:pt x="0" y="73659"/>
                </a:moveTo>
                <a:lnTo>
                  <a:pt x="5794" y="45005"/>
                </a:lnTo>
                <a:lnTo>
                  <a:pt x="21590" y="21589"/>
                </a:lnTo>
                <a:lnTo>
                  <a:pt x="45005" y="5794"/>
                </a:lnTo>
                <a:lnTo>
                  <a:pt x="73660" y="0"/>
                </a:lnTo>
                <a:lnTo>
                  <a:pt x="1182116" y="0"/>
                </a:lnTo>
                <a:lnTo>
                  <a:pt x="1210770" y="5794"/>
                </a:lnTo>
                <a:lnTo>
                  <a:pt x="1234185" y="21590"/>
                </a:lnTo>
                <a:lnTo>
                  <a:pt x="1249981" y="45005"/>
                </a:lnTo>
                <a:lnTo>
                  <a:pt x="1255776" y="73659"/>
                </a:lnTo>
                <a:lnTo>
                  <a:pt x="1255776" y="368300"/>
                </a:lnTo>
                <a:lnTo>
                  <a:pt x="1249981" y="396954"/>
                </a:lnTo>
                <a:lnTo>
                  <a:pt x="1234186" y="420369"/>
                </a:lnTo>
                <a:lnTo>
                  <a:pt x="1210770" y="436165"/>
                </a:lnTo>
                <a:lnTo>
                  <a:pt x="1182116" y="441959"/>
                </a:lnTo>
                <a:lnTo>
                  <a:pt x="73660" y="441959"/>
                </a:lnTo>
                <a:lnTo>
                  <a:pt x="45005" y="436165"/>
                </a:lnTo>
                <a:lnTo>
                  <a:pt x="21589" y="420369"/>
                </a:lnTo>
                <a:lnTo>
                  <a:pt x="5794" y="396954"/>
                </a:lnTo>
                <a:lnTo>
                  <a:pt x="0" y="368300"/>
                </a:lnTo>
                <a:lnTo>
                  <a:pt x="0" y="73659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6741921" y="2048383"/>
            <a:ext cx="5702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stop</a:t>
            </a:r>
            <a:r>
              <a:rPr dirty="0" sz="1100" spc="-10" b="1">
                <a:solidFill>
                  <a:srgbClr val="222222"/>
                </a:solidFill>
                <a:latin typeface="Arial"/>
                <a:cs typeface="Arial"/>
              </a:rPr>
              <a:t>p</a:t>
            </a:r>
            <a:r>
              <a:rPr dirty="0" sz="1100" b="1">
                <a:solidFill>
                  <a:srgbClr val="222222"/>
                </a:solidFill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533644" y="2037588"/>
            <a:ext cx="986027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77078" y="2100072"/>
            <a:ext cx="821055" cy="78105"/>
          </a:xfrm>
          <a:custGeom>
            <a:avLst/>
            <a:gdLst/>
            <a:ahLst/>
            <a:cxnLst/>
            <a:rect l="l" t="t" r="r" b="b"/>
            <a:pathLst>
              <a:path w="821054" h="78105">
                <a:moveTo>
                  <a:pt x="743331" y="0"/>
                </a:moveTo>
                <a:lnTo>
                  <a:pt x="743331" y="77723"/>
                </a:lnTo>
                <a:lnTo>
                  <a:pt x="795147" y="51815"/>
                </a:lnTo>
                <a:lnTo>
                  <a:pt x="756285" y="51815"/>
                </a:lnTo>
                <a:lnTo>
                  <a:pt x="756285" y="25907"/>
                </a:lnTo>
                <a:lnTo>
                  <a:pt x="795147" y="25907"/>
                </a:lnTo>
                <a:lnTo>
                  <a:pt x="743331" y="0"/>
                </a:lnTo>
                <a:close/>
              </a:path>
              <a:path w="821054" h="78105">
                <a:moveTo>
                  <a:pt x="743331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743331" y="51815"/>
                </a:lnTo>
                <a:lnTo>
                  <a:pt x="743331" y="25907"/>
                </a:lnTo>
                <a:close/>
              </a:path>
              <a:path w="821054" h="78105">
                <a:moveTo>
                  <a:pt x="795147" y="25907"/>
                </a:moveTo>
                <a:lnTo>
                  <a:pt x="756285" y="25907"/>
                </a:lnTo>
                <a:lnTo>
                  <a:pt x="756285" y="51815"/>
                </a:lnTo>
                <a:lnTo>
                  <a:pt x="795147" y="51815"/>
                </a:lnTo>
                <a:lnTo>
                  <a:pt x="821055" y="38861"/>
                </a:lnTo>
                <a:lnTo>
                  <a:pt x="795147" y="25907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40588"/>
            <a:ext cx="744029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AWS </a:t>
            </a:r>
            <a:r>
              <a:rPr dirty="0" spc="-5"/>
              <a:t>Marketplace – IT </a:t>
            </a:r>
            <a:r>
              <a:rPr dirty="0"/>
              <a:t>Software </a:t>
            </a:r>
            <a:r>
              <a:rPr dirty="0" spc="-5"/>
              <a:t>Optimized for the  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84884"/>
            <a:ext cx="4231640" cy="39681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113664" indent="-342900">
              <a:lnSpc>
                <a:spcPts val="163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700">
                <a:solidFill>
                  <a:srgbClr val="4D4D4B"/>
                </a:solidFill>
                <a:latin typeface="Arial"/>
                <a:cs typeface="Arial"/>
              </a:rPr>
              <a:t>Online </a:t>
            </a:r>
            <a:r>
              <a:rPr dirty="0" sz="1700" spc="-5">
                <a:solidFill>
                  <a:srgbClr val="4D4D4B"/>
                </a:solidFill>
                <a:latin typeface="Arial"/>
                <a:cs typeface="Arial"/>
              </a:rPr>
              <a:t>store </a:t>
            </a:r>
            <a:r>
              <a:rPr dirty="0" sz="17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1700" spc="-10">
                <a:solidFill>
                  <a:srgbClr val="4D4D4B"/>
                </a:solidFill>
                <a:latin typeface="Arial"/>
                <a:cs typeface="Arial"/>
              </a:rPr>
              <a:t>discover, </a:t>
            </a:r>
            <a:r>
              <a:rPr dirty="0" sz="1700">
                <a:solidFill>
                  <a:srgbClr val="4D4D4B"/>
                </a:solidFill>
                <a:latin typeface="Arial"/>
                <a:cs typeface="Arial"/>
              </a:rPr>
              <a:t>purchase, and  deploy </a:t>
            </a:r>
            <a:r>
              <a:rPr dirty="0" sz="1700" spc="-5">
                <a:solidFill>
                  <a:srgbClr val="4D4D4B"/>
                </a:solidFill>
                <a:latin typeface="Arial"/>
                <a:cs typeface="Arial"/>
              </a:rPr>
              <a:t>IT software </a:t>
            </a:r>
            <a:r>
              <a:rPr dirty="0" sz="1700">
                <a:solidFill>
                  <a:srgbClr val="4D4D4B"/>
                </a:solidFill>
                <a:latin typeface="Arial"/>
                <a:cs typeface="Arial"/>
              </a:rPr>
              <a:t>on </a:t>
            </a:r>
            <a:r>
              <a:rPr dirty="0" sz="1700" spc="-5">
                <a:solidFill>
                  <a:srgbClr val="4D4D4B"/>
                </a:solidFill>
                <a:latin typeface="Arial"/>
                <a:cs typeface="Arial"/>
              </a:rPr>
              <a:t>top </a:t>
            </a:r>
            <a:r>
              <a:rPr dirty="0" sz="17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1700" spc="-5">
                <a:solidFill>
                  <a:srgbClr val="4D4D4B"/>
                </a:solidFill>
                <a:latin typeface="Arial"/>
                <a:cs typeface="Arial"/>
              </a:rPr>
              <a:t>the </a:t>
            </a:r>
            <a:r>
              <a:rPr dirty="0" sz="1700" spc="-20">
                <a:solidFill>
                  <a:srgbClr val="4D4D4B"/>
                </a:solidFill>
                <a:latin typeface="Arial"/>
                <a:cs typeface="Arial"/>
              </a:rPr>
              <a:t>AWS  </a:t>
            </a:r>
            <a:r>
              <a:rPr dirty="0" sz="1700" spc="-5">
                <a:solidFill>
                  <a:srgbClr val="4D4D4B"/>
                </a:solidFill>
                <a:latin typeface="Arial"/>
                <a:cs typeface="Arial"/>
              </a:rPr>
              <a:t>infrastructure.</a:t>
            </a:r>
            <a:endParaRPr sz="1700">
              <a:latin typeface="Arial"/>
              <a:cs typeface="Arial"/>
            </a:endParaRPr>
          </a:p>
          <a:p>
            <a:pPr marL="355600" marR="170815" indent="-342900">
              <a:lnSpc>
                <a:spcPct val="801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700">
                <a:solidFill>
                  <a:srgbClr val="4D4D4B"/>
                </a:solidFill>
                <a:latin typeface="Arial"/>
                <a:cs typeface="Arial"/>
              </a:rPr>
              <a:t>Catalog of </a:t>
            </a:r>
            <a:r>
              <a:rPr dirty="0" sz="1700" b="1">
                <a:solidFill>
                  <a:srgbClr val="4D4D4B"/>
                </a:solidFill>
                <a:latin typeface="Arial"/>
                <a:cs typeface="Arial"/>
              </a:rPr>
              <a:t>2700+ </a:t>
            </a:r>
            <a:r>
              <a:rPr dirty="0" sz="1700" spc="-5">
                <a:solidFill>
                  <a:srgbClr val="4D4D4B"/>
                </a:solidFill>
                <a:latin typeface="Arial"/>
                <a:cs typeface="Arial"/>
              </a:rPr>
              <a:t>IT software </a:t>
            </a:r>
            <a:r>
              <a:rPr dirty="0" sz="1700">
                <a:solidFill>
                  <a:srgbClr val="4D4D4B"/>
                </a:solidFill>
                <a:latin typeface="Arial"/>
                <a:cs typeface="Arial"/>
              </a:rPr>
              <a:t>solutions  including Paid, </a:t>
            </a:r>
            <a:r>
              <a:rPr dirty="0" sz="1700" spc="-5">
                <a:solidFill>
                  <a:srgbClr val="4D4D4B"/>
                </a:solidFill>
                <a:latin typeface="Arial"/>
                <a:cs typeface="Arial"/>
              </a:rPr>
              <a:t>BYOL, </a:t>
            </a:r>
            <a:r>
              <a:rPr dirty="0" sz="1700">
                <a:solidFill>
                  <a:srgbClr val="4D4D4B"/>
                </a:solidFill>
                <a:latin typeface="Arial"/>
                <a:cs typeface="Arial"/>
              </a:rPr>
              <a:t>Open Source,  SaaS, and </a:t>
            </a:r>
            <a:r>
              <a:rPr dirty="0" sz="1700" spc="-5">
                <a:solidFill>
                  <a:srgbClr val="4D4D4B"/>
                </a:solidFill>
                <a:latin typeface="Arial"/>
                <a:cs typeface="Arial"/>
              </a:rPr>
              <a:t>free-to-try</a:t>
            </a:r>
            <a:r>
              <a:rPr dirty="0" sz="1700" spc="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D4D4B"/>
                </a:solidFill>
                <a:latin typeface="Arial"/>
                <a:cs typeface="Arial"/>
              </a:rPr>
              <a:t>options.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ts val="2155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Pre-configured </a:t>
            </a:r>
            <a:r>
              <a:rPr dirty="0" sz="18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operate on</a:t>
            </a:r>
            <a:r>
              <a:rPr dirty="0" sz="1800" spc="-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D4D4B"/>
                </a:solidFill>
                <a:latin typeface="Arial"/>
                <a:cs typeface="Arial"/>
              </a:rPr>
              <a:t>AWS.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4D4D4B"/>
                </a:solidFill>
                <a:latin typeface="Arial"/>
                <a:cs typeface="Arial"/>
              </a:rPr>
              <a:t>Software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checked by </a:t>
            </a:r>
            <a:r>
              <a:rPr dirty="0" sz="1800" spc="-25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1800">
                <a:solidFill>
                  <a:srgbClr val="4D4D4B"/>
                </a:solidFill>
                <a:latin typeface="Arial"/>
                <a:cs typeface="Arial"/>
              </a:rPr>
              <a:t>for</a:t>
            </a:r>
            <a:r>
              <a:rPr dirty="0" sz="1800" spc="-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dirty="0" sz="1800" spc="-10">
                <a:solidFill>
                  <a:srgbClr val="4D4D4B"/>
                </a:solidFill>
                <a:latin typeface="Arial"/>
                <a:cs typeface="Arial"/>
              </a:rPr>
              <a:t>and</a:t>
            </a:r>
            <a:r>
              <a:rPr dirty="0" sz="180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D4D4B"/>
                </a:solidFill>
                <a:latin typeface="Arial"/>
                <a:cs typeface="Arial"/>
              </a:rPr>
              <a:t>operability.</a:t>
            </a:r>
            <a:endParaRPr sz="1800">
              <a:latin typeface="Arial"/>
              <a:cs typeface="Arial"/>
            </a:endParaRPr>
          </a:p>
          <a:p>
            <a:pPr marL="355600" marR="663575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4D4D4B"/>
                </a:solidFill>
                <a:latin typeface="Arial"/>
                <a:cs typeface="Arial"/>
              </a:rPr>
              <a:t>Deploys </a:t>
            </a:r>
            <a:r>
              <a:rPr dirty="0" sz="18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1800" spc="-25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environment</a:t>
            </a:r>
            <a:r>
              <a:rPr dirty="0" sz="1800" spc="-5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in  minutes.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Flexible, usage-based billing</a:t>
            </a:r>
            <a:r>
              <a:rPr dirty="0" sz="1800" spc="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models.</a:t>
            </a:r>
            <a:endParaRPr sz="1800">
              <a:latin typeface="Arial"/>
              <a:cs typeface="Arial"/>
            </a:endParaRPr>
          </a:p>
          <a:p>
            <a:pPr marL="355600" marR="677545" indent="-342900">
              <a:lnSpc>
                <a:spcPts val="173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4D4D4B"/>
                </a:solidFill>
                <a:latin typeface="Arial"/>
                <a:cs typeface="Arial"/>
              </a:rPr>
              <a:t>Software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charges billed </a:t>
            </a:r>
            <a:r>
              <a:rPr dirty="0" sz="1800">
                <a:solidFill>
                  <a:srgbClr val="4D4D4B"/>
                </a:solidFill>
                <a:latin typeface="Arial"/>
                <a:cs typeface="Arial"/>
              </a:rPr>
              <a:t>to</a:t>
            </a:r>
            <a:r>
              <a:rPr dirty="0" sz="1800" spc="-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D4D4B"/>
                </a:solidFill>
                <a:latin typeface="Arial"/>
                <a:cs typeface="Arial"/>
              </a:rPr>
              <a:t>AWS 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account.</a:t>
            </a:r>
            <a:endParaRPr sz="18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210"/>
              </a:spcBef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Includes </a:t>
            </a:r>
            <a:r>
              <a:rPr dirty="0" u="heavy" sz="1800" spc="-2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AWS </a:t>
            </a:r>
            <a:r>
              <a:rPr dirty="0" u="heavy" sz="1800" spc="-5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Test</a:t>
            </a:r>
            <a:r>
              <a:rPr dirty="0" u="heavy" sz="1800" spc="-12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18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Drive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u="heavy" sz="17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</a:rPr>
              <a:t>https://</a:t>
            </a:r>
            <a:r>
              <a:rPr dirty="0" u="heavy" sz="1700" spc="-5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aws.amazon.com/marketplace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80432" y="1207008"/>
            <a:ext cx="4044696" cy="3377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75859" y="1202436"/>
            <a:ext cx="4053840" cy="3386454"/>
          </a:xfrm>
          <a:custGeom>
            <a:avLst/>
            <a:gdLst/>
            <a:ahLst/>
            <a:cxnLst/>
            <a:rect l="l" t="t" r="r" b="b"/>
            <a:pathLst>
              <a:path w="4053840" h="3386454">
                <a:moveTo>
                  <a:pt x="0" y="3386328"/>
                </a:moveTo>
                <a:lnTo>
                  <a:pt x="4053840" y="3386328"/>
                </a:lnTo>
                <a:lnTo>
                  <a:pt x="4053840" y="0"/>
                </a:lnTo>
                <a:lnTo>
                  <a:pt x="0" y="0"/>
                </a:lnTo>
                <a:lnTo>
                  <a:pt x="0" y="3386328"/>
                </a:lnTo>
                <a:close/>
              </a:path>
            </a:pathLst>
          </a:custGeom>
          <a:ln w="9143">
            <a:solidFill>
              <a:srgbClr val="F79F2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106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Choosing the Right Amazon EC2</a:t>
            </a:r>
            <a:r>
              <a:rPr dirty="0" sz="2800" spc="-2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Instance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7889875" cy="3684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uses Intel® Xeon® processors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to provide customers with high  performance and value.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EC2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types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are optimized for</a:t>
            </a:r>
            <a:r>
              <a:rPr dirty="0" sz="2000" spc="-1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different 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use cases, workload requirements and come in multiple</a:t>
            </a:r>
            <a:r>
              <a:rPr dirty="0" sz="2000" spc="-1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sizes.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Consider the following when choosing your</a:t>
            </a:r>
            <a:r>
              <a:rPr dirty="0" sz="2000" spc="-11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instances: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Core</a:t>
            </a:r>
            <a:r>
              <a:rPr dirty="0" sz="2000" spc="-30">
                <a:solidFill>
                  <a:srgbClr val="FBB6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count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Memory</a:t>
            </a:r>
            <a:r>
              <a:rPr dirty="0" sz="2000" spc="-35">
                <a:solidFill>
                  <a:srgbClr val="FBB6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Storage size and</a:t>
            </a:r>
            <a:r>
              <a:rPr dirty="0" sz="2000" spc="-110">
                <a:solidFill>
                  <a:srgbClr val="FBB6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BB64B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Network</a:t>
            </a:r>
            <a:r>
              <a:rPr dirty="0" sz="2000" spc="-90">
                <a:solidFill>
                  <a:srgbClr val="FBB6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CPU</a:t>
            </a:r>
            <a:r>
              <a:rPr dirty="0" sz="2000" spc="-5">
                <a:solidFill>
                  <a:srgbClr val="FBB6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BB64B"/>
                </a:solidFill>
                <a:latin typeface="Arial"/>
                <a:cs typeface="Arial"/>
              </a:rPr>
              <a:t>technologies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17992" y="134112"/>
            <a:ext cx="641603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1384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8845" algn="l"/>
              </a:tabLst>
            </a:pPr>
            <a:r>
              <a:rPr dirty="0" sz="2800" spc="-5">
                <a:solidFill>
                  <a:srgbClr val="4D4D4B"/>
                </a:solidFill>
              </a:rPr>
              <a:t>X1</a:t>
            </a:r>
            <a:r>
              <a:rPr dirty="0" sz="2800" spc="1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Instance	- </a:t>
            </a:r>
            <a:r>
              <a:rPr dirty="0" sz="2800" spc="-60">
                <a:solidFill>
                  <a:srgbClr val="4D4D4B"/>
                </a:solidFill>
              </a:rPr>
              <a:t>Tons </a:t>
            </a:r>
            <a:r>
              <a:rPr dirty="0" sz="2800" spc="-5">
                <a:solidFill>
                  <a:srgbClr val="4D4D4B"/>
                </a:solidFill>
              </a:rPr>
              <a:t>of</a:t>
            </a:r>
            <a:r>
              <a:rPr dirty="0" sz="2800" spc="3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Memory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7047865" cy="25133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The X1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instance: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Features up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2TB of memory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and 100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vCPU.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Uses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Intel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E7 v3 Haswell</a:t>
            </a:r>
            <a:r>
              <a:rPr dirty="0" sz="2400" spc="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processors.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designed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demanding enterprise workloads,  including production installations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SAP HANA, 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Microsoft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SQL </a:t>
            </a:r>
            <a:r>
              <a:rPr dirty="0" sz="2400" spc="-20">
                <a:solidFill>
                  <a:srgbClr val="4D4D4B"/>
                </a:solidFill>
                <a:latin typeface="Arial"/>
                <a:cs typeface="Arial"/>
              </a:rPr>
              <a:t>Server,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Apache Spark, and</a:t>
            </a:r>
            <a:r>
              <a:rPr dirty="0" sz="2400" spc="-20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Presto.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1029" y="3183499"/>
            <a:ext cx="1187545" cy="1187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493596"/>
            <a:ext cx="6539230" cy="18548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4D4D4B"/>
                </a:solidFill>
              </a:rPr>
              <a:t>Module</a:t>
            </a:r>
            <a:r>
              <a:rPr dirty="0" sz="4000" spc="5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1</a:t>
            </a:r>
            <a:endParaRPr sz="400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solidFill>
                  <a:srgbClr val="4D4D4B"/>
                </a:solidFill>
              </a:rPr>
              <a:t>Introduction and History</a:t>
            </a:r>
            <a:r>
              <a:rPr dirty="0" sz="4000" spc="-30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of  </a:t>
            </a:r>
            <a:r>
              <a:rPr dirty="0" sz="4000" spc="-80">
                <a:solidFill>
                  <a:srgbClr val="4D4D4B"/>
                </a:solidFill>
              </a:rPr>
              <a:t>AWS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026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Current Generation</a:t>
            </a:r>
            <a:r>
              <a:rPr dirty="0" sz="2800" spc="3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Instances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4962" y="1003300"/>
          <a:ext cx="8223250" cy="3279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5995"/>
                <a:gridCol w="4688839"/>
              </a:tblGrid>
              <a:tr h="370839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Family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Some Use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General purpose (t2, m4,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m3)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Low-traffic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websites and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dirty="0" sz="1600" spc="7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applications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4650" indent="-287020">
                        <a:lnSpc>
                          <a:spcPct val="100000"/>
                        </a:lnSpc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Small databases and mid-size</a:t>
                      </a:r>
                      <a:r>
                        <a:rPr dirty="0" sz="1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Compute-optimized (c4,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c3)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High performance front-end</a:t>
                      </a:r>
                      <a:r>
                        <a:rPr dirty="0" sz="1600" spc="5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fleets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465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Video-encoding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Memory-optimized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(r3)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High performance</a:t>
                      </a:r>
                      <a:r>
                        <a:rPr dirty="0" sz="1600" spc="1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4650" indent="-287020">
                        <a:lnSpc>
                          <a:spcPct val="100000"/>
                        </a:lnSpc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Distributed memory</a:t>
                      </a:r>
                      <a:r>
                        <a:rPr dirty="0" sz="1600" spc="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caches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Storage-optimized (i2,</a:t>
                      </a:r>
                      <a:r>
                        <a:rPr dirty="0" sz="1600" spc="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6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warehousing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4650" indent="-287020">
                        <a:lnSpc>
                          <a:spcPct val="100000"/>
                        </a:lnSpc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Log or data-processing</a:t>
                      </a:r>
                      <a:r>
                        <a:rPr dirty="0" sz="1600" spc="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applications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GPU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instances</a:t>
                      </a:r>
                      <a:r>
                        <a:rPr dirty="0" sz="16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(g2)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3D application</a:t>
                      </a:r>
                      <a:r>
                        <a:rPr dirty="0" sz="1600" spc="-3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streaming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4650" indent="-287020">
                        <a:lnSpc>
                          <a:spcPct val="100000"/>
                        </a:lnSpc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Machine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110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Instance</a:t>
            </a:r>
            <a:r>
              <a:rPr dirty="0" sz="2800" spc="-1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Metadata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6887845" cy="12693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Is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data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about your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be used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configure or manage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 running  instance.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2296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Instance User</a:t>
            </a:r>
            <a:r>
              <a:rPr dirty="0" sz="2800" spc="-1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Data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6451600" cy="17087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be passed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the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instance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at</a:t>
            </a:r>
            <a:r>
              <a:rPr dirty="0" sz="2400" spc="4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launch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be used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perform common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automated 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configuration</a:t>
            </a:r>
            <a:r>
              <a:rPr dirty="0" sz="2400" spc="-4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tasks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Runs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scripts after the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instance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starts.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293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User Data Example</a:t>
            </a:r>
            <a:r>
              <a:rPr dirty="0" sz="2800" spc="10">
                <a:solidFill>
                  <a:srgbClr val="4D4D4B"/>
                </a:solidFill>
              </a:rPr>
              <a:t> </a:t>
            </a:r>
            <a:r>
              <a:rPr dirty="0" sz="2800" spc="-10">
                <a:solidFill>
                  <a:srgbClr val="4D4D4B"/>
                </a:solidFill>
              </a:rPr>
              <a:t>Linux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100" y="1973707"/>
            <a:ext cx="189166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3366FF"/>
                </a:solidFill>
                <a:latin typeface="Courier New"/>
                <a:cs typeface="Courier New"/>
              </a:rPr>
              <a:t>#!/bin/sh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2278546"/>
            <a:ext cx="3921760" cy="11239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3366FF"/>
                </a:solidFill>
                <a:latin typeface="Courier New"/>
                <a:cs typeface="Courier New"/>
              </a:rPr>
              <a:t>yum -y </a:t>
            </a:r>
            <a:r>
              <a:rPr dirty="0" sz="2000" spc="-5">
                <a:solidFill>
                  <a:srgbClr val="3366FF"/>
                </a:solidFill>
                <a:latin typeface="Courier New"/>
                <a:cs typeface="Courier New"/>
              </a:rPr>
              <a:t>install</a:t>
            </a:r>
            <a:r>
              <a:rPr dirty="0" sz="2000" spc="-3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366FF"/>
                </a:solidFill>
                <a:latin typeface="Courier New"/>
                <a:cs typeface="Courier New"/>
              </a:rPr>
              <a:t>httpd</a:t>
            </a:r>
            <a:endParaRPr sz="2000">
              <a:latin typeface="Courier New"/>
              <a:cs typeface="Courier New"/>
            </a:endParaRPr>
          </a:p>
          <a:p>
            <a:pPr marL="8890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solidFill>
                  <a:srgbClr val="3366FF"/>
                </a:solidFill>
                <a:latin typeface="Courier New"/>
                <a:cs typeface="Courier New"/>
              </a:rPr>
              <a:t>chkconfig httpd</a:t>
            </a:r>
            <a:r>
              <a:rPr dirty="0" sz="2000" spc="-2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366FF"/>
                </a:solidFill>
                <a:latin typeface="Courier New"/>
                <a:cs typeface="Courier New"/>
              </a:rPr>
              <a:t>on</a:t>
            </a:r>
            <a:endParaRPr sz="2000">
              <a:latin typeface="Courier New"/>
              <a:cs typeface="Courier New"/>
            </a:endParaRPr>
          </a:p>
          <a:p>
            <a:pPr marL="889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3366FF"/>
                </a:solidFill>
                <a:latin typeface="Courier New"/>
                <a:cs typeface="Courier New"/>
              </a:rPr>
              <a:t>/etc/init.d/httpd</a:t>
            </a:r>
            <a:r>
              <a:rPr dirty="0" sz="2000" spc="-2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366FF"/>
                </a:solidFill>
                <a:latin typeface="Courier New"/>
                <a:cs typeface="Courier New"/>
              </a:rPr>
              <a:t>start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515" y="1836420"/>
            <a:ext cx="2092452" cy="600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0143" y="1885188"/>
            <a:ext cx="1949450" cy="457200"/>
          </a:xfrm>
          <a:custGeom>
            <a:avLst/>
            <a:gdLst/>
            <a:ahLst/>
            <a:cxnLst/>
            <a:rect l="l" t="t" r="r" b="b"/>
            <a:pathLst>
              <a:path w="1949450" h="457200">
                <a:moveTo>
                  <a:pt x="0" y="457200"/>
                </a:moveTo>
                <a:lnTo>
                  <a:pt x="1949195" y="457200"/>
                </a:lnTo>
                <a:lnTo>
                  <a:pt x="19491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57912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5435" y="1673351"/>
            <a:ext cx="1501139" cy="518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7473" y="1817623"/>
            <a:ext cx="1242695" cy="311150"/>
          </a:xfrm>
          <a:custGeom>
            <a:avLst/>
            <a:gdLst/>
            <a:ahLst/>
            <a:cxnLst/>
            <a:rect l="l" t="t" r="r" b="b"/>
            <a:pathLst>
              <a:path w="1242695" h="311150">
                <a:moveTo>
                  <a:pt x="1066252" y="56953"/>
                </a:moveTo>
                <a:lnTo>
                  <a:pt x="0" y="254000"/>
                </a:lnTo>
                <a:lnTo>
                  <a:pt x="10413" y="310895"/>
                </a:lnTo>
                <a:lnTo>
                  <a:pt x="1076744" y="113857"/>
                </a:lnTo>
                <a:lnTo>
                  <a:pt x="1066252" y="56953"/>
                </a:lnTo>
                <a:close/>
              </a:path>
              <a:path w="1242695" h="311150">
                <a:moveTo>
                  <a:pt x="1234833" y="51688"/>
                </a:moveTo>
                <a:lnTo>
                  <a:pt x="1094739" y="51688"/>
                </a:lnTo>
                <a:lnTo>
                  <a:pt x="1105280" y="108584"/>
                </a:lnTo>
                <a:lnTo>
                  <a:pt x="1076744" y="113857"/>
                </a:lnTo>
                <a:lnTo>
                  <a:pt x="1087247" y="170814"/>
                </a:lnTo>
                <a:lnTo>
                  <a:pt x="1242314" y="53848"/>
                </a:lnTo>
                <a:lnTo>
                  <a:pt x="1234833" y="51688"/>
                </a:lnTo>
                <a:close/>
              </a:path>
              <a:path w="1242695" h="311150">
                <a:moveTo>
                  <a:pt x="1094739" y="51688"/>
                </a:moveTo>
                <a:lnTo>
                  <a:pt x="1066252" y="56953"/>
                </a:lnTo>
                <a:lnTo>
                  <a:pt x="1076744" y="113857"/>
                </a:lnTo>
                <a:lnTo>
                  <a:pt x="1105280" y="108584"/>
                </a:lnTo>
                <a:lnTo>
                  <a:pt x="1094739" y="51688"/>
                </a:lnTo>
                <a:close/>
              </a:path>
              <a:path w="1242695" h="311150">
                <a:moveTo>
                  <a:pt x="1055751" y="0"/>
                </a:moveTo>
                <a:lnTo>
                  <a:pt x="1066252" y="56953"/>
                </a:lnTo>
                <a:lnTo>
                  <a:pt x="1094739" y="51688"/>
                </a:lnTo>
                <a:lnTo>
                  <a:pt x="1234833" y="51688"/>
                </a:lnTo>
                <a:lnTo>
                  <a:pt x="1055751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84270" y="1372361"/>
            <a:ext cx="5123815" cy="923925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 marR="45593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User data shell scripts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must start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with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the #! 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characters and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path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the interpreter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you  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want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read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dirty="0" sz="1800" spc="5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script.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515" y="2319527"/>
            <a:ext cx="4122420" cy="1226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0143" y="2368295"/>
            <a:ext cx="3979545" cy="1083945"/>
          </a:xfrm>
          <a:custGeom>
            <a:avLst/>
            <a:gdLst/>
            <a:ahLst/>
            <a:cxnLst/>
            <a:rect l="l" t="t" r="r" b="b"/>
            <a:pathLst>
              <a:path w="3979545" h="1083945">
                <a:moveTo>
                  <a:pt x="0" y="1083564"/>
                </a:moveTo>
                <a:lnTo>
                  <a:pt x="3979163" y="1083564"/>
                </a:lnTo>
                <a:lnTo>
                  <a:pt x="3979163" y="0"/>
                </a:lnTo>
                <a:lnTo>
                  <a:pt x="0" y="0"/>
                </a:lnTo>
                <a:lnTo>
                  <a:pt x="0" y="1083564"/>
                </a:lnTo>
                <a:close/>
              </a:path>
            </a:pathLst>
          </a:custGeom>
          <a:ln w="57912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86071" y="3044951"/>
            <a:ext cx="1263396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28616" y="3067304"/>
            <a:ext cx="1003300" cy="342265"/>
          </a:xfrm>
          <a:custGeom>
            <a:avLst/>
            <a:gdLst/>
            <a:ahLst/>
            <a:cxnLst/>
            <a:rect l="l" t="t" r="r" b="b"/>
            <a:pathLst>
              <a:path w="1003300" h="342264">
                <a:moveTo>
                  <a:pt x="827694" y="286238"/>
                </a:moveTo>
                <a:lnTo>
                  <a:pt x="812165" y="342010"/>
                </a:lnTo>
                <a:lnTo>
                  <a:pt x="1002792" y="304926"/>
                </a:lnTo>
                <a:lnTo>
                  <a:pt x="990720" y="294004"/>
                </a:lnTo>
                <a:lnTo>
                  <a:pt x="855599" y="294004"/>
                </a:lnTo>
                <a:lnTo>
                  <a:pt x="827694" y="286238"/>
                </a:lnTo>
                <a:close/>
              </a:path>
              <a:path w="1003300" h="342264">
                <a:moveTo>
                  <a:pt x="843218" y="230489"/>
                </a:moveTo>
                <a:lnTo>
                  <a:pt x="827694" y="286238"/>
                </a:lnTo>
                <a:lnTo>
                  <a:pt x="855599" y="294004"/>
                </a:lnTo>
                <a:lnTo>
                  <a:pt x="871093" y="238251"/>
                </a:lnTo>
                <a:lnTo>
                  <a:pt x="843218" y="230489"/>
                </a:lnTo>
                <a:close/>
              </a:path>
              <a:path w="1003300" h="342264">
                <a:moveTo>
                  <a:pt x="858774" y="174625"/>
                </a:moveTo>
                <a:lnTo>
                  <a:pt x="843218" y="230489"/>
                </a:lnTo>
                <a:lnTo>
                  <a:pt x="871093" y="238251"/>
                </a:lnTo>
                <a:lnTo>
                  <a:pt x="855599" y="294004"/>
                </a:lnTo>
                <a:lnTo>
                  <a:pt x="990720" y="294004"/>
                </a:lnTo>
                <a:lnTo>
                  <a:pt x="858774" y="174625"/>
                </a:lnTo>
                <a:close/>
              </a:path>
              <a:path w="1003300" h="342264">
                <a:moveTo>
                  <a:pt x="15494" y="0"/>
                </a:moveTo>
                <a:lnTo>
                  <a:pt x="0" y="55879"/>
                </a:lnTo>
                <a:lnTo>
                  <a:pt x="827694" y="286238"/>
                </a:lnTo>
                <a:lnTo>
                  <a:pt x="843218" y="230489"/>
                </a:lnTo>
                <a:lnTo>
                  <a:pt x="15494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32297" y="2911601"/>
            <a:ext cx="3375660" cy="922019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1440" marR="67310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Install Apache 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web</a:t>
            </a:r>
            <a:r>
              <a:rPr dirty="0" sz="1800" spc="-9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server  Enable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web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server  Start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dirty="0" sz="1800" spc="-20">
                <a:solidFill>
                  <a:srgbClr val="464646"/>
                </a:solidFill>
                <a:latin typeface="Arial"/>
                <a:cs typeface="Arial"/>
              </a:rPr>
              <a:t>web</a:t>
            </a:r>
            <a:r>
              <a:rPr dirty="0" sz="1800" spc="1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022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User Data Example</a:t>
            </a:r>
            <a:r>
              <a:rPr dirty="0" sz="2800">
                <a:solidFill>
                  <a:srgbClr val="4D4D4B"/>
                </a:solidFill>
              </a:rPr>
              <a:t> </a:t>
            </a:r>
            <a:r>
              <a:rPr dirty="0" sz="2800" spc="-10">
                <a:solidFill>
                  <a:srgbClr val="4D4D4B"/>
                </a:solidFill>
              </a:rPr>
              <a:t>Windows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5544" y="1345133"/>
            <a:ext cx="1664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366FF"/>
                </a:solidFill>
                <a:latin typeface="Courier New"/>
                <a:cs typeface="Courier New"/>
              </a:rPr>
              <a:t>&lt;powershell&gt;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095" y="1671827"/>
            <a:ext cx="3939540" cy="466725"/>
          </a:xfrm>
          <a:prstGeom prst="rect">
            <a:avLst/>
          </a:prstGeom>
          <a:ln w="57911">
            <a:solidFill>
              <a:srgbClr val="FAB346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25"/>
              </a:spcBef>
            </a:pPr>
            <a:r>
              <a:rPr dirty="0" sz="1800" spc="-10">
                <a:solidFill>
                  <a:srgbClr val="3366FF"/>
                </a:solidFill>
                <a:latin typeface="Courier New"/>
                <a:cs typeface="Courier New"/>
              </a:rPr>
              <a:t>Import-Module</a:t>
            </a:r>
            <a:r>
              <a:rPr dirty="0" sz="1800" spc="-3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3366FF"/>
                </a:solidFill>
                <a:latin typeface="Courier New"/>
                <a:cs typeface="Courier New"/>
              </a:rPr>
              <a:t>ServerManager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095" y="2316479"/>
            <a:ext cx="6673850" cy="670560"/>
          </a:xfrm>
          <a:prstGeom prst="rect">
            <a:avLst/>
          </a:prstGeom>
          <a:ln w="57911">
            <a:solidFill>
              <a:srgbClr val="FBB64B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229"/>
              </a:spcBef>
            </a:pPr>
            <a:r>
              <a:rPr dirty="0" sz="1800" spc="-10">
                <a:solidFill>
                  <a:srgbClr val="3366FF"/>
                </a:solidFill>
                <a:latin typeface="Courier New"/>
                <a:cs typeface="Courier New"/>
              </a:rPr>
              <a:t>Install-WindowsFeature web-server,</a:t>
            </a:r>
            <a:r>
              <a:rPr dirty="0" sz="1800" spc="-2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3366FF"/>
                </a:solidFill>
                <a:latin typeface="Courier New"/>
                <a:cs typeface="Courier New"/>
              </a:rPr>
              <a:t>web-webserver</a:t>
            </a:r>
            <a:endParaRPr sz="18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3366FF"/>
                </a:solidFill>
                <a:latin typeface="Courier New"/>
                <a:cs typeface="Courier New"/>
              </a:rPr>
              <a:t>Install-WindowsFeature</a:t>
            </a:r>
            <a:r>
              <a:rPr dirty="0" sz="1800" spc="-1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3366FF"/>
                </a:solidFill>
                <a:latin typeface="Courier New"/>
                <a:cs typeface="Courier New"/>
              </a:rPr>
              <a:t>web-mgmt-tools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544" y="2991992"/>
            <a:ext cx="180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366FF"/>
                </a:solidFill>
                <a:latin typeface="Courier New"/>
                <a:cs typeface="Courier New"/>
              </a:rPr>
              <a:t>&lt;/powershell&gt;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468" y="1623060"/>
            <a:ext cx="4082796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19015" y="1392936"/>
            <a:ext cx="800100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61688" y="1591055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80">
                <a:moveTo>
                  <a:pt x="376595" y="66460"/>
                </a:moveTo>
                <a:lnTo>
                  <a:pt x="0" y="298450"/>
                </a:lnTo>
                <a:lnTo>
                  <a:pt x="30479" y="347853"/>
                </a:lnTo>
                <a:lnTo>
                  <a:pt x="406965" y="115738"/>
                </a:lnTo>
                <a:lnTo>
                  <a:pt x="376595" y="66460"/>
                </a:lnTo>
                <a:close/>
              </a:path>
              <a:path w="539750" h="347980">
                <a:moveTo>
                  <a:pt x="507851" y="51308"/>
                </a:moveTo>
                <a:lnTo>
                  <a:pt x="401192" y="51308"/>
                </a:lnTo>
                <a:lnTo>
                  <a:pt x="431546" y="100584"/>
                </a:lnTo>
                <a:lnTo>
                  <a:pt x="406965" y="115738"/>
                </a:lnTo>
                <a:lnTo>
                  <a:pt x="437388" y="165100"/>
                </a:lnTo>
                <a:lnTo>
                  <a:pt x="507851" y="51308"/>
                </a:lnTo>
                <a:close/>
              </a:path>
              <a:path w="539750" h="347980">
                <a:moveTo>
                  <a:pt x="401192" y="51308"/>
                </a:moveTo>
                <a:lnTo>
                  <a:pt x="376595" y="66460"/>
                </a:lnTo>
                <a:lnTo>
                  <a:pt x="406965" y="115738"/>
                </a:lnTo>
                <a:lnTo>
                  <a:pt x="431546" y="100584"/>
                </a:lnTo>
                <a:lnTo>
                  <a:pt x="401192" y="51308"/>
                </a:lnTo>
                <a:close/>
              </a:path>
              <a:path w="539750" h="347980">
                <a:moveTo>
                  <a:pt x="539623" y="0"/>
                </a:moveTo>
                <a:lnTo>
                  <a:pt x="346201" y="17145"/>
                </a:lnTo>
                <a:lnTo>
                  <a:pt x="376595" y="66460"/>
                </a:lnTo>
                <a:lnTo>
                  <a:pt x="401192" y="51308"/>
                </a:lnTo>
                <a:lnTo>
                  <a:pt x="507851" y="51308"/>
                </a:lnTo>
                <a:lnTo>
                  <a:pt x="539623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96434" y="1268730"/>
            <a:ext cx="4029710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805">
              <a:lnSpc>
                <a:spcPts val="2100"/>
              </a:lnSpc>
              <a:spcBef>
                <a:spcPts val="305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Import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Server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Manager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module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100"/>
              </a:lnSpc>
            </a:pP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for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Windows</a:t>
            </a:r>
            <a:r>
              <a:rPr dirty="0" sz="1800" spc="4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PowerShell.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468" y="2267711"/>
            <a:ext cx="6816852" cy="813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30208" y="3135419"/>
            <a:ext cx="1256646" cy="678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54602" y="3139439"/>
            <a:ext cx="1205230" cy="625475"/>
          </a:xfrm>
          <a:custGeom>
            <a:avLst/>
            <a:gdLst/>
            <a:ahLst/>
            <a:cxnLst/>
            <a:rect l="l" t="t" r="r" b="b"/>
            <a:pathLst>
              <a:path w="1205229" h="625475">
                <a:moveTo>
                  <a:pt x="1037032" y="572996"/>
                </a:moveTo>
                <a:lnTo>
                  <a:pt x="1011047" y="624713"/>
                </a:lnTo>
                <a:lnTo>
                  <a:pt x="1205230" y="625094"/>
                </a:lnTo>
                <a:lnTo>
                  <a:pt x="1176012" y="585978"/>
                </a:lnTo>
                <a:lnTo>
                  <a:pt x="1062863" y="585978"/>
                </a:lnTo>
                <a:lnTo>
                  <a:pt x="1037032" y="572996"/>
                </a:lnTo>
                <a:close/>
              </a:path>
              <a:path w="1205229" h="625475">
                <a:moveTo>
                  <a:pt x="1063066" y="521181"/>
                </a:moveTo>
                <a:lnTo>
                  <a:pt x="1037032" y="572996"/>
                </a:lnTo>
                <a:lnTo>
                  <a:pt x="1062863" y="585978"/>
                </a:lnTo>
                <a:lnTo>
                  <a:pt x="1088898" y="534162"/>
                </a:lnTo>
                <a:lnTo>
                  <a:pt x="1063066" y="521181"/>
                </a:lnTo>
                <a:close/>
              </a:path>
              <a:path w="1205229" h="625475">
                <a:moveTo>
                  <a:pt x="1089025" y="469519"/>
                </a:moveTo>
                <a:lnTo>
                  <a:pt x="1063066" y="521181"/>
                </a:lnTo>
                <a:lnTo>
                  <a:pt x="1088898" y="534162"/>
                </a:lnTo>
                <a:lnTo>
                  <a:pt x="1062863" y="585978"/>
                </a:lnTo>
                <a:lnTo>
                  <a:pt x="1176012" y="585978"/>
                </a:lnTo>
                <a:lnTo>
                  <a:pt x="1089025" y="469519"/>
                </a:lnTo>
                <a:close/>
              </a:path>
              <a:path w="1205229" h="625475">
                <a:moveTo>
                  <a:pt x="25908" y="0"/>
                </a:moveTo>
                <a:lnTo>
                  <a:pt x="0" y="51816"/>
                </a:lnTo>
                <a:lnTo>
                  <a:pt x="1037032" y="572996"/>
                </a:lnTo>
                <a:lnTo>
                  <a:pt x="1063066" y="521181"/>
                </a:lnTo>
                <a:lnTo>
                  <a:pt x="25908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04865" y="3400805"/>
            <a:ext cx="3375660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Install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IIS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Install 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Web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Management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45">
                <a:solidFill>
                  <a:srgbClr val="464646"/>
                </a:solidFill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673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EC2 Purchasing</a:t>
            </a:r>
            <a:r>
              <a:rPr dirty="0" sz="2800" spc="5"/>
              <a:t> </a:t>
            </a:r>
            <a:r>
              <a:rPr dirty="0" sz="2800" spc="-5"/>
              <a:t>Options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69495" y="364647"/>
            <a:ext cx="80010" cy="502284"/>
          </a:xfrm>
          <a:custGeom>
            <a:avLst/>
            <a:gdLst/>
            <a:ahLst/>
            <a:cxnLst/>
            <a:rect l="l" t="t" r="r" b="b"/>
            <a:pathLst>
              <a:path w="80009" h="502284">
                <a:moveTo>
                  <a:pt x="0" y="0"/>
                </a:moveTo>
                <a:lnTo>
                  <a:pt x="0" y="501886"/>
                </a:lnTo>
                <a:lnTo>
                  <a:pt x="79499" y="483995"/>
                </a:lnTo>
                <a:lnTo>
                  <a:pt x="79499" y="16839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48994" y="325723"/>
            <a:ext cx="97790" cy="581025"/>
          </a:xfrm>
          <a:custGeom>
            <a:avLst/>
            <a:gdLst/>
            <a:ahLst/>
            <a:cxnLst/>
            <a:rect l="l" t="t" r="r" b="b"/>
            <a:pathLst>
              <a:path w="97790" h="581025">
                <a:moveTo>
                  <a:pt x="0" y="0"/>
                </a:moveTo>
                <a:lnTo>
                  <a:pt x="0" y="580791"/>
                </a:lnTo>
                <a:lnTo>
                  <a:pt x="97519" y="552382"/>
                </a:lnTo>
                <a:lnTo>
                  <a:pt x="97518" y="27356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46513" y="277321"/>
            <a:ext cx="126364" cy="678180"/>
          </a:xfrm>
          <a:custGeom>
            <a:avLst/>
            <a:gdLst/>
            <a:ahLst/>
            <a:cxnLst/>
            <a:rect l="l" t="t" r="r" b="b"/>
            <a:pathLst>
              <a:path w="126365" h="678180">
                <a:moveTo>
                  <a:pt x="0" y="0"/>
                </a:moveTo>
                <a:lnTo>
                  <a:pt x="0" y="677593"/>
                </a:lnTo>
                <a:lnTo>
                  <a:pt x="126147" y="631298"/>
                </a:lnTo>
                <a:lnTo>
                  <a:pt x="126147" y="45233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72660" y="219454"/>
            <a:ext cx="334645" cy="797560"/>
          </a:xfrm>
          <a:custGeom>
            <a:avLst/>
            <a:gdLst/>
            <a:ahLst/>
            <a:cxnLst/>
            <a:rect l="l" t="t" r="r" b="b"/>
            <a:pathLst>
              <a:path w="334645" h="797560">
                <a:moveTo>
                  <a:pt x="6465" y="0"/>
                </a:moveTo>
                <a:lnTo>
                  <a:pt x="0" y="0"/>
                </a:lnTo>
                <a:lnTo>
                  <a:pt x="0" y="797053"/>
                </a:lnTo>
                <a:lnTo>
                  <a:pt x="983" y="797053"/>
                </a:lnTo>
                <a:lnTo>
                  <a:pt x="334543" y="632537"/>
                </a:lnTo>
                <a:lnTo>
                  <a:pt x="334542" y="160794"/>
                </a:lnTo>
                <a:lnTo>
                  <a:pt x="6465" y="0"/>
                </a:lnTo>
                <a:close/>
              </a:path>
            </a:pathLst>
          </a:custGeom>
          <a:solidFill>
            <a:srgbClr val="F474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05872" y="219454"/>
            <a:ext cx="67310" cy="797560"/>
          </a:xfrm>
          <a:custGeom>
            <a:avLst/>
            <a:gdLst/>
            <a:ahLst/>
            <a:cxnLst/>
            <a:rect l="l" t="t" r="r" b="b"/>
            <a:pathLst>
              <a:path w="67309" h="797560">
                <a:moveTo>
                  <a:pt x="66787" y="0"/>
                </a:moveTo>
                <a:lnTo>
                  <a:pt x="60085" y="0"/>
                </a:lnTo>
                <a:lnTo>
                  <a:pt x="0" y="28407"/>
                </a:lnTo>
                <a:lnTo>
                  <a:pt x="0" y="763869"/>
                </a:lnTo>
                <a:lnTo>
                  <a:pt x="65825" y="797053"/>
                </a:lnTo>
                <a:lnTo>
                  <a:pt x="66787" y="797053"/>
                </a:lnTo>
                <a:lnTo>
                  <a:pt x="66787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20547" y="277321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541"/>
                </a:lnTo>
              </a:path>
            </a:pathLst>
          </a:custGeom>
          <a:ln w="51933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28324" y="325723"/>
            <a:ext cx="0" cy="579755"/>
          </a:xfrm>
          <a:custGeom>
            <a:avLst/>
            <a:gdLst/>
            <a:ahLst/>
            <a:cxnLst/>
            <a:rect l="l" t="t" r="r" b="b"/>
            <a:pathLst>
              <a:path w="0" h="579755">
                <a:moveTo>
                  <a:pt x="0" y="0"/>
                </a:moveTo>
                <a:lnTo>
                  <a:pt x="0" y="579739"/>
                </a:lnTo>
              </a:path>
            </a:pathLst>
          </a:custGeom>
          <a:ln w="41339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53065" y="364647"/>
            <a:ext cx="0" cy="503555"/>
          </a:xfrm>
          <a:custGeom>
            <a:avLst/>
            <a:gdLst/>
            <a:ahLst/>
            <a:cxnLst/>
            <a:rect l="l" t="t" r="r" b="b"/>
            <a:pathLst>
              <a:path w="0" h="503555">
                <a:moveTo>
                  <a:pt x="0" y="0"/>
                </a:moveTo>
                <a:lnTo>
                  <a:pt x="0" y="502938"/>
                </a:lnTo>
              </a:path>
            </a:pathLst>
          </a:custGeom>
          <a:ln w="32860">
            <a:solidFill>
              <a:srgbClr val="9944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6991" y="1219200"/>
            <a:ext cx="1313815" cy="3115310"/>
          </a:xfrm>
          <a:custGeom>
            <a:avLst/>
            <a:gdLst/>
            <a:ahLst/>
            <a:cxnLst/>
            <a:rect l="l" t="t" r="r" b="b"/>
            <a:pathLst>
              <a:path w="1313814" h="3115310">
                <a:moveTo>
                  <a:pt x="1182370" y="0"/>
                </a:moveTo>
                <a:lnTo>
                  <a:pt x="131368" y="0"/>
                </a:lnTo>
                <a:lnTo>
                  <a:pt x="80233" y="10320"/>
                </a:lnTo>
                <a:lnTo>
                  <a:pt x="38476" y="38465"/>
                </a:lnTo>
                <a:lnTo>
                  <a:pt x="10323" y="80206"/>
                </a:lnTo>
                <a:lnTo>
                  <a:pt x="0" y="131317"/>
                </a:lnTo>
                <a:lnTo>
                  <a:pt x="0" y="2983712"/>
                </a:lnTo>
                <a:lnTo>
                  <a:pt x="10323" y="3034838"/>
                </a:lnTo>
                <a:lnTo>
                  <a:pt x="38476" y="3076587"/>
                </a:lnTo>
                <a:lnTo>
                  <a:pt x="80233" y="3104734"/>
                </a:lnTo>
                <a:lnTo>
                  <a:pt x="131368" y="3115056"/>
                </a:lnTo>
                <a:lnTo>
                  <a:pt x="1182370" y="3115056"/>
                </a:lnTo>
                <a:lnTo>
                  <a:pt x="1233481" y="3104734"/>
                </a:lnTo>
                <a:lnTo>
                  <a:pt x="1275222" y="3076587"/>
                </a:lnTo>
                <a:lnTo>
                  <a:pt x="1303367" y="3034838"/>
                </a:lnTo>
                <a:lnTo>
                  <a:pt x="1313688" y="2983712"/>
                </a:lnTo>
                <a:lnTo>
                  <a:pt x="1313688" y="131317"/>
                </a:lnTo>
                <a:lnTo>
                  <a:pt x="1303367" y="80206"/>
                </a:lnTo>
                <a:lnTo>
                  <a:pt x="1275222" y="38465"/>
                </a:lnTo>
                <a:lnTo>
                  <a:pt x="1233481" y="10320"/>
                </a:lnTo>
                <a:lnTo>
                  <a:pt x="1182370" y="0"/>
                </a:lnTo>
                <a:close/>
              </a:path>
            </a:pathLst>
          </a:custGeom>
          <a:solidFill>
            <a:srgbClr val="FDE4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6892" y="1426210"/>
            <a:ext cx="117221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18745" marR="5080" indent="-106680">
              <a:lnSpc>
                <a:spcPts val="1730"/>
              </a:lnSpc>
              <a:spcBef>
                <a:spcPts val="310"/>
              </a:spcBef>
            </a:pPr>
            <a:r>
              <a:rPr dirty="0" sz="1600" spc="-15" b="1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dirty="0" sz="1600" spc="-10" b="1">
                <a:solidFill>
                  <a:srgbClr val="464646"/>
                </a:solidFill>
                <a:latin typeface="Arial"/>
                <a:cs typeface="Arial"/>
              </a:rPr>
              <a:t>n-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Dema</a:t>
            </a:r>
            <a:r>
              <a:rPr dirty="0" sz="1600" spc="-10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d 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Instances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0143" y="2112264"/>
            <a:ext cx="1175004" cy="214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1866" y="2154173"/>
            <a:ext cx="1051560" cy="2025650"/>
          </a:xfrm>
          <a:custGeom>
            <a:avLst/>
            <a:gdLst/>
            <a:ahLst/>
            <a:cxnLst/>
            <a:rect l="l" t="t" r="r" b="b"/>
            <a:pathLst>
              <a:path w="1051560" h="2025650">
                <a:moveTo>
                  <a:pt x="946404" y="0"/>
                </a:moveTo>
                <a:lnTo>
                  <a:pt x="105156" y="0"/>
                </a:lnTo>
                <a:lnTo>
                  <a:pt x="64224" y="8268"/>
                </a:lnTo>
                <a:lnTo>
                  <a:pt x="30799" y="30813"/>
                </a:lnTo>
                <a:lnTo>
                  <a:pt x="8263" y="64240"/>
                </a:lnTo>
                <a:lnTo>
                  <a:pt x="0" y="105156"/>
                </a:lnTo>
                <a:lnTo>
                  <a:pt x="0" y="1920290"/>
                </a:lnTo>
                <a:lnTo>
                  <a:pt x="8263" y="1961204"/>
                </a:lnTo>
                <a:lnTo>
                  <a:pt x="30799" y="1994612"/>
                </a:lnTo>
                <a:lnTo>
                  <a:pt x="64224" y="2017136"/>
                </a:lnTo>
                <a:lnTo>
                  <a:pt x="105156" y="2025395"/>
                </a:lnTo>
                <a:lnTo>
                  <a:pt x="946404" y="2025395"/>
                </a:lnTo>
                <a:lnTo>
                  <a:pt x="987319" y="2017136"/>
                </a:lnTo>
                <a:lnTo>
                  <a:pt x="1020746" y="1994612"/>
                </a:lnTo>
                <a:lnTo>
                  <a:pt x="1043291" y="1961204"/>
                </a:lnTo>
                <a:lnTo>
                  <a:pt x="1051560" y="1920290"/>
                </a:lnTo>
                <a:lnTo>
                  <a:pt x="1051560" y="105156"/>
                </a:lnTo>
                <a:lnTo>
                  <a:pt x="1043291" y="64240"/>
                </a:lnTo>
                <a:lnTo>
                  <a:pt x="1020746" y="30813"/>
                </a:lnTo>
                <a:lnTo>
                  <a:pt x="987319" y="8268"/>
                </a:lnTo>
                <a:lnTo>
                  <a:pt x="946404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1866" y="2154173"/>
            <a:ext cx="1051560" cy="2025650"/>
          </a:xfrm>
          <a:custGeom>
            <a:avLst/>
            <a:gdLst/>
            <a:ahLst/>
            <a:cxnLst/>
            <a:rect l="l" t="t" r="r" b="b"/>
            <a:pathLst>
              <a:path w="1051560" h="2025650">
                <a:moveTo>
                  <a:pt x="0" y="105156"/>
                </a:moveTo>
                <a:lnTo>
                  <a:pt x="8263" y="64240"/>
                </a:lnTo>
                <a:lnTo>
                  <a:pt x="30799" y="30813"/>
                </a:lnTo>
                <a:lnTo>
                  <a:pt x="64224" y="8268"/>
                </a:lnTo>
                <a:lnTo>
                  <a:pt x="105156" y="0"/>
                </a:lnTo>
                <a:lnTo>
                  <a:pt x="946404" y="0"/>
                </a:lnTo>
                <a:lnTo>
                  <a:pt x="987319" y="8268"/>
                </a:lnTo>
                <a:lnTo>
                  <a:pt x="1020746" y="30813"/>
                </a:lnTo>
                <a:lnTo>
                  <a:pt x="1043291" y="64240"/>
                </a:lnTo>
                <a:lnTo>
                  <a:pt x="1051560" y="105156"/>
                </a:lnTo>
                <a:lnTo>
                  <a:pt x="1051560" y="1920290"/>
                </a:lnTo>
                <a:lnTo>
                  <a:pt x="1043291" y="1961204"/>
                </a:lnTo>
                <a:lnTo>
                  <a:pt x="1020746" y="1994612"/>
                </a:lnTo>
                <a:lnTo>
                  <a:pt x="987319" y="2017136"/>
                </a:lnTo>
                <a:lnTo>
                  <a:pt x="946404" y="2025395"/>
                </a:lnTo>
                <a:lnTo>
                  <a:pt x="105156" y="2025395"/>
                </a:lnTo>
                <a:lnTo>
                  <a:pt x="64224" y="2017136"/>
                </a:lnTo>
                <a:lnTo>
                  <a:pt x="30799" y="1994612"/>
                </a:lnTo>
                <a:lnTo>
                  <a:pt x="8263" y="1961204"/>
                </a:lnTo>
                <a:lnTo>
                  <a:pt x="0" y="1920290"/>
                </a:lnTo>
                <a:lnTo>
                  <a:pt x="0" y="105156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34390" y="2982595"/>
            <a:ext cx="685800" cy="344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55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Pay by</a:t>
            </a:r>
            <a:r>
              <a:rPr dirty="0" sz="11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255"/>
              </a:lnSpc>
            </a:pPr>
            <a:r>
              <a:rPr dirty="0" u="heavy" sz="1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hour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87651" y="1219200"/>
            <a:ext cx="1313815" cy="3115310"/>
          </a:xfrm>
          <a:custGeom>
            <a:avLst/>
            <a:gdLst/>
            <a:ahLst/>
            <a:cxnLst/>
            <a:rect l="l" t="t" r="r" b="b"/>
            <a:pathLst>
              <a:path w="1313814" h="3115310">
                <a:moveTo>
                  <a:pt x="1182370" y="0"/>
                </a:moveTo>
                <a:lnTo>
                  <a:pt x="131318" y="0"/>
                </a:lnTo>
                <a:lnTo>
                  <a:pt x="80206" y="10320"/>
                </a:lnTo>
                <a:lnTo>
                  <a:pt x="38465" y="38465"/>
                </a:lnTo>
                <a:lnTo>
                  <a:pt x="10320" y="80206"/>
                </a:lnTo>
                <a:lnTo>
                  <a:pt x="0" y="131317"/>
                </a:lnTo>
                <a:lnTo>
                  <a:pt x="0" y="2983712"/>
                </a:lnTo>
                <a:lnTo>
                  <a:pt x="10320" y="3034838"/>
                </a:lnTo>
                <a:lnTo>
                  <a:pt x="38465" y="3076587"/>
                </a:lnTo>
                <a:lnTo>
                  <a:pt x="80206" y="3104734"/>
                </a:lnTo>
                <a:lnTo>
                  <a:pt x="131318" y="3115056"/>
                </a:lnTo>
                <a:lnTo>
                  <a:pt x="1182370" y="3115056"/>
                </a:lnTo>
                <a:lnTo>
                  <a:pt x="1233481" y="3104734"/>
                </a:lnTo>
                <a:lnTo>
                  <a:pt x="1275222" y="3076587"/>
                </a:lnTo>
                <a:lnTo>
                  <a:pt x="1303367" y="3034838"/>
                </a:lnTo>
                <a:lnTo>
                  <a:pt x="1313688" y="2983712"/>
                </a:lnTo>
                <a:lnTo>
                  <a:pt x="1313688" y="131317"/>
                </a:lnTo>
                <a:lnTo>
                  <a:pt x="1303367" y="80206"/>
                </a:lnTo>
                <a:lnTo>
                  <a:pt x="1275222" y="38465"/>
                </a:lnTo>
                <a:lnTo>
                  <a:pt x="1233481" y="10320"/>
                </a:lnTo>
                <a:lnTo>
                  <a:pt x="1182370" y="0"/>
                </a:lnTo>
                <a:close/>
              </a:path>
            </a:pathLst>
          </a:custGeom>
          <a:solidFill>
            <a:srgbClr val="FDE4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964817" y="1426210"/>
            <a:ext cx="960119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 indent="12065">
              <a:lnSpc>
                <a:spcPts val="1730"/>
              </a:lnSpc>
              <a:spcBef>
                <a:spcPts val="310"/>
              </a:spcBef>
            </a:pPr>
            <a:r>
              <a:rPr dirty="0" sz="1600" spc="-10" b="1">
                <a:solidFill>
                  <a:srgbClr val="464646"/>
                </a:solidFill>
                <a:latin typeface="Arial"/>
                <a:cs typeface="Arial"/>
              </a:rPr>
              <a:t>Reserved 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Ins</a:t>
            </a:r>
            <a:r>
              <a:rPr dirty="0" sz="1600" spc="-1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57755" y="2113788"/>
            <a:ext cx="1175004" cy="1281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8423" y="2199132"/>
            <a:ext cx="1190244" cy="1132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19477" y="2155698"/>
            <a:ext cx="1051560" cy="1158240"/>
          </a:xfrm>
          <a:custGeom>
            <a:avLst/>
            <a:gdLst/>
            <a:ahLst/>
            <a:cxnLst/>
            <a:rect l="l" t="t" r="r" b="b"/>
            <a:pathLst>
              <a:path w="1051560" h="1158239">
                <a:moveTo>
                  <a:pt x="957580" y="0"/>
                </a:moveTo>
                <a:lnTo>
                  <a:pt x="93980" y="0"/>
                </a:lnTo>
                <a:lnTo>
                  <a:pt x="57382" y="9096"/>
                </a:lnTo>
                <a:lnTo>
                  <a:pt x="27511" y="33908"/>
                </a:lnTo>
                <a:lnTo>
                  <a:pt x="7379" y="70723"/>
                </a:lnTo>
                <a:lnTo>
                  <a:pt x="0" y="115824"/>
                </a:lnTo>
                <a:lnTo>
                  <a:pt x="0" y="1042415"/>
                </a:lnTo>
                <a:lnTo>
                  <a:pt x="7379" y="1087516"/>
                </a:lnTo>
                <a:lnTo>
                  <a:pt x="27511" y="1124331"/>
                </a:lnTo>
                <a:lnTo>
                  <a:pt x="57382" y="1149143"/>
                </a:lnTo>
                <a:lnTo>
                  <a:pt x="93980" y="1158239"/>
                </a:lnTo>
                <a:lnTo>
                  <a:pt x="957580" y="1158239"/>
                </a:lnTo>
                <a:lnTo>
                  <a:pt x="994177" y="1149143"/>
                </a:lnTo>
                <a:lnTo>
                  <a:pt x="1024048" y="1124331"/>
                </a:lnTo>
                <a:lnTo>
                  <a:pt x="1044180" y="1087516"/>
                </a:lnTo>
                <a:lnTo>
                  <a:pt x="1051560" y="1042415"/>
                </a:lnTo>
                <a:lnTo>
                  <a:pt x="1051560" y="115824"/>
                </a:lnTo>
                <a:lnTo>
                  <a:pt x="1044180" y="70723"/>
                </a:lnTo>
                <a:lnTo>
                  <a:pt x="1024048" y="33908"/>
                </a:lnTo>
                <a:lnTo>
                  <a:pt x="994177" y="9096"/>
                </a:lnTo>
                <a:lnTo>
                  <a:pt x="957580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19477" y="2155698"/>
            <a:ext cx="1051560" cy="1158240"/>
          </a:xfrm>
          <a:custGeom>
            <a:avLst/>
            <a:gdLst/>
            <a:ahLst/>
            <a:cxnLst/>
            <a:rect l="l" t="t" r="r" b="b"/>
            <a:pathLst>
              <a:path w="1051560" h="1158239">
                <a:moveTo>
                  <a:pt x="0" y="115824"/>
                </a:moveTo>
                <a:lnTo>
                  <a:pt x="7379" y="70723"/>
                </a:lnTo>
                <a:lnTo>
                  <a:pt x="27511" y="33908"/>
                </a:lnTo>
                <a:lnTo>
                  <a:pt x="57382" y="9096"/>
                </a:lnTo>
                <a:lnTo>
                  <a:pt x="93980" y="0"/>
                </a:lnTo>
                <a:lnTo>
                  <a:pt x="957580" y="0"/>
                </a:lnTo>
                <a:lnTo>
                  <a:pt x="994177" y="9096"/>
                </a:lnTo>
                <a:lnTo>
                  <a:pt x="1024048" y="33908"/>
                </a:lnTo>
                <a:lnTo>
                  <a:pt x="1044180" y="70723"/>
                </a:lnTo>
                <a:lnTo>
                  <a:pt x="1051560" y="115824"/>
                </a:lnTo>
                <a:lnTo>
                  <a:pt x="1051560" y="1042415"/>
                </a:lnTo>
                <a:lnTo>
                  <a:pt x="1044180" y="1087516"/>
                </a:lnTo>
                <a:lnTo>
                  <a:pt x="1024048" y="1124331"/>
                </a:lnTo>
                <a:lnTo>
                  <a:pt x="994177" y="1149143"/>
                </a:lnTo>
                <a:lnTo>
                  <a:pt x="957580" y="1158239"/>
                </a:lnTo>
                <a:lnTo>
                  <a:pt x="93980" y="1158239"/>
                </a:lnTo>
                <a:lnTo>
                  <a:pt x="57382" y="1149143"/>
                </a:lnTo>
                <a:lnTo>
                  <a:pt x="27511" y="1124331"/>
                </a:lnTo>
                <a:lnTo>
                  <a:pt x="7379" y="1087516"/>
                </a:lnTo>
                <a:lnTo>
                  <a:pt x="0" y="1042415"/>
                </a:lnTo>
                <a:lnTo>
                  <a:pt x="0" y="1158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982216" y="2248027"/>
            <a:ext cx="925194" cy="9486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700" marR="5080">
              <a:lnSpc>
                <a:spcPct val="90000"/>
              </a:lnSpc>
              <a:spcBef>
                <a:spcPts val="23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Purchase,</a:t>
            </a:r>
            <a:r>
              <a:rPr dirty="0" sz="11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11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significant  </a:t>
            </a:r>
            <a:r>
              <a:rPr dirty="0" u="heavy" sz="1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discount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,  instances that  are </a:t>
            </a:r>
            <a:r>
              <a:rPr dirty="0" u="heavy" sz="11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always </a:t>
            </a: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11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available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57755" y="3429000"/>
            <a:ext cx="1175004" cy="832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9477" y="3470909"/>
            <a:ext cx="1051560" cy="708660"/>
          </a:xfrm>
          <a:custGeom>
            <a:avLst/>
            <a:gdLst/>
            <a:ahLst/>
            <a:cxnLst/>
            <a:rect l="l" t="t" r="r" b="b"/>
            <a:pathLst>
              <a:path w="1051560" h="708660">
                <a:moveTo>
                  <a:pt x="957580" y="0"/>
                </a:moveTo>
                <a:lnTo>
                  <a:pt x="93980" y="0"/>
                </a:lnTo>
                <a:lnTo>
                  <a:pt x="57382" y="5572"/>
                </a:lnTo>
                <a:lnTo>
                  <a:pt x="27511" y="20764"/>
                </a:lnTo>
                <a:lnTo>
                  <a:pt x="7379" y="43291"/>
                </a:lnTo>
                <a:lnTo>
                  <a:pt x="0" y="70865"/>
                </a:lnTo>
                <a:lnTo>
                  <a:pt x="0" y="637793"/>
                </a:lnTo>
                <a:lnTo>
                  <a:pt x="7379" y="665379"/>
                </a:lnTo>
                <a:lnTo>
                  <a:pt x="27511" y="687905"/>
                </a:lnTo>
                <a:lnTo>
                  <a:pt x="57382" y="703091"/>
                </a:lnTo>
                <a:lnTo>
                  <a:pt x="93980" y="708659"/>
                </a:lnTo>
                <a:lnTo>
                  <a:pt x="957580" y="708659"/>
                </a:lnTo>
                <a:lnTo>
                  <a:pt x="994177" y="703091"/>
                </a:lnTo>
                <a:lnTo>
                  <a:pt x="1024048" y="687905"/>
                </a:lnTo>
                <a:lnTo>
                  <a:pt x="1044180" y="665379"/>
                </a:lnTo>
                <a:lnTo>
                  <a:pt x="1051560" y="637793"/>
                </a:lnTo>
                <a:lnTo>
                  <a:pt x="1051560" y="70865"/>
                </a:lnTo>
                <a:lnTo>
                  <a:pt x="1044180" y="43291"/>
                </a:lnTo>
                <a:lnTo>
                  <a:pt x="1024048" y="20764"/>
                </a:lnTo>
                <a:lnTo>
                  <a:pt x="994177" y="5572"/>
                </a:lnTo>
                <a:lnTo>
                  <a:pt x="957580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19477" y="3470909"/>
            <a:ext cx="1051560" cy="708660"/>
          </a:xfrm>
          <a:custGeom>
            <a:avLst/>
            <a:gdLst/>
            <a:ahLst/>
            <a:cxnLst/>
            <a:rect l="l" t="t" r="r" b="b"/>
            <a:pathLst>
              <a:path w="1051560" h="708660">
                <a:moveTo>
                  <a:pt x="0" y="70865"/>
                </a:moveTo>
                <a:lnTo>
                  <a:pt x="7379" y="43291"/>
                </a:lnTo>
                <a:lnTo>
                  <a:pt x="27511" y="20764"/>
                </a:lnTo>
                <a:lnTo>
                  <a:pt x="57382" y="5572"/>
                </a:lnTo>
                <a:lnTo>
                  <a:pt x="93980" y="0"/>
                </a:lnTo>
                <a:lnTo>
                  <a:pt x="957580" y="0"/>
                </a:lnTo>
                <a:lnTo>
                  <a:pt x="994177" y="5572"/>
                </a:lnTo>
                <a:lnTo>
                  <a:pt x="1024048" y="20764"/>
                </a:lnTo>
                <a:lnTo>
                  <a:pt x="1044180" y="43291"/>
                </a:lnTo>
                <a:lnTo>
                  <a:pt x="1051560" y="70865"/>
                </a:lnTo>
                <a:lnTo>
                  <a:pt x="1051560" y="637793"/>
                </a:lnTo>
                <a:lnTo>
                  <a:pt x="1044180" y="665379"/>
                </a:lnTo>
                <a:lnTo>
                  <a:pt x="1024048" y="687905"/>
                </a:lnTo>
                <a:lnTo>
                  <a:pt x="994177" y="703091"/>
                </a:lnTo>
                <a:lnTo>
                  <a:pt x="957580" y="708659"/>
                </a:lnTo>
                <a:lnTo>
                  <a:pt x="93980" y="708659"/>
                </a:lnTo>
                <a:lnTo>
                  <a:pt x="57382" y="703091"/>
                </a:lnTo>
                <a:lnTo>
                  <a:pt x="27511" y="687905"/>
                </a:lnTo>
                <a:lnTo>
                  <a:pt x="7379" y="665379"/>
                </a:lnTo>
                <a:lnTo>
                  <a:pt x="0" y="637793"/>
                </a:lnTo>
                <a:lnTo>
                  <a:pt x="0" y="7086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076704" y="3639769"/>
            <a:ext cx="737235" cy="345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1-year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1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3-</a:t>
            </a:r>
            <a:endParaRPr sz="1100">
              <a:latin typeface="Arial"/>
              <a:cs typeface="Arial"/>
            </a:endParaRPr>
          </a:p>
          <a:p>
            <a:pPr marL="18415">
              <a:lnSpc>
                <a:spcPts val="1255"/>
              </a:lnSpc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year</a:t>
            </a:r>
            <a:r>
              <a:rPr dirty="0" sz="11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terms.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59835" y="1219200"/>
            <a:ext cx="1312545" cy="3115310"/>
          </a:xfrm>
          <a:custGeom>
            <a:avLst/>
            <a:gdLst/>
            <a:ahLst/>
            <a:cxnLst/>
            <a:rect l="l" t="t" r="r" b="b"/>
            <a:pathLst>
              <a:path w="1312545" h="3115310">
                <a:moveTo>
                  <a:pt x="1180973" y="0"/>
                </a:moveTo>
                <a:lnTo>
                  <a:pt x="131190" y="0"/>
                </a:lnTo>
                <a:lnTo>
                  <a:pt x="80152" y="10320"/>
                </a:lnTo>
                <a:lnTo>
                  <a:pt x="38449" y="38465"/>
                </a:lnTo>
                <a:lnTo>
                  <a:pt x="10318" y="80206"/>
                </a:lnTo>
                <a:lnTo>
                  <a:pt x="0" y="131317"/>
                </a:lnTo>
                <a:lnTo>
                  <a:pt x="0" y="2983712"/>
                </a:lnTo>
                <a:lnTo>
                  <a:pt x="10318" y="3034838"/>
                </a:lnTo>
                <a:lnTo>
                  <a:pt x="38449" y="3076587"/>
                </a:lnTo>
                <a:lnTo>
                  <a:pt x="80152" y="3104734"/>
                </a:lnTo>
                <a:lnTo>
                  <a:pt x="131190" y="3115056"/>
                </a:lnTo>
                <a:lnTo>
                  <a:pt x="1180973" y="3115056"/>
                </a:lnTo>
                <a:lnTo>
                  <a:pt x="1232011" y="3104734"/>
                </a:lnTo>
                <a:lnTo>
                  <a:pt x="1273714" y="3076587"/>
                </a:lnTo>
                <a:lnTo>
                  <a:pt x="1301845" y="3034838"/>
                </a:lnTo>
                <a:lnTo>
                  <a:pt x="1312164" y="2983712"/>
                </a:lnTo>
                <a:lnTo>
                  <a:pt x="1312164" y="131317"/>
                </a:lnTo>
                <a:lnTo>
                  <a:pt x="1301845" y="80206"/>
                </a:lnTo>
                <a:lnTo>
                  <a:pt x="1273714" y="38465"/>
                </a:lnTo>
                <a:lnTo>
                  <a:pt x="1232011" y="10320"/>
                </a:lnTo>
                <a:lnTo>
                  <a:pt x="1180973" y="0"/>
                </a:lnTo>
                <a:close/>
              </a:path>
            </a:pathLst>
          </a:custGeom>
          <a:solidFill>
            <a:srgbClr val="FDE4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390646" y="1426210"/>
            <a:ext cx="105029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57785" marR="5080" indent="-45720">
              <a:lnSpc>
                <a:spcPts val="1730"/>
              </a:lnSpc>
              <a:spcBef>
                <a:spcPts val="310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Scheduled 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Instances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29940" y="2112264"/>
            <a:ext cx="1173480" cy="2148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57371" y="2404872"/>
            <a:ext cx="1152144" cy="1584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91661" y="2154173"/>
            <a:ext cx="1050290" cy="2025650"/>
          </a:xfrm>
          <a:custGeom>
            <a:avLst/>
            <a:gdLst/>
            <a:ahLst/>
            <a:cxnLst/>
            <a:rect l="l" t="t" r="r" b="b"/>
            <a:pathLst>
              <a:path w="1050289" h="2025650">
                <a:moveTo>
                  <a:pt x="945007" y="0"/>
                </a:moveTo>
                <a:lnTo>
                  <a:pt x="105028" y="0"/>
                </a:lnTo>
                <a:lnTo>
                  <a:pt x="64133" y="8268"/>
                </a:lnTo>
                <a:lnTo>
                  <a:pt x="30749" y="30813"/>
                </a:lnTo>
                <a:lnTo>
                  <a:pt x="8249" y="64240"/>
                </a:lnTo>
                <a:lnTo>
                  <a:pt x="0" y="105156"/>
                </a:lnTo>
                <a:lnTo>
                  <a:pt x="0" y="1920290"/>
                </a:lnTo>
                <a:lnTo>
                  <a:pt x="8249" y="1961204"/>
                </a:lnTo>
                <a:lnTo>
                  <a:pt x="30749" y="1994612"/>
                </a:lnTo>
                <a:lnTo>
                  <a:pt x="64133" y="2017136"/>
                </a:lnTo>
                <a:lnTo>
                  <a:pt x="105028" y="2025395"/>
                </a:lnTo>
                <a:lnTo>
                  <a:pt x="945007" y="2025395"/>
                </a:lnTo>
                <a:lnTo>
                  <a:pt x="985902" y="2017136"/>
                </a:lnTo>
                <a:lnTo>
                  <a:pt x="1019286" y="1994612"/>
                </a:lnTo>
                <a:lnTo>
                  <a:pt x="1041786" y="1961204"/>
                </a:lnTo>
                <a:lnTo>
                  <a:pt x="1050036" y="1920290"/>
                </a:lnTo>
                <a:lnTo>
                  <a:pt x="1050036" y="105156"/>
                </a:lnTo>
                <a:lnTo>
                  <a:pt x="1041786" y="64240"/>
                </a:lnTo>
                <a:lnTo>
                  <a:pt x="1019286" y="30813"/>
                </a:lnTo>
                <a:lnTo>
                  <a:pt x="985902" y="8268"/>
                </a:lnTo>
                <a:lnTo>
                  <a:pt x="945007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91661" y="2154173"/>
            <a:ext cx="1050290" cy="2025650"/>
          </a:xfrm>
          <a:custGeom>
            <a:avLst/>
            <a:gdLst/>
            <a:ahLst/>
            <a:cxnLst/>
            <a:rect l="l" t="t" r="r" b="b"/>
            <a:pathLst>
              <a:path w="1050289" h="2025650">
                <a:moveTo>
                  <a:pt x="0" y="105156"/>
                </a:moveTo>
                <a:lnTo>
                  <a:pt x="8249" y="64240"/>
                </a:lnTo>
                <a:lnTo>
                  <a:pt x="30749" y="30813"/>
                </a:lnTo>
                <a:lnTo>
                  <a:pt x="64133" y="8268"/>
                </a:lnTo>
                <a:lnTo>
                  <a:pt x="105028" y="0"/>
                </a:lnTo>
                <a:lnTo>
                  <a:pt x="945007" y="0"/>
                </a:lnTo>
                <a:lnTo>
                  <a:pt x="985902" y="8268"/>
                </a:lnTo>
                <a:lnTo>
                  <a:pt x="1019286" y="30813"/>
                </a:lnTo>
                <a:lnTo>
                  <a:pt x="1041786" y="64240"/>
                </a:lnTo>
                <a:lnTo>
                  <a:pt x="1050036" y="105156"/>
                </a:lnTo>
                <a:lnTo>
                  <a:pt x="1050036" y="1920290"/>
                </a:lnTo>
                <a:lnTo>
                  <a:pt x="1041786" y="1961204"/>
                </a:lnTo>
                <a:lnTo>
                  <a:pt x="1019286" y="1994612"/>
                </a:lnTo>
                <a:lnTo>
                  <a:pt x="985902" y="2017136"/>
                </a:lnTo>
                <a:lnTo>
                  <a:pt x="945007" y="2025395"/>
                </a:lnTo>
                <a:lnTo>
                  <a:pt x="105028" y="2025395"/>
                </a:lnTo>
                <a:lnTo>
                  <a:pt x="64133" y="2017136"/>
                </a:lnTo>
                <a:lnTo>
                  <a:pt x="30749" y="1994612"/>
                </a:lnTo>
                <a:lnTo>
                  <a:pt x="8249" y="1961204"/>
                </a:lnTo>
                <a:lnTo>
                  <a:pt x="0" y="1920290"/>
                </a:lnTo>
                <a:lnTo>
                  <a:pt x="0" y="10515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472053" y="2454402"/>
            <a:ext cx="887094" cy="14014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700" marR="5080" indent="1270">
              <a:lnSpc>
                <a:spcPct val="90000"/>
              </a:lnSpc>
              <a:spcBef>
                <a:spcPts val="23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Purchase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r>
              <a:rPr dirty="0" sz="11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that  are </a:t>
            </a:r>
            <a:r>
              <a:rPr dirty="0" u="heavy" sz="11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always </a:t>
            </a: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11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available</a:t>
            </a: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the specified  </a:t>
            </a:r>
            <a:r>
              <a:rPr dirty="0" u="heavy" sz="1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recurring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11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schedule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1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one-year 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term.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30496" y="1219200"/>
            <a:ext cx="1313815" cy="3115310"/>
          </a:xfrm>
          <a:custGeom>
            <a:avLst/>
            <a:gdLst/>
            <a:ahLst/>
            <a:cxnLst/>
            <a:rect l="l" t="t" r="r" b="b"/>
            <a:pathLst>
              <a:path w="1313814" h="3115310">
                <a:moveTo>
                  <a:pt x="1182369" y="0"/>
                </a:moveTo>
                <a:lnTo>
                  <a:pt x="131317" y="0"/>
                </a:lnTo>
                <a:lnTo>
                  <a:pt x="80206" y="10320"/>
                </a:lnTo>
                <a:lnTo>
                  <a:pt x="38465" y="38465"/>
                </a:lnTo>
                <a:lnTo>
                  <a:pt x="10320" y="80206"/>
                </a:lnTo>
                <a:lnTo>
                  <a:pt x="0" y="131317"/>
                </a:lnTo>
                <a:lnTo>
                  <a:pt x="0" y="2983712"/>
                </a:lnTo>
                <a:lnTo>
                  <a:pt x="10320" y="3034838"/>
                </a:lnTo>
                <a:lnTo>
                  <a:pt x="38465" y="3076587"/>
                </a:lnTo>
                <a:lnTo>
                  <a:pt x="80206" y="3104734"/>
                </a:lnTo>
                <a:lnTo>
                  <a:pt x="131317" y="3115056"/>
                </a:lnTo>
                <a:lnTo>
                  <a:pt x="1182369" y="3115056"/>
                </a:lnTo>
                <a:lnTo>
                  <a:pt x="1233481" y="3104734"/>
                </a:lnTo>
                <a:lnTo>
                  <a:pt x="1275222" y="3076587"/>
                </a:lnTo>
                <a:lnTo>
                  <a:pt x="1303367" y="3034838"/>
                </a:lnTo>
                <a:lnTo>
                  <a:pt x="1313688" y="2983712"/>
                </a:lnTo>
                <a:lnTo>
                  <a:pt x="1313688" y="131317"/>
                </a:lnTo>
                <a:lnTo>
                  <a:pt x="1303367" y="80206"/>
                </a:lnTo>
                <a:lnTo>
                  <a:pt x="1275222" y="38465"/>
                </a:lnTo>
                <a:lnTo>
                  <a:pt x="1233481" y="10320"/>
                </a:lnTo>
                <a:lnTo>
                  <a:pt x="1182369" y="0"/>
                </a:lnTo>
                <a:close/>
              </a:path>
            </a:pathLst>
          </a:custGeom>
          <a:solidFill>
            <a:srgbClr val="FDE4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908041" y="1426210"/>
            <a:ext cx="960119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 indent="241935">
              <a:lnSpc>
                <a:spcPts val="1730"/>
              </a:lnSpc>
              <a:spcBef>
                <a:spcPts val="310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Spot 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Ins</a:t>
            </a:r>
            <a:r>
              <a:rPr dirty="0" sz="1600" spc="-1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00600" y="2112264"/>
            <a:ext cx="1175003" cy="214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96028" y="2404872"/>
            <a:ext cx="1223772" cy="15849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62321" y="2154173"/>
            <a:ext cx="1051560" cy="2025650"/>
          </a:xfrm>
          <a:custGeom>
            <a:avLst/>
            <a:gdLst/>
            <a:ahLst/>
            <a:cxnLst/>
            <a:rect l="l" t="t" r="r" b="b"/>
            <a:pathLst>
              <a:path w="1051560" h="2025650">
                <a:moveTo>
                  <a:pt x="946403" y="0"/>
                </a:moveTo>
                <a:lnTo>
                  <a:pt x="105155" y="0"/>
                </a:lnTo>
                <a:lnTo>
                  <a:pt x="64240" y="8268"/>
                </a:lnTo>
                <a:lnTo>
                  <a:pt x="30813" y="30813"/>
                </a:lnTo>
                <a:lnTo>
                  <a:pt x="8268" y="64240"/>
                </a:lnTo>
                <a:lnTo>
                  <a:pt x="0" y="105156"/>
                </a:lnTo>
                <a:lnTo>
                  <a:pt x="0" y="1920290"/>
                </a:lnTo>
                <a:lnTo>
                  <a:pt x="8268" y="1961204"/>
                </a:lnTo>
                <a:lnTo>
                  <a:pt x="30813" y="1994612"/>
                </a:lnTo>
                <a:lnTo>
                  <a:pt x="64240" y="2017136"/>
                </a:lnTo>
                <a:lnTo>
                  <a:pt x="105155" y="2025395"/>
                </a:lnTo>
                <a:lnTo>
                  <a:pt x="946403" y="2025395"/>
                </a:lnTo>
                <a:lnTo>
                  <a:pt x="987319" y="2017136"/>
                </a:lnTo>
                <a:lnTo>
                  <a:pt x="1020746" y="1994612"/>
                </a:lnTo>
                <a:lnTo>
                  <a:pt x="1043291" y="1961204"/>
                </a:lnTo>
                <a:lnTo>
                  <a:pt x="1051560" y="1920290"/>
                </a:lnTo>
                <a:lnTo>
                  <a:pt x="1051560" y="105156"/>
                </a:lnTo>
                <a:lnTo>
                  <a:pt x="1043291" y="64240"/>
                </a:lnTo>
                <a:lnTo>
                  <a:pt x="1020746" y="30813"/>
                </a:lnTo>
                <a:lnTo>
                  <a:pt x="987319" y="8268"/>
                </a:lnTo>
                <a:lnTo>
                  <a:pt x="946403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62321" y="2154173"/>
            <a:ext cx="1051560" cy="2025650"/>
          </a:xfrm>
          <a:custGeom>
            <a:avLst/>
            <a:gdLst/>
            <a:ahLst/>
            <a:cxnLst/>
            <a:rect l="l" t="t" r="r" b="b"/>
            <a:pathLst>
              <a:path w="1051560" h="2025650">
                <a:moveTo>
                  <a:pt x="0" y="105156"/>
                </a:moveTo>
                <a:lnTo>
                  <a:pt x="8268" y="64240"/>
                </a:lnTo>
                <a:lnTo>
                  <a:pt x="30813" y="30813"/>
                </a:lnTo>
                <a:lnTo>
                  <a:pt x="64240" y="8268"/>
                </a:lnTo>
                <a:lnTo>
                  <a:pt x="105155" y="0"/>
                </a:lnTo>
                <a:lnTo>
                  <a:pt x="946403" y="0"/>
                </a:lnTo>
                <a:lnTo>
                  <a:pt x="987319" y="8268"/>
                </a:lnTo>
                <a:lnTo>
                  <a:pt x="1020746" y="30813"/>
                </a:lnTo>
                <a:lnTo>
                  <a:pt x="1043291" y="64240"/>
                </a:lnTo>
                <a:lnTo>
                  <a:pt x="1051560" y="105156"/>
                </a:lnTo>
                <a:lnTo>
                  <a:pt x="1051560" y="1920290"/>
                </a:lnTo>
                <a:lnTo>
                  <a:pt x="1043291" y="1961204"/>
                </a:lnTo>
                <a:lnTo>
                  <a:pt x="1020746" y="1994612"/>
                </a:lnTo>
                <a:lnTo>
                  <a:pt x="987319" y="2017136"/>
                </a:lnTo>
                <a:lnTo>
                  <a:pt x="946403" y="2025395"/>
                </a:lnTo>
                <a:lnTo>
                  <a:pt x="105155" y="2025395"/>
                </a:lnTo>
                <a:lnTo>
                  <a:pt x="64240" y="2017136"/>
                </a:lnTo>
                <a:lnTo>
                  <a:pt x="30813" y="1994612"/>
                </a:lnTo>
                <a:lnTo>
                  <a:pt x="8268" y="1961204"/>
                </a:lnTo>
                <a:lnTo>
                  <a:pt x="0" y="1920290"/>
                </a:lnTo>
                <a:lnTo>
                  <a:pt x="0" y="10515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910073" y="2454402"/>
            <a:ext cx="956944" cy="14014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700" marR="5080">
              <a:lnSpc>
                <a:spcPct val="90000"/>
              </a:lnSpc>
              <a:spcBef>
                <a:spcPts val="23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Bid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1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11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unused </a:t>
            </a: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1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instances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can run  as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long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as  they are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available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your bid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Spot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price.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73340" y="1219200"/>
            <a:ext cx="1313815" cy="3115310"/>
          </a:xfrm>
          <a:custGeom>
            <a:avLst/>
            <a:gdLst/>
            <a:ahLst/>
            <a:cxnLst/>
            <a:rect l="l" t="t" r="r" b="b"/>
            <a:pathLst>
              <a:path w="1313815" h="3115310">
                <a:moveTo>
                  <a:pt x="1182369" y="0"/>
                </a:moveTo>
                <a:lnTo>
                  <a:pt x="131317" y="0"/>
                </a:lnTo>
                <a:lnTo>
                  <a:pt x="80206" y="10320"/>
                </a:lnTo>
                <a:lnTo>
                  <a:pt x="38465" y="38465"/>
                </a:lnTo>
                <a:lnTo>
                  <a:pt x="10320" y="80206"/>
                </a:lnTo>
                <a:lnTo>
                  <a:pt x="0" y="131317"/>
                </a:lnTo>
                <a:lnTo>
                  <a:pt x="0" y="2983712"/>
                </a:lnTo>
                <a:lnTo>
                  <a:pt x="10320" y="3034838"/>
                </a:lnTo>
                <a:lnTo>
                  <a:pt x="38465" y="3076587"/>
                </a:lnTo>
                <a:lnTo>
                  <a:pt x="80206" y="3104734"/>
                </a:lnTo>
                <a:lnTo>
                  <a:pt x="131317" y="3115056"/>
                </a:lnTo>
                <a:lnTo>
                  <a:pt x="1182369" y="3115056"/>
                </a:lnTo>
                <a:lnTo>
                  <a:pt x="1233481" y="3104734"/>
                </a:lnTo>
                <a:lnTo>
                  <a:pt x="1275222" y="3076587"/>
                </a:lnTo>
                <a:lnTo>
                  <a:pt x="1303367" y="3034838"/>
                </a:lnTo>
                <a:lnTo>
                  <a:pt x="1313687" y="2983712"/>
                </a:lnTo>
                <a:lnTo>
                  <a:pt x="1313687" y="131317"/>
                </a:lnTo>
                <a:lnTo>
                  <a:pt x="1303367" y="80206"/>
                </a:lnTo>
                <a:lnTo>
                  <a:pt x="1275222" y="38465"/>
                </a:lnTo>
                <a:lnTo>
                  <a:pt x="1233481" y="10320"/>
                </a:lnTo>
                <a:lnTo>
                  <a:pt x="1182369" y="0"/>
                </a:lnTo>
                <a:close/>
              </a:path>
            </a:pathLst>
          </a:custGeom>
          <a:solidFill>
            <a:srgbClr val="FDE4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834121" y="1426210"/>
            <a:ext cx="99441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15265" marR="5080" indent="-203200">
              <a:lnSpc>
                <a:spcPts val="1730"/>
              </a:lnSpc>
              <a:spcBef>
                <a:spcPts val="310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Dedicated 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Hosts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43443" y="2112264"/>
            <a:ext cx="1173479" cy="2148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98307" y="2630423"/>
            <a:ext cx="1098803" cy="1133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05166" y="2154173"/>
            <a:ext cx="1050290" cy="2025650"/>
          </a:xfrm>
          <a:custGeom>
            <a:avLst/>
            <a:gdLst/>
            <a:ahLst/>
            <a:cxnLst/>
            <a:rect l="l" t="t" r="r" b="b"/>
            <a:pathLst>
              <a:path w="1050290" h="2025650">
                <a:moveTo>
                  <a:pt x="945006" y="0"/>
                </a:moveTo>
                <a:lnTo>
                  <a:pt x="105028" y="0"/>
                </a:lnTo>
                <a:lnTo>
                  <a:pt x="64133" y="8268"/>
                </a:lnTo>
                <a:lnTo>
                  <a:pt x="30749" y="30813"/>
                </a:lnTo>
                <a:lnTo>
                  <a:pt x="8249" y="64240"/>
                </a:lnTo>
                <a:lnTo>
                  <a:pt x="0" y="105156"/>
                </a:lnTo>
                <a:lnTo>
                  <a:pt x="0" y="1920290"/>
                </a:lnTo>
                <a:lnTo>
                  <a:pt x="8249" y="1961204"/>
                </a:lnTo>
                <a:lnTo>
                  <a:pt x="30749" y="1994612"/>
                </a:lnTo>
                <a:lnTo>
                  <a:pt x="64133" y="2017136"/>
                </a:lnTo>
                <a:lnTo>
                  <a:pt x="105028" y="2025395"/>
                </a:lnTo>
                <a:lnTo>
                  <a:pt x="945006" y="2025395"/>
                </a:lnTo>
                <a:lnTo>
                  <a:pt x="985902" y="2017136"/>
                </a:lnTo>
                <a:lnTo>
                  <a:pt x="1019286" y="1994612"/>
                </a:lnTo>
                <a:lnTo>
                  <a:pt x="1041786" y="1961204"/>
                </a:lnTo>
                <a:lnTo>
                  <a:pt x="1050035" y="1920290"/>
                </a:lnTo>
                <a:lnTo>
                  <a:pt x="1050035" y="105156"/>
                </a:lnTo>
                <a:lnTo>
                  <a:pt x="1041786" y="64240"/>
                </a:lnTo>
                <a:lnTo>
                  <a:pt x="1019286" y="30813"/>
                </a:lnTo>
                <a:lnTo>
                  <a:pt x="985902" y="8268"/>
                </a:lnTo>
                <a:lnTo>
                  <a:pt x="945006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05166" y="2154173"/>
            <a:ext cx="1050290" cy="2025650"/>
          </a:xfrm>
          <a:custGeom>
            <a:avLst/>
            <a:gdLst/>
            <a:ahLst/>
            <a:cxnLst/>
            <a:rect l="l" t="t" r="r" b="b"/>
            <a:pathLst>
              <a:path w="1050290" h="2025650">
                <a:moveTo>
                  <a:pt x="0" y="105156"/>
                </a:moveTo>
                <a:lnTo>
                  <a:pt x="8249" y="64240"/>
                </a:lnTo>
                <a:lnTo>
                  <a:pt x="30749" y="30813"/>
                </a:lnTo>
                <a:lnTo>
                  <a:pt x="64133" y="8268"/>
                </a:lnTo>
                <a:lnTo>
                  <a:pt x="105028" y="0"/>
                </a:lnTo>
                <a:lnTo>
                  <a:pt x="945006" y="0"/>
                </a:lnTo>
                <a:lnTo>
                  <a:pt x="985902" y="8268"/>
                </a:lnTo>
                <a:lnTo>
                  <a:pt x="1019286" y="30813"/>
                </a:lnTo>
                <a:lnTo>
                  <a:pt x="1041786" y="64240"/>
                </a:lnTo>
                <a:lnTo>
                  <a:pt x="1050035" y="105156"/>
                </a:lnTo>
                <a:lnTo>
                  <a:pt x="1050035" y="1920290"/>
                </a:lnTo>
                <a:lnTo>
                  <a:pt x="1041786" y="1961204"/>
                </a:lnTo>
                <a:lnTo>
                  <a:pt x="1019286" y="1994612"/>
                </a:lnTo>
                <a:lnTo>
                  <a:pt x="985902" y="2017136"/>
                </a:lnTo>
                <a:lnTo>
                  <a:pt x="945006" y="2025395"/>
                </a:lnTo>
                <a:lnTo>
                  <a:pt x="105028" y="2025395"/>
                </a:lnTo>
                <a:lnTo>
                  <a:pt x="64133" y="2017136"/>
                </a:lnTo>
                <a:lnTo>
                  <a:pt x="30749" y="1994612"/>
                </a:lnTo>
                <a:lnTo>
                  <a:pt x="8249" y="1961204"/>
                </a:lnTo>
                <a:lnTo>
                  <a:pt x="0" y="1920290"/>
                </a:lnTo>
                <a:lnTo>
                  <a:pt x="0" y="10515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913878" y="2680843"/>
            <a:ext cx="834390" cy="9486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700" marR="5080" indent="-1270">
              <a:lnSpc>
                <a:spcPct val="90000"/>
              </a:lnSpc>
              <a:spcBef>
                <a:spcPts val="23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Pay 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dirty="0" sz="11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u="heavy" sz="1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fully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1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dedicated</a:t>
            </a:r>
            <a:r>
              <a:rPr dirty="0" sz="11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running your 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instances.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01155" y="1219200"/>
            <a:ext cx="1313815" cy="3115310"/>
          </a:xfrm>
          <a:custGeom>
            <a:avLst/>
            <a:gdLst/>
            <a:ahLst/>
            <a:cxnLst/>
            <a:rect l="l" t="t" r="r" b="b"/>
            <a:pathLst>
              <a:path w="1313815" h="3115310">
                <a:moveTo>
                  <a:pt x="1182370" y="0"/>
                </a:moveTo>
                <a:lnTo>
                  <a:pt x="131318" y="0"/>
                </a:lnTo>
                <a:lnTo>
                  <a:pt x="80206" y="10320"/>
                </a:lnTo>
                <a:lnTo>
                  <a:pt x="38465" y="38465"/>
                </a:lnTo>
                <a:lnTo>
                  <a:pt x="10320" y="80206"/>
                </a:lnTo>
                <a:lnTo>
                  <a:pt x="0" y="131317"/>
                </a:lnTo>
                <a:lnTo>
                  <a:pt x="0" y="2983712"/>
                </a:lnTo>
                <a:lnTo>
                  <a:pt x="10320" y="3034838"/>
                </a:lnTo>
                <a:lnTo>
                  <a:pt x="38465" y="3076587"/>
                </a:lnTo>
                <a:lnTo>
                  <a:pt x="80206" y="3104734"/>
                </a:lnTo>
                <a:lnTo>
                  <a:pt x="131318" y="3115056"/>
                </a:lnTo>
                <a:lnTo>
                  <a:pt x="1182370" y="3115056"/>
                </a:lnTo>
                <a:lnTo>
                  <a:pt x="1233481" y="3104734"/>
                </a:lnTo>
                <a:lnTo>
                  <a:pt x="1275222" y="3076587"/>
                </a:lnTo>
                <a:lnTo>
                  <a:pt x="1303367" y="3034838"/>
                </a:lnTo>
                <a:lnTo>
                  <a:pt x="1313688" y="2983712"/>
                </a:lnTo>
                <a:lnTo>
                  <a:pt x="1313688" y="131317"/>
                </a:lnTo>
                <a:lnTo>
                  <a:pt x="1303367" y="80206"/>
                </a:lnTo>
                <a:lnTo>
                  <a:pt x="1275222" y="38465"/>
                </a:lnTo>
                <a:lnTo>
                  <a:pt x="1233481" y="10320"/>
                </a:lnTo>
                <a:lnTo>
                  <a:pt x="1182370" y="0"/>
                </a:lnTo>
                <a:close/>
              </a:path>
            </a:pathLst>
          </a:custGeom>
          <a:solidFill>
            <a:srgbClr val="FDE4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362827" y="1426210"/>
            <a:ext cx="99441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9209" marR="5080" indent="-17145">
              <a:lnSpc>
                <a:spcPts val="1730"/>
              </a:lnSpc>
              <a:spcBef>
                <a:spcPts val="310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Dedicated 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Instances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272784" y="2112264"/>
            <a:ext cx="1173480" cy="2148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89547" y="2630423"/>
            <a:ext cx="1162811" cy="11338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34505" y="2154173"/>
            <a:ext cx="1050290" cy="2025650"/>
          </a:xfrm>
          <a:custGeom>
            <a:avLst/>
            <a:gdLst/>
            <a:ahLst/>
            <a:cxnLst/>
            <a:rect l="l" t="t" r="r" b="b"/>
            <a:pathLst>
              <a:path w="1050290" h="2025650">
                <a:moveTo>
                  <a:pt x="945007" y="0"/>
                </a:moveTo>
                <a:lnTo>
                  <a:pt x="105029" y="0"/>
                </a:lnTo>
                <a:lnTo>
                  <a:pt x="64133" y="8268"/>
                </a:lnTo>
                <a:lnTo>
                  <a:pt x="30749" y="30813"/>
                </a:lnTo>
                <a:lnTo>
                  <a:pt x="8249" y="64240"/>
                </a:lnTo>
                <a:lnTo>
                  <a:pt x="0" y="105156"/>
                </a:lnTo>
                <a:lnTo>
                  <a:pt x="0" y="1920290"/>
                </a:lnTo>
                <a:lnTo>
                  <a:pt x="8249" y="1961204"/>
                </a:lnTo>
                <a:lnTo>
                  <a:pt x="30749" y="1994612"/>
                </a:lnTo>
                <a:lnTo>
                  <a:pt x="64133" y="2017136"/>
                </a:lnTo>
                <a:lnTo>
                  <a:pt x="105029" y="2025395"/>
                </a:lnTo>
                <a:lnTo>
                  <a:pt x="945007" y="2025395"/>
                </a:lnTo>
                <a:lnTo>
                  <a:pt x="985902" y="2017136"/>
                </a:lnTo>
                <a:lnTo>
                  <a:pt x="1019286" y="1994612"/>
                </a:lnTo>
                <a:lnTo>
                  <a:pt x="1041786" y="1961204"/>
                </a:lnTo>
                <a:lnTo>
                  <a:pt x="1050036" y="1920290"/>
                </a:lnTo>
                <a:lnTo>
                  <a:pt x="1050036" y="105156"/>
                </a:lnTo>
                <a:lnTo>
                  <a:pt x="1041786" y="64240"/>
                </a:lnTo>
                <a:lnTo>
                  <a:pt x="1019286" y="30813"/>
                </a:lnTo>
                <a:lnTo>
                  <a:pt x="985902" y="8268"/>
                </a:lnTo>
                <a:lnTo>
                  <a:pt x="945007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34505" y="2154173"/>
            <a:ext cx="1050290" cy="2025650"/>
          </a:xfrm>
          <a:custGeom>
            <a:avLst/>
            <a:gdLst/>
            <a:ahLst/>
            <a:cxnLst/>
            <a:rect l="l" t="t" r="r" b="b"/>
            <a:pathLst>
              <a:path w="1050290" h="2025650">
                <a:moveTo>
                  <a:pt x="0" y="105156"/>
                </a:moveTo>
                <a:lnTo>
                  <a:pt x="8249" y="64240"/>
                </a:lnTo>
                <a:lnTo>
                  <a:pt x="30749" y="30813"/>
                </a:lnTo>
                <a:lnTo>
                  <a:pt x="64133" y="8268"/>
                </a:lnTo>
                <a:lnTo>
                  <a:pt x="105029" y="0"/>
                </a:lnTo>
                <a:lnTo>
                  <a:pt x="945007" y="0"/>
                </a:lnTo>
                <a:lnTo>
                  <a:pt x="985902" y="8268"/>
                </a:lnTo>
                <a:lnTo>
                  <a:pt x="1019286" y="30813"/>
                </a:lnTo>
                <a:lnTo>
                  <a:pt x="1041786" y="64240"/>
                </a:lnTo>
                <a:lnTo>
                  <a:pt x="1050036" y="105156"/>
                </a:lnTo>
                <a:lnTo>
                  <a:pt x="1050036" y="1920290"/>
                </a:lnTo>
                <a:lnTo>
                  <a:pt x="1041786" y="1961204"/>
                </a:lnTo>
                <a:lnTo>
                  <a:pt x="1019286" y="1994612"/>
                </a:lnTo>
                <a:lnTo>
                  <a:pt x="985902" y="2017136"/>
                </a:lnTo>
                <a:lnTo>
                  <a:pt x="945007" y="2025395"/>
                </a:lnTo>
                <a:lnTo>
                  <a:pt x="105029" y="2025395"/>
                </a:lnTo>
                <a:lnTo>
                  <a:pt x="64133" y="2017136"/>
                </a:lnTo>
                <a:lnTo>
                  <a:pt x="30749" y="1994612"/>
                </a:lnTo>
                <a:lnTo>
                  <a:pt x="8249" y="1961204"/>
                </a:lnTo>
                <a:lnTo>
                  <a:pt x="0" y="1920290"/>
                </a:lnTo>
                <a:lnTo>
                  <a:pt x="0" y="10515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404228" y="2680843"/>
            <a:ext cx="911225" cy="9486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700" marR="5080" indent="-1905">
              <a:lnSpc>
                <a:spcPct val="90000"/>
              </a:lnSpc>
              <a:spcBef>
                <a:spcPts val="23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Pay,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by the  hour, 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r>
              <a:rPr dirty="0" sz="11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that  run on</a:t>
            </a:r>
            <a:r>
              <a:rPr dirty="0" sz="11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1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single-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1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tenant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1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hardware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799081"/>
            <a:ext cx="318579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4D4D4B"/>
                </a:solidFill>
              </a:rPr>
              <a:t>Networking  Amazon</a:t>
            </a:r>
            <a:r>
              <a:rPr dirty="0" sz="4000" spc="-70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VPC</a:t>
            </a:r>
            <a:endParaRPr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774191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8116062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2023" y="3313176"/>
                </a:lnTo>
                <a:lnTo>
                  <a:pt x="8357726" y="3309822"/>
                </a:lnTo>
                <a:lnTo>
                  <a:pt x="8401345" y="3300082"/>
                </a:lnTo>
                <a:lnTo>
                  <a:pt x="8442403" y="3284433"/>
                </a:lnTo>
                <a:lnTo>
                  <a:pt x="8480420" y="3263354"/>
                </a:lnTo>
                <a:lnTo>
                  <a:pt x="8514920" y="3237322"/>
                </a:lnTo>
                <a:lnTo>
                  <a:pt x="8545423" y="3206817"/>
                </a:lnTo>
                <a:lnTo>
                  <a:pt x="8571452" y="3172317"/>
                </a:lnTo>
                <a:lnTo>
                  <a:pt x="8592529" y="3134300"/>
                </a:lnTo>
                <a:lnTo>
                  <a:pt x="8608176" y="3093244"/>
                </a:lnTo>
                <a:lnTo>
                  <a:pt x="8617915" y="3049628"/>
                </a:lnTo>
                <a:lnTo>
                  <a:pt x="8621268" y="3003931"/>
                </a:lnTo>
                <a:lnTo>
                  <a:pt x="8621268" y="505206"/>
                </a:lnTo>
                <a:lnTo>
                  <a:pt x="8618955" y="456551"/>
                </a:lnTo>
                <a:lnTo>
                  <a:pt x="8612158" y="409204"/>
                </a:lnTo>
                <a:lnTo>
                  <a:pt x="8601089" y="363378"/>
                </a:lnTo>
                <a:lnTo>
                  <a:pt x="8585958" y="319284"/>
                </a:lnTo>
                <a:lnTo>
                  <a:pt x="8566979" y="277134"/>
                </a:lnTo>
                <a:lnTo>
                  <a:pt x="8544362" y="237139"/>
                </a:lnTo>
                <a:lnTo>
                  <a:pt x="8518320" y="199511"/>
                </a:lnTo>
                <a:lnTo>
                  <a:pt x="8489064" y="164462"/>
                </a:lnTo>
                <a:lnTo>
                  <a:pt x="8456805" y="132203"/>
                </a:lnTo>
                <a:lnTo>
                  <a:pt x="8421756" y="102947"/>
                </a:lnTo>
                <a:lnTo>
                  <a:pt x="8384128" y="76905"/>
                </a:lnTo>
                <a:lnTo>
                  <a:pt x="8344133" y="54288"/>
                </a:lnTo>
                <a:lnTo>
                  <a:pt x="8301983" y="35309"/>
                </a:lnTo>
                <a:lnTo>
                  <a:pt x="8257889" y="20178"/>
                </a:lnTo>
                <a:lnTo>
                  <a:pt x="8212063" y="9109"/>
                </a:lnTo>
                <a:lnTo>
                  <a:pt x="8164716" y="2312"/>
                </a:lnTo>
                <a:lnTo>
                  <a:pt x="8116062" y="0"/>
                </a:lnTo>
                <a:close/>
              </a:path>
            </a:pathLst>
          </a:custGeom>
          <a:solidFill>
            <a:srgbClr val="F9A634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5995162" y="0"/>
                </a:moveTo>
                <a:lnTo>
                  <a:pt x="231901" y="0"/>
                </a:lnTo>
                <a:lnTo>
                  <a:pt x="185182" y="4713"/>
                </a:lnTo>
                <a:lnTo>
                  <a:pt x="141660" y="18232"/>
                </a:lnTo>
                <a:lnTo>
                  <a:pt x="102269" y="39621"/>
                </a:lnTo>
                <a:lnTo>
                  <a:pt x="67944" y="67945"/>
                </a:lnTo>
                <a:lnTo>
                  <a:pt x="39621" y="102269"/>
                </a:lnTo>
                <a:lnTo>
                  <a:pt x="18232" y="141660"/>
                </a:lnTo>
                <a:lnTo>
                  <a:pt x="4713" y="185182"/>
                </a:lnTo>
                <a:lnTo>
                  <a:pt x="0" y="231901"/>
                </a:lnTo>
                <a:lnTo>
                  <a:pt x="0" y="2130298"/>
                </a:lnTo>
                <a:lnTo>
                  <a:pt x="4713" y="2177017"/>
                </a:lnTo>
                <a:lnTo>
                  <a:pt x="18232" y="2220539"/>
                </a:lnTo>
                <a:lnTo>
                  <a:pt x="39621" y="2259930"/>
                </a:lnTo>
                <a:lnTo>
                  <a:pt x="67945" y="2294255"/>
                </a:lnTo>
                <a:lnTo>
                  <a:pt x="102269" y="2322578"/>
                </a:lnTo>
                <a:lnTo>
                  <a:pt x="141660" y="2343967"/>
                </a:lnTo>
                <a:lnTo>
                  <a:pt x="185182" y="2357486"/>
                </a:lnTo>
                <a:lnTo>
                  <a:pt x="231901" y="2362200"/>
                </a:lnTo>
                <a:lnTo>
                  <a:pt x="5995162" y="2362200"/>
                </a:lnTo>
                <a:lnTo>
                  <a:pt x="6041881" y="2357486"/>
                </a:lnTo>
                <a:lnTo>
                  <a:pt x="6085403" y="2343967"/>
                </a:lnTo>
                <a:lnTo>
                  <a:pt x="6124794" y="2322578"/>
                </a:lnTo>
                <a:lnTo>
                  <a:pt x="6159119" y="2294255"/>
                </a:lnTo>
                <a:lnTo>
                  <a:pt x="6187442" y="2259930"/>
                </a:lnTo>
                <a:lnTo>
                  <a:pt x="6208831" y="2220539"/>
                </a:lnTo>
                <a:lnTo>
                  <a:pt x="6222350" y="2177017"/>
                </a:lnTo>
                <a:lnTo>
                  <a:pt x="6227064" y="2130298"/>
                </a:lnTo>
                <a:lnTo>
                  <a:pt x="6227064" y="231901"/>
                </a:lnTo>
                <a:lnTo>
                  <a:pt x="6222350" y="185182"/>
                </a:lnTo>
                <a:lnTo>
                  <a:pt x="6208831" y="141660"/>
                </a:lnTo>
                <a:lnTo>
                  <a:pt x="6187442" y="102269"/>
                </a:lnTo>
                <a:lnTo>
                  <a:pt x="6159118" y="67945"/>
                </a:lnTo>
                <a:lnTo>
                  <a:pt x="6124794" y="39621"/>
                </a:lnTo>
                <a:lnTo>
                  <a:pt x="6085403" y="18232"/>
                </a:lnTo>
                <a:lnTo>
                  <a:pt x="6041881" y="4713"/>
                </a:lnTo>
                <a:lnTo>
                  <a:pt x="5995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0" y="231901"/>
                </a:moveTo>
                <a:lnTo>
                  <a:pt x="4713" y="185182"/>
                </a:lnTo>
                <a:lnTo>
                  <a:pt x="18232" y="141660"/>
                </a:lnTo>
                <a:lnTo>
                  <a:pt x="39621" y="102269"/>
                </a:lnTo>
                <a:lnTo>
                  <a:pt x="67944" y="67944"/>
                </a:lnTo>
                <a:lnTo>
                  <a:pt x="102269" y="39621"/>
                </a:lnTo>
                <a:lnTo>
                  <a:pt x="141660" y="18232"/>
                </a:lnTo>
                <a:lnTo>
                  <a:pt x="185182" y="4713"/>
                </a:lnTo>
                <a:lnTo>
                  <a:pt x="231901" y="0"/>
                </a:lnTo>
                <a:lnTo>
                  <a:pt x="5995162" y="0"/>
                </a:lnTo>
                <a:lnTo>
                  <a:pt x="6041881" y="4713"/>
                </a:lnTo>
                <a:lnTo>
                  <a:pt x="6085403" y="18232"/>
                </a:lnTo>
                <a:lnTo>
                  <a:pt x="6124794" y="39621"/>
                </a:lnTo>
                <a:lnTo>
                  <a:pt x="6159118" y="67945"/>
                </a:lnTo>
                <a:lnTo>
                  <a:pt x="6187442" y="102269"/>
                </a:lnTo>
                <a:lnTo>
                  <a:pt x="6208831" y="141660"/>
                </a:lnTo>
                <a:lnTo>
                  <a:pt x="6222350" y="185182"/>
                </a:lnTo>
                <a:lnTo>
                  <a:pt x="6227064" y="231901"/>
                </a:lnTo>
                <a:lnTo>
                  <a:pt x="6227064" y="2130298"/>
                </a:lnTo>
                <a:lnTo>
                  <a:pt x="6222350" y="2177017"/>
                </a:lnTo>
                <a:lnTo>
                  <a:pt x="6208831" y="2220539"/>
                </a:lnTo>
                <a:lnTo>
                  <a:pt x="6187442" y="2259930"/>
                </a:lnTo>
                <a:lnTo>
                  <a:pt x="6159119" y="2294254"/>
                </a:lnTo>
                <a:lnTo>
                  <a:pt x="6124794" y="2322578"/>
                </a:lnTo>
                <a:lnTo>
                  <a:pt x="6085403" y="2343967"/>
                </a:lnTo>
                <a:lnTo>
                  <a:pt x="6041881" y="2357486"/>
                </a:lnTo>
                <a:lnTo>
                  <a:pt x="5995162" y="2362200"/>
                </a:lnTo>
                <a:lnTo>
                  <a:pt x="231901" y="2362200"/>
                </a:lnTo>
                <a:lnTo>
                  <a:pt x="185182" y="2357486"/>
                </a:lnTo>
                <a:lnTo>
                  <a:pt x="141660" y="2343967"/>
                </a:lnTo>
                <a:lnTo>
                  <a:pt x="102269" y="2322578"/>
                </a:lnTo>
                <a:lnTo>
                  <a:pt x="67945" y="2294255"/>
                </a:lnTo>
                <a:lnTo>
                  <a:pt x="39621" y="2259930"/>
                </a:lnTo>
                <a:lnTo>
                  <a:pt x="18232" y="2220539"/>
                </a:lnTo>
                <a:lnTo>
                  <a:pt x="4713" y="2177017"/>
                </a:lnTo>
                <a:lnTo>
                  <a:pt x="0" y="2130298"/>
                </a:lnTo>
                <a:lnTo>
                  <a:pt x="0" y="23190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063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</a:t>
            </a:r>
            <a:r>
              <a:rPr dirty="0" sz="2800" spc="-10"/>
              <a:t>Virtual </a:t>
            </a:r>
            <a:r>
              <a:rPr dirty="0" sz="2800" spc="-5"/>
              <a:t>Private Cloud</a:t>
            </a:r>
            <a:r>
              <a:rPr dirty="0" sz="2800" spc="5"/>
              <a:t> </a:t>
            </a:r>
            <a:r>
              <a:rPr dirty="0" sz="2800" spc="-5"/>
              <a:t>(VPC)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229357" y="1566163"/>
            <a:ext cx="5854065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Provision a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private,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isolated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virtual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network</a:t>
            </a:r>
            <a:r>
              <a:rPr dirty="0" sz="2000" spc="-10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on  the 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AWS</a:t>
            </a:r>
            <a:r>
              <a:rPr dirty="0" sz="2000" spc="-1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cloud.</a:t>
            </a:r>
            <a:endParaRPr sz="2000">
              <a:latin typeface="Arial"/>
              <a:cs typeface="Arial"/>
            </a:endParaRPr>
          </a:p>
          <a:p>
            <a:pPr marL="355600" marR="108839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Have complete control over your</a:t>
            </a:r>
            <a:r>
              <a:rPr dirty="0" sz="2000" spc="-11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virtual 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networking</a:t>
            </a:r>
            <a:r>
              <a:rPr dirty="0" sz="2000" spc="-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environment.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2668" y="2500883"/>
            <a:ext cx="1248156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8088" y="2620517"/>
            <a:ext cx="7702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Am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az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on 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VPC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2311" y="1677923"/>
            <a:ext cx="731519" cy="731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1832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D4D4B"/>
                </a:solidFill>
              </a:rPr>
              <a:t>VPCs </a:t>
            </a:r>
            <a:r>
              <a:rPr dirty="0" sz="2800" spc="-5">
                <a:solidFill>
                  <a:srgbClr val="4D4D4B"/>
                </a:solidFill>
              </a:rPr>
              <a:t>and</a:t>
            </a:r>
            <a:r>
              <a:rPr dirty="0" sz="2800" spc="-4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Subnets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7511"/>
            <a:ext cx="7521575" cy="337947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subnet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defines a range of IP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addresses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in your</a:t>
            </a:r>
            <a:r>
              <a:rPr dirty="0" sz="2200" spc="-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VPC.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75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can launch </a:t>
            </a:r>
            <a:r>
              <a:rPr dirty="0" sz="2200" spc="-35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resources into a subnet that</a:t>
            </a:r>
            <a:r>
              <a:rPr dirty="0" sz="2200" spc="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you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select.</a:t>
            </a:r>
            <a:endParaRPr sz="2200">
              <a:latin typeface="Arial"/>
              <a:cs typeface="Arial"/>
            </a:endParaRPr>
          </a:p>
          <a:p>
            <a:pPr marL="355600" marR="3937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private subnet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should be used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resources that </a:t>
            </a:r>
            <a:r>
              <a:rPr dirty="0" sz="2200" spc="-10">
                <a:solidFill>
                  <a:srgbClr val="4D4D4B"/>
                </a:solidFill>
                <a:latin typeface="Arial"/>
                <a:cs typeface="Arial"/>
              </a:rPr>
              <a:t>won’t 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be accessible over the</a:t>
            </a:r>
            <a:r>
              <a:rPr dirty="0" sz="2200" spc="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Internet.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public subnet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should be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used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for resources that will</a:t>
            </a:r>
            <a:r>
              <a:rPr dirty="0" sz="2200" spc="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accessed over the</a:t>
            </a:r>
            <a:r>
              <a:rPr dirty="0" sz="2200" spc="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Internet.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Each subnet must reside entirely within one</a:t>
            </a:r>
            <a:r>
              <a:rPr dirty="0" sz="2200" spc="-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Availability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Zone and cannot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span</a:t>
            </a:r>
            <a:r>
              <a:rPr dirty="0" sz="2200" spc="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zones.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15162" y="281378"/>
            <a:ext cx="587141" cy="702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7979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</a:t>
            </a:r>
            <a:r>
              <a:rPr dirty="0" sz="2800" spc="-10"/>
              <a:t>VPC</a:t>
            </a:r>
            <a:r>
              <a:rPr dirty="0" sz="2800" spc="-25"/>
              <a:t> </a:t>
            </a:r>
            <a:r>
              <a:rPr dirty="0" sz="2800" spc="-5"/>
              <a:t>Example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15162" y="281378"/>
            <a:ext cx="587141" cy="702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3316" y="1879092"/>
            <a:ext cx="7767955" cy="2397760"/>
          </a:xfrm>
          <a:custGeom>
            <a:avLst/>
            <a:gdLst/>
            <a:ahLst/>
            <a:cxnLst/>
            <a:rect l="l" t="t" r="r" b="b"/>
            <a:pathLst>
              <a:path w="7767955" h="2397760">
                <a:moveTo>
                  <a:pt x="0" y="235331"/>
                </a:moveTo>
                <a:lnTo>
                  <a:pt x="4781" y="187917"/>
                </a:lnTo>
                <a:lnTo>
                  <a:pt x="18495" y="143750"/>
                </a:lnTo>
                <a:lnTo>
                  <a:pt x="40194" y="103776"/>
                </a:lnTo>
                <a:lnTo>
                  <a:pt x="68934" y="68945"/>
                </a:lnTo>
                <a:lnTo>
                  <a:pt x="103766" y="40203"/>
                </a:lnTo>
                <a:lnTo>
                  <a:pt x="143744" y="18500"/>
                </a:lnTo>
                <a:lnTo>
                  <a:pt x="187923" y="4783"/>
                </a:lnTo>
                <a:lnTo>
                  <a:pt x="235356" y="0"/>
                </a:lnTo>
                <a:lnTo>
                  <a:pt x="7532497" y="0"/>
                </a:lnTo>
                <a:lnTo>
                  <a:pt x="7579910" y="4783"/>
                </a:lnTo>
                <a:lnTo>
                  <a:pt x="7624077" y="18500"/>
                </a:lnTo>
                <a:lnTo>
                  <a:pt x="7664051" y="40203"/>
                </a:lnTo>
                <a:lnTo>
                  <a:pt x="7698882" y="68945"/>
                </a:lnTo>
                <a:lnTo>
                  <a:pt x="7727624" y="103776"/>
                </a:lnTo>
                <a:lnTo>
                  <a:pt x="7749327" y="143750"/>
                </a:lnTo>
                <a:lnTo>
                  <a:pt x="7763044" y="187917"/>
                </a:lnTo>
                <a:lnTo>
                  <a:pt x="7767828" y="235331"/>
                </a:lnTo>
                <a:lnTo>
                  <a:pt x="7767828" y="2161882"/>
                </a:lnTo>
                <a:lnTo>
                  <a:pt x="7763044" y="2209319"/>
                </a:lnTo>
                <a:lnTo>
                  <a:pt x="7749327" y="2253501"/>
                </a:lnTo>
                <a:lnTo>
                  <a:pt x="7727624" y="2293482"/>
                </a:lnTo>
                <a:lnTo>
                  <a:pt x="7698882" y="2328316"/>
                </a:lnTo>
                <a:lnTo>
                  <a:pt x="7664051" y="2357056"/>
                </a:lnTo>
                <a:lnTo>
                  <a:pt x="7624077" y="2378756"/>
                </a:lnTo>
                <a:lnTo>
                  <a:pt x="7579910" y="2392470"/>
                </a:lnTo>
                <a:lnTo>
                  <a:pt x="7532497" y="2397252"/>
                </a:lnTo>
                <a:lnTo>
                  <a:pt x="235356" y="2397252"/>
                </a:lnTo>
                <a:lnTo>
                  <a:pt x="187923" y="2392470"/>
                </a:lnTo>
                <a:lnTo>
                  <a:pt x="143744" y="2378756"/>
                </a:lnTo>
                <a:lnTo>
                  <a:pt x="103766" y="2357056"/>
                </a:lnTo>
                <a:lnTo>
                  <a:pt x="68934" y="2328316"/>
                </a:lnTo>
                <a:lnTo>
                  <a:pt x="40194" y="2293482"/>
                </a:lnTo>
                <a:lnTo>
                  <a:pt x="18495" y="2253501"/>
                </a:lnTo>
                <a:lnTo>
                  <a:pt x="4781" y="2209319"/>
                </a:lnTo>
                <a:lnTo>
                  <a:pt x="0" y="2161882"/>
                </a:lnTo>
                <a:lnTo>
                  <a:pt x="0" y="235331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5172" y="1626107"/>
            <a:ext cx="467868" cy="44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852" y="1563624"/>
            <a:ext cx="8369934" cy="2971800"/>
          </a:xfrm>
          <a:custGeom>
            <a:avLst/>
            <a:gdLst/>
            <a:ahLst/>
            <a:cxnLst/>
            <a:rect l="l" t="t" r="r" b="b"/>
            <a:pathLst>
              <a:path w="8369934" h="2971800">
                <a:moveTo>
                  <a:pt x="0" y="291718"/>
                </a:moveTo>
                <a:lnTo>
                  <a:pt x="3818" y="244419"/>
                </a:lnTo>
                <a:lnTo>
                  <a:pt x="14874" y="199542"/>
                </a:lnTo>
                <a:lnTo>
                  <a:pt x="32567" y="157690"/>
                </a:lnTo>
                <a:lnTo>
                  <a:pt x="56295" y="119466"/>
                </a:lnTo>
                <a:lnTo>
                  <a:pt x="85458" y="85471"/>
                </a:lnTo>
                <a:lnTo>
                  <a:pt x="119455" y="56306"/>
                </a:lnTo>
                <a:lnTo>
                  <a:pt x="157685" y="32575"/>
                </a:lnTo>
                <a:lnTo>
                  <a:pt x="199548" y="14879"/>
                </a:lnTo>
                <a:lnTo>
                  <a:pt x="244443" y="3820"/>
                </a:lnTo>
                <a:lnTo>
                  <a:pt x="291769" y="0"/>
                </a:lnTo>
                <a:lnTo>
                  <a:pt x="8078089" y="0"/>
                </a:lnTo>
                <a:lnTo>
                  <a:pt x="8125388" y="3820"/>
                </a:lnTo>
                <a:lnTo>
                  <a:pt x="8170265" y="14879"/>
                </a:lnTo>
                <a:lnTo>
                  <a:pt x="8212117" y="32575"/>
                </a:lnTo>
                <a:lnTo>
                  <a:pt x="8250341" y="56306"/>
                </a:lnTo>
                <a:lnTo>
                  <a:pt x="8284336" y="85470"/>
                </a:lnTo>
                <a:lnTo>
                  <a:pt x="8313501" y="119466"/>
                </a:lnTo>
                <a:lnTo>
                  <a:pt x="8337232" y="157690"/>
                </a:lnTo>
                <a:lnTo>
                  <a:pt x="8354928" y="199542"/>
                </a:lnTo>
                <a:lnTo>
                  <a:pt x="8365987" y="244419"/>
                </a:lnTo>
                <a:lnTo>
                  <a:pt x="8369808" y="291718"/>
                </a:lnTo>
                <a:lnTo>
                  <a:pt x="8369808" y="2680030"/>
                </a:lnTo>
                <a:lnTo>
                  <a:pt x="8365987" y="2727356"/>
                </a:lnTo>
                <a:lnTo>
                  <a:pt x="8354928" y="2772251"/>
                </a:lnTo>
                <a:lnTo>
                  <a:pt x="8337232" y="2814114"/>
                </a:lnTo>
                <a:lnTo>
                  <a:pt x="8313501" y="2852344"/>
                </a:lnTo>
                <a:lnTo>
                  <a:pt x="8284336" y="2886341"/>
                </a:lnTo>
                <a:lnTo>
                  <a:pt x="8250341" y="2915504"/>
                </a:lnTo>
                <a:lnTo>
                  <a:pt x="8212117" y="2939232"/>
                </a:lnTo>
                <a:lnTo>
                  <a:pt x="8170265" y="2956925"/>
                </a:lnTo>
                <a:lnTo>
                  <a:pt x="8125388" y="2967981"/>
                </a:lnTo>
                <a:lnTo>
                  <a:pt x="8078089" y="2971800"/>
                </a:lnTo>
                <a:lnTo>
                  <a:pt x="291769" y="2971800"/>
                </a:lnTo>
                <a:lnTo>
                  <a:pt x="244443" y="2967981"/>
                </a:lnTo>
                <a:lnTo>
                  <a:pt x="199548" y="2956925"/>
                </a:lnTo>
                <a:lnTo>
                  <a:pt x="157685" y="2939232"/>
                </a:lnTo>
                <a:lnTo>
                  <a:pt x="119455" y="2915504"/>
                </a:lnTo>
                <a:lnTo>
                  <a:pt x="85458" y="2886341"/>
                </a:lnTo>
                <a:lnTo>
                  <a:pt x="56295" y="2852344"/>
                </a:lnTo>
                <a:lnTo>
                  <a:pt x="32567" y="2814114"/>
                </a:lnTo>
                <a:lnTo>
                  <a:pt x="14874" y="2772251"/>
                </a:lnTo>
                <a:lnTo>
                  <a:pt x="3818" y="2727356"/>
                </a:lnTo>
                <a:lnTo>
                  <a:pt x="0" y="2680030"/>
                </a:lnTo>
                <a:lnTo>
                  <a:pt x="0" y="291718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99382" y="4358741"/>
            <a:ext cx="6178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900" spc="-1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Cloud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6008" y="1280160"/>
            <a:ext cx="469391" cy="452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3480" y="2697479"/>
            <a:ext cx="1595755" cy="1126490"/>
          </a:xfrm>
          <a:custGeom>
            <a:avLst/>
            <a:gdLst/>
            <a:ahLst/>
            <a:cxnLst/>
            <a:rect l="l" t="t" r="r" b="b"/>
            <a:pathLst>
              <a:path w="1595755" h="1126489">
                <a:moveTo>
                  <a:pt x="0" y="110617"/>
                </a:moveTo>
                <a:lnTo>
                  <a:pt x="8689" y="67562"/>
                </a:lnTo>
                <a:lnTo>
                  <a:pt x="32391" y="32400"/>
                </a:lnTo>
                <a:lnTo>
                  <a:pt x="67551" y="8693"/>
                </a:lnTo>
                <a:lnTo>
                  <a:pt x="110616" y="0"/>
                </a:lnTo>
                <a:lnTo>
                  <a:pt x="1485011" y="0"/>
                </a:lnTo>
                <a:lnTo>
                  <a:pt x="1528065" y="8693"/>
                </a:lnTo>
                <a:lnTo>
                  <a:pt x="1563227" y="32400"/>
                </a:lnTo>
                <a:lnTo>
                  <a:pt x="1586934" y="67562"/>
                </a:lnTo>
                <a:lnTo>
                  <a:pt x="1595627" y="110617"/>
                </a:lnTo>
                <a:lnTo>
                  <a:pt x="1595627" y="1015619"/>
                </a:lnTo>
                <a:lnTo>
                  <a:pt x="1586934" y="1058673"/>
                </a:lnTo>
                <a:lnTo>
                  <a:pt x="1563227" y="1093835"/>
                </a:lnTo>
                <a:lnTo>
                  <a:pt x="1528065" y="1117542"/>
                </a:lnTo>
                <a:lnTo>
                  <a:pt x="1485011" y="1126236"/>
                </a:lnTo>
                <a:lnTo>
                  <a:pt x="110616" y="1126236"/>
                </a:lnTo>
                <a:lnTo>
                  <a:pt x="67551" y="1117542"/>
                </a:lnTo>
                <a:lnTo>
                  <a:pt x="32391" y="1093835"/>
                </a:lnTo>
                <a:lnTo>
                  <a:pt x="8689" y="1058673"/>
                </a:lnTo>
                <a:lnTo>
                  <a:pt x="0" y="1015619"/>
                </a:lnTo>
                <a:lnTo>
                  <a:pt x="0" y="110617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65220" y="2697479"/>
            <a:ext cx="1595755" cy="1125220"/>
          </a:xfrm>
          <a:custGeom>
            <a:avLst/>
            <a:gdLst/>
            <a:ahLst/>
            <a:cxnLst/>
            <a:rect l="l" t="t" r="r" b="b"/>
            <a:pathLst>
              <a:path w="1595754" h="1125220">
                <a:moveTo>
                  <a:pt x="0" y="110362"/>
                </a:moveTo>
                <a:lnTo>
                  <a:pt x="8671" y="67401"/>
                </a:lnTo>
                <a:lnTo>
                  <a:pt x="32321" y="32321"/>
                </a:lnTo>
                <a:lnTo>
                  <a:pt x="67401" y="8671"/>
                </a:lnTo>
                <a:lnTo>
                  <a:pt x="110362" y="0"/>
                </a:lnTo>
                <a:lnTo>
                  <a:pt x="1485264" y="0"/>
                </a:lnTo>
                <a:lnTo>
                  <a:pt x="1528226" y="8671"/>
                </a:lnTo>
                <a:lnTo>
                  <a:pt x="1563306" y="32321"/>
                </a:lnTo>
                <a:lnTo>
                  <a:pt x="1586956" y="67401"/>
                </a:lnTo>
                <a:lnTo>
                  <a:pt x="1595627" y="110362"/>
                </a:lnTo>
                <a:lnTo>
                  <a:pt x="1595627" y="1014348"/>
                </a:lnTo>
                <a:lnTo>
                  <a:pt x="1586956" y="1057310"/>
                </a:lnTo>
                <a:lnTo>
                  <a:pt x="1563306" y="1092390"/>
                </a:lnTo>
                <a:lnTo>
                  <a:pt x="1528226" y="1116040"/>
                </a:lnTo>
                <a:lnTo>
                  <a:pt x="1485264" y="1124711"/>
                </a:lnTo>
                <a:lnTo>
                  <a:pt x="110362" y="1124711"/>
                </a:lnTo>
                <a:lnTo>
                  <a:pt x="67401" y="1116040"/>
                </a:lnTo>
                <a:lnTo>
                  <a:pt x="32321" y="1092390"/>
                </a:lnTo>
                <a:lnTo>
                  <a:pt x="8671" y="1057310"/>
                </a:lnTo>
                <a:lnTo>
                  <a:pt x="0" y="1014348"/>
                </a:lnTo>
                <a:lnTo>
                  <a:pt x="0" y="110362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24955" y="2697479"/>
            <a:ext cx="1595755" cy="1125220"/>
          </a:xfrm>
          <a:custGeom>
            <a:avLst/>
            <a:gdLst/>
            <a:ahLst/>
            <a:cxnLst/>
            <a:rect l="l" t="t" r="r" b="b"/>
            <a:pathLst>
              <a:path w="1595754" h="1125220">
                <a:moveTo>
                  <a:pt x="0" y="110362"/>
                </a:moveTo>
                <a:lnTo>
                  <a:pt x="8671" y="67401"/>
                </a:lnTo>
                <a:lnTo>
                  <a:pt x="32321" y="32321"/>
                </a:lnTo>
                <a:lnTo>
                  <a:pt x="67401" y="8671"/>
                </a:lnTo>
                <a:lnTo>
                  <a:pt x="110363" y="0"/>
                </a:lnTo>
                <a:lnTo>
                  <a:pt x="1485265" y="0"/>
                </a:lnTo>
                <a:lnTo>
                  <a:pt x="1528226" y="8671"/>
                </a:lnTo>
                <a:lnTo>
                  <a:pt x="1563306" y="32321"/>
                </a:lnTo>
                <a:lnTo>
                  <a:pt x="1586956" y="67401"/>
                </a:lnTo>
                <a:lnTo>
                  <a:pt x="1595627" y="110362"/>
                </a:lnTo>
                <a:lnTo>
                  <a:pt x="1595627" y="1014348"/>
                </a:lnTo>
                <a:lnTo>
                  <a:pt x="1586956" y="1057310"/>
                </a:lnTo>
                <a:lnTo>
                  <a:pt x="1563306" y="1092390"/>
                </a:lnTo>
                <a:lnTo>
                  <a:pt x="1528226" y="1116040"/>
                </a:lnTo>
                <a:lnTo>
                  <a:pt x="1485265" y="1124711"/>
                </a:lnTo>
                <a:lnTo>
                  <a:pt x="110363" y="1124711"/>
                </a:lnTo>
                <a:lnTo>
                  <a:pt x="67401" y="1116040"/>
                </a:lnTo>
                <a:lnTo>
                  <a:pt x="32321" y="1092390"/>
                </a:lnTo>
                <a:lnTo>
                  <a:pt x="8671" y="1057310"/>
                </a:lnTo>
                <a:lnTo>
                  <a:pt x="0" y="1014348"/>
                </a:lnTo>
                <a:lnTo>
                  <a:pt x="0" y="110362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55342" y="2778251"/>
            <a:ext cx="397305" cy="468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06997" y="3180334"/>
            <a:ext cx="6699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DB</a:t>
            </a:r>
            <a:r>
              <a:rPr dirty="0" sz="1100" spc="-5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6731" y="2797157"/>
            <a:ext cx="256852" cy="280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63777" y="3044698"/>
            <a:ext cx="7626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464646"/>
                </a:solidFill>
                <a:latin typeface="Arial"/>
                <a:cs typeface="Arial"/>
              </a:rPr>
              <a:t>Web</a:t>
            </a:r>
            <a:r>
              <a:rPr dirty="0" sz="1100" spc="-8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3653" y="1176908"/>
            <a:ext cx="63309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ustom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er 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Network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70803" y="690372"/>
            <a:ext cx="518160" cy="548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4314" y="1073658"/>
            <a:ext cx="1052830" cy="1047750"/>
          </a:xfrm>
          <a:custGeom>
            <a:avLst/>
            <a:gdLst/>
            <a:ahLst/>
            <a:cxnLst/>
            <a:rect l="l" t="t" r="r" b="b"/>
            <a:pathLst>
              <a:path w="1052829" h="1047750">
                <a:moveTo>
                  <a:pt x="1052576" y="1047749"/>
                </a:moveTo>
                <a:lnTo>
                  <a:pt x="0" y="0"/>
                </a:lnTo>
              </a:path>
            </a:pathLst>
          </a:custGeom>
          <a:ln w="25908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24528" y="2055876"/>
            <a:ext cx="467868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70247" y="2066544"/>
            <a:ext cx="377951" cy="405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71771" y="2080260"/>
            <a:ext cx="373380" cy="289560"/>
          </a:xfrm>
          <a:custGeom>
            <a:avLst/>
            <a:gdLst/>
            <a:ahLst/>
            <a:cxnLst/>
            <a:rect l="l" t="t" r="r" b="b"/>
            <a:pathLst>
              <a:path w="373379" h="289560">
                <a:moveTo>
                  <a:pt x="0" y="144779"/>
                </a:moveTo>
                <a:lnTo>
                  <a:pt x="6667" y="106274"/>
                </a:lnTo>
                <a:lnTo>
                  <a:pt x="25484" y="71684"/>
                </a:lnTo>
                <a:lnTo>
                  <a:pt x="54673" y="42386"/>
                </a:lnTo>
                <a:lnTo>
                  <a:pt x="92456" y="19755"/>
                </a:lnTo>
                <a:lnTo>
                  <a:pt x="137054" y="5168"/>
                </a:lnTo>
                <a:lnTo>
                  <a:pt x="186689" y="0"/>
                </a:lnTo>
                <a:lnTo>
                  <a:pt x="236325" y="5168"/>
                </a:lnTo>
                <a:lnTo>
                  <a:pt x="280924" y="19755"/>
                </a:lnTo>
                <a:lnTo>
                  <a:pt x="318706" y="42386"/>
                </a:lnTo>
                <a:lnTo>
                  <a:pt x="347895" y="71684"/>
                </a:lnTo>
                <a:lnTo>
                  <a:pt x="366712" y="106274"/>
                </a:lnTo>
                <a:lnTo>
                  <a:pt x="373379" y="144779"/>
                </a:lnTo>
                <a:lnTo>
                  <a:pt x="366712" y="183285"/>
                </a:lnTo>
                <a:lnTo>
                  <a:pt x="347895" y="217875"/>
                </a:lnTo>
                <a:lnTo>
                  <a:pt x="318706" y="247173"/>
                </a:lnTo>
                <a:lnTo>
                  <a:pt x="280923" y="269804"/>
                </a:lnTo>
                <a:lnTo>
                  <a:pt x="236325" y="284391"/>
                </a:lnTo>
                <a:lnTo>
                  <a:pt x="186689" y="289559"/>
                </a:lnTo>
                <a:lnTo>
                  <a:pt x="137054" y="284391"/>
                </a:lnTo>
                <a:lnTo>
                  <a:pt x="92455" y="269804"/>
                </a:lnTo>
                <a:lnTo>
                  <a:pt x="54673" y="247173"/>
                </a:lnTo>
                <a:lnTo>
                  <a:pt x="25484" y="217875"/>
                </a:lnTo>
                <a:lnTo>
                  <a:pt x="6667" y="183285"/>
                </a:lnTo>
                <a:lnTo>
                  <a:pt x="0" y="144779"/>
                </a:lnTo>
                <a:close/>
              </a:path>
            </a:pathLst>
          </a:custGeom>
          <a:ln w="9143">
            <a:solidFill>
              <a:srgbClr val="A2A2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391659" y="2116963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14042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9526" y="1073658"/>
            <a:ext cx="1211580" cy="1047750"/>
          </a:xfrm>
          <a:custGeom>
            <a:avLst/>
            <a:gdLst/>
            <a:ahLst/>
            <a:cxnLst/>
            <a:rect l="l" t="t" r="r" b="b"/>
            <a:pathLst>
              <a:path w="1211579" h="1047750">
                <a:moveTo>
                  <a:pt x="0" y="1047749"/>
                </a:moveTo>
                <a:lnTo>
                  <a:pt x="1211199" y="0"/>
                </a:lnTo>
              </a:path>
            </a:pathLst>
          </a:custGeom>
          <a:ln w="25908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777998" y="1128140"/>
            <a:ext cx="5016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nter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46248" y="690372"/>
            <a:ext cx="563879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66722" y="2225801"/>
            <a:ext cx="2306955" cy="15875"/>
          </a:xfrm>
          <a:custGeom>
            <a:avLst/>
            <a:gdLst/>
            <a:ahLst/>
            <a:cxnLst/>
            <a:rect l="l" t="t" r="r" b="b"/>
            <a:pathLst>
              <a:path w="2306954" h="15875">
                <a:moveTo>
                  <a:pt x="2306701" y="0"/>
                </a:moveTo>
                <a:lnTo>
                  <a:pt x="0" y="15493"/>
                </a:lnTo>
              </a:path>
            </a:pathLst>
          </a:custGeom>
          <a:ln w="25907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45914" y="2234945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 h="0">
                <a:moveTo>
                  <a:pt x="2278126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9985" y="2370582"/>
            <a:ext cx="5080" cy="327660"/>
          </a:xfrm>
          <a:custGeom>
            <a:avLst/>
            <a:gdLst/>
            <a:ahLst/>
            <a:cxnLst/>
            <a:rect l="l" t="t" r="r" b="b"/>
            <a:pathLst>
              <a:path w="5079" h="327660">
                <a:moveTo>
                  <a:pt x="0" y="0"/>
                </a:moveTo>
                <a:lnTo>
                  <a:pt x="4825" y="327406"/>
                </a:lnTo>
              </a:path>
            </a:pathLst>
          </a:custGeom>
          <a:ln w="25908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24293" y="2225801"/>
            <a:ext cx="0" cy="473075"/>
          </a:xfrm>
          <a:custGeom>
            <a:avLst/>
            <a:gdLst/>
            <a:ahLst/>
            <a:cxnLst/>
            <a:rect l="l" t="t" r="r" b="b"/>
            <a:pathLst>
              <a:path w="0" h="473075">
                <a:moveTo>
                  <a:pt x="0" y="0"/>
                </a:moveTo>
                <a:lnTo>
                  <a:pt x="0" y="472694"/>
                </a:lnTo>
              </a:path>
            </a:pathLst>
          </a:custGeom>
          <a:ln w="25908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66722" y="2228850"/>
            <a:ext cx="5715" cy="469265"/>
          </a:xfrm>
          <a:custGeom>
            <a:avLst/>
            <a:gdLst/>
            <a:ahLst/>
            <a:cxnLst/>
            <a:rect l="l" t="t" r="r" b="b"/>
            <a:pathLst>
              <a:path w="5714" h="469264">
                <a:moveTo>
                  <a:pt x="0" y="0"/>
                </a:moveTo>
                <a:lnTo>
                  <a:pt x="5587" y="469138"/>
                </a:lnTo>
              </a:path>
            </a:pathLst>
          </a:custGeom>
          <a:ln w="25908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60220" y="1213103"/>
            <a:ext cx="1389888" cy="16535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47342" y="1314450"/>
            <a:ext cx="1216660" cy="1412240"/>
          </a:xfrm>
          <a:custGeom>
            <a:avLst/>
            <a:gdLst/>
            <a:ahLst/>
            <a:cxnLst/>
            <a:rect l="l" t="t" r="r" b="b"/>
            <a:pathLst>
              <a:path w="1216660" h="1412239">
                <a:moveTo>
                  <a:pt x="1164398" y="76718"/>
                </a:moveTo>
                <a:lnTo>
                  <a:pt x="1162303" y="97662"/>
                </a:lnTo>
                <a:lnTo>
                  <a:pt x="1156970" y="129539"/>
                </a:lnTo>
                <a:lnTo>
                  <a:pt x="1149984" y="161416"/>
                </a:lnTo>
                <a:lnTo>
                  <a:pt x="1149477" y="163449"/>
                </a:lnTo>
                <a:lnTo>
                  <a:pt x="1174495" y="170052"/>
                </a:lnTo>
                <a:lnTo>
                  <a:pt x="1175258" y="166877"/>
                </a:lnTo>
                <a:lnTo>
                  <a:pt x="1182496" y="133858"/>
                </a:lnTo>
                <a:lnTo>
                  <a:pt x="1188084" y="100202"/>
                </a:lnTo>
                <a:lnTo>
                  <a:pt x="1190276" y="78285"/>
                </a:lnTo>
                <a:lnTo>
                  <a:pt x="1164398" y="76718"/>
                </a:lnTo>
                <a:close/>
              </a:path>
              <a:path w="1216660" h="1412239">
                <a:moveTo>
                  <a:pt x="1209625" y="63373"/>
                </a:moveTo>
                <a:lnTo>
                  <a:pt x="1165733" y="63373"/>
                </a:lnTo>
                <a:lnTo>
                  <a:pt x="1191514" y="65912"/>
                </a:lnTo>
                <a:lnTo>
                  <a:pt x="1190276" y="78285"/>
                </a:lnTo>
                <a:lnTo>
                  <a:pt x="1216659" y="79883"/>
                </a:lnTo>
                <a:lnTo>
                  <a:pt x="1209625" y="63373"/>
                </a:lnTo>
                <a:close/>
              </a:path>
              <a:path w="1216660" h="1412239">
                <a:moveTo>
                  <a:pt x="1165733" y="63373"/>
                </a:moveTo>
                <a:lnTo>
                  <a:pt x="1164398" y="76718"/>
                </a:lnTo>
                <a:lnTo>
                  <a:pt x="1190276" y="78285"/>
                </a:lnTo>
                <a:lnTo>
                  <a:pt x="1191514" y="65912"/>
                </a:lnTo>
                <a:lnTo>
                  <a:pt x="1165733" y="63373"/>
                </a:lnTo>
                <a:close/>
              </a:path>
              <a:path w="1216660" h="1412239">
                <a:moveTo>
                  <a:pt x="1182624" y="0"/>
                </a:moveTo>
                <a:lnTo>
                  <a:pt x="1139063" y="75184"/>
                </a:lnTo>
                <a:lnTo>
                  <a:pt x="1164398" y="76718"/>
                </a:lnTo>
                <a:lnTo>
                  <a:pt x="1165733" y="63373"/>
                </a:lnTo>
                <a:lnTo>
                  <a:pt x="1209625" y="63373"/>
                </a:lnTo>
                <a:lnTo>
                  <a:pt x="1182624" y="0"/>
                </a:lnTo>
                <a:close/>
              </a:path>
              <a:path w="1216660" h="1412239">
                <a:moveTo>
                  <a:pt x="1127378" y="236854"/>
                </a:moveTo>
                <a:lnTo>
                  <a:pt x="1121028" y="254888"/>
                </a:lnTo>
                <a:lnTo>
                  <a:pt x="1108837" y="285114"/>
                </a:lnTo>
                <a:lnTo>
                  <a:pt x="1095375" y="314833"/>
                </a:lnTo>
                <a:lnTo>
                  <a:pt x="1087501" y="330708"/>
                </a:lnTo>
                <a:lnTo>
                  <a:pt x="1110614" y="342264"/>
                </a:lnTo>
                <a:lnTo>
                  <a:pt x="1118996" y="325500"/>
                </a:lnTo>
                <a:lnTo>
                  <a:pt x="1132839" y="294766"/>
                </a:lnTo>
                <a:lnTo>
                  <a:pt x="1145413" y="263651"/>
                </a:lnTo>
                <a:lnTo>
                  <a:pt x="1151889" y="245617"/>
                </a:lnTo>
                <a:lnTo>
                  <a:pt x="1127378" y="236854"/>
                </a:lnTo>
                <a:close/>
              </a:path>
              <a:path w="1216660" h="1412239">
                <a:moveTo>
                  <a:pt x="1049908" y="397510"/>
                </a:moveTo>
                <a:lnTo>
                  <a:pt x="1012444" y="452500"/>
                </a:lnTo>
                <a:lnTo>
                  <a:pt x="990726" y="479933"/>
                </a:lnTo>
                <a:lnTo>
                  <a:pt x="1010538" y="496697"/>
                </a:lnTo>
                <a:lnTo>
                  <a:pt x="1052576" y="440944"/>
                </a:lnTo>
                <a:lnTo>
                  <a:pt x="1072133" y="410972"/>
                </a:lnTo>
                <a:lnTo>
                  <a:pt x="1049908" y="397510"/>
                </a:lnTo>
                <a:close/>
              </a:path>
              <a:path w="1216660" h="1412239">
                <a:moveTo>
                  <a:pt x="939038" y="536575"/>
                </a:moveTo>
                <a:lnTo>
                  <a:pt x="929894" y="545719"/>
                </a:lnTo>
                <a:lnTo>
                  <a:pt x="907414" y="566038"/>
                </a:lnTo>
                <a:lnTo>
                  <a:pt x="884427" y="585216"/>
                </a:lnTo>
                <a:lnTo>
                  <a:pt x="861568" y="602488"/>
                </a:lnTo>
                <a:lnTo>
                  <a:pt x="877188" y="623188"/>
                </a:lnTo>
                <a:lnTo>
                  <a:pt x="901064" y="605155"/>
                </a:lnTo>
                <a:lnTo>
                  <a:pt x="924813" y="585216"/>
                </a:lnTo>
                <a:lnTo>
                  <a:pt x="948182" y="564134"/>
                </a:lnTo>
                <a:lnTo>
                  <a:pt x="957452" y="554863"/>
                </a:lnTo>
                <a:lnTo>
                  <a:pt x="939038" y="536575"/>
                </a:lnTo>
                <a:close/>
              </a:path>
              <a:path w="1216660" h="1412239">
                <a:moveTo>
                  <a:pt x="797306" y="642366"/>
                </a:moveTo>
                <a:lnTo>
                  <a:pt x="762381" y="659383"/>
                </a:lnTo>
                <a:lnTo>
                  <a:pt x="711326" y="677926"/>
                </a:lnTo>
                <a:lnTo>
                  <a:pt x="704214" y="679576"/>
                </a:lnTo>
                <a:lnTo>
                  <a:pt x="710691" y="704723"/>
                </a:lnTo>
                <a:lnTo>
                  <a:pt x="773430" y="682879"/>
                </a:lnTo>
                <a:lnTo>
                  <a:pt x="809625" y="665226"/>
                </a:lnTo>
                <a:lnTo>
                  <a:pt x="797306" y="642366"/>
                </a:lnTo>
                <a:close/>
              </a:path>
              <a:path w="1216660" h="1412239">
                <a:moveTo>
                  <a:pt x="630427" y="692150"/>
                </a:moveTo>
                <a:lnTo>
                  <a:pt x="580897" y="694055"/>
                </a:lnTo>
                <a:lnTo>
                  <a:pt x="553084" y="697230"/>
                </a:lnTo>
                <a:lnTo>
                  <a:pt x="525652" y="702310"/>
                </a:lnTo>
                <a:lnTo>
                  <a:pt x="530351" y="727710"/>
                </a:lnTo>
                <a:lnTo>
                  <a:pt x="556006" y="723011"/>
                </a:lnTo>
                <a:lnTo>
                  <a:pt x="581913" y="719963"/>
                </a:lnTo>
                <a:lnTo>
                  <a:pt x="631444" y="718057"/>
                </a:lnTo>
                <a:lnTo>
                  <a:pt x="630427" y="692150"/>
                </a:lnTo>
                <a:close/>
              </a:path>
              <a:path w="1216660" h="1412239">
                <a:moveTo>
                  <a:pt x="449325" y="726694"/>
                </a:moveTo>
                <a:lnTo>
                  <a:pt x="391287" y="755269"/>
                </a:lnTo>
                <a:lnTo>
                  <a:pt x="355981" y="777494"/>
                </a:lnTo>
                <a:lnTo>
                  <a:pt x="370458" y="798957"/>
                </a:lnTo>
                <a:lnTo>
                  <a:pt x="379221" y="792988"/>
                </a:lnTo>
                <a:lnTo>
                  <a:pt x="403606" y="778129"/>
                </a:lnTo>
                <a:lnTo>
                  <a:pt x="428370" y="764667"/>
                </a:lnTo>
                <a:lnTo>
                  <a:pt x="453389" y="752856"/>
                </a:lnTo>
                <a:lnTo>
                  <a:pt x="458850" y="750697"/>
                </a:lnTo>
                <a:lnTo>
                  <a:pt x="449325" y="726694"/>
                </a:lnTo>
                <a:close/>
              </a:path>
              <a:path w="1216660" h="1412239">
                <a:moveTo>
                  <a:pt x="293243" y="825373"/>
                </a:moveTo>
                <a:lnTo>
                  <a:pt x="246380" y="869823"/>
                </a:lnTo>
                <a:lnTo>
                  <a:pt x="218694" y="900430"/>
                </a:lnTo>
                <a:lnTo>
                  <a:pt x="238506" y="917194"/>
                </a:lnTo>
                <a:lnTo>
                  <a:pt x="243712" y="911098"/>
                </a:lnTo>
                <a:lnTo>
                  <a:pt x="264668" y="888238"/>
                </a:lnTo>
                <a:lnTo>
                  <a:pt x="286257" y="866648"/>
                </a:lnTo>
                <a:lnTo>
                  <a:pt x="308737" y="846201"/>
                </a:lnTo>
                <a:lnTo>
                  <a:pt x="309880" y="845312"/>
                </a:lnTo>
                <a:lnTo>
                  <a:pt x="293243" y="825373"/>
                </a:lnTo>
                <a:close/>
              </a:path>
              <a:path w="1216660" h="1412239">
                <a:moveTo>
                  <a:pt x="170180" y="962532"/>
                </a:moveTo>
                <a:lnTo>
                  <a:pt x="164337" y="970661"/>
                </a:lnTo>
                <a:lnTo>
                  <a:pt x="146176" y="998219"/>
                </a:lnTo>
                <a:lnTo>
                  <a:pt x="129031" y="1026668"/>
                </a:lnTo>
                <a:lnTo>
                  <a:pt x="115062" y="1051941"/>
                </a:lnTo>
                <a:lnTo>
                  <a:pt x="137668" y="1064387"/>
                </a:lnTo>
                <a:lnTo>
                  <a:pt x="151130" y="1040130"/>
                </a:lnTo>
                <a:lnTo>
                  <a:pt x="167766" y="1012444"/>
                </a:lnTo>
                <a:lnTo>
                  <a:pt x="185419" y="985774"/>
                </a:lnTo>
                <a:lnTo>
                  <a:pt x="191262" y="977645"/>
                </a:lnTo>
                <a:lnTo>
                  <a:pt x="170180" y="962532"/>
                </a:lnTo>
                <a:close/>
              </a:path>
              <a:path w="1216660" h="1412239">
                <a:moveTo>
                  <a:pt x="81152" y="1123569"/>
                </a:moveTo>
                <a:lnTo>
                  <a:pt x="71374" y="1147826"/>
                </a:lnTo>
                <a:lnTo>
                  <a:pt x="60070" y="1179576"/>
                </a:lnTo>
                <a:lnTo>
                  <a:pt x="50037" y="1211833"/>
                </a:lnTo>
                <a:lnTo>
                  <a:pt x="47116" y="1223010"/>
                </a:lnTo>
                <a:lnTo>
                  <a:pt x="72135" y="1229741"/>
                </a:lnTo>
                <a:lnTo>
                  <a:pt x="74802" y="1219454"/>
                </a:lnTo>
                <a:lnTo>
                  <a:pt x="84455" y="1188339"/>
                </a:lnTo>
                <a:lnTo>
                  <a:pt x="95376" y="1157605"/>
                </a:lnTo>
                <a:lnTo>
                  <a:pt x="105156" y="1133220"/>
                </a:lnTo>
                <a:lnTo>
                  <a:pt x="81152" y="1123569"/>
                </a:lnTo>
                <a:close/>
              </a:path>
              <a:path w="1216660" h="1412239">
                <a:moveTo>
                  <a:pt x="0" y="1331976"/>
                </a:moveTo>
                <a:lnTo>
                  <a:pt x="34035" y="1411858"/>
                </a:lnTo>
                <a:lnTo>
                  <a:pt x="70753" y="1348486"/>
                </a:lnTo>
                <a:lnTo>
                  <a:pt x="50926" y="1348486"/>
                </a:lnTo>
                <a:lnTo>
                  <a:pt x="25145" y="1345945"/>
                </a:lnTo>
                <a:lnTo>
                  <a:pt x="26352" y="1333571"/>
                </a:lnTo>
                <a:lnTo>
                  <a:pt x="0" y="1331976"/>
                </a:lnTo>
                <a:close/>
              </a:path>
              <a:path w="1216660" h="1412239">
                <a:moveTo>
                  <a:pt x="26352" y="1333571"/>
                </a:moveTo>
                <a:lnTo>
                  <a:pt x="25145" y="1345945"/>
                </a:lnTo>
                <a:lnTo>
                  <a:pt x="50926" y="1348486"/>
                </a:lnTo>
                <a:lnTo>
                  <a:pt x="52195" y="1335136"/>
                </a:lnTo>
                <a:lnTo>
                  <a:pt x="26352" y="1333571"/>
                </a:lnTo>
                <a:close/>
              </a:path>
              <a:path w="1216660" h="1412239">
                <a:moveTo>
                  <a:pt x="52195" y="1335136"/>
                </a:moveTo>
                <a:lnTo>
                  <a:pt x="50926" y="1348486"/>
                </a:lnTo>
                <a:lnTo>
                  <a:pt x="70753" y="1348486"/>
                </a:lnTo>
                <a:lnTo>
                  <a:pt x="77596" y="1336675"/>
                </a:lnTo>
                <a:lnTo>
                  <a:pt x="52195" y="1335136"/>
                </a:lnTo>
                <a:close/>
              </a:path>
              <a:path w="1216660" h="1412239">
                <a:moveTo>
                  <a:pt x="30352" y="1300099"/>
                </a:moveTo>
                <a:lnTo>
                  <a:pt x="28575" y="1310767"/>
                </a:lnTo>
                <a:lnTo>
                  <a:pt x="26352" y="1333571"/>
                </a:lnTo>
                <a:lnTo>
                  <a:pt x="52195" y="1335136"/>
                </a:lnTo>
                <a:lnTo>
                  <a:pt x="54101" y="1315085"/>
                </a:lnTo>
                <a:lnTo>
                  <a:pt x="55880" y="1304417"/>
                </a:lnTo>
                <a:lnTo>
                  <a:pt x="30352" y="130009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80360" y="2433827"/>
            <a:ext cx="1639824" cy="579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01517" y="2456688"/>
            <a:ext cx="1475740" cy="447040"/>
          </a:xfrm>
          <a:custGeom>
            <a:avLst/>
            <a:gdLst/>
            <a:ahLst/>
            <a:cxnLst/>
            <a:rect l="l" t="t" r="r" b="b"/>
            <a:pathLst>
              <a:path w="1475739" h="447039">
                <a:moveTo>
                  <a:pt x="1419352" y="145287"/>
                </a:moveTo>
                <a:lnTo>
                  <a:pt x="1402842" y="165354"/>
                </a:lnTo>
                <a:lnTo>
                  <a:pt x="1405255" y="167131"/>
                </a:lnTo>
                <a:lnTo>
                  <a:pt x="1415542" y="176656"/>
                </a:lnTo>
                <a:lnTo>
                  <a:pt x="1443228" y="213994"/>
                </a:lnTo>
                <a:lnTo>
                  <a:pt x="1449705" y="242569"/>
                </a:lnTo>
                <a:lnTo>
                  <a:pt x="1475485" y="240537"/>
                </a:lnTo>
                <a:lnTo>
                  <a:pt x="1461389" y="192912"/>
                </a:lnTo>
                <a:lnTo>
                  <a:pt x="1434337" y="158876"/>
                </a:lnTo>
                <a:lnTo>
                  <a:pt x="1422781" y="148081"/>
                </a:lnTo>
                <a:lnTo>
                  <a:pt x="1419352" y="145287"/>
                </a:lnTo>
                <a:close/>
              </a:path>
              <a:path w="1475739" h="447039">
                <a:moveTo>
                  <a:pt x="1255648" y="59181"/>
                </a:moveTo>
                <a:lnTo>
                  <a:pt x="1247012" y="83693"/>
                </a:lnTo>
                <a:lnTo>
                  <a:pt x="1260983" y="88518"/>
                </a:lnTo>
                <a:lnTo>
                  <a:pt x="1280921" y="96266"/>
                </a:lnTo>
                <a:lnTo>
                  <a:pt x="1299971" y="104393"/>
                </a:lnTo>
                <a:lnTo>
                  <a:pt x="1318133" y="112649"/>
                </a:lnTo>
                <a:lnTo>
                  <a:pt x="1335405" y="121285"/>
                </a:lnTo>
                <a:lnTo>
                  <a:pt x="1340231" y="123951"/>
                </a:lnTo>
                <a:lnTo>
                  <a:pt x="1352549" y="101092"/>
                </a:lnTo>
                <a:lnTo>
                  <a:pt x="1310767" y="80772"/>
                </a:lnTo>
                <a:lnTo>
                  <a:pt x="1270381" y="64388"/>
                </a:lnTo>
                <a:lnTo>
                  <a:pt x="1255648" y="59181"/>
                </a:lnTo>
                <a:close/>
              </a:path>
              <a:path w="1475739" h="447039">
                <a:moveTo>
                  <a:pt x="1077721" y="14986"/>
                </a:moveTo>
                <a:lnTo>
                  <a:pt x="1073531" y="40512"/>
                </a:lnTo>
                <a:lnTo>
                  <a:pt x="1102233" y="45212"/>
                </a:lnTo>
                <a:lnTo>
                  <a:pt x="1150493" y="55499"/>
                </a:lnTo>
                <a:lnTo>
                  <a:pt x="1173860" y="61341"/>
                </a:lnTo>
                <a:lnTo>
                  <a:pt x="1180210" y="36194"/>
                </a:lnTo>
                <a:lnTo>
                  <a:pt x="1156843" y="30353"/>
                </a:lnTo>
                <a:lnTo>
                  <a:pt x="1107567" y="19938"/>
                </a:lnTo>
                <a:lnTo>
                  <a:pt x="1077721" y="14986"/>
                </a:lnTo>
                <a:close/>
              </a:path>
              <a:path w="1475739" h="447039">
                <a:moveTo>
                  <a:pt x="897635" y="0"/>
                </a:moveTo>
                <a:lnTo>
                  <a:pt x="894969" y="0"/>
                </a:lnTo>
                <a:lnTo>
                  <a:pt x="895222" y="25907"/>
                </a:lnTo>
                <a:lnTo>
                  <a:pt x="923417" y="26162"/>
                </a:lnTo>
                <a:lnTo>
                  <a:pt x="949579" y="27178"/>
                </a:lnTo>
                <a:lnTo>
                  <a:pt x="975614" y="28829"/>
                </a:lnTo>
                <a:lnTo>
                  <a:pt x="997457" y="30606"/>
                </a:lnTo>
                <a:lnTo>
                  <a:pt x="999617" y="4825"/>
                </a:lnTo>
                <a:lnTo>
                  <a:pt x="977772" y="3048"/>
                </a:lnTo>
                <a:lnTo>
                  <a:pt x="951103" y="1397"/>
                </a:lnTo>
                <a:lnTo>
                  <a:pt x="924432" y="254"/>
                </a:lnTo>
                <a:lnTo>
                  <a:pt x="897635" y="0"/>
                </a:lnTo>
                <a:close/>
              </a:path>
              <a:path w="1475739" h="447039">
                <a:moveTo>
                  <a:pt x="816609" y="2920"/>
                </a:moveTo>
                <a:lnTo>
                  <a:pt x="791336" y="4444"/>
                </a:lnTo>
                <a:lnTo>
                  <a:pt x="739012" y="10032"/>
                </a:lnTo>
                <a:lnTo>
                  <a:pt x="712596" y="13969"/>
                </a:lnTo>
                <a:lnTo>
                  <a:pt x="716280" y="39497"/>
                </a:lnTo>
                <a:lnTo>
                  <a:pt x="741807" y="35813"/>
                </a:lnTo>
                <a:lnTo>
                  <a:pt x="792860" y="30353"/>
                </a:lnTo>
                <a:lnTo>
                  <a:pt x="818260" y="28701"/>
                </a:lnTo>
                <a:lnTo>
                  <a:pt x="816609" y="2920"/>
                </a:lnTo>
                <a:close/>
              </a:path>
              <a:path w="1475739" h="447039">
                <a:moveTo>
                  <a:pt x="634999" y="27431"/>
                </a:moveTo>
                <a:lnTo>
                  <a:pt x="591566" y="37464"/>
                </a:lnTo>
                <a:lnTo>
                  <a:pt x="546734" y="49784"/>
                </a:lnTo>
                <a:lnTo>
                  <a:pt x="533654" y="53975"/>
                </a:lnTo>
                <a:lnTo>
                  <a:pt x="541528" y="78612"/>
                </a:lnTo>
                <a:lnTo>
                  <a:pt x="553846" y="74675"/>
                </a:lnTo>
                <a:lnTo>
                  <a:pt x="575309" y="68580"/>
                </a:lnTo>
                <a:lnTo>
                  <a:pt x="597534" y="62737"/>
                </a:lnTo>
                <a:lnTo>
                  <a:pt x="620394" y="57276"/>
                </a:lnTo>
                <a:lnTo>
                  <a:pt x="640715" y="52705"/>
                </a:lnTo>
                <a:lnTo>
                  <a:pt x="634999" y="27431"/>
                </a:lnTo>
                <a:close/>
              </a:path>
              <a:path w="1475739" h="447039">
                <a:moveTo>
                  <a:pt x="459612" y="81406"/>
                </a:moveTo>
                <a:lnTo>
                  <a:pt x="415035" y="103124"/>
                </a:lnTo>
                <a:lnTo>
                  <a:pt x="373380" y="129793"/>
                </a:lnTo>
                <a:lnTo>
                  <a:pt x="367156" y="134874"/>
                </a:lnTo>
                <a:lnTo>
                  <a:pt x="383540" y="154939"/>
                </a:lnTo>
                <a:lnTo>
                  <a:pt x="388619" y="150875"/>
                </a:lnTo>
                <a:lnTo>
                  <a:pt x="400177" y="142494"/>
                </a:lnTo>
                <a:lnTo>
                  <a:pt x="442341" y="117982"/>
                </a:lnTo>
                <a:lnTo>
                  <a:pt x="470027" y="105156"/>
                </a:lnTo>
                <a:lnTo>
                  <a:pt x="459612" y="81406"/>
                </a:lnTo>
                <a:close/>
              </a:path>
              <a:path w="1475739" h="447039">
                <a:moveTo>
                  <a:pt x="320167" y="206629"/>
                </a:moveTo>
                <a:lnTo>
                  <a:pt x="319531" y="213106"/>
                </a:lnTo>
                <a:lnTo>
                  <a:pt x="319023" y="223012"/>
                </a:lnTo>
                <a:lnTo>
                  <a:pt x="317754" y="231139"/>
                </a:lnTo>
                <a:lnTo>
                  <a:pt x="299339" y="272288"/>
                </a:lnTo>
                <a:lnTo>
                  <a:pt x="283591" y="291973"/>
                </a:lnTo>
                <a:lnTo>
                  <a:pt x="302641" y="309499"/>
                </a:lnTo>
                <a:lnTo>
                  <a:pt x="327279" y="276351"/>
                </a:lnTo>
                <a:lnTo>
                  <a:pt x="343281" y="235076"/>
                </a:lnTo>
                <a:lnTo>
                  <a:pt x="345312" y="215392"/>
                </a:lnTo>
                <a:lnTo>
                  <a:pt x="345947" y="209042"/>
                </a:lnTo>
                <a:lnTo>
                  <a:pt x="320167" y="206629"/>
                </a:lnTo>
                <a:close/>
              </a:path>
              <a:path w="1475739" h="447039">
                <a:moveTo>
                  <a:pt x="225932" y="338709"/>
                </a:moveTo>
                <a:lnTo>
                  <a:pt x="172719" y="366522"/>
                </a:lnTo>
                <a:lnTo>
                  <a:pt x="135127" y="380364"/>
                </a:lnTo>
                <a:lnTo>
                  <a:pt x="143001" y="405003"/>
                </a:lnTo>
                <a:lnTo>
                  <a:pt x="183769" y="390017"/>
                </a:lnTo>
                <a:lnTo>
                  <a:pt x="235584" y="363347"/>
                </a:lnTo>
                <a:lnTo>
                  <a:pt x="240156" y="360425"/>
                </a:lnTo>
                <a:lnTo>
                  <a:pt x="225932" y="338709"/>
                </a:lnTo>
                <a:close/>
              </a:path>
              <a:path w="1475739" h="447039">
                <a:moveTo>
                  <a:pt x="73787" y="369443"/>
                </a:moveTo>
                <a:lnTo>
                  <a:pt x="0" y="415417"/>
                </a:lnTo>
                <a:lnTo>
                  <a:pt x="81025" y="446913"/>
                </a:lnTo>
                <a:lnTo>
                  <a:pt x="73787" y="36944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04915" y="1440180"/>
            <a:ext cx="1239012" cy="1399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93180" y="1541525"/>
            <a:ext cx="1063625" cy="1157605"/>
          </a:xfrm>
          <a:custGeom>
            <a:avLst/>
            <a:gdLst/>
            <a:ahLst/>
            <a:cxnLst/>
            <a:rect l="l" t="t" r="r" b="b"/>
            <a:pathLst>
              <a:path w="1063625" h="1157605">
                <a:moveTo>
                  <a:pt x="51871" y="76485"/>
                </a:moveTo>
                <a:lnTo>
                  <a:pt x="26061" y="78428"/>
                </a:lnTo>
                <a:lnTo>
                  <a:pt x="26416" y="82296"/>
                </a:lnTo>
                <a:lnTo>
                  <a:pt x="31369" y="110236"/>
                </a:lnTo>
                <a:lnTo>
                  <a:pt x="37592" y="137413"/>
                </a:lnTo>
                <a:lnTo>
                  <a:pt x="45085" y="164211"/>
                </a:lnTo>
                <a:lnTo>
                  <a:pt x="46863" y="169799"/>
                </a:lnTo>
                <a:lnTo>
                  <a:pt x="71501" y="161671"/>
                </a:lnTo>
                <a:lnTo>
                  <a:pt x="70104" y="157352"/>
                </a:lnTo>
                <a:lnTo>
                  <a:pt x="62865" y="131572"/>
                </a:lnTo>
                <a:lnTo>
                  <a:pt x="56896" y="105663"/>
                </a:lnTo>
                <a:lnTo>
                  <a:pt x="52197" y="80010"/>
                </a:lnTo>
                <a:lnTo>
                  <a:pt x="51871" y="76485"/>
                </a:lnTo>
                <a:close/>
              </a:path>
              <a:path w="1063625" h="1157605">
                <a:moveTo>
                  <a:pt x="32893" y="0"/>
                </a:moveTo>
                <a:lnTo>
                  <a:pt x="0" y="80390"/>
                </a:lnTo>
                <a:lnTo>
                  <a:pt x="26061" y="78428"/>
                </a:lnTo>
                <a:lnTo>
                  <a:pt x="24892" y="65659"/>
                </a:lnTo>
                <a:lnTo>
                  <a:pt x="50673" y="63500"/>
                </a:lnTo>
                <a:lnTo>
                  <a:pt x="70971" y="63500"/>
                </a:lnTo>
                <a:lnTo>
                  <a:pt x="32893" y="0"/>
                </a:lnTo>
                <a:close/>
              </a:path>
              <a:path w="1063625" h="1157605">
                <a:moveTo>
                  <a:pt x="50673" y="63500"/>
                </a:moveTo>
                <a:lnTo>
                  <a:pt x="24892" y="65659"/>
                </a:lnTo>
                <a:lnTo>
                  <a:pt x="26061" y="78428"/>
                </a:lnTo>
                <a:lnTo>
                  <a:pt x="51871" y="76485"/>
                </a:lnTo>
                <a:lnTo>
                  <a:pt x="50673" y="63500"/>
                </a:lnTo>
                <a:close/>
              </a:path>
              <a:path w="1063625" h="1157605">
                <a:moveTo>
                  <a:pt x="70971" y="63500"/>
                </a:moveTo>
                <a:lnTo>
                  <a:pt x="50673" y="63500"/>
                </a:lnTo>
                <a:lnTo>
                  <a:pt x="51871" y="76485"/>
                </a:lnTo>
                <a:lnTo>
                  <a:pt x="77597" y="74549"/>
                </a:lnTo>
                <a:lnTo>
                  <a:pt x="70971" y="63500"/>
                </a:lnTo>
                <a:close/>
              </a:path>
              <a:path w="1063625" h="1157605">
                <a:moveTo>
                  <a:pt x="98552" y="232790"/>
                </a:moveTo>
                <a:lnTo>
                  <a:pt x="75184" y="243966"/>
                </a:lnTo>
                <a:lnTo>
                  <a:pt x="86614" y="267970"/>
                </a:lnTo>
                <a:lnTo>
                  <a:pt x="99695" y="292608"/>
                </a:lnTo>
                <a:lnTo>
                  <a:pt x="113792" y="316738"/>
                </a:lnTo>
                <a:lnTo>
                  <a:pt x="125984" y="335914"/>
                </a:lnTo>
                <a:lnTo>
                  <a:pt x="147955" y="321945"/>
                </a:lnTo>
                <a:lnTo>
                  <a:pt x="136144" y="303529"/>
                </a:lnTo>
                <a:lnTo>
                  <a:pt x="122682" y="280543"/>
                </a:lnTo>
                <a:lnTo>
                  <a:pt x="109982" y="256666"/>
                </a:lnTo>
                <a:lnTo>
                  <a:pt x="98552" y="232790"/>
                </a:lnTo>
                <a:close/>
              </a:path>
              <a:path w="1063625" h="1157605">
                <a:moveTo>
                  <a:pt x="193421" y="382905"/>
                </a:moveTo>
                <a:lnTo>
                  <a:pt x="173355" y="399415"/>
                </a:lnTo>
                <a:lnTo>
                  <a:pt x="178816" y="406019"/>
                </a:lnTo>
                <a:lnTo>
                  <a:pt x="197104" y="426338"/>
                </a:lnTo>
                <a:lnTo>
                  <a:pt x="216027" y="445643"/>
                </a:lnTo>
                <a:lnTo>
                  <a:pt x="235585" y="464185"/>
                </a:lnTo>
                <a:lnTo>
                  <a:pt x="247777" y="474599"/>
                </a:lnTo>
                <a:lnTo>
                  <a:pt x="264668" y="455041"/>
                </a:lnTo>
                <a:lnTo>
                  <a:pt x="253365" y="445262"/>
                </a:lnTo>
                <a:lnTo>
                  <a:pt x="234569" y="427609"/>
                </a:lnTo>
                <a:lnTo>
                  <a:pt x="216408" y="409067"/>
                </a:lnTo>
                <a:lnTo>
                  <a:pt x="198755" y="389509"/>
                </a:lnTo>
                <a:lnTo>
                  <a:pt x="193421" y="382905"/>
                </a:lnTo>
                <a:close/>
              </a:path>
              <a:path w="1063625" h="1157605">
                <a:moveTo>
                  <a:pt x="325501" y="500125"/>
                </a:moveTo>
                <a:lnTo>
                  <a:pt x="311531" y="521969"/>
                </a:lnTo>
                <a:lnTo>
                  <a:pt x="319786" y="527304"/>
                </a:lnTo>
                <a:lnTo>
                  <a:pt x="342138" y="540004"/>
                </a:lnTo>
                <a:lnTo>
                  <a:pt x="364744" y="551561"/>
                </a:lnTo>
                <a:lnTo>
                  <a:pt x="387858" y="561848"/>
                </a:lnTo>
                <a:lnTo>
                  <a:pt x="406781" y="568960"/>
                </a:lnTo>
                <a:lnTo>
                  <a:pt x="415798" y="544576"/>
                </a:lnTo>
                <a:lnTo>
                  <a:pt x="398399" y="538099"/>
                </a:lnTo>
                <a:lnTo>
                  <a:pt x="376555" y="528574"/>
                </a:lnTo>
                <a:lnTo>
                  <a:pt x="354965" y="517651"/>
                </a:lnTo>
                <a:lnTo>
                  <a:pt x="333883" y="505460"/>
                </a:lnTo>
                <a:lnTo>
                  <a:pt x="325501" y="500125"/>
                </a:lnTo>
                <a:close/>
              </a:path>
              <a:path w="1063625" h="1157605">
                <a:moveTo>
                  <a:pt x="487934" y="562482"/>
                </a:moveTo>
                <a:lnTo>
                  <a:pt x="485267" y="588263"/>
                </a:lnTo>
                <a:lnTo>
                  <a:pt x="506984" y="590550"/>
                </a:lnTo>
                <a:lnTo>
                  <a:pt x="554609" y="592328"/>
                </a:lnTo>
                <a:lnTo>
                  <a:pt x="576961" y="594741"/>
                </a:lnTo>
                <a:lnTo>
                  <a:pt x="587502" y="596646"/>
                </a:lnTo>
                <a:lnTo>
                  <a:pt x="592074" y="571119"/>
                </a:lnTo>
                <a:lnTo>
                  <a:pt x="579755" y="568960"/>
                </a:lnTo>
                <a:lnTo>
                  <a:pt x="555498" y="566419"/>
                </a:lnTo>
                <a:lnTo>
                  <a:pt x="509778" y="564769"/>
                </a:lnTo>
                <a:lnTo>
                  <a:pt x="487934" y="562482"/>
                </a:lnTo>
                <a:close/>
              </a:path>
              <a:path w="1063625" h="1157605">
                <a:moveTo>
                  <a:pt x="669036" y="592836"/>
                </a:moveTo>
                <a:lnTo>
                  <a:pt x="659892" y="617093"/>
                </a:lnTo>
                <a:lnTo>
                  <a:pt x="665734" y="619251"/>
                </a:lnTo>
                <a:lnTo>
                  <a:pt x="687577" y="628904"/>
                </a:lnTo>
                <a:lnTo>
                  <a:pt x="709041" y="639826"/>
                </a:lnTo>
                <a:lnTo>
                  <a:pt x="730123" y="652018"/>
                </a:lnTo>
                <a:lnTo>
                  <a:pt x="748919" y="664082"/>
                </a:lnTo>
                <a:lnTo>
                  <a:pt x="762889" y="642366"/>
                </a:lnTo>
                <a:lnTo>
                  <a:pt x="743076" y="629538"/>
                </a:lnTo>
                <a:lnTo>
                  <a:pt x="720725" y="616712"/>
                </a:lnTo>
                <a:lnTo>
                  <a:pt x="697992" y="605155"/>
                </a:lnTo>
                <a:lnTo>
                  <a:pt x="674877" y="594994"/>
                </a:lnTo>
                <a:lnTo>
                  <a:pt x="669036" y="592836"/>
                </a:lnTo>
                <a:close/>
              </a:path>
              <a:path w="1063625" h="1157605">
                <a:moveTo>
                  <a:pt x="825626" y="691134"/>
                </a:moveTo>
                <a:lnTo>
                  <a:pt x="808736" y="710692"/>
                </a:lnTo>
                <a:lnTo>
                  <a:pt x="829310" y="729869"/>
                </a:lnTo>
                <a:lnTo>
                  <a:pt x="847471" y="748538"/>
                </a:lnTo>
                <a:lnTo>
                  <a:pt x="864997" y="767969"/>
                </a:lnTo>
                <a:lnTo>
                  <a:pt x="878459" y="784225"/>
                </a:lnTo>
                <a:lnTo>
                  <a:pt x="898398" y="767715"/>
                </a:lnTo>
                <a:lnTo>
                  <a:pt x="884301" y="750697"/>
                </a:lnTo>
                <a:lnTo>
                  <a:pt x="866013" y="730376"/>
                </a:lnTo>
                <a:lnTo>
                  <a:pt x="846963" y="711073"/>
                </a:lnTo>
                <a:lnTo>
                  <a:pt x="827404" y="692531"/>
                </a:lnTo>
                <a:lnTo>
                  <a:pt x="825626" y="691134"/>
                </a:lnTo>
                <a:close/>
              </a:path>
              <a:path w="1063625" h="1157605">
                <a:moveTo>
                  <a:pt x="944372" y="832231"/>
                </a:moveTo>
                <a:lnTo>
                  <a:pt x="922654" y="846201"/>
                </a:lnTo>
                <a:lnTo>
                  <a:pt x="927480" y="853821"/>
                </a:lnTo>
                <a:lnTo>
                  <a:pt x="940943" y="876935"/>
                </a:lnTo>
                <a:lnTo>
                  <a:pt x="953516" y="900811"/>
                </a:lnTo>
                <a:lnTo>
                  <a:pt x="965073" y="925068"/>
                </a:lnTo>
                <a:lnTo>
                  <a:pt x="969772" y="935990"/>
                </a:lnTo>
                <a:lnTo>
                  <a:pt x="993648" y="925830"/>
                </a:lnTo>
                <a:lnTo>
                  <a:pt x="988568" y="913892"/>
                </a:lnTo>
                <a:lnTo>
                  <a:pt x="976502" y="888619"/>
                </a:lnTo>
                <a:lnTo>
                  <a:pt x="963295" y="863981"/>
                </a:lnTo>
                <a:lnTo>
                  <a:pt x="949325" y="839851"/>
                </a:lnTo>
                <a:lnTo>
                  <a:pt x="944372" y="832231"/>
                </a:lnTo>
                <a:close/>
              </a:path>
              <a:path w="1063625" h="1157605">
                <a:moveTo>
                  <a:pt x="1011497" y="1080608"/>
                </a:moveTo>
                <a:lnTo>
                  <a:pt x="985774" y="1082548"/>
                </a:lnTo>
                <a:lnTo>
                  <a:pt x="1030477" y="1157097"/>
                </a:lnTo>
                <a:lnTo>
                  <a:pt x="1056359" y="1093597"/>
                </a:lnTo>
                <a:lnTo>
                  <a:pt x="1012571" y="1093597"/>
                </a:lnTo>
                <a:lnTo>
                  <a:pt x="1011497" y="1080608"/>
                </a:lnTo>
                <a:close/>
              </a:path>
              <a:path w="1063625" h="1157605">
                <a:moveTo>
                  <a:pt x="1037292" y="1078662"/>
                </a:moveTo>
                <a:lnTo>
                  <a:pt x="1011497" y="1080608"/>
                </a:lnTo>
                <a:lnTo>
                  <a:pt x="1012571" y="1093597"/>
                </a:lnTo>
                <a:lnTo>
                  <a:pt x="1038478" y="1091438"/>
                </a:lnTo>
                <a:lnTo>
                  <a:pt x="1037292" y="1078662"/>
                </a:lnTo>
                <a:close/>
              </a:path>
              <a:path w="1063625" h="1157605">
                <a:moveTo>
                  <a:pt x="1063244" y="1076706"/>
                </a:moveTo>
                <a:lnTo>
                  <a:pt x="1037292" y="1078662"/>
                </a:lnTo>
                <a:lnTo>
                  <a:pt x="1038478" y="1091438"/>
                </a:lnTo>
                <a:lnTo>
                  <a:pt x="1012571" y="1093597"/>
                </a:lnTo>
                <a:lnTo>
                  <a:pt x="1056359" y="1093597"/>
                </a:lnTo>
                <a:lnTo>
                  <a:pt x="1063244" y="1076706"/>
                </a:lnTo>
                <a:close/>
              </a:path>
              <a:path w="1063625" h="1157605">
                <a:moveTo>
                  <a:pt x="1020445" y="1000506"/>
                </a:moveTo>
                <a:lnTo>
                  <a:pt x="995426" y="1007491"/>
                </a:lnTo>
                <a:lnTo>
                  <a:pt x="1000633" y="1026032"/>
                </a:lnTo>
                <a:lnTo>
                  <a:pt x="1006601" y="1052068"/>
                </a:lnTo>
                <a:lnTo>
                  <a:pt x="1011301" y="1078230"/>
                </a:lnTo>
                <a:lnTo>
                  <a:pt x="1011497" y="1080608"/>
                </a:lnTo>
                <a:lnTo>
                  <a:pt x="1037292" y="1078662"/>
                </a:lnTo>
                <a:lnTo>
                  <a:pt x="1036827" y="1073658"/>
                </a:lnTo>
                <a:lnTo>
                  <a:pt x="1031875" y="1046226"/>
                </a:lnTo>
                <a:lnTo>
                  <a:pt x="1025525" y="1019175"/>
                </a:lnTo>
                <a:lnTo>
                  <a:pt x="1020445" y="100050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18632" y="1722120"/>
            <a:ext cx="414527" cy="408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84704" y="1647444"/>
            <a:ext cx="425195" cy="4251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48684" y="2831592"/>
            <a:ext cx="358139" cy="3581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766184" y="3105404"/>
            <a:ext cx="7245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App</a:t>
            </a:r>
            <a:r>
              <a:rPr dirty="0" sz="1100" spc="-5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34995" y="2718816"/>
            <a:ext cx="297180" cy="3063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441829" y="3006598"/>
            <a:ext cx="632460" cy="36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VPC</a:t>
            </a:r>
            <a:r>
              <a:rPr dirty="0" sz="11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NAT</a:t>
            </a:r>
            <a:endParaRPr sz="11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Gateway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63672" y="1693291"/>
            <a:ext cx="57785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Internet  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ate</a:t>
            </a:r>
            <a:r>
              <a:rPr dirty="0" sz="1100" spc="-20">
                <a:solidFill>
                  <a:srgbClr val="464646"/>
                </a:solidFill>
                <a:latin typeface="Arial"/>
                <a:cs typeface="Arial"/>
              </a:rPr>
              <a:t>w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89303" y="2577893"/>
            <a:ext cx="162318" cy="17929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68851" y="2582465"/>
            <a:ext cx="162318" cy="17929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48399" y="2585513"/>
            <a:ext cx="162318" cy="1792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89171" y="3341225"/>
            <a:ext cx="256852" cy="280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492377" y="3519678"/>
            <a:ext cx="1007110" cy="5010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50"/>
              </a:spcBef>
            </a:pPr>
            <a:r>
              <a:rPr dirty="0" sz="1100" spc="5">
                <a:solidFill>
                  <a:srgbClr val="464646"/>
                </a:solidFill>
                <a:latin typeface="Arial"/>
                <a:cs typeface="Arial"/>
              </a:rPr>
              <a:t>Web</a:t>
            </a:r>
            <a:r>
              <a:rPr dirty="0" sz="1100" spc="-1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  <a:p>
            <a:pPr algn="r" marR="55880">
              <a:lnSpc>
                <a:spcPct val="100000"/>
              </a:lnSpc>
              <a:spcBef>
                <a:spcPts val="550"/>
              </a:spcBef>
            </a:pP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Public</a:t>
            </a:r>
            <a:r>
              <a:rPr dirty="0" sz="1100" spc="-7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Subnet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35637" y="3339866"/>
            <a:ext cx="261345" cy="2818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963161" y="3493516"/>
            <a:ext cx="1166495" cy="7816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454025">
              <a:lnSpc>
                <a:spcPct val="100000"/>
              </a:lnSpc>
              <a:spcBef>
                <a:spcPts val="750"/>
              </a:spcBef>
            </a:pP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App</a:t>
            </a:r>
            <a:r>
              <a:rPr dirty="0" sz="1100" spc="-5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Private</a:t>
            </a:r>
            <a:r>
              <a:rPr dirty="0" sz="1100" spc="-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Subnet</a:t>
            </a:r>
            <a:endParaRPr sz="110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925"/>
              </a:spcBef>
            </a:pP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Virtual Private</a:t>
            </a:r>
            <a:r>
              <a:rPr dirty="0" sz="900" spc="-4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Cloud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82028" y="3185160"/>
            <a:ext cx="396240" cy="468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336919" y="3515360"/>
            <a:ext cx="1266190" cy="505459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608330">
              <a:lnSpc>
                <a:spcPct val="100000"/>
              </a:lnSpc>
              <a:spcBef>
                <a:spcPts val="665"/>
              </a:spcBef>
            </a:pP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DB</a:t>
            </a:r>
            <a:r>
              <a:rPr dirty="0" sz="11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VPN </a:t>
            </a:r>
            <a:r>
              <a:rPr dirty="0" sz="1100" b="1">
                <a:solidFill>
                  <a:srgbClr val="464646"/>
                </a:solidFill>
                <a:latin typeface="Arial"/>
                <a:cs typeface="Arial"/>
              </a:rPr>
              <a:t>Only</a:t>
            </a:r>
            <a:r>
              <a:rPr dirty="0" sz="1100" spc="-4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464646"/>
                </a:solidFill>
                <a:latin typeface="Arial"/>
                <a:cs typeface="Arial"/>
              </a:rPr>
              <a:t>Subnet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295646" y="1693291"/>
            <a:ext cx="57785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Virtual  Private  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Gat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100" spc="-25">
                <a:solidFill>
                  <a:srgbClr val="464646"/>
                </a:solidFill>
                <a:latin typeface="Arial"/>
                <a:cs typeface="Arial"/>
              </a:rPr>
              <a:t>w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ay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732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</a:t>
            </a:r>
            <a:r>
              <a:rPr dirty="0" sz="2800" spc="-35"/>
              <a:t> </a:t>
            </a:r>
            <a:r>
              <a:rPr dirty="0" sz="2800" spc="-5"/>
              <a:t>History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19456" y="1758695"/>
            <a:ext cx="8810625" cy="1626235"/>
          </a:xfrm>
          <a:custGeom>
            <a:avLst/>
            <a:gdLst/>
            <a:ahLst/>
            <a:cxnLst/>
            <a:rect l="l" t="t" r="r" b="b"/>
            <a:pathLst>
              <a:path w="8810625" h="1626235">
                <a:moveTo>
                  <a:pt x="7997190" y="0"/>
                </a:moveTo>
                <a:lnTo>
                  <a:pt x="7997190" y="406526"/>
                </a:lnTo>
                <a:lnTo>
                  <a:pt x="0" y="406526"/>
                </a:lnTo>
                <a:lnTo>
                  <a:pt x="406527" y="813053"/>
                </a:lnTo>
                <a:lnTo>
                  <a:pt x="0" y="1219580"/>
                </a:lnTo>
                <a:lnTo>
                  <a:pt x="7997190" y="1219580"/>
                </a:lnTo>
                <a:lnTo>
                  <a:pt x="7997190" y="1626108"/>
                </a:lnTo>
                <a:lnTo>
                  <a:pt x="8810244" y="813053"/>
                </a:lnTo>
                <a:lnTo>
                  <a:pt x="7997190" y="0"/>
                </a:lnTo>
                <a:close/>
              </a:path>
            </a:pathLst>
          </a:custGeom>
          <a:solidFill>
            <a:srgbClr val="FDE4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0388" y="1714627"/>
            <a:ext cx="876300" cy="39878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065" marR="5080">
              <a:lnSpc>
                <a:spcPct val="86100"/>
              </a:lnSpc>
              <a:spcBef>
                <a:spcPts val="25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1994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: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Jeff</a:t>
            </a:r>
            <a:r>
              <a:rPr dirty="0" sz="900" spc="-8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Bezos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incorporated</a:t>
            </a:r>
            <a:r>
              <a:rPr dirty="0" sz="900" spc="-1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the  company.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354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5">
                <a:moveTo>
                  <a:pt x="203453" y="0"/>
                </a:moveTo>
                <a:lnTo>
                  <a:pt x="156802" y="5371"/>
                </a:lnTo>
                <a:lnTo>
                  <a:pt x="113977" y="20673"/>
                </a:lnTo>
                <a:lnTo>
                  <a:pt x="76201" y="44686"/>
                </a:lnTo>
                <a:lnTo>
                  <a:pt x="44694" y="76191"/>
                </a:lnTo>
                <a:lnTo>
                  <a:pt x="20678" y="113966"/>
                </a:lnTo>
                <a:lnTo>
                  <a:pt x="5373" y="156794"/>
                </a:lnTo>
                <a:lnTo>
                  <a:pt x="0" y="203454"/>
                </a:lnTo>
                <a:lnTo>
                  <a:pt x="5373" y="250113"/>
                </a:lnTo>
                <a:lnTo>
                  <a:pt x="20678" y="292941"/>
                </a:lnTo>
                <a:lnTo>
                  <a:pt x="44694" y="330716"/>
                </a:lnTo>
                <a:lnTo>
                  <a:pt x="76201" y="362221"/>
                </a:lnTo>
                <a:lnTo>
                  <a:pt x="113977" y="386234"/>
                </a:lnTo>
                <a:lnTo>
                  <a:pt x="156802" y="401536"/>
                </a:lnTo>
                <a:lnTo>
                  <a:pt x="203453" y="406908"/>
                </a:lnTo>
                <a:lnTo>
                  <a:pt x="250105" y="401536"/>
                </a:lnTo>
                <a:lnTo>
                  <a:pt x="292930" y="386234"/>
                </a:lnTo>
                <a:lnTo>
                  <a:pt x="330706" y="362221"/>
                </a:lnTo>
                <a:lnTo>
                  <a:pt x="362213" y="330716"/>
                </a:lnTo>
                <a:lnTo>
                  <a:pt x="386229" y="292941"/>
                </a:lnTo>
                <a:lnTo>
                  <a:pt x="401534" y="250113"/>
                </a:lnTo>
                <a:lnTo>
                  <a:pt x="406908" y="203454"/>
                </a:lnTo>
                <a:lnTo>
                  <a:pt x="401534" y="156794"/>
                </a:lnTo>
                <a:lnTo>
                  <a:pt x="386229" y="113966"/>
                </a:lnTo>
                <a:lnTo>
                  <a:pt x="362213" y="76191"/>
                </a:lnTo>
                <a:lnTo>
                  <a:pt x="330706" y="44686"/>
                </a:lnTo>
                <a:lnTo>
                  <a:pt x="292930" y="20673"/>
                </a:lnTo>
                <a:lnTo>
                  <a:pt x="250105" y="5371"/>
                </a:lnTo>
                <a:lnTo>
                  <a:pt x="203453" y="0"/>
                </a:lnTo>
                <a:close/>
              </a:path>
            </a:pathLst>
          </a:custGeom>
          <a:solidFill>
            <a:srgbClr val="E3A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6354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5">
                <a:moveTo>
                  <a:pt x="0" y="203454"/>
                </a:moveTo>
                <a:lnTo>
                  <a:pt x="5373" y="156794"/>
                </a:lnTo>
                <a:lnTo>
                  <a:pt x="20678" y="113966"/>
                </a:lnTo>
                <a:lnTo>
                  <a:pt x="44694" y="76191"/>
                </a:lnTo>
                <a:lnTo>
                  <a:pt x="76201" y="44686"/>
                </a:lnTo>
                <a:lnTo>
                  <a:pt x="113977" y="20673"/>
                </a:lnTo>
                <a:lnTo>
                  <a:pt x="156802" y="5371"/>
                </a:lnTo>
                <a:lnTo>
                  <a:pt x="203453" y="0"/>
                </a:lnTo>
                <a:lnTo>
                  <a:pt x="250105" y="5371"/>
                </a:lnTo>
                <a:lnTo>
                  <a:pt x="292930" y="20673"/>
                </a:lnTo>
                <a:lnTo>
                  <a:pt x="330706" y="44686"/>
                </a:lnTo>
                <a:lnTo>
                  <a:pt x="362213" y="76191"/>
                </a:lnTo>
                <a:lnTo>
                  <a:pt x="386229" y="113966"/>
                </a:lnTo>
                <a:lnTo>
                  <a:pt x="401534" y="156794"/>
                </a:lnTo>
                <a:lnTo>
                  <a:pt x="406908" y="203454"/>
                </a:lnTo>
                <a:lnTo>
                  <a:pt x="401534" y="250113"/>
                </a:lnTo>
                <a:lnTo>
                  <a:pt x="386229" y="292941"/>
                </a:lnTo>
                <a:lnTo>
                  <a:pt x="362213" y="330716"/>
                </a:lnTo>
                <a:lnTo>
                  <a:pt x="330706" y="362221"/>
                </a:lnTo>
                <a:lnTo>
                  <a:pt x="292930" y="386234"/>
                </a:lnTo>
                <a:lnTo>
                  <a:pt x="250105" y="401536"/>
                </a:lnTo>
                <a:lnTo>
                  <a:pt x="203453" y="406908"/>
                </a:lnTo>
                <a:lnTo>
                  <a:pt x="156802" y="401536"/>
                </a:lnTo>
                <a:lnTo>
                  <a:pt x="113977" y="386234"/>
                </a:lnTo>
                <a:lnTo>
                  <a:pt x="76201" y="362221"/>
                </a:lnTo>
                <a:lnTo>
                  <a:pt x="44694" y="330716"/>
                </a:lnTo>
                <a:lnTo>
                  <a:pt x="20678" y="292941"/>
                </a:lnTo>
                <a:lnTo>
                  <a:pt x="5373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99794" y="3010661"/>
            <a:ext cx="6946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ts val="1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1995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algn="ctr" marL="12065" marR="5080">
              <a:lnSpc>
                <a:spcPct val="86300"/>
              </a:lnSpc>
              <a:spcBef>
                <a:spcPts val="70"/>
              </a:spcBef>
            </a:pP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z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m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launched its 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online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bookstore.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6097" y="2369057"/>
            <a:ext cx="405765" cy="407034"/>
          </a:xfrm>
          <a:custGeom>
            <a:avLst/>
            <a:gdLst/>
            <a:ahLst/>
            <a:cxnLst/>
            <a:rect l="l" t="t" r="r" b="b"/>
            <a:pathLst>
              <a:path w="405764" h="407035">
                <a:moveTo>
                  <a:pt x="202691" y="0"/>
                </a:moveTo>
                <a:lnTo>
                  <a:pt x="156234" y="5371"/>
                </a:lnTo>
                <a:lnTo>
                  <a:pt x="113577" y="20673"/>
                </a:lnTo>
                <a:lnTo>
                  <a:pt x="75942" y="44686"/>
                </a:lnTo>
                <a:lnTo>
                  <a:pt x="44547" y="76191"/>
                </a:lnTo>
                <a:lnTo>
                  <a:pt x="20611" y="113966"/>
                </a:lnTo>
                <a:lnTo>
                  <a:pt x="5356" y="156794"/>
                </a:lnTo>
                <a:lnTo>
                  <a:pt x="0" y="203454"/>
                </a:lnTo>
                <a:lnTo>
                  <a:pt x="5356" y="250113"/>
                </a:lnTo>
                <a:lnTo>
                  <a:pt x="20611" y="292941"/>
                </a:lnTo>
                <a:lnTo>
                  <a:pt x="44547" y="330716"/>
                </a:lnTo>
                <a:lnTo>
                  <a:pt x="75942" y="362221"/>
                </a:lnTo>
                <a:lnTo>
                  <a:pt x="113577" y="386234"/>
                </a:lnTo>
                <a:lnTo>
                  <a:pt x="156234" y="401536"/>
                </a:lnTo>
                <a:lnTo>
                  <a:pt x="202691" y="406908"/>
                </a:lnTo>
                <a:lnTo>
                  <a:pt x="249149" y="401536"/>
                </a:lnTo>
                <a:lnTo>
                  <a:pt x="291806" y="386234"/>
                </a:lnTo>
                <a:lnTo>
                  <a:pt x="329441" y="362221"/>
                </a:lnTo>
                <a:lnTo>
                  <a:pt x="360836" y="330716"/>
                </a:lnTo>
                <a:lnTo>
                  <a:pt x="384772" y="292941"/>
                </a:lnTo>
                <a:lnTo>
                  <a:pt x="400027" y="250113"/>
                </a:lnTo>
                <a:lnTo>
                  <a:pt x="405384" y="203454"/>
                </a:lnTo>
                <a:lnTo>
                  <a:pt x="400027" y="156794"/>
                </a:lnTo>
                <a:lnTo>
                  <a:pt x="384772" y="113966"/>
                </a:lnTo>
                <a:lnTo>
                  <a:pt x="360836" y="76191"/>
                </a:lnTo>
                <a:lnTo>
                  <a:pt x="329441" y="44686"/>
                </a:lnTo>
                <a:lnTo>
                  <a:pt x="291806" y="20673"/>
                </a:lnTo>
                <a:lnTo>
                  <a:pt x="249149" y="5371"/>
                </a:lnTo>
                <a:lnTo>
                  <a:pt x="202691" y="0"/>
                </a:lnTo>
                <a:close/>
              </a:path>
            </a:pathLst>
          </a:custGeom>
          <a:solidFill>
            <a:srgbClr val="E8A9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46097" y="2369057"/>
            <a:ext cx="405765" cy="407034"/>
          </a:xfrm>
          <a:custGeom>
            <a:avLst/>
            <a:gdLst/>
            <a:ahLst/>
            <a:cxnLst/>
            <a:rect l="l" t="t" r="r" b="b"/>
            <a:pathLst>
              <a:path w="405764" h="407035">
                <a:moveTo>
                  <a:pt x="0" y="203454"/>
                </a:moveTo>
                <a:lnTo>
                  <a:pt x="5356" y="156794"/>
                </a:lnTo>
                <a:lnTo>
                  <a:pt x="20611" y="113966"/>
                </a:lnTo>
                <a:lnTo>
                  <a:pt x="44547" y="76191"/>
                </a:lnTo>
                <a:lnTo>
                  <a:pt x="75942" y="44686"/>
                </a:lnTo>
                <a:lnTo>
                  <a:pt x="113577" y="20673"/>
                </a:lnTo>
                <a:lnTo>
                  <a:pt x="156234" y="5371"/>
                </a:lnTo>
                <a:lnTo>
                  <a:pt x="202691" y="0"/>
                </a:lnTo>
                <a:lnTo>
                  <a:pt x="249149" y="5371"/>
                </a:lnTo>
                <a:lnTo>
                  <a:pt x="291806" y="20673"/>
                </a:lnTo>
                <a:lnTo>
                  <a:pt x="329441" y="44686"/>
                </a:lnTo>
                <a:lnTo>
                  <a:pt x="360836" y="76191"/>
                </a:lnTo>
                <a:lnTo>
                  <a:pt x="384772" y="113966"/>
                </a:lnTo>
                <a:lnTo>
                  <a:pt x="400027" y="156794"/>
                </a:lnTo>
                <a:lnTo>
                  <a:pt x="405384" y="203454"/>
                </a:lnTo>
                <a:lnTo>
                  <a:pt x="400027" y="250113"/>
                </a:lnTo>
                <a:lnTo>
                  <a:pt x="384772" y="292941"/>
                </a:lnTo>
                <a:lnTo>
                  <a:pt x="360836" y="330716"/>
                </a:lnTo>
                <a:lnTo>
                  <a:pt x="329441" y="362221"/>
                </a:lnTo>
                <a:lnTo>
                  <a:pt x="291806" y="386234"/>
                </a:lnTo>
                <a:lnTo>
                  <a:pt x="249149" y="401536"/>
                </a:lnTo>
                <a:lnTo>
                  <a:pt x="202691" y="406908"/>
                </a:lnTo>
                <a:lnTo>
                  <a:pt x="156234" y="401536"/>
                </a:lnTo>
                <a:lnTo>
                  <a:pt x="113577" y="386234"/>
                </a:lnTo>
                <a:lnTo>
                  <a:pt x="75942" y="362221"/>
                </a:lnTo>
                <a:lnTo>
                  <a:pt x="44547" y="330716"/>
                </a:lnTo>
                <a:lnTo>
                  <a:pt x="20611" y="292941"/>
                </a:lnTo>
                <a:lnTo>
                  <a:pt x="5356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70886" y="1478026"/>
            <a:ext cx="5562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2005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algn="ctr" marL="12700" marR="5080" indent="-1270">
              <a:lnSpc>
                <a:spcPct val="86400"/>
              </a:lnSpc>
              <a:spcBef>
                <a:spcPts val="65"/>
              </a:spcBef>
            </a:pP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Pu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b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li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ng  </a:t>
            </a: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was 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aun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hed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6198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203453" y="0"/>
                </a:moveTo>
                <a:lnTo>
                  <a:pt x="156794" y="5371"/>
                </a:lnTo>
                <a:lnTo>
                  <a:pt x="113966" y="20673"/>
                </a:lnTo>
                <a:lnTo>
                  <a:pt x="76191" y="44686"/>
                </a:lnTo>
                <a:lnTo>
                  <a:pt x="44686" y="76191"/>
                </a:lnTo>
                <a:lnTo>
                  <a:pt x="20673" y="113966"/>
                </a:lnTo>
                <a:lnTo>
                  <a:pt x="5371" y="156794"/>
                </a:lnTo>
                <a:lnTo>
                  <a:pt x="0" y="203454"/>
                </a:lnTo>
                <a:lnTo>
                  <a:pt x="5371" y="250113"/>
                </a:lnTo>
                <a:lnTo>
                  <a:pt x="20673" y="292941"/>
                </a:lnTo>
                <a:lnTo>
                  <a:pt x="44686" y="330716"/>
                </a:lnTo>
                <a:lnTo>
                  <a:pt x="76191" y="362221"/>
                </a:lnTo>
                <a:lnTo>
                  <a:pt x="113966" y="386234"/>
                </a:lnTo>
                <a:lnTo>
                  <a:pt x="156794" y="401536"/>
                </a:lnTo>
                <a:lnTo>
                  <a:pt x="203453" y="406908"/>
                </a:lnTo>
                <a:lnTo>
                  <a:pt x="250113" y="401536"/>
                </a:lnTo>
                <a:lnTo>
                  <a:pt x="292941" y="386234"/>
                </a:lnTo>
                <a:lnTo>
                  <a:pt x="330716" y="362221"/>
                </a:lnTo>
                <a:lnTo>
                  <a:pt x="362221" y="330716"/>
                </a:lnTo>
                <a:lnTo>
                  <a:pt x="386234" y="292941"/>
                </a:lnTo>
                <a:lnTo>
                  <a:pt x="401536" y="250113"/>
                </a:lnTo>
                <a:lnTo>
                  <a:pt x="406907" y="203454"/>
                </a:lnTo>
                <a:lnTo>
                  <a:pt x="401536" y="156794"/>
                </a:lnTo>
                <a:lnTo>
                  <a:pt x="386234" y="113966"/>
                </a:lnTo>
                <a:lnTo>
                  <a:pt x="362221" y="76191"/>
                </a:lnTo>
                <a:lnTo>
                  <a:pt x="330716" y="44686"/>
                </a:lnTo>
                <a:lnTo>
                  <a:pt x="292941" y="20673"/>
                </a:lnTo>
                <a:lnTo>
                  <a:pt x="250113" y="5371"/>
                </a:lnTo>
                <a:lnTo>
                  <a:pt x="203453" y="0"/>
                </a:lnTo>
                <a:close/>
              </a:path>
            </a:pathLst>
          </a:custGeom>
          <a:solidFill>
            <a:srgbClr val="EBAC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46198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0" y="203454"/>
                </a:moveTo>
                <a:lnTo>
                  <a:pt x="5371" y="156794"/>
                </a:lnTo>
                <a:lnTo>
                  <a:pt x="20673" y="113966"/>
                </a:lnTo>
                <a:lnTo>
                  <a:pt x="44686" y="76191"/>
                </a:lnTo>
                <a:lnTo>
                  <a:pt x="76191" y="44686"/>
                </a:lnTo>
                <a:lnTo>
                  <a:pt x="113966" y="20673"/>
                </a:lnTo>
                <a:lnTo>
                  <a:pt x="156794" y="5371"/>
                </a:lnTo>
                <a:lnTo>
                  <a:pt x="203453" y="0"/>
                </a:lnTo>
                <a:lnTo>
                  <a:pt x="250113" y="5371"/>
                </a:lnTo>
                <a:lnTo>
                  <a:pt x="292941" y="20673"/>
                </a:lnTo>
                <a:lnTo>
                  <a:pt x="330716" y="44686"/>
                </a:lnTo>
                <a:lnTo>
                  <a:pt x="362221" y="76191"/>
                </a:lnTo>
                <a:lnTo>
                  <a:pt x="386234" y="113966"/>
                </a:lnTo>
                <a:lnTo>
                  <a:pt x="401536" y="156794"/>
                </a:lnTo>
                <a:lnTo>
                  <a:pt x="406907" y="203454"/>
                </a:lnTo>
                <a:lnTo>
                  <a:pt x="401536" y="250113"/>
                </a:lnTo>
                <a:lnTo>
                  <a:pt x="386234" y="292941"/>
                </a:lnTo>
                <a:lnTo>
                  <a:pt x="362221" y="330716"/>
                </a:lnTo>
                <a:lnTo>
                  <a:pt x="330716" y="362221"/>
                </a:lnTo>
                <a:lnTo>
                  <a:pt x="292941" y="386234"/>
                </a:lnTo>
                <a:lnTo>
                  <a:pt x="250113" y="401536"/>
                </a:lnTo>
                <a:lnTo>
                  <a:pt x="203453" y="406908"/>
                </a:lnTo>
                <a:lnTo>
                  <a:pt x="156794" y="401536"/>
                </a:lnTo>
                <a:lnTo>
                  <a:pt x="113966" y="386234"/>
                </a:lnTo>
                <a:lnTo>
                  <a:pt x="76191" y="362221"/>
                </a:lnTo>
                <a:lnTo>
                  <a:pt x="44686" y="330716"/>
                </a:lnTo>
                <a:lnTo>
                  <a:pt x="20673" y="292941"/>
                </a:lnTo>
                <a:lnTo>
                  <a:pt x="5371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78276" y="3010661"/>
            <a:ext cx="524510" cy="871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ts val="1000"/>
              </a:lnSpc>
              <a:spcBef>
                <a:spcPts val="100"/>
              </a:spcBef>
            </a:pPr>
            <a:r>
              <a:rPr dirty="0" sz="900" b="1">
                <a:solidFill>
                  <a:srgbClr val="464646"/>
                </a:solidFill>
                <a:latin typeface="Arial"/>
                <a:cs typeface="Arial"/>
              </a:rPr>
              <a:t>2006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algn="ctr" marL="42545" marR="33655" indent="-1270">
              <a:lnSpc>
                <a:spcPct val="86300"/>
              </a:lnSpc>
              <a:spcBef>
                <a:spcPts val="70"/>
              </a:spcBef>
            </a:pP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z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on  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Web 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Se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v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s  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(AWS)</a:t>
            </a:r>
            <a:endParaRPr sz="900">
              <a:latin typeface="Arial"/>
              <a:cs typeface="Arial"/>
            </a:endParaRPr>
          </a:p>
          <a:p>
            <a:pPr algn="ctr" marL="1270">
              <a:lnSpc>
                <a:spcPts val="860"/>
              </a:lnSpc>
            </a:pP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was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00"/>
              </a:lnSpc>
            </a:pP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au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he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d.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38094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203454" y="0"/>
                </a:moveTo>
                <a:lnTo>
                  <a:pt x="156794" y="5371"/>
                </a:lnTo>
                <a:lnTo>
                  <a:pt x="113966" y="20673"/>
                </a:lnTo>
                <a:lnTo>
                  <a:pt x="76191" y="44686"/>
                </a:lnTo>
                <a:lnTo>
                  <a:pt x="44686" y="76191"/>
                </a:lnTo>
                <a:lnTo>
                  <a:pt x="20673" y="113966"/>
                </a:lnTo>
                <a:lnTo>
                  <a:pt x="5371" y="156794"/>
                </a:lnTo>
                <a:lnTo>
                  <a:pt x="0" y="203454"/>
                </a:lnTo>
                <a:lnTo>
                  <a:pt x="5371" y="250113"/>
                </a:lnTo>
                <a:lnTo>
                  <a:pt x="20673" y="292941"/>
                </a:lnTo>
                <a:lnTo>
                  <a:pt x="44686" y="330716"/>
                </a:lnTo>
                <a:lnTo>
                  <a:pt x="76191" y="362221"/>
                </a:lnTo>
                <a:lnTo>
                  <a:pt x="113966" y="386234"/>
                </a:lnTo>
                <a:lnTo>
                  <a:pt x="156794" y="401536"/>
                </a:lnTo>
                <a:lnTo>
                  <a:pt x="203454" y="406908"/>
                </a:lnTo>
                <a:lnTo>
                  <a:pt x="250113" y="401536"/>
                </a:lnTo>
                <a:lnTo>
                  <a:pt x="292941" y="386234"/>
                </a:lnTo>
                <a:lnTo>
                  <a:pt x="330716" y="362221"/>
                </a:lnTo>
                <a:lnTo>
                  <a:pt x="362221" y="330716"/>
                </a:lnTo>
                <a:lnTo>
                  <a:pt x="386234" y="292941"/>
                </a:lnTo>
                <a:lnTo>
                  <a:pt x="401536" y="250113"/>
                </a:lnTo>
                <a:lnTo>
                  <a:pt x="406907" y="203454"/>
                </a:lnTo>
                <a:lnTo>
                  <a:pt x="401536" y="156794"/>
                </a:lnTo>
                <a:lnTo>
                  <a:pt x="386234" y="113966"/>
                </a:lnTo>
                <a:lnTo>
                  <a:pt x="362221" y="76191"/>
                </a:lnTo>
                <a:lnTo>
                  <a:pt x="330716" y="44686"/>
                </a:lnTo>
                <a:lnTo>
                  <a:pt x="292941" y="20673"/>
                </a:lnTo>
                <a:lnTo>
                  <a:pt x="250113" y="5371"/>
                </a:lnTo>
                <a:lnTo>
                  <a:pt x="203454" y="0"/>
                </a:lnTo>
                <a:close/>
              </a:path>
            </a:pathLst>
          </a:custGeom>
          <a:solidFill>
            <a:srgbClr val="EEB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38094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0" y="203454"/>
                </a:moveTo>
                <a:lnTo>
                  <a:pt x="5371" y="156794"/>
                </a:lnTo>
                <a:lnTo>
                  <a:pt x="20673" y="113966"/>
                </a:lnTo>
                <a:lnTo>
                  <a:pt x="44686" y="76191"/>
                </a:lnTo>
                <a:lnTo>
                  <a:pt x="76191" y="44686"/>
                </a:lnTo>
                <a:lnTo>
                  <a:pt x="113966" y="20673"/>
                </a:lnTo>
                <a:lnTo>
                  <a:pt x="156794" y="5371"/>
                </a:lnTo>
                <a:lnTo>
                  <a:pt x="203454" y="0"/>
                </a:lnTo>
                <a:lnTo>
                  <a:pt x="250113" y="5371"/>
                </a:lnTo>
                <a:lnTo>
                  <a:pt x="292941" y="20673"/>
                </a:lnTo>
                <a:lnTo>
                  <a:pt x="330716" y="44686"/>
                </a:lnTo>
                <a:lnTo>
                  <a:pt x="362221" y="76191"/>
                </a:lnTo>
                <a:lnTo>
                  <a:pt x="386234" y="113966"/>
                </a:lnTo>
                <a:lnTo>
                  <a:pt x="401536" y="156794"/>
                </a:lnTo>
                <a:lnTo>
                  <a:pt x="406907" y="203454"/>
                </a:lnTo>
                <a:lnTo>
                  <a:pt x="401536" y="250113"/>
                </a:lnTo>
                <a:lnTo>
                  <a:pt x="386234" y="292941"/>
                </a:lnTo>
                <a:lnTo>
                  <a:pt x="362221" y="330716"/>
                </a:lnTo>
                <a:lnTo>
                  <a:pt x="330716" y="362221"/>
                </a:lnTo>
                <a:lnTo>
                  <a:pt x="292941" y="386234"/>
                </a:lnTo>
                <a:lnTo>
                  <a:pt x="250113" y="401536"/>
                </a:lnTo>
                <a:lnTo>
                  <a:pt x="203454" y="406908"/>
                </a:lnTo>
                <a:lnTo>
                  <a:pt x="156794" y="401536"/>
                </a:lnTo>
                <a:lnTo>
                  <a:pt x="113966" y="386234"/>
                </a:lnTo>
                <a:lnTo>
                  <a:pt x="76191" y="362221"/>
                </a:lnTo>
                <a:lnTo>
                  <a:pt x="44686" y="330716"/>
                </a:lnTo>
                <a:lnTo>
                  <a:pt x="20673" y="292941"/>
                </a:lnTo>
                <a:lnTo>
                  <a:pt x="5371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70553" y="1596390"/>
            <a:ext cx="524510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2007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algn="ctr" marL="12700" marR="5080" indent="-635">
              <a:lnSpc>
                <a:spcPct val="86100"/>
              </a:lnSpc>
              <a:spcBef>
                <a:spcPts val="70"/>
              </a:spcBef>
            </a:pP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Kindle  </a:t>
            </a: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was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au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he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d.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9990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203454" y="0"/>
                </a:moveTo>
                <a:lnTo>
                  <a:pt x="156794" y="5371"/>
                </a:lnTo>
                <a:lnTo>
                  <a:pt x="113966" y="20673"/>
                </a:lnTo>
                <a:lnTo>
                  <a:pt x="76191" y="44686"/>
                </a:lnTo>
                <a:lnTo>
                  <a:pt x="44686" y="76191"/>
                </a:lnTo>
                <a:lnTo>
                  <a:pt x="20673" y="113966"/>
                </a:lnTo>
                <a:lnTo>
                  <a:pt x="5371" y="156794"/>
                </a:lnTo>
                <a:lnTo>
                  <a:pt x="0" y="203454"/>
                </a:lnTo>
                <a:lnTo>
                  <a:pt x="5371" y="250113"/>
                </a:lnTo>
                <a:lnTo>
                  <a:pt x="20673" y="292941"/>
                </a:lnTo>
                <a:lnTo>
                  <a:pt x="44686" y="330716"/>
                </a:lnTo>
                <a:lnTo>
                  <a:pt x="76191" y="362221"/>
                </a:lnTo>
                <a:lnTo>
                  <a:pt x="113966" y="386234"/>
                </a:lnTo>
                <a:lnTo>
                  <a:pt x="156794" y="401536"/>
                </a:lnTo>
                <a:lnTo>
                  <a:pt x="203454" y="406908"/>
                </a:lnTo>
                <a:lnTo>
                  <a:pt x="250113" y="401536"/>
                </a:lnTo>
                <a:lnTo>
                  <a:pt x="292941" y="386234"/>
                </a:lnTo>
                <a:lnTo>
                  <a:pt x="330716" y="362221"/>
                </a:lnTo>
                <a:lnTo>
                  <a:pt x="362221" y="330716"/>
                </a:lnTo>
                <a:lnTo>
                  <a:pt x="386234" y="292941"/>
                </a:lnTo>
                <a:lnTo>
                  <a:pt x="401536" y="250113"/>
                </a:lnTo>
                <a:lnTo>
                  <a:pt x="406908" y="203454"/>
                </a:lnTo>
                <a:lnTo>
                  <a:pt x="401536" y="156794"/>
                </a:lnTo>
                <a:lnTo>
                  <a:pt x="386234" y="113966"/>
                </a:lnTo>
                <a:lnTo>
                  <a:pt x="362221" y="76191"/>
                </a:lnTo>
                <a:lnTo>
                  <a:pt x="330716" y="44686"/>
                </a:lnTo>
                <a:lnTo>
                  <a:pt x="292941" y="20673"/>
                </a:lnTo>
                <a:lnTo>
                  <a:pt x="250113" y="5371"/>
                </a:lnTo>
                <a:lnTo>
                  <a:pt x="203454" y="0"/>
                </a:lnTo>
                <a:close/>
              </a:path>
            </a:pathLst>
          </a:custGeom>
          <a:solidFill>
            <a:srgbClr val="F1B7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9990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0" y="203454"/>
                </a:moveTo>
                <a:lnTo>
                  <a:pt x="5371" y="156794"/>
                </a:lnTo>
                <a:lnTo>
                  <a:pt x="20673" y="113966"/>
                </a:lnTo>
                <a:lnTo>
                  <a:pt x="44686" y="76191"/>
                </a:lnTo>
                <a:lnTo>
                  <a:pt x="76191" y="44686"/>
                </a:lnTo>
                <a:lnTo>
                  <a:pt x="113966" y="20673"/>
                </a:lnTo>
                <a:lnTo>
                  <a:pt x="156794" y="5371"/>
                </a:lnTo>
                <a:lnTo>
                  <a:pt x="203454" y="0"/>
                </a:lnTo>
                <a:lnTo>
                  <a:pt x="250113" y="5371"/>
                </a:lnTo>
                <a:lnTo>
                  <a:pt x="292941" y="20673"/>
                </a:lnTo>
                <a:lnTo>
                  <a:pt x="330716" y="44686"/>
                </a:lnTo>
                <a:lnTo>
                  <a:pt x="362221" y="76191"/>
                </a:lnTo>
                <a:lnTo>
                  <a:pt x="386234" y="113966"/>
                </a:lnTo>
                <a:lnTo>
                  <a:pt x="401536" y="156794"/>
                </a:lnTo>
                <a:lnTo>
                  <a:pt x="406908" y="203454"/>
                </a:lnTo>
                <a:lnTo>
                  <a:pt x="401536" y="250113"/>
                </a:lnTo>
                <a:lnTo>
                  <a:pt x="386234" y="292941"/>
                </a:lnTo>
                <a:lnTo>
                  <a:pt x="362221" y="330716"/>
                </a:lnTo>
                <a:lnTo>
                  <a:pt x="330716" y="362221"/>
                </a:lnTo>
                <a:lnTo>
                  <a:pt x="292941" y="386234"/>
                </a:lnTo>
                <a:lnTo>
                  <a:pt x="250113" y="401536"/>
                </a:lnTo>
                <a:lnTo>
                  <a:pt x="203454" y="406908"/>
                </a:lnTo>
                <a:lnTo>
                  <a:pt x="156794" y="401536"/>
                </a:lnTo>
                <a:lnTo>
                  <a:pt x="113966" y="386234"/>
                </a:lnTo>
                <a:lnTo>
                  <a:pt x="76191" y="362221"/>
                </a:lnTo>
                <a:lnTo>
                  <a:pt x="44686" y="330716"/>
                </a:lnTo>
                <a:lnTo>
                  <a:pt x="20673" y="292941"/>
                </a:lnTo>
                <a:lnTo>
                  <a:pt x="5371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48988" y="3010661"/>
            <a:ext cx="551815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2011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algn="ctr" marL="12700" marR="5080">
              <a:lnSpc>
                <a:spcPct val="86100"/>
              </a:lnSpc>
              <a:spcBef>
                <a:spcPts val="70"/>
              </a:spcBef>
            </a:pP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Fresh</a:t>
            </a:r>
            <a:r>
              <a:rPr dirty="0" sz="900" spc="-8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was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aun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hed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23409" y="2369057"/>
            <a:ext cx="405765" cy="407034"/>
          </a:xfrm>
          <a:custGeom>
            <a:avLst/>
            <a:gdLst/>
            <a:ahLst/>
            <a:cxnLst/>
            <a:rect l="l" t="t" r="r" b="b"/>
            <a:pathLst>
              <a:path w="405764" h="407035">
                <a:moveTo>
                  <a:pt x="202691" y="0"/>
                </a:moveTo>
                <a:lnTo>
                  <a:pt x="156234" y="5371"/>
                </a:lnTo>
                <a:lnTo>
                  <a:pt x="113577" y="20673"/>
                </a:lnTo>
                <a:lnTo>
                  <a:pt x="75942" y="44686"/>
                </a:lnTo>
                <a:lnTo>
                  <a:pt x="44547" y="76191"/>
                </a:lnTo>
                <a:lnTo>
                  <a:pt x="20611" y="113966"/>
                </a:lnTo>
                <a:lnTo>
                  <a:pt x="5356" y="156794"/>
                </a:lnTo>
                <a:lnTo>
                  <a:pt x="0" y="203454"/>
                </a:lnTo>
                <a:lnTo>
                  <a:pt x="5356" y="250113"/>
                </a:lnTo>
                <a:lnTo>
                  <a:pt x="20611" y="292941"/>
                </a:lnTo>
                <a:lnTo>
                  <a:pt x="44547" y="330716"/>
                </a:lnTo>
                <a:lnTo>
                  <a:pt x="75942" y="362221"/>
                </a:lnTo>
                <a:lnTo>
                  <a:pt x="113577" y="386234"/>
                </a:lnTo>
                <a:lnTo>
                  <a:pt x="156234" y="401536"/>
                </a:lnTo>
                <a:lnTo>
                  <a:pt x="202691" y="406908"/>
                </a:lnTo>
                <a:lnTo>
                  <a:pt x="249149" y="401536"/>
                </a:lnTo>
                <a:lnTo>
                  <a:pt x="291806" y="386234"/>
                </a:lnTo>
                <a:lnTo>
                  <a:pt x="329441" y="362221"/>
                </a:lnTo>
                <a:lnTo>
                  <a:pt x="360836" y="330716"/>
                </a:lnTo>
                <a:lnTo>
                  <a:pt x="384772" y="292941"/>
                </a:lnTo>
                <a:lnTo>
                  <a:pt x="400027" y="250113"/>
                </a:lnTo>
                <a:lnTo>
                  <a:pt x="405384" y="203454"/>
                </a:lnTo>
                <a:lnTo>
                  <a:pt x="400027" y="156794"/>
                </a:lnTo>
                <a:lnTo>
                  <a:pt x="384772" y="113966"/>
                </a:lnTo>
                <a:lnTo>
                  <a:pt x="360836" y="76191"/>
                </a:lnTo>
                <a:lnTo>
                  <a:pt x="329441" y="44686"/>
                </a:lnTo>
                <a:lnTo>
                  <a:pt x="291806" y="20673"/>
                </a:lnTo>
                <a:lnTo>
                  <a:pt x="249149" y="5371"/>
                </a:lnTo>
                <a:lnTo>
                  <a:pt x="202691" y="0"/>
                </a:lnTo>
                <a:close/>
              </a:path>
            </a:pathLst>
          </a:custGeom>
          <a:solidFill>
            <a:srgbClr val="F5BA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23409" y="2369057"/>
            <a:ext cx="405765" cy="407034"/>
          </a:xfrm>
          <a:custGeom>
            <a:avLst/>
            <a:gdLst/>
            <a:ahLst/>
            <a:cxnLst/>
            <a:rect l="l" t="t" r="r" b="b"/>
            <a:pathLst>
              <a:path w="405764" h="407035">
                <a:moveTo>
                  <a:pt x="0" y="203454"/>
                </a:moveTo>
                <a:lnTo>
                  <a:pt x="5356" y="156794"/>
                </a:lnTo>
                <a:lnTo>
                  <a:pt x="20611" y="113966"/>
                </a:lnTo>
                <a:lnTo>
                  <a:pt x="44547" y="76191"/>
                </a:lnTo>
                <a:lnTo>
                  <a:pt x="75942" y="44686"/>
                </a:lnTo>
                <a:lnTo>
                  <a:pt x="113577" y="20673"/>
                </a:lnTo>
                <a:lnTo>
                  <a:pt x="156234" y="5371"/>
                </a:lnTo>
                <a:lnTo>
                  <a:pt x="202691" y="0"/>
                </a:lnTo>
                <a:lnTo>
                  <a:pt x="249149" y="5371"/>
                </a:lnTo>
                <a:lnTo>
                  <a:pt x="291806" y="20673"/>
                </a:lnTo>
                <a:lnTo>
                  <a:pt x="329441" y="44686"/>
                </a:lnTo>
                <a:lnTo>
                  <a:pt x="360836" y="76191"/>
                </a:lnTo>
                <a:lnTo>
                  <a:pt x="384772" y="113966"/>
                </a:lnTo>
                <a:lnTo>
                  <a:pt x="400027" y="156794"/>
                </a:lnTo>
                <a:lnTo>
                  <a:pt x="405384" y="203454"/>
                </a:lnTo>
                <a:lnTo>
                  <a:pt x="400027" y="250113"/>
                </a:lnTo>
                <a:lnTo>
                  <a:pt x="384772" y="292941"/>
                </a:lnTo>
                <a:lnTo>
                  <a:pt x="360836" y="330716"/>
                </a:lnTo>
                <a:lnTo>
                  <a:pt x="329441" y="362221"/>
                </a:lnTo>
                <a:lnTo>
                  <a:pt x="291806" y="386234"/>
                </a:lnTo>
                <a:lnTo>
                  <a:pt x="249149" y="401536"/>
                </a:lnTo>
                <a:lnTo>
                  <a:pt x="202691" y="406908"/>
                </a:lnTo>
                <a:lnTo>
                  <a:pt x="156234" y="401536"/>
                </a:lnTo>
                <a:lnTo>
                  <a:pt x="113577" y="386234"/>
                </a:lnTo>
                <a:lnTo>
                  <a:pt x="75942" y="362221"/>
                </a:lnTo>
                <a:lnTo>
                  <a:pt x="44547" y="330716"/>
                </a:lnTo>
                <a:lnTo>
                  <a:pt x="20611" y="292941"/>
                </a:lnTo>
                <a:lnTo>
                  <a:pt x="5356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62473" y="1714627"/>
            <a:ext cx="762635" cy="39878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just" marL="13970" marR="5080" indent="-1905">
              <a:lnSpc>
                <a:spcPct val="86100"/>
              </a:lnSpc>
              <a:spcBef>
                <a:spcPts val="25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2012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:</a:t>
            </a:r>
            <a:r>
              <a:rPr dirty="0" sz="900" spc="-7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Game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Studios  </a:t>
            </a: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was</a:t>
            </a:r>
            <a:r>
              <a:rPr dirty="0" sz="900" spc="-6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launched.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41797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203453" y="0"/>
                </a:moveTo>
                <a:lnTo>
                  <a:pt x="156794" y="5371"/>
                </a:lnTo>
                <a:lnTo>
                  <a:pt x="113966" y="20673"/>
                </a:lnTo>
                <a:lnTo>
                  <a:pt x="76191" y="44686"/>
                </a:lnTo>
                <a:lnTo>
                  <a:pt x="44686" y="76191"/>
                </a:lnTo>
                <a:lnTo>
                  <a:pt x="20673" y="113966"/>
                </a:lnTo>
                <a:lnTo>
                  <a:pt x="5371" y="156794"/>
                </a:lnTo>
                <a:lnTo>
                  <a:pt x="0" y="203454"/>
                </a:lnTo>
                <a:lnTo>
                  <a:pt x="5371" y="250113"/>
                </a:lnTo>
                <a:lnTo>
                  <a:pt x="20673" y="292941"/>
                </a:lnTo>
                <a:lnTo>
                  <a:pt x="44686" y="330716"/>
                </a:lnTo>
                <a:lnTo>
                  <a:pt x="76191" y="362221"/>
                </a:lnTo>
                <a:lnTo>
                  <a:pt x="113966" y="386234"/>
                </a:lnTo>
                <a:lnTo>
                  <a:pt x="156794" y="401536"/>
                </a:lnTo>
                <a:lnTo>
                  <a:pt x="203453" y="406908"/>
                </a:lnTo>
                <a:lnTo>
                  <a:pt x="250113" y="401536"/>
                </a:lnTo>
                <a:lnTo>
                  <a:pt x="292941" y="386234"/>
                </a:lnTo>
                <a:lnTo>
                  <a:pt x="330716" y="362221"/>
                </a:lnTo>
                <a:lnTo>
                  <a:pt x="362221" y="330716"/>
                </a:lnTo>
                <a:lnTo>
                  <a:pt x="386234" y="292941"/>
                </a:lnTo>
                <a:lnTo>
                  <a:pt x="401536" y="250113"/>
                </a:lnTo>
                <a:lnTo>
                  <a:pt x="406907" y="203454"/>
                </a:lnTo>
                <a:lnTo>
                  <a:pt x="401536" y="156794"/>
                </a:lnTo>
                <a:lnTo>
                  <a:pt x="386234" y="113966"/>
                </a:lnTo>
                <a:lnTo>
                  <a:pt x="362221" y="76191"/>
                </a:lnTo>
                <a:lnTo>
                  <a:pt x="330716" y="44686"/>
                </a:lnTo>
                <a:lnTo>
                  <a:pt x="292941" y="20673"/>
                </a:lnTo>
                <a:lnTo>
                  <a:pt x="250113" y="5371"/>
                </a:lnTo>
                <a:lnTo>
                  <a:pt x="203453" y="0"/>
                </a:lnTo>
                <a:close/>
              </a:path>
            </a:pathLst>
          </a:custGeom>
          <a:solidFill>
            <a:srgbClr val="F7C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41797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0" y="203454"/>
                </a:moveTo>
                <a:lnTo>
                  <a:pt x="5371" y="156794"/>
                </a:lnTo>
                <a:lnTo>
                  <a:pt x="20673" y="113966"/>
                </a:lnTo>
                <a:lnTo>
                  <a:pt x="44686" y="76191"/>
                </a:lnTo>
                <a:lnTo>
                  <a:pt x="76191" y="44686"/>
                </a:lnTo>
                <a:lnTo>
                  <a:pt x="113966" y="20673"/>
                </a:lnTo>
                <a:lnTo>
                  <a:pt x="156794" y="5371"/>
                </a:lnTo>
                <a:lnTo>
                  <a:pt x="203453" y="0"/>
                </a:lnTo>
                <a:lnTo>
                  <a:pt x="250113" y="5371"/>
                </a:lnTo>
                <a:lnTo>
                  <a:pt x="292941" y="20673"/>
                </a:lnTo>
                <a:lnTo>
                  <a:pt x="330716" y="44686"/>
                </a:lnTo>
                <a:lnTo>
                  <a:pt x="362221" y="76191"/>
                </a:lnTo>
                <a:lnTo>
                  <a:pt x="386234" y="113966"/>
                </a:lnTo>
                <a:lnTo>
                  <a:pt x="401536" y="156794"/>
                </a:lnTo>
                <a:lnTo>
                  <a:pt x="406907" y="203454"/>
                </a:lnTo>
                <a:lnTo>
                  <a:pt x="401536" y="250113"/>
                </a:lnTo>
                <a:lnTo>
                  <a:pt x="386234" y="292941"/>
                </a:lnTo>
                <a:lnTo>
                  <a:pt x="362221" y="330716"/>
                </a:lnTo>
                <a:lnTo>
                  <a:pt x="330716" y="362221"/>
                </a:lnTo>
                <a:lnTo>
                  <a:pt x="292941" y="386234"/>
                </a:lnTo>
                <a:lnTo>
                  <a:pt x="250113" y="401536"/>
                </a:lnTo>
                <a:lnTo>
                  <a:pt x="203453" y="406908"/>
                </a:lnTo>
                <a:lnTo>
                  <a:pt x="156794" y="401536"/>
                </a:lnTo>
                <a:lnTo>
                  <a:pt x="113966" y="386234"/>
                </a:lnTo>
                <a:lnTo>
                  <a:pt x="76191" y="362221"/>
                </a:lnTo>
                <a:lnTo>
                  <a:pt x="44686" y="330716"/>
                </a:lnTo>
                <a:lnTo>
                  <a:pt x="20673" y="292941"/>
                </a:lnTo>
                <a:lnTo>
                  <a:pt x="5371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000750" y="3010661"/>
            <a:ext cx="524510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ts val="1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2013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algn="just" marL="12700" marR="5080" indent="39370">
              <a:lnSpc>
                <a:spcPct val="86100"/>
              </a:lnSpc>
              <a:spcBef>
                <a:spcPts val="70"/>
              </a:spcBef>
            </a:pP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Art </a:t>
            </a: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was 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aun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hed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60185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203453" y="0"/>
                </a:moveTo>
                <a:lnTo>
                  <a:pt x="156794" y="5371"/>
                </a:lnTo>
                <a:lnTo>
                  <a:pt x="113966" y="20673"/>
                </a:lnTo>
                <a:lnTo>
                  <a:pt x="76191" y="44686"/>
                </a:lnTo>
                <a:lnTo>
                  <a:pt x="44686" y="76191"/>
                </a:lnTo>
                <a:lnTo>
                  <a:pt x="20673" y="113966"/>
                </a:lnTo>
                <a:lnTo>
                  <a:pt x="5371" y="156794"/>
                </a:lnTo>
                <a:lnTo>
                  <a:pt x="0" y="203454"/>
                </a:lnTo>
                <a:lnTo>
                  <a:pt x="5371" y="250113"/>
                </a:lnTo>
                <a:lnTo>
                  <a:pt x="20673" y="292941"/>
                </a:lnTo>
                <a:lnTo>
                  <a:pt x="44686" y="330716"/>
                </a:lnTo>
                <a:lnTo>
                  <a:pt x="76191" y="362221"/>
                </a:lnTo>
                <a:lnTo>
                  <a:pt x="113966" y="386234"/>
                </a:lnTo>
                <a:lnTo>
                  <a:pt x="156794" y="401536"/>
                </a:lnTo>
                <a:lnTo>
                  <a:pt x="203453" y="406908"/>
                </a:lnTo>
                <a:lnTo>
                  <a:pt x="250113" y="401536"/>
                </a:lnTo>
                <a:lnTo>
                  <a:pt x="292941" y="386234"/>
                </a:lnTo>
                <a:lnTo>
                  <a:pt x="330716" y="362221"/>
                </a:lnTo>
                <a:lnTo>
                  <a:pt x="362221" y="330716"/>
                </a:lnTo>
                <a:lnTo>
                  <a:pt x="386234" y="292941"/>
                </a:lnTo>
                <a:lnTo>
                  <a:pt x="401536" y="250113"/>
                </a:lnTo>
                <a:lnTo>
                  <a:pt x="406908" y="203454"/>
                </a:lnTo>
                <a:lnTo>
                  <a:pt x="401536" y="156794"/>
                </a:lnTo>
                <a:lnTo>
                  <a:pt x="386234" y="113966"/>
                </a:lnTo>
                <a:lnTo>
                  <a:pt x="362221" y="76191"/>
                </a:lnTo>
                <a:lnTo>
                  <a:pt x="330716" y="44686"/>
                </a:lnTo>
                <a:lnTo>
                  <a:pt x="292941" y="20673"/>
                </a:lnTo>
                <a:lnTo>
                  <a:pt x="250113" y="5371"/>
                </a:lnTo>
                <a:lnTo>
                  <a:pt x="203453" y="0"/>
                </a:lnTo>
                <a:close/>
              </a:path>
            </a:pathLst>
          </a:custGeom>
          <a:solidFill>
            <a:srgbClr val="F9C5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60185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5">
                <a:moveTo>
                  <a:pt x="0" y="203454"/>
                </a:moveTo>
                <a:lnTo>
                  <a:pt x="5371" y="156794"/>
                </a:lnTo>
                <a:lnTo>
                  <a:pt x="20673" y="113966"/>
                </a:lnTo>
                <a:lnTo>
                  <a:pt x="44686" y="76191"/>
                </a:lnTo>
                <a:lnTo>
                  <a:pt x="76191" y="44686"/>
                </a:lnTo>
                <a:lnTo>
                  <a:pt x="113966" y="20673"/>
                </a:lnTo>
                <a:lnTo>
                  <a:pt x="156794" y="5371"/>
                </a:lnTo>
                <a:lnTo>
                  <a:pt x="203453" y="0"/>
                </a:lnTo>
                <a:lnTo>
                  <a:pt x="250113" y="5371"/>
                </a:lnTo>
                <a:lnTo>
                  <a:pt x="292941" y="20673"/>
                </a:lnTo>
                <a:lnTo>
                  <a:pt x="330716" y="44686"/>
                </a:lnTo>
                <a:lnTo>
                  <a:pt x="362221" y="76191"/>
                </a:lnTo>
                <a:lnTo>
                  <a:pt x="386234" y="113966"/>
                </a:lnTo>
                <a:lnTo>
                  <a:pt x="401536" y="156794"/>
                </a:lnTo>
                <a:lnTo>
                  <a:pt x="406908" y="203454"/>
                </a:lnTo>
                <a:lnTo>
                  <a:pt x="401536" y="250113"/>
                </a:lnTo>
                <a:lnTo>
                  <a:pt x="386234" y="292941"/>
                </a:lnTo>
                <a:lnTo>
                  <a:pt x="362221" y="330716"/>
                </a:lnTo>
                <a:lnTo>
                  <a:pt x="330716" y="362221"/>
                </a:lnTo>
                <a:lnTo>
                  <a:pt x="292941" y="386234"/>
                </a:lnTo>
                <a:lnTo>
                  <a:pt x="250113" y="401536"/>
                </a:lnTo>
                <a:lnTo>
                  <a:pt x="203453" y="406908"/>
                </a:lnTo>
                <a:lnTo>
                  <a:pt x="156794" y="401536"/>
                </a:lnTo>
                <a:lnTo>
                  <a:pt x="113966" y="386234"/>
                </a:lnTo>
                <a:lnTo>
                  <a:pt x="76191" y="362221"/>
                </a:lnTo>
                <a:lnTo>
                  <a:pt x="44686" y="330716"/>
                </a:lnTo>
                <a:lnTo>
                  <a:pt x="20673" y="292941"/>
                </a:lnTo>
                <a:lnTo>
                  <a:pt x="5371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692900" y="1478026"/>
            <a:ext cx="5245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2014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algn="ctr" marL="12700" marR="5080">
              <a:lnSpc>
                <a:spcPct val="86400"/>
              </a:lnSpc>
              <a:spcBef>
                <a:spcPts val="65"/>
              </a:spcBef>
            </a:pP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Prime 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Now </a:t>
            </a:r>
            <a:r>
              <a:rPr dirty="0" sz="900" spc="-10">
                <a:solidFill>
                  <a:srgbClr val="464646"/>
                </a:solidFill>
                <a:latin typeface="Arial"/>
                <a:cs typeface="Arial"/>
              </a:rPr>
              <a:t>was 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aun</a:t>
            </a:r>
            <a:r>
              <a:rPr dirty="0" sz="900" spc="5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hed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52081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5">
                <a:moveTo>
                  <a:pt x="203453" y="0"/>
                </a:moveTo>
                <a:lnTo>
                  <a:pt x="156794" y="5371"/>
                </a:lnTo>
                <a:lnTo>
                  <a:pt x="113966" y="20673"/>
                </a:lnTo>
                <a:lnTo>
                  <a:pt x="76191" y="44686"/>
                </a:lnTo>
                <a:lnTo>
                  <a:pt x="44686" y="76191"/>
                </a:lnTo>
                <a:lnTo>
                  <a:pt x="20673" y="113966"/>
                </a:lnTo>
                <a:lnTo>
                  <a:pt x="5371" y="156794"/>
                </a:lnTo>
                <a:lnTo>
                  <a:pt x="0" y="203454"/>
                </a:lnTo>
                <a:lnTo>
                  <a:pt x="5371" y="250113"/>
                </a:lnTo>
                <a:lnTo>
                  <a:pt x="20673" y="292941"/>
                </a:lnTo>
                <a:lnTo>
                  <a:pt x="44686" y="330716"/>
                </a:lnTo>
                <a:lnTo>
                  <a:pt x="76191" y="362221"/>
                </a:lnTo>
                <a:lnTo>
                  <a:pt x="113966" y="386234"/>
                </a:lnTo>
                <a:lnTo>
                  <a:pt x="156794" y="401536"/>
                </a:lnTo>
                <a:lnTo>
                  <a:pt x="203453" y="406908"/>
                </a:lnTo>
                <a:lnTo>
                  <a:pt x="250113" y="401536"/>
                </a:lnTo>
                <a:lnTo>
                  <a:pt x="292941" y="386234"/>
                </a:lnTo>
                <a:lnTo>
                  <a:pt x="330716" y="362221"/>
                </a:lnTo>
                <a:lnTo>
                  <a:pt x="362221" y="330716"/>
                </a:lnTo>
                <a:lnTo>
                  <a:pt x="386234" y="292941"/>
                </a:lnTo>
                <a:lnTo>
                  <a:pt x="401536" y="250113"/>
                </a:lnTo>
                <a:lnTo>
                  <a:pt x="406908" y="203454"/>
                </a:lnTo>
                <a:lnTo>
                  <a:pt x="401536" y="156794"/>
                </a:lnTo>
                <a:lnTo>
                  <a:pt x="386234" y="113966"/>
                </a:lnTo>
                <a:lnTo>
                  <a:pt x="362221" y="76191"/>
                </a:lnTo>
                <a:lnTo>
                  <a:pt x="330716" y="44686"/>
                </a:lnTo>
                <a:lnTo>
                  <a:pt x="292941" y="20673"/>
                </a:lnTo>
                <a:lnTo>
                  <a:pt x="250113" y="5371"/>
                </a:lnTo>
                <a:lnTo>
                  <a:pt x="203453" y="0"/>
                </a:lnTo>
                <a:close/>
              </a:path>
            </a:pathLst>
          </a:custGeom>
          <a:solidFill>
            <a:srgbClr val="FAC9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52081" y="2369057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5">
                <a:moveTo>
                  <a:pt x="0" y="203454"/>
                </a:moveTo>
                <a:lnTo>
                  <a:pt x="5371" y="156794"/>
                </a:lnTo>
                <a:lnTo>
                  <a:pt x="20673" y="113966"/>
                </a:lnTo>
                <a:lnTo>
                  <a:pt x="44686" y="76191"/>
                </a:lnTo>
                <a:lnTo>
                  <a:pt x="76191" y="44686"/>
                </a:lnTo>
                <a:lnTo>
                  <a:pt x="113966" y="20673"/>
                </a:lnTo>
                <a:lnTo>
                  <a:pt x="156794" y="5371"/>
                </a:lnTo>
                <a:lnTo>
                  <a:pt x="203453" y="0"/>
                </a:lnTo>
                <a:lnTo>
                  <a:pt x="250113" y="5371"/>
                </a:lnTo>
                <a:lnTo>
                  <a:pt x="292941" y="20673"/>
                </a:lnTo>
                <a:lnTo>
                  <a:pt x="330716" y="44686"/>
                </a:lnTo>
                <a:lnTo>
                  <a:pt x="362221" y="76191"/>
                </a:lnTo>
                <a:lnTo>
                  <a:pt x="386234" y="113966"/>
                </a:lnTo>
                <a:lnTo>
                  <a:pt x="401536" y="156794"/>
                </a:lnTo>
                <a:lnTo>
                  <a:pt x="406908" y="203454"/>
                </a:lnTo>
                <a:lnTo>
                  <a:pt x="401536" y="250113"/>
                </a:lnTo>
                <a:lnTo>
                  <a:pt x="386234" y="292941"/>
                </a:lnTo>
                <a:lnTo>
                  <a:pt x="362221" y="330716"/>
                </a:lnTo>
                <a:lnTo>
                  <a:pt x="330716" y="362221"/>
                </a:lnTo>
                <a:lnTo>
                  <a:pt x="292941" y="386234"/>
                </a:lnTo>
                <a:lnTo>
                  <a:pt x="250113" y="401536"/>
                </a:lnTo>
                <a:lnTo>
                  <a:pt x="203453" y="406908"/>
                </a:lnTo>
                <a:lnTo>
                  <a:pt x="156794" y="401536"/>
                </a:lnTo>
                <a:lnTo>
                  <a:pt x="113966" y="386234"/>
                </a:lnTo>
                <a:lnTo>
                  <a:pt x="76191" y="362221"/>
                </a:lnTo>
                <a:lnTo>
                  <a:pt x="44686" y="330716"/>
                </a:lnTo>
                <a:lnTo>
                  <a:pt x="20673" y="292941"/>
                </a:lnTo>
                <a:lnTo>
                  <a:pt x="5371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389621" y="3010661"/>
            <a:ext cx="685800" cy="871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64646"/>
                </a:solidFill>
                <a:latin typeface="Arial"/>
                <a:cs typeface="Arial"/>
              </a:rPr>
              <a:t>2015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algn="ctr" marL="12065" marR="5080">
              <a:lnSpc>
                <a:spcPct val="86200"/>
              </a:lnSpc>
              <a:spcBef>
                <a:spcPts val="70"/>
              </a:spcBef>
            </a:pP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Home 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Services</a:t>
            </a:r>
            <a:r>
              <a:rPr dirty="0" sz="900" spc="-7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64646"/>
                </a:solidFill>
                <a:latin typeface="Arial"/>
                <a:cs typeface="Arial"/>
              </a:rPr>
              <a:t>and  Amazon  Echo were  </a:t>
            </a:r>
            <a:r>
              <a:rPr dirty="0" sz="900">
                <a:solidFill>
                  <a:srgbClr val="464646"/>
                </a:solidFill>
                <a:latin typeface="Arial"/>
                <a:cs typeface="Arial"/>
              </a:rPr>
              <a:t>launched.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30845" y="2369057"/>
            <a:ext cx="405765" cy="407034"/>
          </a:xfrm>
          <a:custGeom>
            <a:avLst/>
            <a:gdLst/>
            <a:ahLst/>
            <a:cxnLst/>
            <a:rect l="l" t="t" r="r" b="b"/>
            <a:pathLst>
              <a:path w="405765" h="407035">
                <a:moveTo>
                  <a:pt x="202692" y="0"/>
                </a:moveTo>
                <a:lnTo>
                  <a:pt x="156234" y="5371"/>
                </a:lnTo>
                <a:lnTo>
                  <a:pt x="113577" y="20673"/>
                </a:lnTo>
                <a:lnTo>
                  <a:pt x="75942" y="44686"/>
                </a:lnTo>
                <a:lnTo>
                  <a:pt x="44547" y="76191"/>
                </a:lnTo>
                <a:lnTo>
                  <a:pt x="20611" y="113966"/>
                </a:lnTo>
                <a:lnTo>
                  <a:pt x="5356" y="156794"/>
                </a:lnTo>
                <a:lnTo>
                  <a:pt x="0" y="203454"/>
                </a:lnTo>
                <a:lnTo>
                  <a:pt x="5356" y="250113"/>
                </a:lnTo>
                <a:lnTo>
                  <a:pt x="20611" y="292941"/>
                </a:lnTo>
                <a:lnTo>
                  <a:pt x="44547" y="330716"/>
                </a:lnTo>
                <a:lnTo>
                  <a:pt x="75942" y="362221"/>
                </a:lnTo>
                <a:lnTo>
                  <a:pt x="113577" y="386234"/>
                </a:lnTo>
                <a:lnTo>
                  <a:pt x="156234" y="401536"/>
                </a:lnTo>
                <a:lnTo>
                  <a:pt x="202692" y="406908"/>
                </a:lnTo>
                <a:lnTo>
                  <a:pt x="249149" y="401536"/>
                </a:lnTo>
                <a:lnTo>
                  <a:pt x="291806" y="386234"/>
                </a:lnTo>
                <a:lnTo>
                  <a:pt x="329441" y="362221"/>
                </a:lnTo>
                <a:lnTo>
                  <a:pt x="360836" y="330716"/>
                </a:lnTo>
                <a:lnTo>
                  <a:pt x="384772" y="292941"/>
                </a:lnTo>
                <a:lnTo>
                  <a:pt x="400027" y="250113"/>
                </a:lnTo>
                <a:lnTo>
                  <a:pt x="405383" y="203454"/>
                </a:lnTo>
                <a:lnTo>
                  <a:pt x="400027" y="156794"/>
                </a:lnTo>
                <a:lnTo>
                  <a:pt x="384772" y="113966"/>
                </a:lnTo>
                <a:lnTo>
                  <a:pt x="360836" y="76191"/>
                </a:lnTo>
                <a:lnTo>
                  <a:pt x="329441" y="44686"/>
                </a:lnTo>
                <a:lnTo>
                  <a:pt x="291806" y="20673"/>
                </a:lnTo>
                <a:lnTo>
                  <a:pt x="249149" y="5371"/>
                </a:lnTo>
                <a:lnTo>
                  <a:pt x="202692" y="0"/>
                </a:lnTo>
                <a:close/>
              </a:path>
            </a:pathLst>
          </a:custGeom>
          <a:solidFill>
            <a:srgbClr val="FCD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30845" y="2369057"/>
            <a:ext cx="405765" cy="407034"/>
          </a:xfrm>
          <a:custGeom>
            <a:avLst/>
            <a:gdLst/>
            <a:ahLst/>
            <a:cxnLst/>
            <a:rect l="l" t="t" r="r" b="b"/>
            <a:pathLst>
              <a:path w="405765" h="407035">
                <a:moveTo>
                  <a:pt x="0" y="203454"/>
                </a:moveTo>
                <a:lnTo>
                  <a:pt x="5356" y="156794"/>
                </a:lnTo>
                <a:lnTo>
                  <a:pt x="20611" y="113966"/>
                </a:lnTo>
                <a:lnTo>
                  <a:pt x="44547" y="76191"/>
                </a:lnTo>
                <a:lnTo>
                  <a:pt x="75942" y="44686"/>
                </a:lnTo>
                <a:lnTo>
                  <a:pt x="113577" y="20673"/>
                </a:lnTo>
                <a:lnTo>
                  <a:pt x="156234" y="5371"/>
                </a:lnTo>
                <a:lnTo>
                  <a:pt x="202692" y="0"/>
                </a:lnTo>
                <a:lnTo>
                  <a:pt x="249149" y="5371"/>
                </a:lnTo>
                <a:lnTo>
                  <a:pt x="291806" y="20673"/>
                </a:lnTo>
                <a:lnTo>
                  <a:pt x="329441" y="44686"/>
                </a:lnTo>
                <a:lnTo>
                  <a:pt x="360836" y="76191"/>
                </a:lnTo>
                <a:lnTo>
                  <a:pt x="384772" y="113966"/>
                </a:lnTo>
                <a:lnTo>
                  <a:pt x="400027" y="156794"/>
                </a:lnTo>
                <a:lnTo>
                  <a:pt x="405383" y="203454"/>
                </a:lnTo>
                <a:lnTo>
                  <a:pt x="400027" y="250113"/>
                </a:lnTo>
                <a:lnTo>
                  <a:pt x="384772" y="292941"/>
                </a:lnTo>
                <a:lnTo>
                  <a:pt x="360836" y="330716"/>
                </a:lnTo>
                <a:lnTo>
                  <a:pt x="329441" y="362221"/>
                </a:lnTo>
                <a:lnTo>
                  <a:pt x="291806" y="386234"/>
                </a:lnTo>
                <a:lnTo>
                  <a:pt x="249149" y="401536"/>
                </a:lnTo>
                <a:lnTo>
                  <a:pt x="202692" y="406908"/>
                </a:lnTo>
                <a:lnTo>
                  <a:pt x="156234" y="401536"/>
                </a:lnTo>
                <a:lnTo>
                  <a:pt x="113577" y="386234"/>
                </a:lnTo>
                <a:lnTo>
                  <a:pt x="75942" y="362221"/>
                </a:lnTo>
                <a:lnTo>
                  <a:pt x="44547" y="330716"/>
                </a:lnTo>
                <a:lnTo>
                  <a:pt x="20611" y="292941"/>
                </a:lnTo>
                <a:lnTo>
                  <a:pt x="5356" y="250113"/>
                </a:lnTo>
                <a:lnTo>
                  <a:pt x="0" y="2034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81327" y="3649979"/>
            <a:ext cx="609599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2063" y="1118616"/>
            <a:ext cx="495299" cy="44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91639" y="1216152"/>
            <a:ext cx="1417320" cy="269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45079" y="3796284"/>
            <a:ext cx="1357883" cy="880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55847" y="1197863"/>
            <a:ext cx="1094231" cy="292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43171" y="3701796"/>
            <a:ext cx="1213103" cy="259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02808" y="3607308"/>
            <a:ext cx="1112519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40196" y="1208532"/>
            <a:ext cx="1507236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36307" y="3921252"/>
            <a:ext cx="697992" cy="6979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03647" y="1208532"/>
            <a:ext cx="1213103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08976" y="4055364"/>
            <a:ext cx="1290827" cy="2865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540507" y="2868167"/>
            <a:ext cx="1463040" cy="171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93085" y="2897885"/>
            <a:ext cx="1358265" cy="1610995"/>
          </a:xfrm>
          <a:custGeom>
            <a:avLst/>
            <a:gdLst/>
            <a:ahLst/>
            <a:cxnLst/>
            <a:rect l="l" t="t" r="r" b="b"/>
            <a:pathLst>
              <a:path w="1358264" h="1610995">
                <a:moveTo>
                  <a:pt x="0" y="226313"/>
                </a:moveTo>
                <a:lnTo>
                  <a:pt x="4598" y="180710"/>
                </a:lnTo>
                <a:lnTo>
                  <a:pt x="17787" y="138231"/>
                </a:lnTo>
                <a:lnTo>
                  <a:pt x="38656" y="99789"/>
                </a:lnTo>
                <a:lnTo>
                  <a:pt x="66293" y="66293"/>
                </a:lnTo>
                <a:lnTo>
                  <a:pt x="99789" y="38656"/>
                </a:lnTo>
                <a:lnTo>
                  <a:pt x="138231" y="17787"/>
                </a:lnTo>
                <a:lnTo>
                  <a:pt x="180710" y="4598"/>
                </a:lnTo>
                <a:lnTo>
                  <a:pt x="226313" y="0"/>
                </a:lnTo>
                <a:lnTo>
                  <a:pt x="1131569" y="0"/>
                </a:lnTo>
                <a:lnTo>
                  <a:pt x="1177173" y="4598"/>
                </a:lnTo>
                <a:lnTo>
                  <a:pt x="1219652" y="17787"/>
                </a:lnTo>
                <a:lnTo>
                  <a:pt x="1258094" y="38656"/>
                </a:lnTo>
                <a:lnTo>
                  <a:pt x="1291590" y="66293"/>
                </a:lnTo>
                <a:lnTo>
                  <a:pt x="1319227" y="99789"/>
                </a:lnTo>
                <a:lnTo>
                  <a:pt x="1340096" y="138231"/>
                </a:lnTo>
                <a:lnTo>
                  <a:pt x="1353285" y="180710"/>
                </a:lnTo>
                <a:lnTo>
                  <a:pt x="1357884" y="226313"/>
                </a:lnTo>
                <a:lnTo>
                  <a:pt x="1357884" y="1384554"/>
                </a:lnTo>
                <a:lnTo>
                  <a:pt x="1353285" y="1430165"/>
                </a:lnTo>
                <a:lnTo>
                  <a:pt x="1340096" y="1472647"/>
                </a:lnTo>
                <a:lnTo>
                  <a:pt x="1319227" y="1511089"/>
                </a:lnTo>
                <a:lnTo>
                  <a:pt x="1291589" y="1544583"/>
                </a:lnTo>
                <a:lnTo>
                  <a:pt x="1258094" y="1572218"/>
                </a:lnTo>
                <a:lnTo>
                  <a:pt x="1219652" y="1593083"/>
                </a:lnTo>
                <a:lnTo>
                  <a:pt x="1177173" y="1606270"/>
                </a:lnTo>
                <a:lnTo>
                  <a:pt x="1131569" y="1610868"/>
                </a:lnTo>
                <a:lnTo>
                  <a:pt x="226313" y="1610868"/>
                </a:lnTo>
                <a:lnTo>
                  <a:pt x="180710" y="1606270"/>
                </a:lnTo>
                <a:lnTo>
                  <a:pt x="138231" y="1593083"/>
                </a:lnTo>
                <a:lnTo>
                  <a:pt x="99789" y="1572218"/>
                </a:lnTo>
                <a:lnTo>
                  <a:pt x="66293" y="1544583"/>
                </a:lnTo>
                <a:lnTo>
                  <a:pt x="38656" y="1511089"/>
                </a:lnTo>
                <a:lnTo>
                  <a:pt x="17787" y="1472647"/>
                </a:lnTo>
                <a:lnTo>
                  <a:pt x="4598" y="1430165"/>
                </a:lnTo>
                <a:lnTo>
                  <a:pt x="0" y="1384554"/>
                </a:lnTo>
                <a:lnTo>
                  <a:pt x="0" y="22631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5464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Security in </a:t>
            </a:r>
            <a:r>
              <a:rPr dirty="0" sz="2800" spc="-60">
                <a:solidFill>
                  <a:srgbClr val="4D4D4B"/>
                </a:solidFill>
              </a:rPr>
              <a:t>Your</a:t>
            </a:r>
            <a:r>
              <a:rPr dirty="0" sz="2800" spc="-65">
                <a:solidFill>
                  <a:srgbClr val="4D4D4B"/>
                </a:solidFill>
              </a:rPr>
              <a:t> </a:t>
            </a:r>
            <a:r>
              <a:rPr dirty="0" sz="2800" spc="-10">
                <a:solidFill>
                  <a:srgbClr val="4D4D4B"/>
                </a:solidFill>
              </a:rPr>
              <a:t>VPC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2520950" cy="20745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Security</a:t>
            </a:r>
            <a:r>
              <a:rPr dirty="0" sz="2400" spc="-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groups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Network</a:t>
            </a:r>
            <a:r>
              <a:rPr dirty="0" sz="2400" spc="-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access  control lists  (ACLs)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Key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Pairs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6703" y="792480"/>
            <a:ext cx="4490085" cy="3493135"/>
          </a:xfrm>
          <a:custGeom>
            <a:avLst/>
            <a:gdLst/>
            <a:ahLst/>
            <a:cxnLst/>
            <a:rect l="l" t="t" r="r" b="b"/>
            <a:pathLst>
              <a:path w="4490084" h="3493135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4146804" y="0"/>
                </a:lnTo>
                <a:lnTo>
                  <a:pt x="4193328" y="3130"/>
                </a:lnTo>
                <a:lnTo>
                  <a:pt x="4237952" y="12250"/>
                </a:lnTo>
                <a:lnTo>
                  <a:pt x="4280267" y="26949"/>
                </a:lnTo>
                <a:lnTo>
                  <a:pt x="4319862" y="46820"/>
                </a:lnTo>
                <a:lnTo>
                  <a:pt x="4356330" y="71454"/>
                </a:lnTo>
                <a:lnTo>
                  <a:pt x="4389262" y="100441"/>
                </a:lnTo>
                <a:lnTo>
                  <a:pt x="4418249" y="133373"/>
                </a:lnTo>
                <a:lnTo>
                  <a:pt x="4442883" y="169841"/>
                </a:lnTo>
                <a:lnTo>
                  <a:pt x="4462754" y="209436"/>
                </a:lnTo>
                <a:lnTo>
                  <a:pt x="4477453" y="251751"/>
                </a:lnTo>
                <a:lnTo>
                  <a:pt x="4486573" y="296375"/>
                </a:lnTo>
                <a:lnTo>
                  <a:pt x="4489704" y="342900"/>
                </a:lnTo>
                <a:lnTo>
                  <a:pt x="4489704" y="3150057"/>
                </a:lnTo>
                <a:lnTo>
                  <a:pt x="4486573" y="3196593"/>
                </a:lnTo>
                <a:lnTo>
                  <a:pt x="4477453" y="3241227"/>
                </a:lnTo>
                <a:lnTo>
                  <a:pt x="4462754" y="3283549"/>
                </a:lnTo>
                <a:lnTo>
                  <a:pt x="4442883" y="3323151"/>
                </a:lnTo>
                <a:lnTo>
                  <a:pt x="4418249" y="3359624"/>
                </a:lnTo>
                <a:lnTo>
                  <a:pt x="4389262" y="3392560"/>
                </a:lnTo>
                <a:lnTo>
                  <a:pt x="4356330" y="3421550"/>
                </a:lnTo>
                <a:lnTo>
                  <a:pt x="4319862" y="3446185"/>
                </a:lnTo>
                <a:lnTo>
                  <a:pt x="4280267" y="3466057"/>
                </a:lnTo>
                <a:lnTo>
                  <a:pt x="4237952" y="3480757"/>
                </a:lnTo>
                <a:lnTo>
                  <a:pt x="4193328" y="3489877"/>
                </a:lnTo>
                <a:lnTo>
                  <a:pt x="4146804" y="3493008"/>
                </a:lnTo>
                <a:lnTo>
                  <a:pt x="342900" y="3493008"/>
                </a:lnTo>
                <a:lnTo>
                  <a:pt x="296375" y="3489877"/>
                </a:lnTo>
                <a:lnTo>
                  <a:pt x="251751" y="3480757"/>
                </a:lnTo>
                <a:lnTo>
                  <a:pt x="209436" y="3466057"/>
                </a:lnTo>
                <a:lnTo>
                  <a:pt x="169841" y="3446185"/>
                </a:lnTo>
                <a:lnTo>
                  <a:pt x="133373" y="3421550"/>
                </a:lnTo>
                <a:lnTo>
                  <a:pt x="100441" y="3392560"/>
                </a:lnTo>
                <a:lnTo>
                  <a:pt x="71454" y="3359624"/>
                </a:lnTo>
                <a:lnTo>
                  <a:pt x="46820" y="3323151"/>
                </a:lnTo>
                <a:lnTo>
                  <a:pt x="26949" y="3283549"/>
                </a:lnTo>
                <a:lnTo>
                  <a:pt x="12250" y="3241227"/>
                </a:lnTo>
                <a:lnTo>
                  <a:pt x="3130" y="3196593"/>
                </a:lnTo>
                <a:lnTo>
                  <a:pt x="0" y="3150057"/>
                </a:lnTo>
                <a:lnTo>
                  <a:pt x="0" y="342900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3552" y="528827"/>
            <a:ext cx="598931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11823" y="2250948"/>
            <a:ext cx="1362710" cy="411480"/>
          </a:xfrm>
          <a:custGeom>
            <a:avLst/>
            <a:gdLst/>
            <a:ahLst/>
            <a:cxnLst/>
            <a:rect l="l" t="t" r="r" b="b"/>
            <a:pathLst>
              <a:path w="1362709" h="411480">
                <a:moveTo>
                  <a:pt x="0" y="40385"/>
                </a:moveTo>
                <a:lnTo>
                  <a:pt x="3167" y="24645"/>
                </a:lnTo>
                <a:lnTo>
                  <a:pt x="11811" y="11810"/>
                </a:lnTo>
                <a:lnTo>
                  <a:pt x="24645" y="3167"/>
                </a:lnTo>
                <a:lnTo>
                  <a:pt x="40386" y="0"/>
                </a:lnTo>
                <a:lnTo>
                  <a:pt x="1322070" y="0"/>
                </a:lnTo>
                <a:lnTo>
                  <a:pt x="1337810" y="3167"/>
                </a:lnTo>
                <a:lnTo>
                  <a:pt x="1350645" y="11810"/>
                </a:lnTo>
                <a:lnTo>
                  <a:pt x="1359288" y="24645"/>
                </a:lnTo>
                <a:lnTo>
                  <a:pt x="1362455" y="40385"/>
                </a:lnTo>
                <a:lnTo>
                  <a:pt x="1362455" y="371094"/>
                </a:lnTo>
                <a:lnTo>
                  <a:pt x="1359288" y="386834"/>
                </a:lnTo>
                <a:lnTo>
                  <a:pt x="1350645" y="399669"/>
                </a:lnTo>
                <a:lnTo>
                  <a:pt x="1337810" y="408312"/>
                </a:lnTo>
                <a:lnTo>
                  <a:pt x="1322070" y="411479"/>
                </a:lnTo>
                <a:lnTo>
                  <a:pt x="40386" y="411479"/>
                </a:lnTo>
                <a:lnTo>
                  <a:pt x="24645" y="408312"/>
                </a:lnTo>
                <a:lnTo>
                  <a:pt x="11811" y="399669"/>
                </a:lnTo>
                <a:lnTo>
                  <a:pt x="3167" y="386834"/>
                </a:lnTo>
                <a:lnTo>
                  <a:pt x="0" y="371094"/>
                </a:lnTo>
                <a:lnTo>
                  <a:pt x="0" y="40385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76771" y="2098549"/>
            <a:ext cx="208781" cy="233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64883" y="2278506"/>
            <a:ext cx="6565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Subnet  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10.0.1.0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/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5834" y="4491634"/>
            <a:ext cx="8470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Internet</a:t>
            </a:r>
            <a:r>
              <a:rPr dirty="0" sz="800" spc="-4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Gateway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8296" y="3928871"/>
            <a:ext cx="537972" cy="563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2009" y="4488281"/>
            <a:ext cx="6826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VPN</a:t>
            </a:r>
            <a:r>
              <a:rPr dirty="0" sz="800" spc="-7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Gateway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0871" y="3928871"/>
            <a:ext cx="537972" cy="563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87466" y="3625418"/>
            <a:ext cx="59118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464646"/>
                </a:solidFill>
                <a:latin typeface="Arial"/>
                <a:cs typeface="Arial"/>
              </a:rPr>
              <a:t>VPC</a:t>
            </a:r>
            <a:r>
              <a:rPr dirty="0" sz="800" spc="-5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Router</a:t>
            </a:r>
            <a:endParaRPr sz="8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</a:pPr>
            <a:r>
              <a:rPr dirty="0" sz="800" spc="-5" b="1">
                <a:solidFill>
                  <a:srgbClr val="464646"/>
                </a:solidFill>
                <a:latin typeface="Arial"/>
                <a:cs typeface="Arial"/>
              </a:rPr>
              <a:t>10.0.0.0/16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08676" y="2961132"/>
            <a:ext cx="537972" cy="56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50279" y="1583436"/>
            <a:ext cx="838200" cy="399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03620" y="1539239"/>
            <a:ext cx="766572" cy="527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7523" y="1610867"/>
            <a:ext cx="743711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7523" y="1610867"/>
            <a:ext cx="744220" cy="304800"/>
          </a:xfrm>
          <a:custGeom>
            <a:avLst/>
            <a:gdLst/>
            <a:ahLst/>
            <a:cxnLst/>
            <a:rect l="l" t="t" r="r" b="b"/>
            <a:pathLst>
              <a:path w="7442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692911" y="0"/>
                </a:lnTo>
                <a:lnTo>
                  <a:pt x="712690" y="3990"/>
                </a:lnTo>
                <a:lnTo>
                  <a:pt x="728837" y="14874"/>
                </a:lnTo>
                <a:lnTo>
                  <a:pt x="739721" y="31021"/>
                </a:lnTo>
                <a:lnTo>
                  <a:pt x="743711" y="50800"/>
                </a:lnTo>
                <a:lnTo>
                  <a:pt x="743711" y="254000"/>
                </a:lnTo>
                <a:lnTo>
                  <a:pt x="739721" y="273778"/>
                </a:lnTo>
                <a:lnTo>
                  <a:pt x="728837" y="289925"/>
                </a:lnTo>
                <a:lnTo>
                  <a:pt x="712690" y="300809"/>
                </a:lnTo>
                <a:lnTo>
                  <a:pt x="692911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14998" y="1586229"/>
            <a:ext cx="50990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ecuri</a:t>
            </a:r>
            <a:r>
              <a:rPr dirty="0" sz="1050" spc="-1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y  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80859" y="1577339"/>
            <a:ext cx="827531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31152" y="1536191"/>
            <a:ext cx="766572" cy="527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28104" y="1604772"/>
            <a:ext cx="733044" cy="3108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28104" y="1604772"/>
            <a:ext cx="733425" cy="311150"/>
          </a:xfrm>
          <a:custGeom>
            <a:avLst/>
            <a:gdLst/>
            <a:ahLst/>
            <a:cxnLst/>
            <a:rect l="l" t="t" r="r" b="b"/>
            <a:pathLst>
              <a:path w="733425" h="311150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681227" y="0"/>
                </a:lnTo>
                <a:lnTo>
                  <a:pt x="701379" y="4077"/>
                </a:lnTo>
                <a:lnTo>
                  <a:pt x="717851" y="15192"/>
                </a:lnTo>
                <a:lnTo>
                  <a:pt x="728966" y="31664"/>
                </a:lnTo>
                <a:lnTo>
                  <a:pt x="733044" y="51815"/>
                </a:lnTo>
                <a:lnTo>
                  <a:pt x="733044" y="259079"/>
                </a:lnTo>
                <a:lnTo>
                  <a:pt x="728966" y="279231"/>
                </a:lnTo>
                <a:lnTo>
                  <a:pt x="717851" y="295703"/>
                </a:lnTo>
                <a:lnTo>
                  <a:pt x="701379" y="306818"/>
                </a:lnTo>
                <a:lnTo>
                  <a:pt x="681227" y="310895"/>
                </a:lnTo>
                <a:lnTo>
                  <a:pt x="51816" y="310895"/>
                </a:lnTo>
                <a:lnTo>
                  <a:pt x="31664" y="306818"/>
                </a:lnTo>
                <a:lnTo>
                  <a:pt x="15192" y="295703"/>
                </a:lnTo>
                <a:lnTo>
                  <a:pt x="4077" y="279231"/>
                </a:lnTo>
                <a:lnTo>
                  <a:pt x="0" y="259079"/>
                </a:lnTo>
                <a:lnTo>
                  <a:pt x="0" y="51815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042150" y="1583563"/>
            <a:ext cx="50990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ecuri</a:t>
            </a:r>
            <a:r>
              <a:rPr dirty="0" sz="1050" spc="-1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y  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65447" y="2891027"/>
            <a:ext cx="1144524" cy="3185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18788" y="2886455"/>
            <a:ext cx="1036319" cy="3672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12691" y="2918460"/>
            <a:ext cx="1050036" cy="2240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12691" y="2918460"/>
            <a:ext cx="1050290" cy="224154"/>
          </a:xfrm>
          <a:custGeom>
            <a:avLst/>
            <a:gdLst/>
            <a:ahLst/>
            <a:cxnLst/>
            <a:rect l="l" t="t" r="r" b="b"/>
            <a:pathLst>
              <a:path w="1050289" h="224155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1012698" y="0"/>
                </a:lnTo>
                <a:lnTo>
                  <a:pt x="1027211" y="2940"/>
                </a:lnTo>
                <a:lnTo>
                  <a:pt x="1039082" y="10953"/>
                </a:lnTo>
                <a:lnTo>
                  <a:pt x="1047095" y="22824"/>
                </a:lnTo>
                <a:lnTo>
                  <a:pt x="1050036" y="37337"/>
                </a:lnTo>
                <a:lnTo>
                  <a:pt x="1050036" y="186689"/>
                </a:lnTo>
                <a:lnTo>
                  <a:pt x="1047095" y="201203"/>
                </a:lnTo>
                <a:lnTo>
                  <a:pt x="1039082" y="213074"/>
                </a:lnTo>
                <a:lnTo>
                  <a:pt x="1027211" y="221087"/>
                </a:lnTo>
                <a:lnTo>
                  <a:pt x="1012698" y="224027"/>
                </a:lnTo>
                <a:lnTo>
                  <a:pt x="37337" y="224027"/>
                </a:lnTo>
                <a:lnTo>
                  <a:pt x="22824" y="221087"/>
                </a:lnTo>
                <a:lnTo>
                  <a:pt x="10953" y="213074"/>
                </a:lnTo>
                <a:lnTo>
                  <a:pt x="2940" y="201203"/>
                </a:lnTo>
                <a:lnTo>
                  <a:pt x="0" y="186689"/>
                </a:lnTo>
                <a:lnTo>
                  <a:pt x="0" y="37337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129785" y="2934080"/>
            <a:ext cx="8147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Network</a:t>
            </a:r>
            <a:r>
              <a:rPr dirty="0" sz="1050" spc="-7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ACL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21552" y="2891027"/>
            <a:ext cx="1143000" cy="318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73367" y="2886455"/>
            <a:ext cx="1036319" cy="3672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68796" y="2918460"/>
            <a:ext cx="1048511" cy="2240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68796" y="2918460"/>
            <a:ext cx="1049020" cy="224154"/>
          </a:xfrm>
          <a:custGeom>
            <a:avLst/>
            <a:gdLst/>
            <a:ahLst/>
            <a:cxnLst/>
            <a:rect l="l" t="t" r="r" b="b"/>
            <a:pathLst>
              <a:path w="1049020" h="224155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1011174" y="0"/>
                </a:lnTo>
                <a:lnTo>
                  <a:pt x="1025687" y="2940"/>
                </a:lnTo>
                <a:lnTo>
                  <a:pt x="1037558" y="10953"/>
                </a:lnTo>
                <a:lnTo>
                  <a:pt x="1045571" y="22824"/>
                </a:lnTo>
                <a:lnTo>
                  <a:pt x="1048511" y="37337"/>
                </a:lnTo>
                <a:lnTo>
                  <a:pt x="1048511" y="186689"/>
                </a:lnTo>
                <a:lnTo>
                  <a:pt x="1045571" y="201203"/>
                </a:lnTo>
                <a:lnTo>
                  <a:pt x="1037558" y="213074"/>
                </a:lnTo>
                <a:lnTo>
                  <a:pt x="1025687" y="221087"/>
                </a:lnTo>
                <a:lnTo>
                  <a:pt x="1011174" y="224027"/>
                </a:lnTo>
                <a:lnTo>
                  <a:pt x="37337" y="224027"/>
                </a:lnTo>
                <a:lnTo>
                  <a:pt x="22824" y="221087"/>
                </a:lnTo>
                <a:lnTo>
                  <a:pt x="10953" y="213074"/>
                </a:lnTo>
                <a:lnTo>
                  <a:pt x="2940" y="201203"/>
                </a:lnTo>
                <a:lnTo>
                  <a:pt x="0" y="186689"/>
                </a:lnTo>
                <a:lnTo>
                  <a:pt x="0" y="37337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485635" y="2934080"/>
            <a:ext cx="8147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Network</a:t>
            </a:r>
            <a:r>
              <a:rPr dirty="0" sz="1050" spc="-7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ACL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65447" y="3351276"/>
            <a:ext cx="1144524" cy="3200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95928" y="3346703"/>
            <a:ext cx="1082039" cy="3688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12691" y="3378708"/>
            <a:ext cx="1050036" cy="2255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12691" y="3378708"/>
            <a:ext cx="1050290" cy="226060"/>
          </a:xfrm>
          <a:custGeom>
            <a:avLst/>
            <a:gdLst/>
            <a:ahLst/>
            <a:cxnLst/>
            <a:rect l="l" t="t" r="r" b="b"/>
            <a:pathLst>
              <a:path w="1050289" h="226060">
                <a:moveTo>
                  <a:pt x="0" y="37592"/>
                </a:moveTo>
                <a:lnTo>
                  <a:pt x="2962" y="22985"/>
                </a:lnTo>
                <a:lnTo>
                  <a:pt x="11033" y="11033"/>
                </a:lnTo>
                <a:lnTo>
                  <a:pt x="22985" y="2962"/>
                </a:lnTo>
                <a:lnTo>
                  <a:pt x="37592" y="0"/>
                </a:lnTo>
                <a:lnTo>
                  <a:pt x="1012444" y="0"/>
                </a:lnTo>
                <a:lnTo>
                  <a:pt x="1027050" y="2962"/>
                </a:lnTo>
                <a:lnTo>
                  <a:pt x="1039002" y="11033"/>
                </a:lnTo>
                <a:lnTo>
                  <a:pt x="1047073" y="22985"/>
                </a:lnTo>
                <a:lnTo>
                  <a:pt x="1050036" y="37592"/>
                </a:lnTo>
                <a:lnTo>
                  <a:pt x="1050036" y="187960"/>
                </a:lnTo>
                <a:lnTo>
                  <a:pt x="1047073" y="202566"/>
                </a:lnTo>
                <a:lnTo>
                  <a:pt x="1039002" y="214518"/>
                </a:lnTo>
                <a:lnTo>
                  <a:pt x="1027050" y="222589"/>
                </a:lnTo>
                <a:lnTo>
                  <a:pt x="1012444" y="225552"/>
                </a:lnTo>
                <a:lnTo>
                  <a:pt x="37592" y="225552"/>
                </a:lnTo>
                <a:lnTo>
                  <a:pt x="22985" y="222589"/>
                </a:lnTo>
                <a:lnTo>
                  <a:pt x="11033" y="214518"/>
                </a:lnTo>
                <a:lnTo>
                  <a:pt x="2962" y="202566"/>
                </a:lnTo>
                <a:lnTo>
                  <a:pt x="0" y="187960"/>
                </a:lnTo>
                <a:lnTo>
                  <a:pt x="0" y="37592"/>
                </a:lnTo>
                <a:close/>
              </a:path>
            </a:pathLst>
          </a:custGeom>
          <a:ln w="9144">
            <a:solidFill>
              <a:srgbClr val="4545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106926" y="3395217"/>
            <a:ext cx="8597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Routing</a:t>
            </a:r>
            <a:r>
              <a:rPr dirty="0" sz="1050" spc="-6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Table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21552" y="3348228"/>
            <a:ext cx="1143000" cy="3200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50508" y="3343655"/>
            <a:ext cx="1082039" cy="3688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68796" y="3375659"/>
            <a:ext cx="1048511" cy="2255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68796" y="3375659"/>
            <a:ext cx="1049020" cy="226060"/>
          </a:xfrm>
          <a:custGeom>
            <a:avLst/>
            <a:gdLst/>
            <a:ahLst/>
            <a:cxnLst/>
            <a:rect l="l" t="t" r="r" b="b"/>
            <a:pathLst>
              <a:path w="1049020" h="226060">
                <a:moveTo>
                  <a:pt x="0" y="37591"/>
                </a:moveTo>
                <a:lnTo>
                  <a:pt x="2962" y="22985"/>
                </a:lnTo>
                <a:lnTo>
                  <a:pt x="11033" y="11033"/>
                </a:lnTo>
                <a:lnTo>
                  <a:pt x="22985" y="2962"/>
                </a:lnTo>
                <a:lnTo>
                  <a:pt x="37591" y="0"/>
                </a:lnTo>
                <a:lnTo>
                  <a:pt x="1010920" y="0"/>
                </a:lnTo>
                <a:lnTo>
                  <a:pt x="1025526" y="2962"/>
                </a:lnTo>
                <a:lnTo>
                  <a:pt x="1037478" y="11033"/>
                </a:lnTo>
                <a:lnTo>
                  <a:pt x="1045549" y="22985"/>
                </a:lnTo>
                <a:lnTo>
                  <a:pt x="1048511" y="37591"/>
                </a:lnTo>
                <a:lnTo>
                  <a:pt x="1048511" y="187959"/>
                </a:lnTo>
                <a:lnTo>
                  <a:pt x="1045549" y="202566"/>
                </a:lnTo>
                <a:lnTo>
                  <a:pt x="1037478" y="214518"/>
                </a:lnTo>
                <a:lnTo>
                  <a:pt x="1025526" y="222589"/>
                </a:lnTo>
                <a:lnTo>
                  <a:pt x="1010920" y="225551"/>
                </a:lnTo>
                <a:lnTo>
                  <a:pt x="37591" y="225551"/>
                </a:lnTo>
                <a:lnTo>
                  <a:pt x="22985" y="222589"/>
                </a:lnTo>
                <a:lnTo>
                  <a:pt x="11033" y="214518"/>
                </a:lnTo>
                <a:lnTo>
                  <a:pt x="2962" y="202566"/>
                </a:lnTo>
                <a:lnTo>
                  <a:pt x="0" y="187959"/>
                </a:lnTo>
                <a:lnTo>
                  <a:pt x="0" y="37591"/>
                </a:lnTo>
                <a:close/>
              </a:path>
            </a:pathLst>
          </a:custGeom>
          <a:ln w="9144">
            <a:solidFill>
              <a:srgbClr val="4545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462776" y="3392170"/>
            <a:ext cx="8597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Routing</a:t>
            </a:r>
            <a:r>
              <a:rPr dirty="0" sz="1050" spc="-6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Table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80803" y="1284626"/>
            <a:ext cx="130477" cy="36444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07179" y="1290066"/>
            <a:ext cx="78105" cy="313690"/>
          </a:xfrm>
          <a:custGeom>
            <a:avLst/>
            <a:gdLst/>
            <a:ahLst/>
            <a:cxnLst/>
            <a:rect l="l" t="t" r="r" b="b"/>
            <a:pathLst>
              <a:path w="78104" h="313690">
                <a:moveTo>
                  <a:pt x="25908" y="235712"/>
                </a:moveTo>
                <a:lnTo>
                  <a:pt x="0" y="235712"/>
                </a:lnTo>
                <a:lnTo>
                  <a:pt x="38862" y="313436"/>
                </a:lnTo>
                <a:lnTo>
                  <a:pt x="71247" y="248666"/>
                </a:lnTo>
                <a:lnTo>
                  <a:pt x="25908" y="248666"/>
                </a:lnTo>
                <a:lnTo>
                  <a:pt x="25908" y="235712"/>
                </a:lnTo>
                <a:close/>
              </a:path>
              <a:path w="78104" h="313690">
                <a:moveTo>
                  <a:pt x="51816" y="64770"/>
                </a:moveTo>
                <a:lnTo>
                  <a:pt x="25908" y="64770"/>
                </a:lnTo>
                <a:lnTo>
                  <a:pt x="25908" y="248666"/>
                </a:lnTo>
                <a:lnTo>
                  <a:pt x="51816" y="248666"/>
                </a:lnTo>
                <a:lnTo>
                  <a:pt x="51816" y="64770"/>
                </a:lnTo>
                <a:close/>
              </a:path>
              <a:path w="78104" h="313690">
                <a:moveTo>
                  <a:pt x="77724" y="235712"/>
                </a:moveTo>
                <a:lnTo>
                  <a:pt x="51816" y="235712"/>
                </a:lnTo>
                <a:lnTo>
                  <a:pt x="51816" y="248666"/>
                </a:lnTo>
                <a:lnTo>
                  <a:pt x="71247" y="248666"/>
                </a:lnTo>
                <a:lnTo>
                  <a:pt x="77724" y="235712"/>
                </a:lnTo>
                <a:close/>
              </a:path>
              <a:path w="78104" h="31369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13690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36491" y="870203"/>
            <a:ext cx="423672" cy="4373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955160" y="994917"/>
            <a:ext cx="3810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868710" y="1284626"/>
            <a:ext cx="130477" cy="36444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95088" y="1290066"/>
            <a:ext cx="78105" cy="313690"/>
          </a:xfrm>
          <a:custGeom>
            <a:avLst/>
            <a:gdLst/>
            <a:ahLst/>
            <a:cxnLst/>
            <a:rect l="l" t="t" r="r" b="b"/>
            <a:pathLst>
              <a:path w="78104" h="313690">
                <a:moveTo>
                  <a:pt x="25908" y="235712"/>
                </a:moveTo>
                <a:lnTo>
                  <a:pt x="0" y="235712"/>
                </a:lnTo>
                <a:lnTo>
                  <a:pt x="38862" y="313436"/>
                </a:lnTo>
                <a:lnTo>
                  <a:pt x="71246" y="248666"/>
                </a:lnTo>
                <a:lnTo>
                  <a:pt x="25908" y="248666"/>
                </a:lnTo>
                <a:lnTo>
                  <a:pt x="25908" y="235712"/>
                </a:lnTo>
                <a:close/>
              </a:path>
              <a:path w="78104" h="313690">
                <a:moveTo>
                  <a:pt x="51815" y="64770"/>
                </a:moveTo>
                <a:lnTo>
                  <a:pt x="25908" y="64770"/>
                </a:lnTo>
                <a:lnTo>
                  <a:pt x="25908" y="248666"/>
                </a:lnTo>
                <a:lnTo>
                  <a:pt x="51815" y="248666"/>
                </a:lnTo>
                <a:lnTo>
                  <a:pt x="51815" y="64770"/>
                </a:lnTo>
                <a:close/>
              </a:path>
              <a:path w="78104" h="313690">
                <a:moveTo>
                  <a:pt x="77724" y="235712"/>
                </a:moveTo>
                <a:lnTo>
                  <a:pt x="51815" y="235712"/>
                </a:lnTo>
                <a:lnTo>
                  <a:pt x="51815" y="248666"/>
                </a:lnTo>
                <a:lnTo>
                  <a:pt x="71246" y="248666"/>
                </a:lnTo>
                <a:lnTo>
                  <a:pt x="77724" y="235712"/>
                </a:lnTo>
                <a:close/>
              </a:path>
              <a:path w="78104" h="31369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13690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48984" y="1191767"/>
            <a:ext cx="242315" cy="5562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31279" y="1293113"/>
            <a:ext cx="78105" cy="313690"/>
          </a:xfrm>
          <a:custGeom>
            <a:avLst/>
            <a:gdLst/>
            <a:ahLst/>
            <a:cxnLst/>
            <a:rect l="l" t="t" r="r" b="b"/>
            <a:pathLst>
              <a:path w="78104" h="313690">
                <a:moveTo>
                  <a:pt x="25908" y="235712"/>
                </a:moveTo>
                <a:lnTo>
                  <a:pt x="0" y="235712"/>
                </a:lnTo>
                <a:lnTo>
                  <a:pt x="38862" y="313436"/>
                </a:lnTo>
                <a:lnTo>
                  <a:pt x="71247" y="248665"/>
                </a:lnTo>
                <a:lnTo>
                  <a:pt x="25908" y="248665"/>
                </a:lnTo>
                <a:lnTo>
                  <a:pt x="25908" y="235712"/>
                </a:lnTo>
                <a:close/>
              </a:path>
              <a:path w="78104" h="313690">
                <a:moveTo>
                  <a:pt x="51816" y="64770"/>
                </a:moveTo>
                <a:lnTo>
                  <a:pt x="25908" y="64770"/>
                </a:lnTo>
                <a:lnTo>
                  <a:pt x="25908" y="248665"/>
                </a:lnTo>
                <a:lnTo>
                  <a:pt x="51816" y="248665"/>
                </a:lnTo>
                <a:lnTo>
                  <a:pt x="51816" y="64770"/>
                </a:lnTo>
                <a:close/>
              </a:path>
              <a:path w="78104" h="313690">
                <a:moveTo>
                  <a:pt x="77724" y="235712"/>
                </a:moveTo>
                <a:lnTo>
                  <a:pt x="51816" y="235712"/>
                </a:lnTo>
                <a:lnTo>
                  <a:pt x="51816" y="248665"/>
                </a:lnTo>
                <a:lnTo>
                  <a:pt x="71247" y="248665"/>
                </a:lnTo>
                <a:lnTo>
                  <a:pt x="77724" y="235712"/>
                </a:lnTo>
                <a:close/>
              </a:path>
              <a:path w="78104" h="31369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13690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74992" y="1188719"/>
            <a:ext cx="242316" cy="5562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57288" y="1290066"/>
            <a:ext cx="78105" cy="313690"/>
          </a:xfrm>
          <a:custGeom>
            <a:avLst/>
            <a:gdLst/>
            <a:ahLst/>
            <a:cxnLst/>
            <a:rect l="l" t="t" r="r" b="b"/>
            <a:pathLst>
              <a:path w="78104" h="313690">
                <a:moveTo>
                  <a:pt x="25907" y="235712"/>
                </a:moveTo>
                <a:lnTo>
                  <a:pt x="0" y="235712"/>
                </a:lnTo>
                <a:lnTo>
                  <a:pt x="38861" y="313436"/>
                </a:lnTo>
                <a:lnTo>
                  <a:pt x="71246" y="248666"/>
                </a:lnTo>
                <a:lnTo>
                  <a:pt x="25907" y="248666"/>
                </a:lnTo>
                <a:lnTo>
                  <a:pt x="25907" y="235712"/>
                </a:lnTo>
                <a:close/>
              </a:path>
              <a:path w="78104" h="313690">
                <a:moveTo>
                  <a:pt x="51815" y="64770"/>
                </a:moveTo>
                <a:lnTo>
                  <a:pt x="25907" y="64770"/>
                </a:lnTo>
                <a:lnTo>
                  <a:pt x="25907" y="248666"/>
                </a:lnTo>
                <a:lnTo>
                  <a:pt x="51815" y="248666"/>
                </a:lnTo>
                <a:lnTo>
                  <a:pt x="51815" y="64770"/>
                </a:lnTo>
                <a:close/>
              </a:path>
              <a:path w="78104" h="313690">
                <a:moveTo>
                  <a:pt x="77723" y="235712"/>
                </a:moveTo>
                <a:lnTo>
                  <a:pt x="51815" y="235712"/>
                </a:lnTo>
                <a:lnTo>
                  <a:pt x="51815" y="248666"/>
                </a:lnTo>
                <a:lnTo>
                  <a:pt x="71246" y="248666"/>
                </a:lnTo>
                <a:lnTo>
                  <a:pt x="77723" y="235712"/>
                </a:lnTo>
                <a:close/>
              </a:path>
              <a:path w="78104" h="313690">
                <a:moveTo>
                  <a:pt x="38861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6" y="64770"/>
                </a:lnTo>
                <a:lnTo>
                  <a:pt x="38861" y="0"/>
                </a:lnTo>
                <a:close/>
              </a:path>
              <a:path w="78104" h="313690">
                <a:moveTo>
                  <a:pt x="71246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3" y="77724"/>
                </a:lnTo>
                <a:lnTo>
                  <a:pt x="71246" y="6477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48984" y="1818132"/>
            <a:ext cx="242315" cy="5836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31279" y="1919477"/>
            <a:ext cx="78105" cy="341630"/>
          </a:xfrm>
          <a:custGeom>
            <a:avLst/>
            <a:gdLst/>
            <a:ahLst/>
            <a:cxnLst/>
            <a:rect l="l" t="t" r="r" b="b"/>
            <a:pathLst>
              <a:path w="78104" h="341630">
                <a:moveTo>
                  <a:pt x="25908" y="263398"/>
                </a:moveTo>
                <a:lnTo>
                  <a:pt x="0" y="263398"/>
                </a:lnTo>
                <a:lnTo>
                  <a:pt x="38862" y="341122"/>
                </a:lnTo>
                <a:lnTo>
                  <a:pt x="71247" y="276352"/>
                </a:lnTo>
                <a:lnTo>
                  <a:pt x="25908" y="276352"/>
                </a:lnTo>
                <a:lnTo>
                  <a:pt x="25908" y="263398"/>
                </a:lnTo>
                <a:close/>
              </a:path>
              <a:path w="78104" h="341630">
                <a:moveTo>
                  <a:pt x="51816" y="64770"/>
                </a:moveTo>
                <a:lnTo>
                  <a:pt x="25908" y="64770"/>
                </a:lnTo>
                <a:lnTo>
                  <a:pt x="25908" y="276352"/>
                </a:lnTo>
                <a:lnTo>
                  <a:pt x="51816" y="276352"/>
                </a:lnTo>
                <a:lnTo>
                  <a:pt x="51816" y="64770"/>
                </a:lnTo>
                <a:close/>
              </a:path>
              <a:path w="78104" h="341630">
                <a:moveTo>
                  <a:pt x="77724" y="263398"/>
                </a:moveTo>
                <a:lnTo>
                  <a:pt x="51816" y="263398"/>
                </a:lnTo>
                <a:lnTo>
                  <a:pt x="51816" y="276352"/>
                </a:lnTo>
                <a:lnTo>
                  <a:pt x="71247" y="276352"/>
                </a:lnTo>
                <a:lnTo>
                  <a:pt x="77724" y="263398"/>
                </a:lnTo>
                <a:close/>
              </a:path>
              <a:path w="78104" h="34163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41630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74992" y="1807464"/>
            <a:ext cx="242316" cy="583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57288" y="1908810"/>
            <a:ext cx="78105" cy="341630"/>
          </a:xfrm>
          <a:custGeom>
            <a:avLst/>
            <a:gdLst/>
            <a:ahLst/>
            <a:cxnLst/>
            <a:rect l="l" t="t" r="r" b="b"/>
            <a:pathLst>
              <a:path w="78104" h="341630">
                <a:moveTo>
                  <a:pt x="25907" y="263397"/>
                </a:moveTo>
                <a:lnTo>
                  <a:pt x="0" y="263397"/>
                </a:lnTo>
                <a:lnTo>
                  <a:pt x="38861" y="341121"/>
                </a:lnTo>
                <a:lnTo>
                  <a:pt x="71246" y="276351"/>
                </a:lnTo>
                <a:lnTo>
                  <a:pt x="25907" y="276351"/>
                </a:lnTo>
                <a:lnTo>
                  <a:pt x="25907" y="263397"/>
                </a:lnTo>
                <a:close/>
              </a:path>
              <a:path w="78104" h="341630">
                <a:moveTo>
                  <a:pt x="51815" y="64769"/>
                </a:moveTo>
                <a:lnTo>
                  <a:pt x="25907" y="64769"/>
                </a:lnTo>
                <a:lnTo>
                  <a:pt x="25907" y="276351"/>
                </a:lnTo>
                <a:lnTo>
                  <a:pt x="51815" y="276351"/>
                </a:lnTo>
                <a:lnTo>
                  <a:pt x="51815" y="64769"/>
                </a:lnTo>
                <a:close/>
              </a:path>
              <a:path w="78104" h="341630">
                <a:moveTo>
                  <a:pt x="77723" y="263397"/>
                </a:moveTo>
                <a:lnTo>
                  <a:pt x="51815" y="263397"/>
                </a:lnTo>
                <a:lnTo>
                  <a:pt x="51815" y="276351"/>
                </a:lnTo>
                <a:lnTo>
                  <a:pt x="71246" y="276351"/>
                </a:lnTo>
                <a:lnTo>
                  <a:pt x="77723" y="263397"/>
                </a:lnTo>
                <a:close/>
              </a:path>
              <a:path w="78104" h="341630">
                <a:moveTo>
                  <a:pt x="38861" y="0"/>
                </a:moveTo>
                <a:lnTo>
                  <a:pt x="0" y="77723"/>
                </a:lnTo>
                <a:lnTo>
                  <a:pt x="25907" y="77723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1" y="0"/>
                </a:lnTo>
                <a:close/>
              </a:path>
              <a:path w="78104" h="341630">
                <a:moveTo>
                  <a:pt x="71246" y="64769"/>
                </a:moveTo>
                <a:lnTo>
                  <a:pt x="51815" y="64769"/>
                </a:lnTo>
                <a:lnTo>
                  <a:pt x="51815" y="77723"/>
                </a:lnTo>
                <a:lnTo>
                  <a:pt x="77723" y="77723"/>
                </a:lnTo>
                <a:lnTo>
                  <a:pt x="71246" y="6476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15028" y="2561844"/>
            <a:ext cx="248412" cy="4983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499102" y="2663189"/>
            <a:ext cx="80010" cy="257175"/>
          </a:xfrm>
          <a:custGeom>
            <a:avLst/>
            <a:gdLst/>
            <a:ahLst/>
            <a:cxnLst/>
            <a:rect l="l" t="t" r="r" b="b"/>
            <a:pathLst>
              <a:path w="80010" h="257175">
                <a:moveTo>
                  <a:pt x="0" y="178054"/>
                </a:moveTo>
                <a:lnTo>
                  <a:pt x="37084" y="256667"/>
                </a:lnTo>
                <a:lnTo>
                  <a:pt x="71208" y="192151"/>
                </a:lnTo>
                <a:lnTo>
                  <a:pt x="51435" y="192151"/>
                </a:lnTo>
                <a:lnTo>
                  <a:pt x="25526" y="191643"/>
                </a:lnTo>
                <a:lnTo>
                  <a:pt x="25825" y="178644"/>
                </a:lnTo>
                <a:lnTo>
                  <a:pt x="0" y="178054"/>
                </a:lnTo>
                <a:close/>
              </a:path>
              <a:path w="80010" h="257175">
                <a:moveTo>
                  <a:pt x="25825" y="178644"/>
                </a:moveTo>
                <a:lnTo>
                  <a:pt x="25526" y="191643"/>
                </a:lnTo>
                <a:lnTo>
                  <a:pt x="51435" y="192151"/>
                </a:lnTo>
                <a:lnTo>
                  <a:pt x="51731" y="179237"/>
                </a:lnTo>
                <a:lnTo>
                  <a:pt x="25825" y="178644"/>
                </a:lnTo>
                <a:close/>
              </a:path>
              <a:path w="80010" h="257175">
                <a:moveTo>
                  <a:pt x="51731" y="179237"/>
                </a:moveTo>
                <a:lnTo>
                  <a:pt x="51435" y="192151"/>
                </a:lnTo>
                <a:lnTo>
                  <a:pt x="71208" y="192151"/>
                </a:lnTo>
                <a:lnTo>
                  <a:pt x="77724" y="179832"/>
                </a:lnTo>
                <a:lnTo>
                  <a:pt x="51731" y="179237"/>
                </a:lnTo>
                <a:close/>
              </a:path>
              <a:path w="80010" h="257175">
                <a:moveTo>
                  <a:pt x="28151" y="77427"/>
                </a:moveTo>
                <a:lnTo>
                  <a:pt x="25825" y="178644"/>
                </a:lnTo>
                <a:lnTo>
                  <a:pt x="51731" y="179237"/>
                </a:lnTo>
                <a:lnTo>
                  <a:pt x="54057" y="78021"/>
                </a:lnTo>
                <a:lnTo>
                  <a:pt x="28151" y="77427"/>
                </a:lnTo>
                <a:close/>
              </a:path>
              <a:path w="80010" h="257175">
                <a:moveTo>
                  <a:pt x="73233" y="64516"/>
                </a:moveTo>
                <a:lnTo>
                  <a:pt x="28448" y="64516"/>
                </a:lnTo>
                <a:lnTo>
                  <a:pt x="54356" y="65024"/>
                </a:lnTo>
                <a:lnTo>
                  <a:pt x="54057" y="78021"/>
                </a:lnTo>
                <a:lnTo>
                  <a:pt x="79883" y="78612"/>
                </a:lnTo>
                <a:lnTo>
                  <a:pt x="73233" y="64516"/>
                </a:lnTo>
                <a:close/>
              </a:path>
              <a:path w="80010" h="257175">
                <a:moveTo>
                  <a:pt x="28448" y="64516"/>
                </a:moveTo>
                <a:lnTo>
                  <a:pt x="28151" y="77427"/>
                </a:lnTo>
                <a:lnTo>
                  <a:pt x="54057" y="78021"/>
                </a:lnTo>
                <a:lnTo>
                  <a:pt x="54356" y="65024"/>
                </a:lnTo>
                <a:lnTo>
                  <a:pt x="28448" y="64516"/>
                </a:lnTo>
                <a:close/>
              </a:path>
              <a:path w="80010" h="257175">
                <a:moveTo>
                  <a:pt x="42799" y="0"/>
                </a:moveTo>
                <a:lnTo>
                  <a:pt x="2286" y="76835"/>
                </a:lnTo>
                <a:lnTo>
                  <a:pt x="28151" y="77427"/>
                </a:lnTo>
                <a:lnTo>
                  <a:pt x="28448" y="64516"/>
                </a:lnTo>
                <a:lnTo>
                  <a:pt x="73233" y="64516"/>
                </a:lnTo>
                <a:lnTo>
                  <a:pt x="4279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72656" y="2569464"/>
            <a:ext cx="242316" cy="4983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55206" y="2670810"/>
            <a:ext cx="78105" cy="257175"/>
          </a:xfrm>
          <a:custGeom>
            <a:avLst/>
            <a:gdLst/>
            <a:ahLst/>
            <a:cxnLst/>
            <a:rect l="l" t="t" r="r" b="b"/>
            <a:pathLst>
              <a:path w="78104" h="257175">
                <a:moveTo>
                  <a:pt x="0" y="178815"/>
                </a:moveTo>
                <a:lnTo>
                  <a:pt x="38608" y="256666"/>
                </a:lnTo>
                <a:lnTo>
                  <a:pt x="71258" y="191896"/>
                </a:lnTo>
                <a:lnTo>
                  <a:pt x="51816" y="191896"/>
                </a:lnTo>
                <a:lnTo>
                  <a:pt x="25908" y="191769"/>
                </a:lnTo>
                <a:lnTo>
                  <a:pt x="25959" y="178900"/>
                </a:lnTo>
                <a:lnTo>
                  <a:pt x="0" y="178815"/>
                </a:lnTo>
                <a:close/>
              </a:path>
              <a:path w="78104" h="257175">
                <a:moveTo>
                  <a:pt x="25959" y="178900"/>
                </a:moveTo>
                <a:lnTo>
                  <a:pt x="25908" y="191769"/>
                </a:lnTo>
                <a:lnTo>
                  <a:pt x="51816" y="191896"/>
                </a:lnTo>
                <a:lnTo>
                  <a:pt x="51867" y="178985"/>
                </a:lnTo>
                <a:lnTo>
                  <a:pt x="25959" y="178900"/>
                </a:lnTo>
                <a:close/>
              </a:path>
              <a:path w="78104" h="257175">
                <a:moveTo>
                  <a:pt x="51867" y="178985"/>
                </a:moveTo>
                <a:lnTo>
                  <a:pt x="51816" y="191896"/>
                </a:lnTo>
                <a:lnTo>
                  <a:pt x="71258" y="191896"/>
                </a:lnTo>
                <a:lnTo>
                  <a:pt x="77724" y="179069"/>
                </a:lnTo>
                <a:lnTo>
                  <a:pt x="51867" y="178985"/>
                </a:lnTo>
                <a:close/>
              </a:path>
              <a:path w="78104" h="257175">
                <a:moveTo>
                  <a:pt x="26364" y="77681"/>
                </a:moveTo>
                <a:lnTo>
                  <a:pt x="25959" y="178900"/>
                </a:lnTo>
                <a:lnTo>
                  <a:pt x="51867" y="178985"/>
                </a:lnTo>
                <a:lnTo>
                  <a:pt x="52272" y="77766"/>
                </a:lnTo>
                <a:lnTo>
                  <a:pt x="26364" y="77681"/>
                </a:lnTo>
                <a:close/>
              </a:path>
              <a:path w="78104" h="257175">
                <a:moveTo>
                  <a:pt x="71639" y="64769"/>
                </a:moveTo>
                <a:lnTo>
                  <a:pt x="52324" y="64769"/>
                </a:lnTo>
                <a:lnTo>
                  <a:pt x="52272" y="77766"/>
                </a:lnTo>
                <a:lnTo>
                  <a:pt x="78104" y="77850"/>
                </a:lnTo>
                <a:lnTo>
                  <a:pt x="71639" y="64769"/>
                </a:lnTo>
                <a:close/>
              </a:path>
              <a:path w="78104" h="257175">
                <a:moveTo>
                  <a:pt x="52324" y="64769"/>
                </a:moveTo>
                <a:lnTo>
                  <a:pt x="26416" y="64769"/>
                </a:lnTo>
                <a:lnTo>
                  <a:pt x="26364" y="77681"/>
                </a:lnTo>
                <a:lnTo>
                  <a:pt x="52272" y="77766"/>
                </a:lnTo>
                <a:lnTo>
                  <a:pt x="52324" y="64769"/>
                </a:lnTo>
                <a:close/>
              </a:path>
              <a:path w="78104" h="257175">
                <a:moveTo>
                  <a:pt x="39624" y="0"/>
                </a:moveTo>
                <a:lnTo>
                  <a:pt x="380" y="77596"/>
                </a:lnTo>
                <a:lnTo>
                  <a:pt x="26364" y="77681"/>
                </a:lnTo>
                <a:lnTo>
                  <a:pt x="26416" y="64769"/>
                </a:lnTo>
                <a:lnTo>
                  <a:pt x="71639" y="64769"/>
                </a:lnTo>
                <a:lnTo>
                  <a:pt x="39624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416552" y="3034283"/>
            <a:ext cx="242315" cy="4983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499102" y="3135629"/>
            <a:ext cx="78105" cy="257175"/>
          </a:xfrm>
          <a:custGeom>
            <a:avLst/>
            <a:gdLst/>
            <a:ahLst/>
            <a:cxnLst/>
            <a:rect l="l" t="t" r="r" b="b"/>
            <a:pathLst>
              <a:path w="78104" h="257175">
                <a:moveTo>
                  <a:pt x="0" y="178815"/>
                </a:moveTo>
                <a:lnTo>
                  <a:pt x="38608" y="256667"/>
                </a:lnTo>
                <a:lnTo>
                  <a:pt x="71258" y="191896"/>
                </a:lnTo>
                <a:lnTo>
                  <a:pt x="51815" y="191896"/>
                </a:lnTo>
                <a:lnTo>
                  <a:pt x="25908" y="191769"/>
                </a:lnTo>
                <a:lnTo>
                  <a:pt x="25959" y="178900"/>
                </a:lnTo>
                <a:lnTo>
                  <a:pt x="0" y="178815"/>
                </a:lnTo>
                <a:close/>
              </a:path>
              <a:path w="78104" h="257175">
                <a:moveTo>
                  <a:pt x="25959" y="178900"/>
                </a:moveTo>
                <a:lnTo>
                  <a:pt x="25908" y="191769"/>
                </a:lnTo>
                <a:lnTo>
                  <a:pt x="51815" y="191896"/>
                </a:lnTo>
                <a:lnTo>
                  <a:pt x="51867" y="178985"/>
                </a:lnTo>
                <a:lnTo>
                  <a:pt x="25959" y="178900"/>
                </a:lnTo>
                <a:close/>
              </a:path>
              <a:path w="78104" h="257175">
                <a:moveTo>
                  <a:pt x="51867" y="178985"/>
                </a:moveTo>
                <a:lnTo>
                  <a:pt x="51815" y="191896"/>
                </a:lnTo>
                <a:lnTo>
                  <a:pt x="71258" y="191896"/>
                </a:lnTo>
                <a:lnTo>
                  <a:pt x="77724" y="179069"/>
                </a:lnTo>
                <a:lnTo>
                  <a:pt x="51867" y="178985"/>
                </a:lnTo>
                <a:close/>
              </a:path>
              <a:path w="78104" h="257175">
                <a:moveTo>
                  <a:pt x="26364" y="77681"/>
                </a:moveTo>
                <a:lnTo>
                  <a:pt x="25959" y="178900"/>
                </a:lnTo>
                <a:lnTo>
                  <a:pt x="51867" y="178985"/>
                </a:lnTo>
                <a:lnTo>
                  <a:pt x="52272" y="77766"/>
                </a:lnTo>
                <a:lnTo>
                  <a:pt x="26364" y="77681"/>
                </a:lnTo>
                <a:close/>
              </a:path>
              <a:path w="78104" h="257175">
                <a:moveTo>
                  <a:pt x="71639" y="64769"/>
                </a:moveTo>
                <a:lnTo>
                  <a:pt x="52324" y="64769"/>
                </a:lnTo>
                <a:lnTo>
                  <a:pt x="52272" y="77766"/>
                </a:lnTo>
                <a:lnTo>
                  <a:pt x="78105" y="77850"/>
                </a:lnTo>
                <a:lnTo>
                  <a:pt x="71639" y="64769"/>
                </a:lnTo>
                <a:close/>
              </a:path>
              <a:path w="78104" h="257175">
                <a:moveTo>
                  <a:pt x="52324" y="64769"/>
                </a:moveTo>
                <a:lnTo>
                  <a:pt x="26415" y="64769"/>
                </a:lnTo>
                <a:lnTo>
                  <a:pt x="26364" y="77681"/>
                </a:lnTo>
                <a:lnTo>
                  <a:pt x="52272" y="77766"/>
                </a:lnTo>
                <a:lnTo>
                  <a:pt x="52324" y="64769"/>
                </a:lnTo>
                <a:close/>
              </a:path>
              <a:path w="78104" h="257175">
                <a:moveTo>
                  <a:pt x="39624" y="0"/>
                </a:moveTo>
                <a:lnTo>
                  <a:pt x="381" y="77596"/>
                </a:lnTo>
                <a:lnTo>
                  <a:pt x="26364" y="77681"/>
                </a:lnTo>
                <a:lnTo>
                  <a:pt x="26415" y="64769"/>
                </a:lnTo>
                <a:lnTo>
                  <a:pt x="71639" y="64769"/>
                </a:lnTo>
                <a:lnTo>
                  <a:pt x="39624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72656" y="3035807"/>
            <a:ext cx="242316" cy="4983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55206" y="3137154"/>
            <a:ext cx="78105" cy="257175"/>
          </a:xfrm>
          <a:custGeom>
            <a:avLst/>
            <a:gdLst/>
            <a:ahLst/>
            <a:cxnLst/>
            <a:rect l="l" t="t" r="r" b="b"/>
            <a:pathLst>
              <a:path w="78104" h="257175">
                <a:moveTo>
                  <a:pt x="0" y="178815"/>
                </a:moveTo>
                <a:lnTo>
                  <a:pt x="38608" y="256666"/>
                </a:lnTo>
                <a:lnTo>
                  <a:pt x="71258" y="191896"/>
                </a:lnTo>
                <a:lnTo>
                  <a:pt x="51816" y="191896"/>
                </a:lnTo>
                <a:lnTo>
                  <a:pt x="25908" y="191769"/>
                </a:lnTo>
                <a:lnTo>
                  <a:pt x="25959" y="178900"/>
                </a:lnTo>
                <a:lnTo>
                  <a:pt x="0" y="178815"/>
                </a:lnTo>
                <a:close/>
              </a:path>
              <a:path w="78104" h="257175">
                <a:moveTo>
                  <a:pt x="25959" y="178900"/>
                </a:moveTo>
                <a:lnTo>
                  <a:pt x="25908" y="191769"/>
                </a:lnTo>
                <a:lnTo>
                  <a:pt x="51816" y="191896"/>
                </a:lnTo>
                <a:lnTo>
                  <a:pt x="51867" y="178985"/>
                </a:lnTo>
                <a:lnTo>
                  <a:pt x="25959" y="178900"/>
                </a:lnTo>
                <a:close/>
              </a:path>
              <a:path w="78104" h="257175">
                <a:moveTo>
                  <a:pt x="51867" y="178985"/>
                </a:moveTo>
                <a:lnTo>
                  <a:pt x="51816" y="191896"/>
                </a:lnTo>
                <a:lnTo>
                  <a:pt x="71258" y="191896"/>
                </a:lnTo>
                <a:lnTo>
                  <a:pt x="77724" y="179069"/>
                </a:lnTo>
                <a:lnTo>
                  <a:pt x="51867" y="178985"/>
                </a:lnTo>
                <a:close/>
              </a:path>
              <a:path w="78104" h="257175">
                <a:moveTo>
                  <a:pt x="26364" y="77681"/>
                </a:moveTo>
                <a:lnTo>
                  <a:pt x="25959" y="178900"/>
                </a:lnTo>
                <a:lnTo>
                  <a:pt x="51867" y="178985"/>
                </a:lnTo>
                <a:lnTo>
                  <a:pt x="52272" y="77766"/>
                </a:lnTo>
                <a:lnTo>
                  <a:pt x="26364" y="77681"/>
                </a:lnTo>
                <a:close/>
              </a:path>
              <a:path w="78104" h="257175">
                <a:moveTo>
                  <a:pt x="71639" y="64769"/>
                </a:moveTo>
                <a:lnTo>
                  <a:pt x="52324" y="64769"/>
                </a:lnTo>
                <a:lnTo>
                  <a:pt x="52272" y="77766"/>
                </a:lnTo>
                <a:lnTo>
                  <a:pt x="78104" y="77850"/>
                </a:lnTo>
                <a:lnTo>
                  <a:pt x="71639" y="64769"/>
                </a:lnTo>
                <a:close/>
              </a:path>
              <a:path w="78104" h="257175">
                <a:moveTo>
                  <a:pt x="52324" y="64769"/>
                </a:moveTo>
                <a:lnTo>
                  <a:pt x="26416" y="64769"/>
                </a:lnTo>
                <a:lnTo>
                  <a:pt x="26364" y="77681"/>
                </a:lnTo>
                <a:lnTo>
                  <a:pt x="52272" y="77766"/>
                </a:lnTo>
                <a:lnTo>
                  <a:pt x="52324" y="64769"/>
                </a:lnTo>
                <a:close/>
              </a:path>
              <a:path w="78104" h="257175">
                <a:moveTo>
                  <a:pt x="39624" y="0"/>
                </a:moveTo>
                <a:lnTo>
                  <a:pt x="380" y="77596"/>
                </a:lnTo>
                <a:lnTo>
                  <a:pt x="26364" y="77681"/>
                </a:lnTo>
                <a:lnTo>
                  <a:pt x="26416" y="64769"/>
                </a:lnTo>
                <a:lnTo>
                  <a:pt x="71639" y="64769"/>
                </a:lnTo>
                <a:lnTo>
                  <a:pt x="39624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802123" y="3276600"/>
            <a:ext cx="780288" cy="7787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923282" y="3377946"/>
            <a:ext cx="537845" cy="537210"/>
          </a:xfrm>
          <a:custGeom>
            <a:avLst/>
            <a:gdLst/>
            <a:ahLst/>
            <a:cxnLst/>
            <a:rect l="l" t="t" r="r" b="b"/>
            <a:pathLst>
              <a:path w="537845" h="537210">
                <a:moveTo>
                  <a:pt x="27558" y="454532"/>
                </a:moveTo>
                <a:lnTo>
                  <a:pt x="0" y="536955"/>
                </a:lnTo>
                <a:lnTo>
                  <a:pt x="82422" y="509523"/>
                </a:lnTo>
                <a:lnTo>
                  <a:pt x="73274" y="500354"/>
                </a:lnTo>
                <a:lnTo>
                  <a:pt x="54990" y="500354"/>
                </a:lnTo>
                <a:lnTo>
                  <a:pt x="36702" y="481964"/>
                </a:lnTo>
                <a:lnTo>
                  <a:pt x="45831" y="472847"/>
                </a:lnTo>
                <a:lnTo>
                  <a:pt x="27558" y="454532"/>
                </a:lnTo>
                <a:close/>
              </a:path>
              <a:path w="537845" h="537210">
                <a:moveTo>
                  <a:pt x="45831" y="472847"/>
                </a:moveTo>
                <a:lnTo>
                  <a:pt x="36702" y="481964"/>
                </a:lnTo>
                <a:lnTo>
                  <a:pt x="54990" y="500354"/>
                </a:lnTo>
                <a:lnTo>
                  <a:pt x="64148" y="491207"/>
                </a:lnTo>
                <a:lnTo>
                  <a:pt x="45831" y="472847"/>
                </a:lnTo>
                <a:close/>
              </a:path>
              <a:path w="537845" h="537210">
                <a:moveTo>
                  <a:pt x="64148" y="491207"/>
                </a:moveTo>
                <a:lnTo>
                  <a:pt x="54990" y="500354"/>
                </a:lnTo>
                <a:lnTo>
                  <a:pt x="73274" y="500354"/>
                </a:lnTo>
                <a:lnTo>
                  <a:pt x="64148" y="491207"/>
                </a:lnTo>
                <a:close/>
              </a:path>
              <a:path w="537845" h="537210">
                <a:moveTo>
                  <a:pt x="473429" y="45735"/>
                </a:moveTo>
                <a:lnTo>
                  <a:pt x="45831" y="472847"/>
                </a:lnTo>
                <a:lnTo>
                  <a:pt x="64148" y="491207"/>
                </a:lnTo>
                <a:lnTo>
                  <a:pt x="491759" y="64108"/>
                </a:lnTo>
                <a:lnTo>
                  <a:pt x="473429" y="45735"/>
                </a:lnTo>
                <a:close/>
              </a:path>
              <a:path w="537845" h="537210">
                <a:moveTo>
                  <a:pt x="525361" y="36575"/>
                </a:moveTo>
                <a:lnTo>
                  <a:pt x="482600" y="36575"/>
                </a:lnTo>
                <a:lnTo>
                  <a:pt x="500888" y="54990"/>
                </a:lnTo>
                <a:lnTo>
                  <a:pt x="491759" y="64108"/>
                </a:lnTo>
                <a:lnTo>
                  <a:pt x="510031" y="82422"/>
                </a:lnTo>
                <a:lnTo>
                  <a:pt x="525361" y="36575"/>
                </a:lnTo>
                <a:close/>
              </a:path>
              <a:path w="537845" h="537210">
                <a:moveTo>
                  <a:pt x="482600" y="36575"/>
                </a:moveTo>
                <a:lnTo>
                  <a:pt x="473429" y="45735"/>
                </a:lnTo>
                <a:lnTo>
                  <a:pt x="491759" y="64108"/>
                </a:lnTo>
                <a:lnTo>
                  <a:pt x="500888" y="54990"/>
                </a:lnTo>
                <a:lnTo>
                  <a:pt x="482600" y="36575"/>
                </a:lnTo>
                <a:close/>
              </a:path>
              <a:path w="537845" h="537210">
                <a:moveTo>
                  <a:pt x="537590" y="0"/>
                </a:moveTo>
                <a:lnTo>
                  <a:pt x="455167" y="27431"/>
                </a:lnTo>
                <a:lnTo>
                  <a:pt x="473429" y="45735"/>
                </a:lnTo>
                <a:lnTo>
                  <a:pt x="482600" y="36575"/>
                </a:lnTo>
                <a:lnTo>
                  <a:pt x="525361" y="36575"/>
                </a:lnTo>
                <a:lnTo>
                  <a:pt x="5375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775959" y="3297935"/>
            <a:ext cx="794004" cy="7711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97117" y="3399282"/>
            <a:ext cx="551815" cy="529590"/>
          </a:xfrm>
          <a:custGeom>
            <a:avLst/>
            <a:gdLst/>
            <a:ahLst/>
            <a:cxnLst/>
            <a:rect l="l" t="t" r="r" b="b"/>
            <a:pathLst>
              <a:path w="551814" h="529589">
                <a:moveTo>
                  <a:pt x="486572" y="484596"/>
                </a:moveTo>
                <a:lnTo>
                  <a:pt x="468630" y="503301"/>
                </a:lnTo>
                <a:lnTo>
                  <a:pt x="551561" y="529056"/>
                </a:lnTo>
                <a:lnTo>
                  <a:pt x="538958" y="493572"/>
                </a:lnTo>
                <a:lnTo>
                  <a:pt x="495935" y="493572"/>
                </a:lnTo>
                <a:lnTo>
                  <a:pt x="486572" y="484596"/>
                </a:lnTo>
                <a:close/>
              </a:path>
              <a:path w="551814" h="529589">
                <a:moveTo>
                  <a:pt x="504495" y="465912"/>
                </a:moveTo>
                <a:lnTo>
                  <a:pt x="486572" y="484596"/>
                </a:lnTo>
                <a:lnTo>
                  <a:pt x="495935" y="493572"/>
                </a:lnTo>
                <a:lnTo>
                  <a:pt x="513842" y="474878"/>
                </a:lnTo>
                <a:lnTo>
                  <a:pt x="504495" y="465912"/>
                </a:lnTo>
                <a:close/>
              </a:path>
              <a:path w="551814" h="529589">
                <a:moveTo>
                  <a:pt x="522478" y="447167"/>
                </a:moveTo>
                <a:lnTo>
                  <a:pt x="504495" y="465912"/>
                </a:lnTo>
                <a:lnTo>
                  <a:pt x="513842" y="474878"/>
                </a:lnTo>
                <a:lnTo>
                  <a:pt x="495935" y="493572"/>
                </a:lnTo>
                <a:lnTo>
                  <a:pt x="538958" y="493572"/>
                </a:lnTo>
                <a:lnTo>
                  <a:pt x="522478" y="447167"/>
                </a:lnTo>
                <a:close/>
              </a:path>
              <a:path w="551814" h="529589">
                <a:moveTo>
                  <a:pt x="65085" y="44385"/>
                </a:moveTo>
                <a:lnTo>
                  <a:pt x="47056" y="63181"/>
                </a:lnTo>
                <a:lnTo>
                  <a:pt x="486572" y="484596"/>
                </a:lnTo>
                <a:lnTo>
                  <a:pt x="504495" y="465912"/>
                </a:lnTo>
                <a:lnTo>
                  <a:pt x="65085" y="44385"/>
                </a:lnTo>
                <a:close/>
              </a:path>
              <a:path w="551814" h="529589">
                <a:moveTo>
                  <a:pt x="0" y="0"/>
                </a:moveTo>
                <a:lnTo>
                  <a:pt x="29210" y="81788"/>
                </a:lnTo>
                <a:lnTo>
                  <a:pt x="47056" y="63181"/>
                </a:lnTo>
                <a:lnTo>
                  <a:pt x="37719" y="54229"/>
                </a:lnTo>
                <a:lnTo>
                  <a:pt x="55753" y="35433"/>
                </a:lnTo>
                <a:lnTo>
                  <a:pt x="73672" y="35433"/>
                </a:lnTo>
                <a:lnTo>
                  <a:pt x="82931" y="25781"/>
                </a:lnTo>
                <a:lnTo>
                  <a:pt x="0" y="0"/>
                </a:lnTo>
                <a:close/>
              </a:path>
              <a:path w="551814" h="529589">
                <a:moveTo>
                  <a:pt x="55753" y="35433"/>
                </a:moveTo>
                <a:lnTo>
                  <a:pt x="37719" y="54229"/>
                </a:lnTo>
                <a:lnTo>
                  <a:pt x="47056" y="63181"/>
                </a:lnTo>
                <a:lnTo>
                  <a:pt x="65085" y="44385"/>
                </a:lnTo>
                <a:lnTo>
                  <a:pt x="55753" y="35433"/>
                </a:lnTo>
                <a:close/>
              </a:path>
              <a:path w="551814" h="529589">
                <a:moveTo>
                  <a:pt x="73672" y="35433"/>
                </a:moveTo>
                <a:lnTo>
                  <a:pt x="55753" y="35433"/>
                </a:lnTo>
                <a:lnTo>
                  <a:pt x="65085" y="44385"/>
                </a:lnTo>
                <a:lnTo>
                  <a:pt x="73672" y="35433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904232" y="3142488"/>
            <a:ext cx="626363" cy="4632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25390" y="3243833"/>
            <a:ext cx="384175" cy="220979"/>
          </a:xfrm>
          <a:custGeom>
            <a:avLst/>
            <a:gdLst/>
            <a:ahLst/>
            <a:cxnLst/>
            <a:rect l="l" t="t" r="r" b="b"/>
            <a:pathLst>
              <a:path w="384175" h="220979">
                <a:moveTo>
                  <a:pt x="48006" y="148082"/>
                </a:moveTo>
                <a:lnTo>
                  <a:pt x="0" y="220472"/>
                </a:lnTo>
                <a:lnTo>
                  <a:pt x="86740" y="215519"/>
                </a:lnTo>
                <a:lnTo>
                  <a:pt x="77549" y="199517"/>
                </a:lnTo>
                <a:lnTo>
                  <a:pt x="62611" y="199517"/>
                </a:lnTo>
                <a:lnTo>
                  <a:pt x="49657" y="177038"/>
                </a:lnTo>
                <a:lnTo>
                  <a:pt x="60922" y="170570"/>
                </a:lnTo>
                <a:lnTo>
                  <a:pt x="48006" y="148082"/>
                </a:lnTo>
                <a:close/>
              </a:path>
              <a:path w="384175" h="220979">
                <a:moveTo>
                  <a:pt x="60922" y="170570"/>
                </a:moveTo>
                <a:lnTo>
                  <a:pt x="49657" y="177038"/>
                </a:lnTo>
                <a:lnTo>
                  <a:pt x="62611" y="199517"/>
                </a:lnTo>
                <a:lnTo>
                  <a:pt x="73841" y="193061"/>
                </a:lnTo>
                <a:lnTo>
                  <a:pt x="60922" y="170570"/>
                </a:lnTo>
                <a:close/>
              </a:path>
              <a:path w="384175" h="220979">
                <a:moveTo>
                  <a:pt x="73841" y="193061"/>
                </a:moveTo>
                <a:lnTo>
                  <a:pt x="62611" y="199517"/>
                </a:lnTo>
                <a:lnTo>
                  <a:pt x="77549" y="199517"/>
                </a:lnTo>
                <a:lnTo>
                  <a:pt x="73841" y="193061"/>
                </a:lnTo>
                <a:close/>
              </a:path>
              <a:path w="384175" h="220979">
                <a:moveTo>
                  <a:pt x="310098" y="27518"/>
                </a:moveTo>
                <a:lnTo>
                  <a:pt x="60922" y="170570"/>
                </a:lnTo>
                <a:lnTo>
                  <a:pt x="73841" y="193061"/>
                </a:lnTo>
                <a:lnTo>
                  <a:pt x="322906" y="49889"/>
                </a:lnTo>
                <a:lnTo>
                  <a:pt x="310098" y="27518"/>
                </a:lnTo>
                <a:close/>
              </a:path>
              <a:path w="384175" h="220979">
                <a:moveTo>
                  <a:pt x="369903" y="21082"/>
                </a:moveTo>
                <a:lnTo>
                  <a:pt x="321310" y="21082"/>
                </a:lnTo>
                <a:lnTo>
                  <a:pt x="334137" y="43434"/>
                </a:lnTo>
                <a:lnTo>
                  <a:pt x="322906" y="49889"/>
                </a:lnTo>
                <a:lnTo>
                  <a:pt x="335788" y="72390"/>
                </a:lnTo>
                <a:lnTo>
                  <a:pt x="369903" y="21082"/>
                </a:lnTo>
                <a:close/>
              </a:path>
              <a:path w="384175" h="220979">
                <a:moveTo>
                  <a:pt x="321310" y="21082"/>
                </a:moveTo>
                <a:lnTo>
                  <a:pt x="310098" y="27518"/>
                </a:lnTo>
                <a:lnTo>
                  <a:pt x="322906" y="49889"/>
                </a:lnTo>
                <a:lnTo>
                  <a:pt x="334137" y="43434"/>
                </a:lnTo>
                <a:lnTo>
                  <a:pt x="321310" y="21082"/>
                </a:lnTo>
                <a:close/>
              </a:path>
              <a:path w="384175" h="220979">
                <a:moveTo>
                  <a:pt x="383921" y="0"/>
                </a:moveTo>
                <a:lnTo>
                  <a:pt x="297180" y="4953"/>
                </a:lnTo>
                <a:lnTo>
                  <a:pt x="310098" y="27518"/>
                </a:lnTo>
                <a:lnTo>
                  <a:pt x="321310" y="21082"/>
                </a:lnTo>
                <a:lnTo>
                  <a:pt x="369903" y="21082"/>
                </a:lnTo>
                <a:lnTo>
                  <a:pt x="383921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10071" y="3162300"/>
            <a:ext cx="580644" cy="4678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31229" y="3263646"/>
            <a:ext cx="338455" cy="226060"/>
          </a:xfrm>
          <a:custGeom>
            <a:avLst/>
            <a:gdLst/>
            <a:ahLst/>
            <a:cxnLst/>
            <a:rect l="l" t="t" r="r" b="b"/>
            <a:pathLst>
              <a:path w="338454" h="226060">
                <a:moveTo>
                  <a:pt x="266224" y="193223"/>
                </a:moveTo>
                <a:lnTo>
                  <a:pt x="251841" y="214756"/>
                </a:lnTo>
                <a:lnTo>
                  <a:pt x="338074" y="225551"/>
                </a:lnTo>
                <a:lnTo>
                  <a:pt x="323723" y="200405"/>
                </a:lnTo>
                <a:lnTo>
                  <a:pt x="276987" y="200405"/>
                </a:lnTo>
                <a:lnTo>
                  <a:pt x="266224" y="193223"/>
                </a:lnTo>
                <a:close/>
              </a:path>
              <a:path w="338454" h="226060">
                <a:moveTo>
                  <a:pt x="280624" y="171665"/>
                </a:moveTo>
                <a:lnTo>
                  <a:pt x="266224" y="193223"/>
                </a:lnTo>
                <a:lnTo>
                  <a:pt x="276987" y="200405"/>
                </a:lnTo>
                <a:lnTo>
                  <a:pt x="291338" y="178815"/>
                </a:lnTo>
                <a:lnTo>
                  <a:pt x="280624" y="171665"/>
                </a:lnTo>
                <a:close/>
              </a:path>
              <a:path w="338454" h="226060">
                <a:moveTo>
                  <a:pt x="295021" y="150113"/>
                </a:moveTo>
                <a:lnTo>
                  <a:pt x="280624" y="171665"/>
                </a:lnTo>
                <a:lnTo>
                  <a:pt x="291338" y="178815"/>
                </a:lnTo>
                <a:lnTo>
                  <a:pt x="276987" y="200405"/>
                </a:lnTo>
                <a:lnTo>
                  <a:pt x="323723" y="200405"/>
                </a:lnTo>
                <a:lnTo>
                  <a:pt x="295021" y="150113"/>
                </a:lnTo>
                <a:close/>
              </a:path>
              <a:path w="338454" h="226060">
                <a:moveTo>
                  <a:pt x="71849" y="32328"/>
                </a:moveTo>
                <a:lnTo>
                  <a:pt x="57449" y="53886"/>
                </a:lnTo>
                <a:lnTo>
                  <a:pt x="266224" y="193223"/>
                </a:lnTo>
                <a:lnTo>
                  <a:pt x="280624" y="171665"/>
                </a:lnTo>
                <a:lnTo>
                  <a:pt x="71849" y="32328"/>
                </a:lnTo>
                <a:close/>
              </a:path>
              <a:path w="338454" h="226060">
                <a:moveTo>
                  <a:pt x="0" y="0"/>
                </a:moveTo>
                <a:lnTo>
                  <a:pt x="43053" y="75437"/>
                </a:lnTo>
                <a:lnTo>
                  <a:pt x="57449" y="53886"/>
                </a:lnTo>
                <a:lnTo>
                  <a:pt x="46736" y="46735"/>
                </a:lnTo>
                <a:lnTo>
                  <a:pt x="61087" y="25145"/>
                </a:lnTo>
                <a:lnTo>
                  <a:pt x="76646" y="25145"/>
                </a:lnTo>
                <a:lnTo>
                  <a:pt x="86233" y="10794"/>
                </a:lnTo>
                <a:lnTo>
                  <a:pt x="0" y="0"/>
                </a:lnTo>
                <a:close/>
              </a:path>
              <a:path w="338454" h="226060">
                <a:moveTo>
                  <a:pt x="61087" y="25145"/>
                </a:moveTo>
                <a:lnTo>
                  <a:pt x="46736" y="46735"/>
                </a:lnTo>
                <a:lnTo>
                  <a:pt x="57449" y="53886"/>
                </a:lnTo>
                <a:lnTo>
                  <a:pt x="71849" y="32328"/>
                </a:lnTo>
                <a:lnTo>
                  <a:pt x="61087" y="25145"/>
                </a:lnTo>
                <a:close/>
              </a:path>
              <a:path w="338454" h="226060">
                <a:moveTo>
                  <a:pt x="76646" y="25145"/>
                </a:moveTo>
                <a:lnTo>
                  <a:pt x="61087" y="25145"/>
                </a:lnTo>
                <a:lnTo>
                  <a:pt x="71849" y="32328"/>
                </a:lnTo>
                <a:lnTo>
                  <a:pt x="76646" y="25145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215162" y="281378"/>
            <a:ext cx="587141" cy="70264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25923" y="870203"/>
            <a:ext cx="422148" cy="4373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743703" y="994917"/>
            <a:ext cx="3810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260591" y="865632"/>
            <a:ext cx="422147" cy="4373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279007" y="990727"/>
            <a:ext cx="3810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086600" y="865632"/>
            <a:ext cx="422148" cy="4373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7105268" y="990727"/>
            <a:ext cx="3810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855720" y="2243327"/>
            <a:ext cx="1362710" cy="411480"/>
          </a:xfrm>
          <a:custGeom>
            <a:avLst/>
            <a:gdLst/>
            <a:ahLst/>
            <a:cxnLst/>
            <a:rect l="l" t="t" r="r" b="b"/>
            <a:pathLst>
              <a:path w="1362710" h="411480">
                <a:moveTo>
                  <a:pt x="0" y="40386"/>
                </a:moveTo>
                <a:lnTo>
                  <a:pt x="3167" y="24645"/>
                </a:lnTo>
                <a:lnTo>
                  <a:pt x="11810" y="11811"/>
                </a:lnTo>
                <a:lnTo>
                  <a:pt x="24645" y="3167"/>
                </a:lnTo>
                <a:lnTo>
                  <a:pt x="40385" y="0"/>
                </a:lnTo>
                <a:lnTo>
                  <a:pt x="1322069" y="0"/>
                </a:lnTo>
                <a:lnTo>
                  <a:pt x="1337810" y="3167"/>
                </a:lnTo>
                <a:lnTo>
                  <a:pt x="1350644" y="11811"/>
                </a:lnTo>
                <a:lnTo>
                  <a:pt x="1359288" y="24645"/>
                </a:lnTo>
                <a:lnTo>
                  <a:pt x="1362455" y="40386"/>
                </a:lnTo>
                <a:lnTo>
                  <a:pt x="1362455" y="371094"/>
                </a:lnTo>
                <a:lnTo>
                  <a:pt x="1359288" y="386834"/>
                </a:lnTo>
                <a:lnTo>
                  <a:pt x="1350644" y="399669"/>
                </a:lnTo>
                <a:lnTo>
                  <a:pt x="1337810" y="408312"/>
                </a:lnTo>
                <a:lnTo>
                  <a:pt x="1322069" y="411480"/>
                </a:lnTo>
                <a:lnTo>
                  <a:pt x="40385" y="411480"/>
                </a:lnTo>
                <a:lnTo>
                  <a:pt x="24645" y="408312"/>
                </a:lnTo>
                <a:lnTo>
                  <a:pt x="11810" y="399669"/>
                </a:lnTo>
                <a:lnTo>
                  <a:pt x="3167" y="386834"/>
                </a:lnTo>
                <a:lnTo>
                  <a:pt x="0" y="371094"/>
                </a:lnTo>
                <a:lnTo>
                  <a:pt x="0" y="40386"/>
                </a:ln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209415" y="2270886"/>
            <a:ext cx="6565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Subnet  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10.0.0.0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/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726179" y="1575816"/>
            <a:ext cx="838200" cy="399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79520" y="1531619"/>
            <a:ext cx="766572" cy="5273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73423" y="1603247"/>
            <a:ext cx="743712" cy="3048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73423" y="1603247"/>
            <a:ext cx="744220" cy="304800"/>
          </a:xfrm>
          <a:custGeom>
            <a:avLst/>
            <a:gdLst/>
            <a:ahLst/>
            <a:cxnLst/>
            <a:rect l="l" t="t" r="r" b="b"/>
            <a:pathLst>
              <a:path w="7442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692912" y="0"/>
                </a:lnTo>
                <a:lnTo>
                  <a:pt x="712690" y="3990"/>
                </a:lnTo>
                <a:lnTo>
                  <a:pt x="728837" y="14874"/>
                </a:lnTo>
                <a:lnTo>
                  <a:pt x="739721" y="31021"/>
                </a:lnTo>
                <a:lnTo>
                  <a:pt x="743712" y="50800"/>
                </a:lnTo>
                <a:lnTo>
                  <a:pt x="743712" y="254000"/>
                </a:lnTo>
                <a:lnTo>
                  <a:pt x="739721" y="273778"/>
                </a:lnTo>
                <a:lnTo>
                  <a:pt x="728837" y="289925"/>
                </a:lnTo>
                <a:lnTo>
                  <a:pt x="712690" y="300809"/>
                </a:lnTo>
                <a:lnTo>
                  <a:pt x="692912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3891153" y="1578609"/>
            <a:ext cx="50990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ecuri</a:t>
            </a:r>
            <a:r>
              <a:rPr dirty="0" sz="1050" spc="-1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y  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5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520184" y="1569719"/>
            <a:ext cx="827532" cy="405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568952" y="1528572"/>
            <a:ext cx="766572" cy="5273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67428" y="1597152"/>
            <a:ext cx="733044" cy="3108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567428" y="1597152"/>
            <a:ext cx="733425" cy="311150"/>
          </a:xfrm>
          <a:custGeom>
            <a:avLst/>
            <a:gdLst/>
            <a:ahLst/>
            <a:cxnLst/>
            <a:rect l="l" t="t" r="r" b="b"/>
            <a:pathLst>
              <a:path w="733425" h="311150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681227" y="0"/>
                </a:lnTo>
                <a:lnTo>
                  <a:pt x="701379" y="4077"/>
                </a:lnTo>
                <a:lnTo>
                  <a:pt x="717851" y="15192"/>
                </a:lnTo>
                <a:lnTo>
                  <a:pt x="728966" y="31664"/>
                </a:lnTo>
                <a:lnTo>
                  <a:pt x="733044" y="51815"/>
                </a:lnTo>
                <a:lnTo>
                  <a:pt x="733044" y="259080"/>
                </a:lnTo>
                <a:lnTo>
                  <a:pt x="728966" y="279231"/>
                </a:lnTo>
                <a:lnTo>
                  <a:pt x="717851" y="295703"/>
                </a:lnTo>
                <a:lnTo>
                  <a:pt x="701379" y="306818"/>
                </a:lnTo>
                <a:lnTo>
                  <a:pt x="681227" y="310896"/>
                </a:lnTo>
                <a:lnTo>
                  <a:pt x="51816" y="310896"/>
                </a:lnTo>
                <a:lnTo>
                  <a:pt x="31664" y="306818"/>
                </a:lnTo>
                <a:lnTo>
                  <a:pt x="15192" y="295703"/>
                </a:lnTo>
                <a:lnTo>
                  <a:pt x="4077" y="279231"/>
                </a:lnTo>
                <a:lnTo>
                  <a:pt x="0" y="259080"/>
                </a:lnTo>
                <a:lnTo>
                  <a:pt x="0" y="51815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4680330" y="1575942"/>
            <a:ext cx="50990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ecuri</a:t>
            </a:r>
            <a:r>
              <a:rPr dirty="0" sz="1050" spc="-1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y  </a:t>
            </a:r>
            <a:r>
              <a:rPr dirty="0" sz="1050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024884" y="1810511"/>
            <a:ext cx="242315" cy="583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107179" y="1911857"/>
            <a:ext cx="78105" cy="341630"/>
          </a:xfrm>
          <a:custGeom>
            <a:avLst/>
            <a:gdLst/>
            <a:ahLst/>
            <a:cxnLst/>
            <a:rect l="l" t="t" r="r" b="b"/>
            <a:pathLst>
              <a:path w="78104" h="341630">
                <a:moveTo>
                  <a:pt x="25908" y="263398"/>
                </a:moveTo>
                <a:lnTo>
                  <a:pt x="0" y="263398"/>
                </a:lnTo>
                <a:lnTo>
                  <a:pt x="38862" y="341122"/>
                </a:lnTo>
                <a:lnTo>
                  <a:pt x="71247" y="276352"/>
                </a:lnTo>
                <a:lnTo>
                  <a:pt x="25908" y="276352"/>
                </a:lnTo>
                <a:lnTo>
                  <a:pt x="25908" y="263398"/>
                </a:lnTo>
                <a:close/>
              </a:path>
              <a:path w="78104" h="341630">
                <a:moveTo>
                  <a:pt x="51816" y="64769"/>
                </a:moveTo>
                <a:lnTo>
                  <a:pt x="25908" y="64769"/>
                </a:lnTo>
                <a:lnTo>
                  <a:pt x="25908" y="276352"/>
                </a:lnTo>
                <a:lnTo>
                  <a:pt x="51816" y="276352"/>
                </a:lnTo>
                <a:lnTo>
                  <a:pt x="51816" y="64769"/>
                </a:lnTo>
                <a:close/>
              </a:path>
              <a:path w="78104" h="341630">
                <a:moveTo>
                  <a:pt x="77724" y="263398"/>
                </a:moveTo>
                <a:lnTo>
                  <a:pt x="51816" y="263398"/>
                </a:lnTo>
                <a:lnTo>
                  <a:pt x="51816" y="276352"/>
                </a:lnTo>
                <a:lnTo>
                  <a:pt x="71247" y="276352"/>
                </a:lnTo>
                <a:lnTo>
                  <a:pt x="77724" y="263398"/>
                </a:lnTo>
                <a:close/>
              </a:path>
              <a:path w="78104" h="34163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341630">
                <a:moveTo>
                  <a:pt x="71247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812791" y="1799844"/>
            <a:ext cx="242315" cy="5836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895088" y="1901189"/>
            <a:ext cx="78105" cy="341630"/>
          </a:xfrm>
          <a:custGeom>
            <a:avLst/>
            <a:gdLst/>
            <a:ahLst/>
            <a:cxnLst/>
            <a:rect l="l" t="t" r="r" b="b"/>
            <a:pathLst>
              <a:path w="78104" h="341630">
                <a:moveTo>
                  <a:pt x="25908" y="263398"/>
                </a:moveTo>
                <a:lnTo>
                  <a:pt x="0" y="263398"/>
                </a:lnTo>
                <a:lnTo>
                  <a:pt x="38862" y="341122"/>
                </a:lnTo>
                <a:lnTo>
                  <a:pt x="71247" y="276352"/>
                </a:lnTo>
                <a:lnTo>
                  <a:pt x="25908" y="276352"/>
                </a:lnTo>
                <a:lnTo>
                  <a:pt x="25908" y="263398"/>
                </a:lnTo>
                <a:close/>
              </a:path>
              <a:path w="78104" h="341630">
                <a:moveTo>
                  <a:pt x="51815" y="64770"/>
                </a:moveTo>
                <a:lnTo>
                  <a:pt x="25908" y="64770"/>
                </a:lnTo>
                <a:lnTo>
                  <a:pt x="25908" y="276352"/>
                </a:lnTo>
                <a:lnTo>
                  <a:pt x="51815" y="276352"/>
                </a:lnTo>
                <a:lnTo>
                  <a:pt x="51815" y="64770"/>
                </a:lnTo>
                <a:close/>
              </a:path>
              <a:path w="78104" h="341630">
                <a:moveTo>
                  <a:pt x="77724" y="263398"/>
                </a:moveTo>
                <a:lnTo>
                  <a:pt x="51815" y="263398"/>
                </a:lnTo>
                <a:lnTo>
                  <a:pt x="51815" y="276352"/>
                </a:lnTo>
                <a:lnTo>
                  <a:pt x="71247" y="276352"/>
                </a:lnTo>
                <a:lnTo>
                  <a:pt x="77724" y="263398"/>
                </a:lnTo>
                <a:close/>
              </a:path>
              <a:path w="78104" h="34163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41630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32859" y="2090932"/>
            <a:ext cx="208781" cy="23164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0041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D4D4B"/>
                </a:solidFill>
              </a:rPr>
              <a:t>VPN</a:t>
            </a:r>
            <a:r>
              <a:rPr dirty="0" sz="2800" spc="-6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Connections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1546" y="1256157"/>
          <a:ext cx="8223884" cy="318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7830"/>
                <a:gridCol w="524637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VPN Connectivity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AWS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Hardware</a:t>
                      </a:r>
                      <a:r>
                        <a:rPr dirty="0" sz="1600" spc="3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130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6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can create an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IPsec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hardware VPN connection  between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VPC and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remote</a:t>
                      </a:r>
                      <a:r>
                        <a:rPr dirty="0" sz="1600" spc="1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network.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AWS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Direct</a:t>
                      </a:r>
                      <a:r>
                        <a:rPr dirty="0" sz="1600" spc="2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Connect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AWS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Direct Connect provides a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dedicated</a:t>
                      </a:r>
                      <a:r>
                        <a:rPr dirty="0" sz="1600" spc="7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connection from a remote network to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your</a:t>
                      </a:r>
                      <a:r>
                        <a:rPr dirty="0" sz="1600" spc="13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VPC.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AWS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VPN</a:t>
                      </a:r>
                      <a:r>
                        <a:rPr dirty="0" sz="1600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CloudHub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76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6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can create multiple </a:t>
                      </a:r>
                      <a:r>
                        <a:rPr dirty="0" sz="1600" spc="-50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AWS </a:t>
                      </a:r>
                      <a:r>
                        <a:rPr dirty="0" sz="1600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hardware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VPN 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connections via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VPC to enable communications  between various remote</a:t>
                      </a:r>
                      <a:r>
                        <a:rPr dirty="0" sz="1600" spc="4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networks.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</a:tr>
              <a:tr h="8229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r>
                        <a:rPr dirty="0" sz="1600" spc="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7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6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can create a VPN connection to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remote  network by using an Amazon EC2 instance in </a:t>
                      </a:r>
                      <a:r>
                        <a:rPr dirty="0" sz="16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VPC  that’s running a </a:t>
                      </a:r>
                      <a:r>
                        <a:rPr dirty="0" sz="1600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software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VPN</a:t>
                      </a:r>
                      <a:r>
                        <a:rPr dirty="0" sz="1600" spc="-1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appliance</a:t>
                      </a:r>
                      <a:r>
                        <a:rPr dirty="0" sz="16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15162" y="281378"/>
            <a:ext cx="587141" cy="702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799081"/>
            <a:ext cx="708596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4D4D4B"/>
                </a:solidFill>
              </a:rPr>
              <a:t>Storage</a:t>
            </a:r>
            <a:r>
              <a:rPr dirty="0" sz="4000" spc="-10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Services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dirty="0" sz="4000" spc="-5">
                <a:solidFill>
                  <a:srgbClr val="4D4D4B"/>
                </a:solidFill>
              </a:rPr>
              <a:t>Amazon S3 and Amazon</a:t>
            </a:r>
            <a:r>
              <a:rPr dirty="0" sz="4000" spc="-185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EBS</a:t>
            </a:r>
            <a:endParaRPr sz="4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777240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8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4"/>
                </a:lnTo>
                <a:lnTo>
                  <a:pt x="8513396" y="3237322"/>
                </a:lnTo>
                <a:lnTo>
                  <a:pt x="8543899" y="3206817"/>
                </a:lnTo>
                <a:lnTo>
                  <a:pt x="8569928" y="3172317"/>
                </a:lnTo>
                <a:lnTo>
                  <a:pt x="8591005" y="3134300"/>
                </a:lnTo>
                <a:lnTo>
                  <a:pt x="8606652" y="3093244"/>
                </a:lnTo>
                <a:lnTo>
                  <a:pt x="8616391" y="3049628"/>
                </a:lnTo>
                <a:lnTo>
                  <a:pt x="8619744" y="3003931"/>
                </a:lnTo>
                <a:lnTo>
                  <a:pt x="8619744" y="505206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8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7438" y="1544574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7438" y="1544574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5995162" y="0"/>
                </a:moveTo>
                <a:lnTo>
                  <a:pt x="231901" y="0"/>
                </a:lnTo>
                <a:lnTo>
                  <a:pt x="185182" y="4713"/>
                </a:lnTo>
                <a:lnTo>
                  <a:pt x="141660" y="18232"/>
                </a:lnTo>
                <a:lnTo>
                  <a:pt x="102269" y="39621"/>
                </a:lnTo>
                <a:lnTo>
                  <a:pt x="67944" y="67945"/>
                </a:lnTo>
                <a:lnTo>
                  <a:pt x="39621" y="102269"/>
                </a:lnTo>
                <a:lnTo>
                  <a:pt x="18232" y="141660"/>
                </a:lnTo>
                <a:lnTo>
                  <a:pt x="4713" y="185182"/>
                </a:lnTo>
                <a:lnTo>
                  <a:pt x="0" y="231901"/>
                </a:lnTo>
                <a:lnTo>
                  <a:pt x="0" y="2130298"/>
                </a:lnTo>
                <a:lnTo>
                  <a:pt x="4713" y="2177017"/>
                </a:lnTo>
                <a:lnTo>
                  <a:pt x="18232" y="2220539"/>
                </a:lnTo>
                <a:lnTo>
                  <a:pt x="39621" y="2259930"/>
                </a:lnTo>
                <a:lnTo>
                  <a:pt x="67945" y="2294255"/>
                </a:lnTo>
                <a:lnTo>
                  <a:pt x="102269" y="2322578"/>
                </a:lnTo>
                <a:lnTo>
                  <a:pt x="141660" y="2343967"/>
                </a:lnTo>
                <a:lnTo>
                  <a:pt x="185182" y="2357486"/>
                </a:lnTo>
                <a:lnTo>
                  <a:pt x="231901" y="2362200"/>
                </a:lnTo>
                <a:lnTo>
                  <a:pt x="5995162" y="2362200"/>
                </a:lnTo>
                <a:lnTo>
                  <a:pt x="6041881" y="2357486"/>
                </a:lnTo>
                <a:lnTo>
                  <a:pt x="6085403" y="2343967"/>
                </a:lnTo>
                <a:lnTo>
                  <a:pt x="6124794" y="2322578"/>
                </a:lnTo>
                <a:lnTo>
                  <a:pt x="6159119" y="2294255"/>
                </a:lnTo>
                <a:lnTo>
                  <a:pt x="6187442" y="2259930"/>
                </a:lnTo>
                <a:lnTo>
                  <a:pt x="6208831" y="2220539"/>
                </a:lnTo>
                <a:lnTo>
                  <a:pt x="6222350" y="2177017"/>
                </a:lnTo>
                <a:lnTo>
                  <a:pt x="6227064" y="2130298"/>
                </a:lnTo>
                <a:lnTo>
                  <a:pt x="6227064" y="231901"/>
                </a:lnTo>
                <a:lnTo>
                  <a:pt x="6222350" y="185182"/>
                </a:lnTo>
                <a:lnTo>
                  <a:pt x="6208831" y="141660"/>
                </a:lnTo>
                <a:lnTo>
                  <a:pt x="6187442" y="102269"/>
                </a:lnTo>
                <a:lnTo>
                  <a:pt x="6159118" y="67945"/>
                </a:lnTo>
                <a:lnTo>
                  <a:pt x="6124794" y="39621"/>
                </a:lnTo>
                <a:lnTo>
                  <a:pt x="6085403" y="18232"/>
                </a:lnTo>
                <a:lnTo>
                  <a:pt x="6041881" y="4713"/>
                </a:lnTo>
                <a:lnTo>
                  <a:pt x="5995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0" y="231901"/>
                </a:moveTo>
                <a:lnTo>
                  <a:pt x="4713" y="185182"/>
                </a:lnTo>
                <a:lnTo>
                  <a:pt x="18232" y="141660"/>
                </a:lnTo>
                <a:lnTo>
                  <a:pt x="39621" y="102269"/>
                </a:lnTo>
                <a:lnTo>
                  <a:pt x="67944" y="67944"/>
                </a:lnTo>
                <a:lnTo>
                  <a:pt x="102269" y="39621"/>
                </a:lnTo>
                <a:lnTo>
                  <a:pt x="141660" y="18232"/>
                </a:lnTo>
                <a:lnTo>
                  <a:pt x="185182" y="4713"/>
                </a:lnTo>
                <a:lnTo>
                  <a:pt x="231901" y="0"/>
                </a:lnTo>
                <a:lnTo>
                  <a:pt x="5995162" y="0"/>
                </a:lnTo>
                <a:lnTo>
                  <a:pt x="6041881" y="4713"/>
                </a:lnTo>
                <a:lnTo>
                  <a:pt x="6085403" y="18232"/>
                </a:lnTo>
                <a:lnTo>
                  <a:pt x="6124794" y="39621"/>
                </a:lnTo>
                <a:lnTo>
                  <a:pt x="6159118" y="67945"/>
                </a:lnTo>
                <a:lnTo>
                  <a:pt x="6187442" y="102269"/>
                </a:lnTo>
                <a:lnTo>
                  <a:pt x="6208831" y="141660"/>
                </a:lnTo>
                <a:lnTo>
                  <a:pt x="6222350" y="185182"/>
                </a:lnTo>
                <a:lnTo>
                  <a:pt x="6227064" y="231901"/>
                </a:lnTo>
                <a:lnTo>
                  <a:pt x="6227064" y="2130298"/>
                </a:lnTo>
                <a:lnTo>
                  <a:pt x="6222350" y="2177017"/>
                </a:lnTo>
                <a:lnTo>
                  <a:pt x="6208831" y="2220539"/>
                </a:lnTo>
                <a:lnTo>
                  <a:pt x="6187442" y="2259930"/>
                </a:lnTo>
                <a:lnTo>
                  <a:pt x="6159119" y="2294254"/>
                </a:lnTo>
                <a:lnTo>
                  <a:pt x="6124794" y="2322578"/>
                </a:lnTo>
                <a:lnTo>
                  <a:pt x="6085403" y="2343967"/>
                </a:lnTo>
                <a:lnTo>
                  <a:pt x="6041881" y="2357486"/>
                </a:lnTo>
                <a:lnTo>
                  <a:pt x="5995162" y="2362200"/>
                </a:lnTo>
                <a:lnTo>
                  <a:pt x="231901" y="2362200"/>
                </a:lnTo>
                <a:lnTo>
                  <a:pt x="185182" y="2357486"/>
                </a:lnTo>
                <a:lnTo>
                  <a:pt x="141660" y="2343967"/>
                </a:lnTo>
                <a:lnTo>
                  <a:pt x="102269" y="2322578"/>
                </a:lnTo>
                <a:lnTo>
                  <a:pt x="67945" y="2294255"/>
                </a:lnTo>
                <a:lnTo>
                  <a:pt x="39621" y="2259930"/>
                </a:lnTo>
                <a:lnTo>
                  <a:pt x="18232" y="2220539"/>
                </a:lnTo>
                <a:lnTo>
                  <a:pt x="4713" y="2177017"/>
                </a:lnTo>
                <a:lnTo>
                  <a:pt x="0" y="2130298"/>
                </a:lnTo>
                <a:lnTo>
                  <a:pt x="0" y="23190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2293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Simple Storage Service</a:t>
            </a:r>
            <a:r>
              <a:rPr dirty="0" sz="2800" spc="35"/>
              <a:t> </a:t>
            </a:r>
            <a:r>
              <a:rPr dirty="0" sz="2800" spc="-5"/>
              <a:t>(S3)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281554" y="1354367"/>
            <a:ext cx="5880100" cy="20993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Storage for the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Natively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online, HTTP</a:t>
            </a:r>
            <a:r>
              <a:rPr dirty="0" sz="2000" spc="-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Storage that allows you to store and retrieve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any  amount of data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, any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time,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from anywhere on</a:t>
            </a:r>
            <a:r>
              <a:rPr dirty="0" sz="2000" spc="-1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the  web</a:t>
            </a:r>
            <a:endParaRPr sz="20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Highly scalable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, reliable, fast and</a:t>
            </a:r>
            <a:r>
              <a:rPr dirty="0" sz="2000" spc="-1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durable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1416" y="2549651"/>
            <a:ext cx="1552956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46226" y="2670428"/>
            <a:ext cx="10763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600" spc="-6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508" y="1793064"/>
            <a:ext cx="250825" cy="475615"/>
          </a:xfrm>
          <a:custGeom>
            <a:avLst/>
            <a:gdLst/>
            <a:ahLst/>
            <a:cxnLst/>
            <a:rect l="l" t="t" r="r" b="b"/>
            <a:pathLst>
              <a:path w="250825" h="475614">
                <a:moveTo>
                  <a:pt x="250420" y="0"/>
                </a:moveTo>
                <a:lnTo>
                  <a:pt x="0" y="61437"/>
                </a:lnTo>
                <a:lnTo>
                  <a:pt x="0" y="413762"/>
                </a:lnTo>
                <a:lnTo>
                  <a:pt x="250420" y="475203"/>
                </a:lnTo>
                <a:lnTo>
                  <a:pt x="25042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1929" y="1793064"/>
            <a:ext cx="48260" cy="475615"/>
          </a:xfrm>
          <a:custGeom>
            <a:avLst/>
            <a:gdLst/>
            <a:ahLst/>
            <a:cxnLst/>
            <a:rect l="l" t="t" r="r" b="b"/>
            <a:pathLst>
              <a:path w="48260" h="475614">
                <a:moveTo>
                  <a:pt x="0" y="0"/>
                </a:moveTo>
                <a:lnTo>
                  <a:pt x="0" y="475203"/>
                </a:lnTo>
                <a:lnTo>
                  <a:pt x="48192" y="451205"/>
                </a:lnTo>
                <a:lnTo>
                  <a:pt x="48192" y="2495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71508" y="1667300"/>
            <a:ext cx="109220" cy="211454"/>
          </a:xfrm>
          <a:custGeom>
            <a:avLst/>
            <a:gdLst/>
            <a:ahLst/>
            <a:cxnLst/>
            <a:rect l="l" t="t" r="r" b="b"/>
            <a:pathLst>
              <a:path w="109219" h="211455">
                <a:moveTo>
                  <a:pt x="0" y="0"/>
                </a:moveTo>
                <a:lnTo>
                  <a:pt x="0" y="183366"/>
                </a:lnTo>
                <a:lnTo>
                  <a:pt x="108674" y="211208"/>
                </a:lnTo>
                <a:lnTo>
                  <a:pt x="108674" y="54726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1508" y="2184749"/>
            <a:ext cx="109220" cy="210820"/>
          </a:xfrm>
          <a:custGeom>
            <a:avLst/>
            <a:gdLst/>
            <a:ahLst/>
            <a:cxnLst/>
            <a:rect l="l" t="t" r="r" b="b"/>
            <a:pathLst>
              <a:path w="109219" h="210819">
                <a:moveTo>
                  <a:pt x="108674" y="0"/>
                </a:moveTo>
                <a:lnTo>
                  <a:pt x="0" y="26883"/>
                </a:lnTo>
                <a:lnTo>
                  <a:pt x="0" y="210239"/>
                </a:lnTo>
                <a:lnTo>
                  <a:pt x="108674" y="155518"/>
                </a:lnTo>
                <a:lnTo>
                  <a:pt x="108674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1508" y="1939946"/>
            <a:ext cx="109220" cy="183515"/>
          </a:xfrm>
          <a:custGeom>
            <a:avLst/>
            <a:gdLst/>
            <a:ahLst/>
            <a:cxnLst/>
            <a:rect l="l" t="t" r="r" b="b"/>
            <a:pathLst>
              <a:path w="109219" h="183514">
                <a:moveTo>
                  <a:pt x="0" y="0"/>
                </a:moveTo>
                <a:lnTo>
                  <a:pt x="0" y="183366"/>
                </a:lnTo>
                <a:lnTo>
                  <a:pt x="108674" y="168959"/>
                </a:lnTo>
                <a:lnTo>
                  <a:pt x="108674" y="13435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20144" y="1793064"/>
            <a:ext cx="251460" cy="475615"/>
          </a:xfrm>
          <a:custGeom>
            <a:avLst/>
            <a:gdLst/>
            <a:ahLst/>
            <a:cxnLst/>
            <a:rect l="l" t="t" r="r" b="b"/>
            <a:pathLst>
              <a:path w="251459" h="475614">
                <a:moveTo>
                  <a:pt x="0" y="0"/>
                </a:moveTo>
                <a:lnTo>
                  <a:pt x="0" y="475203"/>
                </a:lnTo>
                <a:lnTo>
                  <a:pt x="251364" y="413762"/>
                </a:lnTo>
                <a:lnTo>
                  <a:pt x="251364" y="6143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6520" y="1793064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203"/>
                </a:lnTo>
              </a:path>
            </a:pathLst>
          </a:custGeom>
          <a:ln w="47248">
            <a:solidFill>
              <a:srgbClr val="862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1890" y="2184749"/>
            <a:ext cx="109855" cy="210820"/>
          </a:xfrm>
          <a:custGeom>
            <a:avLst/>
            <a:gdLst/>
            <a:ahLst/>
            <a:cxnLst/>
            <a:rect l="l" t="t" r="r" b="b"/>
            <a:pathLst>
              <a:path w="109855" h="210819">
                <a:moveTo>
                  <a:pt x="0" y="0"/>
                </a:moveTo>
                <a:lnTo>
                  <a:pt x="0" y="155518"/>
                </a:lnTo>
                <a:lnTo>
                  <a:pt x="109617" y="210239"/>
                </a:lnTo>
                <a:lnTo>
                  <a:pt x="109617" y="26883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61890" y="1939946"/>
            <a:ext cx="109855" cy="183515"/>
          </a:xfrm>
          <a:custGeom>
            <a:avLst/>
            <a:gdLst/>
            <a:ahLst/>
            <a:cxnLst/>
            <a:rect l="l" t="t" r="r" b="b"/>
            <a:pathLst>
              <a:path w="109855" h="183514">
                <a:moveTo>
                  <a:pt x="109617" y="0"/>
                </a:moveTo>
                <a:lnTo>
                  <a:pt x="0" y="13435"/>
                </a:lnTo>
                <a:lnTo>
                  <a:pt x="0" y="168959"/>
                </a:lnTo>
                <a:lnTo>
                  <a:pt x="109617" y="183366"/>
                </a:lnTo>
                <a:lnTo>
                  <a:pt x="109617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61890" y="1667300"/>
            <a:ext cx="218292" cy="230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61890" y="2164590"/>
            <a:ext cx="218440" cy="47625"/>
          </a:xfrm>
          <a:custGeom>
            <a:avLst/>
            <a:gdLst/>
            <a:ahLst/>
            <a:cxnLst/>
            <a:rect l="l" t="t" r="r" b="b"/>
            <a:pathLst>
              <a:path w="218440" h="47625">
                <a:moveTo>
                  <a:pt x="109617" y="0"/>
                </a:moveTo>
                <a:lnTo>
                  <a:pt x="0" y="20159"/>
                </a:lnTo>
                <a:lnTo>
                  <a:pt x="109617" y="47043"/>
                </a:lnTo>
                <a:lnTo>
                  <a:pt x="218292" y="20159"/>
                </a:lnTo>
                <a:lnTo>
                  <a:pt x="109617" y="0"/>
                </a:lnTo>
                <a:close/>
              </a:path>
            </a:pathLst>
          </a:custGeom>
          <a:solidFill>
            <a:srgbClr val="F3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970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S3</a:t>
            </a:r>
            <a:r>
              <a:rPr dirty="0" sz="2800" spc="-30"/>
              <a:t> </a:t>
            </a:r>
            <a:r>
              <a:rPr dirty="0" sz="2800" spc="-5"/>
              <a:t>Facts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8121"/>
            <a:ext cx="7227570" cy="3512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Can store an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unlimited number of objects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in a</a:t>
            </a:r>
            <a:r>
              <a:rPr dirty="0" sz="2200" spc="19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bucket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Objects can be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up to 5 TB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; no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bucket size</a:t>
            </a:r>
            <a:r>
              <a:rPr dirty="0" sz="2200" spc="8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limit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375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Designed for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99.999999999%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durability and</a:t>
            </a:r>
            <a:r>
              <a:rPr dirty="0" sz="2200" spc="9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99.99%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375"/>
              </a:lnSpc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availability of objects over a given</a:t>
            </a:r>
            <a:r>
              <a:rPr dirty="0" sz="2200" spc="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year</a:t>
            </a:r>
            <a:endParaRPr sz="2200">
              <a:latin typeface="Arial"/>
              <a:cs typeface="Arial"/>
            </a:endParaRPr>
          </a:p>
          <a:p>
            <a:pPr marL="355600" marR="19685" indent="-342900">
              <a:lnSpc>
                <a:spcPts val="211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Can use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HTTP/S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endpoints to store and retrieve any  amount of data, at any time, from anywhere on the</a:t>
            </a:r>
            <a:r>
              <a:rPr dirty="0" sz="2200" spc="1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web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Is highly scalable, reliable,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fast,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and</a:t>
            </a:r>
            <a:r>
              <a:rPr dirty="0" sz="2200" spc="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inexpensive</a:t>
            </a:r>
            <a:endParaRPr sz="2200">
              <a:latin typeface="Arial"/>
              <a:cs typeface="Arial"/>
            </a:endParaRPr>
          </a:p>
          <a:p>
            <a:pPr marL="355600" marR="33655" indent="-342900">
              <a:lnSpc>
                <a:spcPts val="211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Can use optional server-side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encryption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using </a:t>
            </a:r>
            <a:r>
              <a:rPr dirty="0" sz="2200" spc="-35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or  customer-managed provided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client-side</a:t>
            </a:r>
            <a:r>
              <a:rPr dirty="0" sz="2200" spc="7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encryption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Auditing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is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provided by access</a:t>
            </a:r>
            <a:r>
              <a:rPr dirty="0" sz="2200" spc="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logs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Provides standards-based </a:t>
            </a: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REST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and SOAP</a:t>
            </a:r>
            <a:r>
              <a:rPr dirty="0" sz="2200" spc="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interfaces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68017" y="378792"/>
            <a:ext cx="250190" cy="475615"/>
          </a:xfrm>
          <a:custGeom>
            <a:avLst/>
            <a:gdLst/>
            <a:ahLst/>
            <a:cxnLst/>
            <a:rect l="l" t="t" r="r" b="b"/>
            <a:pathLst>
              <a:path w="250190" h="475615">
                <a:moveTo>
                  <a:pt x="249784" y="0"/>
                </a:moveTo>
                <a:lnTo>
                  <a:pt x="0" y="61437"/>
                </a:lnTo>
                <a:lnTo>
                  <a:pt x="0" y="413762"/>
                </a:lnTo>
                <a:lnTo>
                  <a:pt x="249784" y="475203"/>
                </a:lnTo>
                <a:lnTo>
                  <a:pt x="249784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801" y="378792"/>
            <a:ext cx="48260" cy="475615"/>
          </a:xfrm>
          <a:custGeom>
            <a:avLst/>
            <a:gdLst/>
            <a:ahLst/>
            <a:cxnLst/>
            <a:rect l="l" t="t" r="r" b="b"/>
            <a:pathLst>
              <a:path w="48259" h="475615">
                <a:moveTo>
                  <a:pt x="0" y="0"/>
                </a:moveTo>
                <a:lnTo>
                  <a:pt x="0" y="475203"/>
                </a:lnTo>
                <a:lnTo>
                  <a:pt x="48070" y="451205"/>
                </a:lnTo>
                <a:lnTo>
                  <a:pt x="48069" y="2495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8017" y="253028"/>
            <a:ext cx="108585" cy="211454"/>
          </a:xfrm>
          <a:custGeom>
            <a:avLst/>
            <a:gdLst/>
            <a:ahLst/>
            <a:cxnLst/>
            <a:rect l="l" t="t" r="r" b="b"/>
            <a:pathLst>
              <a:path w="108584" h="211454">
                <a:moveTo>
                  <a:pt x="0" y="0"/>
                </a:moveTo>
                <a:lnTo>
                  <a:pt x="0" y="183366"/>
                </a:lnTo>
                <a:lnTo>
                  <a:pt x="108398" y="211208"/>
                </a:lnTo>
                <a:lnTo>
                  <a:pt x="108398" y="54726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68018" y="770477"/>
            <a:ext cx="108585" cy="210820"/>
          </a:xfrm>
          <a:custGeom>
            <a:avLst/>
            <a:gdLst/>
            <a:ahLst/>
            <a:cxnLst/>
            <a:rect l="l" t="t" r="r" b="b"/>
            <a:pathLst>
              <a:path w="108584" h="210819">
                <a:moveTo>
                  <a:pt x="108398" y="0"/>
                </a:moveTo>
                <a:lnTo>
                  <a:pt x="0" y="26883"/>
                </a:lnTo>
                <a:lnTo>
                  <a:pt x="0" y="210239"/>
                </a:lnTo>
                <a:lnTo>
                  <a:pt x="108398" y="155518"/>
                </a:lnTo>
                <a:lnTo>
                  <a:pt x="108398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68017" y="525674"/>
            <a:ext cx="108585" cy="183515"/>
          </a:xfrm>
          <a:custGeom>
            <a:avLst/>
            <a:gdLst/>
            <a:ahLst/>
            <a:cxnLst/>
            <a:rect l="l" t="t" r="r" b="b"/>
            <a:pathLst>
              <a:path w="108584" h="183515">
                <a:moveTo>
                  <a:pt x="0" y="0"/>
                </a:moveTo>
                <a:lnTo>
                  <a:pt x="0" y="183366"/>
                </a:lnTo>
                <a:lnTo>
                  <a:pt x="108398" y="168959"/>
                </a:lnTo>
                <a:lnTo>
                  <a:pt x="108398" y="13435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17292" y="378792"/>
            <a:ext cx="250825" cy="475615"/>
          </a:xfrm>
          <a:custGeom>
            <a:avLst/>
            <a:gdLst/>
            <a:ahLst/>
            <a:cxnLst/>
            <a:rect l="l" t="t" r="r" b="b"/>
            <a:pathLst>
              <a:path w="250825" h="475615">
                <a:moveTo>
                  <a:pt x="0" y="0"/>
                </a:moveTo>
                <a:lnTo>
                  <a:pt x="0" y="475203"/>
                </a:lnTo>
                <a:lnTo>
                  <a:pt x="250725" y="413762"/>
                </a:lnTo>
                <a:lnTo>
                  <a:pt x="250725" y="6143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93727" y="378792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5">
                <a:moveTo>
                  <a:pt x="0" y="0"/>
                </a:moveTo>
                <a:lnTo>
                  <a:pt x="0" y="475203"/>
                </a:lnTo>
              </a:path>
            </a:pathLst>
          </a:custGeom>
          <a:ln w="47129">
            <a:solidFill>
              <a:srgbClr val="862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58678" y="770477"/>
            <a:ext cx="109855" cy="210820"/>
          </a:xfrm>
          <a:custGeom>
            <a:avLst/>
            <a:gdLst/>
            <a:ahLst/>
            <a:cxnLst/>
            <a:rect l="l" t="t" r="r" b="b"/>
            <a:pathLst>
              <a:path w="109854" h="210819">
                <a:moveTo>
                  <a:pt x="0" y="0"/>
                </a:moveTo>
                <a:lnTo>
                  <a:pt x="0" y="155518"/>
                </a:lnTo>
                <a:lnTo>
                  <a:pt x="109339" y="210239"/>
                </a:lnTo>
                <a:lnTo>
                  <a:pt x="109339" y="26883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58678" y="525674"/>
            <a:ext cx="109855" cy="183515"/>
          </a:xfrm>
          <a:custGeom>
            <a:avLst/>
            <a:gdLst/>
            <a:ahLst/>
            <a:cxnLst/>
            <a:rect l="l" t="t" r="r" b="b"/>
            <a:pathLst>
              <a:path w="109854" h="183515">
                <a:moveTo>
                  <a:pt x="109339" y="0"/>
                </a:moveTo>
                <a:lnTo>
                  <a:pt x="0" y="13435"/>
                </a:lnTo>
                <a:lnTo>
                  <a:pt x="0" y="168958"/>
                </a:lnTo>
                <a:lnTo>
                  <a:pt x="109339" y="183366"/>
                </a:lnTo>
                <a:lnTo>
                  <a:pt x="109339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58678" y="253028"/>
            <a:ext cx="217737" cy="23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58678" y="750318"/>
            <a:ext cx="217804" cy="47625"/>
          </a:xfrm>
          <a:custGeom>
            <a:avLst/>
            <a:gdLst/>
            <a:ahLst/>
            <a:cxnLst/>
            <a:rect l="l" t="t" r="r" b="b"/>
            <a:pathLst>
              <a:path w="217804" h="47625">
                <a:moveTo>
                  <a:pt x="109339" y="0"/>
                </a:moveTo>
                <a:lnTo>
                  <a:pt x="0" y="20159"/>
                </a:lnTo>
                <a:lnTo>
                  <a:pt x="109339" y="47043"/>
                </a:lnTo>
                <a:lnTo>
                  <a:pt x="217737" y="20159"/>
                </a:lnTo>
                <a:lnTo>
                  <a:pt x="109339" y="0"/>
                </a:lnTo>
                <a:close/>
              </a:path>
            </a:pathLst>
          </a:custGeom>
          <a:solidFill>
            <a:srgbClr val="F3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116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Common Use</a:t>
            </a:r>
            <a:r>
              <a:rPr dirty="0" sz="2800" spc="-2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Scenarios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3924300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Storage and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backup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Application file</a:t>
            </a:r>
            <a:r>
              <a:rPr dirty="0" sz="2400" spc="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hosting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Media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hosting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Software delivery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Store AMIs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and</a:t>
            </a:r>
            <a:r>
              <a:rPr dirty="0" sz="2400" spc="-20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snapshots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19466" y="115062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0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53535" y="363826"/>
            <a:ext cx="250825" cy="476250"/>
          </a:xfrm>
          <a:custGeom>
            <a:avLst/>
            <a:gdLst/>
            <a:ahLst/>
            <a:cxnLst/>
            <a:rect l="l" t="t" r="r" b="b"/>
            <a:pathLst>
              <a:path w="250825" h="476250">
                <a:moveTo>
                  <a:pt x="250420" y="0"/>
                </a:moveTo>
                <a:lnTo>
                  <a:pt x="0" y="61564"/>
                </a:lnTo>
                <a:lnTo>
                  <a:pt x="0" y="414620"/>
                </a:lnTo>
                <a:lnTo>
                  <a:pt x="250420" y="476189"/>
                </a:lnTo>
                <a:lnTo>
                  <a:pt x="25042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03957" y="363826"/>
            <a:ext cx="48260" cy="476250"/>
          </a:xfrm>
          <a:custGeom>
            <a:avLst/>
            <a:gdLst/>
            <a:ahLst/>
            <a:cxnLst/>
            <a:rect l="l" t="t" r="r" b="b"/>
            <a:pathLst>
              <a:path w="48259" h="476250">
                <a:moveTo>
                  <a:pt x="0" y="0"/>
                </a:moveTo>
                <a:lnTo>
                  <a:pt x="0" y="476189"/>
                </a:lnTo>
                <a:lnTo>
                  <a:pt x="48192" y="452141"/>
                </a:lnTo>
                <a:lnTo>
                  <a:pt x="48192" y="25005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53535" y="237801"/>
            <a:ext cx="109220" cy="212090"/>
          </a:xfrm>
          <a:custGeom>
            <a:avLst/>
            <a:gdLst/>
            <a:ahLst/>
            <a:cxnLst/>
            <a:rect l="l" t="t" r="r" b="b"/>
            <a:pathLst>
              <a:path w="109220" h="212090">
                <a:moveTo>
                  <a:pt x="0" y="0"/>
                </a:moveTo>
                <a:lnTo>
                  <a:pt x="0" y="183746"/>
                </a:lnTo>
                <a:lnTo>
                  <a:pt x="108674" y="211646"/>
                </a:lnTo>
                <a:lnTo>
                  <a:pt x="108674" y="54839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53536" y="756324"/>
            <a:ext cx="109220" cy="210820"/>
          </a:xfrm>
          <a:custGeom>
            <a:avLst/>
            <a:gdLst/>
            <a:ahLst/>
            <a:cxnLst/>
            <a:rect l="l" t="t" r="r" b="b"/>
            <a:pathLst>
              <a:path w="109220" h="210819">
                <a:moveTo>
                  <a:pt x="108674" y="0"/>
                </a:moveTo>
                <a:lnTo>
                  <a:pt x="0" y="26939"/>
                </a:lnTo>
                <a:lnTo>
                  <a:pt x="0" y="210675"/>
                </a:lnTo>
                <a:lnTo>
                  <a:pt x="108674" y="155841"/>
                </a:lnTo>
                <a:lnTo>
                  <a:pt x="108674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53535" y="511013"/>
            <a:ext cx="109220" cy="184150"/>
          </a:xfrm>
          <a:custGeom>
            <a:avLst/>
            <a:gdLst/>
            <a:ahLst/>
            <a:cxnLst/>
            <a:rect l="l" t="t" r="r" b="b"/>
            <a:pathLst>
              <a:path w="109220" h="184150">
                <a:moveTo>
                  <a:pt x="0" y="0"/>
                </a:moveTo>
                <a:lnTo>
                  <a:pt x="0" y="183746"/>
                </a:lnTo>
                <a:lnTo>
                  <a:pt x="108674" y="169309"/>
                </a:lnTo>
                <a:lnTo>
                  <a:pt x="108674" y="1346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02172" y="363826"/>
            <a:ext cx="251460" cy="476250"/>
          </a:xfrm>
          <a:custGeom>
            <a:avLst/>
            <a:gdLst/>
            <a:ahLst/>
            <a:cxnLst/>
            <a:rect l="l" t="t" r="r" b="b"/>
            <a:pathLst>
              <a:path w="251459" h="476250">
                <a:moveTo>
                  <a:pt x="0" y="0"/>
                </a:moveTo>
                <a:lnTo>
                  <a:pt x="0" y="476189"/>
                </a:lnTo>
                <a:lnTo>
                  <a:pt x="251364" y="414620"/>
                </a:lnTo>
                <a:lnTo>
                  <a:pt x="251364" y="6156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78548" y="363826"/>
            <a:ext cx="0" cy="476250"/>
          </a:xfrm>
          <a:custGeom>
            <a:avLst/>
            <a:gdLst/>
            <a:ahLst/>
            <a:cxnLst/>
            <a:rect l="l" t="t" r="r" b="b"/>
            <a:pathLst>
              <a:path w="0" h="476250">
                <a:moveTo>
                  <a:pt x="0" y="0"/>
                </a:moveTo>
                <a:lnTo>
                  <a:pt x="0" y="476189"/>
                </a:lnTo>
              </a:path>
            </a:pathLst>
          </a:custGeom>
          <a:ln w="47249">
            <a:solidFill>
              <a:srgbClr val="862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43918" y="756324"/>
            <a:ext cx="109855" cy="210820"/>
          </a:xfrm>
          <a:custGeom>
            <a:avLst/>
            <a:gdLst/>
            <a:ahLst/>
            <a:cxnLst/>
            <a:rect l="l" t="t" r="r" b="b"/>
            <a:pathLst>
              <a:path w="109854" h="210819">
                <a:moveTo>
                  <a:pt x="0" y="0"/>
                </a:moveTo>
                <a:lnTo>
                  <a:pt x="0" y="155841"/>
                </a:lnTo>
                <a:lnTo>
                  <a:pt x="109618" y="210675"/>
                </a:lnTo>
                <a:lnTo>
                  <a:pt x="109617" y="26939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3918" y="511013"/>
            <a:ext cx="109855" cy="184150"/>
          </a:xfrm>
          <a:custGeom>
            <a:avLst/>
            <a:gdLst/>
            <a:ahLst/>
            <a:cxnLst/>
            <a:rect l="l" t="t" r="r" b="b"/>
            <a:pathLst>
              <a:path w="109854" h="184150">
                <a:moveTo>
                  <a:pt x="109617" y="0"/>
                </a:moveTo>
                <a:lnTo>
                  <a:pt x="0" y="13463"/>
                </a:lnTo>
                <a:lnTo>
                  <a:pt x="0" y="169309"/>
                </a:lnTo>
                <a:lnTo>
                  <a:pt x="109618" y="183746"/>
                </a:lnTo>
                <a:lnTo>
                  <a:pt x="109617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3917" y="237801"/>
            <a:ext cx="218292" cy="230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43918" y="736122"/>
            <a:ext cx="218440" cy="47625"/>
          </a:xfrm>
          <a:custGeom>
            <a:avLst/>
            <a:gdLst/>
            <a:ahLst/>
            <a:cxnLst/>
            <a:rect l="l" t="t" r="r" b="b"/>
            <a:pathLst>
              <a:path w="218440" h="47625">
                <a:moveTo>
                  <a:pt x="109617" y="0"/>
                </a:moveTo>
                <a:lnTo>
                  <a:pt x="0" y="20201"/>
                </a:lnTo>
                <a:lnTo>
                  <a:pt x="109617" y="47140"/>
                </a:lnTo>
                <a:lnTo>
                  <a:pt x="218292" y="20201"/>
                </a:lnTo>
                <a:lnTo>
                  <a:pt x="109617" y="0"/>
                </a:lnTo>
                <a:close/>
              </a:path>
            </a:pathLst>
          </a:custGeom>
          <a:solidFill>
            <a:srgbClr val="F3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595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S3</a:t>
            </a:r>
            <a:r>
              <a:rPr dirty="0" sz="2800" spc="-40"/>
              <a:t> </a:t>
            </a:r>
            <a:r>
              <a:rPr dirty="0" sz="2800" spc="-5"/>
              <a:t>Concepts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92092" y="1035176"/>
            <a:ext cx="4650740" cy="2952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3497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Amazon S3 stores data as</a:t>
            </a:r>
            <a:r>
              <a:rPr dirty="0" sz="2000" spc="-1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objects  within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buckets</a:t>
            </a:r>
            <a:endParaRPr sz="2000">
              <a:latin typeface="Arial"/>
              <a:cs typeface="Arial"/>
            </a:endParaRPr>
          </a:p>
          <a:p>
            <a:pPr marL="355600" marR="34988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An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object is composed of a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file</a:t>
            </a:r>
            <a:r>
              <a:rPr dirty="0" sz="2000" spc="-1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and  optionally any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metadata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that  describes that</a:t>
            </a:r>
            <a:r>
              <a:rPr dirty="0" sz="2000" spc="-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355600" marR="27495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6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can have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up to 100 buckets</a:t>
            </a:r>
            <a:r>
              <a:rPr dirty="0" sz="2000" spc="-9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  each</a:t>
            </a:r>
            <a:r>
              <a:rPr dirty="0" sz="2000" spc="-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account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6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can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control access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to the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bucket  and its</a:t>
            </a:r>
            <a:r>
              <a:rPr dirty="0" sz="2000" spc="-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68017" y="378792"/>
            <a:ext cx="250190" cy="475615"/>
          </a:xfrm>
          <a:custGeom>
            <a:avLst/>
            <a:gdLst/>
            <a:ahLst/>
            <a:cxnLst/>
            <a:rect l="l" t="t" r="r" b="b"/>
            <a:pathLst>
              <a:path w="250190" h="475615">
                <a:moveTo>
                  <a:pt x="249784" y="0"/>
                </a:moveTo>
                <a:lnTo>
                  <a:pt x="0" y="61437"/>
                </a:lnTo>
                <a:lnTo>
                  <a:pt x="0" y="413762"/>
                </a:lnTo>
                <a:lnTo>
                  <a:pt x="249784" y="475203"/>
                </a:lnTo>
                <a:lnTo>
                  <a:pt x="249784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17801" y="378792"/>
            <a:ext cx="48260" cy="475615"/>
          </a:xfrm>
          <a:custGeom>
            <a:avLst/>
            <a:gdLst/>
            <a:ahLst/>
            <a:cxnLst/>
            <a:rect l="l" t="t" r="r" b="b"/>
            <a:pathLst>
              <a:path w="48259" h="475615">
                <a:moveTo>
                  <a:pt x="0" y="0"/>
                </a:moveTo>
                <a:lnTo>
                  <a:pt x="0" y="475203"/>
                </a:lnTo>
                <a:lnTo>
                  <a:pt x="48070" y="451205"/>
                </a:lnTo>
                <a:lnTo>
                  <a:pt x="48069" y="2495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68017" y="253028"/>
            <a:ext cx="108585" cy="211454"/>
          </a:xfrm>
          <a:custGeom>
            <a:avLst/>
            <a:gdLst/>
            <a:ahLst/>
            <a:cxnLst/>
            <a:rect l="l" t="t" r="r" b="b"/>
            <a:pathLst>
              <a:path w="108584" h="211454">
                <a:moveTo>
                  <a:pt x="0" y="0"/>
                </a:moveTo>
                <a:lnTo>
                  <a:pt x="0" y="183366"/>
                </a:lnTo>
                <a:lnTo>
                  <a:pt x="108398" y="211208"/>
                </a:lnTo>
                <a:lnTo>
                  <a:pt x="108398" y="54726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68018" y="770477"/>
            <a:ext cx="108585" cy="210820"/>
          </a:xfrm>
          <a:custGeom>
            <a:avLst/>
            <a:gdLst/>
            <a:ahLst/>
            <a:cxnLst/>
            <a:rect l="l" t="t" r="r" b="b"/>
            <a:pathLst>
              <a:path w="108584" h="210819">
                <a:moveTo>
                  <a:pt x="108398" y="0"/>
                </a:moveTo>
                <a:lnTo>
                  <a:pt x="0" y="26883"/>
                </a:lnTo>
                <a:lnTo>
                  <a:pt x="0" y="210239"/>
                </a:lnTo>
                <a:lnTo>
                  <a:pt x="108398" y="155518"/>
                </a:lnTo>
                <a:lnTo>
                  <a:pt x="108398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68017" y="525674"/>
            <a:ext cx="108585" cy="183515"/>
          </a:xfrm>
          <a:custGeom>
            <a:avLst/>
            <a:gdLst/>
            <a:ahLst/>
            <a:cxnLst/>
            <a:rect l="l" t="t" r="r" b="b"/>
            <a:pathLst>
              <a:path w="108584" h="183515">
                <a:moveTo>
                  <a:pt x="0" y="0"/>
                </a:moveTo>
                <a:lnTo>
                  <a:pt x="0" y="183366"/>
                </a:lnTo>
                <a:lnTo>
                  <a:pt x="108398" y="168959"/>
                </a:lnTo>
                <a:lnTo>
                  <a:pt x="108398" y="13435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17292" y="378792"/>
            <a:ext cx="250825" cy="475615"/>
          </a:xfrm>
          <a:custGeom>
            <a:avLst/>
            <a:gdLst/>
            <a:ahLst/>
            <a:cxnLst/>
            <a:rect l="l" t="t" r="r" b="b"/>
            <a:pathLst>
              <a:path w="250825" h="475615">
                <a:moveTo>
                  <a:pt x="0" y="0"/>
                </a:moveTo>
                <a:lnTo>
                  <a:pt x="0" y="475203"/>
                </a:lnTo>
                <a:lnTo>
                  <a:pt x="250725" y="413762"/>
                </a:lnTo>
                <a:lnTo>
                  <a:pt x="250725" y="6143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93727" y="378792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5">
                <a:moveTo>
                  <a:pt x="0" y="0"/>
                </a:moveTo>
                <a:lnTo>
                  <a:pt x="0" y="475203"/>
                </a:lnTo>
              </a:path>
            </a:pathLst>
          </a:custGeom>
          <a:ln w="47129">
            <a:solidFill>
              <a:srgbClr val="862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58678" y="770477"/>
            <a:ext cx="109855" cy="210820"/>
          </a:xfrm>
          <a:custGeom>
            <a:avLst/>
            <a:gdLst/>
            <a:ahLst/>
            <a:cxnLst/>
            <a:rect l="l" t="t" r="r" b="b"/>
            <a:pathLst>
              <a:path w="109854" h="210819">
                <a:moveTo>
                  <a:pt x="0" y="0"/>
                </a:moveTo>
                <a:lnTo>
                  <a:pt x="0" y="155518"/>
                </a:lnTo>
                <a:lnTo>
                  <a:pt x="109339" y="210239"/>
                </a:lnTo>
                <a:lnTo>
                  <a:pt x="109339" y="26883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58678" y="525674"/>
            <a:ext cx="109855" cy="183515"/>
          </a:xfrm>
          <a:custGeom>
            <a:avLst/>
            <a:gdLst/>
            <a:ahLst/>
            <a:cxnLst/>
            <a:rect l="l" t="t" r="r" b="b"/>
            <a:pathLst>
              <a:path w="109854" h="183515">
                <a:moveTo>
                  <a:pt x="109339" y="0"/>
                </a:moveTo>
                <a:lnTo>
                  <a:pt x="0" y="13435"/>
                </a:lnTo>
                <a:lnTo>
                  <a:pt x="0" y="168958"/>
                </a:lnTo>
                <a:lnTo>
                  <a:pt x="109339" y="183366"/>
                </a:lnTo>
                <a:lnTo>
                  <a:pt x="109339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58678" y="253028"/>
            <a:ext cx="217737" cy="23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58678" y="750318"/>
            <a:ext cx="217804" cy="47625"/>
          </a:xfrm>
          <a:custGeom>
            <a:avLst/>
            <a:gdLst/>
            <a:ahLst/>
            <a:cxnLst/>
            <a:rect l="l" t="t" r="r" b="b"/>
            <a:pathLst>
              <a:path w="217804" h="47625">
                <a:moveTo>
                  <a:pt x="109339" y="0"/>
                </a:moveTo>
                <a:lnTo>
                  <a:pt x="0" y="20159"/>
                </a:lnTo>
                <a:lnTo>
                  <a:pt x="109339" y="47043"/>
                </a:lnTo>
                <a:lnTo>
                  <a:pt x="217737" y="20159"/>
                </a:lnTo>
                <a:lnTo>
                  <a:pt x="109339" y="0"/>
                </a:lnTo>
                <a:close/>
              </a:path>
            </a:pathLst>
          </a:custGeom>
          <a:solidFill>
            <a:srgbClr val="F3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48246" y="1738322"/>
            <a:ext cx="587141" cy="702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36014" y="2579370"/>
            <a:ext cx="6794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az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on 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9026" y="2439161"/>
            <a:ext cx="1379855" cy="157480"/>
          </a:xfrm>
          <a:custGeom>
            <a:avLst/>
            <a:gdLst/>
            <a:ahLst/>
            <a:cxnLst/>
            <a:rect l="l" t="t" r="r" b="b"/>
            <a:pathLst>
              <a:path w="1379855" h="157480">
                <a:moveTo>
                  <a:pt x="1379601" y="0"/>
                </a:moveTo>
                <a:lnTo>
                  <a:pt x="1379601" y="78612"/>
                </a:lnTo>
                <a:lnTo>
                  <a:pt x="0" y="78612"/>
                </a:lnTo>
                <a:lnTo>
                  <a:pt x="0" y="157099"/>
                </a:lnTo>
              </a:path>
            </a:pathLst>
          </a:custGeom>
          <a:ln w="28956">
            <a:solidFill>
              <a:srgbClr val="6C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68245" y="2439161"/>
            <a:ext cx="1317625" cy="157480"/>
          </a:xfrm>
          <a:custGeom>
            <a:avLst/>
            <a:gdLst/>
            <a:ahLst/>
            <a:cxnLst/>
            <a:rect l="l" t="t" r="r" b="b"/>
            <a:pathLst>
              <a:path w="1317625" h="157480">
                <a:moveTo>
                  <a:pt x="1317625" y="157099"/>
                </a:moveTo>
                <a:lnTo>
                  <a:pt x="1317625" y="78612"/>
                </a:lnTo>
                <a:lnTo>
                  <a:pt x="0" y="78612"/>
                </a:lnTo>
                <a:lnTo>
                  <a:pt x="0" y="0"/>
                </a:lnTo>
              </a:path>
            </a:pathLst>
          </a:custGeom>
          <a:ln w="28955">
            <a:solidFill>
              <a:srgbClr val="6C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9531" y="3367278"/>
            <a:ext cx="5715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Buck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et  </a:t>
            </a:r>
            <a:r>
              <a:rPr dirty="0" sz="1400" spc="-5">
                <a:solidFill>
                  <a:srgbClr val="464646"/>
                </a:solidFill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052" y="3793947"/>
            <a:ext cx="6311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Objec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18460" y="2604516"/>
            <a:ext cx="731520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006598" y="3332226"/>
            <a:ext cx="5715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Buck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5538" y="3062477"/>
            <a:ext cx="844550" cy="443230"/>
          </a:xfrm>
          <a:custGeom>
            <a:avLst/>
            <a:gdLst/>
            <a:ahLst/>
            <a:cxnLst/>
            <a:rect l="l" t="t" r="r" b="b"/>
            <a:pathLst>
              <a:path w="844550" h="443229">
                <a:moveTo>
                  <a:pt x="0" y="0"/>
                </a:moveTo>
                <a:lnTo>
                  <a:pt x="422275" y="0"/>
                </a:lnTo>
                <a:lnTo>
                  <a:pt x="422275" y="442849"/>
                </a:lnTo>
                <a:lnTo>
                  <a:pt x="844550" y="442849"/>
                </a:lnTo>
              </a:path>
            </a:pathLst>
          </a:custGeom>
          <a:ln w="28956">
            <a:solidFill>
              <a:srgbClr val="6C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9268" y="2584704"/>
            <a:ext cx="731519" cy="731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01724" y="3137916"/>
            <a:ext cx="731519" cy="731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35963" y="3750665"/>
            <a:ext cx="5416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Objec</a:t>
            </a:r>
            <a:r>
              <a:rPr dirty="0" sz="140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077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Object</a:t>
            </a:r>
            <a:r>
              <a:rPr dirty="0" sz="2800" spc="-45">
                <a:solidFill>
                  <a:srgbClr val="4D4D4B"/>
                </a:solidFill>
              </a:rPr>
              <a:t> </a:t>
            </a:r>
            <a:r>
              <a:rPr dirty="0" sz="2800" spc="-15">
                <a:solidFill>
                  <a:srgbClr val="4D4D4B"/>
                </a:solidFill>
              </a:rPr>
              <a:t>Keys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24471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 object key is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unique identifier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object in a 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bucket.</a:t>
            </a:r>
            <a:endParaRPr sz="2400">
              <a:latin typeface="Arial"/>
              <a:cs typeface="Arial"/>
            </a:endParaRPr>
          </a:p>
          <a:p>
            <a:pPr marL="1223645">
              <a:lnSpc>
                <a:spcPct val="100000"/>
              </a:lnSpc>
              <a:spcBef>
                <a:spcPts val="1875"/>
              </a:spcBef>
            </a:pPr>
            <a:r>
              <a:rPr dirty="0" sz="1800" spc="-5">
                <a:solidFill>
                  <a:srgbClr val="252525"/>
                </a:solidFill>
                <a:latin typeface="Arial"/>
                <a:cs typeface="Arial"/>
                <a:hlinkClick r:id="rId2"/>
              </a:rPr>
              <a:t>http://</a:t>
            </a:r>
            <a:r>
              <a:rPr dirty="0" sz="1800" spc="-5">
                <a:solidFill>
                  <a:srgbClr val="FBB64B"/>
                </a:solidFill>
                <a:latin typeface="Arial"/>
                <a:cs typeface="Arial"/>
                <a:hlinkClick r:id="rId2"/>
              </a:rPr>
              <a:t>doc</a:t>
            </a:r>
            <a:r>
              <a:rPr dirty="0" sz="1800" spc="-5">
                <a:solidFill>
                  <a:srgbClr val="252525"/>
                </a:solidFill>
                <a:latin typeface="Arial"/>
                <a:cs typeface="Arial"/>
                <a:hlinkClick r:id="rId2"/>
              </a:rPr>
              <a:t>.s3.amazonaws.com/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  <a:hlinkClick r:id="rId2"/>
              </a:rPr>
              <a:t>2006-03-01/AmazonS3.html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449" y="2564383"/>
            <a:ext cx="723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79546"/>
                </a:solidFill>
                <a:latin typeface="Arial"/>
                <a:cs typeface="Arial"/>
              </a:rPr>
              <a:t>B</a:t>
            </a:r>
            <a:r>
              <a:rPr dirty="0" sz="1800" spc="-15">
                <a:solidFill>
                  <a:srgbClr val="F79546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F79546"/>
                </a:solidFill>
                <a:latin typeface="Arial"/>
                <a:cs typeface="Arial"/>
              </a:rPr>
              <a:t>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0614" y="2607310"/>
            <a:ext cx="1142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Object/Key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2148839"/>
            <a:ext cx="1257300" cy="967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66709" y="2315591"/>
            <a:ext cx="744564" cy="4558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77611" y="2200655"/>
            <a:ext cx="1255776" cy="967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43740" y="2367407"/>
            <a:ext cx="743913" cy="454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68017" y="378792"/>
            <a:ext cx="250190" cy="475615"/>
          </a:xfrm>
          <a:custGeom>
            <a:avLst/>
            <a:gdLst/>
            <a:ahLst/>
            <a:cxnLst/>
            <a:rect l="l" t="t" r="r" b="b"/>
            <a:pathLst>
              <a:path w="250190" h="475615">
                <a:moveTo>
                  <a:pt x="249784" y="0"/>
                </a:moveTo>
                <a:lnTo>
                  <a:pt x="0" y="61437"/>
                </a:lnTo>
                <a:lnTo>
                  <a:pt x="0" y="413762"/>
                </a:lnTo>
                <a:lnTo>
                  <a:pt x="249784" y="475203"/>
                </a:lnTo>
                <a:lnTo>
                  <a:pt x="249784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17801" y="378792"/>
            <a:ext cx="48260" cy="475615"/>
          </a:xfrm>
          <a:custGeom>
            <a:avLst/>
            <a:gdLst/>
            <a:ahLst/>
            <a:cxnLst/>
            <a:rect l="l" t="t" r="r" b="b"/>
            <a:pathLst>
              <a:path w="48259" h="475615">
                <a:moveTo>
                  <a:pt x="0" y="0"/>
                </a:moveTo>
                <a:lnTo>
                  <a:pt x="0" y="475203"/>
                </a:lnTo>
                <a:lnTo>
                  <a:pt x="48070" y="451205"/>
                </a:lnTo>
                <a:lnTo>
                  <a:pt x="48069" y="2495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68017" y="253028"/>
            <a:ext cx="108585" cy="211454"/>
          </a:xfrm>
          <a:custGeom>
            <a:avLst/>
            <a:gdLst/>
            <a:ahLst/>
            <a:cxnLst/>
            <a:rect l="l" t="t" r="r" b="b"/>
            <a:pathLst>
              <a:path w="108584" h="211454">
                <a:moveTo>
                  <a:pt x="0" y="0"/>
                </a:moveTo>
                <a:lnTo>
                  <a:pt x="0" y="183366"/>
                </a:lnTo>
                <a:lnTo>
                  <a:pt x="108398" y="211208"/>
                </a:lnTo>
                <a:lnTo>
                  <a:pt x="108398" y="54726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68018" y="770477"/>
            <a:ext cx="108585" cy="210820"/>
          </a:xfrm>
          <a:custGeom>
            <a:avLst/>
            <a:gdLst/>
            <a:ahLst/>
            <a:cxnLst/>
            <a:rect l="l" t="t" r="r" b="b"/>
            <a:pathLst>
              <a:path w="108584" h="210819">
                <a:moveTo>
                  <a:pt x="108398" y="0"/>
                </a:moveTo>
                <a:lnTo>
                  <a:pt x="0" y="26883"/>
                </a:lnTo>
                <a:lnTo>
                  <a:pt x="0" y="210239"/>
                </a:lnTo>
                <a:lnTo>
                  <a:pt x="108398" y="155518"/>
                </a:lnTo>
                <a:lnTo>
                  <a:pt x="108398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68017" y="525674"/>
            <a:ext cx="108585" cy="183515"/>
          </a:xfrm>
          <a:custGeom>
            <a:avLst/>
            <a:gdLst/>
            <a:ahLst/>
            <a:cxnLst/>
            <a:rect l="l" t="t" r="r" b="b"/>
            <a:pathLst>
              <a:path w="108584" h="183515">
                <a:moveTo>
                  <a:pt x="0" y="0"/>
                </a:moveTo>
                <a:lnTo>
                  <a:pt x="0" y="183366"/>
                </a:lnTo>
                <a:lnTo>
                  <a:pt x="108398" y="168959"/>
                </a:lnTo>
                <a:lnTo>
                  <a:pt x="108398" y="13435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17292" y="378792"/>
            <a:ext cx="250825" cy="475615"/>
          </a:xfrm>
          <a:custGeom>
            <a:avLst/>
            <a:gdLst/>
            <a:ahLst/>
            <a:cxnLst/>
            <a:rect l="l" t="t" r="r" b="b"/>
            <a:pathLst>
              <a:path w="250825" h="475615">
                <a:moveTo>
                  <a:pt x="0" y="0"/>
                </a:moveTo>
                <a:lnTo>
                  <a:pt x="0" y="475203"/>
                </a:lnTo>
                <a:lnTo>
                  <a:pt x="250725" y="413762"/>
                </a:lnTo>
                <a:lnTo>
                  <a:pt x="250725" y="6143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93727" y="378792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5">
                <a:moveTo>
                  <a:pt x="0" y="0"/>
                </a:moveTo>
                <a:lnTo>
                  <a:pt x="0" y="475203"/>
                </a:lnTo>
              </a:path>
            </a:pathLst>
          </a:custGeom>
          <a:ln w="47129">
            <a:solidFill>
              <a:srgbClr val="862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58678" y="770477"/>
            <a:ext cx="109855" cy="210820"/>
          </a:xfrm>
          <a:custGeom>
            <a:avLst/>
            <a:gdLst/>
            <a:ahLst/>
            <a:cxnLst/>
            <a:rect l="l" t="t" r="r" b="b"/>
            <a:pathLst>
              <a:path w="109854" h="210819">
                <a:moveTo>
                  <a:pt x="0" y="0"/>
                </a:moveTo>
                <a:lnTo>
                  <a:pt x="0" y="155518"/>
                </a:lnTo>
                <a:lnTo>
                  <a:pt x="109339" y="210239"/>
                </a:lnTo>
                <a:lnTo>
                  <a:pt x="109339" y="26883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58678" y="525674"/>
            <a:ext cx="109855" cy="183515"/>
          </a:xfrm>
          <a:custGeom>
            <a:avLst/>
            <a:gdLst/>
            <a:ahLst/>
            <a:cxnLst/>
            <a:rect l="l" t="t" r="r" b="b"/>
            <a:pathLst>
              <a:path w="109854" h="183515">
                <a:moveTo>
                  <a:pt x="109339" y="0"/>
                </a:moveTo>
                <a:lnTo>
                  <a:pt x="0" y="13435"/>
                </a:lnTo>
                <a:lnTo>
                  <a:pt x="0" y="168958"/>
                </a:lnTo>
                <a:lnTo>
                  <a:pt x="109339" y="183366"/>
                </a:lnTo>
                <a:lnTo>
                  <a:pt x="109339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58678" y="253028"/>
            <a:ext cx="217737" cy="230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58678" y="750318"/>
            <a:ext cx="217804" cy="47625"/>
          </a:xfrm>
          <a:custGeom>
            <a:avLst/>
            <a:gdLst/>
            <a:ahLst/>
            <a:cxnLst/>
            <a:rect l="l" t="t" r="r" b="b"/>
            <a:pathLst>
              <a:path w="217804" h="47625">
                <a:moveTo>
                  <a:pt x="109339" y="0"/>
                </a:moveTo>
                <a:lnTo>
                  <a:pt x="0" y="20159"/>
                </a:lnTo>
                <a:lnTo>
                  <a:pt x="109339" y="47043"/>
                </a:lnTo>
                <a:lnTo>
                  <a:pt x="217737" y="20159"/>
                </a:lnTo>
                <a:lnTo>
                  <a:pt x="109339" y="0"/>
                </a:lnTo>
                <a:close/>
              </a:path>
            </a:pathLst>
          </a:custGeom>
          <a:solidFill>
            <a:srgbClr val="F3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4429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Amazon S3</a:t>
            </a:r>
            <a:r>
              <a:rPr dirty="0" sz="2800" spc="-3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Security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171"/>
            <a:ext cx="8019415" cy="28060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control access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buckets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and objects</a:t>
            </a:r>
            <a:r>
              <a:rPr dirty="0" sz="2400" spc="1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with: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Access Control Lists</a:t>
            </a:r>
            <a:r>
              <a:rPr dirty="0" sz="2000" spc="-8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(ACLs)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Bucket</a:t>
            </a:r>
            <a:r>
              <a:rPr dirty="0" sz="2000" spc="-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policies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Identity and Access Management (IAM)</a:t>
            </a:r>
            <a:r>
              <a:rPr dirty="0" sz="2000" spc="-2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policies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upload or download data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S3 via</a:t>
            </a:r>
            <a:r>
              <a:rPr dirty="0" sz="2400" spc="7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SSL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encrypted endpoints.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</a:t>
            </a:r>
            <a:r>
              <a:rPr dirty="0" sz="2400" spc="-10" b="1">
                <a:solidFill>
                  <a:srgbClr val="4D4D4B"/>
                </a:solidFill>
                <a:latin typeface="Arial"/>
                <a:cs typeface="Arial"/>
              </a:rPr>
              <a:t>encrypt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data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using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SDKs.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68017" y="378792"/>
            <a:ext cx="250190" cy="475615"/>
          </a:xfrm>
          <a:custGeom>
            <a:avLst/>
            <a:gdLst/>
            <a:ahLst/>
            <a:cxnLst/>
            <a:rect l="l" t="t" r="r" b="b"/>
            <a:pathLst>
              <a:path w="250190" h="475615">
                <a:moveTo>
                  <a:pt x="249784" y="0"/>
                </a:moveTo>
                <a:lnTo>
                  <a:pt x="0" y="61437"/>
                </a:lnTo>
                <a:lnTo>
                  <a:pt x="0" y="413762"/>
                </a:lnTo>
                <a:lnTo>
                  <a:pt x="249784" y="475203"/>
                </a:lnTo>
                <a:lnTo>
                  <a:pt x="249784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801" y="378792"/>
            <a:ext cx="48260" cy="475615"/>
          </a:xfrm>
          <a:custGeom>
            <a:avLst/>
            <a:gdLst/>
            <a:ahLst/>
            <a:cxnLst/>
            <a:rect l="l" t="t" r="r" b="b"/>
            <a:pathLst>
              <a:path w="48259" h="475615">
                <a:moveTo>
                  <a:pt x="0" y="0"/>
                </a:moveTo>
                <a:lnTo>
                  <a:pt x="0" y="475203"/>
                </a:lnTo>
                <a:lnTo>
                  <a:pt x="48070" y="451205"/>
                </a:lnTo>
                <a:lnTo>
                  <a:pt x="48069" y="2495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8017" y="253028"/>
            <a:ext cx="108585" cy="211454"/>
          </a:xfrm>
          <a:custGeom>
            <a:avLst/>
            <a:gdLst/>
            <a:ahLst/>
            <a:cxnLst/>
            <a:rect l="l" t="t" r="r" b="b"/>
            <a:pathLst>
              <a:path w="108584" h="211454">
                <a:moveTo>
                  <a:pt x="0" y="0"/>
                </a:moveTo>
                <a:lnTo>
                  <a:pt x="0" y="183366"/>
                </a:lnTo>
                <a:lnTo>
                  <a:pt x="108398" y="211208"/>
                </a:lnTo>
                <a:lnTo>
                  <a:pt x="108398" y="54726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68018" y="770477"/>
            <a:ext cx="108585" cy="210820"/>
          </a:xfrm>
          <a:custGeom>
            <a:avLst/>
            <a:gdLst/>
            <a:ahLst/>
            <a:cxnLst/>
            <a:rect l="l" t="t" r="r" b="b"/>
            <a:pathLst>
              <a:path w="108584" h="210819">
                <a:moveTo>
                  <a:pt x="108398" y="0"/>
                </a:moveTo>
                <a:lnTo>
                  <a:pt x="0" y="26883"/>
                </a:lnTo>
                <a:lnTo>
                  <a:pt x="0" y="210239"/>
                </a:lnTo>
                <a:lnTo>
                  <a:pt x="108398" y="155518"/>
                </a:lnTo>
                <a:lnTo>
                  <a:pt x="108398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68017" y="525674"/>
            <a:ext cx="108585" cy="183515"/>
          </a:xfrm>
          <a:custGeom>
            <a:avLst/>
            <a:gdLst/>
            <a:ahLst/>
            <a:cxnLst/>
            <a:rect l="l" t="t" r="r" b="b"/>
            <a:pathLst>
              <a:path w="108584" h="183515">
                <a:moveTo>
                  <a:pt x="0" y="0"/>
                </a:moveTo>
                <a:lnTo>
                  <a:pt x="0" y="183366"/>
                </a:lnTo>
                <a:lnTo>
                  <a:pt x="108398" y="168959"/>
                </a:lnTo>
                <a:lnTo>
                  <a:pt x="108398" y="13435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17292" y="378792"/>
            <a:ext cx="250825" cy="475615"/>
          </a:xfrm>
          <a:custGeom>
            <a:avLst/>
            <a:gdLst/>
            <a:ahLst/>
            <a:cxnLst/>
            <a:rect l="l" t="t" r="r" b="b"/>
            <a:pathLst>
              <a:path w="250825" h="475615">
                <a:moveTo>
                  <a:pt x="0" y="0"/>
                </a:moveTo>
                <a:lnTo>
                  <a:pt x="0" y="475203"/>
                </a:lnTo>
                <a:lnTo>
                  <a:pt x="250725" y="413762"/>
                </a:lnTo>
                <a:lnTo>
                  <a:pt x="250725" y="6143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93727" y="378792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5">
                <a:moveTo>
                  <a:pt x="0" y="0"/>
                </a:moveTo>
                <a:lnTo>
                  <a:pt x="0" y="475203"/>
                </a:lnTo>
              </a:path>
            </a:pathLst>
          </a:custGeom>
          <a:ln w="47129">
            <a:solidFill>
              <a:srgbClr val="862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58678" y="770477"/>
            <a:ext cx="109855" cy="210820"/>
          </a:xfrm>
          <a:custGeom>
            <a:avLst/>
            <a:gdLst/>
            <a:ahLst/>
            <a:cxnLst/>
            <a:rect l="l" t="t" r="r" b="b"/>
            <a:pathLst>
              <a:path w="109854" h="210819">
                <a:moveTo>
                  <a:pt x="0" y="0"/>
                </a:moveTo>
                <a:lnTo>
                  <a:pt x="0" y="155518"/>
                </a:lnTo>
                <a:lnTo>
                  <a:pt x="109339" y="210239"/>
                </a:lnTo>
                <a:lnTo>
                  <a:pt x="109339" y="26883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58678" y="525674"/>
            <a:ext cx="109855" cy="183515"/>
          </a:xfrm>
          <a:custGeom>
            <a:avLst/>
            <a:gdLst/>
            <a:ahLst/>
            <a:cxnLst/>
            <a:rect l="l" t="t" r="r" b="b"/>
            <a:pathLst>
              <a:path w="109854" h="183515">
                <a:moveTo>
                  <a:pt x="109339" y="0"/>
                </a:moveTo>
                <a:lnTo>
                  <a:pt x="0" y="13435"/>
                </a:lnTo>
                <a:lnTo>
                  <a:pt x="0" y="168958"/>
                </a:lnTo>
                <a:lnTo>
                  <a:pt x="109339" y="183366"/>
                </a:lnTo>
                <a:lnTo>
                  <a:pt x="109339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58678" y="253028"/>
            <a:ext cx="217737" cy="23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58678" y="750318"/>
            <a:ext cx="217804" cy="47625"/>
          </a:xfrm>
          <a:custGeom>
            <a:avLst/>
            <a:gdLst/>
            <a:ahLst/>
            <a:cxnLst/>
            <a:rect l="l" t="t" r="r" b="b"/>
            <a:pathLst>
              <a:path w="217804" h="47625">
                <a:moveTo>
                  <a:pt x="109339" y="0"/>
                </a:moveTo>
                <a:lnTo>
                  <a:pt x="0" y="20159"/>
                </a:lnTo>
                <a:lnTo>
                  <a:pt x="109339" y="47043"/>
                </a:lnTo>
                <a:lnTo>
                  <a:pt x="217737" y="20159"/>
                </a:lnTo>
                <a:lnTo>
                  <a:pt x="109339" y="0"/>
                </a:lnTo>
                <a:close/>
              </a:path>
            </a:pathLst>
          </a:custGeom>
          <a:solidFill>
            <a:srgbClr val="F3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7650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S3 Object</a:t>
            </a:r>
            <a:r>
              <a:rPr dirty="0" sz="2800" spc="-20"/>
              <a:t> </a:t>
            </a:r>
            <a:r>
              <a:rPr dirty="0" sz="2800" spc="-5"/>
              <a:t>Lifecycle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09878"/>
            <a:ext cx="7533640" cy="3618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414042"/>
                </a:solidFill>
                <a:latin typeface="Arial"/>
                <a:cs typeface="Arial"/>
              </a:rPr>
              <a:t>Lifecycle </a:t>
            </a:r>
            <a:r>
              <a:rPr dirty="0" sz="2000" b="1">
                <a:solidFill>
                  <a:srgbClr val="414042"/>
                </a:solidFill>
                <a:latin typeface="Arial"/>
                <a:cs typeface="Arial"/>
              </a:rPr>
              <a:t>management </a:t>
            </a:r>
            <a:r>
              <a:rPr dirty="0" sz="2000">
                <a:solidFill>
                  <a:srgbClr val="414042"/>
                </a:solidFill>
                <a:latin typeface="Arial"/>
                <a:cs typeface="Arial"/>
              </a:rPr>
              <a:t>defines how Amazon S3 manages</a:t>
            </a:r>
            <a:r>
              <a:rPr dirty="0" sz="2000" spc="-21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14042"/>
                </a:solidFill>
                <a:latin typeface="Arial"/>
                <a:cs typeface="Arial"/>
              </a:rPr>
              <a:t>objects  during their lifetime. Some objects that you store in an Amazon S3  bucket might </a:t>
            </a:r>
            <a:r>
              <a:rPr dirty="0" sz="2000" spc="-5">
                <a:solidFill>
                  <a:srgbClr val="414042"/>
                </a:solidFill>
                <a:latin typeface="Arial"/>
                <a:cs typeface="Arial"/>
              </a:rPr>
              <a:t>have </a:t>
            </a:r>
            <a:r>
              <a:rPr dirty="0" sz="2000">
                <a:solidFill>
                  <a:srgbClr val="414042"/>
                </a:solidFill>
                <a:latin typeface="Arial"/>
                <a:cs typeface="Arial"/>
              </a:rPr>
              <a:t>a well-defined</a:t>
            </a:r>
            <a:r>
              <a:rPr dirty="0" sz="2000" spc="-10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14042"/>
                </a:solidFill>
                <a:latin typeface="Arial"/>
                <a:cs typeface="Arial"/>
              </a:rPr>
              <a:t>lifecycle: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Log</a:t>
            </a:r>
            <a:r>
              <a:rPr dirty="0" sz="2000" spc="-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Archive</a:t>
            </a:r>
            <a:r>
              <a:rPr dirty="0" sz="2000" spc="-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Digital media</a:t>
            </a:r>
            <a:r>
              <a:rPr dirty="0" sz="2000" spc="-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archives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Financial and healthcare</a:t>
            </a:r>
            <a:r>
              <a:rPr dirty="0" sz="2000" spc="-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records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Raw genomics sequence</a:t>
            </a:r>
            <a:r>
              <a:rPr dirty="0" sz="2000" spc="-9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Long-term database</a:t>
            </a:r>
            <a:r>
              <a:rPr dirty="0" sz="2000" spc="-10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backups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 that must be retained for regulatory</a:t>
            </a:r>
            <a:r>
              <a:rPr dirty="0" sz="2000" spc="-19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compliance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68017" y="378792"/>
            <a:ext cx="250190" cy="475615"/>
          </a:xfrm>
          <a:custGeom>
            <a:avLst/>
            <a:gdLst/>
            <a:ahLst/>
            <a:cxnLst/>
            <a:rect l="l" t="t" r="r" b="b"/>
            <a:pathLst>
              <a:path w="250190" h="475615">
                <a:moveTo>
                  <a:pt x="249784" y="0"/>
                </a:moveTo>
                <a:lnTo>
                  <a:pt x="0" y="61437"/>
                </a:lnTo>
                <a:lnTo>
                  <a:pt x="0" y="413762"/>
                </a:lnTo>
                <a:lnTo>
                  <a:pt x="249784" y="475203"/>
                </a:lnTo>
                <a:lnTo>
                  <a:pt x="249784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801" y="378792"/>
            <a:ext cx="48260" cy="475615"/>
          </a:xfrm>
          <a:custGeom>
            <a:avLst/>
            <a:gdLst/>
            <a:ahLst/>
            <a:cxnLst/>
            <a:rect l="l" t="t" r="r" b="b"/>
            <a:pathLst>
              <a:path w="48259" h="475615">
                <a:moveTo>
                  <a:pt x="0" y="0"/>
                </a:moveTo>
                <a:lnTo>
                  <a:pt x="0" y="475203"/>
                </a:lnTo>
                <a:lnTo>
                  <a:pt x="48070" y="451205"/>
                </a:lnTo>
                <a:lnTo>
                  <a:pt x="48069" y="2495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8017" y="253028"/>
            <a:ext cx="108585" cy="211454"/>
          </a:xfrm>
          <a:custGeom>
            <a:avLst/>
            <a:gdLst/>
            <a:ahLst/>
            <a:cxnLst/>
            <a:rect l="l" t="t" r="r" b="b"/>
            <a:pathLst>
              <a:path w="108584" h="211454">
                <a:moveTo>
                  <a:pt x="0" y="0"/>
                </a:moveTo>
                <a:lnTo>
                  <a:pt x="0" y="183366"/>
                </a:lnTo>
                <a:lnTo>
                  <a:pt x="108398" y="211208"/>
                </a:lnTo>
                <a:lnTo>
                  <a:pt x="108398" y="54726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68018" y="770477"/>
            <a:ext cx="108585" cy="210820"/>
          </a:xfrm>
          <a:custGeom>
            <a:avLst/>
            <a:gdLst/>
            <a:ahLst/>
            <a:cxnLst/>
            <a:rect l="l" t="t" r="r" b="b"/>
            <a:pathLst>
              <a:path w="108584" h="210819">
                <a:moveTo>
                  <a:pt x="108398" y="0"/>
                </a:moveTo>
                <a:lnTo>
                  <a:pt x="0" y="26883"/>
                </a:lnTo>
                <a:lnTo>
                  <a:pt x="0" y="210239"/>
                </a:lnTo>
                <a:lnTo>
                  <a:pt x="108398" y="155518"/>
                </a:lnTo>
                <a:lnTo>
                  <a:pt x="108398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68017" y="525674"/>
            <a:ext cx="108585" cy="183515"/>
          </a:xfrm>
          <a:custGeom>
            <a:avLst/>
            <a:gdLst/>
            <a:ahLst/>
            <a:cxnLst/>
            <a:rect l="l" t="t" r="r" b="b"/>
            <a:pathLst>
              <a:path w="108584" h="183515">
                <a:moveTo>
                  <a:pt x="0" y="0"/>
                </a:moveTo>
                <a:lnTo>
                  <a:pt x="0" y="183366"/>
                </a:lnTo>
                <a:lnTo>
                  <a:pt x="108398" y="168959"/>
                </a:lnTo>
                <a:lnTo>
                  <a:pt x="108398" y="13435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17292" y="378792"/>
            <a:ext cx="250825" cy="475615"/>
          </a:xfrm>
          <a:custGeom>
            <a:avLst/>
            <a:gdLst/>
            <a:ahLst/>
            <a:cxnLst/>
            <a:rect l="l" t="t" r="r" b="b"/>
            <a:pathLst>
              <a:path w="250825" h="475615">
                <a:moveTo>
                  <a:pt x="0" y="0"/>
                </a:moveTo>
                <a:lnTo>
                  <a:pt x="0" y="475203"/>
                </a:lnTo>
                <a:lnTo>
                  <a:pt x="250725" y="413762"/>
                </a:lnTo>
                <a:lnTo>
                  <a:pt x="250725" y="6143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93727" y="378792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5">
                <a:moveTo>
                  <a:pt x="0" y="0"/>
                </a:moveTo>
                <a:lnTo>
                  <a:pt x="0" y="475203"/>
                </a:lnTo>
              </a:path>
            </a:pathLst>
          </a:custGeom>
          <a:ln w="47129">
            <a:solidFill>
              <a:srgbClr val="862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58678" y="770477"/>
            <a:ext cx="109855" cy="210820"/>
          </a:xfrm>
          <a:custGeom>
            <a:avLst/>
            <a:gdLst/>
            <a:ahLst/>
            <a:cxnLst/>
            <a:rect l="l" t="t" r="r" b="b"/>
            <a:pathLst>
              <a:path w="109854" h="210819">
                <a:moveTo>
                  <a:pt x="0" y="0"/>
                </a:moveTo>
                <a:lnTo>
                  <a:pt x="0" y="155518"/>
                </a:lnTo>
                <a:lnTo>
                  <a:pt x="109339" y="210239"/>
                </a:lnTo>
                <a:lnTo>
                  <a:pt x="109339" y="26883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58678" y="525674"/>
            <a:ext cx="109855" cy="183515"/>
          </a:xfrm>
          <a:custGeom>
            <a:avLst/>
            <a:gdLst/>
            <a:ahLst/>
            <a:cxnLst/>
            <a:rect l="l" t="t" r="r" b="b"/>
            <a:pathLst>
              <a:path w="109854" h="183515">
                <a:moveTo>
                  <a:pt x="109339" y="0"/>
                </a:moveTo>
                <a:lnTo>
                  <a:pt x="0" y="13435"/>
                </a:lnTo>
                <a:lnTo>
                  <a:pt x="0" y="168958"/>
                </a:lnTo>
                <a:lnTo>
                  <a:pt x="109339" y="183366"/>
                </a:lnTo>
                <a:lnTo>
                  <a:pt x="109339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58678" y="253028"/>
            <a:ext cx="217737" cy="23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58678" y="750318"/>
            <a:ext cx="217804" cy="47625"/>
          </a:xfrm>
          <a:custGeom>
            <a:avLst/>
            <a:gdLst/>
            <a:ahLst/>
            <a:cxnLst/>
            <a:rect l="l" t="t" r="r" b="b"/>
            <a:pathLst>
              <a:path w="217804" h="47625">
                <a:moveTo>
                  <a:pt x="109339" y="0"/>
                </a:moveTo>
                <a:lnTo>
                  <a:pt x="0" y="20159"/>
                </a:lnTo>
                <a:lnTo>
                  <a:pt x="109339" y="47043"/>
                </a:lnTo>
                <a:lnTo>
                  <a:pt x="217737" y="20159"/>
                </a:lnTo>
                <a:lnTo>
                  <a:pt x="109339" y="0"/>
                </a:lnTo>
                <a:close/>
              </a:path>
            </a:pathLst>
          </a:custGeom>
          <a:solidFill>
            <a:srgbClr val="F3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587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</a:t>
            </a:r>
            <a:r>
              <a:rPr dirty="0" sz="2800" spc="-20"/>
              <a:t>Web </a:t>
            </a:r>
            <a:r>
              <a:rPr dirty="0" sz="2800" spc="-5"/>
              <a:t>Services</a:t>
            </a:r>
            <a:r>
              <a:rPr dirty="0" sz="2800" spc="5"/>
              <a:t> </a:t>
            </a:r>
            <a:r>
              <a:rPr dirty="0" sz="2800" spc="-35"/>
              <a:t>(AWS)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293108" y="780287"/>
            <a:ext cx="3657600" cy="3657600"/>
          </a:xfrm>
          <a:custGeom>
            <a:avLst/>
            <a:gdLst/>
            <a:ahLst/>
            <a:cxnLst/>
            <a:rect l="l" t="t" r="r" b="b"/>
            <a:pathLst>
              <a:path w="3657600" h="3657600">
                <a:moveTo>
                  <a:pt x="0" y="1828800"/>
                </a:moveTo>
                <a:lnTo>
                  <a:pt x="616" y="1780850"/>
                </a:lnTo>
                <a:lnTo>
                  <a:pt x="2455" y="1733204"/>
                </a:lnTo>
                <a:lnTo>
                  <a:pt x="5502" y="1685878"/>
                </a:lnTo>
                <a:lnTo>
                  <a:pt x="9741" y="1638886"/>
                </a:lnTo>
                <a:lnTo>
                  <a:pt x="15158" y="1592244"/>
                </a:lnTo>
                <a:lnTo>
                  <a:pt x="21737" y="1545966"/>
                </a:lnTo>
                <a:lnTo>
                  <a:pt x="29463" y="1500067"/>
                </a:lnTo>
                <a:lnTo>
                  <a:pt x="38322" y="1454563"/>
                </a:lnTo>
                <a:lnTo>
                  <a:pt x="48299" y="1409468"/>
                </a:lnTo>
                <a:lnTo>
                  <a:pt x="59377" y="1364799"/>
                </a:lnTo>
                <a:lnTo>
                  <a:pt x="71543" y="1320568"/>
                </a:lnTo>
                <a:lnTo>
                  <a:pt x="84781" y="1276793"/>
                </a:lnTo>
                <a:lnTo>
                  <a:pt x="99076" y="1233488"/>
                </a:lnTo>
                <a:lnTo>
                  <a:pt x="114412" y="1190667"/>
                </a:lnTo>
                <a:lnTo>
                  <a:pt x="130776" y="1148346"/>
                </a:lnTo>
                <a:lnTo>
                  <a:pt x="148152" y="1106540"/>
                </a:lnTo>
                <a:lnTo>
                  <a:pt x="166524" y="1065265"/>
                </a:lnTo>
                <a:lnTo>
                  <a:pt x="185879" y="1024534"/>
                </a:lnTo>
                <a:lnTo>
                  <a:pt x="206200" y="984364"/>
                </a:lnTo>
                <a:lnTo>
                  <a:pt x="227472" y="944768"/>
                </a:lnTo>
                <a:lnTo>
                  <a:pt x="249682" y="905763"/>
                </a:lnTo>
                <a:lnTo>
                  <a:pt x="272812" y="867364"/>
                </a:lnTo>
                <a:lnTo>
                  <a:pt x="296850" y="829585"/>
                </a:lnTo>
                <a:lnTo>
                  <a:pt x="321778" y="792441"/>
                </a:lnTo>
                <a:lnTo>
                  <a:pt x="347583" y="755948"/>
                </a:lnTo>
                <a:lnTo>
                  <a:pt x="374250" y="720120"/>
                </a:lnTo>
                <a:lnTo>
                  <a:pt x="401762" y="684973"/>
                </a:lnTo>
                <a:lnTo>
                  <a:pt x="430106" y="650522"/>
                </a:lnTo>
                <a:lnTo>
                  <a:pt x="459266" y="616781"/>
                </a:lnTo>
                <a:lnTo>
                  <a:pt x="489227" y="583766"/>
                </a:lnTo>
                <a:lnTo>
                  <a:pt x="519974" y="551492"/>
                </a:lnTo>
                <a:lnTo>
                  <a:pt x="551492" y="519974"/>
                </a:lnTo>
                <a:lnTo>
                  <a:pt x="583766" y="489227"/>
                </a:lnTo>
                <a:lnTo>
                  <a:pt x="616781" y="459266"/>
                </a:lnTo>
                <a:lnTo>
                  <a:pt x="650522" y="430106"/>
                </a:lnTo>
                <a:lnTo>
                  <a:pt x="684973" y="401762"/>
                </a:lnTo>
                <a:lnTo>
                  <a:pt x="720120" y="374250"/>
                </a:lnTo>
                <a:lnTo>
                  <a:pt x="755948" y="347583"/>
                </a:lnTo>
                <a:lnTo>
                  <a:pt x="792441" y="321778"/>
                </a:lnTo>
                <a:lnTo>
                  <a:pt x="829585" y="296850"/>
                </a:lnTo>
                <a:lnTo>
                  <a:pt x="867364" y="272812"/>
                </a:lnTo>
                <a:lnTo>
                  <a:pt x="905763" y="249682"/>
                </a:lnTo>
                <a:lnTo>
                  <a:pt x="944768" y="227472"/>
                </a:lnTo>
                <a:lnTo>
                  <a:pt x="984364" y="206200"/>
                </a:lnTo>
                <a:lnTo>
                  <a:pt x="1024534" y="185879"/>
                </a:lnTo>
                <a:lnTo>
                  <a:pt x="1065265" y="166524"/>
                </a:lnTo>
                <a:lnTo>
                  <a:pt x="1106540" y="148152"/>
                </a:lnTo>
                <a:lnTo>
                  <a:pt x="1148346" y="130776"/>
                </a:lnTo>
                <a:lnTo>
                  <a:pt x="1190667" y="114412"/>
                </a:lnTo>
                <a:lnTo>
                  <a:pt x="1233488" y="99076"/>
                </a:lnTo>
                <a:lnTo>
                  <a:pt x="1276793" y="84781"/>
                </a:lnTo>
                <a:lnTo>
                  <a:pt x="1320568" y="71543"/>
                </a:lnTo>
                <a:lnTo>
                  <a:pt x="1364799" y="59377"/>
                </a:lnTo>
                <a:lnTo>
                  <a:pt x="1409468" y="48299"/>
                </a:lnTo>
                <a:lnTo>
                  <a:pt x="1454563" y="38322"/>
                </a:lnTo>
                <a:lnTo>
                  <a:pt x="1500067" y="29463"/>
                </a:lnTo>
                <a:lnTo>
                  <a:pt x="1545966" y="21737"/>
                </a:lnTo>
                <a:lnTo>
                  <a:pt x="1592244" y="15158"/>
                </a:lnTo>
                <a:lnTo>
                  <a:pt x="1638886" y="9741"/>
                </a:lnTo>
                <a:lnTo>
                  <a:pt x="1685878" y="5502"/>
                </a:lnTo>
                <a:lnTo>
                  <a:pt x="1733204" y="2455"/>
                </a:lnTo>
                <a:lnTo>
                  <a:pt x="1780850" y="616"/>
                </a:lnTo>
                <a:lnTo>
                  <a:pt x="1828800" y="0"/>
                </a:lnTo>
                <a:lnTo>
                  <a:pt x="1876749" y="616"/>
                </a:lnTo>
                <a:lnTo>
                  <a:pt x="1924395" y="2455"/>
                </a:lnTo>
                <a:lnTo>
                  <a:pt x="1971721" y="5502"/>
                </a:lnTo>
                <a:lnTo>
                  <a:pt x="2018713" y="9741"/>
                </a:lnTo>
                <a:lnTo>
                  <a:pt x="2065355" y="15158"/>
                </a:lnTo>
                <a:lnTo>
                  <a:pt x="2111633" y="21737"/>
                </a:lnTo>
                <a:lnTo>
                  <a:pt x="2157532" y="29463"/>
                </a:lnTo>
                <a:lnTo>
                  <a:pt x="2203036" y="38322"/>
                </a:lnTo>
                <a:lnTo>
                  <a:pt x="2248131" y="48299"/>
                </a:lnTo>
                <a:lnTo>
                  <a:pt x="2292800" y="59377"/>
                </a:lnTo>
                <a:lnTo>
                  <a:pt x="2337031" y="71543"/>
                </a:lnTo>
                <a:lnTo>
                  <a:pt x="2380806" y="84781"/>
                </a:lnTo>
                <a:lnTo>
                  <a:pt x="2424111" y="99076"/>
                </a:lnTo>
                <a:lnTo>
                  <a:pt x="2466932" y="114412"/>
                </a:lnTo>
                <a:lnTo>
                  <a:pt x="2509253" y="130776"/>
                </a:lnTo>
                <a:lnTo>
                  <a:pt x="2551059" y="148152"/>
                </a:lnTo>
                <a:lnTo>
                  <a:pt x="2592334" y="166524"/>
                </a:lnTo>
                <a:lnTo>
                  <a:pt x="2633065" y="185879"/>
                </a:lnTo>
                <a:lnTo>
                  <a:pt x="2673235" y="206200"/>
                </a:lnTo>
                <a:lnTo>
                  <a:pt x="2712831" y="227472"/>
                </a:lnTo>
                <a:lnTo>
                  <a:pt x="2751836" y="249682"/>
                </a:lnTo>
                <a:lnTo>
                  <a:pt x="2790235" y="272812"/>
                </a:lnTo>
                <a:lnTo>
                  <a:pt x="2828014" y="296850"/>
                </a:lnTo>
                <a:lnTo>
                  <a:pt x="2865158" y="321778"/>
                </a:lnTo>
                <a:lnTo>
                  <a:pt x="2901651" y="347583"/>
                </a:lnTo>
                <a:lnTo>
                  <a:pt x="2937479" y="374250"/>
                </a:lnTo>
                <a:lnTo>
                  <a:pt x="2972626" y="401762"/>
                </a:lnTo>
                <a:lnTo>
                  <a:pt x="3007077" y="430106"/>
                </a:lnTo>
                <a:lnTo>
                  <a:pt x="3040818" y="459266"/>
                </a:lnTo>
                <a:lnTo>
                  <a:pt x="3073833" y="489227"/>
                </a:lnTo>
                <a:lnTo>
                  <a:pt x="3106107" y="519974"/>
                </a:lnTo>
                <a:lnTo>
                  <a:pt x="3137625" y="551492"/>
                </a:lnTo>
                <a:lnTo>
                  <a:pt x="3168372" y="583766"/>
                </a:lnTo>
                <a:lnTo>
                  <a:pt x="3198333" y="616781"/>
                </a:lnTo>
                <a:lnTo>
                  <a:pt x="3227493" y="650522"/>
                </a:lnTo>
                <a:lnTo>
                  <a:pt x="3255837" y="684973"/>
                </a:lnTo>
                <a:lnTo>
                  <a:pt x="3283349" y="720120"/>
                </a:lnTo>
                <a:lnTo>
                  <a:pt x="3310016" y="755948"/>
                </a:lnTo>
                <a:lnTo>
                  <a:pt x="3335821" y="792441"/>
                </a:lnTo>
                <a:lnTo>
                  <a:pt x="3360749" y="829585"/>
                </a:lnTo>
                <a:lnTo>
                  <a:pt x="3384787" y="867364"/>
                </a:lnTo>
                <a:lnTo>
                  <a:pt x="3407918" y="905764"/>
                </a:lnTo>
                <a:lnTo>
                  <a:pt x="3430127" y="944768"/>
                </a:lnTo>
                <a:lnTo>
                  <a:pt x="3451399" y="984364"/>
                </a:lnTo>
                <a:lnTo>
                  <a:pt x="3471720" y="1024534"/>
                </a:lnTo>
                <a:lnTo>
                  <a:pt x="3491075" y="1065265"/>
                </a:lnTo>
                <a:lnTo>
                  <a:pt x="3509447" y="1106540"/>
                </a:lnTo>
                <a:lnTo>
                  <a:pt x="3526823" y="1148346"/>
                </a:lnTo>
                <a:lnTo>
                  <a:pt x="3543187" y="1190667"/>
                </a:lnTo>
                <a:lnTo>
                  <a:pt x="3558523" y="1233488"/>
                </a:lnTo>
                <a:lnTo>
                  <a:pt x="3572818" y="1276793"/>
                </a:lnTo>
                <a:lnTo>
                  <a:pt x="3586056" y="1320568"/>
                </a:lnTo>
                <a:lnTo>
                  <a:pt x="3598222" y="1364799"/>
                </a:lnTo>
                <a:lnTo>
                  <a:pt x="3609300" y="1409468"/>
                </a:lnTo>
                <a:lnTo>
                  <a:pt x="3619277" y="1454563"/>
                </a:lnTo>
                <a:lnTo>
                  <a:pt x="3628135" y="1500067"/>
                </a:lnTo>
                <a:lnTo>
                  <a:pt x="3635862" y="1545966"/>
                </a:lnTo>
                <a:lnTo>
                  <a:pt x="3642441" y="1592244"/>
                </a:lnTo>
                <a:lnTo>
                  <a:pt x="3647858" y="1638886"/>
                </a:lnTo>
                <a:lnTo>
                  <a:pt x="3652097" y="1685878"/>
                </a:lnTo>
                <a:lnTo>
                  <a:pt x="3655144" y="1733204"/>
                </a:lnTo>
                <a:lnTo>
                  <a:pt x="3656983" y="1780850"/>
                </a:lnTo>
                <a:lnTo>
                  <a:pt x="3657599" y="1828800"/>
                </a:lnTo>
                <a:lnTo>
                  <a:pt x="3656983" y="1876749"/>
                </a:lnTo>
                <a:lnTo>
                  <a:pt x="3655144" y="1924395"/>
                </a:lnTo>
                <a:lnTo>
                  <a:pt x="3652097" y="1971721"/>
                </a:lnTo>
                <a:lnTo>
                  <a:pt x="3647858" y="2018713"/>
                </a:lnTo>
                <a:lnTo>
                  <a:pt x="3642441" y="2065355"/>
                </a:lnTo>
                <a:lnTo>
                  <a:pt x="3635862" y="2111633"/>
                </a:lnTo>
                <a:lnTo>
                  <a:pt x="3628136" y="2157532"/>
                </a:lnTo>
                <a:lnTo>
                  <a:pt x="3619277" y="2203036"/>
                </a:lnTo>
                <a:lnTo>
                  <a:pt x="3609300" y="2248131"/>
                </a:lnTo>
                <a:lnTo>
                  <a:pt x="3598222" y="2292800"/>
                </a:lnTo>
                <a:lnTo>
                  <a:pt x="3586056" y="2337031"/>
                </a:lnTo>
                <a:lnTo>
                  <a:pt x="3572818" y="2380806"/>
                </a:lnTo>
                <a:lnTo>
                  <a:pt x="3558523" y="2424111"/>
                </a:lnTo>
                <a:lnTo>
                  <a:pt x="3543187" y="2466932"/>
                </a:lnTo>
                <a:lnTo>
                  <a:pt x="3526823" y="2509253"/>
                </a:lnTo>
                <a:lnTo>
                  <a:pt x="3509447" y="2551059"/>
                </a:lnTo>
                <a:lnTo>
                  <a:pt x="3491075" y="2592334"/>
                </a:lnTo>
                <a:lnTo>
                  <a:pt x="3471720" y="2633065"/>
                </a:lnTo>
                <a:lnTo>
                  <a:pt x="3451399" y="2673235"/>
                </a:lnTo>
                <a:lnTo>
                  <a:pt x="3430127" y="2712831"/>
                </a:lnTo>
                <a:lnTo>
                  <a:pt x="3407918" y="2751836"/>
                </a:lnTo>
                <a:lnTo>
                  <a:pt x="3384787" y="2790235"/>
                </a:lnTo>
                <a:lnTo>
                  <a:pt x="3360749" y="2828014"/>
                </a:lnTo>
                <a:lnTo>
                  <a:pt x="3335821" y="2865158"/>
                </a:lnTo>
                <a:lnTo>
                  <a:pt x="3310016" y="2901651"/>
                </a:lnTo>
                <a:lnTo>
                  <a:pt x="3283349" y="2937479"/>
                </a:lnTo>
                <a:lnTo>
                  <a:pt x="3255837" y="2972626"/>
                </a:lnTo>
                <a:lnTo>
                  <a:pt x="3227493" y="3007077"/>
                </a:lnTo>
                <a:lnTo>
                  <a:pt x="3198333" y="3040818"/>
                </a:lnTo>
                <a:lnTo>
                  <a:pt x="3168372" y="3073833"/>
                </a:lnTo>
                <a:lnTo>
                  <a:pt x="3137625" y="3106107"/>
                </a:lnTo>
                <a:lnTo>
                  <a:pt x="3106107" y="3137625"/>
                </a:lnTo>
                <a:lnTo>
                  <a:pt x="3073833" y="3168372"/>
                </a:lnTo>
                <a:lnTo>
                  <a:pt x="3040818" y="3198333"/>
                </a:lnTo>
                <a:lnTo>
                  <a:pt x="3007077" y="3227493"/>
                </a:lnTo>
                <a:lnTo>
                  <a:pt x="2972626" y="3255837"/>
                </a:lnTo>
                <a:lnTo>
                  <a:pt x="2937479" y="3283349"/>
                </a:lnTo>
                <a:lnTo>
                  <a:pt x="2901651" y="3310016"/>
                </a:lnTo>
                <a:lnTo>
                  <a:pt x="2865158" y="3335821"/>
                </a:lnTo>
                <a:lnTo>
                  <a:pt x="2828014" y="3360749"/>
                </a:lnTo>
                <a:lnTo>
                  <a:pt x="2790235" y="3384787"/>
                </a:lnTo>
                <a:lnTo>
                  <a:pt x="2751836" y="3407918"/>
                </a:lnTo>
                <a:lnTo>
                  <a:pt x="2712831" y="3430127"/>
                </a:lnTo>
                <a:lnTo>
                  <a:pt x="2673235" y="3451399"/>
                </a:lnTo>
                <a:lnTo>
                  <a:pt x="2633065" y="3471720"/>
                </a:lnTo>
                <a:lnTo>
                  <a:pt x="2592334" y="3491075"/>
                </a:lnTo>
                <a:lnTo>
                  <a:pt x="2551059" y="3509447"/>
                </a:lnTo>
                <a:lnTo>
                  <a:pt x="2509253" y="3526823"/>
                </a:lnTo>
                <a:lnTo>
                  <a:pt x="2466932" y="3543187"/>
                </a:lnTo>
                <a:lnTo>
                  <a:pt x="2424111" y="3558523"/>
                </a:lnTo>
                <a:lnTo>
                  <a:pt x="2380806" y="3572818"/>
                </a:lnTo>
                <a:lnTo>
                  <a:pt x="2337031" y="3586056"/>
                </a:lnTo>
                <a:lnTo>
                  <a:pt x="2292800" y="3598222"/>
                </a:lnTo>
                <a:lnTo>
                  <a:pt x="2248131" y="3609300"/>
                </a:lnTo>
                <a:lnTo>
                  <a:pt x="2203036" y="3619277"/>
                </a:lnTo>
                <a:lnTo>
                  <a:pt x="2157532" y="3628136"/>
                </a:lnTo>
                <a:lnTo>
                  <a:pt x="2111633" y="3635862"/>
                </a:lnTo>
                <a:lnTo>
                  <a:pt x="2065355" y="3642441"/>
                </a:lnTo>
                <a:lnTo>
                  <a:pt x="2018713" y="3647858"/>
                </a:lnTo>
                <a:lnTo>
                  <a:pt x="1971721" y="3652097"/>
                </a:lnTo>
                <a:lnTo>
                  <a:pt x="1924395" y="3655144"/>
                </a:lnTo>
                <a:lnTo>
                  <a:pt x="1876749" y="3656983"/>
                </a:lnTo>
                <a:lnTo>
                  <a:pt x="1828800" y="3657600"/>
                </a:lnTo>
                <a:lnTo>
                  <a:pt x="1780850" y="3656983"/>
                </a:lnTo>
                <a:lnTo>
                  <a:pt x="1733204" y="3655144"/>
                </a:lnTo>
                <a:lnTo>
                  <a:pt x="1685878" y="3652097"/>
                </a:lnTo>
                <a:lnTo>
                  <a:pt x="1638886" y="3647858"/>
                </a:lnTo>
                <a:lnTo>
                  <a:pt x="1592244" y="3642441"/>
                </a:lnTo>
                <a:lnTo>
                  <a:pt x="1545966" y="3635862"/>
                </a:lnTo>
                <a:lnTo>
                  <a:pt x="1500067" y="3628136"/>
                </a:lnTo>
                <a:lnTo>
                  <a:pt x="1454563" y="3619277"/>
                </a:lnTo>
                <a:lnTo>
                  <a:pt x="1409468" y="3609300"/>
                </a:lnTo>
                <a:lnTo>
                  <a:pt x="1364799" y="3598222"/>
                </a:lnTo>
                <a:lnTo>
                  <a:pt x="1320568" y="3586056"/>
                </a:lnTo>
                <a:lnTo>
                  <a:pt x="1276793" y="3572818"/>
                </a:lnTo>
                <a:lnTo>
                  <a:pt x="1233488" y="3558523"/>
                </a:lnTo>
                <a:lnTo>
                  <a:pt x="1190667" y="3543187"/>
                </a:lnTo>
                <a:lnTo>
                  <a:pt x="1148346" y="3526823"/>
                </a:lnTo>
                <a:lnTo>
                  <a:pt x="1106540" y="3509447"/>
                </a:lnTo>
                <a:lnTo>
                  <a:pt x="1065265" y="3491075"/>
                </a:lnTo>
                <a:lnTo>
                  <a:pt x="1024534" y="3471720"/>
                </a:lnTo>
                <a:lnTo>
                  <a:pt x="984364" y="3451399"/>
                </a:lnTo>
                <a:lnTo>
                  <a:pt x="944768" y="3430127"/>
                </a:lnTo>
                <a:lnTo>
                  <a:pt x="905763" y="3407917"/>
                </a:lnTo>
                <a:lnTo>
                  <a:pt x="867364" y="3384787"/>
                </a:lnTo>
                <a:lnTo>
                  <a:pt x="829585" y="3360749"/>
                </a:lnTo>
                <a:lnTo>
                  <a:pt x="792441" y="3335821"/>
                </a:lnTo>
                <a:lnTo>
                  <a:pt x="755948" y="3310016"/>
                </a:lnTo>
                <a:lnTo>
                  <a:pt x="720120" y="3283349"/>
                </a:lnTo>
                <a:lnTo>
                  <a:pt x="684973" y="3255837"/>
                </a:lnTo>
                <a:lnTo>
                  <a:pt x="650522" y="3227493"/>
                </a:lnTo>
                <a:lnTo>
                  <a:pt x="616781" y="3198333"/>
                </a:lnTo>
                <a:lnTo>
                  <a:pt x="583766" y="3168372"/>
                </a:lnTo>
                <a:lnTo>
                  <a:pt x="551492" y="3137625"/>
                </a:lnTo>
                <a:lnTo>
                  <a:pt x="519974" y="3106107"/>
                </a:lnTo>
                <a:lnTo>
                  <a:pt x="489227" y="3073833"/>
                </a:lnTo>
                <a:lnTo>
                  <a:pt x="459266" y="3040818"/>
                </a:lnTo>
                <a:lnTo>
                  <a:pt x="430106" y="3007077"/>
                </a:lnTo>
                <a:lnTo>
                  <a:pt x="401762" y="2972626"/>
                </a:lnTo>
                <a:lnTo>
                  <a:pt x="374250" y="2937479"/>
                </a:lnTo>
                <a:lnTo>
                  <a:pt x="347583" y="2901651"/>
                </a:lnTo>
                <a:lnTo>
                  <a:pt x="321778" y="2865158"/>
                </a:lnTo>
                <a:lnTo>
                  <a:pt x="296850" y="2828014"/>
                </a:lnTo>
                <a:lnTo>
                  <a:pt x="272812" y="2790235"/>
                </a:lnTo>
                <a:lnTo>
                  <a:pt x="249682" y="2751835"/>
                </a:lnTo>
                <a:lnTo>
                  <a:pt x="227472" y="2712831"/>
                </a:lnTo>
                <a:lnTo>
                  <a:pt x="206200" y="2673235"/>
                </a:lnTo>
                <a:lnTo>
                  <a:pt x="185879" y="2633065"/>
                </a:lnTo>
                <a:lnTo>
                  <a:pt x="166524" y="2592334"/>
                </a:lnTo>
                <a:lnTo>
                  <a:pt x="148152" y="2551059"/>
                </a:lnTo>
                <a:lnTo>
                  <a:pt x="130776" y="2509253"/>
                </a:lnTo>
                <a:lnTo>
                  <a:pt x="114412" y="2466932"/>
                </a:lnTo>
                <a:lnTo>
                  <a:pt x="99076" y="2424111"/>
                </a:lnTo>
                <a:lnTo>
                  <a:pt x="84781" y="2380806"/>
                </a:lnTo>
                <a:lnTo>
                  <a:pt x="71543" y="2337031"/>
                </a:lnTo>
                <a:lnTo>
                  <a:pt x="59377" y="2292800"/>
                </a:lnTo>
                <a:lnTo>
                  <a:pt x="48299" y="2248131"/>
                </a:lnTo>
                <a:lnTo>
                  <a:pt x="38322" y="2203036"/>
                </a:lnTo>
                <a:lnTo>
                  <a:pt x="29463" y="2157532"/>
                </a:lnTo>
                <a:lnTo>
                  <a:pt x="21737" y="2111633"/>
                </a:lnTo>
                <a:lnTo>
                  <a:pt x="15158" y="2065355"/>
                </a:lnTo>
                <a:lnTo>
                  <a:pt x="9741" y="2018713"/>
                </a:lnTo>
                <a:lnTo>
                  <a:pt x="5502" y="1971721"/>
                </a:lnTo>
                <a:lnTo>
                  <a:pt x="2455" y="1924395"/>
                </a:lnTo>
                <a:lnTo>
                  <a:pt x="616" y="1876749"/>
                </a:lnTo>
                <a:lnTo>
                  <a:pt x="0" y="1828800"/>
                </a:lnTo>
                <a:close/>
              </a:path>
            </a:pathLst>
          </a:custGeom>
          <a:ln w="57912">
            <a:solidFill>
              <a:srgbClr val="7575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14800" y="1080516"/>
            <a:ext cx="944879" cy="944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77003" y="2350770"/>
            <a:ext cx="1600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4A91"/>
                </a:solidFill>
                <a:latin typeface="Arial"/>
                <a:cs typeface="Arial"/>
              </a:rPr>
              <a:t>Messaging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5294" y="3220339"/>
            <a:ext cx="696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7E7E7E"/>
                </a:solidFill>
                <a:latin typeface="Arial"/>
                <a:cs typeface="Arial"/>
              </a:rPr>
              <a:t>Mo</a:t>
            </a:r>
            <a:r>
              <a:rPr dirty="0" sz="1800" spc="-15" i="1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dirty="0" sz="1800" spc="-5" i="1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dirty="0" sz="1800" spc="-15" i="1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dirty="0" sz="1800" spc="-5" i="1">
                <a:solidFill>
                  <a:srgbClr val="7E7E7E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1186" y="2760344"/>
            <a:ext cx="1605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19725"/>
                </a:solidFill>
                <a:latin typeface="Arial"/>
                <a:cs typeface="Arial"/>
              </a:rPr>
              <a:t>Dat</a:t>
            </a:r>
            <a:r>
              <a:rPr dirty="0" sz="2800" spc="5" b="1">
                <a:solidFill>
                  <a:srgbClr val="F19725"/>
                </a:solidFill>
                <a:latin typeface="Arial"/>
                <a:cs typeface="Arial"/>
              </a:rPr>
              <a:t>a</a:t>
            </a:r>
            <a:r>
              <a:rPr dirty="0" sz="2800" spc="-5" b="1">
                <a:solidFill>
                  <a:srgbClr val="F19725"/>
                </a:solidFill>
                <a:latin typeface="Arial"/>
                <a:cs typeface="Arial"/>
              </a:rPr>
              <a:t>base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9303" y="3236798"/>
            <a:ext cx="19615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004A91"/>
                </a:solidFill>
                <a:latin typeface="Arial"/>
                <a:cs typeface="Arial"/>
              </a:rPr>
              <a:t>Networking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7290" y="2118009"/>
            <a:ext cx="1562100" cy="113474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spc="-10" b="1">
                <a:solidFill>
                  <a:srgbClr val="F19725"/>
                </a:solidFill>
                <a:latin typeface="Arial"/>
                <a:cs typeface="Arial"/>
              </a:rPr>
              <a:t>Compute</a:t>
            </a:r>
            <a:endParaRPr sz="2800">
              <a:latin typeface="Arial"/>
              <a:cs typeface="Arial"/>
            </a:endParaRPr>
          </a:p>
          <a:p>
            <a:pPr algn="r" marR="351155">
              <a:lnSpc>
                <a:spcPct val="100000"/>
              </a:lnSpc>
              <a:spcBef>
                <a:spcPts val="450"/>
              </a:spcBef>
            </a:pPr>
            <a:r>
              <a:rPr dirty="0" sz="1400" spc="-20" b="1">
                <a:solidFill>
                  <a:srgbClr val="004A91"/>
                </a:solidFill>
                <a:latin typeface="Arial"/>
                <a:cs typeface="Arial"/>
              </a:rPr>
              <a:t>App</a:t>
            </a:r>
            <a:r>
              <a:rPr dirty="0" sz="1400" spc="-70" b="1">
                <a:solidFill>
                  <a:srgbClr val="004A9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A91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  <a:p>
            <a:pPr algn="r" marR="321945">
              <a:lnSpc>
                <a:spcPct val="100000"/>
              </a:lnSpc>
              <a:spcBef>
                <a:spcPts val="434"/>
              </a:spcBef>
            </a:pP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Pa</a:t>
            </a:r>
            <a:r>
              <a:rPr dirty="0" sz="1600" spc="-2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4017" y="3714699"/>
            <a:ext cx="2111375" cy="581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89"/>
              </a:lnSpc>
              <a:spcBef>
                <a:spcPts val="95"/>
              </a:spcBef>
            </a:pPr>
            <a:r>
              <a:rPr dirty="0" sz="1600" spc="-5">
                <a:solidFill>
                  <a:srgbClr val="004A91"/>
                </a:solidFill>
                <a:latin typeface="Arial"/>
                <a:cs typeface="Arial"/>
              </a:rPr>
              <a:t>On-Demand</a:t>
            </a:r>
            <a:r>
              <a:rPr dirty="0" sz="1600" spc="-35">
                <a:solidFill>
                  <a:srgbClr val="004A9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A91"/>
                </a:solidFill>
                <a:latin typeface="Arial"/>
                <a:cs typeface="Arial"/>
              </a:rPr>
              <a:t>Workforce</a:t>
            </a:r>
            <a:endParaRPr sz="1600">
              <a:latin typeface="Arial"/>
              <a:cs typeface="Arial"/>
            </a:endParaRPr>
          </a:p>
          <a:p>
            <a:pPr algn="ctr" marL="71120">
              <a:lnSpc>
                <a:spcPts val="2490"/>
              </a:lnSpc>
            </a:pPr>
            <a:r>
              <a:rPr dirty="0" sz="2100" spc="-5" b="1">
                <a:solidFill>
                  <a:srgbClr val="F19725"/>
                </a:solidFill>
                <a:latin typeface="Arial"/>
                <a:cs typeface="Arial"/>
              </a:rPr>
              <a:t>VPC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6797" y="2071242"/>
            <a:ext cx="938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dirty="0" sz="1800" spc="-15" i="1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dirty="0" sz="1800" spc="-5" i="1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dirty="0" sz="1800" spc="-15" i="1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dirty="0" sz="1800" spc="-5" i="1">
                <a:solidFill>
                  <a:srgbClr val="7E7E7E"/>
                </a:solidFill>
                <a:latin typeface="Arial"/>
                <a:cs typeface="Arial"/>
              </a:rPr>
              <a:t>ytics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0302" y="1362583"/>
            <a:ext cx="2592705" cy="923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4525" indent="685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Development and  Management</a:t>
            </a:r>
            <a:r>
              <a:rPr dirty="0" sz="1800" spc="-6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45">
                <a:solidFill>
                  <a:srgbClr val="7E7E7E"/>
                </a:solidFill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  <a:p>
            <a:pPr marL="612140">
              <a:lnSpc>
                <a:spcPct val="100000"/>
              </a:lnSpc>
              <a:spcBef>
                <a:spcPts val="225"/>
              </a:spcBef>
            </a:pPr>
            <a:r>
              <a:rPr dirty="0" sz="2100" spc="-5">
                <a:solidFill>
                  <a:srgbClr val="004A91"/>
                </a:solidFill>
                <a:latin typeface="Arial"/>
                <a:cs typeface="Arial"/>
              </a:rPr>
              <a:t>Content</a:t>
            </a:r>
            <a:r>
              <a:rPr dirty="0" sz="2100" spc="-65">
                <a:solidFill>
                  <a:srgbClr val="004A91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004A91"/>
                </a:solidFill>
                <a:latin typeface="Arial"/>
                <a:cs typeface="Arial"/>
              </a:rPr>
              <a:t>Delivery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4764" y="899541"/>
            <a:ext cx="13474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19725"/>
                </a:solidFill>
                <a:latin typeface="Arial"/>
                <a:cs typeface="Arial"/>
              </a:rPr>
              <a:t>Storage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341" y="602107"/>
            <a:ext cx="3823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414042"/>
                </a:solidFill>
                <a:latin typeface="Arial"/>
                <a:cs typeface="Arial"/>
              </a:rPr>
              <a:t>Enable businesses and developers to  </a:t>
            </a:r>
            <a:r>
              <a:rPr dirty="0" sz="1800" spc="-5" i="1">
                <a:solidFill>
                  <a:srgbClr val="414042"/>
                </a:solidFill>
                <a:latin typeface="Arial"/>
                <a:cs typeface="Arial"/>
              </a:rPr>
              <a:t>use </a:t>
            </a:r>
            <a:r>
              <a:rPr dirty="0" sz="1800" i="1">
                <a:solidFill>
                  <a:srgbClr val="414042"/>
                </a:solidFill>
                <a:latin typeface="Arial"/>
                <a:cs typeface="Arial"/>
              </a:rPr>
              <a:t>web </a:t>
            </a:r>
            <a:r>
              <a:rPr dirty="0" sz="1800" spc="-5" i="1">
                <a:solidFill>
                  <a:srgbClr val="414042"/>
                </a:solidFill>
                <a:latin typeface="Arial"/>
                <a:cs typeface="Arial"/>
              </a:rPr>
              <a:t>services to build</a:t>
            </a:r>
            <a:r>
              <a:rPr dirty="0" sz="1800" spc="5" i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414042"/>
                </a:solidFill>
                <a:latin typeface="Arial"/>
                <a:cs typeface="Arial"/>
              </a:rPr>
              <a:t>scalable,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341" y="1150441"/>
            <a:ext cx="26898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414042"/>
                </a:solidFill>
                <a:latin typeface="Arial"/>
                <a:cs typeface="Arial"/>
              </a:rPr>
              <a:t>sophisticated</a:t>
            </a:r>
            <a:r>
              <a:rPr dirty="0" sz="1800" spc="-35" i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414042"/>
                </a:solidFill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0811" y="1754123"/>
            <a:ext cx="3736848" cy="2424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2467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S3</a:t>
            </a:r>
            <a:r>
              <a:rPr dirty="0" sz="2800" spc="-25"/>
              <a:t> </a:t>
            </a:r>
            <a:r>
              <a:rPr dirty="0" sz="2800" spc="-5"/>
              <a:t>Pricing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74826"/>
            <a:ext cx="7776209" cy="273494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Pay only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what you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No minimum</a:t>
            </a:r>
            <a:r>
              <a:rPr dirty="0" sz="2000" spc="-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fee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Prices based on location of your Amazon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S3</a:t>
            </a:r>
            <a:r>
              <a:rPr dirty="0" sz="2000" spc="-2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bucket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Estimate monthly bill using the </a:t>
            </a:r>
            <a:r>
              <a:rPr dirty="0" sz="2000" spc="-35" b="1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Simple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Monthly</a:t>
            </a:r>
            <a:r>
              <a:rPr dirty="0" sz="2000" spc="-9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Calculator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Pricing is available</a:t>
            </a:r>
            <a:r>
              <a:rPr dirty="0" sz="2000" spc="-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  <a:p>
            <a:pPr lvl="1" marL="541020" indent="-128270">
              <a:lnSpc>
                <a:spcPct val="100000"/>
              </a:lnSpc>
              <a:spcBef>
                <a:spcPts val="400"/>
              </a:spcBef>
              <a:buChar char="•"/>
              <a:tabLst>
                <a:tab pos="541655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Storage</a:t>
            </a:r>
            <a:r>
              <a:rPr dirty="0" sz="1600" spc="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Pricing</a:t>
            </a:r>
            <a:endParaRPr sz="1600">
              <a:latin typeface="Arial"/>
              <a:cs typeface="Arial"/>
            </a:endParaRPr>
          </a:p>
          <a:p>
            <a:pPr lvl="1" marL="541020" indent="-128270">
              <a:lnSpc>
                <a:spcPct val="100000"/>
              </a:lnSpc>
              <a:spcBef>
                <a:spcPts val="385"/>
              </a:spcBef>
              <a:buChar char="•"/>
              <a:tabLst>
                <a:tab pos="541655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Request</a:t>
            </a:r>
            <a:r>
              <a:rPr dirty="0" sz="16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Pricing</a:t>
            </a:r>
            <a:endParaRPr sz="1600">
              <a:latin typeface="Arial"/>
              <a:cs typeface="Arial"/>
            </a:endParaRPr>
          </a:p>
          <a:p>
            <a:pPr lvl="1" marL="541020" indent="-128270">
              <a:lnSpc>
                <a:spcPct val="100000"/>
              </a:lnSpc>
              <a:spcBef>
                <a:spcPts val="385"/>
              </a:spcBef>
              <a:buChar char="•"/>
              <a:tabLst>
                <a:tab pos="541655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Data </a:t>
            </a:r>
            <a:r>
              <a:rPr dirty="0" sz="1600" spc="-10">
                <a:solidFill>
                  <a:srgbClr val="4D4D4B"/>
                </a:solidFill>
                <a:latin typeface="Arial"/>
                <a:cs typeface="Arial"/>
              </a:rPr>
              <a:t>Transfer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Pricing: data transferred out of Amazon</a:t>
            </a:r>
            <a:r>
              <a:rPr dirty="0" sz="160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S3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68017" y="378792"/>
            <a:ext cx="250190" cy="475615"/>
          </a:xfrm>
          <a:custGeom>
            <a:avLst/>
            <a:gdLst/>
            <a:ahLst/>
            <a:cxnLst/>
            <a:rect l="l" t="t" r="r" b="b"/>
            <a:pathLst>
              <a:path w="250190" h="475615">
                <a:moveTo>
                  <a:pt x="249784" y="0"/>
                </a:moveTo>
                <a:lnTo>
                  <a:pt x="0" y="61437"/>
                </a:lnTo>
                <a:lnTo>
                  <a:pt x="0" y="413762"/>
                </a:lnTo>
                <a:lnTo>
                  <a:pt x="249784" y="475203"/>
                </a:lnTo>
                <a:lnTo>
                  <a:pt x="249784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801" y="378792"/>
            <a:ext cx="48260" cy="475615"/>
          </a:xfrm>
          <a:custGeom>
            <a:avLst/>
            <a:gdLst/>
            <a:ahLst/>
            <a:cxnLst/>
            <a:rect l="l" t="t" r="r" b="b"/>
            <a:pathLst>
              <a:path w="48259" h="475615">
                <a:moveTo>
                  <a:pt x="0" y="0"/>
                </a:moveTo>
                <a:lnTo>
                  <a:pt x="0" y="475203"/>
                </a:lnTo>
                <a:lnTo>
                  <a:pt x="48070" y="451205"/>
                </a:lnTo>
                <a:lnTo>
                  <a:pt x="48069" y="2495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8017" y="253028"/>
            <a:ext cx="108585" cy="211454"/>
          </a:xfrm>
          <a:custGeom>
            <a:avLst/>
            <a:gdLst/>
            <a:ahLst/>
            <a:cxnLst/>
            <a:rect l="l" t="t" r="r" b="b"/>
            <a:pathLst>
              <a:path w="108584" h="211454">
                <a:moveTo>
                  <a:pt x="0" y="0"/>
                </a:moveTo>
                <a:lnTo>
                  <a:pt x="0" y="183366"/>
                </a:lnTo>
                <a:lnTo>
                  <a:pt x="108398" y="211208"/>
                </a:lnTo>
                <a:lnTo>
                  <a:pt x="108398" y="54726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68018" y="770477"/>
            <a:ext cx="108585" cy="210820"/>
          </a:xfrm>
          <a:custGeom>
            <a:avLst/>
            <a:gdLst/>
            <a:ahLst/>
            <a:cxnLst/>
            <a:rect l="l" t="t" r="r" b="b"/>
            <a:pathLst>
              <a:path w="108584" h="210819">
                <a:moveTo>
                  <a:pt x="108398" y="0"/>
                </a:moveTo>
                <a:lnTo>
                  <a:pt x="0" y="26883"/>
                </a:lnTo>
                <a:lnTo>
                  <a:pt x="0" y="210239"/>
                </a:lnTo>
                <a:lnTo>
                  <a:pt x="108398" y="155518"/>
                </a:lnTo>
                <a:lnTo>
                  <a:pt x="108398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68017" y="525674"/>
            <a:ext cx="108585" cy="183515"/>
          </a:xfrm>
          <a:custGeom>
            <a:avLst/>
            <a:gdLst/>
            <a:ahLst/>
            <a:cxnLst/>
            <a:rect l="l" t="t" r="r" b="b"/>
            <a:pathLst>
              <a:path w="108584" h="183515">
                <a:moveTo>
                  <a:pt x="0" y="0"/>
                </a:moveTo>
                <a:lnTo>
                  <a:pt x="0" y="183366"/>
                </a:lnTo>
                <a:lnTo>
                  <a:pt x="108398" y="168959"/>
                </a:lnTo>
                <a:lnTo>
                  <a:pt x="108398" y="13435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17292" y="378792"/>
            <a:ext cx="250825" cy="475615"/>
          </a:xfrm>
          <a:custGeom>
            <a:avLst/>
            <a:gdLst/>
            <a:ahLst/>
            <a:cxnLst/>
            <a:rect l="l" t="t" r="r" b="b"/>
            <a:pathLst>
              <a:path w="250825" h="475615">
                <a:moveTo>
                  <a:pt x="0" y="0"/>
                </a:moveTo>
                <a:lnTo>
                  <a:pt x="0" y="475203"/>
                </a:lnTo>
                <a:lnTo>
                  <a:pt x="250725" y="413762"/>
                </a:lnTo>
                <a:lnTo>
                  <a:pt x="250725" y="6143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93727" y="378792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5">
                <a:moveTo>
                  <a:pt x="0" y="0"/>
                </a:moveTo>
                <a:lnTo>
                  <a:pt x="0" y="475203"/>
                </a:lnTo>
              </a:path>
            </a:pathLst>
          </a:custGeom>
          <a:ln w="47129">
            <a:solidFill>
              <a:srgbClr val="862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58678" y="770477"/>
            <a:ext cx="109855" cy="210820"/>
          </a:xfrm>
          <a:custGeom>
            <a:avLst/>
            <a:gdLst/>
            <a:ahLst/>
            <a:cxnLst/>
            <a:rect l="l" t="t" r="r" b="b"/>
            <a:pathLst>
              <a:path w="109854" h="210819">
                <a:moveTo>
                  <a:pt x="0" y="0"/>
                </a:moveTo>
                <a:lnTo>
                  <a:pt x="0" y="155518"/>
                </a:lnTo>
                <a:lnTo>
                  <a:pt x="109339" y="210239"/>
                </a:lnTo>
                <a:lnTo>
                  <a:pt x="109339" y="26883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58678" y="525674"/>
            <a:ext cx="109855" cy="183515"/>
          </a:xfrm>
          <a:custGeom>
            <a:avLst/>
            <a:gdLst/>
            <a:ahLst/>
            <a:cxnLst/>
            <a:rect l="l" t="t" r="r" b="b"/>
            <a:pathLst>
              <a:path w="109854" h="183515">
                <a:moveTo>
                  <a:pt x="109339" y="0"/>
                </a:moveTo>
                <a:lnTo>
                  <a:pt x="0" y="13435"/>
                </a:lnTo>
                <a:lnTo>
                  <a:pt x="0" y="168958"/>
                </a:lnTo>
                <a:lnTo>
                  <a:pt x="109339" y="183366"/>
                </a:lnTo>
                <a:lnTo>
                  <a:pt x="109339" y="0"/>
                </a:lnTo>
                <a:close/>
              </a:path>
            </a:pathLst>
          </a:custGeom>
          <a:solidFill>
            <a:srgbClr val="862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58678" y="253028"/>
            <a:ext cx="217737" cy="23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58678" y="750318"/>
            <a:ext cx="217804" cy="47625"/>
          </a:xfrm>
          <a:custGeom>
            <a:avLst/>
            <a:gdLst/>
            <a:ahLst/>
            <a:cxnLst/>
            <a:rect l="l" t="t" r="r" b="b"/>
            <a:pathLst>
              <a:path w="217804" h="47625">
                <a:moveTo>
                  <a:pt x="109339" y="0"/>
                </a:moveTo>
                <a:lnTo>
                  <a:pt x="0" y="20159"/>
                </a:lnTo>
                <a:lnTo>
                  <a:pt x="109339" y="47043"/>
                </a:lnTo>
                <a:lnTo>
                  <a:pt x="217737" y="20159"/>
                </a:lnTo>
                <a:lnTo>
                  <a:pt x="109339" y="0"/>
                </a:lnTo>
                <a:close/>
              </a:path>
            </a:pathLst>
          </a:custGeom>
          <a:solidFill>
            <a:srgbClr val="F3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94450" y="3216635"/>
            <a:ext cx="1463702" cy="1084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713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Amazon</a:t>
            </a:r>
            <a:r>
              <a:rPr dirty="0" sz="2800" spc="-3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Glacier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7757795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Long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term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low-cost archiving</a:t>
            </a:r>
            <a:r>
              <a:rPr dirty="0" sz="2400" spc="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Optimal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infrequently accessed</a:t>
            </a:r>
            <a:r>
              <a:rPr dirty="0" sz="2400" spc="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Designed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99.999999999%</a:t>
            </a:r>
            <a:r>
              <a:rPr dirty="0" sz="2400" spc="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durability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Three to five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hours’ retrieval</a:t>
            </a:r>
            <a:r>
              <a:rPr dirty="0" sz="2400" spc="-8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time*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Less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than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$0.004 per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GB/month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(depending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on</a:t>
            </a:r>
            <a:r>
              <a:rPr dirty="0" sz="2400" spc="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region)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59495" y="246888"/>
            <a:ext cx="626364" cy="74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777240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8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4"/>
                </a:lnTo>
                <a:lnTo>
                  <a:pt x="8513396" y="3237322"/>
                </a:lnTo>
                <a:lnTo>
                  <a:pt x="8543899" y="3206817"/>
                </a:lnTo>
                <a:lnTo>
                  <a:pt x="8569928" y="3172317"/>
                </a:lnTo>
                <a:lnTo>
                  <a:pt x="8591005" y="3134300"/>
                </a:lnTo>
                <a:lnTo>
                  <a:pt x="8606652" y="3093244"/>
                </a:lnTo>
                <a:lnTo>
                  <a:pt x="8616391" y="3049628"/>
                </a:lnTo>
                <a:lnTo>
                  <a:pt x="8619744" y="3003931"/>
                </a:lnTo>
                <a:lnTo>
                  <a:pt x="8619744" y="505206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8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5995162" y="0"/>
                </a:moveTo>
                <a:lnTo>
                  <a:pt x="231901" y="0"/>
                </a:lnTo>
                <a:lnTo>
                  <a:pt x="185182" y="4713"/>
                </a:lnTo>
                <a:lnTo>
                  <a:pt x="141660" y="18232"/>
                </a:lnTo>
                <a:lnTo>
                  <a:pt x="102269" y="39621"/>
                </a:lnTo>
                <a:lnTo>
                  <a:pt x="67944" y="67945"/>
                </a:lnTo>
                <a:lnTo>
                  <a:pt x="39621" y="102269"/>
                </a:lnTo>
                <a:lnTo>
                  <a:pt x="18232" y="141660"/>
                </a:lnTo>
                <a:lnTo>
                  <a:pt x="4713" y="185182"/>
                </a:lnTo>
                <a:lnTo>
                  <a:pt x="0" y="231901"/>
                </a:lnTo>
                <a:lnTo>
                  <a:pt x="0" y="2130298"/>
                </a:lnTo>
                <a:lnTo>
                  <a:pt x="4713" y="2177017"/>
                </a:lnTo>
                <a:lnTo>
                  <a:pt x="18232" y="2220539"/>
                </a:lnTo>
                <a:lnTo>
                  <a:pt x="39621" y="2259930"/>
                </a:lnTo>
                <a:lnTo>
                  <a:pt x="67945" y="2294255"/>
                </a:lnTo>
                <a:lnTo>
                  <a:pt x="102269" y="2322578"/>
                </a:lnTo>
                <a:lnTo>
                  <a:pt x="141660" y="2343967"/>
                </a:lnTo>
                <a:lnTo>
                  <a:pt x="185182" y="2357486"/>
                </a:lnTo>
                <a:lnTo>
                  <a:pt x="231901" y="2362200"/>
                </a:lnTo>
                <a:lnTo>
                  <a:pt x="5995162" y="2362200"/>
                </a:lnTo>
                <a:lnTo>
                  <a:pt x="6041881" y="2357486"/>
                </a:lnTo>
                <a:lnTo>
                  <a:pt x="6085403" y="2343967"/>
                </a:lnTo>
                <a:lnTo>
                  <a:pt x="6124794" y="2322578"/>
                </a:lnTo>
                <a:lnTo>
                  <a:pt x="6159119" y="2294255"/>
                </a:lnTo>
                <a:lnTo>
                  <a:pt x="6187442" y="2259930"/>
                </a:lnTo>
                <a:lnTo>
                  <a:pt x="6208831" y="2220539"/>
                </a:lnTo>
                <a:lnTo>
                  <a:pt x="6222350" y="2177017"/>
                </a:lnTo>
                <a:lnTo>
                  <a:pt x="6227064" y="2130298"/>
                </a:lnTo>
                <a:lnTo>
                  <a:pt x="6227064" y="231901"/>
                </a:lnTo>
                <a:lnTo>
                  <a:pt x="6222350" y="185182"/>
                </a:lnTo>
                <a:lnTo>
                  <a:pt x="6208831" y="141660"/>
                </a:lnTo>
                <a:lnTo>
                  <a:pt x="6187442" y="102269"/>
                </a:lnTo>
                <a:lnTo>
                  <a:pt x="6159118" y="67945"/>
                </a:lnTo>
                <a:lnTo>
                  <a:pt x="6124794" y="39621"/>
                </a:lnTo>
                <a:lnTo>
                  <a:pt x="6085403" y="18232"/>
                </a:lnTo>
                <a:lnTo>
                  <a:pt x="6041881" y="4713"/>
                </a:lnTo>
                <a:lnTo>
                  <a:pt x="5995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0" y="231901"/>
                </a:moveTo>
                <a:lnTo>
                  <a:pt x="4713" y="185182"/>
                </a:lnTo>
                <a:lnTo>
                  <a:pt x="18232" y="141660"/>
                </a:lnTo>
                <a:lnTo>
                  <a:pt x="39621" y="102269"/>
                </a:lnTo>
                <a:lnTo>
                  <a:pt x="67944" y="67944"/>
                </a:lnTo>
                <a:lnTo>
                  <a:pt x="102269" y="39621"/>
                </a:lnTo>
                <a:lnTo>
                  <a:pt x="141660" y="18232"/>
                </a:lnTo>
                <a:lnTo>
                  <a:pt x="185182" y="4713"/>
                </a:lnTo>
                <a:lnTo>
                  <a:pt x="231901" y="0"/>
                </a:lnTo>
                <a:lnTo>
                  <a:pt x="5995162" y="0"/>
                </a:lnTo>
                <a:lnTo>
                  <a:pt x="6041881" y="4713"/>
                </a:lnTo>
                <a:lnTo>
                  <a:pt x="6085403" y="18232"/>
                </a:lnTo>
                <a:lnTo>
                  <a:pt x="6124794" y="39621"/>
                </a:lnTo>
                <a:lnTo>
                  <a:pt x="6159118" y="67945"/>
                </a:lnTo>
                <a:lnTo>
                  <a:pt x="6187442" y="102269"/>
                </a:lnTo>
                <a:lnTo>
                  <a:pt x="6208831" y="141660"/>
                </a:lnTo>
                <a:lnTo>
                  <a:pt x="6222350" y="185182"/>
                </a:lnTo>
                <a:lnTo>
                  <a:pt x="6227064" y="231901"/>
                </a:lnTo>
                <a:lnTo>
                  <a:pt x="6227064" y="2130298"/>
                </a:lnTo>
                <a:lnTo>
                  <a:pt x="6222350" y="2177017"/>
                </a:lnTo>
                <a:lnTo>
                  <a:pt x="6208831" y="2220539"/>
                </a:lnTo>
                <a:lnTo>
                  <a:pt x="6187442" y="2259930"/>
                </a:lnTo>
                <a:lnTo>
                  <a:pt x="6159119" y="2294254"/>
                </a:lnTo>
                <a:lnTo>
                  <a:pt x="6124794" y="2322578"/>
                </a:lnTo>
                <a:lnTo>
                  <a:pt x="6085403" y="2343967"/>
                </a:lnTo>
                <a:lnTo>
                  <a:pt x="6041881" y="2357486"/>
                </a:lnTo>
                <a:lnTo>
                  <a:pt x="5995162" y="2362200"/>
                </a:lnTo>
                <a:lnTo>
                  <a:pt x="231901" y="2362200"/>
                </a:lnTo>
                <a:lnTo>
                  <a:pt x="185182" y="2357486"/>
                </a:lnTo>
                <a:lnTo>
                  <a:pt x="141660" y="2343967"/>
                </a:lnTo>
                <a:lnTo>
                  <a:pt x="102269" y="2322578"/>
                </a:lnTo>
                <a:lnTo>
                  <a:pt x="67945" y="2294255"/>
                </a:lnTo>
                <a:lnTo>
                  <a:pt x="39621" y="2259930"/>
                </a:lnTo>
                <a:lnTo>
                  <a:pt x="18232" y="2220539"/>
                </a:lnTo>
                <a:lnTo>
                  <a:pt x="4713" y="2177017"/>
                </a:lnTo>
                <a:lnTo>
                  <a:pt x="0" y="2130298"/>
                </a:lnTo>
                <a:lnTo>
                  <a:pt x="0" y="23190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943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Elastic Block Store</a:t>
            </a:r>
            <a:r>
              <a:rPr dirty="0" sz="2800" spc="30"/>
              <a:t> </a:t>
            </a:r>
            <a:r>
              <a:rPr dirty="0" sz="2800" spc="-5"/>
              <a:t>(EBS)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313558" y="1406397"/>
            <a:ext cx="5703570" cy="1672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6637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Persistent block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level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storage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volumes</a:t>
            </a:r>
            <a:r>
              <a:rPr dirty="0" sz="2000" spc="-11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D4D4B"/>
                </a:solidFill>
                <a:latin typeface="Arial"/>
                <a:cs typeface="Arial"/>
              </a:rPr>
              <a:t>offer 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consistent and low-latency</a:t>
            </a:r>
            <a:r>
              <a:rPr dirty="0" sz="2000" spc="-9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Stored data is automatically replicated within</a:t>
            </a:r>
            <a:r>
              <a:rPr dirty="0" sz="2000" spc="-1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its 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Availability</a:t>
            </a: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Zone.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Snapshots are stored durably in Amazon</a:t>
            </a:r>
            <a:r>
              <a:rPr dirty="0" sz="2000" spc="-2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S3.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8427" y="1807247"/>
            <a:ext cx="521334" cy="575310"/>
          </a:xfrm>
          <a:custGeom>
            <a:avLst/>
            <a:gdLst/>
            <a:ahLst/>
            <a:cxnLst/>
            <a:rect l="l" t="t" r="r" b="b"/>
            <a:pathLst>
              <a:path w="521335" h="575310">
                <a:moveTo>
                  <a:pt x="0" y="575295"/>
                </a:moveTo>
                <a:lnTo>
                  <a:pt x="520719" y="575295"/>
                </a:lnTo>
                <a:lnTo>
                  <a:pt x="520719" y="0"/>
                </a:lnTo>
                <a:lnTo>
                  <a:pt x="0" y="0"/>
                </a:lnTo>
                <a:lnTo>
                  <a:pt x="0" y="575295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5114" y="1677922"/>
            <a:ext cx="502920" cy="66040"/>
          </a:xfrm>
          <a:custGeom>
            <a:avLst/>
            <a:gdLst/>
            <a:ahLst/>
            <a:cxnLst/>
            <a:rect l="l" t="t" r="r" b="b"/>
            <a:pathLst>
              <a:path w="502919" h="66039">
                <a:moveTo>
                  <a:pt x="437152" y="0"/>
                </a:moveTo>
                <a:lnTo>
                  <a:pt x="69789" y="0"/>
                </a:lnTo>
                <a:lnTo>
                  <a:pt x="0" y="65507"/>
                </a:lnTo>
                <a:lnTo>
                  <a:pt x="502339" y="65507"/>
                </a:lnTo>
                <a:lnTo>
                  <a:pt x="437152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8427" y="2382542"/>
            <a:ext cx="521334" cy="28575"/>
          </a:xfrm>
          <a:custGeom>
            <a:avLst/>
            <a:gdLst/>
            <a:ahLst/>
            <a:cxnLst/>
            <a:rect l="l" t="t" r="r" b="b"/>
            <a:pathLst>
              <a:path w="521335" h="28575">
                <a:moveTo>
                  <a:pt x="0" y="28554"/>
                </a:moveTo>
                <a:lnTo>
                  <a:pt x="520719" y="28554"/>
                </a:lnTo>
                <a:lnTo>
                  <a:pt x="520719" y="0"/>
                </a:lnTo>
                <a:lnTo>
                  <a:pt x="0" y="0"/>
                </a:lnTo>
                <a:lnTo>
                  <a:pt x="0" y="28554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5114" y="1757283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339" y="0"/>
                </a:lnTo>
              </a:path>
            </a:pathLst>
          </a:custGeom>
          <a:ln w="27707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1436" y="2529839"/>
            <a:ext cx="1304544" cy="92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05941" y="2649473"/>
            <a:ext cx="7702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Am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az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on 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EBS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854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EBS</a:t>
            </a:r>
            <a:r>
              <a:rPr dirty="0" sz="2800" spc="-55"/>
              <a:t> </a:t>
            </a:r>
            <a:r>
              <a:rPr dirty="0" sz="2800" spc="-5"/>
              <a:t>Lifecycle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3692" y="375944"/>
            <a:ext cx="501650" cy="574675"/>
          </a:xfrm>
          <a:custGeom>
            <a:avLst/>
            <a:gdLst/>
            <a:ahLst/>
            <a:cxnLst/>
            <a:rect l="l" t="t" r="r" b="b"/>
            <a:pathLst>
              <a:path w="501650" h="574675">
                <a:moveTo>
                  <a:pt x="91986" y="0"/>
                </a:moveTo>
                <a:lnTo>
                  <a:pt x="0" y="0"/>
                </a:lnTo>
                <a:lnTo>
                  <a:pt x="0" y="574096"/>
                </a:lnTo>
                <a:lnTo>
                  <a:pt x="501188" y="574097"/>
                </a:lnTo>
                <a:lnTo>
                  <a:pt x="9198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10398" y="289895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23946" y="0"/>
                </a:moveTo>
                <a:lnTo>
                  <a:pt x="0" y="22364"/>
                </a:lnTo>
                <a:lnTo>
                  <a:pt x="39887" y="22365"/>
                </a:lnTo>
                <a:lnTo>
                  <a:pt x="2394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03692" y="96422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 h="0">
                <a:moveTo>
                  <a:pt x="0" y="0"/>
                </a:moveTo>
                <a:lnTo>
                  <a:pt x="521407" y="0"/>
                </a:lnTo>
              </a:path>
            </a:pathLst>
          </a:custGeom>
          <a:ln w="28366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10398" y="312260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90" h="27939">
                <a:moveTo>
                  <a:pt x="39887" y="0"/>
                </a:moveTo>
                <a:lnTo>
                  <a:pt x="0" y="0"/>
                </a:lnTo>
                <a:lnTo>
                  <a:pt x="0" y="27649"/>
                </a:lnTo>
                <a:lnTo>
                  <a:pt x="59595" y="27649"/>
                </a:lnTo>
                <a:lnTo>
                  <a:pt x="39887" y="0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68844" y="913080"/>
            <a:ext cx="3594292" cy="382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11857" y="1038044"/>
            <a:ext cx="3234690" cy="3378200"/>
          </a:xfrm>
          <a:custGeom>
            <a:avLst/>
            <a:gdLst/>
            <a:ahLst/>
            <a:cxnLst/>
            <a:rect l="l" t="t" r="r" b="b"/>
            <a:pathLst>
              <a:path w="3234690" h="3378200">
                <a:moveTo>
                  <a:pt x="1309116" y="2654300"/>
                </a:moveTo>
                <a:lnTo>
                  <a:pt x="600963" y="2768600"/>
                </a:lnTo>
                <a:lnTo>
                  <a:pt x="689356" y="3378200"/>
                </a:lnTo>
                <a:lnTo>
                  <a:pt x="838073" y="3200400"/>
                </a:lnTo>
                <a:lnTo>
                  <a:pt x="2370200" y="3200400"/>
                </a:lnTo>
                <a:lnTo>
                  <a:pt x="2389929" y="3187700"/>
                </a:lnTo>
                <a:lnTo>
                  <a:pt x="2428811" y="3175000"/>
                </a:lnTo>
                <a:lnTo>
                  <a:pt x="2467094" y="3149600"/>
                </a:lnTo>
                <a:lnTo>
                  <a:pt x="2504756" y="3124200"/>
                </a:lnTo>
                <a:lnTo>
                  <a:pt x="2541771" y="3098800"/>
                </a:lnTo>
                <a:lnTo>
                  <a:pt x="2578115" y="3073400"/>
                </a:lnTo>
                <a:lnTo>
                  <a:pt x="2613766" y="3048000"/>
                </a:lnTo>
                <a:lnTo>
                  <a:pt x="2648698" y="3022600"/>
                </a:lnTo>
                <a:lnTo>
                  <a:pt x="2682889" y="2997200"/>
                </a:lnTo>
                <a:lnTo>
                  <a:pt x="2716313" y="2959100"/>
                </a:lnTo>
                <a:lnTo>
                  <a:pt x="2748947" y="2933700"/>
                </a:lnTo>
                <a:lnTo>
                  <a:pt x="2770161" y="2908300"/>
                </a:lnTo>
                <a:lnTo>
                  <a:pt x="1492662" y="2908300"/>
                </a:lnTo>
                <a:lnTo>
                  <a:pt x="1445669" y="2895600"/>
                </a:lnTo>
                <a:lnTo>
                  <a:pt x="1398558" y="2895600"/>
                </a:lnTo>
                <a:lnTo>
                  <a:pt x="1162812" y="2832100"/>
                </a:lnTo>
                <a:lnTo>
                  <a:pt x="1309116" y="2654300"/>
                </a:lnTo>
                <a:close/>
              </a:path>
              <a:path w="3234690" h="3378200">
                <a:moveTo>
                  <a:pt x="1840899" y="3365500"/>
                </a:moveTo>
                <a:lnTo>
                  <a:pt x="1385542" y="3365500"/>
                </a:lnTo>
                <a:lnTo>
                  <a:pt x="1431580" y="3378200"/>
                </a:lnTo>
                <a:lnTo>
                  <a:pt x="1796153" y="3378200"/>
                </a:lnTo>
                <a:lnTo>
                  <a:pt x="1840899" y="3365500"/>
                </a:lnTo>
                <a:close/>
              </a:path>
              <a:path w="3234690" h="3378200">
                <a:moveTo>
                  <a:pt x="1973462" y="3340100"/>
                </a:moveTo>
                <a:lnTo>
                  <a:pt x="1247381" y="3340100"/>
                </a:lnTo>
                <a:lnTo>
                  <a:pt x="1339480" y="3365500"/>
                </a:lnTo>
                <a:lnTo>
                  <a:pt x="1885382" y="3365500"/>
                </a:lnTo>
                <a:lnTo>
                  <a:pt x="1973462" y="3340100"/>
                </a:lnTo>
                <a:close/>
              </a:path>
              <a:path w="3234690" h="3378200">
                <a:moveTo>
                  <a:pt x="2370200" y="3200400"/>
                </a:moveTo>
                <a:lnTo>
                  <a:pt x="838073" y="3200400"/>
                </a:lnTo>
                <a:lnTo>
                  <a:pt x="927800" y="3251200"/>
                </a:lnTo>
                <a:lnTo>
                  <a:pt x="1018390" y="3276600"/>
                </a:lnTo>
                <a:lnTo>
                  <a:pt x="1063949" y="3302000"/>
                </a:lnTo>
                <a:lnTo>
                  <a:pt x="1201391" y="3340100"/>
                </a:lnTo>
                <a:lnTo>
                  <a:pt x="2017012" y="3340100"/>
                </a:lnTo>
                <a:lnTo>
                  <a:pt x="2145411" y="3302000"/>
                </a:lnTo>
                <a:lnTo>
                  <a:pt x="2187380" y="3276600"/>
                </a:lnTo>
                <a:lnTo>
                  <a:pt x="2269932" y="3251200"/>
                </a:lnTo>
                <a:lnTo>
                  <a:pt x="2310465" y="3225800"/>
                </a:lnTo>
                <a:lnTo>
                  <a:pt x="2350472" y="3213100"/>
                </a:lnTo>
                <a:lnTo>
                  <a:pt x="2370200" y="3200400"/>
                </a:lnTo>
                <a:close/>
              </a:path>
              <a:path w="3234690" h="3378200">
                <a:moveTo>
                  <a:pt x="2650769" y="469900"/>
                </a:moveTo>
                <a:lnTo>
                  <a:pt x="1523063" y="469900"/>
                </a:lnTo>
                <a:lnTo>
                  <a:pt x="1569014" y="482600"/>
                </a:lnTo>
                <a:lnTo>
                  <a:pt x="1615061" y="482600"/>
                </a:lnTo>
                <a:lnTo>
                  <a:pt x="1661157" y="495300"/>
                </a:lnTo>
                <a:lnTo>
                  <a:pt x="1707257" y="495300"/>
                </a:lnTo>
                <a:lnTo>
                  <a:pt x="1890761" y="546100"/>
                </a:lnTo>
                <a:lnTo>
                  <a:pt x="1936183" y="571500"/>
                </a:lnTo>
                <a:lnTo>
                  <a:pt x="1981331" y="584200"/>
                </a:lnTo>
                <a:lnTo>
                  <a:pt x="2026158" y="609600"/>
                </a:lnTo>
                <a:lnTo>
                  <a:pt x="2070182" y="635000"/>
                </a:lnTo>
                <a:lnTo>
                  <a:pt x="2113047" y="660400"/>
                </a:lnTo>
                <a:lnTo>
                  <a:pt x="2154734" y="685800"/>
                </a:lnTo>
                <a:lnTo>
                  <a:pt x="2195221" y="711200"/>
                </a:lnTo>
                <a:lnTo>
                  <a:pt x="2234489" y="736600"/>
                </a:lnTo>
                <a:lnTo>
                  <a:pt x="2272518" y="774700"/>
                </a:lnTo>
                <a:lnTo>
                  <a:pt x="2309286" y="800100"/>
                </a:lnTo>
                <a:lnTo>
                  <a:pt x="2344774" y="838200"/>
                </a:lnTo>
                <a:lnTo>
                  <a:pt x="2378962" y="863600"/>
                </a:lnTo>
                <a:lnTo>
                  <a:pt x="2411828" y="901700"/>
                </a:lnTo>
                <a:lnTo>
                  <a:pt x="2443353" y="939800"/>
                </a:lnTo>
                <a:lnTo>
                  <a:pt x="2473517" y="965200"/>
                </a:lnTo>
                <a:lnTo>
                  <a:pt x="2502299" y="1003300"/>
                </a:lnTo>
                <a:lnTo>
                  <a:pt x="2529679" y="1041400"/>
                </a:lnTo>
                <a:lnTo>
                  <a:pt x="2555637" y="1079500"/>
                </a:lnTo>
                <a:lnTo>
                  <a:pt x="2580152" y="1130300"/>
                </a:lnTo>
                <a:lnTo>
                  <a:pt x="2603204" y="1168400"/>
                </a:lnTo>
                <a:lnTo>
                  <a:pt x="2624772" y="1206500"/>
                </a:lnTo>
                <a:lnTo>
                  <a:pt x="2644837" y="1244600"/>
                </a:lnTo>
                <a:lnTo>
                  <a:pt x="2663378" y="1295400"/>
                </a:lnTo>
                <a:lnTo>
                  <a:pt x="2680375" y="1333500"/>
                </a:lnTo>
                <a:lnTo>
                  <a:pt x="2695808" y="1371600"/>
                </a:lnTo>
                <a:lnTo>
                  <a:pt x="2709656" y="1422400"/>
                </a:lnTo>
                <a:lnTo>
                  <a:pt x="2721898" y="1460500"/>
                </a:lnTo>
                <a:lnTo>
                  <a:pt x="2732516" y="1511300"/>
                </a:lnTo>
                <a:lnTo>
                  <a:pt x="2741487" y="1549400"/>
                </a:lnTo>
                <a:lnTo>
                  <a:pt x="2748793" y="1600200"/>
                </a:lnTo>
                <a:lnTo>
                  <a:pt x="2754413" y="1651000"/>
                </a:lnTo>
                <a:lnTo>
                  <a:pt x="2758326" y="1689100"/>
                </a:lnTo>
                <a:lnTo>
                  <a:pt x="2760512" y="1739900"/>
                </a:lnTo>
                <a:lnTo>
                  <a:pt x="2760951" y="1778000"/>
                </a:lnTo>
                <a:lnTo>
                  <a:pt x="2759622" y="1828800"/>
                </a:lnTo>
                <a:lnTo>
                  <a:pt x="2756506" y="1879600"/>
                </a:lnTo>
                <a:lnTo>
                  <a:pt x="2751582" y="1917700"/>
                </a:lnTo>
                <a:lnTo>
                  <a:pt x="2744830" y="1968500"/>
                </a:lnTo>
                <a:lnTo>
                  <a:pt x="2736228" y="2006600"/>
                </a:lnTo>
                <a:lnTo>
                  <a:pt x="2725758" y="2057400"/>
                </a:lnTo>
                <a:lnTo>
                  <a:pt x="2713399" y="2108200"/>
                </a:lnTo>
                <a:lnTo>
                  <a:pt x="2699131" y="2146300"/>
                </a:lnTo>
                <a:lnTo>
                  <a:pt x="2682912" y="2197100"/>
                </a:lnTo>
                <a:lnTo>
                  <a:pt x="2665046" y="2235200"/>
                </a:lnTo>
                <a:lnTo>
                  <a:pt x="2645578" y="2273300"/>
                </a:lnTo>
                <a:lnTo>
                  <a:pt x="2624552" y="2324100"/>
                </a:lnTo>
                <a:lnTo>
                  <a:pt x="2602013" y="2362200"/>
                </a:lnTo>
                <a:lnTo>
                  <a:pt x="2578007" y="2400300"/>
                </a:lnTo>
                <a:lnTo>
                  <a:pt x="2552578" y="2438400"/>
                </a:lnTo>
                <a:lnTo>
                  <a:pt x="2525771" y="2476500"/>
                </a:lnTo>
                <a:lnTo>
                  <a:pt x="2497632" y="2501900"/>
                </a:lnTo>
                <a:lnTo>
                  <a:pt x="2468205" y="2540000"/>
                </a:lnTo>
                <a:lnTo>
                  <a:pt x="2437535" y="2578100"/>
                </a:lnTo>
                <a:lnTo>
                  <a:pt x="2405668" y="2603500"/>
                </a:lnTo>
                <a:lnTo>
                  <a:pt x="2372648" y="2628900"/>
                </a:lnTo>
                <a:lnTo>
                  <a:pt x="2338521" y="2667000"/>
                </a:lnTo>
                <a:lnTo>
                  <a:pt x="2303331" y="2692400"/>
                </a:lnTo>
                <a:lnTo>
                  <a:pt x="2267123" y="2717800"/>
                </a:lnTo>
                <a:lnTo>
                  <a:pt x="2229942" y="2743200"/>
                </a:lnTo>
                <a:lnTo>
                  <a:pt x="2191834" y="2755900"/>
                </a:lnTo>
                <a:lnTo>
                  <a:pt x="2152843" y="2781300"/>
                </a:lnTo>
                <a:lnTo>
                  <a:pt x="2113015" y="2806700"/>
                </a:lnTo>
                <a:lnTo>
                  <a:pt x="1988954" y="2844800"/>
                </a:lnTo>
                <a:lnTo>
                  <a:pt x="1814541" y="2895600"/>
                </a:lnTo>
                <a:lnTo>
                  <a:pt x="1769632" y="2895600"/>
                </a:lnTo>
                <a:lnTo>
                  <a:pt x="1724289" y="2908300"/>
                </a:lnTo>
                <a:lnTo>
                  <a:pt x="2770161" y="2908300"/>
                </a:lnTo>
                <a:lnTo>
                  <a:pt x="2780768" y="2895600"/>
                </a:lnTo>
                <a:lnTo>
                  <a:pt x="2811751" y="2870200"/>
                </a:lnTo>
                <a:lnTo>
                  <a:pt x="2841872" y="2832100"/>
                </a:lnTo>
                <a:lnTo>
                  <a:pt x="2871107" y="2794000"/>
                </a:lnTo>
                <a:lnTo>
                  <a:pt x="2899432" y="2768600"/>
                </a:lnTo>
                <a:lnTo>
                  <a:pt x="2926825" y="2730500"/>
                </a:lnTo>
                <a:lnTo>
                  <a:pt x="2953259" y="2692400"/>
                </a:lnTo>
                <a:lnTo>
                  <a:pt x="2978712" y="2654300"/>
                </a:lnTo>
                <a:lnTo>
                  <a:pt x="3003160" y="2616200"/>
                </a:lnTo>
                <a:lnTo>
                  <a:pt x="3026578" y="2565400"/>
                </a:lnTo>
                <a:lnTo>
                  <a:pt x="3048943" y="2527300"/>
                </a:lnTo>
                <a:lnTo>
                  <a:pt x="3070231" y="2489200"/>
                </a:lnTo>
                <a:lnTo>
                  <a:pt x="3090418" y="2438400"/>
                </a:lnTo>
                <a:lnTo>
                  <a:pt x="3109382" y="2400300"/>
                </a:lnTo>
                <a:lnTo>
                  <a:pt x="3126970" y="2362200"/>
                </a:lnTo>
                <a:lnTo>
                  <a:pt x="3143192" y="2311400"/>
                </a:lnTo>
                <a:lnTo>
                  <a:pt x="3158055" y="2273300"/>
                </a:lnTo>
                <a:lnTo>
                  <a:pt x="3171569" y="2222500"/>
                </a:lnTo>
                <a:lnTo>
                  <a:pt x="3183742" y="2171700"/>
                </a:lnTo>
                <a:lnTo>
                  <a:pt x="3194584" y="2133600"/>
                </a:lnTo>
                <a:lnTo>
                  <a:pt x="3204104" y="2082800"/>
                </a:lnTo>
                <a:lnTo>
                  <a:pt x="3212310" y="2044700"/>
                </a:lnTo>
                <a:lnTo>
                  <a:pt x="3219211" y="1993900"/>
                </a:lnTo>
                <a:lnTo>
                  <a:pt x="3224817" y="1955800"/>
                </a:lnTo>
                <a:lnTo>
                  <a:pt x="3229136" y="1905000"/>
                </a:lnTo>
                <a:lnTo>
                  <a:pt x="3232177" y="1854200"/>
                </a:lnTo>
                <a:lnTo>
                  <a:pt x="3233949" y="1816100"/>
                </a:lnTo>
                <a:lnTo>
                  <a:pt x="3234462" y="1765300"/>
                </a:lnTo>
                <a:lnTo>
                  <a:pt x="3233723" y="1727200"/>
                </a:lnTo>
                <a:lnTo>
                  <a:pt x="3231742" y="1676400"/>
                </a:lnTo>
                <a:lnTo>
                  <a:pt x="3228529" y="1625600"/>
                </a:lnTo>
                <a:lnTo>
                  <a:pt x="3224091" y="1587500"/>
                </a:lnTo>
                <a:lnTo>
                  <a:pt x="3218437" y="1536700"/>
                </a:lnTo>
                <a:lnTo>
                  <a:pt x="3211578" y="1498600"/>
                </a:lnTo>
                <a:lnTo>
                  <a:pt x="3203521" y="1447800"/>
                </a:lnTo>
                <a:lnTo>
                  <a:pt x="3194275" y="1409700"/>
                </a:lnTo>
                <a:lnTo>
                  <a:pt x="3183850" y="1358900"/>
                </a:lnTo>
                <a:lnTo>
                  <a:pt x="3172255" y="1320800"/>
                </a:lnTo>
                <a:lnTo>
                  <a:pt x="3159497" y="1270000"/>
                </a:lnTo>
                <a:lnTo>
                  <a:pt x="3145587" y="1231900"/>
                </a:lnTo>
                <a:lnTo>
                  <a:pt x="3130534" y="1181100"/>
                </a:lnTo>
                <a:lnTo>
                  <a:pt x="3114345" y="1143000"/>
                </a:lnTo>
                <a:lnTo>
                  <a:pt x="3097030" y="1104900"/>
                </a:lnTo>
                <a:lnTo>
                  <a:pt x="3078599" y="1054100"/>
                </a:lnTo>
                <a:lnTo>
                  <a:pt x="3059059" y="1016000"/>
                </a:lnTo>
                <a:lnTo>
                  <a:pt x="3038420" y="977900"/>
                </a:lnTo>
                <a:lnTo>
                  <a:pt x="3016692" y="939800"/>
                </a:lnTo>
                <a:lnTo>
                  <a:pt x="2993881" y="889000"/>
                </a:lnTo>
                <a:lnTo>
                  <a:pt x="2969999" y="850900"/>
                </a:lnTo>
                <a:lnTo>
                  <a:pt x="2945053" y="812800"/>
                </a:lnTo>
                <a:lnTo>
                  <a:pt x="2919053" y="774700"/>
                </a:lnTo>
                <a:lnTo>
                  <a:pt x="2892007" y="736600"/>
                </a:lnTo>
                <a:lnTo>
                  <a:pt x="2863924" y="698500"/>
                </a:lnTo>
                <a:lnTo>
                  <a:pt x="2834814" y="660400"/>
                </a:lnTo>
                <a:lnTo>
                  <a:pt x="2804685" y="635000"/>
                </a:lnTo>
                <a:lnTo>
                  <a:pt x="2773547" y="596900"/>
                </a:lnTo>
                <a:lnTo>
                  <a:pt x="2741407" y="558800"/>
                </a:lnTo>
                <a:lnTo>
                  <a:pt x="2708276" y="520700"/>
                </a:lnTo>
                <a:lnTo>
                  <a:pt x="2674162" y="495300"/>
                </a:lnTo>
                <a:lnTo>
                  <a:pt x="2650769" y="469900"/>
                </a:lnTo>
                <a:close/>
              </a:path>
              <a:path w="3234690" h="3378200">
                <a:moveTo>
                  <a:pt x="1694536" y="12700"/>
                </a:moveTo>
                <a:lnTo>
                  <a:pt x="1240628" y="12700"/>
                </a:lnTo>
                <a:lnTo>
                  <a:pt x="1196163" y="25400"/>
                </a:lnTo>
                <a:lnTo>
                  <a:pt x="1151963" y="25400"/>
                </a:lnTo>
                <a:lnTo>
                  <a:pt x="1064455" y="50800"/>
                </a:lnTo>
                <a:lnTo>
                  <a:pt x="1021195" y="50800"/>
                </a:lnTo>
                <a:lnTo>
                  <a:pt x="893680" y="88900"/>
                </a:lnTo>
                <a:lnTo>
                  <a:pt x="852011" y="114300"/>
                </a:lnTo>
                <a:lnTo>
                  <a:pt x="770071" y="139700"/>
                </a:lnTo>
                <a:lnTo>
                  <a:pt x="729848" y="165100"/>
                </a:lnTo>
                <a:lnTo>
                  <a:pt x="690156" y="177800"/>
                </a:lnTo>
                <a:lnTo>
                  <a:pt x="612460" y="228600"/>
                </a:lnTo>
                <a:lnTo>
                  <a:pt x="574504" y="254000"/>
                </a:lnTo>
                <a:lnTo>
                  <a:pt x="537175" y="266700"/>
                </a:lnTo>
                <a:lnTo>
                  <a:pt x="500498" y="292100"/>
                </a:lnTo>
                <a:lnTo>
                  <a:pt x="464495" y="330200"/>
                </a:lnTo>
                <a:lnTo>
                  <a:pt x="429192" y="355600"/>
                </a:lnTo>
                <a:lnTo>
                  <a:pt x="394613" y="381000"/>
                </a:lnTo>
                <a:lnTo>
                  <a:pt x="360782" y="406400"/>
                </a:lnTo>
                <a:lnTo>
                  <a:pt x="327722" y="444500"/>
                </a:lnTo>
                <a:lnTo>
                  <a:pt x="295458" y="469900"/>
                </a:lnTo>
                <a:lnTo>
                  <a:pt x="264015" y="508000"/>
                </a:lnTo>
                <a:lnTo>
                  <a:pt x="233416" y="533400"/>
                </a:lnTo>
                <a:lnTo>
                  <a:pt x="203685" y="571500"/>
                </a:lnTo>
                <a:lnTo>
                  <a:pt x="174847" y="609600"/>
                </a:lnTo>
                <a:lnTo>
                  <a:pt x="146925" y="647700"/>
                </a:lnTo>
                <a:lnTo>
                  <a:pt x="119945" y="673100"/>
                </a:lnTo>
                <a:lnTo>
                  <a:pt x="93929" y="711200"/>
                </a:lnTo>
                <a:lnTo>
                  <a:pt x="68903" y="762000"/>
                </a:lnTo>
                <a:lnTo>
                  <a:pt x="44890" y="800100"/>
                </a:lnTo>
                <a:lnTo>
                  <a:pt x="21914" y="838200"/>
                </a:lnTo>
                <a:lnTo>
                  <a:pt x="0" y="876300"/>
                </a:lnTo>
                <a:lnTo>
                  <a:pt x="418338" y="1104900"/>
                </a:lnTo>
                <a:lnTo>
                  <a:pt x="439919" y="1054100"/>
                </a:lnTo>
                <a:lnTo>
                  <a:pt x="462984" y="1016000"/>
                </a:lnTo>
                <a:lnTo>
                  <a:pt x="487485" y="977900"/>
                </a:lnTo>
                <a:lnTo>
                  <a:pt x="513376" y="939800"/>
                </a:lnTo>
                <a:lnTo>
                  <a:pt x="540611" y="901700"/>
                </a:lnTo>
                <a:lnTo>
                  <a:pt x="569144" y="876300"/>
                </a:lnTo>
                <a:lnTo>
                  <a:pt x="598929" y="838200"/>
                </a:lnTo>
                <a:lnTo>
                  <a:pt x="629919" y="800100"/>
                </a:lnTo>
                <a:lnTo>
                  <a:pt x="662068" y="774700"/>
                </a:lnTo>
                <a:lnTo>
                  <a:pt x="695330" y="749300"/>
                </a:lnTo>
                <a:lnTo>
                  <a:pt x="729658" y="723900"/>
                </a:lnTo>
                <a:lnTo>
                  <a:pt x="765007" y="685800"/>
                </a:lnTo>
                <a:lnTo>
                  <a:pt x="801330" y="660400"/>
                </a:lnTo>
                <a:lnTo>
                  <a:pt x="838581" y="647700"/>
                </a:lnTo>
                <a:lnTo>
                  <a:pt x="876714" y="622300"/>
                </a:lnTo>
                <a:lnTo>
                  <a:pt x="915682" y="596900"/>
                </a:lnTo>
                <a:lnTo>
                  <a:pt x="955439" y="584200"/>
                </a:lnTo>
                <a:lnTo>
                  <a:pt x="995939" y="558800"/>
                </a:lnTo>
                <a:lnTo>
                  <a:pt x="1207967" y="495300"/>
                </a:lnTo>
                <a:lnTo>
                  <a:pt x="1251954" y="495300"/>
                </a:lnTo>
                <a:lnTo>
                  <a:pt x="1296360" y="482600"/>
                </a:lnTo>
                <a:lnTo>
                  <a:pt x="1341139" y="482600"/>
                </a:lnTo>
                <a:lnTo>
                  <a:pt x="1386246" y="469900"/>
                </a:lnTo>
                <a:lnTo>
                  <a:pt x="2650769" y="469900"/>
                </a:lnTo>
                <a:lnTo>
                  <a:pt x="2639073" y="457200"/>
                </a:lnTo>
                <a:lnTo>
                  <a:pt x="2603020" y="431800"/>
                </a:lnTo>
                <a:lnTo>
                  <a:pt x="2566010" y="393700"/>
                </a:lnTo>
                <a:lnTo>
                  <a:pt x="2528053" y="368300"/>
                </a:lnTo>
                <a:lnTo>
                  <a:pt x="2489158" y="342900"/>
                </a:lnTo>
                <a:lnTo>
                  <a:pt x="2449333" y="317500"/>
                </a:lnTo>
                <a:lnTo>
                  <a:pt x="2408588" y="279400"/>
                </a:lnTo>
                <a:lnTo>
                  <a:pt x="2366931" y="254000"/>
                </a:lnTo>
                <a:lnTo>
                  <a:pt x="2324372" y="228600"/>
                </a:lnTo>
                <a:lnTo>
                  <a:pt x="2280920" y="215900"/>
                </a:lnTo>
                <a:lnTo>
                  <a:pt x="2148385" y="139700"/>
                </a:lnTo>
                <a:lnTo>
                  <a:pt x="2058779" y="114300"/>
                </a:lnTo>
                <a:lnTo>
                  <a:pt x="2013673" y="88900"/>
                </a:lnTo>
                <a:lnTo>
                  <a:pt x="1831795" y="38100"/>
                </a:lnTo>
                <a:lnTo>
                  <a:pt x="1786083" y="38100"/>
                </a:lnTo>
                <a:lnTo>
                  <a:pt x="1694536" y="12700"/>
                </a:lnTo>
                <a:close/>
              </a:path>
              <a:path w="3234690" h="3378200">
                <a:moveTo>
                  <a:pt x="1557271" y="0"/>
                </a:moveTo>
                <a:lnTo>
                  <a:pt x="1330255" y="0"/>
                </a:lnTo>
                <a:lnTo>
                  <a:pt x="1285333" y="12700"/>
                </a:lnTo>
                <a:lnTo>
                  <a:pt x="1602986" y="12700"/>
                </a:lnTo>
                <a:lnTo>
                  <a:pt x="1557271" y="0"/>
                </a:lnTo>
                <a:close/>
              </a:path>
            </a:pathLst>
          </a:custGeom>
          <a:solidFill>
            <a:srgbClr val="006FC0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2911" y="1863851"/>
            <a:ext cx="1014984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10155" y="1891283"/>
            <a:ext cx="920495" cy="441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0155" y="1891283"/>
            <a:ext cx="920750" cy="441959"/>
          </a:xfrm>
          <a:custGeom>
            <a:avLst/>
            <a:gdLst/>
            <a:ahLst/>
            <a:cxnLst/>
            <a:rect l="l" t="t" r="r" b="b"/>
            <a:pathLst>
              <a:path w="920750" h="441960">
                <a:moveTo>
                  <a:pt x="0" y="73659"/>
                </a:moveTo>
                <a:lnTo>
                  <a:pt x="5794" y="45005"/>
                </a:lnTo>
                <a:lnTo>
                  <a:pt x="21590" y="21589"/>
                </a:lnTo>
                <a:lnTo>
                  <a:pt x="45005" y="5794"/>
                </a:lnTo>
                <a:lnTo>
                  <a:pt x="73660" y="0"/>
                </a:lnTo>
                <a:lnTo>
                  <a:pt x="846836" y="0"/>
                </a:lnTo>
                <a:lnTo>
                  <a:pt x="875490" y="5794"/>
                </a:lnTo>
                <a:lnTo>
                  <a:pt x="898906" y="21590"/>
                </a:lnTo>
                <a:lnTo>
                  <a:pt x="914701" y="45005"/>
                </a:lnTo>
                <a:lnTo>
                  <a:pt x="920495" y="73659"/>
                </a:lnTo>
                <a:lnTo>
                  <a:pt x="920495" y="368299"/>
                </a:lnTo>
                <a:lnTo>
                  <a:pt x="914701" y="396954"/>
                </a:lnTo>
                <a:lnTo>
                  <a:pt x="898905" y="420369"/>
                </a:lnTo>
                <a:lnTo>
                  <a:pt x="875490" y="436165"/>
                </a:lnTo>
                <a:lnTo>
                  <a:pt x="846836" y="441959"/>
                </a:lnTo>
                <a:lnTo>
                  <a:pt x="73660" y="441959"/>
                </a:lnTo>
                <a:lnTo>
                  <a:pt x="45005" y="436165"/>
                </a:lnTo>
                <a:lnTo>
                  <a:pt x="21589" y="420369"/>
                </a:lnTo>
                <a:lnTo>
                  <a:pt x="5794" y="396954"/>
                </a:lnTo>
                <a:lnTo>
                  <a:pt x="0" y="368299"/>
                </a:lnTo>
                <a:lnTo>
                  <a:pt x="0" y="736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0436" y="704087"/>
            <a:ext cx="2171700" cy="1760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1291" y="701040"/>
            <a:ext cx="2118360" cy="1175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1604" y="905255"/>
            <a:ext cx="1571625" cy="1160145"/>
          </a:xfrm>
          <a:custGeom>
            <a:avLst/>
            <a:gdLst/>
            <a:ahLst/>
            <a:cxnLst/>
            <a:rect l="l" t="t" r="r" b="b"/>
            <a:pathLst>
              <a:path w="1571625" h="1160145">
                <a:moveTo>
                  <a:pt x="1309370" y="635508"/>
                </a:moveTo>
                <a:lnTo>
                  <a:pt x="916558" y="635508"/>
                </a:lnTo>
                <a:lnTo>
                  <a:pt x="1522857" y="1159891"/>
                </a:lnTo>
                <a:lnTo>
                  <a:pt x="1309370" y="635508"/>
                </a:lnTo>
                <a:close/>
              </a:path>
              <a:path w="1571625" h="1160145">
                <a:moveTo>
                  <a:pt x="1571244" y="0"/>
                </a:moveTo>
                <a:lnTo>
                  <a:pt x="0" y="0"/>
                </a:lnTo>
                <a:lnTo>
                  <a:pt x="0" y="635508"/>
                </a:lnTo>
                <a:lnTo>
                  <a:pt x="1571244" y="635508"/>
                </a:lnTo>
                <a:lnTo>
                  <a:pt x="1571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1604" y="905255"/>
            <a:ext cx="1571625" cy="1160145"/>
          </a:xfrm>
          <a:custGeom>
            <a:avLst/>
            <a:gdLst/>
            <a:ahLst/>
            <a:cxnLst/>
            <a:rect l="l" t="t" r="r" b="b"/>
            <a:pathLst>
              <a:path w="1571625" h="1160145">
                <a:moveTo>
                  <a:pt x="0" y="0"/>
                </a:moveTo>
                <a:lnTo>
                  <a:pt x="916558" y="0"/>
                </a:lnTo>
                <a:lnTo>
                  <a:pt x="1309370" y="0"/>
                </a:lnTo>
                <a:lnTo>
                  <a:pt x="1571244" y="0"/>
                </a:lnTo>
                <a:lnTo>
                  <a:pt x="1571244" y="370713"/>
                </a:lnTo>
                <a:lnTo>
                  <a:pt x="1571244" y="529590"/>
                </a:lnTo>
                <a:lnTo>
                  <a:pt x="1571244" y="635508"/>
                </a:lnTo>
                <a:lnTo>
                  <a:pt x="1309370" y="635508"/>
                </a:lnTo>
                <a:lnTo>
                  <a:pt x="1522857" y="1159891"/>
                </a:lnTo>
                <a:lnTo>
                  <a:pt x="916558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0648" y="931926"/>
            <a:ext cx="129413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Arial"/>
                <a:cs typeface="Arial"/>
              </a:rPr>
              <a:t>Vast </a:t>
            </a:r>
            <a:r>
              <a:rPr dirty="0" sz="1400">
                <a:latin typeface="Arial"/>
                <a:cs typeface="Arial"/>
              </a:rPr>
              <a:t>amounts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  unused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99588" y="1123188"/>
            <a:ext cx="1030224" cy="469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97123" y="1155191"/>
            <a:ext cx="833627" cy="458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6832" y="1147572"/>
            <a:ext cx="935736" cy="3749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46832" y="1147572"/>
            <a:ext cx="935990" cy="375285"/>
          </a:xfrm>
          <a:custGeom>
            <a:avLst/>
            <a:gdLst/>
            <a:ahLst/>
            <a:cxnLst/>
            <a:rect l="l" t="t" r="r" b="b"/>
            <a:pathLst>
              <a:path w="935989" h="375284">
                <a:moveTo>
                  <a:pt x="0" y="374903"/>
                </a:moveTo>
                <a:lnTo>
                  <a:pt x="935736" y="374903"/>
                </a:lnTo>
                <a:lnTo>
                  <a:pt x="935736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034410" y="1209801"/>
            <a:ext cx="5607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reat</a:t>
            </a:r>
            <a:r>
              <a:rPr dirty="0" sz="140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57371" y="227075"/>
            <a:ext cx="3517391" cy="1342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55235" y="225552"/>
            <a:ext cx="2286000" cy="11750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58794" y="428244"/>
            <a:ext cx="2917190" cy="742950"/>
          </a:xfrm>
          <a:custGeom>
            <a:avLst/>
            <a:gdLst/>
            <a:ahLst/>
            <a:cxnLst/>
            <a:rect l="l" t="t" r="r" b="b"/>
            <a:pathLst>
              <a:path w="2917190" h="742950">
                <a:moveTo>
                  <a:pt x="2916681" y="0"/>
                </a:moveTo>
                <a:lnTo>
                  <a:pt x="1206753" y="0"/>
                </a:lnTo>
                <a:lnTo>
                  <a:pt x="1206753" y="338708"/>
                </a:lnTo>
                <a:lnTo>
                  <a:pt x="0" y="742568"/>
                </a:lnTo>
                <a:lnTo>
                  <a:pt x="1206753" y="483869"/>
                </a:lnTo>
                <a:lnTo>
                  <a:pt x="2916681" y="483869"/>
                </a:lnTo>
                <a:lnTo>
                  <a:pt x="2916681" y="0"/>
                </a:lnTo>
                <a:close/>
              </a:path>
              <a:path w="2917190" h="742950">
                <a:moveTo>
                  <a:pt x="2916681" y="483869"/>
                </a:moveTo>
                <a:lnTo>
                  <a:pt x="1206753" y="483869"/>
                </a:lnTo>
                <a:lnTo>
                  <a:pt x="1206753" y="580643"/>
                </a:lnTo>
                <a:lnTo>
                  <a:pt x="2916681" y="580643"/>
                </a:lnTo>
                <a:lnTo>
                  <a:pt x="2916681" y="483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8794" y="428244"/>
            <a:ext cx="2917190" cy="742950"/>
          </a:xfrm>
          <a:custGeom>
            <a:avLst/>
            <a:gdLst/>
            <a:ahLst/>
            <a:cxnLst/>
            <a:rect l="l" t="t" r="r" b="b"/>
            <a:pathLst>
              <a:path w="2917190" h="742950">
                <a:moveTo>
                  <a:pt x="1206753" y="0"/>
                </a:moveTo>
                <a:lnTo>
                  <a:pt x="1491741" y="0"/>
                </a:lnTo>
                <a:lnTo>
                  <a:pt x="1919223" y="0"/>
                </a:lnTo>
                <a:lnTo>
                  <a:pt x="2916681" y="0"/>
                </a:lnTo>
                <a:lnTo>
                  <a:pt x="2916681" y="338708"/>
                </a:lnTo>
                <a:lnTo>
                  <a:pt x="2916681" y="483869"/>
                </a:lnTo>
                <a:lnTo>
                  <a:pt x="2916681" y="580643"/>
                </a:lnTo>
                <a:lnTo>
                  <a:pt x="1919223" y="580643"/>
                </a:lnTo>
                <a:lnTo>
                  <a:pt x="1491741" y="580643"/>
                </a:lnTo>
                <a:lnTo>
                  <a:pt x="1206753" y="580643"/>
                </a:lnTo>
                <a:lnTo>
                  <a:pt x="1206753" y="483869"/>
                </a:lnTo>
                <a:lnTo>
                  <a:pt x="0" y="742568"/>
                </a:lnTo>
                <a:lnTo>
                  <a:pt x="1206753" y="338708"/>
                </a:lnTo>
                <a:lnTo>
                  <a:pt x="1206753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44922" y="455168"/>
            <a:ext cx="151003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Call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CreateVolume  </a:t>
            </a:r>
            <a:r>
              <a:rPr dirty="0" sz="1400">
                <a:latin typeface="Arial"/>
                <a:cs typeface="Arial"/>
              </a:rPr>
              <a:t>1 </a:t>
            </a:r>
            <a:r>
              <a:rPr dirty="0" sz="1400" spc="-5">
                <a:latin typeface="Arial"/>
                <a:cs typeface="Arial"/>
              </a:rPr>
              <a:t>GiB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16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TiB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97679" y="1498091"/>
            <a:ext cx="1031748" cy="5623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08932" y="1577339"/>
            <a:ext cx="806196" cy="458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923" y="1522475"/>
            <a:ext cx="937260" cy="4678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4923" y="1522475"/>
            <a:ext cx="937260" cy="467995"/>
          </a:xfrm>
          <a:custGeom>
            <a:avLst/>
            <a:gdLst/>
            <a:ahLst/>
            <a:cxnLst/>
            <a:rect l="l" t="t" r="r" b="b"/>
            <a:pathLst>
              <a:path w="937260" h="467994">
                <a:moveTo>
                  <a:pt x="0" y="467868"/>
                </a:moveTo>
                <a:lnTo>
                  <a:pt x="937260" y="467868"/>
                </a:lnTo>
                <a:lnTo>
                  <a:pt x="937260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547108" y="1631442"/>
            <a:ext cx="5327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At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ac</a:t>
            </a:r>
            <a:r>
              <a:rPr dirty="0" sz="140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6047" y="1171955"/>
            <a:ext cx="4178807" cy="12359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00700" y="1168908"/>
            <a:ext cx="3461004" cy="11750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58104" y="1373124"/>
            <a:ext cx="3577590" cy="635635"/>
          </a:xfrm>
          <a:custGeom>
            <a:avLst/>
            <a:gdLst/>
            <a:ahLst/>
            <a:cxnLst/>
            <a:rect l="l" t="t" r="r" b="b"/>
            <a:pathLst>
              <a:path w="3577590" h="635635">
                <a:moveTo>
                  <a:pt x="0" y="333121"/>
                </a:moveTo>
                <a:lnTo>
                  <a:pt x="652907" y="529589"/>
                </a:lnTo>
                <a:lnTo>
                  <a:pt x="652907" y="635507"/>
                </a:lnTo>
                <a:lnTo>
                  <a:pt x="3577463" y="635507"/>
                </a:lnTo>
                <a:lnTo>
                  <a:pt x="3577463" y="370713"/>
                </a:lnTo>
                <a:lnTo>
                  <a:pt x="652907" y="370713"/>
                </a:lnTo>
                <a:lnTo>
                  <a:pt x="0" y="333121"/>
                </a:lnTo>
                <a:close/>
              </a:path>
              <a:path w="3577590" h="635635">
                <a:moveTo>
                  <a:pt x="3577463" y="0"/>
                </a:moveTo>
                <a:lnTo>
                  <a:pt x="652907" y="0"/>
                </a:lnTo>
                <a:lnTo>
                  <a:pt x="652907" y="370713"/>
                </a:lnTo>
                <a:lnTo>
                  <a:pt x="3577463" y="370713"/>
                </a:lnTo>
                <a:lnTo>
                  <a:pt x="35774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58104" y="1373124"/>
            <a:ext cx="3577590" cy="635635"/>
          </a:xfrm>
          <a:custGeom>
            <a:avLst/>
            <a:gdLst/>
            <a:ahLst/>
            <a:cxnLst/>
            <a:rect l="l" t="t" r="r" b="b"/>
            <a:pathLst>
              <a:path w="3577590" h="635635">
                <a:moveTo>
                  <a:pt x="652907" y="0"/>
                </a:moveTo>
                <a:lnTo>
                  <a:pt x="1140333" y="0"/>
                </a:lnTo>
                <a:lnTo>
                  <a:pt x="1871472" y="0"/>
                </a:lnTo>
                <a:lnTo>
                  <a:pt x="3577463" y="0"/>
                </a:lnTo>
                <a:lnTo>
                  <a:pt x="3577463" y="370713"/>
                </a:lnTo>
                <a:lnTo>
                  <a:pt x="3577463" y="529589"/>
                </a:lnTo>
                <a:lnTo>
                  <a:pt x="3577463" y="635507"/>
                </a:lnTo>
                <a:lnTo>
                  <a:pt x="1871472" y="635507"/>
                </a:lnTo>
                <a:lnTo>
                  <a:pt x="1140333" y="635507"/>
                </a:lnTo>
                <a:lnTo>
                  <a:pt x="652907" y="635507"/>
                </a:lnTo>
                <a:lnTo>
                  <a:pt x="652907" y="529589"/>
                </a:lnTo>
                <a:lnTo>
                  <a:pt x="0" y="333121"/>
                </a:lnTo>
                <a:lnTo>
                  <a:pt x="652907" y="370713"/>
                </a:lnTo>
                <a:lnTo>
                  <a:pt x="652907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890005" y="1400047"/>
            <a:ext cx="263525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Call </a:t>
            </a:r>
            <a:r>
              <a:rPr dirty="0" sz="1400" spc="-10">
                <a:latin typeface="Arial"/>
                <a:cs typeface="Arial"/>
              </a:rPr>
              <a:t>AttachVolume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affiliate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with  </a:t>
            </a:r>
            <a:r>
              <a:rPr dirty="0" sz="1400">
                <a:latin typeface="Arial"/>
                <a:cs typeface="Arial"/>
              </a:rPr>
              <a:t>one Amazon </a:t>
            </a:r>
            <a:r>
              <a:rPr dirty="0" sz="1400" spc="-5">
                <a:latin typeface="Arial"/>
                <a:cs typeface="Arial"/>
              </a:rPr>
              <a:t>EC2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instance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35067" y="2246376"/>
            <a:ext cx="1030224" cy="8031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48784" y="2232660"/>
            <a:ext cx="1048512" cy="885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82311" y="2270760"/>
            <a:ext cx="935736" cy="7086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82311" y="2270760"/>
            <a:ext cx="935990" cy="708660"/>
          </a:xfrm>
          <a:custGeom>
            <a:avLst/>
            <a:gdLst/>
            <a:ahLst/>
            <a:cxnLst/>
            <a:rect l="l" t="t" r="r" b="b"/>
            <a:pathLst>
              <a:path w="935989" h="708660">
                <a:moveTo>
                  <a:pt x="0" y="708659"/>
                </a:moveTo>
                <a:lnTo>
                  <a:pt x="935736" y="708659"/>
                </a:lnTo>
                <a:lnTo>
                  <a:pt x="935736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886071" y="2287270"/>
            <a:ext cx="73088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At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ac</a:t>
            </a:r>
            <a:r>
              <a:rPr dirty="0" sz="1400">
                <a:latin typeface="Arial"/>
                <a:cs typeface="Arial"/>
              </a:rPr>
              <a:t>hed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55920" y="2031492"/>
            <a:ext cx="3688079" cy="14249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53328" y="2029967"/>
            <a:ext cx="3011424" cy="138836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58103" y="2232660"/>
            <a:ext cx="3315335" cy="824865"/>
          </a:xfrm>
          <a:custGeom>
            <a:avLst/>
            <a:gdLst/>
            <a:ahLst/>
            <a:cxnLst/>
            <a:rect l="l" t="t" r="r" b="b"/>
            <a:pathLst>
              <a:path w="3315334" h="824864">
                <a:moveTo>
                  <a:pt x="0" y="465073"/>
                </a:moveTo>
                <a:lnTo>
                  <a:pt x="597916" y="687069"/>
                </a:lnTo>
                <a:lnTo>
                  <a:pt x="597916" y="824483"/>
                </a:lnTo>
                <a:lnTo>
                  <a:pt x="3315207" y="824483"/>
                </a:lnTo>
                <a:lnTo>
                  <a:pt x="3315207" y="480948"/>
                </a:lnTo>
                <a:lnTo>
                  <a:pt x="597916" y="480948"/>
                </a:lnTo>
                <a:lnTo>
                  <a:pt x="0" y="465073"/>
                </a:lnTo>
                <a:close/>
              </a:path>
              <a:path w="3315334" h="824864">
                <a:moveTo>
                  <a:pt x="3315207" y="0"/>
                </a:moveTo>
                <a:lnTo>
                  <a:pt x="597916" y="0"/>
                </a:lnTo>
                <a:lnTo>
                  <a:pt x="597916" y="480948"/>
                </a:lnTo>
                <a:lnTo>
                  <a:pt x="3315207" y="480948"/>
                </a:lnTo>
                <a:lnTo>
                  <a:pt x="3315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58103" y="2232660"/>
            <a:ext cx="3315335" cy="824865"/>
          </a:xfrm>
          <a:custGeom>
            <a:avLst/>
            <a:gdLst/>
            <a:ahLst/>
            <a:cxnLst/>
            <a:rect l="l" t="t" r="r" b="b"/>
            <a:pathLst>
              <a:path w="3315334" h="824864">
                <a:moveTo>
                  <a:pt x="597916" y="0"/>
                </a:moveTo>
                <a:lnTo>
                  <a:pt x="1050798" y="0"/>
                </a:lnTo>
                <a:lnTo>
                  <a:pt x="1730121" y="0"/>
                </a:lnTo>
                <a:lnTo>
                  <a:pt x="3315207" y="0"/>
                </a:lnTo>
                <a:lnTo>
                  <a:pt x="3315207" y="480948"/>
                </a:lnTo>
                <a:lnTo>
                  <a:pt x="3315207" y="687069"/>
                </a:lnTo>
                <a:lnTo>
                  <a:pt x="3315207" y="824483"/>
                </a:lnTo>
                <a:lnTo>
                  <a:pt x="1730121" y="824483"/>
                </a:lnTo>
                <a:lnTo>
                  <a:pt x="1050798" y="824483"/>
                </a:lnTo>
                <a:lnTo>
                  <a:pt x="597916" y="824483"/>
                </a:lnTo>
                <a:lnTo>
                  <a:pt x="597916" y="687069"/>
                </a:lnTo>
                <a:lnTo>
                  <a:pt x="0" y="465073"/>
                </a:lnTo>
                <a:lnTo>
                  <a:pt x="597916" y="480948"/>
                </a:lnTo>
                <a:lnTo>
                  <a:pt x="597916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336538" y="2260473"/>
            <a:ext cx="219392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indent="-119380">
              <a:lnSpc>
                <a:spcPct val="100000"/>
              </a:lnSpc>
              <a:spcBef>
                <a:spcPts val="100"/>
              </a:spcBef>
              <a:buChar char="•"/>
              <a:tabLst>
                <a:tab pos="132080" algn="l"/>
              </a:tabLst>
            </a:pPr>
            <a:r>
              <a:rPr dirty="0" sz="1400" spc="-5">
                <a:latin typeface="Arial"/>
                <a:cs typeface="Arial"/>
              </a:rPr>
              <a:t>Format </a:t>
            </a:r>
            <a:r>
              <a:rPr dirty="0" sz="1400">
                <a:latin typeface="Arial"/>
                <a:cs typeface="Arial"/>
              </a:rPr>
              <a:t>from Amazon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instance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buChar char="•"/>
              <a:tabLst>
                <a:tab pos="132080" algn="l"/>
              </a:tabLst>
            </a:pPr>
            <a:r>
              <a:rPr dirty="0" sz="1400">
                <a:latin typeface="Arial"/>
                <a:cs typeface="Arial"/>
              </a:rPr>
              <a:t>Mount </a:t>
            </a:r>
            <a:r>
              <a:rPr dirty="0" sz="1400" spc="-5">
                <a:latin typeface="Arial"/>
                <a:cs typeface="Arial"/>
              </a:rPr>
              <a:t>formatted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drive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24755" y="3182111"/>
            <a:ext cx="1641348" cy="6111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52188" y="3284220"/>
            <a:ext cx="1584960" cy="4587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72000" y="3206495"/>
            <a:ext cx="1546860" cy="5166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72000" y="3206495"/>
            <a:ext cx="1546860" cy="516890"/>
          </a:xfrm>
          <a:custGeom>
            <a:avLst/>
            <a:gdLst/>
            <a:ahLst/>
            <a:cxnLst/>
            <a:rect l="l" t="t" r="r" b="b"/>
            <a:pathLst>
              <a:path w="1546860" h="516889">
                <a:moveTo>
                  <a:pt x="0" y="516636"/>
                </a:moveTo>
                <a:lnTo>
                  <a:pt x="1546860" y="516636"/>
                </a:lnTo>
                <a:lnTo>
                  <a:pt x="1546860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690364" y="3340100"/>
            <a:ext cx="1311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CreateSnapshot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36920" y="3241548"/>
            <a:ext cx="2886455" cy="11689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65747" y="3270503"/>
            <a:ext cx="1837944" cy="11750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38215" y="3443351"/>
            <a:ext cx="2286000" cy="568325"/>
          </a:xfrm>
          <a:custGeom>
            <a:avLst/>
            <a:gdLst/>
            <a:ahLst/>
            <a:cxnLst/>
            <a:rect l="l" t="t" r="r" b="b"/>
            <a:pathLst>
              <a:path w="2286000" h="568325">
                <a:moveTo>
                  <a:pt x="0" y="0"/>
                </a:moveTo>
                <a:lnTo>
                  <a:pt x="537844" y="243332"/>
                </a:lnTo>
                <a:lnTo>
                  <a:pt x="537844" y="567817"/>
                </a:lnTo>
                <a:lnTo>
                  <a:pt x="2285873" y="567817"/>
                </a:lnTo>
                <a:lnTo>
                  <a:pt x="2285873" y="104267"/>
                </a:lnTo>
                <a:lnTo>
                  <a:pt x="537844" y="104267"/>
                </a:lnTo>
                <a:lnTo>
                  <a:pt x="0" y="0"/>
                </a:lnTo>
                <a:close/>
              </a:path>
              <a:path w="2286000" h="568325">
                <a:moveTo>
                  <a:pt x="2285873" y="11556"/>
                </a:moveTo>
                <a:lnTo>
                  <a:pt x="537844" y="11556"/>
                </a:lnTo>
                <a:lnTo>
                  <a:pt x="537844" y="104267"/>
                </a:lnTo>
                <a:lnTo>
                  <a:pt x="2285873" y="104267"/>
                </a:lnTo>
                <a:lnTo>
                  <a:pt x="2285873" y="11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38215" y="3443351"/>
            <a:ext cx="2286000" cy="568325"/>
          </a:xfrm>
          <a:custGeom>
            <a:avLst/>
            <a:gdLst/>
            <a:ahLst/>
            <a:cxnLst/>
            <a:rect l="l" t="t" r="r" b="b"/>
            <a:pathLst>
              <a:path w="2286000" h="568325">
                <a:moveTo>
                  <a:pt x="537844" y="11556"/>
                </a:moveTo>
                <a:lnTo>
                  <a:pt x="829183" y="11556"/>
                </a:lnTo>
                <a:lnTo>
                  <a:pt x="1266189" y="11556"/>
                </a:lnTo>
                <a:lnTo>
                  <a:pt x="2285873" y="11556"/>
                </a:lnTo>
                <a:lnTo>
                  <a:pt x="2285873" y="104267"/>
                </a:lnTo>
                <a:lnTo>
                  <a:pt x="2285873" y="243332"/>
                </a:lnTo>
                <a:lnTo>
                  <a:pt x="2285873" y="567817"/>
                </a:lnTo>
                <a:lnTo>
                  <a:pt x="1266189" y="567817"/>
                </a:lnTo>
                <a:lnTo>
                  <a:pt x="829183" y="567817"/>
                </a:lnTo>
                <a:lnTo>
                  <a:pt x="537844" y="567817"/>
                </a:lnTo>
                <a:lnTo>
                  <a:pt x="537844" y="243332"/>
                </a:lnTo>
                <a:lnTo>
                  <a:pt x="0" y="0"/>
                </a:lnTo>
                <a:lnTo>
                  <a:pt x="537844" y="104267"/>
                </a:lnTo>
                <a:lnTo>
                  <a:pt x="537844" y="11556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655689" y="3501644"/>
            <a:ext cx="10623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Snapshot to  Amazon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68852" y="3790188"/>
            <a:ext cx="1031748" cy="4693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52671" y="3822191"/>
            <a:ext cx="864108" cy="45872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16096" y="3814571"/>
            <a:ext cx="937260" cy="3749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16096" y="3814571"/>
            <a:ext cx="937260" cy="375285"/>
          </a:xfrm>
          <a:custGeom>
            <a:avLst/>
            <a:gdLst/>
            <a:ahLst/>
            <a:cxnLst/>
            <a:rect l="l" t="t" r="r" b="b"/>
            <a:pathLst>
              <a:path w="937260" h="375285">
                <a:moveTo>
                  <a:pt x="0" y="374903"/>
                </a:moveTo>
                <a:lnTo>
                  <a:pt x="937260" y="374903"/>
                </a:lnTo>
                <a:lnTo>
                  <a:pt x="937260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989323" y="3877462"/>
            <a:ext cx="5911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et</a:t>
            </a:r>
            <a:r>
              <a:rPr dirty="0" sz="1400">
                <a:latin typeface="Arial"/>
                <a:cs typeface="Arial"/>
              </a:rPr>
              <a:t>ac</a:t>
            </a:r>
            <a:r>
              <a:rPr dirty="0" sz="140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483608" y="3834384"/>
            <a:ext cx="2788919" cy="10942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05755" y="4011167"/>
            <a:ext cx="2314955" cy="9616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85157" y="4036466"/>
            <a:ext cx="2188210" cy="493395"/>
          </a:xfrm>
          <a:custGeom>
            <a:avLst/>
            <a:gdLst/>
            <a:ahLst/>
            <a:cxnLst/>
            <a:rect l="l" t="t" r="r" b="b"/>
            <a:pathLst>
              <a:path w="2188209" h="493395">
                <a:moveTo>
                  <a:pt x="2188083" y="168249"/>
                </a:moveTo>
                <a:lnTo>
                  <a:pt x="430910" y="168249"/>
                </a:lnTo>
                <a:lnTo>
                  <a:pt x="430910" y="492861"/>
                </a:lnTo>
                <a:lnTo>
                  <a:pt x="2188083" y="492861"/>
                </a:lnTo>
                <a:lnTo>
                  <a:pt x="2188083" y="168249"/>
                </a:lnTo>
                <a:close/>
              </a:path>
              <a:path w="2188209" h="493395">
                <a:moveTo>
                  <a:pt x="0" y="0"/>
                </a:moveTo>
                <a:lnTo>
                  <a:pt x="723772" y="168249"/>
                </a:lnTo>
                <a:lnTo>
                  <a:pt x="1163065" y="1682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85157" y="4036466"/>
            <a:ext cx="2188210" cy="493395"/>
          </a:xfrm>
          <a:custGeom>
            <a:avLst/>
            <a:gdLst/>
            <a:ahLst/>
            <a:cxnLst/>
            <a:rect l="l" t="t" r="r" b="b"/>
            <a:pathLst>
              <a:path w="2188209" h="493395">
                <a:moveTo>
                  <a:pt x="430910" y="168249"/>
                </a:moveTo>
                <a:lnTo>
                  <a:pt x="723772" y="168249"/>
                </a:lnTo>
                <a:lnTo>
                  <a:pt x="0" y="0"/>
                </a:lnTo>
                <a:lnTo>
                  <a:pt x="1163065" y="168249"/>
                </a:lnTo>
                <a:lnTo>
                  <a:pt x="2188083" y="168249"/>
                </a:lnTo>
                <a:lnTo>
                  <a:pt x="2188083" y="222351"/>
                </a:lnTo>
                <a:lnTo>
                  <a:pt x="2188083" y="303504"/>
                </a:lnTo>
                <a:lnTo>
                  <a:pt x="2188083" y="492861"/>
                </a:lnTo>
                <a:lnTo>
                  <a:pt x="1163065" y="492861"/>
                </a:lnTo>
                <a:lnTo>
                  <a:pt x="723772" y="492861"/>
                </a:lnTo>
                <a:lnTo>
                  <a:pt x="430910" y="492861"/>
                </a:lnTo>
                <a:lnTo>
                  <a:pt x="430910" y="303504"/>
                </a:lnTo>
                <a:lnTo>
                  <a:pt x="430910" y="222351"/>
                </a:lnTo>
                <a:lnTo>
                  <a:pt x="430910" y="168249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195442" y="4242612"/>
            <a:ext cx="1540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Call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DetachVolume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959864" y="2846832"/>
            <a:ext cx="1527048" cy="12466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304669" y="3247136"/>
            <a:ext cx="6400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eleted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2587" y="3221735"/>
            <a:ext cx="2511552" cy="122529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3444" y="3535679"/>
            <a:ext cx="2266188" cy="96164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33756" y="3423665"/>
            <a:ext cx="1911985" cy="624205"/>
          </a:xfrm>
          <a:custGeom>
            <a:avLst/>
            <a:gdLst/>
            <a:ahLst/>
            <a:cxnLst/>
            <a:rect l="l" t="t" r="r" b="b"/>
            <a:pathLst>
              <a:path w="1911985" h="624204">
                <a:moveTo>
                  <a:pt x="1729739" y="310133"/>
                </a:moveTo>
                <a:lnTo>
                  <a:pt x="0" y="310133"/>
                </a:lnTo>
                <a:lnTo>
                  <a:pt x="0" y="624077"/>
                </a:lnTo>
                <a:lnTo>
                  <a:pt x="1729739" y="624077"/>
                </a:lnTo>
                <a:lnTo>
                  <a:pt x="1729739" y="310133"/>
                </a:lnTo>
                <a:close/>
              </a:path>
              <a:path w="1911985" h="624204">
                <a:moveTo>
                  <a:pt x="1911477" y="0"/>
                </a:moveTo>
                <a:lnTo>
                  <a:pt x="1009015" y="310133"/>
                </a:lnTo>
                <a:lnTo>
                  <a:pt x="1441450" y="310133"/>
                </a:lnTo>
                <a:lnTo>
                  <a:pt x="1911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3756" y="3423665"/>
            <a:ext cx="1911985" cy="624205"/>
          </a:xfrm>
          <a:custGeom>
            <a:avLst/>
            <a:gdLst/>
            <a:ahLst/>
            <a:cxnLst/>
            <a:rect l="l" t="t" r="r" b="b"/>
            <a:pathLst>
              <a:path w="1911985" h="624204">
                <a:moveTo>
                  <a:pt x="0" y="310133"/>
                </a:moveTo>
                <a:lnTo>
                  <a:pt x="1009015" y="310133"/>
                </a:lnTo>
                <a:lnTo>
                  <a:pt x="1911477" y="0"/>
                </a:lnTo>
                <a:lnTo>
                  <a:pt x="1441450" y="310133"/>
                </a:lnTo>
                <a:lnTo>
                  <a:pt x="1729739" y="310133"/>
                </a:lnTo>
                <a:lnTo>
                  <a:pt x="1729739" y="362457"/>
                </a:lnTo>
                <a:lnTo>
                  <a:pt x="1729739" y="440943"/>
                </a:lnTo>
                <a:lnTo>
                  <a:pt x="1729739" y="624077"/>
                </a:lnTo>
                <a:lnTo>
                  <a:pt x="1441450" y="624077"/>
                </a:lnTo>
                <a:lnTo>
                  <a:pt x="1009015" y="624077"/>
                </a:lnTo>
                <a:lnTo>
                  <a:pt x="0" y="624077"/>
                </a:lnTo>
                <a:lnTo>
                  <a:pt x="0" y="440943"/>
                </a:lnTo>
                <a:lnTo>
                  <a:pt x="0" y="362457"/>
                </a:lnTo>
                <a:lnTo>
                  <a:pt x="0" y="310133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12800" y="3766210"/>
            <a:ext cx="14903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Call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DeleteVolume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6882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Amazon EBS </a:t>
            </a:r>
            <a:r>
              <a:rPr dirty="0" sz="2800" spc="-40">
                <a:solidFill>
                  <a:srgbClr val="4D4D4B"/>
                </a:solidFill>
              </a:rPr>
              <a:t>Volume</a:t>
            </a:r>
            <a:r>
              <a:rPr dirty="0" sz="2800" spc="-20">
                <a:solidFill>
                  <a:srgbClr val="4D4D4B"/>
                </a:solidFill>
              </a:rPr>
              <a:t> </a:t>
            </a:r>
            <a:r>
              <a:rPr dirty="0" sz="2800" spc="-55">
                <a:solidFill>
                  <a:srgbClr val="4D4D4B"/>
                </a:solidFill>
              </a:rPr>
              <a:t>Types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171"/>
            <a:ext cx="7584440" cy="26727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SSD-backed volumes</a:t>
            </a:r>
            <a:r>
              <a:rPr dirty="0" sz="2400" spc="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Optimized for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transactional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workloads that involve</a:t>
            </a:r>
            <a:r>
              <a:rPr dirty="0" sz="2000" spc="-1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frequent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read/write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operations with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small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I/O</a:t>
            </a:r>
            <a:r>
              <a:rPr dirty="0" sz="2000" spc="-14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size.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Dominant in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IOPS</a:t>
            </a:r>
            <a:r>
              <a:rPr dirty="0" sz="2000" spc="-5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HDD-backed volumes</a:t>
            </a:r>
            <a:r>
              <a:rPr dirty="0" sz="2400" spc="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Optimized for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large streaming</a:t>
            </a:r>
            <a:r>
              <a:rPr dirty="0" sz="2000" spc="-11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workloads.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Dominant in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throughput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(measured in</a:t>
            </a:r>
            <a:r>
              <a:rPr dirty="0" sz="2000" spc="-8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MiB/s).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03692" y="375944"/>
            <a:ext cx="501650" cy="574675"/>
          </a:xfrm>
          <a:custGeom>
            <a:avLst/>
            <a:gdLst/>
            <a:ahLst/>
            <a:cxnLst/>
            <a:rect l="l" t="t" r="r" b="b"/>
            <a:pathLst>
              <a:path w="501650" h="574675">
                <a:moveTo>
                  <a:pt x="91986" y="0"/>
                </a:moveTo>
                <a:lnTo>
                  <a:pt x="0" y="0"/>
                </a:lnTo>
                <a:lnTo>
                  <a:pt x="0" y="574096"/>
                </a:lnTo>
                <a:lnTo>
                  <a:pt x="501188" y="574097"/>
                </a:lnTo>
                <a:lnTo>
                  <a:pt x="9198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10398" y="289895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23946" y="0"/>
                </a:moveTo>
                <a:lnTo>
                  <a:pt x="0" y="22364"/>
                </a:lnTo>
                <a:lnTo>
                  <a:pt x="39887" y="22365"/>
                </a:lnTo>
                <a:lnTo>
                  <a:pt x="2394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03692" y="96422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 h="0">
                <a:moveTo>
                  <a:pt x="0" y="0"/>
                </a:moveTo>
                <a:lnTo>
                  <a:pt x="521407" y="0"/>
                </a:lnTo>
              </a:path>
            </a:pathLst>
          </a:custGeom>
          <a:ln w="28366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10398" y="312260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90" h="27939">
                <a:moveTo>
                  <a:pt x="39887" y="0"/>
                </a:moveTo>
                <a:lnTo>
                  <a:pt x="0" y="0"/>
                </a:lnTo>
                <a:lnTo>
                  <a:pt x="0" y="27649"/>
                </a:lnTo>
                <a:lnTo>
                  <a:pt x="59595" y="27649"/>
                </a:lnTo>
                <a:lnTo>
                  <a:pt x="39887" y="0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2658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Amazon EBS</a:t>
            </a:r>
            <a:r>
              <a:rPr dirty="0" sz="2800" spc="-4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Facts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586980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781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EBS is recommended when data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must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be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quickly  accessible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and requires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long-term</a:t>
            </a:r>
            <a:r>
              <a:rPr dirty="0" sz="2400" spc="9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persistence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launch your EBS volumes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as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encrypted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volumes – data stored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at rest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volume, disk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I/O,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and snapshots created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from the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volume are all  encrypted.</a:t>
            </a:r>
            <a:endParaRPr sz="2400">
              <a:latin typeface="Arial"/>
              <a:cs typeface="Arial"/>
            </a:endParaRPr>
          </a:p>
          <a:p>
            <a:pPr marL="355600" marR="63246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create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point-in-time snapshots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EBS  volumes, which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persisted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</a:t>
            </a:r>
            <a:r>
              <a:rPr dirty="0" sz="2400" spc="-9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03692" y="375944"/>
            <a:ext cx="501650" cy="574675"/>
          </a:xfrm>
          <a:custGeom>
            <a:avLst/>
            <a:gdLst/>
            <a:ahLst/>
            <a:cxnLst/>
            <a:rect l="l" t="t" r="r" b="b"/>
            <a:pathLst>
              <a:path w="501650" h="574675">
                <a:moveTo>
                  <a:pt x="91986" y="0"/>
                </a:moveTo>
                <a:lnTo>
                  <a:pt x="0" y="0"/>
                </a:lnTo>
                <a:lnTo>
                  <a:pt x="0" y="574096"/>
                </a:lnTo>
                <a:lnTo>
                  <a:pt x="501188" y="574097"/>
                </a:lnTo>
                <a:lnTo>
                  <a:pt x="9198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10398" y="289895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23946" y="0"/>
                </a:moveTo>
                <a:lnTo>
                  <a:pt x="0" y="22364"/>
                </a:lnTo>
                <a:lnTo>
                  <a:pt x="39887" y="22365"/>
                </a:lnTo>
                <a:lnTo>
                  <a:pt x="2394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03692" y="96422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 h="0">
                <a:moveTo>
                  <a:pt x="0" y="0"/>
                </a:moveTo>
                <a:lnTo>
                  <a:pt x="521407" y="0"/>
                </a:lnTo>
              </a:path>
            </a:pathLst>
          </a:custGeom>
          <a:ln w="28366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10398" y="312260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90" h="27939">
                <a:moveTo>
                  <a:pt x="39887" y="0"/>
                </a:moveTo>
                <a:lnTo>
                  <a:pt x="0" y="0"/>
                </a:lnTo>
                <a:lnTo>
                  <a:pt x="0" y="27649"/>
                </a:lnTo>
                <a:lnTo>
                  <a:pt x="59595" y="27649"/>
                </a:lnTo>
                <a:lnTo>
                  <a:pt x="39887" y="0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135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EBS Use</a:t>
            </a:r>
            <a:r>
              <a:rPr dirty="0" sz="2800" spc="-25"/>
              <a:t> </a:t>
            </a:r>
            <a:r>
              <a:rPr dirty="0" sz="2800" spc="-5"/>
              <a:t>Cases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74826"/>
            <a:ext cx="7508240" cy="24644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OS: </a:t>
            </a: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Use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for boot/root volume, secondary</a:t>
            </a:r>
            <a:r>
              <a:rPr dirty="0" sz="2000" spc="-18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volumes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Databases: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Scales with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your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performance</a:t>
            </a:r>
            <a:r>
              <a:rPr dirty="0" sz="2000" spc="-1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Enterprise applications: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Provides reliable block storage to</a:t>
            </a:r>
            <a:r>
              <a:rPr dirty="0" sz="2000" spc="-16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run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mission-critical</a:t>
            </a:r>
            <a:r>
              <a:rPr dirty="0" sz="2000" spc="-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355600" marR="635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Business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continuity: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Minimize data loss and recovery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time</a:t>
            </a:r>
            <a:r>
              <a:rPr dirty="0" sz="2000" spc="-10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by  regularly backing up using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EBS</a:t>
            </a:r>
            <a:r>
              <a:rPr dirty="0" sz="2000" spc="-7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Snapshots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Applications: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Install and persist any</a:t>
            </a:r>
            <a:r>
              <a:rPr dirty="0" sz="2000" spc="-1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03692" y="375944"/>
            <a:ext cx="501650" cy="574675"/>
          </a:xfrm>
          <a:custGeom>
            <a:avLst/>
            <a:gdLst/>
            <a:ahLst/>
            <a:cxnLst/>
            <a:rect l="l" t="t" r="r" b="b"/>
            <a:pathLst>
              <a:path w="501650" h="574675">
                <a:moveTo>
                  <a:pt x="91986" y="0"/>
                </a:moveTo>
                <a:lnTo>
                  <a:pt x="0" y="0"/>
                </a:lnTo>
                <a:lnTo>
                  <a:pt x="0" y="574096"/>
                </a:lnTo>
                <a:lnTo>
                  <a:pt x="501188" y="574097"/>
                </a:lnTo>
                <a:lnTo>
                  <a:pt x="9198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10398" y="289895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23946" y="0"/>
                </a:moveTo>
                <a:lnTo>
                  <a:pt x="0" y="22364"/>
                </a:lnTo>
                <a:lnTo>
                  <a:pt x="39887" y="22365"/>
                </a:lnTo>
                <a:lnTo>
                  <a:pt x="2394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03692" y="96422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 h="0">
                <a:moveTo>
                  <a:pt x="0" y="0"/>
                </a:moveTo>
                <a:lnTo>
                  <a:pt x="521407" y="0"/>
                </a:lnTo>
              </a:path>
            </a:pathLst>
          </a:custGeom>
          <a:ln w="28366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10398" y="312260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90" h="27939">
                <a:moveTo>
                  <a:pt x="39887" y="0"/>
                </a:moveTo>
                <a:lnTo>
                  <a:pt x="0" y="0"/>
                </a:lnTo>
                <a:lnTo>
                  <a:pt x="0" y="27649"/>
                </a:lnTo>
                <a:lnTo>
                  <a:pt x="59595" y="27649"/>
                </a:lnTo>
                <a:lnTo>
                  <a:pt x="39887" y="0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5413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EBS</a:t>
            </a:r>
            <a:r>
              <a:rPr dirty="0" sz="2800" spc="-35"/>
              <a:t> </a:t>
            </a:r>
            <a:r>
              <a:rPr dirty="0" sz="2800" spc="-5"/>
              <a:t>Pricing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74826"/>
            <a:ext cx="4086225" cy="20764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Pay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what you</a:t>
            </a:r>
            <a:r>
              <a:rPr dirty="0" sz="2000" spc="-7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provision: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Pricing based on</a:t>
            </a:r>
            <a:r>
              <a:rPr dirty="0" sz="2000" spc="-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Review Pricing Calculator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online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Pricing is available</a:t>
            </a:r>
            <a:r>
              <a:rPr dirty="0" sz="2000" spc="-3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  <a:p>
            <a:pPr lvl="1" marL="541020" indent="-128270">
              <a:lnSpc>
                <a:spcPct val="100000"/>
              </a:lnSpc>
              <a:spcBef>
                <a:spcPts val="400"/>
              </a:spcBef>
              <a:buChar char="•"/>
              <a:tabLst>
                <a:tab pos="541655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Storage</a:t>
            </a:r>
            <a:endParaRPr sz="1600">
              <a:latin typeface="Arial"/>
              <a:cs typeface="Arial"/>
            </a:endParaRPr>
          </a:p>
          <a:p>
            <a:pPr lvl="1" marL="541020" indent="-128270">
              <a:lnSpc>
                <a:spcPct val="100000"/>
              </a:lnSpc>
              <a:spcBef>
                <a:spcPts val="385"/>
              </a:spcBef>
              <a:buChar char="•"/>
              <a:tabLst>
                <a:tab pos="541655" algn="l"/>
              </a:tabLst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IOPS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03692" y="375944"/>
            <a:ext cx="501650" cy="574675"/>
          </a:xfrm>
          <a:custGeom>
            <a:avLst/>
            <a:gdLst/>
            <a:ahLst/>
            <a:cxnLst/>
            <a:rect l="l" t="t" r="r" b="b"/>
            <a:pathLst>
              <a:path w="501650" h="574675">
                <a:moveTo>
                  <a:pt x="91986" y="0"/>
                </a:moveTo>
                <a:lnTo>
                  <a:pt x="0" y="0"/>
                </a:lnTo>
                <a:lnTo>
                  <a:pt x="0" y="574096"/>
                </a:lnTo>
                <a:lnTo>
                  <a:pt x="501188" y="574097"/>
                </a:lnTo>
                <a:lnTo>
                  <a:pt x="9198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10398" y="289895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23946" y="0"/>
                </a:moveTo>
                <a:lnTo>
                  <a:pt x="0" y="22364"/>
                </a:lnTo>
                <a:lnTo>
                  <a:pt x="39887" y="22365"/>
                </a:lnTo>
                <a:lnTo>
                  <a:pt x="2394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03692" y="96422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 h="0">
                <a:moveTo>
                  <a:pt x="0" y="0"/>
                </a:moveTo>
                <a:lnTo>
                  <a:pt x="521407" y="0"/>
                </a:lnTo>
              </a:path>
            </a:pathLst>
          </a:custGeom>
          <a:ln w="28366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10398" y="312260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90" h="27939">
                <a:moveTo>
                  <a:pt x="39887" y="0"/>
                </a:moveTo>
                <a:lnTo>
                  <a:pt x="0" y="0"/>
                </a:lnTo>
                <a:lnTo>
                  <a:pt x="0" y="27649"/>
                </a:lnTo>
                <a:lnTo>
                  <a:pt x="59595" y="27649"/>
                </a:lnTo>
                <a:lnTo>
                  <a:pt x="39887" y="0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7800" y="4070603"/>
            <a:ext cx="6376670" cy="463550"/>
          </a:xfrm>
          <a:custGeom>
            <a:avLst/>
            <a:gdLst/>
            <a:ahLst/>
            <a:cxnLst/>
            <a:rect l="l" t="t" r="r" b="b"/>
            <a:pathLst>
              <a:path w="6376670" h="463550">
                <a:moveTo>
                  <a:pt x="6356984" y="0"/>
                </a:moveTo>
                <a:lnTo>
                  <a:pt x="19431" y="0"/>
                </a:lnTo>
                <a:lnTo>
                  <a:pt x="11894" y="1529"/>
                </a:lnTo>
                <a:lnTo>
                  <a:pt x="5715" y="5700"/>
                </a:lnTo>
                <a:lnTo>
                  <a:pt x="1535" y="11888"/>
                </a:lnTo>
                <a:lnTo>
                  <a:pt x="0" y="19469"/>
                </a:lnTo>
                <a:lnTo>
                  <a:pt x="0" y="443826"/>
                </a:lnTo>
                <a:lnTo>
                  <a:pt x="1535" y="451407"/>
                </a:lnTo>
                <a:lnTo>
                  <a:pt x="5714" y="457595"/>
                </a:lnTo>
                <a:lnTo>
                  <a:pt x="11894" y="461766"/>
                </a:lnTo>
                <a:lnTo>
                  <a:pt x="19431" y="463296"/>
                </a:lnTo>
                <a:lnTo>
                  <a:pt x="6356984" y="463296"/>
                </a:lnTo>
                <a:lnTo>
                  <a:pt x="6364521" y="461766"/>
                </a:lnTo>
                <a:lnTo>
                  <a:pt x="6370701" y="457595"/>
                </a:lnTo>
                <a:lnTo>
                  <a:pt x="6374880" y="451407"/>
                </a:lnTo>
                <a:lnTo>
                  <a:pt x="6376416" y="443826"/>
                </a:lnTo>
                <a:lnTo>
                  <a:pt x="6376416" y="19469"/>
                </a:lnTo>
                <a:lnTo>
                  <a:pt x="6374880" y="11888"/>
                </a:lnTo>
                <a:lnTo>
                  <a:pt x="6370701" y="5700"/>
                </a:lnTo>
                <a:lnTo>
                  <a:pt x="6364521" y="1529"/>
                </a:lnTo>
                <a:lnTo>
                  <a:pt x="635698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2772" y="4100880"/>
            <a:ext cx="614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* </a:t>
            </a:r>
            <a:r>
              <a:rPr dirty="0" sz="1600" spc="-5" i="1">
                <a:solidFill>
                  <a:srgbClr val="414042"/>
                </a:solidFill>
                <a:latin typeface="Arial"/>
                <a:cs typeface="Arial"/>
              </a:rPr>
              <a:t>Check </a:t>
            </a:r>
            <a:r>
              <a:rPr dirty="0" sz="1600" spc="-15" i="1">
                <a:solidFill>
                  <a:srgbClr val="414042"/>
                </a:solidFill>
                <a:latin typeface="Arial"/>
                <a:cs typeface="Arial"/>
              </a:rPr>
              <a:t>Amazon </a:t>
            </a:r>
            <a:r>
              <a:rPr dirty="0" sz="1600" spc="-5" i="1">
                <a:solidFill>
                  <a:srgbClr val="414042"/>
                </a:solidFill>
                <a:latin typeface="Arial"/>
                <a:cs typeface="Arial"/>
              </a:rPr>
              <a:t>EBS Pricing page for current pricing for all</a:t>
            </a:r>
            <a:r>
              <a:rPr dirty="0" sz="1600" spc="125" i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414042"/>
                </a:solidFill>
                <a:latin typeface="Arial"/>
                <a:cs typeface="Arial"/>
              </a:rPr>
              <a:t>regions.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40232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EBS</a:t>
            </a:r>
            <a:r>
              <a:rPr dirty="0" sz="2800" spc="-45"/>
              <a:t> </a:t>
            </a:r>
            <a:r>
              <a:rPr dirty="0" sz="2800" spc="-5"/>
              <a:t>Scope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3692" y="375944"/>
            <a:ext cx="501650" cy="574675"/>
          </a:xfrm>
          <a:custGeom>
            <a:avLst/>
            <a:gdLst/>
            <a:ahLst/>
            <a:cxnLst/>
            <a:rect l="l" t="t" r="r" b="b"/>
            <a:pathLst>
              <a:path w="501650" h="574675">
                <a:moveTo>
                  <a:pt x="91986" y="0"/>
                </a:moveTo>
                <a:lnTo>
                  <a:pt x="0" y="0"/>
                </a:lnTo>
                <a:lnTo>
                  <a:pt x="0" y="574096"/>
                </a:lnTo>
                <a:lnTo>
                  <a:pt x="501188" y="574097"/>
                </a:lnTo>
                <a:lnTo>
                  <a:pt x="9198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10398" y="289895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23946" y="0"/>
                </a:moveTo>
                <a:lnTo>
                  <a:pt x="0" y="22364"/>
                </a:lnTo>
                <a:lnTo>
                  <a:pt x="39887" y="22365"/>
                </a:lnTo>
                <a:lnTo>
                  <a:pt x="23946" y="0"/>
                </a:lnTo>
                <a:close/>
              </a:path>
            </a:pathLst>
          </a:custGeom>
          <a:solidFill>
            <a:srgbClr val="E05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03692" y="96422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 h="0">
                <a:moveTo>
                  <a:pt x="0" y="0"/>
                </a:moveTo>
                <a:lnTo>
                  <a:pt x="521407" y="0"/>
                </a:lnTo>
              </a:path>
            </a:pathLst>
          </a:custGeom>
          <a:ln w="28366">
            <a:solidFill>
              <a:srgbClr val="8B3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10398" y="312260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90" h="27939">
                <a:moveTo>
                  <a:pt x="39887" y="0"/>
                </a:moveTo>
                <a:lnTo>
                  <a:pt x="0" y="0"/>
                </a:lnTo>
                <a:lnTo>
                  <a:pt x="0" y="27649"/>
                </a:lnTo>
                <a:lnTo>
                  <a:pt x="59595" y="27649"/>
                </a:lnTo>
                <a:lnTo>
                  <a:pt x="39887" y="0"/>
                </a:lnTo>
                <a:close/>
              </a:path>
            </a:pathLst>
          </a:custGeom>
          <a:solidFill>
            <a:srgbClr val="8B3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1046" y="2058161"/>
            <a:ext cx="2749550" cy="1841500"/>
          </a:xfrm>
          <a:custGeom>
            <a:avLst/>
            <a:gdLst/>
            <a:ahLst/>
            <a:cxnLst/>
            <a:rect l="l" t="t" r="r" b="b"/>
            <a:pathLst>
              <a:path w="2749550" h="1841500">
                <a:moveTo>
                  <a:pt x="0" y="306831"/>
                </a:moveTo>
                <a:lnTo>
                  <a:pt x="4017" y="257072"/>
                </a:lnTo>
                <a:lnTo>
                  <a:pt x="15646" y="209864"/>
                </a:lnTo>
                <a:lnTo>
                  <a:pt x="34255" y="165842"/>
                </a:lnTo>
                <a:lnTo>
                  <a:pt x="59212" y="125638"/>
                </a:lnTo>
                <a:lnTo>
                  <a:pt x="89884" y="89884"/>
                </a:lnTo>
                <a:lnTo>
                  <a:pt x="125638" y="59212"/>
                </a:lnTo>
                <a:lnTo>
                  <a:pt x="165842" y="34255"/>
                </a:lnTo>
                <a:lnTo>
                  <a:pt x="209864" y="15646"/>
                </a:lnTo>
                <a:lnTo>
                  <a:pt x="257072" y="4017"/>
                </a:lnTo>
                <a:lnTo>
                  <a:pt x="306831" y="0"/>
                </a:lnTo>
                <a:lnTo>
                  <a:pt x="2442464" y="0"/>
                </a:lnTo>
                <a:lnTo>
                  <a:pt x="2492223" y="4017"/>
                </a:lnTo>
                <a:lnTo>
                  <a:pt x="2539431" y="15646"/>
                </a:lnTo>
                <a:lnTo>
                  <a:pt x="2583453" y="34255"/>
                </a:lnTo>
                <a:lnTo>
                  <a:pt x="2623657" y="59212"/>
                </a:lnTo>
                <a:lnTo>
                  <a:pt x="2659411" y="89884"/>
                </a:lnTo>
                <a:lnTo>
                  <a:pt x="2690083" y="125638"/>
                </a:lnTo>
                <a:lnTo>
                  <a:pt x="2715040" y="165842"/>
                </a:lnTo>
                <a:lnTo>
                  <a:pt x="2733649" y="209864"/>
                </a:lnTo>
                <a:lnTo>
                  <a:pt x="2745278" y="257072"/>
                </a:lnTo>
                <a:lnTo>
                  <a:pt x="2749295" y="306831"/>
                </a:lnTo>
                <a:lnTo>
                  <a:pt x="2749295" y="1534160"/>
                </a:lnTo>
                <a:lnTo>
                  <a:pt x="2745278" y="1583919"/>
                </a:lnTo>
                <a:lnTo>
                  <a:pt x="2733649" y="1631127"/>
                </a:lnTo>
                <a:lnTo>
                  <a:pt x="2715040" y="1675149"/>
                </a:lnTo>
                <a:lnTo>
                  <a:pt x="2690083" y="1715353"/>
                </a:lnTo>
                <a:lnTo>
                  <a:pt x="2659411" y="1751107"/>
                </a:lnTo>
                <a:lnTo>
                  <a:pt x="2623657" y="1781779"/>
                </a:lnTo>
                <a:lnTo>
                  <a:pt x="2583453" y="1806736"/>
                </a:lnTo>
                <a:lnTo>
                  <a:pt x="2539431" y="1825345"/>
                </a:lnTo>
                <a:lnTo>
                  <a:pt x="2492223" y="1836974"/>
                </a:lnTo>
                <a:lnTo>
                  <a:pt x="2442464" y="1840991"/>
                </a:lnTo>
                <a:lnTo>
                  <a:pt x="306831" y="1840991"/>
                </a:lnTo>
                <a:lnTo>
                  <a:pt x="257072" y="1836974"/>
                </a:lnTo>
                <a:lnTo>
                  <a:pt x="209864" y="1825345"/>
                </a:lnTo>
                <a:lnTo>
                  <a:pt x="165842" y="1806736"/>
                </a:lnTo>
                <a:lnTo>
                  <a:pt x="125638" y="1781779"/>
                </a:lnTo>
                <a:lnTo>
                  <a:pt x="89884" y="1751107"/>
                </a:lnTo>
                <a:lnTo>
                  <a:pt x="59212" y="1715353"/>
                </a:lnTo>
                <a:lnTo>
                  <a:pt x="34255" y="1675149"/>
                </a:lnTo>
                <a:lnTo>
                  <a:pt x="15646" y="1631127"/>
                </a:lnTo>
                <a:lnTo>
                  <a:pt x="4017" y="1583919"/>
                </a:lnTo>
                <a:lnTo>
                  <a:pt x="0" y="1534160"/>
                </a:lnTo>
                <a:lnTo>
                  <a:pt x="0" y="306831"/>
                </a:lnTo>
                <a:close/>
              </a:path>
            </a:pathLst>
          </a:custGeom>
          <a:ln w="38100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41702" y="3471164"/>
            <a:ext cx="1887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Availability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Zone</a:t>
            </a:r>
            <a:r>
              <a:rPr dirty="0" sz="1800" spc="-1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5058" y="2030729"/>
            <a:ext cx="2894330" cy="1842770"/>
          </a:xfrm>
          <a:custGeom>
            <a:avLst/>
            <a:gdLst/>
            <a:ahLst/>
            <a:cxnLst/>
            <a:rect l="l" t="t" r="r" b="b"/>
            <a:pathLst>
              <a:path w="2894329" h="1842770">
                <a:moveTo>
                  <a:pt x="0" y="307086"/>
                </a:moveTo>
                <a:lnTo>
                  <a:pt x="3330" y="261719"/>
                </a:lnTo>
                <a:lnTo>
                  <a:pt x="13006" y="218415"/>
                </a:lnTo>
                <a:lnTo>
                  <a:pt x="28550" y="177649"/>
                </a:lnTo>
                <a:lnTo>
                  <a:pt x="49487" y="139898"/>
                </a:lnTo>
                <a:lnTo>
                  <a:pt x="75341" y="105636"/>
                </a:lnTo>
                <a:lnTo>
                  <a:pt x="105636" y="75341"/>
                </a:lnTo>
                <a:lnTo>
                  <a:pt x="139898" y="49487"/>
                </a:lnTo>
                <a:lnTo>
                  <a:pt x="177649" y="28550"/>
                </a:lnTo>
                <a:lnTo>
                  <a:pt x="218415" y="13006"/>
                </a:lnTo>
                <a:lnTo>
                  <a:pt x="261719" y="3330"/>
                </a:lnTo>
                <a:lnTo>
                  <a:pt x="307086" y="0"/>
                </a:lnTo>
                <a:lnTo>
                  <a:pt x="2586990" y="0"/>
                </a:lnTo>
                <a:lnTo>
                  <a:pt x="2632356" y="3330"/>
                </a:lnTo>
                <a:lnTo>
                  <a:pt x="2675660" y="13006"/>
                </a:lnTo>
                <a:lnTo>
                  <a:pt x="2716426" y="28550"/>
                </a:lnTo>
                <a:lnTo>
                  <a:pt x="2754177" y="49487"/>
                </a:lnTo>
                <a:lnTo>
                  <a:pt x="2788439" y="75341"/>
                </a:lnTo>
                <a:lnTo>
                  <a:pt x="2818734" y="105636"/>
                </a:lnTo>
                <a:lnTo>
                  <a:pt x="2844588" y="139898"/>
                </a:lnTo>
                <a:lnTo>
                  <a:pt x="2865525" y="177649"/>
                </a:lnTo>
                <a:lnTo>
                  <a:pt x="2881069" y="218415"/>
                </a:lnTo>
                <a:lnTo>
                  <a:pt x="2890745" y="261719"/>
                </a:lnTo>
                <a:lnTo>
                  <a:pt x="2894075" y="307086"/>
                </a:lnTo>
                <a:lnTo>
                  <a:pt x="2894075" y="1535430"/>
                </a:lnTo>
                <a:lnTo>
                  <a:pt x="2890745" y="1580796"/>
                </a:lnTo>
                <a:lnTo>
                  <a:pt x="2881069" y="1624100"/>
                </a:lnTo>
                <a:lnTo>
                  <a:pt x="2865525" y="1664866"/>
                </a:lnTo>
                <a:lnTo>
                  <a:pt x="2844588" y="1702617"/>
                </a:lnTo>
                <a:lnTo>
                  <a:pt x="2818734" y="1736879"/>
                </a:lnTo>
                <a:lnTo>
                  <a:pt x="2788439" y="1767174"/>
                </a:lnTo>
                <a:lnTo>
                  <a:pt x="2754177" y="1793028"/>
                </a:lnTo>
                <a:lnTo>
                  <a:pt x="2716426" y="1813965"/>
                </a:lnTo>
                <a:lnTo>
                  <a:pt x="2675660" y="1829509"/>
                </a:lnTo>
                <a:lnTo>
                  <a:pt x="2632356" y="1839185"/>
                </a:lnTo>
                <a:lnTo>
                  <a:pt x="2586990" y="1842515"/>
                </a:lnTo>
                <a:lnTo>
                  <a:pt x="307086" y="1842515"/>
                </a:lnTo>
                <a:lnTo>
                  <a:pt x="261719" y="1839185"/>
                </a:lnTo>
                <a:lnTo>
                  <a:pt x="218415" y="1829509"/>
                </a:lnTo>
                <a:lnTo>
                  <a:pt x="177649" y="1813965"/>
                </a:lnTo>
                <a:lnTo>
                  <a:pt x="139898" y="1793028"/>
                </a:lnTo>
                <a:lnTo>
                  <a:pt x="105636" y="1767174"/>
                </a:lnTo>
                <a:lnTo>
                  <a:pt x="75341" y="1736879"/>
                </a:lnTo>
                <a:lnTo>
                  <a:pt x="49487" y="1702617"/>
                </a:lnTo>
                <a:lnTo>
                  <a:pt x="28550" y="1664866"/>
                </a:lnTo>
                <a:lnTo>
                  <a:pt x="13006" y="1624100"/>
                </a:lnTo>
                <a:lnTo>
                  <a:pt x="3330" y="1580796"/>
                </a:lnTo>
                <a:lnTo>
                  <a:pt x="0" y="1535430"/>
                </a:lnTo>
                <a:lnTo>
                  <a:pt x="0" y="307086"/>
                </a:lnTo>
                <a:close/>
              </a:path>
            </a:pathLst>
          </a:custGeom>
          <a:ln w="38100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50865" y="3444366"/>
            <a:ext cx="19011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Availability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Zone 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9041" y="1019936"/>
            <a:ext cx="5889625" cy="98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14042"/>
                </a:solidFill>
                <a:latin typeface="Arial"/>
                <a:cs typeface="Arial"/>
              </a:rPr>
              <a:t>Amazon </a:t>
            </a:r>
            <a:r>
              <a:rPr dirty="0" sz="1800" b="1">
                <a:solidFill>
                  <a:srgbClr val="414042"/>
                </a:solidFill>
                <a:latin typeface="Arial"/>
                <a:cs typeface="Arial"/>
              </a:rPr>
              <a:t>EBS </a:t>
            </a:r>
            <a:r>
              <a:rPr dirty="0" sz="1800" spc="-10" b="1">
                <a:solidFill>
                  <a:srgbClr val="414042"/>
                </a:solidFill>
                <a:latin typeface="Arial"/>
                <a:cs typeface="Arial"/>
              </a:rPr>
              <a:t>volumes </a:t>
            </a:r>
            <a:r>
              <a:rPr dirty="0" sz="1800" spc="-5" b="1">
                <a:solidFill>
                  <a:srgbClr val="414042"/>
                </a:solidFill>
                <a:latin typeface="Arial"/>
                <a:cs typeface="Arial"/>
              </a:rPr>
              <a:t>are </a:t>
            </a:r>
            <a:r>
              <a:rPr dirty="0" sz="1800" b="1">
                <a:solidFill>
                  <a:srgbClr val="414042"/>
                </a:solidFill>
                <a:latin typeface="Arial"/>
                <a:cs typeface="Arial"/>
              </a:rPr>
              <a:t>in </a:t>
            </a:r>
            <a:r>
              <a:rPr dirty="0" sz="1800" spc="-5" b="1">
                <a:solidFill>
                  <a:srgbClr val="414042"/>
                </a:solidFill>
                <a:latin typeface="Arial"/>
                <a:cs typeface="Arial"/>
              </a:rPr>
              <a:t>a </a:t>
            </a:r>
            <a:r>
              <a:rPr dirty="0" sz="1800" b="1">
                <a:solidFill>
                  <a:srgbClr val="414042"/>
                </a:solidFill>
                <a:latin typeface="Arial"/>
                <a:cs typeface="Arial"/>
              </a:rPr>
              <a:t>single </a:t>
            </a:r>
            <a:r>
              <a:rPr dirty="0" sz="1800" spc="-10" b="1">
                <a:solidFill>
                  <a:srgbClr val="414042"/>
                </a:solidFill>
                <a:latin typeface="Arial"/>
                <a:cs typeface="Arial"/>
              </a:rPr>
              <a:t>Availability</a:t>
            </a:r>
            <a:r>
              <a:rPr dirty="0" sz="1800" spc="5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14042"/>
                </a:solidFill>
                <a:latin typeface="Arial"/>
                <a:cs typeface="Arial"/>
              </a:rPr>
              <a:t>Zone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685800">
              <a:lnSpc>
                <a:spcPct val="100000"/>
              </a:lnSpc>
              <a:tabLst>
                <a:tab pos="3853179" algn="l"/>
              </a:tabLst>
            </a:pP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EBS </a:t>
            </a:r>
            <a:r>
              <a:rPr dirty="0" sz="1800" spc="-20">
                <a:solidFill>
                  <a:srgbClr val="464646"/>
                </a:solidFill>
                <a:latin typeface="Arial"/>
                <a:cs typeface="Arial"/>
              </a:rPr>
              <a:t>Volume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 1	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EBS </a:t>
            </a:r>
            <a:r>
              <a:rPr dirty="0" sz="1800" spc="-20">
                <a:solidFill>
                  <a:srgbClr val="464646"/>
                </a:solidFill>
                <a:latin typeface="Arial"/>
                <a:cs typeface="Arial"/>
              </a:rPr>
              <a:t>Volume</a:t>
            </a:r>
            <a:r>
              <a:rPr dirty="0" sz="1800" spc="-2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0047" y="4227067"/>
            <a:ext cx="649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414042"/>
                </a:solidFill>
                <a:latin typeface="Arial"/>
                <a:cs typeface="Arial"/>
              </a:rPr>
              <a:t>Volume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data is replicated across multiple servers in an </a:t>
            </a:r>
            <a:r>
              <a:rPr dirty="0" sz="1600" spc="-10">
                <a:solidFill>
                  <a:srgbClr val="414042"/>
                </a:solidFill>
                <a:latin typeface="Arial"/>
                <a:cs typeface="Arial"/>
              </a:rPr>
              <a:t>Availability</a:t>
            </a:r>
            <a:r>
              <a:rPr dirty="0" sz="1600" spc="6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Zone.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59279" y="2179320"/>
            <a:ext cx="2045208" cy="129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7111" y="2179320"/>
            <a:ext cx="2045208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1631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Amazon EC2 Instance</a:t>
            </a:r>
            <a:r>
              <a:rPr dirty="0" sz="2800" spc="1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Storage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8024495" cy="34283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local, complimentary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direct attached block</a:t>
            </a:r>
            <a:r>
              <a:rPr dirty="0" sz="2400" spc="10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storage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Includes </a:t>
            </a:r>
            <a:r>
              <a:rPr dirty="0" sz="2400" spc="-20">
                <a:solidFill>
                  <a:srgbClr val="4D4D4B"/>
                </a:solidFill>
                <a:latin typeface="Arial"/>
                <a:cs typeface="Arial"/>
              </a:rPr>
              <a:t>availability,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number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disks, and size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based on  EC2 instance type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158750" indent="-342900">
              <a:lnSpc>
                <a:spcPts val="259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optimized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up to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365,000 Read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IOPS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and 315,000  First </a:t>
            </a:r>
            <a:r>
              <a:rPr dirty="0" sz="2400" spc="-15">
                <a:solidFill>
                  <a:srgbClr val="4D4D4B"/>
                </a:solidFill>
                <a:latin typeface="Arial"/>
                <a:cs typeface="Arial"/>
              </a:rPr>
              <a:t>Write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IOPS.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SSD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or</a:t>
            </a:r>
            <a:r>
              <a:rPr dirty="0" sz="2400" spc="-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magnetic.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Has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no</a:t>
            </a:r>
            <a:r>
              <a:rPr dirty="0" sz="2400" spc="-1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persistence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732155" indent="-342900">
              <a:lnSpc>
                <a:spcPts val="259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utomatically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deletes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data when an EC2 instance 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stops,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fails or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is</a:t>
            </a:r>
            <a:r>
              <a:rPr dirty="0" sz="2400" spc="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terminated.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475" y="4154830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919190"/>
                </a:solidFill>
                <a:latin typeface="Arial"/>
                <a:cs typeface="Arial"/>
              </a:rPr>
              <a:t>2010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7382" y="3595573"/>
            <a:ext cx="2787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B7B7B"/>
                </a:solidFill>
                <a:latin typeface="Arial"/>
                <a:cs typeface="Arial"/>
              </a:rPr>
              <a:t>61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764" y="2251329"/>
            <a:ext cx="405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B7B7B"/>
                </a:solidFill>
                <a:latin typeface="Arial"/>
                <a:cs typeface="Arial"/>
              </a:rPr>
              <a:t>516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6383" y="1180846"/>
            <a:ext cx="61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B7B7B"/>
                </a:solidFill>
                <a:latin typeface="Arial"/>
                <a:cs typeface="Arial"/>
              </a:rPr>
              <a:t>1,</a:t>
            </a:r>
            <a:r>
              <a:rPr dirty="0" sz="1800" spc="-15" b="1">
                <a:solidFill>
                  <a:srgbClr val="7B7B7B"/>
                </a:solidFill>
                <a:latin typeface="Arial"/>
                <a:cs typeface="Arial"/>
              </a:rPr>
              <a:t>0</a:t>
            </a:r>
            <a:r>
              <a:rPr dirty="0" sz="1800" spc="95" b="1">
                <a:solidFill>
                  <a:srgbClr val="7B7B7B"/>
                </a:solidFill>
                <a:latin typeface="Arial"/>
                <a:cs typeface="Arial"/>
              </a:rPr>
              <a:t>1</a:t>
            </a:r>
            <a:r>
              <a:rPr dirty="0" sz="1800" spc="-5" b="1">
                <a:solidFill>
                  <a:srgbClr val="7B7B7B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3544" y="3361690"/>
            <a:ext cx="405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B7B7B"/>
                </a:solidFill>
                <a:latin typeface="Arial"/>
                <a:cs typeface="Arial"/>
              </a:rPr>
              <a:t>159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8883" y="3922776"/>
            <a:ext cx="140208" cy="14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3591" y="3685032"/>
            <a:ext cx="138684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20867" y="2787395"/>
            <a:ext cx="138684" cy="140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5471" y="1522475"/>
            <a:ext cx="138683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01390" y="4154830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919190"/>
                </a:solidFill>
                <a:latin typeface="Arial"/>
                <a:cs typeface="Arial"/>
              </a:rPr>
              <a:t>2012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9173" y="4154830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919190"/>
                </a:solidFill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4789" y="4154830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919190"/>
                </a:solidFill>
                <a:latin typeface="Arial"/>
                <a:cs typeface="Arial"/>
              </a:rPr>
              <a:t>2016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026" y="771271"/>
            <a:ext cx="5278755" cy="986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10">
                <a:solidFill>
                  <a:srgbClr val="6C6D6C"/>
                </a:solidFill>
                <a:latin typeface="Arial"/>
                <a:cs typeface="Arial"/>
              </a:rPr>
              <a:t>AWS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has been continually expanding </a:t>
            </a:r>
            <a:r>
              <a:rPr dirty="0" sz="1050" spc="-5">
                <a:solidFill>
                  <a:srgbClr val="6C6D6C"/>
                </a:solidFill>
                <a:latin typeface="Arial"/>
                <a:cs typeface="Arial"/>
              </a:rPr>
              <a:t>its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services </a:t>
            </a:r>
            <a:r>
              <a:rPr dirty="0" sz="1050" spc="-5">
                <a:solidFill>
                  <a:srgbClr val="6C6D6C"/>
                </a:solidFill>
                <a:latin typeface="Arial"/>
                <a:cs typeface="Arial"/>
              </a:rPr>
              <a:t>to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support </a:t>
            </a:r>
            <a:r>
              <a:rPr dirty="0" sz="1050" spc="-5">
                <a:solidFill>
                  <a:srgbClr val="6C6D6C"/>
                </a:solidFill>
                <a:latin typeface="Arial"/>
                <a:cs typeface="Arial"/>
              </a:rPr>
              <a:t>virtually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any cloud workload,  and it now has more than 90 services that range from compute, storage, networking,  database, analytics, application services, deployment, management, developer, mobile,  Internet of Things </a:t>
            </a:r>
            <a:r>
              <a:rPr dirty="0" sz="1050" spc="-5">
                <a:solidFill>
                  <a:srgbClr val="6C6D6C"/>
                </a:solidFill>
                <a:latin typeface="Arial"/>
                <a:cs typeface="Arial"/>
              </a:rPr>
              <a:t>(IoT),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Artificial Intelligence </a:t>
            </a:r>
            <a:r>
              <a:rPr dirty="0" sz="1050" spc="-5">
                <a:solidFill>
                  <a:srgbClr val="6C6D6C"/>
                </a:solidFill>
                <a:latin typeface="Arial"/>
                <a:cs typeface="Arial"/>
              </a:rPr>
              <a:t>(AI), security,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hybrid and enterprise  applications. </a:t>
            </a:r>
            <a:r>
              <a:rPr dirty="0" sz="1050" spc="10">
                <a:solidFill>
                  <a:srgbClr val="6C6D6C"/>
                </a:solidFill>
                <a:latin typeface="Arial"/>
                <a:cs typeface="Arial"/>
              </a:rPr>
              <a:t>AWS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has launched a </a:t>
            </a:r>
            <a:r>
              <a:rPr dirty="0" sz="1050" spc="-5">
                <a:solidFill>
                  <a:srgbClr val="6C6D6C"/>
                </a:solidFill>
                <a:latin typeface="Arial"/>
                <a:cs typeface="Arial"/>
              </a:rPr>
              <a:t>total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of 1,017 new features and/or services </a:t>
            </a:r>
            <a:r>
              <a:rPr dirty="0" sz="1050" spc="-5">
                <a:solidFill>
                  <a:srgbClr val="6C6D6C"/>
                </a:solidFill>
                <a:latin typeface="Arial"/>
                <a:cs typeface="Arial"/>
              </a:rPr>
              <a:t>year to 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date* - for a </a:t>
            </a:r>
            <a:r>
              <a:rPr dirty="0" sz="1050" spc="-5">
                <a:solidFill>
                  <a:srgbClr val="6C6D6C"/>
                </a:solidFill>
                <a:latin typeface="Arial"/>
                <a:cs typeface="Arial"/>
              </a:rPr>
              <a:t>total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of 2,913 new features and/or services since inception in</a:t>
            </a:r>
            <a:r>
              <a:rPr dirty="0" sz="1050" spc="-125">
                <a:solidFill>
                  <a:srgbClr val="6C6D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6C6D6C"/>
                </a:solidFill>
                <a:latin typeface="Arial"/>
                <a:cs typeface="Arial"/>
              </a:rPr>
              <a:t>2006.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9026" y="217677"/>
            <a:ext cx="381190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0">
                <a:solidFill>
                  <a:srgbClr val="3D3D3D"/>
                </a:solidFill>
              </a:rPr>
              <a:t>AWS </a:t>
            </a:r>
            <a:r>
              <a:rPr dirty="0" sz="2600">
                <a:solidFill>
                  <a:srgbClr val="3D3D3D"/>
                </a:solidFill>
              </a:rPr>
              <a:t>Pace of</a:t>
            </a:r>
            <a:r>
              <a:rPr dirty="0" sz="2600" spc="-10">
                <a:solidFill>
                  <a:srgbClr val="3D3D3D"/>
                </a:solidFill>
              </a:rPr>
              <a:t> </a:t>
            </a:r>
            <a:r>
              <a:rPr dirty="0" sz="2600">
                <a:solidFill>
                  <a:srgbClr val="3D3D3D"/>
                </a:solidFill>
              </a:rPr>
              <a:t>Innovation</a:t>
            </a:r>
            <a:endParaRPr sz="2600"/>
          </a:p>
        </p:txBody>
      </p:sp>
      <p:sp>
        <p:nvSpPr>
          <p:cNvPr id="16" name="object 16"/>
          <p:cNvSpPr/>
          <p:nvPr/>
        </p:nvSpPr>
        <p:spPr>
          <a:xfrm>
            <a:off x="1836420" y="3776471"/>
            <a:ext cx="1825752" cy="300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79092" y="3803903"/>
            <a:ext cx="1735455" cy="206375"/>
          </a:xfrm>
          <a:custGeom>
            <a:avLst/>
            <a:gdLst/>
            <a:ahLst/>
            <a:cxnLst/>
            <a:rect l="l" t="t" r="r" b="b"/>
            <a:pathLst>
              <a:path w="1735454" h="206375">
                <a:moveTo>
                  <a:pt x="0" y="205765"/>
                </a:moveTo>
                <a:lnTo>
                  <a:pt x="1735200" y="0"/>
                </a:lnTo>
              </a:path>
            </a:pathLst>
          </a:custGeom>
          <a:ln w="9144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8079" y="2878835"/>
            <a:ext cx="1799844" cy="943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32276" y="2906267"/>
            <a:ext cx="1708785" cy="848994"/>
          </a:xfrm>
          <a:custGeom>
            <a:avLst/>
            <a:gdLst/>
            <a:ahLst/>
            <a:cxnLst/>
            <a:rect l="l" t="t" r="r" b="b"/>
            <a:pathLst>
              <a:path w="1708785" h="848995">
                <a:moveTo>
                  <a:pt x="0" y="848741"/>
                </a:moveTo>
                <a:lnTo>
                  <a:pt x="1708277" y="0"/>
                </a:lnTo>
              </a:path>
            </a:pathLst>
          </a:custGeom>
          <a:ln w="9144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94020" y="1613916"/>
            <a:ext cx="1778507" cy="1260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39740" y="1641348"/>
            <a:ext cx="1685925" cy="1166495"/>
          </a:xfrm>
          <a:custGeom>
            <a:avLst/>
            <a:gdLst/>
            <a:ahLst/>
            <a:cxnLst/>
            <a:rect l="l" t="t" r="r" b="b"/>
            <a:pathLst>
              <a:path w="1685925" h="1166495">
                <a:moveTo>
                  <a:pt x="0" y="1166240"/>
                </a:moveTo>
                <a:lnTo>
                  <a:pt x="1685925" y="0"/>
                </a:lnTo>
              </a:path>
            </a:pathLst>
          </a:custGeom>
          <a:ln w="9144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12216" y="4898092"/>
            <a:ext cx="1150620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B6B6B5"/>
                </a:solidFill>
                <a:latin typeface="Arial"/>
                <a:cs typeface="Arial"/>
              </a:rPr>
              <a:t>*As </a:t>
            </a:r>
            <a:r>
              <a:rPr dirty="0" sz="900">
                <a:solidFill>
                  <a:srgbClr val="B6B6B5"/>
                </a:solidFill>
                <a:latin typeface="Arial"/>
                <a:cs typeface="Arial"/>
              </a:rPr>
              <a:t>of </a:t>
            </a:r>
            <a:r>
              <a:rPr dirty="0" sz="900" spc="-5">
                <a:solidFill>
                  <a:srgbClr val="B6B6B5"/>
                </a:solidFill>
                <a:latin typeface="Arial"/>
                <a:cs typeface="Arial"/>
              </a:rPr>
              <a:t>1 </a:t>
            </a:r>
            <a:r>
              <a:rPr dirty="0" sz="900">
                <a:solidFill>
                  <a:srgbClr val="B6B6B5"/>
                </a:solidFill>
                <a:latin typeface="Arial"/>
                <a:cs typeface="Arial"/>
              </a:rPr>
              <a:t>January</a:t>
            </a:r>
            <a:r>
              <a:rPr dirty="0" sz="900" spc="-80">
                <a:solidFill>
                  <a:srgbClr val="B6B6B5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B6B6B5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640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Amazon EBS vs. Amazon EC2 Instance</a:t>
            </a:r>
            <a:r>
              <a:rPr dirty="0" sz="2800" spc="-3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Store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171"/>
            <a:ext cx="8019415" cy="29775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EBS</a:t>
            </a:r>
            <a:endParaRPr sz="2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 stored on an Amazon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EBS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volume can</a:t>
            </a:r>
            <a:r>
              <a:rPr dirty="0" sz="2000" spc="-2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persist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independently of the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life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the</a:t>
            </a:r>
            <a:r>
              <a:rPr dirty="0" sz="2000" spc="-9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instance.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Storage is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persistent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EC2 Instance</a:t>
            </a:r>
            <a:r>
              <a:rPr dirty="0" sz="2400" spc="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 stored on a local instance store persists only as long as</a:t>
            </a:r>
            <a:r>
              <a:rPr dirty="0" sz="2000" spc="-19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 is</a:t>
            </a:r>
            <a:r>
              <a:rPr dirty="0" sz="2000" spc="-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alive.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Storage is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ephemeral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493596"/>
            <a:ext cx="7125334" cy="18548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4D4D4B"/>
                </a:solidFill>
              </a:rPr>
              <a:t>Module</a:t>
            </a:r>
            <a:r>
              <a:rPr dirty="0" sz="4000" spc="5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3</a:t>
            </a:r>
            <a:endParaRPr sz="400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4000" spc="-40">
                <a:solidFill>
                  <a:srgbClr val="4D4D4B"/>
                </a:solidFill>
              </a:rPr>
              <a:t>Security, Identity, </a:t>
            </a:r>
            <a:r>
              <a:rPr dirty="0" sz="4000" spc="-5">
                <a:solidFill>
                  <a:srgbClr val="4D4D4B"/>
                </a:solidFill>
              </a:rPr>
              <a:t>and</a:t>
            </a:r>
            <a:r>
              <a:rPr dirty="0" sz="4000" spc="-25">
                <a:solidFill>
                  <a:srgbClr val="4D4D4B"/>
                </a:solidFill>
              </a:rPr>
              <a:t> </a:t>
            </a:r>
            <a:r>
              <a:rPr dirty="0" sz="4000" spc="-10">
                <a:solidFill>
                  <a:srgbClr val="4D4D4B"/>
                </a:solidFill>
              </a:rPr>
              <a:t>Access  Management</a:t>
            </a:r>
            <a:endParaRPr sz="4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924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AWS </a:t>
            </a:r>
            <a:r>
              <a:rPr dirty="0" sz="2800" spc="-5"/>
              <a:t>Shared Responsibility</a:t>
            </a:r>
            <a:r>
              <a:rPr dirty="0" sz="2800" spc="70"/>
              <a:t> </a:t>
            </a:r>
            <a:r>
              <a:rPr dirty="0" sz="2800" spc="-5"/>
              <a:t>Model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418844" y="2642616"/>
            <a:ext cx="5440680" cy="934719"/>
          </a:xfrm>
          <a:custGeom>
            <a:avLst/>
            <a:gdLst/>
            <a:ahLst/>
            <a:cxnLst/>
            <a:rect l="l" t="t" r="r" b="b"/>
            <a:pathLst>
              <a:path w="5440680" h="934720">
                <a:moveTo>
                  <a:pt x="5284978" y="0"/>
                </a:moveTo>
                <a:lnTo>
                  <a:pt x="155702" y="0"/>
                </a:lnTo>
                <a:lnTo>
                  <a:pt x="106493" y="7939"/>
                </a:lnTo>
                <a:lnTo>
                  <a:pt x="63751" y="30045"/>
                </a:lnTo>
                <a:lnTo>
                  <a:pt x="30045" y="63751"/>
                </a:lnTo>
                <a:lnTo>
                  <a:pt x="7939" y="106493"/>
                </a:lnTo>
                <a:lnTo>
                  <a:pt x="0" y="155701"/>
                </a:lnTo>
                <a:lnTo>
                  <a:pt x="0" y="778509"/>
                </a:lnTo>
                <a:lnTo>
                  <a:pt x="7939" y="827718"/>
                </a:lnTo>
                <a:lnTo>
                  <a:pt x="30045" y="870460"/>
                </a:lnTo>
                <a:lnTo>
                  <a:pt x="63751" y="904166"/>
                </a:lnTo>
                <a:lnTo>
                  <a:pt x="106493" y="926272"/>
                </a:lnTo>
                <a:lnTo>
                  <a:pt x="155702" y="934211"/>
                </a:lnTo>
                <a:lnTo>
                  <a:pt x="5284978" y="934211"/>
                </a:lnTo>
                <a:lnTo>
                  <a:pt x="5334186" y="926272"/>
                </a:lnTo>
                <a:lnTo>
                  <a:pt x="5376928" y="904166"/>
                </a:lnTo>
                <a:lnTo>
                  <a:pt x="5410634" y="870460"/>
                </a:lnTo>
                <a:lnTo>
                  <a:pt x="5432740" y="827718"/>
                </a:lnTo>
                <a:lnTo>
                  <a:pt x="5440680" y="778509"/>
                </a:lnTo>
                <a:lnTo>
                  <a:pt x="5440680" y="155701"/>
                </a:lnTo>
                <a:lnTo>
                  <a:pt x="5432740" y="106493"/>
                </a:lnTo>
                <a:lnTo>
                  <a:pt x="5410634" y="63751"/>
                </a:lnTo>
                <a:lnTo>
                  <a:pt x="5376928" y="30045"/>
                </a:lnTo>
                <a:lnTo>
                  <a:pt x="5334186" y="7939"/>
                </a:lnTo>
                <a:lnTo>
                  <a:pt x="528497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7903" y="3019044"/>
            <a:ext cx="1243965" cy="487680"/>
          </a:xfrm>
          <a:custGeom>
            <a:avLst/>
            <a:gdLst/>
            <a:ahLst/>
            <a:cxnLst/>
            <a:rect l="l" t="t" r="r" b="b"/>
            <a:pathLst>
              <a:path w="1243964" h="487679">
                <a:moveTo>
                  <a:pt x="1162304" y="0"/>
                </a:moveTo>
                <a:lnTo>
                  <a:pt x="81280" y="0"/>
                </a:lnTo>
                <a:lnTo>
                  <a:pt x="49666" y="6395"/>
                </a:lnTo>
                <a:lnTo>
                  <a:pt x="23828" y="23828"/>
                </a:lnTo>
                <a:lnTo>
                  <a:pt x="6395" y="49666"/>
                </a:lnTo>
                <a:lnTo>
                  <a:pt x="0" y="81280"/>
                </a:lnTo>
                <a:lnTo>
                  <a:pt x="0" y="406400"/>
                </a:lnTo>
                <a:lnTo>
                  <a:pt x="6395" y="438013"/>
                </a:lnTo>
                <a:lnTo>
                  <a:pt x="23828" y="463851"/>
                </a:lnTo>
                <a:lnTo>
                  <a:pt x="49666" y="481284"/>
                </a:lnTo>
                <a:lnTo>
                  <a:pt x="81280" y="487680"/>
                </a:lnTo>
                <a:lnTo>
                  <a:pt x="1162304" y="487680"/>
                </a:lnTo>
                <a:lnTo>
                  <a:pt x="1193917" y="481284"/>
                </a:lnTo>
                <a:lnTo>
                  <a:pt x="1219755" y="463851"/>
                </a:lnTo>
                <a:lnTo>
                  <a:pt x="1237188" y="438013"/>
                </a:lnTo>
                <a:lnTo>
                  <a:pt x="1243584" y="406400"/>
                </a:lnTo>
                <a:lnTo>
                  <a:pt x="1243584" y="81280"/>
                </a:lnTo>
                <a:lnTo>
                  <a:pt x="1237188" y="49666"/>
                </a:lnTo>
                <a:lnTo>
                  <a:pt x="1219755" y="23828"/>
                </a:lnTo>
                <a:lnTo>
                  <a:pt x="1193917" y="6395"/>
                </a:lnTo>
                <a:lnTo>
                  <a:pt x="116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60548" y="3014472"/>
            <a:ext cx="1295400" cy="486409"/>
          </a:xfrm>
          <a:custGeom>
            <a:avLst/>
            <a:gdLst/>
            <a:ahLst/>
            <a:cxnLst/>
            <a:rect l="l" t="t" r="r" b="b"/>
            <a:pathLst>
              <a:path w="1295400" h="486410">
                <a:moveTo>
                  <a:pt x="1214374" y="0"/>
                </a:moveTo>
                <a:lnTo>
                  <a:pt x="81025" y="0"/>
                </a:lnTo>
                <a:lnTo>
                  <a:pt x="49506" y="6373"/>
                </a:lnTo>
                <a:lnTo>
                  <a:pt x="23748" y="23749"/>
                </a:lnTo>
                <a:lnTo>
                  <a:pt x="6373" y="49506"/>
                </a:lnTo>
                <a:lnTo>
                  <a:pt x="0" y="81025"/>
                </a:lnTo>
                <a:lnTo>
                  <a:pt x="0" y="405129"/>
                </a:lnTo>
                <a:lnTo>
                  <a:pt x="6373" y="436649"/>
                </a:lnTo>
                <a:lnTo>
                  <a:pt x="23749" y="462406"/>
                </a:lnTo>
                <a:lnTo>
                  <a:pt x="49506" y="479782"/>
                </a:lnTo>
                <a:lnTo>
                  <a:pt x="81025" y="486155"/>
                </a:lnTo>
                <a:lnTo>
                  <a:pt x="1214374" y="486155"/>
                </a:lnTo>
                <a:lnTo>
                  <a:pt x="1245893" y="479782"/>
                </a:lnTo>
                <a:lnTo>
                  <a:pt x="1271650" y="462406"/>
                </a:lnTo>
                <a:lnTo>
                  <a:pt x="1289026" y="436649"/>
                </a:lnTo>
                <a:lnTo>
                  <a:pt x="1295400" y="405129"/>
                </a:lnTo>
                <a:lnTo>
                  <a:pt x="1295400" y="81025"/>
                </a:lnTo>
                <a:lnTo>
                  <a:pt x="1289026" y="49506"/>
                </a:lnTo>
                <a:lnTo>
                  <a:pt x="1271651" y="23749"/>
                </a:lnTo>
                <a:lnTo>
                  <a:pt x="1245893" y="6373"/>
                </a:lnTo>
                <a:lnTo>
                  <a:pt x="1214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2815" y="3019044"/>
            <a:ext cx="1268095" cy="487680"/>
          </a:xfrm>
          <a:custGeom>
            <a:avLst/>
            <a:gdLst/>
            <a:ahLst/>
            <a:cxnLst/>
            <a:rect l="l" t="t" r="r" b="b"/>
            <a:pathLst>
              <a:path w="1268095" h="487679">
                <a:moveTo>
                  <a:pt x="1186688" y="0"/>
                </a:moveTo>
                <a:lnTo>
                  <a:pt x="81280" y="0"/>
                </a:lnTo>
                <a:lnTo>
                  <a:pt x="49666" y="6395"/>
                </a:lnTo>
                <a:lnTo>
                  <a:pt x="23828" y="23828"/>
                </a:lnTo>
                <a:lnTo>
                  <a:pt x="6395" y="49666"/>
                </a:lnTo>
                <a:lnTo>
                  <a:pt x="0" y="81280"/>
                </a:lnTo>
                <a:lnTo>
                  <a:pt x="0" y="406400"/>
                </a:lnTo>
                <a:lnTo>
                  <a:pt x="6395" y="438013"/>
                </a:lnTo>
                <a:lnTo>
                  <a:pt x="23828" y="463851"/>
                </a:lnTo>
                <a:lnTo>
                  <a:pt x="49666" y="481284"/>
                </a:lnTo>
                <a:lnTo>
                  <a:pt x="81280" y="487680"/>
                </a:lnTo>
                <a:lnTo>
                  <a:pt x="1186688" y="487680"/>
                </a:lnTo>
                <a:lnTo>
                  <a:pt x="1218301" y="481284"/>
                </a:lnTo>
                <a:lnTo>
                  <a:pt x="1244139" y="463851"/>
                </a:lnTo>
                <a:lnTo>
                  <a:pt x="1261572" y="438013"/>
                </a:lnTo>
                <a:lnTo>
                  <a:pt x="1267968" y="406400"/>
                </a:lnTo>
                <a:lnTo>
                  <a:pt x="1267968" y="81280"/>
                </a:lnTo>
                <a:lnTo>
                  <a:pt x="1261572" y="49666"/>
                </a:lnTo>
                <a:lnTo>
                  <a:pt x="1244139" y="23828"/>
                </a:lnTo>
                <a:lnTo>
                  <a:pt x="1218301" y="6395"/>
                </a:lnTo>
                <a:lnTo>
                  <a:pt x="1186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09775" y="2662808"/>
            <a:ext cx="377317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Calibri"/>
                <a:cs typeface="Calibri"/>
              </a:rPr>
              <a:t>AWS </a:t>
            </a:r>
            <a:r>
              <a:rPr dirty="0" sz="1500" spc="-10">
                <a:solidFill>
                  <a:srgbClr val="FFFFFF"/>
                </a:solidFill>
                <a:latin typeface="Calibri"/>
                <a:cs typeface="Calibri"/>
              </a:rPr>
              <a:t>Foundation</a:t>
            </a:r>
            <a:r>
              <a:rPr dirty="0" sz="15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  <a:tabLst>
                <a:tab pos="1678305" algn="l"/>
                <a:tab pos="2972435" algn="l"/>
              </a:tabLst>
            </a:pPr>
            <a:r>
              <a:rPr dirty="0" sz="1600" spc="-10" b="1">
                <a:solidFill>
                  <a:srgbClr val="1F487C"/>
                </a:solidFill>
                <a:latin typeface="Calibri"/>
                <a:cs typeface="Calibri"/>
              </a:rPr>
              <a:t>Compute	</a:t>
            </a:r>
            <a:r>
              <a:rPr dirty="0" baseline="1736" sz="2400" spc="-15" b="1">
                <a:solidFill>
                  <a:srgbClr val="1F487C"/>
                </a:solidFill>
                <a:latin typeface="Calibri"/>
                <a:cs typeface="Calibri"/>
              </a:rPr>
              <a:t>Storage	</a:t>
            </a:r>
            <a:r>
              <a:rPr dirty="0" sz="1600" spc="-10" b="1">
                <a:solidFill>
                  <a:srgbClr val="1F487C"/>
                </a:solidFill>
                <a:latin typeface="Calibri"/>
                <a:cs typeface="Calibri"/>
              </a:rPr>
              <a:t>Database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88508" y="3019044"/>
            <a:ext cx="1188720" cy="481965"/>
          </a:xfrm>
          <a:custGeom>
            <a:avLst/>
            <a:gdLst/>
            <a:ahLst/>
            <a:cxnLst/>
            <a:rect l="l" t="t" r="r" b="b"/>
            <a:pathLst>
              <a:path w="1188720" h="481964">
                <a:moveTo>
                  <a:pt x="1108456" y="0"/>
                </a:moveTo>
                <a:lnTo>
                  <a:pt x="80263" y="0"/>
                </a:lnTo>
                <a:lnTo>
                  <a:pt x="49023" y="6308"/>
                </a:lnTo>
                <a:lnTo>
                  <a:pt x="23510" y="23510"/>
                </a:lnTo>
                <a:lnTo>
                  <a:pt x="6308" y="49023"/>
                </a:lnTo>
                <a:lnTo>
                  <a:pt x="0" y="80263"/>
                </a:lnTo>
                <a:lnTo>
                  <a:pt x="0" y="401319"/>
                </a:lnTo>
                <a:lnTo>
                  <a:pt x="6308" y="432560"/>
                </a:lnTo>
                <a:lnTo>
                  <a:pt x="23510" y="458073"/>
                </a:lnTo>
                <a:lnTo>
                  <a:pt x="49023" y="475275"/>
                </a:lnTo>
                <a:lnTo>
                  <a:pt x="80263" y="481583"/>
                </a:lnTo>
                <a:lnTo>
                  <a:pt x="1108456" y="481583"/>
                </a:lnTo>
                <a:lnTo>
                  <a:pt x="1139696" y="475275"/>
                </a:lnTo>
                <a:lnTo>
                  <a:pt x="1165209" y="458073"/>
                </a:lnTo>
                <a:lnTo>
                  <a:pt x="1182411" y="432560"/>
                </a:lnTo>
                <a:lnTo>
                  <a:pt x="1188719" y="401319"/>
                </a:lnTo>
                <a:lnTo>
                  <a:pt x="1188719" y="80263"/>
                </a:lnTo>
                <a:lnTo>
                  <a:pt x="1182411" y="49023"/>
                </a:lnTo>
                <a:lnTo>
                  <a:pt x="1165209" y="23510"/>
                </a:lnTo>
                <a:lnTo>
                  <a:pt x="1139696" y="6308"/>
                </a:lnTo>
                <a:lnTo>
                  <a:pt x="1108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35573" y="3129534"/>
            <a:ext cx="894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1F487C"/>
                </a:solidFill>
                <a:latin typeface="Calibri"/>
                <a:cs typeface="Calibri"/>
              </a:rPr>
              <a:t>Networking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18844" y="3651503"/>
            <a:ext cx="5443855" cy="920750"/>
          </a:xfrm>
          <a:custGeom>
            <a:avLst/>
            <a:gdLst/>
            <a:ahLst/>
            <a:cxnLst/>
            <a:rect l="l" t="t" r="r" b="b"/>
            <a:pathLst>
              <a:path w="5443855" h="920750">
                <a:moveTo>
                  <a:pt x="5290311" y="0"/>
                </a:moveTo>
                <a:lnTo>
                  <a:pt x="153415" y="0"/>
                </a:lnTo>
                <a:lnTo>
                  <a:pt x="104932" y="7823"/>
                </a:lnTo>
                <a:lnTo>
                  <a:pt x="62819" y="29606"/>
                </a:lnTo>
                <a:lnTo>
                  <a:pt x="29606" y="62819"/>
                </a:lnTo>
                <a:lnTo>
                  <a:pt x="7823" y="104932"/>
                </a:lnTo>
                <a:lnTo>
                  <a:pt x="0" y="153416"/>
                </a:lnTo>
                <a:lnTo>
                  <a:pt x="0" y="767080"/>
                </a:lnTo>
                <a:lnTo>
                  <a:pt x="7823" y="815568"/>
                </a:lnTo>
                <a:lnTo>
                  <a:pt x="29606" y="857682"/>
                </a:lnTo>
                <a:lnTo>
                  <a:pt x="62819" y="890893"/>
                </a:lnTo>
                <a:lnTo>
                  <a:pt x="104932" y="912674"/>
                </a:lnTo>
                <a:lnTo>
                  <a:pt x="153415" y="920496"/>
                </a:lnTo>
                <a:lnTo>
                  <a:pt x="5290311" y="920496"/>
                </a:lnTo>
                <a:lnTo>
                  <a:pt x="5338795" y="912674"/>
                </a:lnTo>
                <a:lnTo>
                  <a:pt x="5380908" y="890893"/>
                </a:lnTo>
                <a:lnTo>
                  <a:pt x="5414121" y="857682"/>
                </a:lnTo>
                <a:lnTo>
                  <a:pt x="5435904" y="815568"/>
                </a:lnTo>
                <a:lnTo>
                  <a:pt x="5443728" y="767080"/>
                </a:lnTo>
                <a:lnTo>
                  <a:pt x="5443728" y="153416"/>
                </a:lnTo>
                <a:lnTo>
                  <a:pt x="5435904" y="104932"/>
                </a:lnTo>
                <a:lnTo>
                  <a:pt x="5414121" y="62819"/>
                </a:lnTo>
                <a:lnTo>
                  <a:pt x="5380908" y="29606"/>
                </a:lnTo>
                <a:lnTo>
                  <a:pt x="5338795" y="7823"/>
                </a:lnTo>
                <a:lnTo>
                  <a:pt x="529031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27428" y="3807967"/>
            <a:ext cx="13017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uc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9667" y="4151376"/>
            <a:ext cx="1676400" cy="352425"/>
          </a:xfrm>
          <a:custGeom>
            <a:avLst/>
            <a:gdLst/>
            <a:ahLst/>
            <a:cxnLst/>
            <a:rect l="l" t="t" r="r" b="b"/>
            <a:pathLst>
              <a:path w="1676400" h="352425">
                <a:moveTo>
                  <a:pt x="1617726" y="0"/>
                </a:moveTo>
                <a:lnTo>
                  <a:pt x="58674" y="0"/>
                </a:lnTo>
                <a:lnTo>
                  <a:pt x="35843" y="4610"/>
                </a:lnTo>
                <a:lnTo>
                  <a:pt x="17192" y="17183"/>
                </a:lnTo>
                <a:lnTo>
                  <a:pt x="4613" y="35833"/>
                </a:lnTo>
                <a:lnTo>
                  <a:pt x="0" y="58674"/>
                </a:lnTo>
                <a:lnTo>
                  <a:pt x="0" y="293370"/>
                </a:lnTo>
                <a:lnTo>
                  <a:pt x="4613" y="316205"/>
                </a:lnTo>
                <a:lnTo>
                  <a:pt x="17192" y="334856"/>
                </a:lnTo>
                <a:lnTo>
                  <a:pt x="35843" y="347432"/>
                </a:lnTo>
                <a:lnTo>
                  <a:pt x="58674" y="352044"/>
                </a:lnTo>
                <a:lnTo>
                  <a:pt x="1617726" y="352044"/>
                </a:lnTo>
                <a:lnTo>
                  <a:pt x="1640556" y="347432"/>
                </a:lnTo>
                <a:lnTo>
                  <a:pt x="1659207" y="334856"/>
                </a:lnTo>
                <a:lnTo>
                  <a:pt x="1671786" y="316205"/>
                </a:lnTo>
                <a:lnTo>
                  <a:pt x="1676400" y="293370"/>
                </a:lnTo>
                <a:lnTo>
                  <a:pt x="1676400" y="58674"/>
                </a:lnTo>
                <a:lnTo>
                  <a:pt x="1671786" y="35833"/>
                </a:lnTo>
                <a:lnTo>
                  <a:pt x="1659207" y="17183"/>
                </a:lnTo>
                <a:lnTo>
                  <a:pt x="1640556" y="4610"/>
                </a:lnTo>
                <a:lnTo>
                  <a:pt x="1617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36872" y="4182262"/>
            <a:ext cx="6838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 b="1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dirty="0" sz="1600" spc="-10" b="1">
                <a:solidFill>
                  <a:srgbClr val="1F487C"/>
                </a:solidFill>
                <a:latin typeface="Calibri"/>
                <a:cs typeface="Calibri"/>
              </a:rPr>
              <a:t>egi</a:t>
            </a:r>
            <a:r>
              <a:rPr dirty="0" sz="1600" b="1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dirty="0" sz="1600" spc="-10" b="1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dirty="0" sz="1600" spc="-5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9667" y="3698747"/>
            <a:ext cx="1676400" cy="368935"/>
          </a:xfrm>
          <a:custGeom>
            <a:avLst/>
            <a:gdLst/>
            <a:ahLst/>
            <a:cxnLst/>
            <a:rect l="l" t="t" r="r" b="b"/>
            <a:pathLst>
              <a:path w="1676400" h="368935">
                <a:moveTo>
                  <a:pt x="1614932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7"/>
                </a:lnTo>
                <a:lnTo>
                  <a:pt x="0" y="307339"/>
                </a:lnTo>
                <a:lnTo>
                  <a:pt x="4835" y="331265"/>
                </a:lnTo>
                <a:lnTo>
                  <a:pt x="18018" y="350804"/>
                </a:lnTo>
                <a:lnTo>
                  <a:pt x="37558" y="363977"/>
                </a:lnTo>
                <a:lnTo>
                  <a:pt x="61468" y="368807"/>
                </a:lnTo>
                <a:lnTo>
                  <a:pt x="1614932" y="368807"/>
                </a:lnTo>
                <a:lnTo>
                  <a:pt x="1638841" y="363977"/>
                </a:lnTo>
                <a:lnTo>
                  <a:pt x="1658381" y="350804"/>
                </a:lnTo>
                <a:lnTo>
                  <a:pt x="1671564" y="331265"/>
                </a:lnTo>
                <a:lnTo>
                  <a:pt x="1676400" y="307339"/>
                </a:lnTo>
                <a:lnTo>
                  <a:pt x="1676400" y="61467"/>
                </a:lnTo>
                <a:lnTo>
                  <a:pt x="1671564" y="37558"/>
                </a:lnTo>
                <a:lnTo>
                  <a:pt x="1658381" y="18018"/>
                </a:lnTo>
                <a:lnTo>
                  <a:pt x="1638841" y="4835"/>
                </a:lnTo>
                <a:lnTo>
                  <a:pt x="161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26282" y="3736949"/>
            <a:ext cx="15024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1F487C"/>
                </a:solidFill>
                <a:latin typeface="Calibri"/>
                <a:cs typeface="Calibri"/>
              </a:rPr>
              <a:t>Availability</a:t>
            </a:r>
            <a:r>
              <a:rPr dirty="0" sz="1600" spc="-6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F487C"/>
                </a:solidFill>
                <a:latin typeface="Calibri"/>
                <a:cs typeface="Calibri"/>
              </a:rPr>
              <a:t>Zones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63896" y="3729228"/>
            <a:ext cx="1507490" cy="777240"/>
          </a:xfrm>
          <a:custGeom>
            <a:avLst/>
            <a:gdLst/>
            <a:ahLst/>
            <a:cxnLst/>
            <a:rect l="l" t="t" r="r" b="b"/>
            <a:pathLst>
              <a:path w="1507490" h="777239">
                <a:moveTo>
                  <a:pt x="1377696" y="0"/>
                </a:moveTo>
                <a:lnTo>
                  <a:pt x="129539" y="0"/>
                </a:lnTo>
                <a:lnTo>
                  <a:pt x="79134" y="10185"/>
                </a:lnTo>
                <a:lnTo>
                  <a:pt x="37957" y="37957"/>
                </a:lnTo>
                <a:lnTo>
                  <a:pt x="10185" y="79134"/>
                </a:lnTo>
                <a:lnTo>
                  <a:pt x="0" y="129540"/>
                </a:lnTo>
                <a:lnTo>
                  <a:pt x="0" y="647700"/>
                </a:lnTo>
                <a:lnTo>
                  <a:pt x="10185" y="698121"/>
                </a:lnTo>
                <a:lnTo>
                  <a:pt x="37957" y="739297"/>
                </a:lnTo>
                <a:lnTo>
                  <a:pt x="79134" y="767059"/>
                </a:lnTo>
                <a:lnTo>
                  <a:pt x="129539" y="777240"/>
                </a:lnTo>
                <a:lnTo>
                  <a:pt x="1377696" y="777240"/>
                </a:lnTo>
                <a:lnTo>
                  <a:pt x="1428101" y="767059"/>
                </a:lnTo>
                <a:lnTo>
                  <a:pt x="1469278" y="739297"/>
                </a:lnTo>
                <a:lnTo>
                  <a:pt x="1497050" y="698121"/>
                </a:lnTo>
                <a:lnTo>
                  <a:pt x="1507235" y="647700"/>
                </a:lnTo>
                <a:lnTo>
                  <a:pt x="1507235" y="129540"/>
                </a:lnTo>
                <a:lnTo>
                  <a:pt x="1497050" y="79134"/>
                </a:lnTo>
                <a:lnTo>
                  <a:pt x="1469278" y="37957"/>
                </a:lnTo>
                <a:lnTo>
                  <a:pt x="1428101" y="10185"/>
                </a:lnTo>
                <a:lnTo>
                  <a:pt x="1377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83784" y="3972255"/>
            <a:ext cx="1269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1F487C"/>
                </a:solidFill>
                <a:latin typeface="Calibri"/>
                <a:cs typeface="Calibri"/>
              </a:rPr>
              <a:t>Edge</a:t>
            </a:r>
            <a:r>
              <a:rPr dirty="0" sz="1600" spc="-6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F487C"/>
                </a:solidFill>
                <a:latin typeface="Calibri"/>
                <a:cs typeface="Calibri"/>
              </a:rPr>
              <a:t>Locations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1891" y="2110739"/>
            <a:ext cx="1813560" cy="429895"/>
          </a:xfrm>
          <a:custGeom>
            <a:avLst/>
            <a:gdLst/>
            <a:ahLst/>
            <a:cxnLst/>
            <a:rect l="l" t="t" r="r" b="b"/>
            <a:pathLst>
              <a:path w="1813560" h="429894">
                <a:moveTo>
                  <a:pt x="1741932" y="0"/>
                </a:moveTo>
                <a:lnTo>
                  <a:pt x="71628" y="0"/>
                </a:lnTo>
                <a:lnTo>
                  <a:pt x="43773" y="5637"/>
                </a:lnTo>
                <a:lnTo>
                  <a:pt x="21002" y="21002"/>
                </a:lnTo>
                <a:lnTo>
                  <a:pt x="5637" y="43773"/>
                </a:lnTo>
                <a:lnTo>
                  <a:pt x="0" y="71628"/>
                </a:lnTo>
                <a:lnTo>
                  <a:pt x="0" y="358140"/>
                </a:lnTo>
                <a:lnTo>
                  <a:pt x="5637" y="385994"/>
                </a:lnTo>
                <a:lnTo>
                  <a:pt x="21002" y="408765"/>
                </a:lnTo>
                <a:lnTo>
                  <a:pt x="43773" y="424130"/>
                </a:lnTo>
                <a:lnTo>
                  <a:pt x="71628" y="429768"/>
                </a:lnTo>
                <a:lnTo>
                  <a:pt x="1741932" y="429768"/>
                </a:lnTo>
                <a:lnTo>
                  <a:pt x="1769786" y="424130"/>
                </a:lnTo>
                <a:lnTo>
                  <a:pt x="1792557" y="408765"/>
                </a:lnTo>
                <a:lnTo>
                  <a:pt x="1807922" y="385994"/>
                </a:lnTo>
                <a:lnTo>
                  <a:pt x="1813560" y="358140"/>
                </a:lnTo>
                <a:lnTo>
                  <a:pt x="1813560" y="71628"/>
                </a:lnTo>
                <a:lnTo>
                  <a:pt x="1807922" y="43773"/>
                </a:lnTo>
                <a:lnTo>
                  <a:pt x="1792557" y="21002"/>
                </a:lnTo>
                <a:lnTo>
                  <a:pt x="1769786" y="5637"/>
                </a:lnTo>
                <a:lnTo>
                  <a:pt x="1741932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44217" y="2087626"/>
            <a:ext cx="116840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Client-side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Encryption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71088" y="2110739"/>
            <a:ext cx="1565275" cy="429895"/>
          </a:xfrm>
          <a:custGeom>
            <a:avLst/>
            <a:gdLst/>
            <a:ahLst/>
            <a:cxnLst/>
            <a:rect l="l" t="t" r="r" b="b"/>
            <a:pathLst>
              <a:path w="1565275" h="429894">
                <a:moveTo>
                  <a:pt x="1493520" y="0"/>
                </a:moveTo>
                <a:lnTo>
                  <a:pt x="71627" y="0"/>
                </a:lnTo>
                <a:lnTo>
                  <a:pt x="43773" y="5637"/>
                </a:lnTo>
                <a:lnTo>
                  <a:pt x="21002" y="21002"/>
                </a:lnTo>
                <a:lnTo>
                  <a:pt x="5637" y="43773"/>
                </a:lnTo>
                <a:lnTo>
                  <a:pt x="0" y="71628"/>
                </a:lnTo>
                <a:lnTo>
                  <a:pt x="0" y="358140"/>
                </a:lnTo>
                <a:lnTo>
                  <a:pt x="5637" y="385994"/>
                </a:lnTo>
                <a:lnTo>
                  <a:pt x="21002" y="408765"/>
                </a:lnTo>
                <a:lnTo>
                  <a:pt x="43773" y="424130"/>
                </a:lnTo>
                <a:lnTo>
                  <a:pt x="71627" y="429768"/>
                </a:lnTo>
                <a:lnTo>
                  <a:pt x="1493520" y="429768"/>
                </a:lnTo>
                <a:lnTo>
                  <a:pt x="1521374" y="424130"/>
                </a:lnTo>
                <a:lnTo>
                  <a:pt x="1544145" y="408765"/>
                </a:lnTo>
                <a:lnTo>
                  <a:pt x="1559510" y="385994"/>
                </a:lnTo>
                <a:lnTo>
                  <a:pt x="1565148" y="358140"/>
                </a:lnTo>
                <a:lnTo>
                  <a:pt x="1565148" y="71628"/>
                </a:lnTo>
                <a:lnTo>
                  <a:pt x="1559510" y="43773"/>
                </a:lnTo>
                <a:lnTo>
                  <a:pt x="1544145" y="21002"/>
                </a:lnTo>
                <a:lnTo>
                  <a:pt x="1521374" y="5637"/>
                </a:lnTo>
                <a:lnTo>
                  <a:pt x="149352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47364" y="2087626"/>
            <a:ext cx="12128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Server-side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Data  </a:t>
            </a:r>
            <a:r>
              <a:rPr dirty="0" sz="1400" spc="-5">
                <a:latin typeface="Calibri"/>
                <a:cs typeface="Calibri"/>
              </a:rPr>
              <a:t>Encryption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53584" y="2116835"/>
            <a:ext cx="1793875" cy="429895"/>
          </a:xfrm>
          <a:custGeom>
            <a:avLst/>
            <a:gdLst/>
            <a:ahLst/>
            <a:cxnLst/>
            <a:rect l="l" t="t" r="r" b="b"/>
            <a:pathLst>
              <a:path w="1793875" h="429894">
                <a:moveTo>
                  <a:pt x="1722119" y="0"/>
                </a:moveTo>
                <a:lnTo>
                  <a:pt x="71627" y="0"/>
                </a:lnTo>
                <a:lnTo>
                  <a:pt x="43773" y="5637"/>
                </a:lnTo>
                <a:lnTo>
                  <a:pt x="21002" y="21002"/>
                </a:lnTo>
                <a:lnTo>
                  <a:pt x="5637" y="43773"/>
                </a:lnTo>
                <a:lnTo>
                  <a:pt x="0" y="71627"/>
                </a:lnTo>
                <a:lnTo>
                  <a:pt x="0" y="358139"/>
                </a:lnTo>
                <a:lnTo>
                  <a:pt x="5637" y="385994"/>
                </a:lnTo>
                <a:lnTo>
                  <a:pt x="21002" y="408765"/>
                </a:lnTo>
                <a:lnTo>
                  <a:pt x="43773" y="424130"/>
                </a:lnTo>
                <a:lnTo>
                  <a:pt x="71627" y="429768"/>
                </a:lnTo>
                <a:lnTo>
                  <a:pt x="1722119" y="429768"/>
                </a:lnTo>
                <a:lnTo>
                  <a:pt x="1749974" y="424130"/>
                </a:lnTo>
                <a:lnTo>
                  <a:pt x="1772745" y="408765"/>
                </a:lnTo>
                <a:lnTo>
                  <a:pt x="1788110" y="385994"/>
                </a:lnTo>
                <a:lnTo>
                  <a:pt x="1793747" y="358139"/>
                </a:lnTo>
                <a:lnTo>
                  <a:pt x="1793747" y="71627"/>
                </a:lnTo>
                <a:lnTo>
                  <a:pt x="1788110" y="43773"/>
                </a:lnTo>
                <a:lnTo>
                  <a:pt x="1772745" y="21002"/>
                </a:lnTo>
                <a:lnTo>
                  <a:pt x="1749974" y="5637"/>
                </a:lnTo>
                <a:lnTo>
                  <a:pt x="1722119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383529" y="2093722"/>
            <a:ext cx="113347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Network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Traffic  </a:t>
            </a:r>
            <a:r>
              <a:rPr dirty="0" sz="1400" spc="-5">
                <a:latin typeface="Calibri"/>
                <a:cs typeface="Calibri"/>
              </a:rPr>
              <a:t>Protection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5127" y="1295400"/>
            <a:ext cx="5439410" cy="355600"/>
          </a:xfrm>
          <a:custGeom>
            <a:avLst/>
            <a:gdLst/>
            <a:ahLst/>
            <a:cxnLst/>
            <a:rect l="l" t="t" r="r" b="b"/>
            <a:pathLst>
              <a:path w="5439409" h="355600">
                <a:moveTo>
                  <a:pt x="5379974" y="0"/>
                </a:moveTo>
                <a:lnTo>
                  <a:pt x="59181" y="0"/>
                </a:lnTo>
                <a:lnTo>
                  <a:pt x="36165" y="4657"/>
                </a:lnTo>
                <a:lnTo>
                  <a:pt x="17351" y="17351"/>
                </a:lnTo>
                <a:lnTo>
                  <a:pt x="4657" y="36165"/>
                </a:lnTo>
                <a:lnTo>
                  <a:pt x="0" y="59182"/>
                </a:lnTo>
                <a:lnTo>
                  <a:pt x="0" y="295910"/>
                </a:lnTo>
                <a:lnTo>
                  <a:pt x="4657" y="318926"/>
                </a:lnTo>
                <a:lnTo>
                  <a:pt x="17351" y="337740"/>
                </a:lnTo>
                <a:lnTo>
                  <a:pt x="36165" y="350434"/>
                </a:lnTo>
                <a:lnTo>
                  <a:pt x="59181" y="355091"/>
                </a:lnTo>
                <a:lnTo>
                  <a:pt x="5379974" y="355091"/>
                </a:lnTo>
                <a:lnTo>
                  <a:pt x="5402990" y="350434"/>
                </a:lnTo>
                <a:lnTo>
                  <a:pt x="5421804" y="337740"/>
                </a:lnTo>
                <a:lnTo>
                  <a:pt x="5434498" y="318926"/>
                </a:lnTo>
                <a:lnTo>
                  <a:pt x="5439156" y="295910"/>
                </a:lnTo>
                <a:lnTo>
                  <a:pt x="5439156" y="59182"/>
                </a:lnTo>
                <a:lnTo>
                  <a:pt x="5434498" y="36165"/>
                </a:lnTo>
                <a:lnTo>
                  <a:pt x="5421804" y="17351"/>
                </a:lnTo>
                <a:lnTo>
                  <a:pt x="5402990" y="4657"/>
                </a:lnTo>
                <a:lnTo>
                  <a:pt x="537997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909064" y="1334261"/>
            <a:ext cx="44316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Calibri"/>
                <a:cs typeface="Calibri"/>
              </a:rPr>
              <a:t>Platform, </a:t>
            </a:r>
            <a:r>
              <a:rPr dirty="0" sz="1500" spc="-5">
                <a:latin typeface="Calibri"/>
                <a:cs typeface="Calibri"/>
              </a:rPr>
              <a:t>Applications, </a:t>
            </a:r>
            <a:r>
              <a:rPr dirty="0" sz="1500" spc="-15">
                <a:latin typeface="Calibri"/>
                <a:cs typeface="Calibri"/>
              </a:rPr>
              <a:t>Identity,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Access Management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18844" y="1711451"/>
            <a:ext cx="5440680" cy="327660"/>
          </a:xfrm>
          <a:custGeom>
            <a:avLst/>
            <a:gdLst/>
            <a:ahLst/>
            <a:cxnLst/>
            <a:rect l="l" t="t" r="r" b="b"/>
            <a:pathLst>
              <a:path w="5440680" h="327660">
                <a:moveTo>
                  <a:pt x="5386070" y="0"/>
                </a:moveTo>
                <a:lnTo>
                  <a:pt x="54609" y="0"/>
                </a:lnTo>
                <a:lnTo>
                  <a:pt x="33379" y="4300"/>
                </a:lnTo>
                <a:lnTo>
                  <a:pt x="16017" y="16017"/>
                </a:lnTo>
                <a:lnTo>
                  <a:pt x="4300" y="33379"/>
                </a:lnTo>
                <a:lnTo>
                  <a:pt x="0" y="54610"/>
                </a:lnTo>
                <a:lnTo>
                  <a:pt x="0" y="273050"/>
                </a:lnTo>
                <a:lnTo>
                  <a:pt x="4300" y="294280"/>
                </a:lnTo>
                <a:lnTo>
                  <a:pt x="16017" y="311642"/>
                </a:lnTo>
                <a:lnTo>
                  <a:pt x="33379" y="323359"/>
                </a:lnTo>
                <a:lnTo>
                  <a:pt x="54609" y="327660"/>
                </a:lnTo>
                <a:lnTo>
                  <a:pt x="5386070" y="327660"/>
                </a:lnTo>
                <a:lnTo>
                  <a:pt x="5407300" y="323359"/>
                </a:lnTo>
                <a:lnTo>
                  <a:pt x="5424662" y="311642"/>
                </a:lnTo>
                <a:lnTo>
                  <a:pt x="5436379" y="294280"/>
                </a:lnTo>
                <a:lnTo>
                  <a:pt x="5440680" y="273050"/>
                </a:lnTo>
                <a:lnTo>
                  <a:pt x="5440680" y="54610"/>
                </a:lnTo>
                <a:lnTo>
                  <a:pt x="5436379" y="33379"/>
                </a:lnTo>
                <a:lnTo>
                  <a:pt x="5424662" y="16017"/>
                </a:lnTo>
                <a:lnTo>
                  <a:pt x="5407300" y="4300"/>
                </a:lnTo>
                <a:lnTo>
                  <a:pt x="538607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001392" y="1736598"/>
            <a:ext cx="42729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Calibri"/>
                <a:cs typeface="Calibri"/>
              </a:rPr>
              <a:t>Operating System, </a:t>
            </a:r>
            <a:r>
              <a:rPr dirty="0" sz="1500" spc="-5">
                <a:latin typeface="Calibri"/>
                <a:cs typeface="Calibri"/>
              </a:rPr>
              <a:t>Network,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10">
                <a:latin typeface="Calibri"/>
                <a:cs typeface="Calibri"/>
              </a:rPr>
              <a:t>Firewall Configuration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05127" y="812291"/>
            <a:ext cx="5439410" cy="407034"/>
          </a:xfrm>
          <a:custGeom>
            <a:avLst/>
            <a:gdLst/>
            <a:ahLst/>
            <a:cxnLst/>
            <a:rect l="l" t="t" r="r" b="b"/>
            <a:pathLst>
              <a:path w="5439409" h="407034">
                <a:moveTo>
                  <a:pt x="5371338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5371338" y="406908"/>
                </a:lnTo>
                <a:lnTo>
                  <a:pt x="5397740" y="401579"/>
                </a:lnTo>
                <a:lnTo>
                  <a:pt x="5419296" y="387048"/>
                </a:lnTo>
                <a:lnTo>
                  <a:pt x="5433827" y="365492"/>
                </a:lnTo>
                <a:lnTo>
                  <a:pt x="5439156" y="339090"/>
                </a:lnTo>
                <a:lnTo>
                  <a:pt x="5439156" y="67818"/>
                </a:lnTo>
                <a:lnTo>
                  <a:pt x="5433827" y="41415"/>
                </a:lnTo>
                <a:lnTo>
                  <a:pt x="5419296" y="19859"/>
                </a:lnTo>
                <a:lnTo>
                  <a:pt x="5397740" y="5328"/>
                </a:lnTo>
                <a:lnTo>
                  <a:pt x="5371338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91536" y="834389"/>
            <a:ext cx="3465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64646"/>
                </a:solidFill>
                <a:latin typeface="Calibri"/>
                <a:cs typeface="Calibri"/>
              </a:rPr>
              <a:t>Customer </a:t>
            </a:r>
            <a:r>
              <a:rPr dirty="0" sz="2000" spc="-5">
                <a:solidFill>
                  <a:srgbClr val="464646"/>
                </a:solidFill>
                <a:latin typeface="Calibri"/>
                <a:cs typeface="Calibri"/>
              </a:rPr>
              <a:t>Applications </a:t>
            </a:r>
            <a:r>
              <a:rPr dirty="0" sz="2000">
                <a:solidFill>
                  <a:srgbClr val="464646"/>
                </a:solidFill>
                <a:latin typeface="Calibri"/>
                <a:cs typeface="Calibri"/>
              </a:rPr>
              <a:t>&amp;</a:t>
            </a:r>
            <a:r>
              <a:rPr dirty="0" sz="2000" spc="-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64646"/>
                </a:solidFill>
                <a:latin typeface="Calibri"/>
                <a:cs typeface="Calibri"/>
              </a:rPr>
              <a:t>Content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3568" y="2581655"/>
            <a:ext cx="8311515" cy="0"/>
          </a:xfrm>
          <a:custGeom>
            <a:avLst/>
            <a:gdLst/>
            <a:ahLst/>
            <a:cxnLst/>
            <a:rect l="l" t="t" r="r" b="b"/>
            <a:pathLst>
              <a:path w="8311515" h="0">
                <a:moveTo>
                  <a:pt x="0" y="0"/>
                </a:moveTo>
                <a:lnTo>
                  <a:pt x="8311387" y="0"/>
                </a:lnTo>
              </a:path>
            </a:pathLst>
          </a:custGeom>
          <a:ln w="6096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04544" y="878073"/>
            <a:ext cx="368300" cy="15017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665"/>
              </a:lnSpc>
            </a:pPr>
            <a:r>
              <a:rPr dirty="0" sz="2700" spc="-20">
                <a:solidFill>
                  <a:srgbClr val="7B7B7B"/>
                </a:solidFill>
                <a:latin typeface="Calibri"/>
                <a:cs typeface="Calibri"/>
              </a:rPr>
              <a:t>Customers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4968" y="3156204"/>
            <a:ext cx="1144524" cy="714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9935" y="3406157"/>
            <a:ext cx="915127" cy="34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997954" y="1373581"/>
            <a:ext cx="186880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222222"/>
                </a:solidFill>
                <a:latin typeface="Arial"/>
                <a:cs typeface="Arial"/>
              </a:rPr>
              <a:t>Customers are  responsible for  security 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IN </a:t>
            </a:r>
            <a:r>
              <a:rPr dirty="0" sz="1600" spc="-5">
                <a:solidFill>
                  <a:srgbClr val="222222"/>
                </a:solidFill>
                <a:latin typeface="Arial"/>
                <a:cs typeface="Arial"/>
              </a:rPr>
              <a:t>the cloud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042150" y="3424173"/>
            <a:ext cx="177863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222222"/>
                </a:solidFill>
                <a:latin typeface="Arial"/>
                <a:cs typeface="Arial"/>
              </a:rPr>
              <a:t>AWS </a:t>
            </a:r>
            <a:r>
              <a:rPr dirty="0" sz="160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dirty="0" sz="1600" spc="-5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22222"/>
                </a:solidFill>
                <a:latin typeface="Arial"/>
                <a:cs typeface="Arial"/>
              </a:rPr>
              <a:t>responsible  for the security </a:t>
            </a:r>
            <a:r>
              <a:rPr dirty="0" sz="1600" spc="-15" b="1">
                <a:solidFill>
                  <a:srgbClr val="FBB64B"/>
                </a:solidFill>
                <a:latin typeface="Arial"/>
                <a:cs typeface="Arial"/>
              </a:rPr>
              <a:t>OF  </a:t>
            </a:r>
            <a:r>
              <a:rPr dirty="0" sz="1600" spc="-5">
                <a:solidFill>
                  <a:srgbClr val="222222"/>
                </a:solidFill>
                <a:latin typeface="Arial"/>
                <a:cs typeface="Arial"/>
              </a:rPr>
              <a:t>the cloud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969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Physical</a:t>
            </a:r>
            <a:r>
              <a:rPr dirty="0" sz="2800" spc="5"/>
              <a:t> </a:t>
            </a:r>
            <a:r>
              <a:rPr dirty="0" sz="2800" spc="-5"/>
              <a:t>Security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5555615" cy="25133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24/7 trained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security</a:t>
            </a:r>
            <a:r>
              <a:rPr dirty="0" sz="2400" spc="1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staff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data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centers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in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nondescript</a:t>
            </a:r>
            <a:r>
              <a:rPr dirty="0" sz="2400" spc="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undisclosed</a:t>
            </a:r>
            <a:r>
              <a:rPr dirty="0" sz="2400" spc="-2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facilities</a:t>
            </a:r>
            <a:endParaRPr sz="2400">
              <a:latin typeface="Arial"/>
              <a:cs typeface="Arial"/>
            </a:endParaRPr>
          </a:p>
          <a:p>
            <a:pPr marL="355600" marR="105092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4D4D4B"/>
                </a:solidFill>
                <a:latin typeface="Arial"/>
                <a:cs typeface="Arial"/>
              </a:rPr>
              <a:t>Two-factor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authentication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authorized</a:t>
            </a:r>
            <a:r>
              <a:rPr dirty="0" sz="2400" spc="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staff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Authorization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data center</a:t>
            </a:r>
            <a:r>
              <a:rPr dirty="0" sz="2400" spc="-1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3296" y="1524851"/>
            <a:ext cx="2214560" cy="3114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24700" y="1680972"/>
            <a:ext cx="670559" cy="839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02323" y="3497579"/>
            <a:ext cx="470915" cy="1150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6781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Hardware, Software, and</a:t>
            </a:r>
            <a:r>
              <a:rPr dirty="0" sz="2800" spc="35"/>
              <a:t> </a:t>
            </a:r>
            <a:r>
              <a:rPr dirty="0" sz="2800" spc="-5"/>
              <a:t>Network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4519295" cy="2806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Automated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change-control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Bastion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servers that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record</a:t>
            </a:r>
            <a:r>
              <a:rPr dirty="0" sz="2400" spc="-4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access</a:t>
            </a:r>
            <a:r>
              <a:rPr dirty="0" sz="2400" spc="1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attempts</a:t>
            </a:r>
            <a:endParaRPr sz="2400">
              <a:latin typeface="Arial"/>
              <a:cs typeface="Arial"/>
            </a:endParaRPr>
          </a:p>
          <a:p>
            <a:pPr marL="355600" marR="17716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Firewall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and other</a:t>
            </a:r>
            <a:r>
              <a:rPr dirty="0" sz="2400" spc="-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boundary  devices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monitoring</a:t>
            </a:r>
            <a:r>
              <a:rPr dirty="0" sz="2400" spc="-1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35996" y="2011581"/>
            <a:ext cx="644406" cy="525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76947" y="1913886"/>
            <a:ext cx="3051516" cy="246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20577" y="3328822"/>
            <a:ext cx="644494" cy="52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86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Certifications and</a:t>
            </a:r>
            <a:r>
              <a:rPr dirty="0" sz="2800" spc="-50"/>
              <a:t> </a:t>
            </a:r>
            <a:r>
              <a:rPr dirty="0" sz="2800" spc="-5"/>
              <a:t>Accreditations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585216"/>
            <a:ext cx="3505200" cy="1726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311907"/>
            <a:ext cx="9144000" cy="1542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71900" y="800100"/>
            <a:ext cx="5295900" cy="1652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1" y="4016502"/>
            <a:ext cx="9144000" cy="646430"/>
          </a:xfrm>
          <a:custGeom>
            <a:avLst/>
            <a:gdLst/>
            <a:ahLst/>
            <a:cxnLst/>
            <a:rect l="l" t="t" r="r" b="b"/>
            <a:pathLst>
              <a:path w="9144000" h="646429">
                <a:moveTo>
                  <a:pt x="0" y="646176"/>
                </a:moveTo>
                <a:lnTo>
                  <a:pt x="9144000" y="646176"/>
                </a:lnTo>
                <a:lnTo>
                  <a:pt x="914400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5908">
            <a:solidFill>
              <a:srgbClr val="F192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16" y="4029455"/>
            <a:ext cx="9131300" cy="620395"/>
          </a:xfrm>
          <a:prstGeom prst="rect">
            <a:avLst/>
          </a:prstGeom>
          <a:solidFill>
            <a:srgbClr val="F9A634"/>
          </a:solidFill>
        </p:spPr>
        <p:txBody>
          <a:bodyPr wrap="square" lIns="0" tIns="27305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ISO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9001,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ISO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27001,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ISO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27017,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ISO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27018,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IRAP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(Australia),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MLPS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Level 3</a:t>
            </a:r>
            <a:r>
              <a:rPr dirty="0" sz="18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(China),</a:t>
            </a:r>
            <a:endParaRPr sz="1800">
              <a:latin typeface="Arial"/>
              <a:cs typeface="Arial"/>
            </a:endParaRPr>
          </a:p>
          <a:p>
            <a:pPr algn="ctr" marR="571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MTCS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Tier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3 Certification (Singapore) and more</a:t>
            </a:r>
            <a:r>
              <a:rPr dirty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5419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SSL</a:t>
            </a:r>
            <a:r>
              <a:rPr dirty="0" sz="2800" spc="-130"/>
              <a:t> </a:t>
            </a:r>
            <a:r>
              <a:rPr dirty="0" sz="2800" spc="-5"/>
              <a:t>Endpoints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682996" y="748283"/>
            <a:ext cx="2197607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30240" y="775716"/>
            <a:ext cx="2103119" cy="3715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30240" y="775716"/>
            <a:ext cx="2103120" cy="3716020"/>
          </a:xfrm>
          <a:custGeom>
            <a:avLst/>
            <a:gdLst/>
            <a:ahLst/>
            <a:cxnLst/>
            <a:rect l="l" t="t" r="r" b="b"/>
            <a:pathLst>
              <a:path w="2103120" h="3716020">
                <a:moveTo>
                  <a:pt x="0" y="3715512"/>
                </a:moveTo>
                <a:lnTo>
                  <a:pt x="2103119" y="3715512"/>
                </a:lnTo>
                <a:lnTo>
                  <a:pt x="2103119" y="0"/>
                </a:lnTo>
                <a:lnTo>
                  <a:pt x="0" y="0"/>
                </a:lnTo>
                <a:lnTo>
                  <a:pt x="0" y="3715512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84520" y="754380"/>
            <a:ext cx="2188464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5371" y="806195"/>
            <a:ext cx="746759" cy="512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27191" y="774191"/>
            <a:ext cx="2103120" cy="469900"/>
          </a:xfrm>
          <a:custGeom>
            <a:avLst/>
            <a:gdLst/>
            <a:ahLst/>
            <a:cxnLst/>
            <a:rect l="l" t="t" r="r" b="b"/>
            <a:pathLst>
              <a:path w="2103120" h="469900">
                <a:moveTo>
                  <a:pt x="0" y="469391"/>
                </a:moveTo>
                <a:lnTo>
                  <a:pt x="2103119" y="469391"/>
                </a:lnTo>
                <a:lnTo>
                  <a:pt x="2103119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34811" y="869949"/>
            <a:ext cx="2094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VPC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2820" y="748283"/>
            <a:ext cx="2197607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0064" y="775716"/>
            <a:ext cx="2103119" cy="3715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60064" y="775716"/>
            <a:ext cx="2103120" cy="3716020"/>
          </a:xfrm>
          <a:custGeom>
            <a:avLst/>
            <a:gdLst/>
            <a:ahLst/>
            <a:cxnLst/>
            <a:rect l="l" t="t" r="r" b="b"/>
            <a:pathLst>
              <a:path w="2103120" h="3716020">
                <a:moveTo>
                  <a:pt x="0" y="3715512"/>
                </a:moveTo>
                <a:lnTo>
                  <a:pt x="2103119" y="3715512"/>
                </a:lnTo>
                <a:lnTo>
                  <a:pt x="2103119" y="0"/>
                </a:lnTo>
                <a:lnTo>
                  <a:pt x="0" y="0"/>
                </a:lnTo>
                <a:lnTo>
                  <a:pt x="0" y="3715512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06067" y="751331"/>
            <a:ext cx="2197608" cy="3813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53311" y="778763"/>
            <a:ext cx="2103119" cy="3718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53311" y="778763"/>
            <a:ext cx="2103120" cy="3718560"/>
          </a:xfrm>
          <a:custGeom>
            <a:avLst/>
            <a:gdLst/>
            <a:ahLst/>
            <a:cxnLst/>
            <a:rect l="l" t="t" r="r" b="b"/>
            <a:pathLst>
              <a:path w="2103120" h="3718560">
                <a:moveTo>
                  <a:pt x="0" y="3718560"/>
                </a:moveTo>
                <a:lnTo>
                  <a:pt x="2103119" y="3718560"/>
                </a:lnTo>
                <a:lnTo>
                  <a:pt x="2103119" y="0"/>
                </a:lnTo>
                <a:lnTo>
                  <a:pt x="0" y="0"/>
                </a:lnTo>
                <a:lnTo>
                  <a:pt x="0" y="371856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68297" y="1449069"/>
            <a:ext cx="205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14042"/>
                </a:solidFill>
                <a:latin typeface="Arial"/>
                <a:cs typeface="Arial"/>
              </a:rPr>
              <a:t>Secure</a:t>
            </a:r>
            <a:r>
              <a:rPr dirty="0" sz="1600" spc="-7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414042"/>
                </a:solidFill>
                <a:latin typeface="Arial"/>
                <a:cs typeface="Arial"/>
              </a:rPr>
              <a:t>Transmission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4874" y="1937130"/>
            <a:ext cx="197548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Use secure</a:t>
            </a:r>
            <a:r>
              <a:rPr dirty="0" sz="1600" spc="-5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endpoints  to establish secure  communication  sessions</a:t>
            </a:r>
            <a:r>
              <a:rPr dirty="0" sz="1600" spc="-4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(HTTPS).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2209" y="1460118"/>
            <a:ext cx="17659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14042"/>
                </a:solidFill>
                <a:latin typeface="Arial"/>
                <a:cs typeface="Arial"/>
              </a:rPr>
              <a:t>Instance</a:t>
            </a:r>
            <a:r>
              <a:rPr dirty="0" sz="1600" spc="-4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414042"/>
                </a:solidFill>
                <a:latin typeface="Arial"/>
                <a:cs typeface="Arial"/>
              </a:rPr>
              <a:t>Firewalls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2397" y="1947798"/>
            <a:ext cx="180657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2860" marR="5080" indent="-2286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Use security</a:t>
            </a:r>
            <a:r>
              <a:rPr dirty="0" sz="1600" spc="-4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groups  to configure firewall  rules for</a:t>
            </a:r>
            <a:r>
              <a:rPr dirty="0" sz="160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instances.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06067" y="742187"/>
            <a:ext cx="2188463" cy="566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17903" y="800100"/>
            <a:ext cx="1764792" cy="5120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82495" y="895246"/>
            <a:ext cx="143573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SSL</a:t>
            </a:r>
            <a:r>
              <a:rPr dirty="0" sz="16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Endpoints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26535" y="754380"/>
            <a:ext cx="2188464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66744" y="806195"/>
            <a:ext cx="1908048" cy="5120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69208" y="774191"/>
            <a:ext cx="2103120" cy="469900"/>
          </a:xfrm>
          <a:custGeom>
            <a:avLst/>
            <a:gdLst/>
            <a:ahLst/>
            <a:cxnLst/>
            <a:rect l="l" t="t" r="r" b="b"/>
            <a:pathLst>
              <a:path w="2103120" h="469900">
                <a:moveTo>
                  <a:pt x="0" y="469391"/>
                </a:moveTo>
                <a:lnTo>
                  <a:pt x="2103119" y="469391"/>
                </a:lnTo>
                <a:lnTo>
                  <a:pt x="2103119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64635" y="869949"/>
            <a:ext cx="2094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dirty="0" sz="16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86907" y="1461897"/>
            <a:ext cx="1591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414042"/>
                </a:solidFill>
                <a:latin typeface="Arial"/>
                <a:cs typeface="Arial"/>
              </a:rPr>
              <a:t>Network</a:t>
            </a:r>
            <a:r>
              <a:rPr dirty="0" sz="1600" spc="-7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14042"/>
                </a:solidFill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00039" y="1949576"/>
            <a:ext cx="1762760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 indent="127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Use public and  private subnets,  </a:t>
            </a:r>
            <a:r>
              <a:rPr dirty="0" sz="1600" spc="-80">
                <a:solidFill>
                  <a:srgbClr val="414042"/>
                </a:solidFill>
                <a:latin typeface="Arial"/>
                <a:cs typeface="Arial"/>
              </a:rPr>
              <a:t>NAT,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and VPN  support in </a:t>
            </a:r>
            <a:r>
              <a:rPr dirty="0" sz="1600" spc="-10">
                <a:solidFill>
                  <a:srgbClr val="414042"/>
                </a:solidFill>
                <a:latin typeface="Arial"/>
                <a:cs typeface="Arial"/>
              </a:rPr>
              <a:t>your 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virtual private</a:t>
            </a:r>
            <a:r>
              <a:rPr dirty="0" sz="1600" spc="-4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cloud  to create low-level  networking  constraints for  resource access.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13688" y="742187"/>
            <a:ext cx="2188464" cy="566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25524" y="800100"/>
            <a:ext cx="1764792" cy="512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56360" y="762000"/>
            <a:ext cx="2103120" cy="481965"/>
          </a:xfrm>
          <a:custGeom>
            <a:avLst/>
            <a:gdLst/>
            <a:ahLst/>
            <a:cxnLst/>
            <a:rect l="l" t="t" r="r" b="b"/>
            <a:pathLst>
              <a:path w="2103120" h="481965">
                <a:moveTo>
                  <a:pt x="0" y="481584"/>
                </a:moveTo>
                <a:lnTo>
                  <a:pt x="2103119" y="481584"/>
                </a:lnTo>
                <a:lnTo>
                  <a:pt x="2103119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F9A6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57883" y="863346"/>
            <a:ext cx="2094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147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SSL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Endpoints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788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Security</a:t>
            </a:r>
            <a:r>
              <a:rPr dirty="0" sz="2800" spc="-55"/>
              <a:t> </a:t>
            </a:r>
            <a:r>
              <a:rPr dirty="0" sz="2800" spc="-5"/>
              <a:t>Groups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505200" y="748283"/>
            <a:ext cx="2197607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52444" y="775716"/>
            <a:ext cx="2103120" cy="3715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52444" y="775716"/>
            <a:ext cx="2103120" cy="3716020"/>
          </a:xfrm>
          <a:custGeom>
            <a:avLst/>
            <a:gdLst/>
            <a:ahLst/>
            <a:cxnLst/>
            <a:rect l="l" t="t" r="r" b="b"/>
            <a:pathLst>
              <a:path w="2103120" h="3716020">
                <a:moveTo>
                  <a:pt x="0" y="3715512"/>
                </a:moveTo>
                <a:lnTo>
                  <a:pt x="2103120" y="3715512"/>
                </a:lnTo>
                <a:lnTo>
                  <a:pt x="2103120" y="0"/>
                </a:lnTo>
                <a:lnTo>
                  <a:pt x="0" y="0"/>
                </a:lnTo>
                <a:lnTo>
                  <a:pt x="0" y="3715512"/>
                </a:lnTo>
                <a:close/>
              </a:path>
            </a:pathLst>
          </a:custGeom>
          <a:ln w="9143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9116" y="751331"/>
            <a:ext cx="2197608" cy="3806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56360" y="778763"/>
            <a:ext cx="2103119" cy="3712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6360" y="778763"/>
            <a:ext cx="2103120" cy="3712845"/>
          </a:xfrm>
          <a:custGeom>
            <a:avLst/>
            <a:gdLst/>
            <a:ahLst/>
            <a:cxnLst/>
            <a:rect l="l" t="t" r="r" b="b"/>
            <a:pathLst>
              <a:path w="2103120" h="3712845">
                <a:moveTo>
                  <a:pt x="0" y="3712464"/>
                </a:moveTo>
                <a:lnTo>
                  <a:pt x="2103119" y="3712464"/>
                </a:lnTo>
                <a:lnTo>
                  <a:pt x="2103119" y="0"/>
                </a:lnTo>
                <a:lnTo>
                  <a:pt x="0" y="0"/>
                </a:lnTo>
                <a:lnTo>
                  <a:pt x="0" y="3712464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21308" y="754380"/>
            <a:ext cx="2188464" cy="556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3144" y="807719"/>
            <a:ext cx="1764792" cy="5120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3980" y="774191"/>
            <a:ext cx="2103120" cy="471170"/>
          </a:xfrm>
          <a:custGeom>
            <a:avLst/>
            <a:gdLst/>
            <a:ahLst/>
            <a:cxnLst/>
            <a:rect l="l" t="t" r="r" b="b"/>
            <a:pathLst>
              <a:path w="2103120" h="471169">
                <a:moveTo>
                  <a:pt x="0" y="470915"/>
                </a:moveTo>
                <a:lnTo>
                  <a:pt x="2103120" y="470915"/>
                </a:lnTo>
                <a:lnTo>
                  <a:pt x="2103120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60932" y="870585"/>
            <a:ext cx="2094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SSL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Endpoints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5867" y="760476"/>
            <a:ext cx="2188464" cy="553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56076" y="810768"/>
            <a:ext cx="1908048" cy="5120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58540" y="780287"/>
            <a:ext cx="2103120" cy="467995"/>
          </a:xfrm>
          <a:custGeom>
            <a:avLst/>
            <a:gdLst/>
            <a:ahLst/>
            <a:cxnLst/>
            <a:rect l="l" t="t" r="r" b="b"/>
            <a:pathLst>
              <a:path w="2103120" h="467994">
                <a:moveTo>
                  <a:pt x="0" y="467868"/>
                </a:moveTo>
                <a:lnTo>
                  <a:pt x="2103119" y="467868"/>
                </a:lnTo>
                <a:lnTo>
                  <a:pt x="210311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F9A6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57015" y="874903"/>
            <a:ext cx="2094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dirty="0" sz="16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5733" y="1460118"/>
            <a:ext cx="17659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14042"/>
                </a:solidFill>
                <a:latin typeface="Arial"/>
                <a:cs typeface="Arial"/>
              </a:rPr>
              <a:t>Instance</a:t>
            </a:r>
            <a:r>
              <a:rPr dirty="0" sz="1600" spc="-4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414042"/>
                </a:solidFill>
                <a:latin typeface="Arial"/>
                <a:cs typeface="Arial"/>
              </a:rPr>
              <a:t>Firewalls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5921" y="1947798"/>
            <a:ext cx="180657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2225" marR="5080" indent="-2286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Use security</a:t>
            </a:r>
            <a:r>
              <a:rPr dirty="0" sz="1600" spc="-4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groups  to configure firewall  rules for</a:t>
            </a:r>
            <a:r>
              <a:rPr dirty="0" sz="160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instances.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76900" y="748283"/>
            <a:ext cx="2197607" cy="3810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24144" y="775716"/>
            <a:ext cx="2103120" cy="3715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24144" y="775716"/>
            <a:ext cx="2103120" cy="3716020"/>
          </a:xfrm>
          <a:custGeom>
            <a:avLst/>
            <a:gdLst/>
            <a:ahLst/>
            <a:cxnLst/>
            <a:rect l="l" t="t" r="r" b="b"/>
            <a:pathLst>
              <a:path w="2103120" h="3716020">
                <a:moveTo>
                  <a:pt x="0" y="3715512"/>
                </a:moveTo>
                <a:lnTo>
                  <a:pt x="2103120" y="3715512"/>
                </a:lnTo>
                <a:lnTo>
                  <a:pt x="2103120" y="0"/>
                </a:lnTo>
                <a:lnTo>
                  <a:pt x="0" y="0"/>
                </a:lnTo>
                <a:lnTo>
                  <a:pt x="0" y="3715512"/>
                </a:lnTo>
                <a:close/>
              </a:path>
            </a:pathLst>
          </a:custGeom>
          <a:ln w="9143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87567" y="754380"/>
            <a:ext cx="2188464" cy="554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08420" y="806195"/>
            <a:ext cx="746759" cy="512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30240" y="774191"/>
            <a:ext cx="2103120" cy="469900"/>
          </a:xfrm>
          <a:custGeom>
            <a:avLst/>
            <a:gdLst/>
            <a:ahLst/>
            <a:cxnLst/>
            <a:rect l="l" t="t" r="r" b="b"/>
            <a:pathLst>
              <a:path w="2103120" h="469900">
                <a:moveTo>
                  <a:pt x="0" y="469391"/>
                </a:moveTo>
                <a:lnTo>
                  <a:pt x="2103119" y="469391"/>
                </a:lnTo>
                <a:lnTo>
                  <a:pt x="2103119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28715" y="869949"/>
            <a:ext cx="2094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VPC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68297" y="1449069"/>
            <a:ext cx="205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14042"/>
                </a:solidFill>
                <a:latin typeface="Arial"/>
                <a:cs typeface="Arial"/>
              </a:rPr>
              <a:t>Secure</a:t>
            </a:r>
            <a:r>
              <a:rPr dirty="0" sz="1600" spc="-7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414042"/>
                </a:solidFill>
                <a:latin typeface="Arial"/>
                <a:cs typeface="Arial"/>
              </a:rPr>
              <a:t>Transmission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4874" y="1937130"/>
            <a:ext cx="197548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Use secure</a:t>
            </a:r>
            <a:r>
              <a:rPr dirty="0" sz="1600" spc="-5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endpoints  to establish secure  communication  sessions</a:t>
            </a:r>
            <a:r>
              <a:rPr dirty="0" sz="1600" spc="-4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(HTTPS).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86907" y="1461897"/>
            <a:ext cx="1591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414042"/>
                </a:solidFill>
                <a:latin typeface="Arial"/>
                <a:cs typeface="Arial"/>
              </a:rPr>
              <a:t>Network</a:t>
            </a:r>
            <a:r>
              <a:rPr dirty="0" sz="1600" spc="-7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14042"/>
                </a:solidFill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0039" y="1949576"/>
            <a:ext cx="1762760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 indent="190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Use public and  private subnets,  </a:t>
            </a:r>
            <a:r>
              <a:rPr dirty="0" sz="1600" spc="-80">
                <a:solidFill>
                  <a:srgbClr val="414042"/>
                </a:solidFill>
                <a:latin typeface="Arial"/>
                <a:cs typeface="Arial"/>
              </a:rPr>
              <a:t>NAT,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and VPN  support in </a:t>
            </a:r>
            <a:r>
              <a:rPr dirty="0" sz="1600" spc="-10">
                <a:solidFill>
                  <a:srgbClr val="414042"/>
                </a:solidFill>
                <a:latin typeface="Arial"/>
                <a:cs typeface="Arial"/>
              </a:rPr>
              <a:t>your 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virtual private</a:t>
            </a:r>
            <a:r>
              <a:rPr dirty="0" sz="1600" spc="-4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cloud  to create low-level  networking  constraints for  resource</a:t>
            </a:r>
            <a:r>
              <a:rPr dirty="0" sz="1600" spc="-1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access.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0667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</a:t>
            </a:r>
            <a:r>
              <a:rPr dirty="0" sz="2800" spc="-10"/>
              <a:t>Virtual </a:t>
            </a:r>
            <a:r>
              <a:rPr dirty="0" sz="2800"/>
              <a:t>Private </a:t>
            </a:r>
            <a:r>
              <a:rPr dirty="0" sz="2800" spc="-5"/>
              <a:t>Cloud</a:t>
            </a:r>
            <a:r>
              <a:rPr dirty="0" sz="2800" spc="5"/>
              <a:t> </a:t>
            </a:r>
            <a:r>
              <a:rPr dirty="0" sz="2800" spc="-5"/>
              <a:t>(VPC)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684520" y="748283"/>
            <a:ext cx="2197607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31764" y="775716"/>
            <a:ext cx="2103119" cy="3715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31764" y="775716"/>
            <a:ext cx="2103120" cy="3716020"/>
          </a:xfrm>
          <a:custGeom>
            <a:avLst/>
            <a:gdLst/>
            <a:ahLst/>
            <a:cxnLst/>
            <a:rect l="l" t="t" r="r" b="b"/>
            <a:pathLst>
              <a:path w="2103120" h="3716020">
                <a:moveTo>
                  <a:pt x="0" y="3715512"/>
                </a:moveTo>
                <a:lnTo>
                  <a:pt x="2103119" y="3715512"/>
                </a:lnTo>
                <a:lnTo>
                  <a:pt x="2103119" y="0"/>
                </a:lnTo>
                <a:lnTo>
                  <a:pt x="0" y="0"/>
                </a:lnTo>
                <a:lnTo>
                  <a:pt x="0" y="3715512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98235" y="757427"/>
            <a:ext cx="2188464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9088" y="809244"/>
            <a:ext cx="746760" cy="512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40908" y="777240"/>
            <a:ext cx="2103120" cy="469900"/>
          </a:xfrm>
          <a:custGeom>
            <a:avLst/>
            <a:gdLst/>
            <a:ahLst/>
            <a:cxnLst/>
            <a:rect l="l" t="t" r="r" b="b"/>
            <a:pathLst>
              <a:path w="2103120" h="469900">
                <a:moveTo>
                  <a:pt x="0" y="469391"/>
                </a:moveTo>
                <a:lnTo>
                  <a:pt x="2103119" y="469391"/>
                </a:lnTo>
                <a:lnTo>
                  <a:pt x="2103119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F9A6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36335" y="872439"/>
            <a:ext cx="2094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68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VPC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7579" y="748283"/>
            <a:ext cx="2197607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4823" y="775716"/>
            <a:ext cx="2103120" cy="3715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4823" y="775716"/>
            <a:ext cx="2103120" cy="3716020"/>
          </a:xfrm>
          <a:custGeom>
            <a:avLst/>
            <a:gdLst/>
            <a:ahLst/>
            <a:cxnLst/>
            <a:rect l="l" t="t" r="r" b="b"/>
            <a:pathLst>
              <a:path w="2103120" h="3716020">
                <a:moveTo>
                  <a:pt x="0" y="3715512"/>
                </a:moveTo>
                <a:lnTo>
                  <a:pt x="2103120" y="3715512"/>
                </a:lnTo>
                <a:lnTo>
                  <a:pt x="2103120" y="0"/>
                </a:lnTo>
                <a:lnTo>
                  <a:pt x="0" y="0"/>
                </a:lnTo>
                <a:lnTo>
                  <a:pt x="0" y="3715512"/>
                </a:lnTo>
                <a:close/>
              </a:path>
            </a:pathLst>
          </a:custGeom>
          <a:ln w="9143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01496" y="751331"/>
            <a:ext cx="2197607" cy="3806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48739" y="778763"/>
            <a:ext cx="2103120" cy="37124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48739" y="778763"/>
            <a:ext cx="2103120" cy="3712845"/>
          </a:xfrm>
          <a:custGeom>
            <a:avLst/>
            <a:gdLst/>
            <a:ahLst/>
            <a:cxnLst/>
            <a:rect l="l" t="t" r="r" b="b"/>
            <a:pathLst>
              <a:path w="2103120" h="3712845">
                <a:moveTo>
                  <a:pt x="0" y="3712464"/>
                </a:moveTo>
                <a:lnTo>
                  <a:pt x="2103120" y="3712464"/>
                </a:lnTo>
                <a:lnTo>
                  <a:pt x="2103120" y="0"/>
                </a:lnTo>
                <a:lnTo>
                  <a:pt x="0" y="0"/>
                </a:lnTo>
                <a:lnTo>
                  <a:pt x="0" y="3712464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13688" y="754380"/>
            <a:ext cx="2188464" cy="5562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25524" y="807719"/>
            <a:ext cx="1764792" cy="5120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56360" y="774191"/>
            <a:ext cx="2103120" cy="471170"/>
          </a:xfrm>
          <a:custGeom>
            <a:avLst/>
            <a:gdLst/>
            <a:ahLst/>
            <a:cxnLst/>
            <a:rect l="l" t="t" r="r" b="b"/>
            <a:pathLst>
              <a:path w="2103120" h="471169">
                <a:moveTo>
                  <a:pt x="0" y="470915"/>
                </a:moveTo>
                <a:lnTo>
                  <a:pt x="2103119" y="470915"/>
                </a:lnTo>
                <a:lnTo>
                  <a:pt x="2103119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17391" y="754380"/>
            <a:ext cx="2188464" cy="554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57600" y="806195"/>
            <a:ext cx="1908048" cy="512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60064" y="774191"/>
            <a:ext cx="2103120" cy="469900"/>
          </a:xfrm>
          <a:custGeom>
            <a:avLst/>
            <a:gdLst/>
            <a:ahLst/>
            <a:cxnLst/>
            <a:rect l="l" t="t" r="r" b="b"/>
            <a:pathLst>
              <a:path w="2103120" h="469900">
                <a:moveTo>
                  <a:pt x="0" y="469391"/>
                </a:moveTo>
                <a:lnTo>
                  <a:pt x="2103119" y="469391"/>
                </a:lnTo>
                <a:lnTo>
                  <a:pt x="2103119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77670" y="870585"/>
            <a:ext cx="37363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5030" algn="l"/>
              </a:tabLst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SSL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Endpoints	Security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00039" y="1949576"/>
            <a:ext cx="1762760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 indent="127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Use public and  private subnets,  </a:t>
            </a:r>
            <a:r>
              <a:rPr dirty="0" sz="1600" spc="-80">
                <a:solidFill>
                  <a:srgbClr val="414042"/>
                </a:solidFill>
                <a:latin typeface="Arial"/>
                <a:cs typeface="Arial"/>
              </a:rPr>
              <a:t>NAT,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and VPN  support in </a:t>
            </a:r>
            <a:r>
              <a:rPr dirty="0" sz="1600" spc="-10">
                <a:solidFill>
                  <a:srgbClr val="414042"/>
                </a:solidFill>
                <a:latin typeface="Arial"/>
                <a:cs typeface="Arial"/>
              </a:rPr>
              <a:t>your 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virtual private</a:t>
            </a:r>
            <a:r>
              <a:rPr dirty="0" sz="1600" spc="-4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cloud  to create low-level  networking  constraints for  resource</a:t>
            </a:r>
            <a:r>
              <a:rPr dirty="0" sz="1600" spc="-1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access.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8301" y="1947798"/>
            <a:ext cx="180657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2860" marR="5080" indent="-2286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Use security</a:t>
            </a:r>
            <a:r>
              <a:rPr dirty="0" sz="1600" spc="-4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groups  to configure firewall  rules for</a:t>
            </a:r>
            <a:r>
              <a:rPr dirty="0" sz="160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instances.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8297" y="1461897"/>
            <a:ext cx="62109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329180" algn="l"/>
                <a:tab pos="4618355" algn="l"/>
              </a:tabLst>
            </a:pPr>
            <a:r>
              <a:rPr dirty="0" baseline="3472" sz="2400" spc="-7" b="1">
                <a:solidFill>
                  <a:srgbClr val="414042"/>
                </a:solidFill>
                <a:latin typeface="Arial"/>
                <a:cs typeface="Arial"/>
              </a:rPr>
              <a:t>Secure</a:t>
            </a:r>
            <a:r>
              <a:rPr dirty="0" baseline="3472" sz="2400" spc="7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baseline="3472" sz="2400" spc="-15" b="1">
                <a:solidFill>
                  <a:srgbClr val="414042"/>
                </a:solidFill>
                <a:latin typeface="Arial"/>
                <a:cs typeface="Arial"/>
              </a:rPr>
              <a:t>Transmission	</a:t>
            </a:r>
            <a:r>
              <a:rPr dirty="0" sz="1600" spc="-5" b="1">
                <a:solidFill>
                  <a:srgbClr val="414042"/>
                </a:solidFill>
                <a:latin typeface="Arial"/>
                <a:cs typeface="Arial"/>
              </a:rPr>
              <a:t>Instance</a:t>
            </a:r>
            <a:r>
              <a:rPr dirty="0" sz="1600" spc="2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414042"/>
                </a:solidFill>
                <a:latin typeface="Arial"/>
                <a:cs typeface="Arial"/>
              </a:rPr>
              <a:t>Firewalls	Network</a:t>
            </a:r>
            <a:r>
              <a:rPr dirty="0" sz="1600" spc="-7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14042"/>
                </a:solidFill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4874" y="1937130"/>
            <a:ext cx="197548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Use secure</a:t>
            </a:r>
            <a:r>
              <a:rPr dirty="0" sz="1600" spc="-5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endpoints  to establish secure  communication  sessions</a:t>
            </a:r>
            <a:r>
              <a:rPr dirty="0" sz="1600" spc="-4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14042"/>
                </a:solidFill>
                <a:latin typeface="Arial"/>
                <a:cs typeface="Arial"/>
              </a:rPr>
              <a:t>(HTTPS).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890" y="1157477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8116061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2023" y="3313176"/>
                </a:lnTo>
                <a:lnTo>
                  <a:pt x="8357726" y="3309822"/>
                </a:lnTo>
                <a:lnTo>
                  <a:pt x="8401345" y="3300082"/>
                </a:lnTo>
                <a:lnTo>
                  <a:pt x="8442403" y="3284433"/>
                </a:lnTo>
                <a:lnTo>
                  <a:pt x="8480420" y="3263354"/>
                </a:lnTo>
                <a:lnTo>
                  <a:pt x="8514920" y="3237322"/>
                </a:lnTo>
                <a:lnTo>
                  <a:pt x="8545423" y="3206817"/>
                </a:lnTo>
                <a:lnTo>
                  <a:pt x="8571452" y="3172317"/>
                </a:lnTo>
                <a:lnTo>
                  <a:pt x="8592529" y="3134300"/>
                </a:lnTo>
                <a:lnTo>
                  <a:pt x="8608176" y="3093244"/>
                </a:lnTo>
                <a:lnTo>
                  <a:pt x="8617915" y="3049628"/>
                </a:lnTo>
                <a:lnTo>
                  <a:pt x="8621267" y="3003931"/>
                </a:lnTo>
                <a:lnTo>
                  <a:pt x="8621267" y="505206"/>
                </a:lnTo>
                <a:lnTo>
                  <a:pt x="8618955" y="456551"/>
                </a:lnTo>
                <a:lnTo>
                  <a:pt x="8612158" y="409204"/>
                </a:lnTo>
                <a:lnTo>
                  <a:pt x="8601089" y="363378"/>
                </a:lnTo>
                <a:lnTo>
                  <a:pt x="8585958" y="319284"/>
                </a:lnTo>
                <a:lnTo>
                  <a:pt x="8566979" y="277134"/>
                </a:lnTo>
                <a:lnTo>
                  <a:pt x="8544362" y="237139"/>
                </a:lnTo>
                <a:lnTo>
                  <a:pt x="8518320" y="199511"/>
                </a:lnTo>
                <a:lnTo>
                  <a:pt x="8489064" y="164462"/>
                </a:lnTo>
                <a:lnTo>
                  <a:pt x="8456805" y="132203"/>
                </a:lnTo>
                <a:lnTo>
                  <a:pt x="8421756" y="102947"/>
                </a:lnTo>
                <a:lnTo>
                  <a:pt x="8384128" y="76905"/>
                </a:lnTo>
                <a:lnTo>
                  <a:pt x="8344133" y="54288"/>
                </a:lnTo>
                <a:lnTo>
                  <a:pt x="8301983" y="35309"/>
                </a:lnTo>
                <a:lnTo>
                  <a:pt x="8257889" y="20178"/>
                </a:lnTo>
                <a:lnTo>
                  <a:pt x="8212063" y="9109"/>
                </a:lnTo>
                <a:lnTo>
                  <a:pt x="8164716" y="2312"/>
                </a:lnTo>
                <a:lnTo>
                  <a:pt x="8116061" y="0"/>
                </a:lnTo>
                <a:close/>
              </a:path>
            </a:pathLst>
          </a:custGeom>
          <a:solidFill>
            <a:srgbClr val="34823E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890" y="1157477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309245" y="0"/>
                </a:moveTo>
                <a:lnTo>
                  <a:pt x="8116061" y="0"/>
                </a:lnTo>
                <a:lnTo>
                  <a:pt x="8164716" y="2312"/>
                </a:lnTo>
                <a:lnTo>
                  <a:pt x="8212063" y="9109"/>
                </a:lnTo>
                <a:lnTo>
                  <a:pt x="8257889" y="20178"/>
                </a:lnTo>
                <a:lnTo>
                  <a:pt x="8301983" y="35309"/>
                </a:lnTo>
                <a:lnTo>
                  <a:pt x="8344133" y="54288"/>
                </a:lnTo>
                <a:lnTo>
                  <a:pt x="8384128" y="76905"/>
                </a:lnTo>
                <a:lnTo>
                  <a:pt x="8421756" y="102947"/>
                </a:lnTo>
                <a:lnTo>
                  <a:pt x="8456805" y="132203"/>
                </a:lnTo>
                <a:lnTo>
                  <a:pt x="8489064" y="164462"/>
                </a:lnTo>
                <a:lnTo>
                  <a:pt x="8518320" y="199511"/>
                </a:lnTo>
                <a:lnTo>
                  <a:pt x="8544362" y="237139"/>
                </a:lnTo>
                <a:lnTo>
                  <a:pt x="8566979" y="277134"/>
                </a:lnTo>
                <a:lnTo>
                  <a:pt x="8585958" y="319284"/>
                </a:lnTo>
                <a:lnTo>
                  <a:pt x="8601089" y="363378"/>
                </a:lnTo>
                <a:lnTo>
                  <a:pt x="8612158" y="409204"/>
                </a:lnTo>
                <a:lnTo>
                  <a:pt x="8618955" y="456551"/>
                </a:lnTo>
                <a:lnTo>
                  <a:pt x="8621267" y="505206"/>
                </a:lnTo>
                <a:lnTo>
                  <a:pt x="8621267" y="3003931"/>
                </a:lnTo>
                <a:lnTo>
                  <a:pt x="8617915" y="3049628"/>
                </a:lnTo>
                <a:lnTo>
                  <a:pt x="8608176" y="3093244"/>
                </a:lnTo>
                <a:lnTo>
                  <a:pt x="8592529" y="3134300"/>
                </a:lnTo>
                <a:lnTo>
                  <a:pt x="8571452" y="3172317"/>
                </a:lnTo>
                <a:lnTo>
                  <a:pt x="8545423" y="3206817"/>
                </a:lnTo>
                <a:lnTo>
                  <a:pt x="8514920" y="3237322"/>
                </a:lnTo>
                <a:lnTo>
                  <a:pt x="8480420" y="3263354"/>
                </a:lnTo>
                <a:lnTo>
                  <a:pt x="8442403" y="3284433"/>
                </a:lnTo>
                <a:lnTo>
                  <a:pt x="8401345" y="3300082"/>
                </a:lnTo>
                <a:lnTo>
                  <a:pt x="8357726" y="3309822"/>
                </a:lnTo>
                <a:lnTo>
                  <a:pt x="8312023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908">
            <a:solidFill>
              <a:srgbClr val="7AC2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730" y="1620774"/>
            <a:ext cx="8168640" cy="2360930"/>
          </a:xfrm>
          <a:custGeom>
            <a:avLst/>
            <a:gdLst/>
            <a:ahLst/>
            <a:cxnLst/>
            <a:rect l="l" t="t" r="r" b="b"/>
            <a:pathLst>
              <a:path w="8168640" h="2360929">
                <a:moveTo>
                  <a:pt x="7936865" y="0"/>
                </a:moveTo>
                <a:lnTo>
                  <a:pt x="231762" y="0"/>
                </a:lnTo>
                <a:lnTo>
                  <a:pt x="185052" y="4708"/>
                </a:lnTo>
                <a:lnTo>
                  <a:pt x="141548" y="18212"/>
                </a:lnTo>
                <a:lnTo>
                  <a:pt x="102179" y="39580"/>
                </a:lnTo>
                <a:lnTo>
                  <a:pt x="67879" y="67881"/>
                </a:lnTo>
                <a:lnTo>
                  <a:pt x="39580" y="102182"/>
                </a:lnTo>
                <a:lnTo>
                  <a:pt x="18212" y="141553"/>
                </a:lnTo>
                <a:lnTo>
                  <a:pt x="4708" y="185061"/>
                </a:lnTo>
                <a:lnTo>
                  <a:pt x="0" y="231775"/>
                </a:lnTo>
                <a:lnTo>
                  <a:pt x="0" y="2128901"/>
                </a:lnTo>
                <a:lnTo>
                  <a:pt x="4708" y="2175611"/>
                </a:lnTo>
                <a:lnTo>
                  <a:pt x="18212" y="2219117"/>
                </a:lnTo>
                <a:lnTo>
                  <a:pt x="39580" y="2258487"/>
                </a:lnTo>
                <a:lnTo>
                  <a:pt x="67879" y="2292789"/>
                </a:lnTo>
                <a:lnTo>
                  <a:pt x="102179" y="2321091"/>
                </a:lnTo>
                <a:lnTo>
                  <a:pt x="141548" y="2342461"/>
                </a:lnTo>
                <a:lnTo>
                  <a:pt x="185052" y="2355967"/>
                </a:lnTo>
                <a:lnTo>
                  <a:pt x="231762" y="2360676"/>
                </a:lnTo>
                <a:lnTo>
                  <a:pt x="7936865" y="2360676"/>
                </a:lnTo>
                <a:lnTo>
                  <a:pt x="7983578" y="2355967"/>
                </a:lnTo>
                <a:lnTo>
                  <a:pt x="8027086" y="2342461"/>
                </a:lnTo>
                <a:lnTo>
                  <a:pt x="8066457" y="2321091"/>
                </a:lnTo>
                <a:lnTo>
                  <a:pt x="8100758" y="2292789"/>
                </a:lnTo>
                <a:lnTo>
                  <a:pt x="8129059" y="2258487"/>
                </a:lnTo>
                <a:lnTo>
                  <a:pt x="8150427" y="2219117"/>
                </a:lnTo>
                <a:lnTo>
                  <a:pt x="8163931" y="2175611"/>
                </a:lnTo>
                <a:lnTo>
                  <a:pt x="8168640" y="2128901"/>
                </a:lnTo>
                <a:lnTo>
                  <a:pt x="8168640" y="231775"/>
                </a:lnTo>
                <a:lnTo>
                  <a:pt x="8163931" y="185061"/>
                </a:lnTo>
                <a:lnTo>
                  <a:pt x="8150427" y="141553"/>
                </a:lnTo>
                <a:lnTo>
                  <a:pt x="8129059" y="102182"/>
                </a:lnTo>
                <a:lnTo>
                  <a:pt x="8100758" y="67881"/>
                </a:lnTo>
                <a:lnTo>
                  <a:pt x="8066457" y="39580"/>
                </a:lnTo>
                <a:lnTo>
                  <a:pt x="8027086" y="18212"/>
                </a:lnTo>
                <a:lnTo>
                  <a:pt x="7983578" y="4708"/>
                </a:lnTo>
                <a:lnTo>
                  <a:pt x="7936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730" y="1620774"/>
            <a:ext cx="8168640" cy="2360930"/>
          </a:xfrm>
          <a:custGeom>
            <a:avLst/>
            <a:gdLst/>
            <a:ahLst/>
            <a:cxnLst/>
            <a:rect l="l" t="t" r="r" b="b"/>
            <a:pathLst>
              <a:path w="8168640" h="2360929">
                <a:moveTo>
                  <a:pt x="0" y="231775"/>
                </a:moveTo>
                <a:lnTo>
                  <a:pt x="4708" y="185061"/>
                </a:lnTo>
                <a:lnTo>
                  <a:pt x="18212" y="141553"/>
                </a:lnTo>
                <a:lnTo>
                  <a:pt x="39580" y="102182"/>
                </a:lnTo>
                <a:lnTo>
                  <a:pt x="67879" y="67881"/>
                </a:lnTo>
                <a:lnTo>
                  <a:pt x="102179" y="39580"/>
                </a:lnTo>
                <a:lnTo>
                  <a:pt x="141548" y="18212"/>
                </a:lnTo>
                <a:lnTo>
                  <a:pt x="185052" y="4708"/>
                </a:lnTo>
                <a:lnTo>
                  <a:pt x="231762" y="0"/>
                </a:lnTo>
                <a:lnTo>
                  <a:pt x="7936865" y="0"/>
                </a:lnTo>
                <a:lnTo>
                  <a:pt x="7983578" y="4708"/>
                </a:lnTo>
                <a:lnTo>
                  <a:pt x="8027086" y="18212"/>
                </a:lnTo>
                <a:lnTo>
                  <a:pt x="8066457" y="39580"/>
                </a:lnTo>
                <a:lnTo>
                  <a:pt x="8100758" y="67881"/>
                </a:lnTo>
                <a:lnTo>
                  <a:pt x="8129059" y="102182"/>
                </a:lnTo>
                <a:lnTo>
                  <a:pt x="8150427" y="141553"/>
                </a:lnTo>
                <a:lnTo>
                  <a:pt x="8163931" y="185061"/>
                </a:lnTo>
                <a:lnTo>
                  <a:pt x="8168640" y="231775"/>
                </a:lnTo>
                <a:lnTo>
                  <a:pt x="8168640" y="2128901"/>
                </a:lnTo>
                <a:lnTo>
                  <a:pt x="8163931" y="2175611"/>
                </a:lnTo>
                <a:lnTo>
                  <a:pt x="8150427" y="2219117"/>
                </a:lnTo>
                <a:lnTo>
                  <a:pt x="8129059" y="2258487"/>
                </a:lnTo>
                <a:lnTo>
                  <a:pt x="8100758" y="2292789"/>
                </a:lnTo>
                <a:lnTo>
                  <a:pt x="8066457" y="2321091"/>
                </a:lnTo>
                <a:lnTo>
                  <a:pt x="8027086" y="2342461"/>
                </a:lnTo>
                <a:lnTo>
                  <a:pt x="7983578" y="2355967"/>
                </a:lnTo>
                <a:lnTo>
                  <a:pt x="7936865" y="2360676"/>
                </a:lnTo>
                <a:lnTo>
                  <a:pt x="231762" y="2360676"/>
                </a:lnTo>
                <a:lnTo>
                  <a:pt x="185052" y="2355967"/>
                </a:lnTo>
                <a:lnTo>
                  <a:pt x="141548" y="2342461"/>
                </a:lnTo>
                <a:lnTo>
                  <a:pt x="102179" y="2321091"/>
                </a:lnTo>
                <a:lnTo>
                  <a:pt x="67879" y="2292789"/>
                </a:lnTo>
                <a:lnTo>
                  <a:pt x="39580" y="2258487"/>
                </a:lnTo>
                <a:lnTo>
                  <a:pt x="18212" y="2219117"/>
                </a:lnTo>
                <a:lnTo>
                  <a:pt x="4708" y="2175611"/>
                </a:lnTo>
                <a:lnTo>
                  <a:pt x="0" y="2128901"/>
                </a:lnTo>
                <a:lnTo>
                  <a:pt x="0" y="231775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526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AWS </a:t>
            </a:r>
            <a:r>
              <a:rPr dirty="0" sz="2800" spc="-5"/>
              <a:t>Identity and Access Management</a:t>
            </a:r>
            <a:r>
              <a:rPr dirty="0" sz="2800" spc="70"/>
              <a:t> </a:t>
            </a:r>
            <a:r>
              <a:rPr dirty="0" sz="2800" spc="-5"/>
              <a:t>(IAM)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512063" y="2782823"/>
            <a:ext cx="1376172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65264" y="2253995"/>
            <a:ext cx="370840" cy="381000"/>
          </a:xfrm>
          <a:custGeom>
            <a:avLst/>
            <a:gdLst/>
            <a:ahLst/>
            <a:cxnLst/>
            <a:rect l="l" t="t" r="r" b="b"/>
            <a:pathLst>
              <a:path w="370840" h="381000">
                <a:moveTo>
                  <a:pt x="185165" y="0"/>
                </a:moveTo>
                <a:lnTo>
                  <a:pt x="135951" y="6808"/>
                </a:lnTo>
                <a:lnTo>
                  <a:pt x="91722" y="26020"/>
                </a:lnTo>
                <a:lnTo>
                  <a:pt x="54244" y="55816"/>
                </a:lnTo>
                <a:lnTo>
                  <a:pt x="25287" y="94375"/>
                </a:lnTo>
                <a:lnTo>
                  <a:pt x="6616" y="139876"/>
                </a:lnTo>
                <a:lnTo>
                  <a:pt x="0" y="190500"/>
                </a:lnTo>
                <a:lnTo>
                  <a:pt x="6616" y="241123"/>
                </a:lnTo>
                <a:lnTo>
                  <a:pt x="25287" y="286624"/>
                </a:lnTo>
                <a:lnTo>
                  <a:pt x="54244" y="325183"/>
                </a:lnTo>
                <a:lnTo>
                  <a:pt x="91722" y="354979"/>
                </a:lnTo>
                <a:lnTo>
                  <a:pt x="135951" y="374191"/>
                </a:lnTo>
                <a:lnTo>
                  <a:pt x="185165" y="381000"/>
                </a:lnTo>
                <a:lnTo>
                  <a:pt x="234380" y="374191"/>
                </a:lnTo>
                <a:lnTo>
                  <a:pt x="278609" y="354979"/>
                </a:lnTo>
                <a:lnTo>
                  <a:pt x="316087" y="325183"/>
                </a:lnTo>
                <a:lnTo>
                  <a:pt x="345044" y="286624"/>
                </a:lnTo>
                <a:lnTo>
                  <a:pt x="363715" y="241123"/>
                </a:lnTo>
                <a:lnTo>
                  <a:pt x="370331" y="190500"/>
                </a:lnTo>
                <a:lnTo>
                  <a:pt x="363715" y="139876"/>
                </a:lnTo>
                <a:lnTo>
                  <a:pt x="345044" y="94375"/>
                </a:lnTo>
                <a:lnTo>
                  <a:pt x="316087" y="55816"/>
                </a:lnTo>
                <a:lnTo>
                  <a:pt x="278609" y="26020"/>
                </a:lnTo>
                <a:lnTo>
                  <a:pt x="234380" y="6808"/>
                </a:lnTo>
                <a:lnTo>
                  <a:pt x="18516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65264" y="2253995"/>
            <a:ext cx="370840" cy="381000"/>
          </a:xfrm>
          <a:custGeom>
            <a:avLst/>
            <a:gdLst/>
            <a:ahLst/>
            <a:cxnLst/>
            <a:rect l="l" t="t" r="r" b="b"/>
            <a:pathLst>
              <a:path w="370840" h="381000">
                <a:moveTo>
                  <a:pt x="0" y="190500"/>
                </a:moveTo>
                <a:lnTo>
                  <a:pt x="6616" y="139876"/>
                </a:lnTo>
                <a:lnTo>
                  <a:pt x="25287" y="94375"/>
                </a:lnTo>
                <a:lnTo>
                  <a:pt x="54244" y="55816"/>
                </a:lnTo>
                <a:lnTo>
                  <a:pt x="91722" y="26020"/>
                </a:lnTo>
                <a:lnTo>
                  <a:pt x="135951" y="6808"/>
                </a:lnTo>
                <a:lnTo>
                  <a:pt x="185165" y="0"/>
                </a:lnTo>
                <a:lnTo>
                  <a:pt x="234380" y="6808"/>
                </a:lnTo>
                <a:lnTo>
                  <a:pt x="278609" y="26020"/>
                </a:lnTo>
                <a:lnTo>
                  <a:pt x="316087" y="55816"/>
                </a:lnTo>
                <a:lnTo>
                  <a:pt x="345044" y="94375"/>
                </a:lnTo>
                <a:lnTo>
                  <a:pt x="363715" y="139876"/>
                </a:lnTo>
                <a:lnTo>
                  <a:pt x="370331" y="190500"/>
                </a:lnTo>
                <a:lnTo>
                  <a:pt x="363715" y="241123"/>
                </a:lnTo>
                <a:lnTo>
                  <a:pt x="345044" y="286624"/>
                </a:lnTo>
                <a:lnTo>
                  <a:pt x="316087" y="325183"/>
                </a:lnTo>
                <a:lnTo>
                  <a:pt x="278609" y="354979"/>
                </a:lnTo>
                <a:lnTo>
                  <a:pt x="234380" y="374191"/>
                </a:lnTo>
                <a:lnTo>
                  <a:pt x="185165" y="381000"/>
                </a:lnTo>
                <a:lnTo>
                  <a:pt x="135951" y="374191"/>
                </a:lnTo>
                <a:lnTo>
                  <a:pt x="91722" y="354979"/>
                </a:lnTo>
                <a:lnTo>
                  <a:pt x="54244" y="325183"/>
                </a:lnTo>
                <a:lnTo>
                  <a:pt x="25287" y="286624"/>
                </a:lnTo>
                <a:lnTo>
                  <a:pt x="6616" y="241123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99756" y="2306827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2111" y="2177795"/>
            <a:ext cx="516890" cy="533400"/>
          </a:xfrm>
          <a:custGeom>
            <a:avLst/>
            <a:gdLst/>
            <a:ahLst/>
            <a:cxnLst/>
            <a:rect l="l" t="t" r="r" b="b"/>
            <a:pathLst>
              <a:path w="516890" h="533400">
                <a:moveTo>
                  <a:pt x="0" y="266700"/>
                </a:moveTo>
                <a:lnTo>
                  <a:pt x="4163" y="218753"/>
                </a:lnTo>
                <a:lnTo>
                  <a:pt x="16166" y="173629"/>
                </a:lnTo>
                <a:lnTo>
                  <a:pt x="35277" y="132080"/>
                </a:lnTo>
                <a:lnTo>
                  <a:pt x="60767" y="94858"/>
                </a:lnTo>
                <a:lnTo>
                  <a:pt x="91905" y="62716"/>
                </a:lnTo>
                <a:lnTo>
                  <a:pt x="127959" y="36406"/>
                </a:lnTo>
                <a:lnTo>
                  <a:pt x="168200" y="16682"/>
                </a:lnTo>
                <a:lnTo>
                  <a:pt x="211896" y="4296"/>
                </a:lnTo>
                <a:lnTo>
                  <a:pt x="258318" y="0"/>
                </a:lnTo>
                <a:lnTo>
                  <a:pt x="304739" y="4296"/>
                </a:lnTo>
                <a:lnTo>
                  <a:pt x="348435" y="16682"/>
                </a:lnTo>
                <a:lnTo>
                  <a:pt x="388676" y="36406"/>
                </a:lnTo>
                <a:lnTo>
                  <a:pt x="424730" y="62716"/>
                </a:lnTo>
                <a:lnTo>
                  <a:pt x="455868" y="94858"/>
                </a:lnTo>
                <a:lnTo>
                  <a:pt x="481358" y="132080"/>
                </a:lnTo>
                <a:lnTo>
                  <a:pt x="500469" y="173629"/>
                </a:lnTo>
                <a:lnTo>
                  <a:pt x="512472" y="218753"/>
                </a:lnTo>
                <a:lnTo>
                  <a:pt x="516636" y="266700"/>
                </a:lnTo>
                <a:lnTo>
                  <a:pt x="512472" y="314646"/>
                </a:lnTo>
                <a:lnTo>
                  <a:pt x="500469" y="359770"/>
                </a:lnTo>
                <a:lnTo>
                  <a:pt x="481358" y="401320"/>
                </a:lnTo>
                <a:lnTo>
                  <a:pt x="455868" y="438541"/>
                </a:lnTo>
                <a:lnTo>
                  <a:pt x="424730" y="470683"/>
                </a:lnTo>
                <a:lnTo>
                  <a:pt x="388676" y="496993"/>
                </a:lnTo>
                <a:lnTo>
                  <a:pt x="348435" y="516717"/>
                </a:lnTo>
                <a:lnTo>
                  <a:pt x="304739" y="529103"/>
                </a:lnTo>
                <a:lnTo>
                  <a:pt x="258318" y="533400"/>
                </a:lnTo>
                <a:lnTo>
                  <a:pt x="211896" y="529103"/>
                </a:lnTo>
                <a:lnTo>
                  <a:pt x="168200" y="516717"/>
                </a:lnTo>
                <a:lnTo>
                  <a:pt x="127959" y="496993"/>
                </a:lnTo>
                <a:lnTo>
                  <a:pt x="91905" y="470683"/>
                </a:lnTo>
                <a:lnTo>
                  <a:pt x="60767" y="438541"/>
                </a:lnTo>
                <a:lnTo>
                  <a:pt x="35277" y="401319"/>
                </a:lnTo>
                <a:lnTo>
                  <a:pt x="16166" y="359770"/>
                </a:lnTo>
                <a:lnTo>
                  <a:pt x="4163" y="314646"/>
                </a:lnTo>
                <a:lnTo>
                  <a:pt x="0" y="26670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78473" y="2881122"/>
            <a:ext cx="2464435" cy="565785"/>
          </a:xfrm>
          <a:custGeom>
            <a:avLst/>
            <a:gdLst/>
            <a:ahLst/>
            <a:cxnLst/>
            <a:rect l="l" t="t" r="r" b="b"/>
            <a:pathLst>
              <a:path w="2464434" h="565785">
                <a:moveTo>
                  <a:pt x="2370074" y="0"/>
                </a:moveTo>
                <a:lnTo>
                  <a:pt x="94234" y="0"/>
                </a:lnTo>
                <a:lnTo>
                  <a:pt x="57542" y="7401"/>
                </a:lnTo>
                <a:lnTo>
                  <a:pt x="27590" y="27590"/>
                </a:lnTo>
                <a:lnTo>
                  <a:pt x="7401" y="57542"/>
                </a:lnTo>
                <a:lnTo>
                  <a:pt x="0" y="94233"/>
                </a:lnTo>
                <a:lnTo>
                  <a:pt x="0" y="471169"/>
                </a:lnTo>
                <a:lnTo>
                  <a:pt x="7401" y="507861"/>
                </a:lnTo>
                <a:lnTo>
                  <a:pt x="27590" y="537813"/>
                </a:lnTo>
                <a:lnTo>
                  <a:pt x="57542" y="558002"/>
                </a:lnTo>
                <a:lnTo>
                  <a:pt x="94234" y="565403"/>
                </a:lnTo>
                <a:lnTo>
                  <a:pt x="2370074" y="565403"/>
                </a:lnTo>
                <a:lnTo>
                  <a:pt x="2406765" y="558002"/>
                </a:lnTo>
                <a:lnTo>
                  <a:pt x="2436717" y="537813"/>
                </a:lnTo>
                <a:lnTo>
                  <a:pt x="2456906" y="507861"/>
                </a:lnTo>
                <a:lnTo>
                  <a:pt x="2464307" y="471169"/>
                </a:lnTo>
                <a:lnTo>
                  <a:pt x="2464307" y="94233"/>
                </a:lnTo>
                <a:lnTo>
                  <a:pt x="2456906" y="57542"/>
                </a:lnTo>
                <a:lnTo>
                  <a:pt x="2436717" y="27590"/>
                </a:lnTo>
                <a:lnTo>
                  <a:pt x="2406765" y="7401"/>
                </a:lnTo>
                <a:lnTo>
                  <a:pt x="2370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8473" y="2881122"/>
            <a:ext cx="2464435" cy="565785"/>
          </a:xfrm>
          <a:custGeom>
            <a:avLst/>
            <a:gdLst/>
            <a:ahLst/>
            <a:cxnLst/>
            <a:rect l="l" t="t" r="r" b="b"/>
            <a:pathLst>
              <a:path w="2464434" h="565785">
                <a:moveTo>
                  <a:pt x="0" y="94233"/>
                </a:moveTo>
                <a:lnTo>
                  <a:pt x="7401" y="57542"/>
                </a:lnTo>
                <a:lnTo>
                  <a:pt x="27590" y="27590"/>
                </a:lnTo>
                <a:lnTo>
                  <a:pt x="57542" y="7401"/>
                </a:lnTo>
                <a:lnTo>
                  <a:pt x="94234" y="0"/>
                </a:lnTo>
                <a:lnTo>
                  <a:pt x="2370074" y="0"/>
                </a:lnTo>
                <a:lnTo>
                  <a:pt x="2406765" y="7401"/>
                </a:lnTo>
                <a:lnTo>
                  <a:pt x="2436717" y="27590"/>
                </a:lnTo>
                <a:lnTo>
                  <a:pt x="2456906" y="57542"/>
                </a:lnTo>
                <a:lnTo>
                  <a:pt x="2464307" y="94233"/>
                </a:lnTo>
                <a:lnTo>
                  <a:pt x="2464307" y="471169"/>
                </a:lnTo>
                <a:lnTo>
                  <a:pt x="2456906" y="507861"/>
                </a:lnTo>
                <a:lnTo>
                  <a:pt x="2436717" y="537813"/>
                </a:lnTo>
                <a:lnTo>
                  <a:pt x="2406765" y="558002"/>
                </a:lnTo>
                <a:lnTo>
                  <a:pt x="2370074" y="565403"/>
                </a:lnTo>
                <a:lnTo>
                  <a:pt x="94234" y="565403"/>
                </a:lnTo>
                <a:lnTo>
                  <a:pt x="57542" y="558002"/>
                </a:lnTo>
                <a:lnTo>
                  <a:pt x="27590" y="537813"/>
                </a:lnTo>
                <a:lnTo>
                  <a:pt x="7401" y="507861"/>
                </a:lnTo>
                <a:lnTo>
                  <a:pt x="0" y="471169"/>
                </a:lnTo>
                <a:lnTo>
                  <a:pt x="0" y="94233"/>
                </a:lnTo>
                <a:close/>
              </a:path>
            </a:pathLst>
          </a:custGeom>
          <a:ln w="25908">
            <a:solidFill>
              <a:srgbClr val="999A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95128" y="2902153"/>
            <a:ext cx="24314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Manage federated users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and their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permissions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57288" y="2711195"/>
            <a:ext cx="3175" cy="157480"/>
          </a:xfrm>
          <a:custGeom>
            <a:avLst/>
            <a:gdLst/>
            <a:ahLst/>
            <a:cxnLst/>
            <a:rect l="l" t="t" r="r" b="b"/>
            <a:pathLst>
              <a:path w="3175" h="157480">
                <a:moveTo>
                  <a:pt x="0" y="0"/>
                </a:moveTo>
                <a:lnTo>
                  <a:pt x="3047" y="15697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09159" y="2456688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5999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56532" y="2253995"/>
            <a:ext cx="370840" cy="381000"/>
          </a:xfrm>
          <a:custGeom>
            <a:avLst/>
            <a:gdLst/>
            <a:ahLst/>
            <a:cxnLst/>
            <a:rect l="l" t="t" r="r" b="b"/>
            <a:pathLst>
              <a:path w="370839" h="381000">
                <a:moveTo>
                  <a:pt x="185165" y="0"/>
                </a:moveTo>
                <a:lnTo>
                  <a:pt x="135951" y="6808"/>
                </a:lnTo>
                <a:lnTo>
                  <a:pt x="91722" y="26020"/>
                </a:lnTo>
                <a:lnTo>
                  <a:pt x="54244" y="55816"/>
                </a:lnTo>
                <a:lnTo>
                  <a:pt x="25287" y="94375"/>
                </a:lnTo>
                <a:lnTo>
                  <a:pt x="6616" y="139876"/>
                </a:lnTo>
                <a:lnTo>
                  <a:pt x="0" y="190500"/>
                </a:lnTo>
                <a:lnTo>
                  <a:pt x="6616" y="241123"/>
                </a:lnTo>
                <a:lnTo>
                  <a:pt x="25287" y="286624"/>
                </a:lnTo>
                <a:lnTo>
                  <a:pt x="54244" y="325183"/>
                </a:lnTo>
                <a:lnTo>
                  <a:pt x="91722" y="354979"/>
                </a:lnTo>
                <a:lnTo>
                  <a:pt x="135951" y="374191"/>
                </a:lnTo>
                <a:lnTo>
                  <a:pt x="185165" y="381000"/>
                </a:lnTo>
                <a:lnTo>
                  <a:pt x="234380" y="374191"/>
                </a:lnTo>
                <a:lnTo>
                  <a:pt x="278609" y="354979"/>
                </a:lnTo>
                <a:lnTo>
                  <a:pt x="316087" y="325183"/>
                </a:lnTo>
                <a:lnTo>
                  <a:pt x="345044" y="286624"/>
                </a:lnTo>
                <a:lnTo>
                  <a:pt x="363715" y="241123"/>
                </a:lnTo>
                <a:lnTo>
                  <a:pt x="370331" y="190500"/>
                </a:lnTo>
                <a:lnTo>
                  <a:pt x="363715" y="139876"/>
                </a:lnTo>
                <a:lnTo>
                  <a:pt x="345044" y="94375"/>
                </a:lnTo>
                <a:lnTo>
                  <a:pt x="316087" y="55816"/>
                </a:lnTo>
                <a:lnTo>
                  <a:pt x="278609" y="26020"/>
                </a:lnTo>
                <a:lnTo>
                  <a:pt x="234380" y="6808"/>
                </a:lnTo>
                <a:lnTo>
                  <a:pt x="18516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56532" y="2253995"/>
            <a:ext cx="370840" cy="381000"/>
          </a:xfrm>
          <a:custGeom>
            <a:avLst/>
            <a:gdLst/>
            <a:ahLst/>
            <a:cxnLst/>
            <a:rect l="l" t="t" r="r" b="b"/>
            <a:pathLst>
              <a:path w="370839" h="381000">
                <a:moveTo>
                  <a:pt x="0" y="190500"/>
                </a:moveTo>
                <a:lnTo>
                  <a:pt x="6616" y="139876"/>
                </a:lnTo>
                <a:lnTo>
                  <a:pt x="25287" y="94375"/>
                </a:lnTo>
                <a:lnTo>
                  <a:pt x="54244" y="55816"/>
                </a:lnTo>
                <a:lnTo>
                  <a:pt x="91722" y="26020"/>
                </a:lnTo>
                <a:lnTo>
                  <a:pt x="135951" y="6808"/>
                </a:lnTo>
                <a:lnTo>
                  <a:pt x="185165" y="0"/>
                </a:lnTo>
                <a:lnTo>
                  <a:pt x="234380" y="6808"/>
                </a:lnTo>
                <a:lnTo>
                  <a:pt x="278609" y="26020"/>
                </a:lnTo>
                <a:lnTo>
                  <a:pt x="316087" y="55816"/>
                </a:lnTo>
                <a:lnTo>
                  <a:pt x="345044" y="94375"/>
                </a:lnTo>
                <a:lnTo>
                  <a:pt x="363715" y="139876"/>
                </a:lnTo>
                <a:lnTo>
                  <a:pt x="370331" y="190500"/>
                </a:lnTo>
                <a:lnTo>
                  <a:pt x="363715" y="241123"/>
                </a:lnTo>
                <a:lnTo>
                  <a:pt x="345044" y="286624"/>
                </a:lnTo>
                <a:lnTo>
                  <a:pt x="316087" y="325183"/>
                </a:lnTo>
                <a:lnTo>
                  <a:pt x="278609" y="354979"/>
                </a:lnTo>
                <a:lnTo>
                  <a:pt x="234380" y="374191"/>
                </a:lnTo>
                <a:lnTo>
                  <a:pt x="185165" y="381000"/>
                </a:lnTo>
                <a:lnTo>
                  <a:pt x="135951" y="374191"/>
                </a:lnTo>
                <a:lnTo>
                  <a:pt x="91722" y="354979"/>
                </a:lnTo>
                <a:lnTo>
                  <a:pt x="54244" y="325183"/>
                </a:lnTo>
                <a:lnTo>
                  <a:pt x="25287" y="286624"/>
                </a:lnTo>
                <a:lnTo>
                  <a:pt x="6616" y="241123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90390" y="2306827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83379" y="2177795"/>
            <a:ext cx="516890" cy="533400"/>
          </a:xfrm>
          <a:custGeom>
            <a:avLst/>
            <a:gdLst/>
            <a:ahLst/>
            <a:cxnLst/>
            <a:rect l="l" t="t" r="r" b="b"/>
            <a:pathLst>
              <a:path w="516889" h="533400">
                <a:moveTo>
                  <a:pt x="0" y="266700"/>
                </a:moveTo>
                <a:lnTo>
                  <a:pt x="4163" y="218753"/>
                </a:lnTo>
                <a:lnTo>
                  <a:pt x="16166" y="173629"/>
                </a:lnTo>
                <a:lnTo>
                  <a:pt x="35277" y="132080"/>
                </a:lnTo>
                <a:lnTo>
                  <a:pt x="60767" y="94858"/>
                </a:lnTo>
                <a:lnTo>
                  <a:pt x="91905" y="62716"/>
                </a:lnTo>
                <a:lnTo>
                  <a:pt x="127959" y="36406"/>
                </a:lnTo>
                <a:lnTo>
                  <a:pt x="168200" y="16682"/>
                </a:lnTo>
                <a:lnTo>
                  <a:pt x="211896" y="4296"/>
                </a:lnTo>
                <a:lnTo>
                  <a:pt x="258318" y="0"/>
                </a:lnTo>
                <a:lnTo>
                  <a:pt x="304739" y="4296"/>
                </a:lnTo>
                <a:lnTo>
                  <a:pt x="348435" y="16682"/>
                </a:lnTo>
                <a:lnTo>
                  <a:pt x="388676" y="36406"/>
                </a:lnTo>
                <a:lnTo>
                  <a:pt x="424730" y="62716"/>
                </a:lnTo>
                <a:lnTo>
                  <a:pt x="455868" y="94858"/>
                </a:lnTo>
                <a:lnTo>
                  <a:pt x="481358" y="132080"/>
                </a:lnTo>
                <a:lnTo>
                  <a:pt x="500469" y="173629"/>
                </a:lnTo>
                <a:lnTo>
                  <a:pt x="512472" y="218753"/>
                </a:lnTo>
                <a:lnTo>
                  <a:pt x="516636" y="266700"/>
                </a:lnTo>
                <a:lnTo>
                  <a:pt x="512472" y="314646"/>
                </a:lnTo>
                <a:lnTo>
                  <a:pt x="500469" y="359770"/>
                </a:lnTo>
                <a:lnTo>
                  <a:pt x="481358" y="401320"/>
                </a:lnTo>
                <a:lnTo>
                  <a:pt x="455868" y="438541"/>
                </a:lnTo>
                <a:lnTo>
                  <a:pt x="424730" y="470683"/>
                </a:lnTo>
                <a:lnTo>
                  <a:pt x="388676" y="496993"/>
                </a:lnTo>
                <a:lnTo>
                  <a:pt x="348435" y="516717"/>
                </a:lnTo>
                <a:lnTo>
                  <a:pt x="304739" y="529103"/>
                </a:lnTo>
                <a:lnTo>
                  <a:pt x="258318" y="533400"/>
                </a:lnTo>
                <a:lnTo>
                  <a:pt x="211896" y="529103"/>
                </a:lnTo>
                <a:lnTo>
                  <a:pt x="168200" y="516717"/>
                </a:lnTo>
                <a:lnTo>
                  <a:pt x="127959" y="496993"/>
                </a:lnTo>
                <a:lnTo>
                  <a:pt x="91905" y="470683"/>
                </a:lnTo>
                <a:lnTo>
                  <a:pt x="60767" y="438541"/>
                </a:lnTo>
                <a:lnTo>
                  <a:pt x="35277" y="401319"/>
                </a:lnTo>
                <a:lnTo>
                  <a:pt x="16166" y="359770"/>
                </a:lnTo>
                <a:lnTo>
                  <a:pt x="4163" y="314646"/>
                </a:lnTo>
                <a:lnTo>
                  <a:pt x="0" y="26670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16985" y="2881122"/>
            <a:ext cx="2501265" cy="565785"/>
          </a:xfrm>
          <a:custGeom>
            <a:avLst/>
            <a:gdLst/>
            <a:ahLst/>
            <a:cxnLst/>
            <a:rect l="l" t="t" r="r" b="b"/>
            <a:pathLst>
              <a:path w="2501265" h="565785">
                <a:moveTo>
                  <a:pt x="2406650" y="0"/>
                </a:moveTo>
                <a:lnTo>
                  <a:pt x="94234" y="0"/>
                </a:lnTo>
                <a:lnTo>
                  <a:pt x="57542" y="7401"/>
                </a:lnTo>
                <a:lnTo>
                  <a:pt x="27590" y="27590"/>
                </a:lnTo>
                <a:lnTo>
                  <a:pt x="7401" y="57542"/>
                </a:lnTo>
                <a:lnTo>
                  <a:pt x="0" y="94233"/>
                </a:lnTo>
                <a:lnTo>
                  <a:pt x="0" y="471169"/>
                </a:lnTo>
                <a:lnTo>
                  <a:pt x="7401" y="507861"/>
                </a:lnTo>
                <a:lnTo>
                  <a:pt x="27590" y="537813"/>
                </a:lnTo>
                <a:lnTo>
                  <a:pt x="57542" y="558002"/>
                </a:lnTo>
                <a:lnTo>
                  <a:pt x="94234" y="565403"/>
                </a:lnTo>
                <a:lnTo>
                  <a:pt x="2406650" y="565403"/>
                </a:lnTo>
                <a:lnTo>
                  <a:pt x="2443341" y="558002"/>
                </a:lnTo>
                <a:lnTo>
                  <a:pt x="2473293" y="537813"/>
                </a:lnTo>
                <a:lnTo>
                  <a:pt x="2493482" y="507861"/>
                </a:lnTo>
                <a:lnTo>
                  <a:pt x="2500884" y="471169"/>
                </a:lnTo>
                <a:lnTo>
                  <a:pt x="2500884" y="94233"/>
                </a:lnTo>
                <a:lnTo>
                  <a:pt x="2493482" y="57542"/>
                </a:lnTo>
                <a:lnTo>
                  <a:pt x="2473293" y="27590"/>
                </a:lnTo>
                <a:lnTo>
                  <a:pt x="2443341" y="7401"/>
                </a:lnTo>
                <a:lnTo>
                  <a:pt x="2406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16985" y="2881122"/>
            <a:ext cx="2501265" cy="565785"/>
          </a:xfrm>
          <a:custGeom>
            <a:avLst/>
            <a:gdLst/>
            <a:ahLst/>
            <a:cxnLst/>
            <a:rect l="l" t="t" r="r" b="b"/>
            <a:pathLst>
              <a:path w="2501265" h="565785">
                <a:moveTo>
                  <a:pt x="0" y="94233"/>
                </a:moveTo>
                <a:lnTo>
                  <a:pt x="7401" y="57542"/>
                </a:lnTo>
                <a:lnTo>
                  <a:pt x="27590" y="27590"/>
                </a:lnTo>
                <a:lnTo>
                  <a:pt x="57542" y="7401"/>
                </a:lnTo>
                <a:lnTo>
                  <a:pt x="94234" y="0"/>
                </a:lnTo>
                <a:lnTo>
                  <a:pt x="2406650" y="0"/>
                </a:lnTo>
                <a:lnTo>
                  <a:pt x="2443341" y="7401"/>
                </a:lnTo>
                <a:lnTo>
                  <a:pt x="2473293" y="27590"/>
                </a:lnTo>
                <a:lnTo>
                  <a:pt x="2493482" y="57542"/>
                </a:lnTo>
                <a:lnTo>
                  <a:pt x="2500884" y="94233"/>
                </a:lnTo>
                <a:lnTo>
                  <a:pt x="2500884" y="471169"/>
                </a:lnTo>
                <a:lnTo>
                  <a:pt x="2493482" y="507861"/>
                </a:lnTo>
                <a:lnTo>
                  <a:pt x="2473293" y="537813"/>
                </a:lnTo>
                <a:lnTo>
                  <a:pt x="2443341" y="558002"/>
                </a:lnTo>
                <a:lnTo>
                  <a:pt x="2406650" y="565403"/>
                </a:lnTo>
                <a:lnTo>
                  <a:pt x="94234" y="565403"/>
                </a:lnTo>
                <a:lnTo>
                  <a:pt x="57542" y="558002"/>
                </a:lnTo>
                <a:lnTo>
                  <a:pt x="27590" y="537813"/>
                </a:lnTo>
                <a:lnTo>
                  <a:pt x="7401" y="507861"/>
                </a:lnTo>
                <a:lnTo>
                  <a:pt x="0" y="471169"/>
                </a:lnTo>
                <a:lnTo>
                  <a:pt x="0" y="94233"/>
                </a:lnTo>
                <a:close/>
              </a:path>
            </a:pathLst>
          </a:custGeom>
          <a:ln w="25908">
            <a:solidFill>
              <a:srgbClr val="999A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333640" y="2902153"/>
            <a:ext cx="24676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Manage </a:t>
            </a:r>
            <a:r>
              <a:rPr dirty="0" sz="1600" spc="-50" b="1">
                <a:latin typeface="Arial"/>
                <a:cs typeface="Arial"/>
              </a:rPr>
              <a:t>AWS </a:t>
            </a:r>
            <a:r>
              <a:rPr dirty="0" sz="1600" spc="-20" b="1">
                <a:latin typeface="Arial"/>
                <a:cs typeface="Arial"/>
              </a:rPr>
              <a:t>IAM</a:t>
            </a:r>
            <a:r>
              <a:rPr dirty="0" sz="1600" spc="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roles</a:t>
            </a:r>
            <a:endParaRPr sz="160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and their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permissions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45508" y="2715767"/>
            <a:ext cx="1905" cy="152400"/>
          </a:xfrm>
          <a:custGeom>
            <a:avLst/>
            <a:gdLst/>
            <a:ahLst/>
            <a:cxnLst/>
            <a:rect l="l" t="t" r="r" b="b"/>
            <a:pathLst>
              <a:path w="1904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29967" y="2456688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 h="0">
                <a:moveTo>
                  <a:pt x="0" y="0"/>
                </a:moveTo>
                <a:lnTo>
                  <a:pt x="2153411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84960" y="2253995"/>
            <a:ext cx="370840" cy="381000"/>
          </a:xfrm>
          <a:custGeom>
            <a:avLst/>
            <a:gdLst/>
            <a:ahLst/>
            <a:cxnLst/>
            <a:rect l="l" t="t" r="r" b="b"/>
            <a:pathLst>
              <a:path w="370839" h="381000">
                <a:moveTo>
                  <a:pt x="185165" y="0"/>
                </a:moveTo>
                <a:lnTo>
                  <a:pt x="135951" y="6808"/>
                </a:lnTo>
                <a:lnTo>
                  <a:pt x="91722" y="26020"/>
                </a:lnTo>
                <a:lnTo>
                  <a:pt x="54244" y="55816"/>
                </a:lnTo>
                <a:lnTo>
                  <a:pt x="25287" y="94375"/>
                </a:lnTo>
                <a:lnTo>
                  <a:pt x="6616" y="139876"/>
                </a:lnTo>
                <a:lnTo>
                  <a:pt x="0" y="190500"/>
                </a:lnTo>
                <a:lnTo>
                  <a:pt x="6616" y="241123"/>
                </a:lnTo>
                <a:lnTo>
                  <a:pt x="25287" y="286624"/>
                </a:lnTo>
                <a:lnTo>
                  <a:pt x="54244" y="325183"/>
                </a:lnTo>
                <a:lnTo>
                  <a:pt x="91722" y="354979"/>
                </a:lnTo>
                <a:lnTo>
                  <a:pt x="135951" y="374191"/>
                </a:lnTo>
                <a:lnTo>
                  <a:pt x="185165" y="381000"/>
                </a:lnTo>
                <a:lnTo>
                  <a:pt x="234380" y="374191"/>
                </a:lnTo>
                <a:lnTo>
                  <a:pt x="278609" y="354979"/>
                </a:lnTo>
                <a:lnTo>
                  <a:pt x="316087" y="325183"/>
                </a:lnTo>
                <a:lnTo>
                  <a:pt x="345044" y="286624"/>
                </a:lnTo>
                <a:lnTo>
                  <a:pt x="363715" y="241123"/>
                </a:lnTo>
                <a:lnTo>
                  <a:pt x="370332" y="190500"/>
                </a:lnTo>
                <a:lnTo>
                  <a:pt x="363715" y="139876"/>
                </a:lnTo>
                <a:lnTo>
                  <a:pt x="345044" y="94375"/>
                </a:lnTo>
                <a:lnTo>
                  <a:pt x="316087" y="55816"/>
                </a:lnTo>
                <a:lnTo>
                  <a:pt x="278609" y="26020"/>
                </a:lnTo>
                <a:lnTo>
                  <a:pt x="234380" y="6808"/>
                </a:lnTo>
                <a:lnTo>
                  <a:pt x="18516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84960" y="2253995"/>
            <a:ext cx="370840" cy="381000"/>
          </a:xfrm>
          <a:custGeom>
            <a:avLst/>
            <a:gdLst/>
            <a:ahLst/>
            <a:cxnLst/>
            <a:rect l="l" t="t" r="r" b="b"/>
            <a:pathLst>
              <a:path w="370839" h="381000">
                <a:moveTo>
                  <a:pt x="0" y="190500"/>
                </a:moveTo>
                <a:lnTo>
                  <a:pt x="6616" y="139876"/>
                </a:lnTo>
                <a:lnTo>
                  <a:pt x="25287" y="94375"/>
                </a:lnTo>
                <a:lnTo>
                  <a:pt x="54244" y="55816"/>
                </a:lnTo>
                <a:lnTo>
                  <a:pt x="91722" y="26020"/>
                </a:lnTo>
                <a:lnTo>
                  <a:pt x="135951" y="6808"/>
                </a:lnTo>
                <a:lnTo>
                  <a:pt x="185165" y="0"/>
                </a:lnTo>
                <a:lnTo>
                  <a:pt x="234380" y="6808"/>
                </a:lnTo>
                <a:lnTo>
                  <a:pt x="278609" y="26020"/>
                </a:lnTo>
                <a:lnTo>
                  <a:pt x="316087" y="55816"/>
                </a:lnTo>
                <a:lnTo>
                  <a:pt x="345044" y="94375"/>
                </a:lnTo>
                <a:lnTo>
                  <a:pt x="363715" y="139876"/>
                </a:lnTo>
                <a:lnTo>
                  <a:pt x="370332" y="190500"/>
                </a:lnTo>
                <a:lnTo>
                  <a:pt x="363715" y="241123"/>
                </a:lnTo>
                <a:lnTo>
                  <a:pt x="345044" y="286624"/>
                </a:lnTo>
                <a:lnTo>
                  <a:pt x="316087" y="325183"/>
                </a:lnTo>
                <a:lnTo>
                  <a:pt x="278609" y="354979"/>
                </a:lnTo>
                <a:lnTo>
                  <a:pt x="234380" y="374191"/>
                </a:lnTo>
                <a:lnTo>
                  <a:pt x="185165" y="381000"/>
                </a:lnTo>
                <a:lnTo>
                  <a:pt x="135951" y="374191"/>
                </a:lnTo>
                <a:lnTo>
                  <a:pt x="91722" y="354979"/>
                </a:lnTo>
                <a:lnTo>
                  <a:pt x="54244" y="325183"/>
                </a:lnTo>
                <a:lnTo>
                  <a:pt x="25287" y="286624"/>
                </a:lnTo>
                <a:lnTo>
                  <a:pt x="6616" y="241123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18817" y="2306827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11808" y="2177795"/>
            <a:ext cx="518159" cy="533400"/>
          </a:xfrm>
          <a:custGeom>
            <a:avLst/>
            <a:gdLst/>
            <a:ahLst/>
            <a:cxnLst/>
            <a:rect l="l" t="t" r="r" b="b"/>
            <a:pathLst>
              <a:path w="518160" h="533400">
                <a:moveTo>
                  <a:pt x="0" y="266700"/>
                </a:moveTo>
                <a:lnTo>
                  <a:pt x="4172" y="218753"/>
                </a:lnTo>
                <a:lnTo>
                  <a:pt x="16203" y="173629"/>
                </a:lnTo>
                <a:lnTo>
                  <a:pt x="35362" y="132080"/>
                </a:lnTo>
                <a:lnTo>
                  <a:pt x="60918" y="94858"/>
                </a:lnTo>
                <a:lnTo>
                  <a:pt x="92140" y="62716"/>
                </a:lnTo>
                <a:lnTo>
                  <a:pt x="128298" y="36406"/>
                </a:lnTo>
                <a:lnTo>
                  <a:pt x="168661" y="16682"/>
                </a:lnTo>
                <a:lnTo>
                  <a:pt x="212498" y="4296"/>
                </a:lnTo>
                <a:lnTo>
                  <a:pt x="259079" y="0"/>
                </a:lnTo>
                <a:lnTo>
                  <a:pt x="305661" y="4296"/>
                </a:lnTo>
                <a:lnTo>
                  <a:pt x="349498" y="16682"/>
                </a:lnTo>
                <a:lnTo>
                  <a:pt x="389861" y="36406"/>
                </a:lnTo>
                <a:lnTo>
                  <a:pt x="426019" y="62716"/>
                </a:lnTo>
                <a:lnTo>
                  <a:pt x="457241" y="94858"/>
                </a:lnTo>
                <a:lnTo>
                  <a:pt x="482797" y="132080"/>
                </a:lnTo>
                <a:lnTo>
                  <a:pt x="501956" y="173629"/>
                </a:lnTo>
                <a:lnTo>
                  <a:pt x="513987" y="218753"/>
                </a:lnTo>
                <a:lnTo>
                  <a:pt x="518159" y="266700"/>
                </a:lnTo>
                <a:lnTo>
                  <a:pt x="513987" y="314646"/>
                </a:lnTo>
                <a:lnTo>
                  <a:pt x="501956" y="359770"/>
                </a:lnTo>
                <a:lnTo>
                  <a:pt x="482797" y="401320"/>
                </a:lnTo>
                <a:lnTo>
                  <a:pt x="457241" y="438541"/>
                </a:lnTo>
                <a:lnTo>
                  <a:pt x="426019" y="470683"/>
                </a:lnTo>
                <a:lnTo>
                  <a:pt x="389861" y="496993"/>
                </a:lnTo>
                <a:lnTo>
                  <a:pt x="349498" y="516717"/>
                </a:lnTo>
                <a:lnTo>
                  <a:pt x="305661" y="529103"/>
                </a:lnTo>
                <a:lnTo>
                  <a:pt x="259079" y="533400"/>
                </a:lnTo>
                <a:lnTo>
                  <a:pt x="212498" y="529103"/>
                </a:lnTo>
                <a:lnTo>
                  <a:pt x="168661" y="516717"/>
                </a:lnTo>
                <a:lnTo>
                  <a:pt x="128298" y="496993"/>
                </a:lnTo>
                <a:lnTo>
                  <a:pt x="92140" y="470683"/>
                </a:lnTo>
                <a:lnTo>
                  <a:pt x="60918" y="438541"/>
                </a:lnTo>
                <a:lnTo>
                  <a:pt x="35362" y="401319"/>
                </a:lnTo>
                <a:lnTo>
                  <a:pt x="16203" y="359770"/>
                </a:lnTo>
                <a:lnTo>
                  <a:pt x="4172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6081" y="2881122"/>
            <a:ext cx="2392680" cy="565785"/>
          </a:xfrm>
          <a:custGeom>
            <a:avLst/>
            <a:gdLst/>
            <a:ahLst/>
            <a:cxnLst/>
            <a:rect l="l" t="t" r="r" b="b"/>
            <a:pathLst>
              <a:path w="2392680" h="565785">
                <a:moveTo>
                  <a:pt x="2298446" y="0"/>
                </a:moveTo>
                <a:lnTo>
                  <a:pt x="94234" y="0"/>
                </a:lnTo>
                <a:lnTo>
                  <a:pt x="57553" y="7401"/>
                </a:lnTo>
                <a:lnTo>
                  <a:pt x="27600" y="27590"/>
                </a:lnTo>
                <a:lnTo>
                  <a:pt x="7405" y="57542"/>
                </a:lnTo>
                <a:lnTo>
                  <a:pt x="0" y="94233"/>
                </a:lnTo>
                <a:lnTo>
                  <a:pt x="0" y="471169"/>
                </a:lnTo>
                <a:lnTo>
                  <a:pt x="7405" y="507861"/>
                </a:lnTo>
                <a:lnTo>
                  <a:pt x="27600" y="537813"/>
                </a:lnTo>
                <a:lnTo>
                  <a:pt x="57553" y="558002"/>
                </a:lnTo>
                <a:lnTo>
                  <a:pt x="94234" y="565403"/>
                </a:lnTo>
                <a:lnTo>
                  <a:pt x="2298446" y="565403"/>
                </a:lnTo>
                <a:lnTo>
                  <a:pt x="2335137" y="558002"/>
                </a:lnTo>
                <a:lnTo>
                  <a:pt x="2365089" y="537813"/>
                </a:lnTo>
                <a:lnTo>
                  <a:pt x="2385278" y="507861"/>
                </a:lnTo>
                <a:lnTo>
                  <a:pt x="2392680" y="471169"/>
                </a:lnTo>
                <a:lnTo>
                  <a:pt x="2392680" y="94233"/>
                </a:lnTo>
                <a:lnTo>
                  <a:pt x="2385278" y="57542"/>
                </a:lnTo>
                <a:lnTo>
                  <a:pt x="2365089" y="27590"/>
                </a:lnTo>
                <a:lnTo>
                  <a:pt x="2335137" y="7401"/>
                </a:lnTo>
                <a:lnTo>
                  <a:pt x="22984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6081" y="2881122"/>
            <a:ext cx="2392680" cy="565785"/>
          </a:xfrm>
          <a:custGeom>
            <a:avLst/>
            <a:gdLst/>
            <a:ahLst/>
            <a:cxnLst/>
            <a:rect l="l" t="t" r="r" b="b"/>
            <a:pathLst>
              <a:path w="2392680" h="565785">
                <a:moveTo>
                  <a:pt x="0" y="94233"/>
                </a:moveTo>
                <a:lnTo>
                  <a:pt x="7405" y="57542"/>
                </a:lnTo>
                <a:lnTo>
                  <a:pt x="27600" y="27590"/>
                </a:lnTo>
                <a:lnTo>
                  <a:pt x="57553" y="7401"/>
                </a:lnTo>
                <a:lnTo>
                  <a:pt x="94234" y="0"/>
                </a:lnTo>
                <a:lnTo>
                  <a:pt x="2298446" y="0"/>
                </a:lnTo>
                <a:lnTo>
                  <a:pt x="2335137" y="7401"/>
                </a:lnTo>
                <a:lnTo>
                  <a:pt x="2365089" y="27590"/>
                </a:lnTo>
                <a:lnTo>
                  <a:pt x="2385278" y="57542"/>
                </a:lnTo>
                <a:lnTo>
                  <a:pt x="2392680" y="94233"/>
                </a:lnTo>
                <a:lnTo>
                  <a:pt x="2392680" y="471169"/>
                </a:lnTo>
                <a:lnTo>
                  <a:pt x="2385278" y="507861"/>
                </a:lnTo>
                <a:lnTo>
                  <a:pt x="2365089" y="537813"/>
                </a:lnTo>
                <a:lnTo>
                  <a:pt x="2335137" y="558002"/>
                </a:lnTo>
                <a:lnTo>
                  <a:pt x="2298446" y="565403"/>
                </a:lnTo>
                <a:lnTo>
                  <a:pt x="94234" y="565403"/>
                </a:lnTo>
                <a:lnTo>
                  <a:pt x="57553" y="558002"/>
                </a:lnTo>
                <a:lnTo>
                  <a:pt x="27600" y="537813"/>
                </a:lnTo>
                <a:lnTo>
                  <a:pt x="7405" y="507861"/>
                </a:lnTo>
                <a:lnTo>
                  <a:pt x="0" y="471169"/>
                </a:lnTo>
                <a:lnTo>
                  <a:pt x="0" y="94233"/>
                </a:lnTo>
                <a:close/>
              </a:path>
            </a:pathLst>
          </a:custGeom>
          <a:ln w="25908">
            <a:solidFill>
              <a:srgbClr val="999A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72738" y="2903296"/>
            <a:ext cx="23596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1435">
              <a:lnSpc>
                <a:spcPts val="1914"/>
              </a:lnSpc>
              <a:spcBef>
                <a:spcPts val="95"/>
              </a:spcBef>
            </a:pPr>
            <a:r>
              <a:rPr dirty="0" sz="1600" spc="-420" b="1">
                <a:latin typeface="Arial"/>
                <a:cs typeface="Arial"/>
              </a:rPr>
              <a:t>M</a:t>
            </a:r>
            <a:r>
              <a:rPr dirty="0" sz="1600" spc="-420">
                <a:solidFill>
                  <a:srgbClr val="464646"/>
                </a:solidFill>
                <a:latin typeface="Arial"/>
                <a:cs typeface="Arial"/>
              </a:rPr>
              <a:t>AW</a:t>
            </a:r>
            <a:r>
              <a:rPr dirty="0" sz="1600" spc="-420" b="1">
                <a:latin typeface="Arial"/>
                <a:cs typeface="Arial"/>
              </a:rPr>
              <a:t>an</a:t>
            </a:r>
            <a:r>
              <a:rPr dirty="0" sz="1600" spc="-42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600" spc="-420" b="1">
                <a:latin typeface="Arial"/>
                <a:cs typeface="Arial"/>
              </a:rPr>
              <a:t>ag</a:t>
            </a:r>
            <a:r>
              <a:rPr dirty="0" sz="1600" spc="-420">
                <a:solidFill>
                  <a:srgbClr val="464646"/>
                </a:solidFill>
                <a:latin typeface="Arial"/>
                <a:cs typeface="Arial"/>
              </a:rPr>
              <a:t>IA</a:t>
            </a:r>
            <a:r>
              <a:rPr dirty="0" sz="1600" spc="-420" b="1">
                <a:latin typeface="Arial"/>
                <a:cs typeface="Arial"/>
              </a:rPr>
              <a:t>e</a:t>
            </a:r>
            <a:r>
              <a:rPr dirty="0" sz="1600" spc="-42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dirty="0" sz="1600" spc="-420" b="1">
                <a:latin typeface="Arial"/>
                <a:cs typeface="Arial"/>
              </a:rPr>
              <a:t>AWS </a:t>
            </a:r>
            <a:r>
              <a:rPr dirty="0" sz="1600" spc="-20" b="1">
                <a:latin typeface="Arial"/>
                <a:cs typeface="Arial"/>
              </a:rPr>
              <a:t>IAM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4"/>
              </a:lnSpc>
            </a:pPr>
            <a:r>
              <a:rPr dirty="0" sz="1600" spc="-5" b="1">
                <a:latin typeface="Arial"/>
                <a:cs typeface="Arial"/>
              </a:rPr>
              <a:t>and their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6983" y="2715767"/>
            <a:ext cx="1905" cy="152400"/>
          </a:xfrm>
          <a:custGeom>
            <a:avLst/>
            <a:gdLst/>
            <a:ahLst/>
            <a:cxnLst/>
            <a:rect l="l" t="t" r="r" b="b"/>
            <a:pathLst>
              <a:path w="1905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7860" y="1593341"/>
            <a:ext cx="383857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10" b="1">
                <a:solidFill>
                  <a:srgbClr val="FBB64B"/>
                </a:solidFill>
                <a:latin typeface="Arial"/>
                <a:cs typeface="Arial"/>
              </a:rPr>
              <a:t>2,913</a:t>
            </a:r>
            <a:endParaRPr sz="1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2216" y="4898092"/>
            <a:ext cx="1150620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B6B6B5"/>
                </a:solidFill>
                <a:latin typeface="Arial"/>
                <a:cs typeface="Arial"/>
              </a:rPr>
              <a:t>*As </a:t>
            </a:r>
            <a:r>
              <a:rPr dirty="0" sz="900">
                <a:solidFill>
                  <a:srgbClr val="B6B6B5"/>
                </a:solidFill>
                <a:latin typeface="Arial"/>
                <a:cs typeface="Arial"/>
              </a:rPr>
              <a:t>of </a:t>
            </a:r>
            <a:r>
              <a:rPr dirty="0" sz="900" spc="-5">
                <a:solidFill>
                  <a:srgbClr val="B6B6B5"/>
                </a:solidFill>
                <a:latin typeface="Arial"/>
                <a:cs typeface="Arial"/>
              </a:rPr>
              <a:t>1 </a:t>
            </a:r>
            <a:r>
              <a:rPr dirty="0" sz="900">
                <a:solidFill>
                  <a:srgbClr val="B6B6B5"/>
                </a:solidFill>
                <a:latin typeface="Arial"/>
                <a:cs typeface="Arial"/>
              </a:rPr>
              <a:t>January</a:t>
            </a:r>
            <a:r>
              <a:rPr dirty="0" sz="900" spc="-80">
                <a:solidFill>
                  <a:srgbClr val="B6B6B5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B6B6B5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7759" y="4630013"/>
            <a:ext cx="5518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DFDFDF"/>
                </a:solidFill>
                <a:latin typeface="Arial"/>
                <a:cs typeface="Arial"/>
              </a:rPr>
              <a:t>AWS</a:t>
            </a:r>
            <a:r>
              <a:rPr dirty="0" sz="800" spc="-85">
                <a:solidFill>
                  <a:srgbClr val="DFDFD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Direct  Connect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2438" y="731901"/>
            <a:ext cx="106172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>
                <a:solidFill>
                  <a:srgbClr val="B6B6B5"/>
                </a:solidFill>
                <a:latin typeface="Arial"/>
                <a:cs typeface="Arial"/>
              </a:rPr>
              <a:t>AWS </a:t>
            </a:r>
            <a:r>
              <a:rPr dirty="0" sz="800">
                <a:solidFill>
                  <a:srgbClr val="B6B6B5"/>
                </a:solidFill>
                <a:latin typeface="Arial"/>
                <a:cs typeface="Arial"/>
              </a:rPr>
              <a:t>Elastic</a:t>
            </a:r>
            <a:r>
              <a:rPr dirty="0" sz="800" spc="-85">
                <a:solidFill>
                  <a:srgbClr val="B6B6B5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B6B6B5"/>
                </a:solidFill>
                <a:latin typeface="Arial"/>
                <a:cs typeface="Arial"/>
              </a:rPr>
              <a:t>Beanstalk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3406" y="424053"/>
            <a:ext cx="11658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A6A6A6"/>
                </a:solidFill>
                <a:latin typeface="Arial"/>
                <a:cs typeface="Arial"/>
              </a:rPr>
              <a:t>Amazon</a:t>
            </a:r>
            <a:r>
              <a:rPr dirty="0" sz="105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6A6A6"/>
                </a:solidFill>
                <a:latin typeface="Arial"/>
                <a:cs typeface="Arial"/>
              </a:rPr>
              <a:t>CloudTrail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5465" y="763270"/>
            <a:ext cx="8470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A6A6A6"/>
                </a:solidFill>
                <a:latin typeface="Arial"/>
                <a:cs typeface="Arial"/>
              </a:rPr>
              <a:t>Amazon</a:t>
            </a:r>
            <a:r>
              <a:rPr dirty="0" sz="9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Kinesis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" y="4081678"/>
            <a:ext cx="6388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Amazon</a:t>
            </a:r>
            <a:r>
              <a:rPr dirty="0" sz="800" spc="-60">
                <a:solidFill>
                  <a:srgbClr val="DFDFD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SNS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2341" y="4759248"/>
            <a:ext cx="8978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DFDFDF"/>
                </a:solidFill>
                <a:latin typeface="Arial"/>
                <a:cs typeface="Arial"/>
              </a:rPr>
              <a:t>AWS</a:t>
            </a:r>
            <a:r>
              <a:rPr dirty="0" sz="800" spc="-55">
                <a:solidFill>
                  <a:srgbClr val="DFDFD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Import/Export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6157" y="3912514"/>
            <a:ext cx="85216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A6A6A6"/>
                </a:solidFill>
                <a:latin typeface="Arial"/>
                <a:cs typeface="Arial"/>
              </a:rPr>
              <a:t>Amazon</a:t>
            </a:r>
            <a:r>
              <a:rPr dirty="0" sz="105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1050" spc="5">
                <a:solidFill>
                  <a:srgbClr val="A6A6A6"/>
                </a:solidFill>
                <a:latin typeface="Arial"/>
                <a:cs typeface="Arial"/>
              </a:rPr>
              <a:t>SWF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323" y="3446526"/>
            <a:ext cx="64897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5"/>
              </a:spcBef>
            </a:pPr>
            <a:r>
              <a:rPr dirty="0" sz="1050" spc="10">
                <a:solidFill>
                  <a:srgbClr val="7B7B7B"/>
                </a:solidFill>
                <a:latin typeface="Arial"/>
                <a:cs typeface="Arial"/>
              </a:rPr>
              <a:t>AWS</a:t>
            </a:r>
            <a:r>
              <a:rPr dirty="0" sz="1050" spc="-13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7B7B7B"/>
                </a:solidFill>
                <a:latin typeface="Arial"/>
                <a:cs typeface="Arial"/>
              </a:rPr>
              <a:t>Data  Pipeline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3308" y="4097223"/>
            <a:ext cx="6826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1100" spc="-10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464646"/>
                </a:solidFill>
                <a:latin typeface="Arial"/>
                <a:cs typeface="Arial"/>
              </a:rPr>
              <a:t>KMS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359" y="471296"/>
            <a:ext cx="9810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Amazon</a:t>
            </a:r>
            <a:r>
              <a:rPr dirty="0" sz="1100" spc="-6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B7B7B"/>
                </a:solidFill>
                <a:latin typeface="Arial"/>
                <a:cs typeface="Arial"/>
              </a:rPr>
              <a:t>Config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49945" y="3323031"/>
            <a:ext cx="87058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Amazon</a:t>
            </a:r>
            <a:r>
              <a:rPr dirty="0" sz="1100" spc="-6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RDS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100" spc="5">
                <a:solidFill>
                  <a:srgbClr val="7B7B7B"/>
                </a:solidFill>
                <a:latin typeface="Arial"/>
                <a:cs typeface="Arial"/>
              </a:rPr>
              <a:t>for</a:t>
            </a:r>
            <a:r>
              <a:rPr dirty="0" sz="1100" spc="-6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B7B7B"/>
                </a:solidFill>
                <a:latin typeface="Arial"/>
                <a:cs typeface="Arial"/>
              </a:rPr>
              <a:t>Aurora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1796" y="4405071"/>
            <a:ext cx="6750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B7B7B"/>
                </a:solidFill>
                <a:latin typeface="Arial"/>
                <a:cs typeface="Arial"/>
              </a:rPr>
              <a:t>WorkDocs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6109" y="3301365"/>
            <a:ext cx="5861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464646"/>
                </a:solidFill>
                <a:latin typeface="Arial"/>
                <a:cs typeface="Arial"/>
              </a:rPr>
              <a:t>D</a:t>
            </a:r>
            <a:r>
              <a:rPr dirty="0" sz="1100" spc="-1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rectory 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5759" y="4644034"/>
            <a:ext cx="8470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solidFill>
                  <a:srgbClr val="7B7B7B"/>
                </a:solidFill>
                <a:latin typeface="Arial"/>
                <a:cs typeface="Arial"/>
              </a:rPr>
              <a:t>AWS</a:t>
            </a:r>
            <a:r>
              <a:rPr dirty="0" sz="1100" spc="-114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Service  Catalog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9626" y="4286503"/>
            <a:ext cx="11303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B7B7B"/>
                </a:solidFill>
                <a:latin typeface="Arial"/>
                <a:cs typeface="Arial"/>
              </a:rPr>
              <a:t>CloudWatch</a:t>
            </a:r>
            <a:r>
              <a:rPr dirty="0" sz="1100" spc="-9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B7B7B"/>
                </a:solidFill>
                <a:latin typeface="Arial"/>
                <a:cs typeface="Arial"/>
              </a:rPr>
              <a:t>Logs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4892" y="4008221"/>
            <a:ext cx="904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200" spc="-8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15" b="1">
                <a:solidFill>
                  <a:srgbClr val="464646"/>
                </a:solidFill>
                <a:latin typeface="Arial"/>
                <a:cs typeface="Arial"/>
              </a:rPr>
              <a:t>API  </a:t>
            </a:r>
            <a:r>
              <a:rPr dirty="0" sz="1200" b="1">
                <a:solidFill>
                  <a:srgbClr val="464646"/>
                </a:solidFill>
                <a:latin typeface="Arial"/>
                <a:cs typeface="Arial"/>
              </a:rPr>
              <a:t>Gateway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3085" y="4219752"/>
            <a:ext cx="1507490" cy="664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A6A6A6"/>
                </a:solidFill>
                <a:latin typeface="Arial"/>
                <a:cs typeface="Arial"/>
              </a:rPr>
              <a:t>WorkSpaces</a:t>
            </a:r>
            <a:endParaRPr sz="1050">
              <a:latin typeface="Arial"/>
              <a:cs typeface="Arial"/>
            </a:endParaRPr>
          </a:p>
          <a:p>
            <a:pPr algn="ctr" marL="236220">
              <a:lnSpc>
                <a:spcPct val="100000"/>
              </a:lnSpc>
              <a:spcBef>
                <a:spcPts val="885"/>
              </a:spcBef>
            </a:pPr>
            <a:r>
              <a:rPr dirty="0" sz="12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200" spc="-5" b="1">
                <a:solidFill>
                  <a:srgbClr val="464646"/>
                </a:solidFill>
                <a:latin typeface="Arial"/>
                <a:cs typeface="Arial"/>
              </a:rPr>
              <a:t> Machine</a:t>
            </a:r>
            <a:endParaRPr sz="1200">
              <a:latin typeface="Arial"/>
              <a:cs typeface="Arial"/>
            </a:endParaRPr>
          </a:p>
          <a:p>
            <a:pPr algn="ctr" marL="279400">
              <a:lnSpc>
                <a:spcPct val="100000"/>
              </a:lnSpc>
            </a:pPr>
            <a:r>
              <a:rPr dirty="0" sz="1200" b="1">
                <a:solidFill>
                  <a:srgbClr val="464646"/>
                </a:solidFill>
                <a:latin typeface="Arial"/>
                <a:cs typeface="Arial"/>
              </a:rPr>
              <a:t>Learning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6118" y="2834385"/>
            <a:ext cx="1272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B7B7B"/>
                </a:solidFill>
                <a:latin typeface="Arial"/>
                <a:cs typeface="Arial"/>
              </a:rPr>
              <a:t>AWS Device</a:t>
            </a:r>
            <a:r>
              <a:rPr dirty="0" sz="1200" spc="-10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B7B7B"/>
                </a:solidFill>
                <a:latin typeface="Arial"/>
                <a:cs typeface="Arial"/>
              </a:rPr>
              <a:t>Farm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0876" y="3732072"/>
            <a:ext cx="748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B7B7B"/>
                </a:solidFill>
                <a:latin typeface="Arial"/>
                <a:cs typeface="Arial"/>
              </a:rPr>
              <a:t>AWS</a:t>
            </a:r>
            <a:r>
              <a:rPr dirty="0" sz="1200" spc="-9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7B7B7B"/>
                </a:solidFill>
                <a:latin typeface="Arial"/>
                <a:cs typeface="Arial"/>
              </a:rPr>
              <a:t>WAF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5576" y="732282"/>
            <a:ext cx="1478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B7B7B"/>
                </a:solidFill>
                <a:latin typeface="Arial"/>
                <a:cs typeface="Arial"/>
              </a:rPr>
              <a:t>Elasticsearch</a:t>
            </a:r>
            <a:r>
              <a:rPr dirty="0" sz="1200" spc="-9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7B7B7B"/>
                </a:solidFill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5507" y="3337052"/>
            <a:ext cx="965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64646"/>
                </a:solidFill>
                <a:latin typeface="Arial"/>
                <a:cs typeface="Arial"/>
              </a:rPr>
              <a:t>Q</a:t>
            </a:r>
            <a:r>
              <a:rPr dirty="0" sz="1400" spc="-10" b="1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dirty="0" sz="1400" b="1">
                <a:solidFill>
                  <a:srgbClr val="464646"/>
                </a:solidFill>
                <a:latin typeface="Arial"/>
                <a:cs typeface="Arial"/>
              </a:rPr>
              <a:t>ickSig</a:t>
            </a:r>
            <a:r>
              <a:rPr dirty="0" sz="1400" spc="-10" b="1">
                <a:solidFill>
                  <a:srgbClr val="464646"/>
                </a:solidFill>
                <a:latin typeface="Arial"/>
                <a:cs typeface="Arial"/>
              </a:rPr>
              <a:t>h</a:t>
            </a:r>
            <a:r>
              <a:rPr dirty="0" sz="140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4922" y="134239"/>
            <a:ext cx="1740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64646"/>
                </a:solidFill>
                <a:latin typeface="Arial"/>
                <a:cs typeface="Arial"/>
              </a:rPr>
              <a:t>Import/Export</a:t>
            </a:r>
            <a:r>
              <a:rPr dirty="0" sz="1200" spc="-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464646"/>
                </a:solidFill>
                <a:latin typeface="Arial"/>
                <a:cs typeface="Arial"/>
              </a:rPr>
              <a:t>Snowball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90794" y="3892397"/>
            <a:ext cx="1660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RDS for</a:t>
            </a:r>
            <a:r>
              <a:rPr dirty="0" sz="1600" spc="-5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MariaDB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3210" y="4806492"/>
            <a:ext cx="1254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B7B7B"/>
                </a:solidFill>
                <a:latin typeface="Arial"/>
                <a:cs typeface="Arial"/>
              </a:rPr>
              <a:t>Amazon</a:t>
            </a:r>
            <a:r>
              <a:rPr dirty="0" sz="1200" spc="-7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B7B7B"/>
                </a:solidFill>
                <a:latin typeface="Arial"/>
                <a:cs typeface="Arial"/>
              </a:rPr>
              <a:t>Inspector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4367" y="4400803"/>
            <a:ext cx="8489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1600" spc="-2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IoT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48525" y="983996"/>
            <a:ext cx="1710055" cy="770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376555" indent="-277495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464646"/>
                </a:solidFill>
                <a:latin typeface="Arial"/>
                <a:cs typeface="Arial"/>
              </a:rPr>
              <a:t>EC2</a:t>
            </a:r>
            <a:r>
              <a:rPr dirty="0" sz="1500" spc="-5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464646"/>
                </a:solidFill>
                <a:latin typeface="Arial"/>
                <a:cs typeface="Arial"/>
              </a:rPr>
              <a:t>Container  </a:t>
            </a:r>
            <a:r>
              <a:rPr dirty="0" sz="1500" b="1">
                <a:solidFill>
                  <a:srgbClr val="464646"/>
                </a:solidFill>
                <a:latin typeface="Arial"/>
                <a:cs typeface="Arial"/>
              </a:rPr>
              <a:t>Registry</a:t>
            </a:r>
            <a:endParaRPr sz="1500">
              <a:latin typeface="Arial"/>
              <a:cs typeface="Arial"/>
            </a:endParaRPr>
          </a:p>
          <a:p>
            <a:pPr marL="510540">
              <a:lnSpc>
                <a:spcPct val="100000"/>
              </a:lnSpc>
              <a:spcBef>
                <a:spcPts val="940"/>
              </a:spcBef>
            </a:pPr>
            <a:r>
              <a:rPr dirty="0" sz="1100" spc="10">
                <a:solidFill>
                  <a:srgbClr val="7B7B7B"/>
                </a:solidFill>
                <a:latin typeface="Arial"/>
                <a:cs typeface="Arial"/>
              </a:rPr>
              <a:t>AWS</a:t>
            </a:r>
            <a:r>
              <a:rPr dirty="0" sz="1100" spc="-9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CodePipeline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47030" y="488061"/>
            <a:ext cx="820419" cy="4895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54000" indent="7112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Amazon  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E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las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t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i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Ca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c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h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solidFill>
                  <a:srgbClr val="A6A6A6"/>
                </a:solidFill>
                <a:latin typeface="Arial"/>
                <a:cs typeface="Arial"/>
              </a:rPr>
              <a:t>CloudHSM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15121" y="4290771"/>
            <a:ext cx="5835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29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7B7B7B"/>
                </a:solidFill>
                <a:latin typeface="Arial"/>
                <a:cs typeface="Arial"/>
              </a:rPr>
              <a:t>Mobile  </a:t>
            </a: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7B7B7B"/>
                </a:solidFill>
                <a:latin typeface="Arial"/>
                <a:cs typeface="Arial"/>
              </a:rPr>
              <a:t>n</a:t>
            </a: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a</a:t>
            </a:r>
            <a:r>
              <a:rPr dirty="0" sz="1100" spc="-10">
                <a:solidFill>
                  <a:srgbClr val="7B7B7B"/>
                </a:solidFill>
                <a:latin typeface="Arial"/>
                <a:cs typeface="Arial"/>
              </a:rPr>
              <a:t>l</a:t>
            </a:r>
            <a:r>
              <a:rPr dirty="0" sz="1100" spc="-15">
                <a:solidFill>
                  <a:srgbClr val="7B7B7B"/>
                </a:solidFill>
                <a:latin typeface="Arial"/>
                <a:cs typeface="Arial"/>
              </a:rPr>
              <a:t>y</a:t>
            </a:r>
            <a:r>
              <a:rPr dirty="0" sz="1100">
                <a:solidFill>
                  <a:srgbClr val="7B7B7B"/>
                </a:solidFill>
                <a:latin typeface="Arial"/>
                <a:cs typeface="Arial"/>
              </a:rPr>
              <a:t>t</a:t>
            </a:r>
            <a:r>
              <a:rPr dirty="0" sz="1100" spc="-10">
                <a:solidFill>
                  <a:srgbClr val="7B7B7B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7B7B7B"/>
                </a:solidFill>
                <a:latin typeface="Arial"/>
                <a:cs typeface="Arial"/>
              </a:rPr>
              <a:t>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25842" y="3847287"/>
            <a:ext cx="1177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B7B7B"/>
                </a:solidFill>
                <a:latin typeface="Arial"/>
                <a:cs typeface="Arial"/>
              </a:rPr>
              <a:t>AWS Mobile</a:t>
            </a:r>
            <a:r>
              <a:rPr dirty="0" sz="1200" spc="-10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7B7B7B"/>
                </a:solidFill>
                <a:latin typeface="Arial"/>
                <a:cs typeface="Arial"/>
              </a:rPr>
              <a:t>Hub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12511" y="171703"/>
            <a:ext cx="13970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0">
                <a:solidFill>
                  <a:srgbClr val="7B7B7B"/>
                </a:solidFill>
                <a:latin typeface="Arial"/>
                <a:cs typeface="Arial"/>
              </a:rPr>
              <a:t>AWS </a:t>
            </a:r>
            <a:r>
              <a:rPr dirty="0" sz="1050">
                <a:solidFill>
                  <a:srgbClr val="7B7B7B"/>
                </a:solidFill>
                <a:latin typeface="Arial"/>
                <a:cs typeface="Arial"/>
              </a:rPr>
              <a:t>Storage</a:t>
            </a:r>
            <a:r>
              <a:rPr dirty="0" sz="1050" spc="-12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B7B7B"/>
                </a:solidFill>
                <a:latin typeface="Arial"/>
                <a:cs typeface="Arial"/>
              </a:rPr>
              <a:t>Gateway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8380" y="110105"/>
            <a:ext cx="1546225" cy="5816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45"/>
              </a:spcBef>
            </a:pP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G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o</a:t>
            </a:r>
            <a:r>
              <a:rPr dirty="0" sz="800" spc="-10">
                <a:solidFill>
                  <a:srgbClr val="DFDFDF"/>
                </a:solidFill>
                <a:latin typeface="Arial"/>
                <a:cs typeface="Arial"/>
              </a:rPr>
              <a:t>v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C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lo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u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539750">
              <a:lnSpc>
                <a:spcPct val="100000"/>
              </a:lnSpc>
              <a:spcBef>
                <a:spcPts val="325"/>
              </a:spcBef>
            </a:pPr>
            <a:r>
              <a:rPr dirty="0" sz="1050" spc="10">
                <a:solidFill>
                  <a:srgbClr val="B9B9B9"/>
                </a:solidFill>
                <a:latin typeface="Arial"/>
                <a:cs typeface="Arial"/>
              </a:rPr>
              <a:t>AWS</a:t>
            </a:r>
            <a:r>
              <a:rPr dirty="0" sz="1050" spc="-85">
                <a:solidFill>
                  <a:srgbClr val="B9B9B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B9B9B9"/>
                </a:solidFill>
                <a:latin typeface="Arial"/>
                <a:cs typeface="Arial"/>
              </a:rPr>
              <a:t>OpsWorks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solidFill>
                  <a:srgbClr val="353535"/>
                </a:solidFill>
                <a:latin typeface="Arial"/>
                <a:cs typeface="Arial"/>
              </a:rPr>
              <a:t>CodeCommit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71114" y="510286"/>
            <a:ext cx="41973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53535"/>
                </a:solidFill>
                <a:latin typeface="Arial"/>
                <a:cs typeface="Arial"/>
              </a:rPr>
              <a:t>EC2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7794" y="754125"/>
            <a:ext cx="1747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53535"/>
                </a:solidFill>
                <a:latin typeface="Arial"/>
                <a:cs typeface="Arial"/>
              </a:rPr>
              <a:t>Container</a:t>
            </a:r>
            <a:r>
              <a:rPr dirty="0" sz="1600" spc="-35" b="1">
                <a:solidFill>
                  <a:srgbClr val="353535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53535"/>
                </a:solidFill>
                <a:latin typeface="Arial"/>
                <a:cs typeface="Arial"/>
              </a:rPr>
              <a:t>Service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53808" y="137287"/>
            <a:ext cx="10591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Amazon</a:t>
            </a:r>
            <a:r>
              <a:rPr dirty="0" sz="1100" spc="-4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Cognito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56508" y="440182"/>
            <a:ext cx="11506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0">
                <a:solidFill>
                  <a:srgbClr val="7B7B7B"/>
                </a:solidFill>
                <a:latin typeface="Arial"/>
                <a:cs typeface="Arial"/>
              </a:rPr>
              <a:t>AWS</a:t>
            </a:r>
            <a:r>
              <a:rPr dirty="0" sz="1100" spc="-9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B7B7B"/>
                </a:solidFill>
                <a:latin typeface="Arial"/>
                <a:cs typeface="Arial"/>
              </a:rPr>
              <a:t>CodeDeploy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7308" y="4388002"/>
            <a:ext cx="953769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A6A6A6"/>
                </a:solidFill>
                <a:latin typeface="Arial"/>
                <a:cs typeface="Arial"/>
              </a:rPr>
              <a:t>CloudSearch</a:t>
            </a:r>
            <a:endParaRPr sz="1050">
              <a:latin typeface="Arial"/>
              <a:cs typeface="Arial"/>
            </a:endParaRPr>
          </a:p>
          <a:p>
            <a:pPr marL="616585">
              <a:lnSpc>
                <a:spcPct val="100000"/>
              </a:lnSpc>
              <a:spcBef>
                <a:spcPts val="894"/>
              </a:spcBef>
            </a:pPr>
            <a:r>
              <a:rPr dirty="0" sz="800">
                <a:solidFill>
                  <a:srgbClr val="7B7B7B"/>
                </a:solidFill>
                <a:latin typeface="Arial"/>
                <a:cs typeface="Arial"/>
              </a:rPr>
              <a:t>Gl</a:t>
            </a:r>
            <a:r>
              <a:rPr dirty="0" sz="800" spc="-5">
                <a:solidFill>
                  <a:srgbClr val="7B7B7B"/>
                </a:solidFill>
                <a:latin typeface="Arial"/>
                <a:cs typeface="Arial"/>
              </a:rPr>
              <a:t>a</a:t>
            </a:r>
            <a:r>
              <a:rPr dirty="0" sz="800">
                <a:solidFill>
                  <a:srgbClr val="7B7B7B"/>
                </a:solidFill>
                <a:latin typeface="Arial"/>
                <a:cs typeface="Arial"/>
              </a:rPr>
              <a:t>c</a:t>
            </a:r>
            <a:r>
              <a:rPr dirty="0" sz="800">
                <a:solidFill>
                  <a:srgbClr val="7B7B7B"/>
                </a:solidFill>
                <a:latin typeface="Arial"/>
                <a:cs typeface="Arial"/>
              </a:rPr>
              <a:t>ier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2216" y="711077"/>
            <a:ext cx="1550670" cy="249047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793750">
              <a:lnSpc>
                <a:spcPct val="100000"/>
              </a:lnSpc>
              <a:spcBef>
                <a:spcPts val="355"/>
              </a:spcBef>
            </a:pPr>
            <a:r>
              <a:rPr dirty="0" sz="700" spc="-5">
                <a:solidFill>
                  <a:srgbClr val="7B7B7B"/>
                </a:solidFill>
                <a:latin typeface="Arial"/>
                <a:cs typeface="Arial"/>
              </a:rPr>
              <a:t>Amazon</a:t>
            </a:r>
            <a:r>
              <a:rPr dirty="0" sz="700" spc="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B7B7B"/>
                </a:solidFill>
                <a:latin typeface="Arial"/>
                <a:cs typeface="Arial"/>
              </a:rPr>
              <a:t>SES</a:t>
            </a:r>
            <a:endParaRPr sz="7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Elastic</a:t>
            </a:r>
            <a:r>
              <a:rPr dirty="0" sz="1000" spc="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Transcoder</a:t>
            </a:r>
            <a:endParaRPr sz="10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830"/>
              </a:spcBef>
            </a:pP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200" spc="-3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64646"/>
                </a:solidFill>
                <a:latin typeface="Arial"/>
                <a:cs typeface="Arial"/>
              </a:rPr>
              <a:t>WorkMail</a:t>
            </a:r>
            <a:endParaRPr sz="12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735"/>
              </a:spcBef>
            </a:pPr>
            <a:r>
              <a:rPr dirty="0" sz="1050" spc="10">
                <a:solidFill>
                  <a:srgbClr val="7B7B7B"/>
                </a:solidFill>
                <a:latin typeface="Arial"/>
                <a:cs typeface="Arial"/>
              </a:rPr>
              <a:t>AWS </a:t>
            </a:r>
            <a:r>
              <a:rPr dirty="0" sz="1050">
                <a:solidFill>
                  <a:srgbClr val="7B7B7B"/>
                </a:solidFill>
                <a:latin typeface="Arial"/>
                <a:cs typeface="Arial"/>
              </a:rPr>
              <a:t>Certificate</a:t>
            </a:r>
            <a:r>
              <a:rPr dirty="0" sz="1050" spc="-14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7B7B7B"/>
                </a:solidFill>
                <a:latin typeface="Arial"/>
                <a:cs typeface="Arial"/>
              </a:rPr>
              <a:t>Manager</a:t>
            </a:r>
            <a:endParaRPr sz="105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390"/>
              </a:spcBef>
            </a:pPr>
            <a:r>
              <a:rPr dirty="0" sz="1800" spc="-15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800" spc="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4646"/>
                </a:solidFill>
                <a:latin typeface="Arial"/>
                <a:cs typeface="Arial"/>
              </a:rPr>
              <a:t>EFS</a:t>
            </a:r>
            <a:endParaRPr sz="18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710"/>
              </a:spcBef>
            </a:pPr>
            <a:r>
              <a:rPr dirty="0" sz="1050">
                <a:solidFill>
                  <a:srgbClr val="A6A6A6"/>
                </a:solidFill>
                <a:latin typeface="Arial"/>
                <a:cs typeface="Arial"/>
              </a:rPr>
              <a:t>Redshift</a:t>
            </a:r>
            <a:endParaRPr sz="1050">
              <a:latin typeface="Arial"/>
              <a:cs typeface="Arial"/>
            </a:endParaRPr>
          </a:p>
          <a:p>
            <a:pPr marL="153670" marR="698500" indent="-96520">
              <a:lnSpc>
                <a:spcPct val="100000"/>
              </a:lnSpc>
              <a:spcBef>
                <a:spcPts val="890"/>
              </a:spcBef>
            </a:pPr>
            <a:r>
              <a:rPr dirty="0" sz="800" spc="-5">
                <a:solidFill>
                  <a:srgbClr val="D9D9D9"/>
                </a:solidFill>
                <a:latin typeface="Arial"/>
                <a:cs typeface="Arial"/>
              </a:rPr>
              <a:t>Identity </a:t>
            </a:r>
            <a:r>
              <a:rPr dirty="0" sz="800">
                <a:solidFill>
                  <a:srgbClr val="D9D9D9"/>
                </a:solidFill>
                <a:latin typeface="Arial"/>
                <a:cs typeface="Arial"/>
              </a:rPr>
              <a:t>&amp; Access  </a:t>
            </a:r>
            <a:r>
              <a:rPr dirty="0" sz="800" spc="-5">
                <a:solidFill>
                  <a:srgbClr val="D9D9D9"/>
                </a:solidFill>
                <a:latin typeface="Arial"/>
                <a:cs typeface="Arial"/>
              </a:rPr>
              <a:t>Management</a:t>
            </a:r>
            <a:endParaRPr sz="800">
              <a:latin typeface="Arial"/>
              <a:cs typeface="Arial"/>
            </a:endParaRPr>
          </a:p>
          <a:p>
            <a:pPr marL="12700" marR="859155" indent="71120">
              <a:lnSpc>
                <a:spcPct val="100000"/>
              </a:lnSpc>
              <a:spcBef>
                <a:spcPts val="645"/>
              </a:spcBef>
            </a:pPr>
            <a:r>
              <a:rPr dirty="0" sz="1050">
                <a:solidFill>
                  <a:srgbClr val="7B7B7B"/>
                </a:solidFill>
                <a:latin typeface="Arial"/>
                <a:cs typeface="Arial"/>
              </a:rPr>
              <a:t>Amazon  </a:t>
            </a:r>
            <a:r>
              <a:rPr dirty="0" sz="1050">
                <a:solidFill>
                  <a:srgbClr val="7B7B7B"/>
                </a:solidFill>
                <a:latin typeface="Arial"/>
                <a:cs typeface="Arial"/>
              </a:rPr>
              <a:t>A</a:t>
            </a:r>
            <a:r>
              <a:rPr dirty="0" sz="1050">
                <a:solidFill>
                  <a:srgbClr val="7B7B7B"/>
                </a:solidFill>
                <a:latin typeface="Arial"/>
                <a:cs typeface="Arial"/>
              </a:rPr>
              <a:t>ppS</a:t>
            </a:r>
            <a:r>
              <a:rPr dirty="0" sz="1050" spc="-10">
                <a:solidFill>
                  <a:srgbClr val="7B7B7B"/>
                </a:solidFill>
                <a:latin typeface="Arial"/>
                <a:cs typeface="Arial"/>
              </a:rPr>
              <a:t>t</a:t>
            </a:r>
            <a:r>
              <a:rPr dirty="0" sz="1050" spc="-5">
                <a:solidFill>
                  <a:srgbClr val="7B7B7B"/>
                </a:solidFill>
                <a:latin typeface="Arial"/>
                <a:cs typeface="Arial"/>
              </a:rPr>
              <a:t>r</a:t>
            </a:r>
            <a:r>
              <a:rPr dirty="0" sz="1050">
                <a:solidFill>
                  <a:srgbClr val="7B7B7B"/>
                </a:solidFill>
                <a:latin typeface="Arial"/>
                <a:cs typeface="Arial"/>
              </a:rPr>
              <a:t>eam</a:t>
            </a:r>
            <a:endParaRPr sz="105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  <a:spcBef>
                <a:spcPts val="730"/>
              </a:spcBef>
            </a:pPr>
            <a:r>
              <a:rPr dirty="0" sz="1050">
                <a:solidFill>
                  <a:srgbClr val="A6A6A6"/>
                </a:solidFill>
                <a:latin typeface="Arial"/>
                <a:cs typeface="Arial"/>
              </a:rPr>
              <a:t>Dynamo</a:t>
            </a:r>
            <a:r>
              <a:rPr dirty="0" sz="1050" spc="-2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6A6A6"/>
                </a:solidFill>
                <a:latin typeface="Arial"/>
                <a:cs typeface="Arial"/>
              </a:rPr>
              <a:t>DB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54442" y="1851714"/>
            <a:ext cx="1075690" cy="85280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Amazon 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Route</a:t>
            </a:r>
            <a:r>
              <a:rPr dirty="0" sz="800" spc="-15">
                <a:solidFill>
                  <a:srgbClr val="DFDFD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53</a:t>
            </a:r>
            <a:endParaRPr sz="800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515"/>
              </a:spcBef>
            </a:pPr>
            <a:r>
              <a:rPr dirty="0" sz="1800" spc="-5" b="1">
                <a:solidFill>
                  <a:srgbClr val="464646"/>
                </a:solidFill>
                <a:latin typeface="Arial"/>
                <a:cs typeface="Arial"/>
              </a:rPr>
              <a:t>Lambda</a:t>
            </a:r>
            <a:endParaRPr sz="1800">
              <a:latin typeface="Arial"/>
              <a:cs typeface="Arial"/>
            </a:endParaRPr>
          </a:p>
          <a:p>
            <a:pPr algn="ctr" marL="300355">
              <a:lnSpc>
                <a:spcPct val="100000"/>
              </a:lnSpc>
              <a:spcBef>
                <a:spcPts val="720"/>
              </a:spcBef>
            </a:pPr>
            <a:r>
              <a:rPr dirty="0" sz="800" spc="5">
                <a:solidFill>
                  <a:srgbClr val="DFDFDF"/>
                </a:solidFill>
                <a:latin typeface="Arial"/>
                <a:cs typeface="Arial"/>
              </a:rPr>
              <a:t>AWS</a:t>
            </a:r>
            <a:endParaRPr sz="800">
              <a:latin typeface="Arial"/>
              <a:cs typeface="Arial"/>
            </a:endParaRPr>
          </a:p>
          <a:p>
            <a:pPr algn="ctr" marL="323850">
              <a:lnSpc>
                <a:spcPct val="100000"/>
              </a:lnSpc>
            </a:pP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C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lo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ud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Fo</a:t>
            </a:r>
            <a:r>
              <a:rPr dirty="0" sz="800" spc="-10">
                <a:solidFill>
                  <a:srgbClr val="DFDFDF"/>
                </a:solidFill>
                <a:latin typeface="Arial"/>
                <a:cs typeface="Arial"/>
              </a:rPr>
              <a:t>r</a:t>
            </a:r>
            <a:r>
              <a:rPr dirty="0" sz="800" spc="10">
                <a:solidFill>
                  <a:srgbClr val="DFDFDF"/>
                </a:solidFill>
                <a:latin typeface="Arial"/>
                <a:cs typeface="Arial"/>
              </a:rPr>
              <a:t>m</a:t>
            </a:r>
            <a:r>
              <a:rPr dirty="0" sz="800" spc="-5">
                <a:solidFill>
                  <a:srgbClr val="DFDFDF"/>
                </a:solidFill>
                <a:latin typeface="Arial"/>
                <a:cs typeface="Arial"/>
              </a:rPr>
              <a:t>a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t</a:t>
            </a:r>
            <a:r>
              <a:rPr dirty="0" sz="800">
                <a:solidFill>
                  <a:srgbClr val="DFDFDF"/>
                </a:solidFill>
                <a:latin typeface="Arial"/>
                <a:cs typeface="Arial"/>
              </a:rPr>
              <a:t>ion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158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</a:t>
            </a:r>
            <a:r>
              <a:rPr dirty="0" sz="2800" spc="-6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Authentication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955014"/>
            <a:ext cx="4743450" cy="13087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600" b="1">
                <a:solidFill>
                  <a:srgbClr val="4D4D4B"/>
                </a:solidFill>
                <a:latin typeface="Arial"/>
                <a:cs typeface="Arial"/>
              </a:rPr>
              <a:t>Authentication</a:t>
            </a:r>
            <a:endParaRPr sz="2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600" spc="-50" b="1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600" b="1">
                <a:solidFill>
                  <a:srgbClr val="4D4D4B"/>
                </a:solidFill>
                <a:latin typeface="Arial"/>
                <a:cs typeface="Arial"/>
              </a:rPr>
              <a:t>Management</a:t>
            </a:r>
            <a:r>
              <a:rPr dirty="0" sz="2600" spc="-3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D4D4B"/>
                </a:solidFill>
                <a:latin typeface="Arial"/>
                <a:cs typeface="Arial"/>
              </a:rPr>
              <a:t>Console</a:t>
            </a:r>
            <a:endParaRPr sz="2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User Name and</a:t>
            </a:r>
            <a:r>
              <a:rPr dirty="0" sz="1800" spc="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D4D4B"/>
                </a:solidFill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58055" y="2159507"/>
            <a:ext cx="4722876" cy="2424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53484" y="2154935"/>
            <a:ext cx="4732020" cy="2433955"/>
          </a:xfrm>
          <a:custGeom>
            <a:avLst/>
            <a:gdLst/>
            <a:ahLst/>
            <a:cxnLst/>
            <a:rect l="l" t="t" r="r" b="b"/>
            <a:pathLst>
              <a:path w="4732020" h="2433954">
                <a:moveTo>
                  <a:pt x="0" y="2433828"/>
                </a:moveTo>
                <a:lnTo>
                  <a:pt x="4732020" y="2433828"/>
                </a:lnTo>
                <a:lnTo>
                  <a:pt x="4732020" y="0"/>
                </a:lnTo>
                <a:lnTo>
                  <a:pt x="0" y="0"/>
                </a:lnTo>
                <a:lnTo>
                  <a:pt x="0" y="2433828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47288" y="3320034"/>
            <a:ext cx="735520" cy="30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94532" y="3331464"/>
            <a:ext cx="658367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94532" y="3331464"/>
            <a:ext cx="658495" cy="236220"/>
          </a:xfrm>
          <a:custGeom>
            <a:avLst/>
            <a:gdLst/>
            <a:ahLst/>
            <a:cxnLst/>
            <a:rect l="l" t="t" r="r" b="b"/>
            <a:pathLst>
              <a:path w="658495" h="236220">
                <a:moveTo>
                  <a:pt x="0" y="59055"/>
                </a:moveTo>
                <a:lnTo>
                  <a:pt x="540257" y="59055"/>
                </a:lnTo>
                <a:lnTo>
                  <a:pt x="540257" y="0"/>
                </a:lnTo>
                <a:lnTo>
                  <a:pt x="658367" y="118110"/>
                </a:lnTo>
                <a:lnTo>
                  <a:pt x="540257" y="236220"/>
                </a:lnTo>
                <a:lnTo>
                  <a:pt x="540257" y="177165"/>
                </a:lnTo>
                <a:lnTo>
                  <a:pt x="0" y="177165"/>
                </a:lnTo>
                <a:lnTo>
                  <a:pt x="0" y="59055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47" y="2600139"/>
            <a:ext cx="3276600" cy="1862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676" y="2519172"/>
            <a:ext cx="3286125" cy="1948180"/>
          </a:xfrm>
          <a:custGeom>
            <a:avLst/>
            <a:gdLst/>
            <a:ahLst/>
            <a:cxnLst/>
            <a:rect l="l" t="t" r="r" b="b"/>
            <a:pathLst>
              <a:path w="3286125" h="1948179">
                <a:moveTo>
                  <a:pt x="0" y="1947672"/>
                </a:moveTo>
                <a:lnTo>
                  <a:pt x="3285744" y="1947672"/>
                </a:lnTo>
                <a:lnTo>
                  <a:pt x="3285744" y="0"/>
                </a:lnTo>
                <a:lnTo>
                  <a:pt x="0" y="0"/>
                </a:lnTo>
                <a:lnTo>
                  <a:pt x="0" y="1947672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52493" y="1126476"/>
            <a:ext cx="404261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76494" y="1773427"/>
            <a:ext cx="574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158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</a:t>
            </a:r>
            <a:r>
              <a:rPr dirty="0" sz="2800" spc="-6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Authentication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955014"/>
            <a:ext cx="3700779" cy="13087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600" b="1">
                <a:solidFill>
                  <a:srgbClr val="4D4D4B"/>
                </a:solidFill>
                <a:latin typeface="Arial"/>
                <a:cs typeface="Arial"/>
              </a:rPr>
              <a:t>Authentication</a:t>
            </a:r>
            <a:endParaRPr sz="2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600" spc="-50" b="1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600" b="1">
                <a:solidFill>
                  <a:srgbClr val="4D4D4B"/>
                </a:solidFill>
                <a:latin typeface="Arial"/>
                <a:cs typeface="Arial"/>
              </a:rPr>
              <a:t>CLI or SDK</a:t>
            </a:r>
            <a:r>
              <a:rPr dirty="0" sz="2600" spc="-14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D4D4B"/>
                </a:solidFill>
                <a:latin typeface="Arial"/>
                <a:cs typeface="Arial"/>
              </a:rPr>
              <a:t>API</a:t>
            </a:r>
            <a:endParaRPr sz="2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Access </a:t>
            </a:r>
            <a:r>
              <a:rPr dirty="0" sz="1800">
                <a:solidFill>
                  <a:srgbClr val="4D4D4B"/>
                </a:solidFill>
                <a:latin typeface="Arial"/>
                <a:cs typeface="Arial"/>
              </a:rPr>
              <a:t>Key </a:t>
            </a:r>
            <a:r>
              <a:rPr dirty="0" sz="1800" spc="-5">
                <a:solidFill>
                  <a:srgbClr val="4D4D4B"/>
                </a:solidFill>
                <a:latin typeface="Arial"/>
                <a:cs typeface="Arial"/>
              </a:rPr>
              <a:t>and Secret</a:t>
            </a:r>
            <a:r>
              <a:rPr dirty="0" sz="1800" spc="-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4D4B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7366" y="2498598"/>
            <a:ext cx="4715510" cy="448309"/>
          </a:xfrm>
          <a:custGeom>
            <a:avLst/>
            <a:gdLst/>
            <a:ahLst/>
            <a:cxnLst/>
            <a:rect l="l" t="t" r="r" b="b"/>
            <a:pathLst>
              <a:path w="4715509" h="448310">
                <a:moveTo>
                  <a:pt x="0" y="448056"/>
                </a:moveTo>
                <a:lnTo>
                  <a:pt x="4715256" y="448056"/>
                </a:lnTo>
                <a:lnTo>
                  <a:pt x="4715256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solidFill>
            <a:srgbClr val="FDE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47366" y="2498598"/>
            <a:ext cx="4715510" cy="448309"/>
          </a:xfrm>
          <a:prstGeom prst="rect">
            <a:avLst/>
          </a:prstGeom>
          <a:ln w="25907">
            <a:solidFill>
              <a:srgbClr val="FBB64B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solidFill>
                  <a:srgbClr val="222222"/>
                </a:solidFill>
                <a:latin typeface="Courier New"/>
                <a:cs typeface="Courier New"/>
              </a:rPr>
              <a:t>Access Key ID:</a:t>
            </a:r>
            <a:r>
              <a:rPr dirty="0" sz="1000" spc="5" b="1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22222"/>
                </a:solidFill>
                <a:latin typeface="Courier New"/>
                <a:cs typeface="Courier New"/>
              </a:rPr>
              <a:t>AKIAIOSFODNN7EXAMPLE</a:t>
            </a:r>
            <a:endParaRPr sz="1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dirty="0" sz="1000" spc="-5" b="1">
                <a:solidFill>
                  <a:srgbClr val="222222"/>
                </a:solidFill>
                <a:latin typeface="Courier New"/>
                <a:cs typeface="Courier New"/>
              </a:rPr>
              <a:t>Secret Access Key:</a:t>
            </a:r>
            <a:r>
              <a:rPr dirty="0" sz="1000" spc="35" b="1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22222"/>
                </a:solidFill>
                <a:latin typeface="Courier New"/>
                <a:cs typeface="Courier New"/>
              </a:rPr>
              <a:t>wJalrXUtnFEMI/K7MDENG/bPxRfiCYEXAMPLEKEY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7046" y="3741420"/>
            <a:ext cx="408050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00834" y="3741420"/>
            <a:ext cx="408051" cy="46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78135" y="3741420"/>
            <a:ext cx="406717" cy="466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45529" y="4249623"/>
            <a:ext cx="292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464646"/>
                </a:solidFill>
                <a:latin typeface="Arial"/>
                <a:cs typeface="Arial"/>
              </a:rPr>
              <a:t>J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464646"/>
                </a:solidFill>
                <a:latin typeface="Arial"/>
                <a:cs typeface="Arial"/>
              </a:rPr>
              <a:t>v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4483" y="4297476"/>
            <a:ext cx="4146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dirty="0" sz="1000" spc="-35">
                <a:solidFill>
                  <a:srgbClr val="464646"/>
                </a:solidFill>
                <a:latin typeface="Arial"/>
                <a:cs typeface="Arial"/>
              </a:rPr>
              <a:t>y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th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8268" y="4326737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.N</a:t>
            </a:r>
            <a:r>
              <a:rPr dirty="0" sz="1000" spc="-1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816" y="3563111"/>
            <a:ext cx="4306824" cy="969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0862" y="3550158"/>
            <a:ext cx="4333240" cy="995680"/>
          </a:xfrm>
          <a:custGeom>
            <a:avLst/>
            <a:gdLst/>
            <a:ahLst/>
            <a:cxnLst/>
            <a:rect l="l" t="t" r="r" b="b"/>
            <a:pathLst>
              <a:path w="4333240" h="995679">
                <a:moveTo>
                  <a:pt x="0" y="995172"/>
                </a:moveTo>
                <a:lnTo>
                  <a:pt x="4332732" y="995172"/>
                </a:lnTo>
                <a:lnTo>
                  <a:pt x="4332732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25908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21602" y="3320034"/>
            <a:ext cx="1321435" cy="186055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1410"/>
              </a:lnSpc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SDK &amp;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0542" y="3320034"/>
            <a:ext cx="1321435" cy="186055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2265">
              <a:lnSpc>
                <a:spcPts val="1410"/>
              </a:lnSpc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dirty="0" sz="12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CLI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83835" y="1921764"/>
            <a:ext cx="1034796" cy="7178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66132" y="1943861"/>
            <a:ext cx="909955" cy="555625"/>
          </a:xfrm>
          <a:custGeom>
            <a:avLst/>
            <a:gdLst/>
            <a:ahLst/>
            <a:cxnLst/>
            <a:rect l="l" t="t" r="r" b="b"/>
            <a:pathLst>
              <a:path w="909954" h="555625">
                <a:moveTo>
                  <a:pt x="25907" y="477774"/>
                </a:moveTo>
                <a:lnTo>
                  <a:pt x="0" y="477774"/>
                </a:lnTo>
                <a:lnTo>
                  <a:pt x="38862" y="555498"/>
                </a:lnTo>
                <a:lnTo>
                  <a:pt x="71246" y="490727"/>
                </a:lnTo>
                <a:lnTo>
                  <a:pt x="25907" y="490727"/>
                </a:lnTo>
                <a:lnTo>
                  <a:pt x="25907" y="477774"/>
                </a:lnTo>
                <a:close/>
              </a:path>
              <a:path w="909954" h="555625">
                <a:moveTo>
                  <a:pt x="883919" y="264794"/>
                </a:moveTo>
                <a:lnTo>
                  <a:pt x="31750" y="264794"/>
                </a:lnTo>
                <a:lnTo>
                  <a:pt x="25907" y="270637"/>
                </a:lnTo>
                <a:lnTo>
                  <a:pt x="25907" y="490727"/>
                </a:lnTo>
                <a:lnTo>
                  <a:pt x="51815" y="490727"/>
                </a:lnTo>
                <a:lnTo>
                  <a:pt x="51815" y="290702"/>
                </a:lnTo>
                <a:lnTo>
                  <a:pt x="38862" y="290702"/>
                </a:lnTo>
                <a:lnTo>
                  <a:pt x="51815" y="277749"/>
                </a:lnTo>
                <a:lnTo>
                  <a:pt x="883919" y="277749"/>
                </a:lnTo>
                <a:lnTo>
                  <a:pt x="883919" y="264794"/>
                </a:lnTo>
                <a:close/>
              </a:path>
              <a:path w="909954" h="555625">
                <a:moveTo>
                  <a:pt x="77723" y="477774"/>
                </a:moveTo>
                <a:lnTo>
                  <a:pt x="51815" y="477774"/>
                </a:lnTo>
                <a:lnTo>
                  <a:pt x="51815" y="490727"/>
                </a:lnTo>
                <a:lnTo>
                  <a:pt x="71246" y="490727"/>
                </a:lnTo>
                <a:lnTo>
                  <a:pt x="77723" y="477774"/>
                </a:lnTo>
                <a:close/>
              </a:path>
              <a:path w="909954" h="555625">
                <a:moveTo>
                  <a:pt x="51815" y="277749"/>
                </a:moveTo>
                <a:lnTo>
                  <a:pt x="38862" y="290702"/>
                </a:lnTo>
                <a:lnTo>
                  <a:pt x="51815" y="290702"/>
                </a:lnTo>
                <a:lnTo>
                  <a:pt x="51815" y="277749"/>
                </a:lnTo>
                <a:close/>
              </a:path>
              <a:path w="909954" h="555625">
                <a:moveTo>
                  <a:pt x="909827" y="264794"/>
                </a:moveTo>
                <a:lnTo>
                  <a:pt x="896873" y="264794"/>
                </a:lnTo>
                <a:lnTo>
                  <a:pt x="883919" y="277749"/>
                </a:lnTo>
                <a:lnTo>
                  <a:pt x="51815" y="277749"/>
                </a:lnTo>
                <a:lnTo>
                  <a:pt x="51815" y="290702"/>
                </a:lnTo>
                <a:lnTo>
                  <a:pt x="903985" y="290702"/>
                </a:lnTo>
                <a:lnTo>
                  <a:pt x="909827" y="284988"/>
                </a:lnTo>
                <a:lnTo>
                  <a:pt x="909827" y="264794"/>
                </a:lnTo>
                <a:close/>
              </a:path>
              <a:path w="909954" h="555625">
                <a:moveTo>
                  <a:pt x="909827" y="0"/>
                </a:moveTo>
                <a:lnTo>
                  <a:pt x="883919" y="0"/>
                </a:lnTo>
                <a:lnTo>
                  <a:pt x="883919" y="277749"/>
                </a:lnTo>
                <a:lnTo>
                  <a:pt x="896873" y="264794"/>
                </a:lnTo>
                <a:lnTo>
                  <a:pt x="909827" y="264794"/>
                </a:lnTo>
                <a:lnTo>
                  <a:pt x="909827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52493" y="1126476"/>
            <a:ext cx="404261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476494" y="1773427"/>
            <a:ext cx="574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544" y="139065"/>
            <a:ext cx="63309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 b="1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800" spc="-5" b="1">
                <a:solidFill>
                  <a:srgbClr val="4D4D4B"/>
                </a:solidFill>
                <a:latin typeface="Arial"/>
                <a:cs typeface="Arial"/>
              </a:rPr>
              <a:t>IAM User Management -</a:t>
            </a:r>
            <a:r>
              <a:rPr dirty="0" sz="2800" spc="11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4D4D4B"/>
                </a:solidFill>
                <a:latin typeface="Arial"/>
                <a:cs typeface="Arial"/>
              </a:rPr>
              <a:t>Groups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6093" y="3305796"/>
            <a:ext cx="404261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79894" y="1923528"/>
            <a:ext cx="577515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81341" y="3953052"/>
            <a:ext cx="4324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r>
              <a:rPr dirty="0" sz="1000" spc="-7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420" y="2579369"/>
            <a:ext cx="9175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DevOps</a:t>
            </a:r>
            <a:r>
              <a:rPr dirty="0" sz="1000" spc="-8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60925" y="3305796"/>
            <a:ext cx="404261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55919" y="3953052"/>
            <a:ext cx="4324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r>
              <a:rPr dirty="0" sz="1000" spc="-7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8767" y="823842"/>
            <a:ext cx="1927068" cy="709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49979" y="920496"/>
            <a:ext cx="1844039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55314" y="837438"/>
            <a:ext cx="1834896" cy="617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55314" y="837438"/>
            <a:ext cx="1835150" cy="617220"/>
          </a:xfrm>
          <a:custGeom>
            <a:avLst/>
            <a:gdLst/>
            <a:ahLst/>
            <a:cxnLst/>
            <a:rect l="l" t="t" r="r" b="b"/>
            <a:pathLst>
              <a:path w="1835150" h="617219">
                <a:moveTo>
                  <a:pt x="0" y="102870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70" y="0"/>
                </a:lnTo>
                <a:lnTo>
                  <a:pt x="1732026" y="0"/>
                </a:lnTo>
                <a:lnTo>
                  <a:pt x="1772048" y="8090"/>
                </a:lnTo>
                <a:lnTo>
                  <a:pt x="1804749" y="30146"/>
                </a:lnTo>
                <a:lnTo>
                  <a:pt x="1826805" y="62847"/>
                </a:lnTo>
                <a:lnTo>
                  <a:pt x="1834896" y="102870"/>
                </a:lnTo>
                <a:lnTo>
                  <a:pt x="1834896" y="514350"/>
                </a:lnTo>
                <a:lnTo>
                  <a:pt x="1826805" y="554372"/>
                </a:lnTo>
                <a:lnTo>
                  <a:pt x="1804749" y="587073"/>
                </a:lnTo>
                <a:lnTo>
                  <a:pt x="1772048" y="609129"/>
                </a:lnTo>
                <a:lnTo>
                  <a:pt x="1732026" y="617220"/>
                </a:lnTo>
                <a:lnTo>
                  <a:pt x="102870" y="617220"/>
                </a:lnTo>
                <a:lnTo>
                  <a:pt x="62847" y="609129"/>
                </a:lnTo>
                <a:lnTo>
                  <a:pt x="30146" y="587073"/>
                </a:lnTo>
                <a:lnTo>
                  <a:pt x="8090" y="554372"/>
                </a:lnTo>
                <a:lnTo>
                  <a:pt x="0" y="514350"/>
                </a:lnTo>
                <a:lnTo>
                  <a:pt x="0" y="102870"/>
                </a:lnTo>
                <a:close/>
              </a:path>
            </a:pathLst>
          </a:custGeom>
          <a:ln w="25908">
            <a:solidFill>
              <a:srgbClr val="A061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17111" y="989838"/>
            <a:ext cx="1509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36881" y="1923528"/>
            <a:ext cx="577515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59422" y="2579369"/>
            <a:ext cx="933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TestDev</a:t>
            </a:r>
            <a:r>
              <a:rPr dirty="0" sz="1000" spc="-6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4993" y="3305796"/>
            <a:ext cx="404261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89351" y="3953052"/>
            <a:ext cx="4324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r>
              <a:rPr dirty="0" sz="1000" spc="-7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2413" y="3305796"/>
            <a:ext cx="404261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98600" y="3953052"/>
            <a:ext cx="4324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r>
              <a:rPr dirty="0" sz="1000" spc="-7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17135" y="1432560"/>
            <a:ext cx="2630423" cy="536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59808" y="1454658"/>
            <a:ext cx="2506345" cy="374015"/>
          </a:xfrm>
          <a:custGeom>
            <a:avLst/>
            <a:gdLst/>
            <a:ahLst/>
            <a:cxnLst/>
            <a:rect l="l" t="t" r="r" b="b"/>
            <a:pathLst>
              <a:path w="2506345" h="374014">
                <a:moveTo>
                  <a:pt x="2454147" y="296163"/>
                </a:moveTo>
                <a:lnTo>
                  <a:pt x="2428240" y="296163"/>
                </a:lnTo>
                <a:lnTo>
                  <a:pt x="2467101" y="373888"/>
                </a:lnTo>
                <a:lnTo>
                  <a:pt x="2499487" y="309117"/>
                </a:lnTo>
                <a:lnTo>
                  <a:pt x="2454147" y="309117"/>
                </a:lnTo>
                <a:lnTo>
                  <a:pt x="2454147" y="296163"/>
                </a:lnTo>
                <a:close/>
              </a:path>
              <a:path w="2506345" h="374014">
                <a:moveTo>
                  <a:pt x="2454147" y="186943"/>
                </a:moveTo>
                <a:lnTo>
                  <a:pt x="2454147" y="309117"/>
                </a:lnTo>
                <a:lnTo>
                  <a:pt x="2480056" y="309117"/>
                </a:lnTo>
                <a:lnTo>
                  <a:pt x="2480056" y="199897"/>
                </a:lnTo>
                <a:lnTo>
                  <a:pt x="2467101" y="199897"/>
                </a:lnTo>
                <a:lnTo>
                  <a:pt x="2454147" y="186943"/>
                </a:lnTo>
                <a:close/>
              </a:path>
              <a:path w="2506345" h="374014">
                <a:moveTo>
                  <a:pt x="2505964" y="296163"/>
                </a:moveTo>
                <a:lnTo>
                  <a:pt x="2480056" y="296163"/>
                </a:lnTo>
                <a:lnTo>
                  <a:pt x="2480056" y="309117"/>
                </a:lnTo>
                <a:lnTo>
                  <a:pt x="2499487" y="309117"/>
                </a:lnTo>
                <a:lnTo>
                  <a:pt x="2505964" y="296163"/>
                </a:lnTo>
                <a:close/>
              </a:path>
              <a:path w="2506345" h="374014">
                <a:moveTo>
                  <a:pt x="25907" y="0"/>
                </a:moveTo>
                <a:lnTo>
                  <a:pt x="0" y="0"/>
                </a:lnTo>
                <a:lnTo>
                  <a:pt x="0" y="194055"/>
                </a:lnTo>
                <a:lnTo>
                  <a:pt x="5841" y="199897"/>
                </a:lnTo>
                <a:lnTo>
                  <a:pt x="2454147" y="199897"/>
                </a:lnTo>
                <a:lnTo>
                  <a:pt x="2454147" y="186943"/>
                </a:lnTo>
                <a:lnTo>
                  <a:pt x="25907" y="186943"/>
                </a:lnTo>
                <a:lnTo>
                  <a:pt x="12953" y="173989"/>
                </a:lnTo>
                <a:lnTo>
                  <a:pt x="25907" y="173989"/>
                </a:lnTo>
                <a:lnTo>
                  <a:pt x="25907" y="0"/>
                </a:lnTo>
                <a:close/>
              </a:path>
              <a:path w="2506345" h="374014">
                <a:moveTo>
                  <a:pt x="2474214" y="173989"/>
                </a:moveTo>
                <a:lnTo>
                  <a:pt x="25907" y="173989"/>
                </a:lnTo>
                <a:lnTo>
                  <a:pt x="25907" y="186943"/>
                </a:lnTo>
                <a:lnTo>
                  <a:pt x="2454147" y="186943"/>
                </a:lnTo>
                <a:lnTo>
                  <a:pt x="2467101" y="199897"/>
                </a:lnTo>
                <a:lnTo>
                  <a:pt x="2480056" y="199897"/>
                </a:lnTo>
                <a:lnTo>
                  <a:pt x="2480056" y="179831"/>
                </a:lnTo>
                <a:lnTo>
                  <a:pt x="2474214" y="173989"/>
                </a:lnTo>
                <a:close/>
              </a:path>
              <a:path w="2506345" h="374014">
                <a:moveTo>
                  <a:pt x="25907" y="173989"/>
                </a:moveTo>
                <a:lnTo>
                  <a:pt x="12953" y="173989"/>
                </a:lnTo>
                <a:lnTo>
                  <a:pt x="25907" y="186943"/>
                </a:lnTo>
                <a:lnTo>
                  <a:pt x="25907" y="173989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48255" y="1432560"/>
            <a:ext cx="2580132" cy="536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30551" y="1454658"/>
            <a:ext cx="2455545" cy="374015"/>
          </a:xfrm>
          <a:custGeom>
            <a:avLst/>
            <a:gdLst/>
            <a:ahLst/>
            <a:cxnLst/>
            <a:rect l="l" t="t" r="r" b="b"/>
            <a:pathLst>
              <a:path w="2455545" h="374014">
                <a:moveTo>
                  <a:pt x="25908" y="296163"/>
                </a:moveTo>
                <a:lnTo>
                  <a:pt x="0" y="296163"/>
                </a:lnTo>
                <a:lnTo>
                  <a:pt x="38862" y="373888"/>
                </a:lnTo>
                <a:lnTo>
                  <a:pt x="71247" y="309117"/>
                </a:lnTo>
                <a:lnTo>
                  <a:pt x="25908" y="309117"/>
                </a:lnTo>
                <a:lnTo>
                  <a:pt x="25908" y="296163"/>
                </a:lnTo>
                <a:close/>
              </a:path>
              <a:path w="2455545" h="374014">
                <a:moveTo>
                  <a:pt x="2429383" y="173989"/>
                </a:moveTo>
                <a:lnTo>
                  <a:pt x="31750" y="173989"/>
                </a:lnTo>
                <a:lnTo>
                  <a:pt x="25908" y="179831"/>
                </a:lnTo>
                <a:lnTo>
                  <a:pt x="25908" y="309117"/>
                </a:lnTo>
                <a:lnTo>
                  <a:pt x="51816" y="309117"/>
                </a:lnTo>
                <a:lnTo>
                  <a:pt x="51816" y="199897"/>
                </a:lnTo>
                <a:lnTo>
                  <a:pt x="38862" y="199897"/>
                </a:lnTo>
                <a:lnTo>
                  <a:pt x="51816" y="186943"/>
                </a:lnTo>
                <a:lnTo>
                  <a:pt x="2429383" y="186943"/>
                </a:lnTo>
                <a:lnTo>
                  <a:pt x="2429383" y="173989"/>
                </a:lnTo>
                <a:close/>
              </a:path>
              <a:path w="2455545" h="374014">
                <a:moveTo>
                  <a:pt x="77724" y="296163"/>
                </a:moveTo>
                <a:lnTo>
                  <a:pt x="51816" y="296163"/>
                </a:lnTo>
                <a:lnTo>
                  <a:pt x="51816" y="309117"/>
                </a:lnTo>
                <a:lnTo>
                  <a:pt x="71247" y="309117"/>
                </a:lnTo>
                <a:lnTo>
                  <a:pt x="77724" y="296163"/>
                </a:lnTo>
                <a:close/>
              </a:path>
              <a:path w="2455545" h="374014">
                <a:moveTo>
                  <a:pt x="51816" y="186943"/>
                </a:moveTo>
                <a:lnTo>
                  <a:pt x="38862" y="199897"/>
                </a:lnTo>
                <a:lnTo>
                  <a:pt x="51816" y="199897"/>
                </a:lnTo>
                <a:lnTo>
                  <a:pt x="51816" y="186943"/>
                </a:lnTo>
                <a:close/>
              </a:path>
              <a:path w="2455545" h="374014">
                <a:moveTo>
                  <a:pt x="2455291" y="173989"/>
                </a:moveTo>
                <a:lnTo>
                  <a:pt x="2442337" y="173989"/>
                </a:lnTo>
                <a:lnTo>
                  <a:pt x="2429383" y="186943"/>
                </a:lnTo>
                <a:lnTo>
                  <a:pt x="51816" y="186943"/>
                </a:lnTo>
                <a:lnTo>
                  <a:pt x="51816" y="199897"/>
                </a:lnTo>
                <a:lnTo>
                  <a:pt x="2449576" y="199897"/>
                </a:lnTo>
                <a:lnTo>
                  <a:pt x="2455291" y="194055"/>
                </a:lnTo>
                <a:lnTo>
                  <a:pt x="2455291" y="173989"/>
                </a:lnTo>
                <a:close/>
              </a:path>
              <a:path w="2455545" h="374014">
                <a:moveTo>
                  <a:pt x="2455291" y="0"/>
                </a:moveTo>
                <a:lnTo>
                  <a:pt x="2429383" y="0"/>
                </a:lnTo>
                <a:lnTo>
                  <a:pt x="2429383" y="186943"/>
                </a:lnTo>
                <a:lnTo>
                  <a:pt x="2442337" y="173989"/>
                </a:lnTo>
                <a:lnTo>
                  <a:pt x="2455291" y="173989"/>
                </a:lnTo>
                <a:lnTo>
                  <a:pt x="2455291" y="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49680" y="2714244"/>
            <a:ext cx="969263" cy="57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05305" y="2748533"/>
            <a:ext cx="864869" cy="461645"/>
          </a:xfrm>
          <a:custGeom>
            <a:avLst/>
            <a:gdLst/>
            <a:ahLst/>
            <a:cxnLst/>
            <a:rect l="l" t="t" r="r" b="b"/>
            <a:pathLst>
              <a:path w="864869" h="461644">
                <a:moveTo>
                  <a:pt x="864616" y="0"/>
                </a:moveTo>
                <a:lnTo>
                  <a:pt x="0" y="461391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19883" y="2714244"/>
            <a:ext cx="833628" cy="571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69414" y="2748533"/>
            <a:ext cx="728980" cy="461645"/>
          </a:xfrm>
          <a:custGeom>
            <a:avLst/>
            <a:gdLst/>
            <a:ahLst/>
            <a:cxnLst/>
            <a:rect l="l" t="t" r="r" b="b"/>
            <a:pathLst>
              <a:path w="728980" h="461644">
                <a:moveTo>
                  <a:pt x="0" y="0"/>
                </a:moveTo>
                <a:lnTo>
                  <a:pt x="728853" y="461391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08191" y="2714244"/>
            <a:ext cx="967739" cy="571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63817" y="2748533"/>
            <a:ext cx="862965" cy="461645"/>
          </a:xfrm>
          <a:custGeom>
            <a:avLst/>
            <a:gdLst/>
            <a:ahLst/>
            <a:cxnLst/>
            <a:rect l="l" t="t" r="r" b="b"/>
            <a:pathLst>
              <a:path w="862965" h="461644">
                <a:moveTo>
                  <a:pt x="862584" y="0"/>
                </a:moveTo>
                <a:lnTo>
                  <a:pt x="0" y="461391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76871" y="2714244"/>
            <a:ext cx="967740" cy="571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26402" y="2748533"/>
            <a:ext cx="862965" cy="461645"/>
          </a:xfrm>
          <a:custGeom>
            <a:avLst/>
            <a:gdLst/>
            <a:ahLst/>
            <a:cxnLst/>
            <a:rect l="l" t="t" r="r" b="b"/>
            <a:pathLst>
              <a:path w="862965" h="461644">
                <a:moveTo>
                  <a:pt x="0" y="0"/>
                </a:moveTo>
                <a:lnTo>
                  <a:pt x="862583" y="461391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960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</a:t>
            </a:r>
            <a:r>
              <a:rPr dirty="0" sz="2800" spc="-7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Authorization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955014"/>
            <a:ext cx="2157730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b="1">
                <a:solidFill>
                  <a:srgbClr val="4D4D4B"/>
                </a:solidFill>
                <a:latin typeface="Arial"/>
                <a:cs typeface="Arial"/>
              </a:rPr>
              <a:t>Authorization</a:t>
            </a:r>
            <a:endParaRPr sz="2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600">
                <a:solidFill>
                  <a:srgbClr val="4D4D4B"/>
                </a:solidFill>
                <a:latin typeface="Arial"/>
                <a:cs typeface="Arial"/>
              </a:rPr>
              <a:t>Policies: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706" y="1974341"/>
            <a:ext cx="4460875" cy="1433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Are JSON documents to describe  permissions.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Are assigned to </a:t>
            </a: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users,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groups</a:t>
            </a:r>
            <a:r>
              <a:rPr dirty="0" sz="2200" spc="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200">
                <a:solidFill>
                  <a:srgbClr val="4D4D4B"/>
                </a:solidFill>
                <a:latin typeface="Arial"/>
                <a:cs typeface="Arial"/>
              </a:rPr>
              <a:t>roles.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2493" y="1126476"/>
            <a:ext cx="404261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28550" y="1118856"/>
            <a:ext cx="577515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76494" y="1773427"/>
            <a:ext cx="574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6157" y="1773427"/>
            <a:ext cx="673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1763" y="2623565"/>
            <a:ext cx="638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Roles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75832" y="2060448"/>
            <a:ext cx="548639" cy="469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4075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 Policy</a:t>
            </a:r>
            <a:r>
              <a:rPr dirty="0" sz="2800" spc="2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Elements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530" y="793241"/>
            <a:ext cx="3644265" cy="3744595"/>
          </a:xfrm>
          <a:prstGeom prst="rect">
            <a:avLst/>
          </a:prstGeom>
          <a:solidFill>
            <a:srgbClr val="C9E9AB"/>
          </a:solidFill>
          <a:ln w="25907">
            <a:solidFill>
              <a:srgbClr val="222222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</a:t>
            </a:r>
            <a:r>
              <a:rPr dirty="0" sz="850" b="1">
                <a:solidFill>
                  <a:srgbClr val="222222"/>
                </a:solidFill>
                <a:latin typeface="Courier New"/>
                <a:cs typeface="Courier New"/>
              </a:rPr>
              <a:t>Version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":</a:t>
            </a:r>
            <a:r>
              <a:rPr dirty="0" sz="850" spc="-35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"2012-10-17",</a:t>
            </a:r>
            <a:endParaRPr sz="85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</a:t>
            </a:r>
            <a:r>
              <a:rPr dirty="0" sz="850" b="1">
                <a:solidFill>
                  <a:srgbClr val="222222"/>
                </a:solidFill>
                <a:latin typeface="Courier New"/>
                <a:cs typeface="Courier New"/>
              </a:rPr>
              <a:t>Statement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":</a:t>
            </a:r>
            <a:r>
              <a:rPr dirty="0" sz="850" spc="-45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[</a:t>
            </a:r>
            <a:endParaRPr sz="850">
              <a:latin typeface="Courier New"/>
              <a:cs typeface="Courier New"/>
            </a:endParaRPr>
          </a:p>
          <a:p>
            <a:pPr marL="41719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5"/>
              </a:spcBef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"Sid":</a:t>
            </a:r>
            <a:r>
              <a:rPr dirty="0" sz="850" spc="-15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222222"/>
                </a:solidFill>
                <a:latin typeface="Courier New"/>
                <a:cs typeface="Courier New"/>
              </a:rPr>
              <a:t>"Stmt1453690971587",</a:t>
            </a:r>
            <a:endParaRPr sz="850">
              <a:latin typeface="Courier New"/>
              <a:cs typeface="Courier New"/>
            </a:endParaRPr>
          </a:p>
          <a:p>
            <a:pPr marL="743585" marR="1522095" indent="-66040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</a:t>
            </a:r>
            <a:r>
              <a:rPr dirty="0" sz="850" b="1">
                <a:solidFill>
                  <a:srgbClr val="222222"/>
                </a:solidFill>
                <a:latin typeface="Courier New"/>
                <a:cs typeface="Courier New"/>
              </a:rPr>
              <a:t>Action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": [  "ec2:Describe*",  </a:t>
            </a:r>
            <a:r>
              <a:rPr dirty="0" sz="850" spc="-5">
                <a:solidFill>
                  <a:srgbClr val="222222"/>
                </a:solidFill>
                <a:latin typeface="Courier New"/>
                <a:cs typeface="Courier New"/>
              </a:rPr>
              <a:t>"ec2:StartInstances", 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"ec2:StopInstances”</a:t>
            </a:r>
            <a:endParaRPr sz="85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],</a:t>
            </a:r>
            <a:endParaRPr sz="85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</a:t>
            </a:r>
            <a:r>
              <a:rPr dirty="0" sz="850" b="1">
                <a:solidFill>
                  <a:srgbClr val="222222"/>
                </a:solidFill>
                <a:latin typeface="Courier New"/>
                <a:cs typeface="Courier New"/>
              </a:rPr>
              <a:t>Effect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":</a:t>
            </a:r>
            <a:r>
              <a:rPr dirty="0" sz="850" spc="-35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"Allow",</a:t>
            </a:r>
            <a:endParaRPr sz="85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</a:t>
            </a:r>
            <a:r>
              <a:rPr dirty="0" sz="850" b="1">
                <a:solidFill>
                  <a:srgbClr val="222222"/>
                </a:solidFill>
                <a:latin typeface="Courier New"/>
                <a:cs typeface="Courier New"/>
              </a:rPr>
              <a:t>Resource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":</a:t>
            </a:r>
            <a:r>
              <a:rPr dirty="0" sz="850" spc="-35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"*",</a:t>
            </a:r>
            <a:endParaRPr sz="85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</a:t>
            </a:r>
            <a:r>
              <a:rPr dirty="0" sz="850" b="1">
                <a:solidFill>
                  <a:srgbClr val="222222"/>
                </a:solidFill>
                <a:latin typeface="Courier New"/>
                <a:cs typeface="Courier New"/>
              </a:rPr>
              <a:t>Condition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":</a:t>
            </a:r>
            <a:r>
              <a:rPr dirty="0" sz="850" spc="-45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874394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"IpAddress":</a:t>
            </a:r>
            <a:r>
              <a:rPr dirty="0" sz="850" spc="-35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107124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"aws:SourceIp":</a:t>
            </a:r>
            <a:r>
              <a:rPr dirty="0" sz="850" spc="-50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"54.64.34.65/32”</a:t>
            </a:r>
            <a:endParaRPr sz="850">
              <a:latin typeface="Courier New"/>
              <a:cs typeface="Courier New"/>
            </a:endParaRPr>
          </a:p>
          <a:p>
            <a:pPr marL="874394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481330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481330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"Sid":</a:t>
            </a:r>
            <a:r>
              <a:rPr dirty="0" sz="850" spc="-20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"Stmt1453690998327",</a:t>
            </a:r>
            <a:endParaRPr sz="850">
              <a:latin typeface="Courier New"/>
              <a:cs typeface="Courier New"/>
            </a:endParaRPr>
          </a:p>
          <a:p>
            <a:pPr marL="743585" marR="1910714">
              <a:lnSpc>
                <a:spcPct val="100000"/>
              </a:lnSpc>
              <a:spcBef>
                <a:spcPts val="5"/>
              </a:spcBef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"Action": [ 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"s3:GetObjec</a:t>
            </a:r>
            <a:r>
              <a:rPr dirty="0" sz="850" spc="-10">
                <a:solidFill>
                  <a:srgbClr val="222222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*”</a:t>
            </a:r>
            <a:endParaRPr sz="850">
              <a:latin typeface="Courier New"/>
              <a:cs typeface="Courier New"/>
            </a:endParaRPr>
          </a:p>
          <a:p>
            <a:pPr marL="678180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],</a:t>
            </a:r>
            <a:endParaRPr sz="85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"Effect":</a:t>
            </a:r>
            <a:r>
              <a:rPr dirty="0" sz="850" spc="-35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"Allow",</a:t>
            </a:r>
            <a:endParaRPr sz="85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"Resource":</a:t>
            </a:r>
            <a:r>
              <a:rPr dirty="0" sz="850" spc="-15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222222"/>
                </a:solidFill>
                <a:latin typeface="Courier New"/>
                <a:cs typeface="Courier New"/>
              </a:rPr>
              <a:t>"arn:aws:s3:::example_bucket/*”</a:t>
            </a:r>
            <a:endParaRPr sz="850">
              <a:latin typeface="Courier New"/>
              <a:cs typeface="Courier New"/>
            </a:endParaRPr>
          </a:p>
          <a:p>
            <a:pPr marL="54800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678180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]</a:t>
            </a:r>
            <a:endParaRPr sz="8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850">
                <a:solidFill>
                  <a:srgbClr val="222222"/>
                </a:solidFill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97223" y="2234183"/>
            <a:ext cx="1446276" cy="301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4467" y="2264664"/>
            <a:ext cx="1350264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44467" y="2264664"/>
            <a:ext cx="1350645" cy="195580"/>
          </a:xfrm>
          <a:custGeom>
            <a:avLst/>
            <a:gdLst/>
            <a:ahLst/>
            <a:cxnLst/>
            <a:rect l="l" t="t" r="r" b="b"/>
            <a:pathLst>
              <a:path w="1350645" h="195580">
                <a:moveTo>
                  <a:pt x="0" y="48768"/>
                </a:moveTo>
                <a:lnTo>
                  <a:pt x="1252728" y="48768"/>
                </a:lnTo>
                <a:lnTo>
                  <a:pt x="1252728" y="0"/>
                </a:lnTo>
                <a:lnTo>
                  <a:pt x="1350264" y="97536"/>
                </a:lnTo>
                <a:lnTo>
                  <a:pt x="1252728" y="195072"/>
                </a:lnTo>
                <a:lnTo>
                  <a:pt x="1252728" y="146304"/>
                </a:lnTo>
                <a:lnTo>
                  <a:pt x="0" y="146304"/>
                </a:lnTo>
                <a:lnTo>
                  <a:pt x="0" y="48768"/>
                </a:lnTo>
                <a:close/>
              </a:path>
            </a:pathLst>
          </a:custGeom>
          <a:ln w="9143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38928" y="2001011"/>
            <a:ext cx="545591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57394" y="2803398"/>
            <a:ext cx="711835" cy="154305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1175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IAM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 Policy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849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 Policy</a:t>
            </a:r>
            <a:r>
              <a:rPr dirty="0" sz="2800" spc="-7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Assignment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085649" y="2205468"/>
            <a:ext cx="404261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90905" y="2306052"/>
            <a:ext cx="577515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9599" y="2851480"/>
            <a:ext cx="574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8514" y="2953257"/>
            <a:ext cx="673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8498" y="2453925"/>
            <a:ext cx="2408765" cy="26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8300" y="2465832"/>
            <a:ext cx="233172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8300" y="2465832"/>
            <a:ext cx="2331720" cy="190500"/>
          </a:xfrm>
          <a:custGeom>
            <a:avLst/>
            <a:gdLst/>
            <a:ahLst/>
            <a:cxnLst/>
            <a:rect l="l" t="t" r="r" b="b"/>
            <a:pathLst>
              <a:path w="2331720" h="190500">
                <a:moveTo>
                  <a:pt x="2331720" y="142875"/>
                </a:moveTo>
                <a:lnTo>
                  <a:pt x="95250" y="142875"/>
                </a:lnTo>
                <a:lnTo>
                  <a:pt x="95250" y="190500"/>
                </a:lnTo>
                <a:lnTo>
                  <a:pt x="0" y="95250"/>
                </a:lnTo>
                <a:lnTo>
                  <a:pt x="95250" y="0"/>
                </a:lnTo>
                <a:lnTo>
                  <a:pt x="95250" y="47625"/>
                </a:lnTo>
                <a:lnTo>
                  <a:pt x="2331720" y="47625"/>
                </a:lnTo>
                <a:lnTo>
                  <a:pt x="2331720" y="142875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08447" y="2449353"/>
            <a:ext cx="2408765" cy="260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5691" y="2461260"/>
            <a:ext cx="2331719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55691" y="2461260"/>
            <a:ext cx="2331720" cy="190500"/>
          </a:xfrm>
          <a:custGeom>
            <a:avLst/>
            <a:gdLst/>
            <a:ahLst/>
            <a:cxnLst/>
            <a:rect l="l" t="t" r="r" b="b"/>
            <a:pathLst>
              <a:path w="2331720" h="190500">
                <a:moveTo>
                  <a:pt x="0" y="47625"/>
                </a:moveTo>
                <a:lnTo>
                  <a:pt x="2236469" y="47625"/>
                </a:lnTo>
                <a:lnTo>
                  <a:pt x="2236469" y="0"/>
                </a:lnTo>
                <a:lnTo>
                  <a:pt x="2331719" y="95250"/>
                </a:lnTo>
                <a:lnTo>
                  <a:pt x="2236469" y="190500"/>
                </a:lnTo>
                <a:lnTo>
                  <a:pt x="2236469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07742" y="2332989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6277" y="2324226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99203" y="2001011"/>
            <a:ext cx="545591" cy="752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17670" y="2803398"/>
            <a:ext cx="710565" cy="154305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1175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IAM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 Policy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849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 Policy</a:t>
            </a:r>
            <a:r>
              <a:rPr dirty="0" sz="2800" spc="-7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Assignment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85649" y="2205468"/>
            <a:ext cx="404261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90905" y="2306052"/>
            <a:ext cx="577515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09599" y="2851480"/>
            <a:ext cx="574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8514" y="2953257"/>
            <a:ext cx="673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8498" y="2453925"/>
            <a:ext cx="2408765" cy="26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8300" y="2465832"/>
            <a:ext cx="233172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8300" y="2465832"/>
            <a:ext cx="2331720" cy="190500"/>
          </a:xfrm>
          <a:custGeom>
            <a:avLst/>
            <a:gdLst/>
            <a:ahLst/>
            <a:cxnLst/>
            <a:rect l="l" t="t" r="r" b="b"/>
            <a:pathLst>
              <a:path w="2331720" h="190500">
                <a:moveTo>
                  <a:pt x="2331720" y="142875"/>
                </a:moveTo>
                <a:lnTo>
                  <a:pt x="95250" y="142875"/>
                </a:lnTo>
                <a:lnTo>
                  <a:pt x="95250" y="190500"/>
                </a:lnTo>
                <a:lnTo>
                  <a:pt x="0" y="95250"/>
                </a:lnTo>
                <a:lnTo>
                  <a:pt x="95250" y="0"/>
                </a:lnTo>
                <a:lnTo>
                  <a:pt x="95250" y="47625"/>
                </a:lnTo>
                <a:lnTo>
                  <a:pt x="2331720" y="47625"/>
                </a:lnTo>
                <a:lnTo>
                  <a:pt x="2331720" y="142875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08447" y="2449353"/>
            <a:ext cx="2408765" cy="260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55691" y="2461260"/>
            <a:ext cx="2331719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5691" y="2461260"/>
            <a:ext cx="2331720" cy="190500"/>
          </a:xfrm>
          <a:custGeom>
            <a:avLst/>
            <a:gdLst/>
            <a:ahLst/>
            <a:cxnLst/>
            <a:rect l="l" t="t" r="r" b="b"/>
            <a:pathLst>
              <a:path w="2331720" h="190500">
                <a:moveTo>
                  <a:pt x="0" y="47625"/>
                </a:moveTo>
                <a:lnTo>
                  <a:pt x="2236469" y="47625"/>
                </a:lnTo>
                <a:lnTo>
                  <a:pt x="2236469" y="0"/>
                </a:lnTo>
                <a:lnTo>
                  <a:pt x="2331719" y="95250"/>
                </a:lnTo>
                <a:lnTo>
                  <a:pt x="2236469" y="190500"/>
                </a:lnTo>
                <a:lnTo>
                  <a:pt x="2236469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97679" y="3992879"/>
            <a:ext cx="548639" cy="470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53610" y="4480356"/>
            <a:ext cx="638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Roles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41316" y="2973323"/>
            <a:ext cx="261365" cy="997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5988" y="2997707"/>
            <a:ext cx="192024" cy="920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75988" y="2997707"/>
            <a:ext cx="192405" cy="920750"/>
          </a:xfrm>
          <a:custGeom>
            <a:avLst/>
            <a:gdLst/>
            <a:ahLst/>
            <a:cxnLst/>
            <a:rect l="l" t="t" r="r" b="b"/>
            <a:pathLst>
              <a:path w="192404" h="920750">
                <a:moveTo>
                  <a:pt x="144017" y="0"/>
                </a:moveTo>
                <a:lnTo>
                  <a:pt x="144017" y="824484"/>
                </a:lnTo>
                <a:lnTo>
                  <a:pt x="192024" y="824484"/>
                </a:lnTo>
                <a:lnTo>
                  <a:pt x="96012" y="920496"/>
                </a:lnTo>
                <a:lnTo>
                  <a:pt x="0" y="824484"/>
                </a:lnTo>
                <a:lnTo>
                  <a:pt x="48006" y="824484"/>
                </a:lnTo>
                <a:lnTo>
                  <a:pt x="48006" y="0"/>
                </a:lnTo>
                <a:lnTo>
                  <a:pt x="144017" y="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07742" y="2332989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6277" y="2324226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3111" y="3114294"/>
            <a:ext cx="167005" cy="59055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3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spc="5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99203" y="2001011"/>
            <a:ext cx="545591" cy="7528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217670" y="2803398"/>
            <a:ext cx="710565" cy="154305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1175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IAM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 Policy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6511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</a:t>
            </a:r>
            <a:r>
              <a:rPr dirty="0" sz="280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Roles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962025"/>
            <a:ext cx="7840980" cy="17087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IAM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role uses a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policy.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IAM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role has no associated</a:t>
            </a:r>
            <a:r>
              <a:rPr dirty="0" sz="2400" spc="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credentials.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IAM users,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applications, and services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assume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IAM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roles.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55535" y="3022092"/>
            <a:ext cx="880872" cy="7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72045" y="3843020"/>
            <a:ext cx="884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400" spc="-4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464646"/>
                </a:solidFill>
                <a:latin typeface="Arial"/>
                <a:cs typeface="Arial"/>
              </a:rPr>
              <a:t>Roles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849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 Policy</a:t>
            </a:r>
            <a:r>
              <a:rPr dirty="0" sz="2800" spc="-7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Assignment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085649" y="2205468"/>
            <a:ext cx="404261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90905" y="2306052"/>
            <a:ext cx="577515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9599" y="2851480"/>
            <a:ext cx="574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8514" y="2953257"/>
            <a:ext cx="673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Group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8498" y="2453925"/>
            <a:ext cx="2408765" cy="26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8300" y="2465832"/>
            <a:ext cx="233172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8300" y="2465832"/>
            <a:ext cx="2331720" cy="190500"/>
          </a:xfrm>
          <a:custGeom>
            <a:avLst/>
            <a:gdLst/>
            <a:ahLst/>
            <a:cxnLst/>
            <a:rect l="l" t="t" r="r" b="b"/>
            <a:pathLst>
              <a:path w="2331720" h="190500">
                <a:moveTo>
                  <a:pt x="2331720" y="142875"/>
                </a:moveTo>
                <a:lnTo>
                  <a:pt x="95250" y="142875"/>
                </a:lnTo>
                <a:lnTo>
                  <a:pt x="95250" y="190500"/>
                </a:lnTo>
                <a:lnTo>
                  <a:pt x="0" y="95250"/>
                </a:lnTo>
                <a:lnTo>
                  <a:pt x="95250" y="0"/>
                </a:lnTo>
                <a:lnTo>
                  <a:pt x="95250" y="47625"/>
                </a:lnTo>
                <a:lnTo>
                  <a:pt x="2331720" y="47625"/>
                </a:lnTo>
                <a:lnTo>
                  <a:pt x="2331720" y="142875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08447" y="2449353"/>
            <a:ext cx="2408765" cy="260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5691" y="2461260"/>
            <a:ext cx="2331719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55691" y="2461260"/>
            <a:ext cx="2331720" cy="190500"/>
          </a:xfrm>
          <a:custGeom>
            <a:avLst/>
            <a:gdLst/>
            <a:ahLst/>
            <a:cxnLst/>
            <a:rect l="l" t="t" r="r" b="b"/>
            <a:pathLst>
              <a:path w="2331720" h="190500">
                <a:moveTo>
                  <a:pt x="0" y="47625"/>
                </a:moveTo>
                <a:lnTo>
                  <a:pt x="2236469" y="47625"/>
                </a:lnTo>
                <a:lnTo>
                  <a:pt x="2236469" y="0"/>
                </a:lnTo>
                <a:lnTo>
                  <a:pt x="2331719" y="95250"/>
                </a:lnTo>
                <a:lnTo>
                  <a:pt x="2236469" y="190500"/>
                </a:lnTo>
                <a:lnTo>
                  <a:pt x="2236469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97679" y="3992879"/>
            <a:ext cx="548639" cy="470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53610" y="4480356"/>
            <a:ext cx="638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Roles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41316" y="2973323"/>
            <a:ext cx="261365" cy="997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75988" y="2997707"/>
            <a:ext cx="192024" cy="920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75988" y="2997707"/>
            <a:ext cx="192405" cy="920750"/>
          </a:xfrm>
          <a:custGeom>
            <a:avLst/>
            <a:gdLst/>
            <a:ahLst/>
            <a:cxnLst/>
            <a:rect l="l" t="t" r="r" b="b"/>
            <a:pathLst>
              <a:path w="192404" h="920750">
                <a:moveTo>
                  <a:pt x="144017" y="0"/>
                </a:moveTo>
                <a:lnTo>
                  <a:pt x="144017" y="824484"/>
                </a:lnTo>
                <a:lnTo>
                  <a:pt x="192024" y="824484"/>
                </a:lnTo>
                <a:lnTo>
                  <a:pt x="96012" y="920496"/>
                </a:lnTo>
                <a:lnTo>
                  <a:pt x="0" y="824484"/>
                </a:lnTo>
                <a:lnTo>
                  <a:pt x="48006" y="824484"/>
                </a:lnTo>
                <a:lnTo>
                  <a:pt x="48006" y="0"/>
                </a:lnTo>
                <a:lnTo>
                  <a:pt x="144017" y="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03677" y="2340101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6277" y="2326004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3111" y="3114294"/>
            <a:ext cx="167005" cy="59055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3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spc="5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99203" y="2001011"/>
            <a:ext cx="545591" cy="7528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17670" y="2803398"/>
            <a:ext cx="710565" cy="154305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1175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IAM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 Policy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1077" y="3862056"/>
            <a:ext cx="404261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05636" y="4460544"/>
            <a:ext cx="574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3926" y="4110513"/>
            <a:ext cx="2408765" cy="26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33727" y="4122420"/>
            <a:ext cx="2331720" cy="190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33727" y="4122420"/>
            <a:ext cx="2331720" cy="190500"/>
          </a:xfrm>
          <a:custGeom>
            <a:avLst/>
            <a:gdLst/>
            <a:ahLst/>
            <a:cxnLst/>
            <a:rect l="l" t="t" r="r" b="b"/>
            <a:pathLst>
              <a:path w="2331720" h="190500">
                <a:moveTo>
                  <a:pt x="2331720" y="142874"/>
                </a:moveTo>
                <a:lnTo>
                  <a:pt x="95250" y="142874"/>
                </a:lnTo>
                <a:lnTo>
                  <a:pt x="95250" y="190499"/>
                </a:lnTo>
                <a:lnTo>
                  <a:pt x="0" y="95249"/>
                </a:lnTo>
                <a:lnTo>
                  <a:pt x="95250" y="0"/>
                </a:lnTo>
                <a:lnTo>
                  <a:pt x="95250" y="47624"/>
                </a:lnTo>
                <a:lnTo>
                  <a:pt x="2331720" y="47624"/>
                </a:lnTo>
                <a:lnTo>
                  <a:pt x="2331720" y="142874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511298" y="4009745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med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17591" y="4104513"/>
            <a:ext cx="2407104" cy="2613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64835" y="4116323"/>
            <a:ext cx="2330195" cy="192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64835" y="4116323"/>
            <a:ext cx="2330450" cy="192405"/>
          </a:xfrm>
          <a:custGeom>
            <a:avLst/>
            <a:gdLst/>
            <a:ahLst/>
            <a:cxnLst/>
            <a:rect l="l" t="t" r="r" b="b"/>
            <a:pathLst>
              <a:path w="2330450" h="192404">
                <a:moveTo>
                  <a:pt x="0" y="48006"/>
                </a:moveTo>
                <a:lnTo>
                  <a:pt x="2234184" y="48006"/>
                </a:lnTo>
                <a:lnTo>
                  <a:pt x="2234184" y="0"/>
                </a:lnTo>
                <a:lnTo>
                  <a:pt x="2330195" y="96012"/>
                </a:lnTo>
                <a:lnTo>
                  <a:pt x="2234184" y="192023"/>
                </a:lnTo>
                <a:lnTo>
                  <a:pt x="2234184" y="144017"/>
                </a:lnTo>
                <a:lnTo>
                  <a:pt x="0" y="144017"/>
                </a:lnTo>
                <a:lnTo>
                  <a:pt x="0" y="48006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085459" y="4006697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med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1616" y="3952614"/>
            <a:ext cx="558746" cy="3656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420102" y="4346244"/>
            <a:ext cx="10039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29285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Example: Application Access to</a:t>
            </a:r>
            <a:r>
              <a:rPr dirty="0" sz="2800" spc="-240">
                <a:solidFill>
                  <a:srgbClr val="4D4D4B"/>
                </a:solidFill>
              </a:rPr>
              <a:t> </a:t>
            </a:r>
            <a:r>
              <a:rPr dirty="0" sz="2800" spc="-60">
                <a:solidFill>
                  <a:srgbClr val="4D4D4B"/>
                </a:solidFill>
              </a:rPr>
              <a:t>AWS  </a:t>
            </a:r>
            <a:r>
              <a:rPr dirty="0" sz="2800" spc="-5">
                <a:solidFill>
                  <a:srgbClr val="4D4D4B"/>
                </a:solidFill>
              </a:rPr>
              <a:t>Resources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1332941"/>
            <a:ext cx="7873365" cy="2233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Python application hosted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on an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EC2</a:t>
            </a:r>
            <a:r>
              <a:rPr dirty="0" sz="2400" spc="-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needs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interact with Amazon</a:t>
            </a:r>
            <a:r>
              <a:rPr dirty="0" sz="2400" spc="-9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S3.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credentials are</a:t>
            </a:r>
            <a:r>
              <a:rPr dirty="0" sz="2400" spc="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required: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Option 1: Store 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Credentials on the Amazon EC2</a:t>
            </a:r>
            <a:r>
              <a:rPr dirty="0" sz="2000" spc="-35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instance.</a:t>
            </a:r>
            <a:endParaRPr sz="2000">
              <a:latin typeface="Arial"/>
              <a:cs typeface="Arial"/>
            </a:endParaRPr>
          </a:p>
          <a:p>
            <a:pPr lvl="1" marL="756285" marR="45720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Option 2: Securely distribute 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credentials to 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AWS</a:t>
            </a:r>
            <a:r>
              <a:rPr dirty="0" sz="2000" spc="-3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Services 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and</a:t>
            </a:r>
            <a:r>
              <a:rPr dirty="0" sz="2000" spc="-1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Applications.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1288" y="2685288"/>
            <a:ext cx="7094219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3960" y="2714244"/>
            <a:ext cx="7003415" cy="14604"/>
          </a:xfrm>
          <a:custGeom>
            <a:avLst/>
            <a:gdLst/>
            <a:ahLst/>
            <a:cxnLst/>
            <a:rect l="l" t="t" r="r" b="b"/>
            <a:pathLst>
              <a:path w="7003415" h="14605">
                <a:moveTo>
                  <a:pt x="0" y="0"/>
                </a:moveTo>
                <a:lnTo>
                  <a:pt x="7003288" y="14224"/>
                </a:lnTo>
              </a:path>
            </a:pathLst>
          </a:custGeom>
          <a:ln w="12192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65164" y="3368040"/>
            <a:ext cx="880871" cy="754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82309" y="4188053"/>
            <a:ext cx="884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400" spc="-4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464646"/>
                </a:solidFill>
                <a:latin typeface="Arial"/>
                <a:cs typeface="Arial"/>
              </a:rPr>
              <a:t>Roles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7876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AWS</a:t>
            </a:r>
            <a:r>
              <a:rPr dirty="0" sz="2800" spc="-70"/>
              <a:t> </a:t>
            </a:r>
            <a:r>
              <a:rPr dirty="0" sz="2800" spc="-5"/>
              <a:t>Customers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5290" y="1192021"/>
            <a:ext cx="2524125" cy="131000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50"/>
              </a:spcBef>
            </a:pPr>
            <a:r>
              <a:rPr dirty="0" sz="1800" spc="-5" b="1">
                <a:solidFill>
                  <a:srgbClr val="F79F28"/>
                </a:solidFill>
                <a:latin typeface="Arial"/>
                <a:cs typeface="Arial"/>
              </a:rPr>
              <a:t>Enterprise</a:t>
            </a:r>
            <a:r>
              <a:rPr dirty="0" sz="1800" spc="-35" b="1">
                <a:solidFill>
                  <a:srgbClr val="F79F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79F28"/>
                </a:solidFill>
                <a:latin typeface="Arial"/>
                <a:cs typeface="Arial"/>
              </a:rPr>
              <a:t>Customers</a:t>
            </a:r>
            <a:endParaRPr sz="1800">
              <a:latin typeface="Arial"/>
              <a:cs typeface="Arial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300"/>
              </a:spcBef>
            </a:pPr>
            <a:r>
              <a:rPr dirty="0" sz="1200" spc="-15" i="1">
                <a:solidFill>
                  <a:srgbClr val="4D4D4B"/>
                </a:solidFill>
                <a:latin typeface="Arial"/>
                <a:cs typeface="Arial"/>
              </a:rPr>
              <a:t>Amazon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Web Services delivers a 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mature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set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of services specifically 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designed for the unique </a:t>
            </a:r>
            <a:r>
              <a:rPr dirty="0" sz="1200" spc="-10" i="1">
                <a:solidFill>
                  <a:srgbClr val="4D4D4B"/>
                </a:solidFill>
                <a:latin typeface="Arial"/>
                <a:cs typeface="Arial"/>
              </a:rPr>
              <a:t>security, 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compliance, </a:t>
            </a:r>
            <a:r>
              <a:rPr dirty="0" sz="1200" spc="-15" i="1">
                <a:solidFill>
                  <a:srgbClr val="4D4D4B"/>
                </a:solidFill>
                <a:latin typeface="Arial"/>
                <a:cs typeface="Arial"/>
              </a:rPr>
              <a:t>privacy,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and</a:t>
            </a:r>
            <a:r>
              <a:rPr dirty="0" sz="1200" spc="-50" i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governance  requirements of large</a:t>
            </a:r>
            <a:r>
              <a:rPr dirty="0" sz="1200" spc="-55" i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organizations.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0513" y="2617496"/>
            <a:ext cx="515532" cy="1621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31061" y="2928146"/>
            <a:ext cx="1892189" cy="1087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85515" y="1192021"/>
            <a:ext cx="2381250" cy="116332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1800" b="1">
                <a:solidFill>
                  <a:srgbClr val="F79F28"/>
                </a:solidFill>
                <a:latin typeface="Arial"/>
                <a:cs typeface="Arial"/>
              </a:rPr>
              <a:t>Public</a:t>
            </a:r>
            <a:r>
              <a:rPr dirty="0" sz="1800" spc="-25" b="1">
                <a:solidFill>
                  <a:srgbClr val="F79F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79F28"/>
                </a:solidFill>
                <a:latin typeface="Arial"/>
                <a:cs typeface="Arial"/>
              </a:rPr>
              <a:t>Sector</a:t>
            </a:r>
            <a:endParaRPr sz="1800">
              <a:latin typeface="Arial"/>
              <a:cs typeface="Arial"/>
            </a:endParaRPr>
          </a:p>
          <a:p>
            <a:pPr algn="ctr" marL="12700" marR="5080" indent="-2540">
              <a:lnSpc>
                <a:spcPct val="110000"/>
              </a:lnSpc>
              <a:spcBef>
                <a:spcPts val="155"/>
              </a:spcBef>
            </a:pP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Paving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the way for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innovation and 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supporting world-changing</a:t>
            </a:r>
            <a:r>
              <a:rPr dirty="0" sz="1200" spc="-50" i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projects 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in government, education</a:t>
            </a:r>
            <a:r>
              <a:rPr dirty="0" sz="1200" spc="-114" i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nonprofit</a:t>
            </a:r>
            <a:r>
              <a:rPr dirty="0" sz="1200" spc="-20" i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organizations.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61761" y="2773001"/>
            <a:ext cx="804436" cy="1311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97244" y="1192021"/>
            <a:ext cx="2541905" cy="112712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50"/>
              </a:spcBef>
            </a:pPr>
            <a:r>
              <a:rPr dirty="0" sz="1800" spc="-5" b="1">
                <a:solidFill>
                  <a:srgbClr val="F79F28"/>
                </a:solidFill>
                <a:latin typeface="Arial"/>
                <a:cs typeface="Arial"/>
              </a:rPr>
              <a:t>Startups</a:t>
            </a:r>
            <a:endParaRPr sz="1800">
              <a:latin typeface="Arial"/>
              <a:cs typeface="Arial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300"/>
              </a:spcBef>
            </a:pP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From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the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spark of an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idea,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to your 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first </a:t>
            </a:r>
            <a:r>
              <a:rPr dirty="0" sz="1200" spc="-10" i="1">
                <a:solidFill>
                  <a:srgbClr val="4D4D4B"/>
                </a:solidFill>
                <a:latin typeface="Arial"/>
                <a:cs typeface="Arial"/>
              </a:rPr>
              <a:t>customer,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IPO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and beyond, let  </a:t>
            </a:r>
            <a:r>
              <a:rPr dirty="0" sz="1200" spc="-10" i="1">
                <a:solidFill>
                  <a:srgbClr val="4D4D4B"/>
                </a:solidFill>
                <a:latin typeface="Arial"/>
                <a:cs typeface="Arial"/>
              </a:rPr>
              <a:t>Amazon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Web Services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help you</a:t>
            </a:r>
            <a:r>
              <a:rPr dirty="0" sz="1200" spc="-40" i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4D4D4B"/>
                </a:solidFill>
                <a:latin typeface="Arial"/>
                <a:cs typeface="Arial"/>
              </a:rPr>
              <a:t>build  and grow your</a:t>
            </a:r>
            <a:r>
              <a:rPr dirty="0" sz="1200" spc="-60" i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4D4D4B"/>
                </a:solidFill>
                <a:latin typeface="Arial"/>
                <a:cs typeface="Arial"/>
              </a:rPr>
              <a:t>startup.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8166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 Roles - Instance</a:t>
            </a:r>
            <a:r>
              <a:rPr dirty="0" sz="2800" spc="11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Profiles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45465" y="1015365"/>
            <a:ext cx="957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200" spc="-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464646"/>
                </a:solidFill>
                <a:latin typeface="Arial"/>
                <a:cs typeface="Arial"/>
              </a:rPr>
              <a:t>EC2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008" y="1263396"/>
            <a:ext cx="545592" cy="652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9263" y="1488947"/>
            <a:ext cx="1406652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2697" y="1551432"/>
            <a:ext cx="1243330" cy="78105"/>
          </a:xfrm>
          <a:custGeom>
            <a:avLst/>
            <a:gdLst/>
            <a:ahLst/>
            <a:cxnLst/>
            <a:rect l="l" t="t" r="r" b="b"/>
            <a:pathLst>
              <a:path w="1243330" h="78105">
                <a:moveTo>
                  <a:pt x="1165098" y="0"/>
                </a:moveTo>
                <a:lnTo>
                  <a:pt x="1165098" y="77723"/>
                </a:lnTo>
                <a:lnTo>
                  <a:pt x="1216914" y="51815"/>
                </a:lnTo>
                <a:lnTo>
                  <a:pt x="1178052" y="51815"/>
                </a:lnTo>
                <a:lnTo>
                  <a:pt x="1178052" y="25907"/>
                </a:lnTo>
                <a:lnTo>
                  <a:pt x="1216913" y="25907"/>
                </a:lnTo>
                <a:lnTo>
                  <a:pt x="1165098" y="0"/>
                </a:lnTo>
                <a:close/>
              </a:path>
              <a:path w="1243330" h="78105">
                <a:moveTo>
                  <a:pt x="116509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165098" y="51815"/>
                </a:lnTo>
                <a:lnTo>
                  <a:pt x="1165098" y="25907"/>
                </a:lnTo>
                <a:close/>
              </a:path>
              <a:path w="1243330" h="78105">
                <a:moveTo>
                  <a:pt x="1216913" y="25907"/>
                </a:moveTo>
                <a:lnTo>
                  <a:pt x="1178052" y="25907"/>
                </a:lnTo>
                <a:lnTo>
                  <a:pt x="1178052" y="51815"/>
                </a:lnTo>
                <a:lnTo>
                  <a:pt x="1216914" y="51815"/>
                </a:lnTo>
                <a:lnTo>
                  <a:pt x="1242822" y="38862"/>
                </a:lnTo>
                <a:lnTo>
                  <a:pt x="1216913" y="25907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386" y="3993641"/>
            <a:ext cx="3721735" cy="512445"/>
          </a:xfrm>
          <a:custGeom>
            <a:avLst/>
            <a:gdLst/>
            <a:ahLst/>
            <a:cxnLst/>
            <a:rect l="l" t="t" r="r" b="b"/>
            <a:pathLst>
              <a:path w="3721735" h="512445">
                <a:moveTo>
                  <a:pt x="0" y="512063"/>
                </a:moveTo>
                <a:lnTo>
                  <a:pt x="3721608" y="512063"/>
                </a:lnTo>
                <a:lnTo>
                  <a:pt x="3721608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solidFill>
            <a:srgbClr val="C2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386" y="3993641"/>
            <a:ext cx="3721735" cy="512445"/>
          </a:xfrm>
          <a:custGeom>
            <a:avLst/>
            <a:gdLst/>
            <a:ahLst/>
            <a:cxnLst/>
            <a:rect l="l" t="t" r="r" b="b"/>
            <a:pathLst>
              <a:path w="3721735" h="512445">
                <a:moveTo>
                  <a:pt x="0" y="512063"/>
                </a:moveTo>
                <a:lnTo>
                  <a:pt x="3721608" y="512063"/>
                </a:lnTo>
                <a:lnTo>
                  <a:pt x="3721608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ln w="25908">
            <a:solidFill>
              <a:srgbClr val="0549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79244" y="3998163"/>
            <a:ext cx="1016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App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	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8260" y="2074164"/>
            <a:ext cx="986028" cy="2060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00555" y="2097023"/>
            <a:ext cx="860425" cy="1896745"/>
          </a:xfrm>
          <a:custGeom>
            <a:avLst/>
            <a:gdLst/>
            <a:ahLst/>
            <a:cxnLst/>
            <a:rect l="l" t="t" r="r" b="b"/>
            <a:pathLst>
              <a:path w="860425" h="1896745">
                <a:moveTo>
                  <a:pt x="25907" y="1818398"/>
                </a:moveTo>
                <a:lnTo>
                  <a:pt x="0" y="1818398"/>
                </a:lnTo>
                <a:lnTo>
                  <a:pt x="38862" y="1896122"/>
                </a:lnTo>
                <a:lnTo>
                  <a:pt x="71247" y="1831352"/>
                </a:lnTo>
                <a:lnTo>
                  <a:pt x="25907" y="1831352"/>
                </a:lnTo>
                <a:lnTo>
                  <a:pt x="25907" y="1818398"/>
                </a:lnTo>
                <a:close/>
              </a:path>
              <a:path w="860425" h="1896745">
                <a:moveTo>
                  <a:pt x="860298" y="0"/>
                </a:moveTo>
                <a:lnTo>
                  <a:pt x="31750" y="0"/>
                </a:lnTo>
                <a:lnTo>
                  <a:pt x="25907" y="5842"/>
                </a:lnTo>
                <a:lnTo>
                  <a:pt x="25907" y="1831352"/>
                </a:lnTo>
                <a:lnTo>
                  <a:pt x="51815" y="1831352"/>
                </a:lnTo>
                <a:lnTo>
                  <a:pt x="51815" y="25907"/>
                </a:lnTo>
                <a:lnTo>
                  <a:pt x="38862" y="25907"/>
                </a:lnTo>
                <a:lnTo>
                  <a:pt x="51815" y="12953"/>
                </a:lnTo>
                <a:lnTo>
                  <a:pt x="860298" y="12953"/>
                </a:lnTo>
                <a:lnTo>
                  <a:pt x="860298" y="0"/>
                </a:lnTo>
                <a:close/>
              </a:path>
              <a:path w="860425" h="1896745">
                <a:moveTo>
                  <a:pt x="77724" y="1818398"/>
                </a:moveTo>
                <a:lnTo>
                  <a:pt x="51815" y="1818398"/>
                </a:lnTo>
                <a:lnTo>
                  <a:pt x="51815" y="1831352"/>
                </a:lnTo>
                <a:lnTo>
                  <a:pt x="71247" y="1831352"/>
                </a:lnTo>
                <a:lnTo>
                  <a:pt x="77724" y="1818398"/>
                </a:lnTo>
                <a:close/>
              </a:path>
              <a:path w="860425" h="1896745">
                <a:moveTo>
                  <a:pt x="51815" y="12953"/>
                </a:moveTo>
                <a:lnTo>
                  <a:pt x="38862" y="25907"/>
                </a:lnTo>
                <a:lnTo>
                  <a:pt x="51815" y="25907"/>
                </a:lnTo>
                <a:lnTo>
                  <a:pt x="51815" y="12953"/>
                </a:lnTo>
                <a:close/>
              </a:path>
              <a:path w="860425" h="1896745">
                <a:moveTo>
                  <a:pt x="860298" y="12953"/>
                </a:moveTo>
                <a:lnTo>
                  <a:pt x="51815" y="12953"/>
                </a:lnTo>
                <a:lnTo>
                  <a:pt x="51815" y="25907"/>
                </a:lnTo>
                <a:lnTo>
                  <a:pt x="860298" y="25907"/>
                </a:lnTo>
                <a:lnTo>
                  <a:pt x="860298" y="12953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7585" y="3993641"/>
            <a:ext cx="4772025" cy="512445"/>
          </a:xfrm>
          <a:custGeom>
            <a:avLst/>
            <a:gdLst/>
            <a:ahLst/>
            <a:cxnLst/>
            <a:rect l="l" t="t" r="r" b="b"/>
            <a:pathLst>
              <a:path w="4772025" h="512445">
                <a:moveTo>
                  <a:pt x="0" y="512063"/>
                </a:moveTo>
                <a:lnTo>
                  <a:pt x="4771644" y="512063"/>
                </a:lnTo>
                <a:lnTo>
                  <a:pt x="4771644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solidFill>
            <a:srgbClr val="E4F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07585" y="3993641"/>
            <a:ext cx="4772025" cy="512445"/>
          </a:xfrm>
          <a:custGeom>
            <a:avLst/>
            <a:gdLst/>
            <a:ahLst/>
            <a:cxnLst/>
            <a:rect l="l" t="t" r="r" b="b"/>
            <a:pathLst>
              <a:path w="4772025" h="512445">
                <a:moveTo>
                  <a:pt x="0" y="512063"/>
                </a:moveTo>
                <a:lnTo>
                  <a:pt x="4771644" y="512063"/>
                </a:lnTo>
                <a:lnTo>
                  <a:pt x="4771644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86834" y="4011879"/>
            <a:ext cx="4435475" cy="303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771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222222"/>
                </a:solidFill>
                <a:latin typeface="Courier New"/>
                <a:cs typeface="Courier New"/>
              </a:rPr>
              <a:t>EC2 MetaData Service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00" spc="-10">
                <a:solidFill>
                  <a:srgbClr val="222222"/>
                </a:solidFill>
                <a:latin typeface="Courier New"/>
                <a:cs typeface="Courier New"/>
                <a:hlinkClick r:id="rId5"/>
              </a:rPr>
              <a:t>http://169.254.169.254/latest/meta-data/iam/security-credentials/rolename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4988" y="4085844"/>
            <a:ext cx="1223772" cy="324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751191" y="1046479"/>
            <a:ext cx="847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200" spc="-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01940" y="1264919"/>
            <a:ext cx="530351" cy="624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16380" y="1299972"/>
            <a:ext cx="218440" cy="231775"/>
          </a:xfrm>
          <a:custGeom>
            <a:avLst/>
            <a:gdLst/>
            <a:ahLst/>
            <a:cxnLst/>
            <a:rect l="l" t="t" r="r" b="b"/>
            <a:pathLst>
              <a:path w="218439" h="231775">
                <a:moveTo>
                  <a:pt x="0" y="231648"/>
                </a:moveTo>
                <a:lnTo>
                  <a:pt x="217931" y="231648"/>
                </a:lnTo>
                <a:lnTo>
                  <a:pt x="21793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24000" y="2935223"/>
            <a:ext cx="218440" cy="230504"/>
          </a:xfrm>
          <a:custGeom>
            <a:avLst/>
            <a:gdLst/>
            <a:ahLst/>
            <a:cxnLst/>
            <a:rect l="l" t="t" r="r" b="b"/>
            <a:pathLst>
              <a:path w="218439" h="230505">
                <a:moveTo>
                  <a:pt x="0" y="230124"/>
                </a:moveTo>
                <a:lnTo>
                  <a:pt x="217931" y="230124"/>
                </a:lnTo>
                <a:lnTo>
                  <a:pt x="217931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02486" y="2965526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1252" y="3951732"/>
            <a:ext cx="218440" cy="230504"/>
          </a:xfrm>
          <a:custGeom>
            <a:avLst/>
            <a:gdLst/>
            <a:ahLst/>
            <a:cxnLst/>
            <a:rect l="l" t="t" r="r" b="b"/>
            <a:pathLst>
              <a:path w="218439" h="230504">
                <a:moveTo>
                  <a:pt x="0" y="230124"/>
                </a:moveTo>
                <a:lnTo>
                  <a:pt x="217932" y="230124"/>
                </a:lnTo>
                <a:lnTo>
                  <a:pt x="217932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000627" y="398292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69935" y="2717292"/>
            <a:ext cx="218440" cy="230504"/>
          </a:xfrm>
          <a:custGeom>
            <a:avLst/>
            <a:gdLst/>
            <a:ahLst/>
            <a:cxnLst/>
            <a:rect l="l" t="t" r="r" b="b"/>
            <a:pathLst>
              <a:path w="218440" h="230505">
                <a:moveTo>
                  <a:pt x="0" y="230124"/>
                </a:moveTo>
                <a:lnTo>
                  <a:pt x="217931" y="230124"/>
                </a:lnTo>
                <a:lnTo>
                  <a:pt x="217931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949945" y="2747517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29127" y="4038600"/>
            <a:ext cx="432815" cy="432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215339" y="1330578"/>
            <a:ext cx="967740" cy="47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1112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Create</a:t>
            </a:r>
            <a:r>
              <a:rPr dirty="0" sz="1000" spc="-5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9564" y="2504480"/>
            <a:ext cx="167005" cy="9772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Select </a:t>
            </a:r>
            <a:r>
              <a:rPr dirty="0" sz="1000" spc="-15" b="1">
                <a:solidFill>
                  <a:srgbClr val="464646"/>
                </a:solidFill>
                <a:latin typeface="Arial"/>
                <a:cs typeface="Arial"/>
              </a:rPr>
              <a:t>IAM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Role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22733" y="1990470"/>
            <a:ext cx="167005" cy="1755139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Application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interacts 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with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40835" y="4148328"/>
            <a:ext cx="787908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61994" y="4210811"/>
            <a:ext cx="546100" cy="78105"/>
          </a:xfrm>
          <a:custGeom>
            <a:avLst/>
            <a:gdLst/>
            <a:ahLst/>
            <a:cxnLst/>
            <a:rect l="l" t="t" r="r" b="b"/>
            <a:pathLst>
              <a:path w="546100" h="78104">
                <a:moveTo>
                  <a:pt x="77723" y="0"/>
                </a:moveTo>
                <a:lnTo>
                  <a:pt x="0" y="38862"/>
                </a:lnTo>
                <a:lnTo>
                  <a:pt x="77723" y="77724"/>
                </a:lnTo>
                <a:lnTo>
                  <a:pt x="77723" y="51815"/>
                </a:lnTo>
                <a:lnTo>
                  <a:pt x="64769" y="51815"/>
                </a:lnTo>
                <a:lnTo>
                  <a:pt x="64769" y="25907"/>
                </a:lnTo>
                <a:lnTo>
                  <a:pt x="77723" y="25907"/>
                </a:lnTo>
                <a:lnTo>
                  <a:pt x="77723" y="0"/>
                </a:lnTo>
                <a:close/>
              </a:path>
              <a:path w="546100" h="78104">
                <a:moveTo>
                  <a:pt x="467994" y="0"/>
                </a:moveTo>
                <a:lnTo>
                  <a:pt x="467994" y="77724"/>
                </a:lnTo>
                <a:lnTo>
                  <a:pt x="519810" y="51815"/>
                </a:lnTo>
                <a:lnTo>
                  <a:pt x="480948" y="51815"/>
                </a:lnTo>
                <a:lnTo>
                  <a:pt x="480948" y="25907"/>
                </a:lnTo>
                <a:lnTo>
                  <a:pt x="519810" y="25907"/>
                </a:lnTo>
                <a:lnTo>
                  <a:pt x="467994" y="0"/>
                </a:lnTo>
                <a:close/>
              </a:path>
              <a:path w="546100" h="78104">
                <a:moveTo>
                  <a:pt x="77723" y="25907"/>
                </a:moveTo>
                <a:lnTo>
                  <a:pt x="64769" y="25907"/>
                </a:lnTo>
                <a:lnTo>
                  <a:pt x="64769" y="51815"/>
                </a:lnTo>
                <a:lnTo>
                  <a:pt x="77723" y="51815"/>
                </a:lnTo>
                <a:lnTo>
                  <a:pt x="77723" y="25907"/>
                </a:lnTo>
                <a:close/>
              </a:path>
              <a:path w="546100" h="78104">
                <a:moveTo>
                  <a:pt x="467994" y="25907"/>
                </a:moveTo>
                <a:lnTo>
                  <a:pt x="77723" y="25907"/>
                </a:lnTo>
                <a:lnTo>
                  <a:pt x="77723" y="51815"/>
                </a:lnTo>
                <a:lnTo>
                  <a:pt x="467994" y="51815"/>
                </a:lnTo>
                <a:lnTo>
                  <a:pt x="467994" y="25907"/>
                </a:lnTo>
                <a:close/>
              </a:path>
              <a:path w="546100" h="78104">
                <a:moveTo>
                  <a:pt x="519810" y="25907"/>
                </a:moveTo>
                <a:lnTo>
                  <a:pt x="480948" y="25907"/>
                </a:lnTo>
                <a:lnTo>
                  <a:pt x="480948" y="51815"/>
                </a:lnTo>
                <a:lnTo>
                  <a:pt x="519810" y="51815"/>
                </a:lnTo>
                <a:lnTo>
                  <a:pt x="545718" y="38862"/>
                </a:lnTo>
                <a:lnTo>
                  <a:pt x="519810" y="25907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45564" y="1789176"/>
            <a:ext cx="6443472" cy="22661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88235" y="1890522"/>
            <a:ext cx="6318250" cy="2103120"/>
          </a:xfrm>
          <a:custGeom>
            <a:avLst/>
            <a:gdLst/>
            <a:ahLst/>
            <a:cxnLst/>
            <a:rect l="l" t="t" r="r" b="b"/>
            <a:pathLst>
              <a:path w="6318250" h="2103120">
                <a:moveTo>
                  <a:pt x="6266434" y="1773046"/>
                </a:moveTo>
                <a:lnTo>
                  <a:pt x="5841" y="1773046"/>
                </a:lnTo>
                <a:lnTo>
                  <a:pt x="0" y="1778889"/>
                </a:lnTo>
                <a:lnTo>
                  <a:pt x="0" y="2102916"/>
                </a:lnTo>
                <a:lnTo>
                  <a:pt x="25907" y="2102916"/>
                </a:lnTo>
                <a:lnTo>
                  <a:pt x="25907" y="1798954"/>
                </a:lnTo>
                <a:lnTo>
                  <a:pt x="12953" y="1798954"/>
                </a:lnTo>
                <a:lnTo>
                  <a:pt x="25907" y="1786001"/>
                </a:lnTo>
                <a:lnTo>
                  <a:pt x="6266434" y="1786001"/>
                </a:lnTo>
                <a:lnTo>
                  <a:pt x="6266434" y="1773046"/>
                </a:lnTo>
                <a:close/>
              </a:path>
              <a:path w="6318250" h="2103120">
                <a:moveTo>
                  <a:pt x="25907" y="1786001"/>
                </a:moveTo>
                <a:lnTo>
                  <a:pt x="12953" y="1798954"/>
                </a:lnTo>
                <a:lnTo>
                  <a:pt x="25907" y="1798954"/>
                </a:lnTo>
                <a:lnTo>
                  <a:pt x="25907" y="1786001"/>
                </a:lnTo>
                <a:close/>
              </a:path>
              <a:path w="6318250" h="2103120">
                <a:moveTo>
                  <a:pt x="6292342" y="1773046"/>
                </a:moveTo>
                <a:lnTo>
                  <a:pt x="6279388" y="1773046"/>
                </a:lnTo>
                <a:lnTo>
                  <a:pt x="6266434" y="1786001"/>
                </a:lnTo>
                <a:lnTo>
                  <a:pt x="25907" y="1786001"/>
                </a:lnTo>
                <a:lnTo>
                  <a:pt x="25907" y="1798954"/>
                </a:lnTo>
                <a:lnTo>
                  <a:pt x="6286499" y="1798954"/>
                </a:lnTo>
                <a:lnTo>
                  <a:pt x="6292342" y="1793113"/>
                </a:lnTo>
                <a:lnTo>
                  <a:pt x="6292342" y="1773046"/>
                </a:lnTo>
                <a:close/>
              </a:path>
              <a:path w="6318250" h="2103120">
                <a:moveTo>
                  <a:pt x="6292342" y="64769"/>
                </a:moveTo>
                <a:lnTo>
                  <a:pt x="6266434" y="64769"/>
                </a:lnTo>
                <a:lnTo>
                  <a:pt x="6266434" y="1786001"/>
                </a:lnTo>
                <a:lnTo>
                  <a:pt x="6279388" y="1773046"/>
                </a:lnTo>
                <a:lnTo>
                  <a:pt x="6292342" y="1773046"/>
                </a:lnTo>
                <a:lnTo>
                  <a:pt x="6292342" y="64769"/>
                </a:lnTo>
                <a:close/>
              </a:path>
              <a:path w="6318250" h="2103120">
                <a:moveTo>
                  <a:pt x="6279388" y="0"/>
                </a:moveTo>
                <a:lnTo>
                  <a:pt x="6240525" y="77724"/>
                </a:lnTo>
                <a:lnTo>
                  <a:pt x="6266434" y="77724"/>
                </a:lnTo>
                <a:lnTo>
                  <a:pt x="6266434" y="64769"/>
                </a:lnTo>
                <a:lnTo>
                  <a:pt x="6311772" y="64769"/>
                </a:lnTo>
                <a:lnTo>
                  <a:pt x="6279388" y="0"/>
                </a:lnTo>
                <a:close/>
              </a:path>
              <a:path w="6318250" h="2103120">
                <a:moveTo>
                  <a:pt x="6311772" y="64769"/>
                </a:moveTo>
                <a:lnTo>
                  <a:pt x="6292342" y="64769"/>
                </a:lnTo>
                <a:lnTo>
                  <a:pt x="6292342" y="77724"/>
                </a:lnTo>
                <a:lnTo>
                  <a:pt x="6318249" y="77724"/>
                </a:lnTo>
                <a:lnTo>
                  <a:pt x="6311772" y="64769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89619" y="229562"/>
            <a:ext cx="375385" cy="702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60092" y="847344"/>
            <a:ext cx="5209032" cy="25237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55520" y="842772"/>
            <a:ext cx="5218430" cy="2533015"/>
          </a:xfrm>
          <a:custGeom>
            <a:avLst/>
            <a:gdLst/>
            <a:ahLst/>
            <a:cxnLst/>
            <a:rect l="l" t="t" r="r" b="b"/>
            <a:pathLst>
              <a:path w="5218430" h="2533015">
                <a:moveTo>
                  <a:pt x="0" y="2532888"/>
                </a:moveTo>
                <a:lnTo>
                  <a:pt x="5218176" y="2532888"/>
                </a:lnTo>
                <a:lnTo>
                  <a:pt x="5218176" y="0"/>
                </a:lnTo>
                <a:lnTo>
                  <a:pt x="0" y="0"/>
                </a:lnTo>
                <a:lnTo>
                  <a:pt x="0" y="2532888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78835" y="2377439"/>
            <a:ext cx="1981200" cy="5029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29127" y="2404872"/>
            <a:ext cx="1880870" cy="402590"/>
          </a:xfrm>
          <a:custGeom>
            <a:avLst/>
            <a:gdLst/>
            <a:ahLst/>
            <a:cxnLst/>
            <a:rect l="l" t="t" r="r" b="b"/>
            <a:pathLst>
              <a:path w="1880870" h="402589">
                <a:moveTo>
                  <a:pt x="0" y="402336"/>
                </a:moveTo>
                <a:lnTo>
                  <a:pt x="1880616" y="402336"/>
                </a:lnTo>
                <a:lnTo>
                  <a:pt x="1880616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8" y="558545"/>
            <a:ext cx="4255135" cy="4074160"/>
          </a:xfrm>
          <a:custGeom>
            <a:avLst/>
            <a:gdLst/>
            <a:ahLst/>
            <a:cxnLst/>
            <a:rect l="l" t="t" r="r" b="b"/>
            <a:pathLst>
              <a:path w="4255135" h="4074160">
                <a:moveTo>
                  <a:pt x="0" y="4073652"/>
                </a:moveTo>
                <a:lnTo>
                  <a:pt x="4255008" y="4073652"/>
                </a:lnTo>
                <a:lnTo>
                  <a:pt x="4255008" y="0"/>
                </a:lnTo>
                <a:lnTo>
                  <a:pt x="0" y="0"/>
                </a:lnTo>
                <a:lnTo>
                  <a:pt x="0" y="4073652"/>
                </a:lnTo>
                <a:close/>
              </a:path>
            </a:pathLst>
          </a:custGeom>
          <a:solidFill>
            <a:srgbClr val="E4F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818" y="558545"/>
            <a:ext cx="4255135" cy="4074160"/>
          </a:xfrm>
          <a:custGeom>
            <a:avLst/>
            <a:gdLst/>
            <a:ahLst/>
            <a:cxnLst/>
            <a:rect l="l" t="t" r="r" b="b"/>
            <a:pathLst>
              <a:path w="4255135" h="4074160">
                <a:moveTo>
                  <a:pt x="0" y="4073652"/>
                </a:moveTo>
                <a:lnTo>
                  <a:pt x="4255008" y="4073652"/>
                </a:lnTo>
                <a:lnTo>
                  <a:pt x="4255008" y="0"/>
                </a:lnTo>
                <a:lnTo>
                  <a:pt x="0" y="0"/>
                </a:lnTo>
                <a:lnTo>
                  <a:pt x="0" y="4073652"/>
                </a:lnTo>
                <a:close/>
              </a:path>
            </a:pathLst>
          </a:custGeom>
          <a:ln w="25908">
            <a:solidFill>
              <a:srgbClr val="B99D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289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IAM Roles – Assume</a:t>
            </a:r>
            <a:r>
              <a:rPr dirty="0" sz="2800" spc="-2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Role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577595" y="658368"/>
            <a:ext cx="509016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9070" y="1312925"/>
            <a:ext cx="1344295" cy="154305"/>
          </a:xfrm>
          <a:prstGeom prst="rect">
            <a:avLst/>
          </a:prstGeom>
          <a:solidFill>
            <a:srgbClr val="464646"/>
          </a:solidFill>
          <a:ln w="25907">
            <a:solidFill>
              <a:srgbClr val="3131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ts val="1175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IAM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Restricted</a:t>
            </a:r>
            <a:r>
              <a:rPr dirty="0" sz="10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37944" y="2164079"/>
            <a:ext cx="731519" cy="731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90826" y="2908807"/>
            <a:ext cx="808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User </a:t>
            </a: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A-1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7083" y="4238040"/>
            <a:ext cx="17360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1800" spc="-10" b="1">
                <a:solidFill>
                  <a:srgbClr val="464646"/>
                </a:solidFill>
                <a:latin typeface="Arial"/>
                <a:cs typeface="Arial"/>
              </a:rPr>
              <a:t>Account</a:t>
            </a:r>
            <a:r>
              <a:rPr dirty="0" sz="1800" spc="-5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28059" y="3450335"/>
            <a:ext cx="548639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93745" y="3936898"/>
            <a:ext cx="9975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 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Admin</a:t>
            </a:r>
            <a:r>
              <a:rPr dirty="0" sz="1000" spc="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Role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444" y="3352800"/>
            <a:ext cx="507492" cy="61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9737" y="4007358"/>
            <a:ext cx="1176655" cy="154305"/>
          </a:xfrm>
          <a:prstGeom prst="rect">
            <a:avLst/>
          </a:prstGeom>
          <a:solidFill>
            <a:srgbClr val="464646"/>
          </a:solidFill>
          <a:ln w="25907">
            <a:solidFill>
              <a:srgbClr val="3131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ts val="1175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IAM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r>
              <a:rPr dirty="0" sz="10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527" y="1444752"/>
            <a:ext cx="1162811" cy="1226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8200" y="1466850"/>
            <a:ext cx="1000125" cy="1102995"/>
          </a:xfrm>
          <a:custGeom>
            <a:avLst/>
            <a:gdLst/>
            <a:ahLst/>
            <a:cxnLst/>
            <a:rect l="l" t="t" r="r" b="b"/>
            <a:pathLst>
              <a:path w="1000125" h="1102995">
                <a:moveTo>
                  <a:pt x="922147" y="1024763"/>
                </a:moveTo>
                <a:lnTo>
                  <a:pt x="922147" y="1102487"/>
                </a:lnTo>
                <a:lnTo>
                  <a:pt x="973962" y="1076579"/>
                </a:lnTo>
                <a:lnTo>
                  <a:pt x="935101" y="1076579"/>
                </a:lnTo>
                <a:lnTo>
                  <a:pt x="935101" y="1050670"/>
                </a:lnTo>
                <a:lnTo>
                  <a:pt x="973962" y="1050670"/>
                </a:lnTo>
                <a:lnTo>
                  <a:pt x="922147" y="1024763"/>
                </a:lnTo>
                <a:close/>
              </a:path>
              <a:path w="1000125" h="1102995">
                <a:moveTo>
                  <a:pt x="25908" y="0"/>
                </a:moveTo>
                <a:lnTo>
                  <a:pt x="0" y="0"/>
                </a:lnTo>
                <a:lnTo>
                  <a:pt x="0" y="1070864"/>
                </a:lnTo>
                <a:lnTo>
                  <a:pt x="5803" y="1076579"/>
                </a:lnTo>
                <a:lnTo>
                  <a:pt x="922147" y="1076579"/>
                </a:lnTo>
                <a:lnTo>
                  <a:pt x="922147" y="1063625"/>
                </a:lnTo>
                <a:lnTo>
                  <a:pt x="25908" y="1063625"/>
                </a:lnTo>
                <a:lnTo>
                  <a:pt x="12953" y="1050670"/>
                </a:lnTo>
                <a:lnTo>
                  <a:pt x="25908" y="1050670"/>
                </a:lnTo>
                <a:lnTo>
                  <a:pt x="25908" y="0"/>
                </a:lnTo>
                <a:close/>
              </a:path>
              <a:path w="1000125" h="1102995">
                <a:moveTo>
                  <a:pt x="973962" y="1050670"/>
                </a:moveTo>
                <a:lnTo>
                  <a:pt x="935101" y="1050670"/>
                </a:lnTo>
                <a:lnTo>
                  <a:pt x="935101" y="1076579"/>
                </a:lnTo>
                <a:lnTo>
                  <a:pt x="973962" y="1076579"/>
                </a:lnTo>
                <a:lnTo>
                  <a:pt x="999870" y="1063625"/>
                </a:lnTo>
                <a:lnTo>
                  <a:pt x="973962" y="1050670"/>
                </a:lnTo>
                <a:close/>
              </a:path>
              <a:path w="1000125" h="1102995">
                <a:moveTo>
                  <a:pt x="25908" y="1050670"/>
                </a:moveTo>
                <a:lnTo>
                  <a:pt x="12953" y="1050670"/>
                </a:lnTo>
                <a:lnTo>
                  <a:pt x="25908" y="1063625"/>
                </a:lnTo>
                <a:lnTo>
                  <a:pt x="25908" y="1050670"/>
                </a:lnTo>
                <a:close/>
              </a:path>
              <a:path w="1000125" h="1102995">
                <a:moveTo>
                  <a:pt x="922147" y="1050670"/>
                </a:moveTo>
                <a:lnTo>
                  <a:pt x="25908" y="1050670"/>
                </a:lnTo>
                <a:lnTo>
                  <a:pt x="25908" y="1063625"/>
                </a:lnTo>
                <a:lnTo>
                  <a:pt x="922147" y="1063625"/>
                </a:lnTo>
                <a:lnTo>
                  <a:pt x="922147" y="1050670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37640" y="2334259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3445" y="2552826"/>
            <a:ext cx="513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1307" y="3481196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ig</a:t>
            </a:r>
            <a:r>
              <a:rPr dirty="0" sz="1000" b="1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9263" y="3584447"/>
            <a:ext cx="2680716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12659" y="3646551"/>
            <a:ext cx="2516505" cy="78105"/>
          </a:xfrm>
          <a:custGeom>
            <a:avLst/>
            <a:gdLst/>
            <a:ahLst/>
            <a:cxnLst/>
            <a:rect l="l" t="t" r="r" b="b"/>
            <a:pathLst>
              <a:path w="2516504" h="78104">
                <a:moveTo>
                  <a:pt x="2438353" y="51777"/>
                </a:moveTo>
                <a:lnTo>
                  <a:pt x="2438311" y="77724"/>
                </a:lnTo>
                <a:lnTo>
                  <a:pt x="2490553" y="51815"/>
                </a:lnTo>
                <a:lnTo>
                  <a:pt x="2451265" y="51815"/>
                </a:lnTo>
                <a:lnTo>
                  <a:pt x="2438353" y="51777"/>
                </a:lnTo>
                <a:close/>
              </a:path>
              <a:path w="2516504" h="78104">
                <a:moveTo>
                  <a:pt x="2438395" y="25869"/>
                </a:moveTo>
                <a:lnTo>
                  <a:pt x="2438353" y="51777"/>
                </a:lnTo>
                <a:lnTo>
                  <a:pt x="2451265" y="51815"/>
                </a:lnTo>
                <a:lnTo>
                  <a:pt x="2451392" y="25908"/>
                </a:lnTo>
                <a:lnTo>
                  <a:pt x="2438395" y="25869"/>
                </a:lnTo>
                <a:close/>
              </a:path>
              <a:path w="2516504" h="78104">
                <a:moveTo>
                  <a:pt x="2438438" y="0"/>
                </a:moveTo>
                <a:lnTo>
                  <a:pt x="2438395" y="25869"/>
                </a:lnTo>
                <a:lnTo>
                  <a:pt x="2451392" y="25908"/>
                </a:lnTo>
                <a:lnTo>
                  <a:pt x="2451265" y="51815"/>
                </a:lnTo>
                <a:lnTo>
                  <a:pt x="2490553" y="51815"/>
                </a:lnTo>
                <a:lnTo>
                  <a:pt x="2516162" y="39115"/>
                </a:lnTo>
                <a:lnTo>
                  <a:pt x="2438438" y="0"/>
                </a:lnTo>
                <a:close/>
              </a:path>
              <a:path w="2516504" h="78104">
                <a:moveTo>
                  <a:pt x="76" y="18668"/>
                </a:moveTo>
                <a:lnTo>
                  <a:pt x="0" y="44577"/>
                </a:lnTo>
                <a:lnTo>
                  <a:pt x="2438353" y="51777"/>
                </a:lnTo>
                <a:lnTo>
                  <a:pt x="2438395" y="25869"/>
                </a:lnTo>
                <a:lnTo>
                  <a:pt x="76" y="18668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08532" y="2621279"/>
            <a:ext cx="219710" cy="230504"/>
          </a:xfrm>
          <a:custGeom>
            <a:avLst/>
            <a:gdLst/>
            <a:ahLst/>
            <a:cxnLst/>
            <a:rect l="l" t="t" r="r" b="b"/>
            <a:pathLst>
              <a:path w="219709" h="230505">
                <a:moveTo>
                  <a:pt x="0" y="230124"/>
                </a:moveTo>
                <a:lnTo>
                  <a:pt x="219456" y="230124"/>
                </a:lnTo>
                <a:lnTo>
                  <a:pt x="219456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87907" y="2651505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89148" y="1999488"/>
            <a:ext cx="218440" cy="230504"/>
          </a:xfrm>
          <a:custGeom>
            <a:avLst/>
            <a:gdLst/>
            <a:ahLst/>
            <a:cxnLst/>
            <a:rect l="l" t="t" r="r" b="b"/>
            <a:pathLst>
              <a:path w="218439" h="230505">
                <a:moveTo>
                  <a:pt x="0" y="230124"/>
                </a:moveTo>
                <a:lnTo>
                  <a:pt x="217932" y="230124"/>
                </a:lnTo>
                <a:lnTo>
                  <a:pt x="217932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168142" y="202971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20590" y="561594"/>
            <a:ext cx="4342130" cy="4074160"/>
          </a:xfrm>
          <a:custGeom>
            <a:avLst/>
            <a:gdLst/>
            <a:ahLst/>
            <a:cxnLst/>
            <a:rect l="l" t="t" r="r" b="b"/>
            <a:pathLst>
              <a:path w="4342130" h="4074160">
                <a:moveTo>
                  <a:pt x="0" y="4073652"/>
                </a:moveTo>
                <a:lnTo>
                  <a:pt x="4341875" y="4073652"/>
                </a:lnTo>
                <a:lnTo>
                  <a:pt x="4341875" y="0"/>
                </a:lnTo>
                <a:lnTo>
                  <a:pt x="0" y="0"/>
                </a:lnTo>
                <a:lnTo>
                  <a:pt x="0" y="4073652"/>
                </a:lnTo>
                <a:close/>
              </a:path>
            </a:pathLst>
          </a:custGeom>
          <a:solidFill>
            <a:srgbClr val="E4F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20590" y="561594"/>
            <a:ext cx="4342130" cy="4074160"/>
          </a:xfrm>
          <a:custGeom>
            <a:avLst/>
            <a:gdLst/>
            <a:ahLst/>
            <a:cxnLst/>
            <a:rect l="l" t="t" r="r" b="b"/>
            <a:pathLst>
              <a:path w="4342130" h="4074160">
                <a:moveTo>
                  <a:pt x="0" y="4073652"/>
                </a:moveTo>
                <a:lnTo>
                  <a:pt x="4341875" y="4073652"/>
                </a:lnTo>
                <a:lnTo>
                  <a:pt x="4341875" y="0"/>
                </a:lnTo>
                <a:lnTo>
                  <a:pt x="0" y="0"/>
                </a:lnTo>
                <a:lnTo>
                  <a:pt x="0" y="4073652"/>
                </a:lnTo>
                <a:close/>
              </a:path>
            </a:pathLst>
          </a:custGeom>
          <a:ln w="25908">
            <a:solidFill>
              <a:srgbClr val="B99D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76059" y="2167127"/>
            <a:ext cx="731520" cy="731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509384" y="2886582"/>
            <a:ext cx="8140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464646"/>
                </a:solidFill>
                <a:latin typeface="Arial"/>
                <a:cs typeface="Arial"/>
              </a:rPr>
              <a:t>IAM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User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B-1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39103" y="4240174"/>
            <a:ext cx="17437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1800" spc="-10" b="1">
                <a:solidFill>
                  <a:srgbClr val="464646"/>
                </a:solidFill>
                <a:latin typeface="Arial"/>
                <a:cs typeface="Arial"/>
              </a:rPr>
              <a:t>Account</a:t>
            </a:r>
            <a:r>
              <a:rPr dirty="0" sz="1800" spc="-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464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29432" y="689229"/>
            <a:ext cx="708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000" spc="-3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89376" y="912875"/>
            <a:ext cx="530351" cy="624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45226" y="2565018"/>
            <a:ext cx="513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73496" y="2026920"/>
            <a:ext cx="218440" cy="230504"/>
          </a:xfrm>
          <a:custGeom>
            <a:avLst/>
            <a:gdLst/>
            <a:ahLst/>
            <a:cxnLst/>
            <a:rect l="l" t="t" r="r" b="b"/>
            <a:pathLst>
              <a:path w="218439" h="230505">
                <a:moveTo>
                  <a:pt x="0" y="230124"/>
                </a:moveTo>
                <a:lnTo>
                  <a:pt x="217932" y="230124"/>
                </a:lnTo>
                <a:lnTo>
                  <a:pt x="217932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953125" y="2057145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89247" y="1112519"/>
            <a:ext cx="3107436" cy="10683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10405" y="1175003"/>
            <a:ext cx="2943860" cy="943610"/>
          </a:xfrm>
          <a:custGeom>
            <a:avLst/>
            <a:gdLst/>
            <a:ahLst/>
            <a:cxnLst/>
            <a:rect l="l" t="t" r="r" b="b"/>
            <a:pathLst>
              <a:path w="2943859" h="943610">
                <a:moveTo>
                  <a:pt x="2917698" y="38862"/>
                </a:moveTo>
                <a:lnTo>
                  <a:pt x="2917698" y="937768"/>
                </a:lnTo>
                <a:lnTo>
                  <a:pt x="2923540" y="943610"/>
                </a:lnTo>
                <a:lnTo>
                  <a:pt x="2940050" y="943610"/>
                </a:lnTo>
                <a:lnTo>
                  <a:pt x="2940050" y="927100"/>
                </a:lnTo>
                <a:lnTo>
                  <a:pt x="2930652" y="917702"/>
                </a:lnTo>
                <a:lnTo>
                  <a:pt x="2943605" y="917702"/>
                </a:lnTo>
                <a:lnTo>
                  <a:pt x="2943605" y="51816"/>
                </a:lnTo>
                <a:lnTo>
                  <a:pt x="2930652" y="51816"/>
                </a:lnTo>
                <a:lnTo>
                  <a:pt x="2917698" y="38862"/>
                </a:lnTo>
                <a:close/>
              </a:path>
              <a:path w="2943859" h="943610">
                <a:moveTo>
                  <a:pt x="2943605" y="917702"/>
                </a:moveTo>
                <a:lnTo>
                  <a:pt x="2940050" y="917702"/>
                </a:lnTo>
                <a:lnTo>
                  <a:pt x="2940050" y="927100"/>
                </a:lnTo>
                <a:lnTo>
                  <a:pt x="2943605" y="930656"/>
                </a:lnTo>
                <a:lnTo>
                  <a:pt x="2943605" y="917702"/>
                </a:lnTo>
                <a:close/>
              </a:path>
              <a:path w="2943859" h="943610">
                <a:moveTo>
                  <a:pt x="2940050" y="917702"/>
                </a:moveTo>
                <a:lnTo>
                  <a:pt x="2930652" y="917702"/>
                </a:lnTo>
                <a:lnTo>
                  <a:pt x="2940050" y="927100"/>
                </a:lnTo>
                <a:lnTo>
                  <a:pt x="2940050" y="917702"/>
                </a:lnTo>
                <a:close/>
              </a:path>
              <a:path w="2943859" h="943610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2943859" h="943610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2943859" h="943610">
                <a:moveTo>
                  <a:pt x="2937891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2917698" y="51816"/>
                </a:lnTo>
                <a:lnTo>
                  <a:pt x="2917698" y="38862"/>
                </a:lnTo>
                <a:lnTo>
                  <a:pt x="2943605" y="38862"/>
                </a:lnTo>
                <a:lnTo>
                  <a:pt x="2943605" y="31750"/>
                </a:lnTo>
                <a:lnTo>
                  <a:pt x="2937891" y="25908"/>
                </a:lnTo>
                <a:close/>
              </a:path>
              <a:path w="2943859" h="943610">
                <a:moveTo>
                  <a:pt x="2943605" y="38862"/>
                </a:moveTo>
                <a:lnTo>
                  <a:pt x="2917698" y="38862"/>
                </a:lnTo>
                <a:lnTo>
                  <a:pt x="2930652" y="51816"/>
                </a:lnTo>
                <a:lnTo>
                  <a:pt x="2943605" y="51816"/>
                </a:lnTo>
                <a:lnTo>
                  <a:pt x="2943605" y="38862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13832" y="1271016"/>
            <a:ext cx="218440" cy="231775"/>
          </a:xfrm>
          <a:custGeom>
            <a:avLst/>
            <a:gdLst/>
            <a:ahLst/>
            <a:cxnLst/>
            <a:rect l="l" t="t" r="r" b="b"/>
            <a:pathLst>
              <a:path w="218439" h="231775">
                <a:moveTo>
                  <a:pt x="0" y="231648"/>
                </a:moveTo>
                <a:lnTo>
                  <a:pt x="217932" y="231648"/>
                </a:lnTo>
                <a:lnTo>
                  <a:pt x="217932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425185" y="1037971"/>
            <a:ext cx="463550" cy="427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algn="ctr" marR="29845">
              <a:lnSpc>
                <a:spcPct val="100000"/>
              </a:lnSpc>
              <a:spcBef>
                <a:spcPts val="88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48839" y="1124711"/>
            <a:ext cx="1363980" cy="11033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91511" y="1187196"/>
            <a:ext cx="1200150" cy="978535"/>
          </a:xfrm>
          <a:custGeom>
            <a:avLst/>
            <a:gdLst/>
            <a:ahLst/>
            <a:cxnLst/>
            <a:rect l="l" t="t" r="r" b="b"/>
            <a:pathLst>
              <a:path w="1200150" h="978535">
                <a:moveTo>
                  <a:pt x="1122045" y="25907"/>
                </a:moveTo>
                <a:lnTo>
                  <a:pt x="5842" y="25907"/>
                </a:lnTo>
                <a:lnTo>
                  <a:pt x="0" y="31750"/>
                </a:lnTo>
                <a:lnTo>
                  <a:pt x="0" y="978407"/>
                </a:lnTo>
                <a:lnTo>
                  <a:pt x="25907" y="978407"/>
                </a:lnTo>
                <a:lnTo>
                  <a:pt x="25907" y="51815"/>
                </a:lnTo>
                <a:lnTo>
                  <a:pt x="12954" y="51815"/>
                </a:lnTo>
                <a:lnTo>
                  <a:pt x="25907" y="38862"/>
                </a:lnTo>
                <a:lnTo>
                  <a:pt x="1122045" y="38862"/>
                </a:lnTo>
                <a:lnTo>
                  <a:pt x="1122045" y="25907"/>
                </a:lnTo>
                <a:close/>
              </a:path>
              <a:path w="1200150" h="978535">
                <a:moveTo>
                  <a:pt x="1122045" y="0"/>
                </a:moveTo>
                <a:lnTo>
                  <a:pt x="1122045" y="77724"/>
                </a:lnTo>
                <a:lnTo>
                  <a:pt x="1173861" y="51815"/>
                </a:lnTo>
                <a:lnTo>
                  <a:pt x="1134999" y="51815"/>
                </a:lnTo>
                <a:lnTo>
                  <a:pt x="1134999" y="25907"/>
                </a:lnTo>
                <a:lnTo>
                  <a:pt x="1173860" y="25907"/>
                </a:lnTo>
                <a:lnTo>
                  <a:pt x="1122045" y="0"/>
                </a:lnTo>
                <a:close/>
              </a:path>
              <a:path w="1200150" h="978535">
                <a:moveTo>
                  <a:pt x="25907" y="38862"/>
                </a:moveTo>
                <a:lnTo>
                  <a:pt x="12954" y="51815"/>
                </a:lnTo>
                <a:lnTo>
                  <a:pt x="25907" y="51815"/>
                </a:lnTo>
                <a:lnTo>
                  <a:pt x="25907" y="38862"/>
                </a:lnTo>
                <a:close/>
              </a:path>
              <a:path w="1200150" h="978535">
                <a:moveTo>
                  <a:pt x="1122045" y="38862"/>
                </a:moveTo>
                <a:lnTo>
                  <a:pt x="25907" y="38862"/>
                </a:lnTo>
                <a:lnTo>
                  <a:pt x="25907" y="51815"/>
                </a:lnTo>
                <a:lnTo>
                  <a:pt x="1122045" y="51815"/>
                </a:lnTo>
                <a:lnTo>
                  <a:pt x="1122045" y="38862"/>
                </a:lnTo>
                <a:close/>
              </a:path>
              <a:path w="1200150" h="978535">
                <a:moveTo>
                  <a:pt x="1173860" y="25907"/>
                </a:moveTo>
                <a:lnTo>
                  <a:pt x="1134999" y="25907"/>
                </a:lnTo>
                <a:lnTo>
                  <a:pt x="1134999" y="51815"/>
                </a:lnTo>
                <a:lnTo>
                  <a:pt x="1173861" y="51815"/>
                </a:lnTo>
                <a:lnTo>
                  <a:pt x="1199768" y="38862"/>
                </a:lnTo>
                <a:lnTo>
                  <a:pt x="1173860" y="25907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99004" y="1312163"/>
            <a:ext cx="218440" cy="231775"/>
          </a:xfrm>
          <a:custGeom>
            <a:avLst/>
            <a:gdLst/>
            <a:ahLst/>
            <a:cxnLst/>
            <a:rect l="l" t="t" r="r" b="b"/>
            <a:pathLst>
              <a:path w="218439" h="231775">
                <a:moveTo>
                  <a:pt x="0" y="231648"/>
                </a:moveTo>
                <a:lnTo>
                  <a:pt x="217931" y="231648"/>
                </a:lnTo>
                <a:lnTo>
                  <a:pt x="21793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777998" y="1343405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72892" y="1044067"/>
            <a:ext cx="463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b="1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000" spc="-10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46476" y="2282951"/>
            <a:ext cx="304800" cy="246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73807" y="2446020"/>
            <a:ext cx="1652016" cy="11460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94966" y="2508504"/>
            <a:ext cx="1448435" cy="942975"/>
          </a:xfrm>
          <a:custGeom>
            <a:avLst/>
            <a:gdLst/>
            <a:ahLst/>
            <a:cxnLst/>
            <a:rect l="l" t="t" r="r" b="b"/>
            <a:pathLst>
              <a:path w="1448435" h="942975">
                <a:moveTo>
                  <a:pt x="1396364" y="864869"/>
                </a:moveTo>
                <a:lnTo>
                  <a:pt x="1370457" y="864869"/>
                </a:lnTo>
                <a:lnTo>
                  <a:pt x="1409319" y="942594"/>
                </a:lnTo>
                <a:lnTo>
                  <a:pt x="1441704" y="877823"/>
                </a:lnTo>
                <a:lnTo>
                  <a:pt x="1396364" y="877823"/>
                </a:lnTo>
                <a:lnTo>
                  <a:pt x="1396364" y="864869"/>
                </a:lnTo>
                <a:close/>
              </a:path>
              <a:path w="1448435" h="942975">
                <a:moveTo>
                  <a:pt x="1396364" y="38862"/>
                </a:moveTo>
                <a:lnTo>
                  <a:pt x="1396364" y="877823"/>
                </a:lnTo>
                <a:lnTo>
                  <a:pt x="1422272" y="877823"/>
                </a:lnTo>
                <a:lnTo>
                  <a:pt x="1422272" y="51815"/>
                </a:lnTo>
                <a:lnTo>
                  <a:pt x="1409319" y="51815"/>
                </a:lnTo>
                <a:lnTo>
                  <a:pt x="1396364" y="38862"/>
                </a:lnTo>
                <a:close/>
              </a:path>
              <a:path w="1448435" h="942975">
                <a:moveTo>
                  <a:pt x="1448181" y="864869"/>
                </a:moveTo>
                <a:lnTo>
                  <a:pt x="1422272" y="864869"/>
                </a:lnTo>
                <a:lnTo>
                  <a:pt x="1422272" y="877823"/>
                </a:lnTo>
                <a:lnTo>
                  <a:pt x="1441704" y="877823"/>
                </a:lnTo>
                <a:lnTo>
                  <a:pt x="1448181" y="864869"/>
                </a:lnTo>
                <a:close/>
              </a:path>
              <a:path w="1448435" h="942975">
                <a:moveTo>
                  <a:pt x="77723" y="0"/>
                </a:moveTo>
                <a:lnTo>
                  <a:pt x="0" y="38862"/>
                </a:lnTo>
                <a:lnTo>
                  <a:pt x="77723" y="77723"/>
                </a:lnTo>
                <a:lnTo>
                  <a:pt x="77723" y="51815"/>
                </a:lnTo>
                <a:lnTo>
                  <a:pt x="64769" y="51815"/>
                </a:lnTo>
                <a:lnTo>
                  <a:pt x="64769" y="25907"/>
                </a:lnTo>
                <a:lnTo>
                  <a:pt x="77723" y="25907"/>
                </a:lnTo>
                <a:lnTo>
                  <a:pt x="77723" y="0"/>
                </a:lnTo>
                <a:close/>
              </a:path>
              <a:path w="1448435" h="942975">
                <a:moveTo>
                  <a:pt x="77723" y="25907"/>
                </a:moveTo>
                <a:lnTo>
                  <a:pt x="64769" y="25907"/>
                </a:lnTo>
                <a:lnTo>
                  <a:pt x="64769" y="51815"/>
                </a:lnTo>
                <a:lnTo>
                  <a:pt x="77723" y="51815"/>
                </a:lnTo>
                <a:lnTo>
                  <a:pt x="77723" y="25907"/>
                </a:lnTo>
                <a:close/>
              </a:path>
              <a:path w="1448435" h="942975">
                <a:moveTo>
                  <a:pt x="1416431" y="25907"/>
                </a:moveTo>
                <a:lnTo>
                  <a:pt x="77723" y="25907"/>
                </a:lnTo>
                <a:lnTo>
                  <a:pt x="77723" y="51815"/>
                </a:lnTo>
                <a:lnTo>
                  <a:pt x="1396364" y="51815"/>
                </a:lnTo>
                <a:lnTo>
                  <a:pt x="1396364" y="38862"/>
                </a:lnTo>
                <a:lnTo>
                  <a:pt x="1422272" y="38862"/>
                </a:lnTo>
                <a:lnTo>
                  <a:pt x="1422272" y="31750"/>
                </a:lnTo>
                <a:lnTo>
                  <a:pt x="1416431" y="25907"/>
                </a:lnTo>
                <a:close/>
              </a:path>
              <a:path w="1448435" h="942975">
                <a:moveTo>
                  <a:pt x="1422272" y="38862"/>
                </a:moveTo>
                <a:lnTo>
                  <a:pt x="1396364" y="38862"/>
                </a:lnTo>
                <a:lnTo>
                  <a:pt x="1409319" y="51815"/>
                </a:lnTo>
                <a:lnTo>
                  <a:pt x="1422272" y="51815"/>
                </a:lnTo>
                <a:lnTo>
                  <a:pt x="1422272" y="38862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09644" y="2446020"/>
            <a:ext cx="2842259" cy="13731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30802" y="2508504"/>
            <a:ext cx="2600960" cy="1209675"/>
          </a:xfrm>
          <a:custGeom>
            <a:avLst/>
            <a:gdLst/>
            <a:ahLst/>
            <a:cxnLst/>
            <a:rect l="l" t="t" r="r" b="b"/>
            <a:pathLst>
              <a:path w="2600959" h="1209675">
                <a:moveTo>
                  <a:pt x="77724" y="1131442"/>
                </a:moveTo>
                <a:lnTo>
                  <a:pt x="0" y="1170305"/>
                </a:lnTo>
                <a:lnTo>
                  <a:pt x="77724" y="1209167"/>
                </a:lnTo>
                <a:lnTo>
                  <a:pt x="77724" y="1183258"/>
                </a:lnTo>
                <a:lnTo>
                  <a:pt x="64770" y="1183258"/>
                </a:lnTo>
                <a:lnTo>
                  <a:pt x="64770" y="1157351"/>
                </a:lnTo>
                <a:lnTo>
                  <a:pt x="77724" y="1157351"/>
                </a:lnTo>
                <a:lnTo>
                  <a:pt x="77724" y="1131442"/>
                </a:lnTo>
                <a:close/>
              </a:path>
              <a:path w="2600959" h="1209675">
                <a:moveTo>
                  <a:pt x="77724" y="1157351"/>
                </a:moveTo>
                <a:lnTo>
                  <a:pt x="64770" y="1157351"/>
                </a:lnTo>
                <a:lnTo>
                  <a:pt x="64770" y="1183258"/>
                </a:lnTo>
                <a:lnTo>
                  <a:pt x="77724" y="1183258"/>
                </a:lnTo>
                <a:lnTo>
                  <a:pt x="77724" y="1157351"/>
                </a:lnTo>
                <a:close/>
              </a:path>
              <a:path w="2600959" h="1209675">
                <a:moveTo>
                  <a:pt x="1287399" y="1157351"/>
                </a:moveTo>
                <a:lnTo>
                  <a:pt x="77724" y="1157351"/>
                </a:lnTo>
                <a:lnTo>
                  <a:pt x="77724" y="1183258"/>
                </a:lnTo>
                <a:lnTo>
                  <a:pt x="1307464" y="1183258"/>
                </a:lnTo>
                <a:lnTo>
                  <a:pt x="1313307" y="1177417"/>
                </a:lnTo>
                <a:lnTo>
                  <a:pt x="1313307" y="1170305"/>
                </a:lnTo>
                <a:lnTo>
                  <a:pt x="1287399" y="1170305"/>
                </a:lnTo>
                <a:lnTo>
                  <a:pt x="1287399" y="1157351"/>
                </a:lnTo>
                <a:close/>
              </a:path>
              <a:path w="2600959" h="1209675">
                <a:moveTo>
                  <a:pt x="2522981" y="25907"/>
                </a:moveTo>
                <a:lnTo>
                  <a:pt x="1293240" y="25907"/>
                </a:lnTo>
                <a:lnTo>
                  <a:pt x="1287399" y="31750"/>
                </a:lnTo>
                <a:lnTo>
                  <a:pt x="1287399" y="1170305"/>
                </a:lnTo>
                <a:lnTo>
                  <a:pt x="1300352" y="1157351"/>
                </a:lnTo>
                <a:lnTo>
                  <a:pt x="1313307" y="1157351"/>
                </a:lnTo>
                <a:lnTo>
                  <a:pt x="1313307" y="51815"/>
                </a:lnTo>
                <a:lnTo>
                  <a:pt x="1300352" y="51815"/>
                </a:lnTo>
                <a:lnTo>
                  <a:pt x="1313307" y="38862"/>
                </a:lnTo>
                <a:lnTo>
                  <a:pt x="2522981" y="38862"/>
                </a:lnTo>
                <a:lnTo>
                  <a:pt x="2522981" y="25907"/>
                </a:lnTo>
                <a:close/>
              </a:path>
              <a:path w="2600959" h="1209675">
                <a:moveTo>
                  <a:pt x="1313307" y="1157351"/>
                </a:moveTo>
                <a:lnTo>
                  <a:pt x="1300352" y="1157351"/>
                </a:lnTo>
                <a:lnTo>
                  <a:pt x="1287399" y="1170305"/>
                </a:lnTo>
                <a:lnTo>
                  <a:pt x="1313307" y="1170305"/>
                </a:lnTo>
                <a:lnTo>
                  <a:pt x="1313307" y="1157351"/>
                </a:lnTo>
                <a:close/>
              </a:path>
              <a:path w="2600959" h="1209675">
                <a:moveTo>
                  <a:pt x="2522981" y="0"/>
                </a:moveTo>
                <a:lnTo>
                  <a:pt x="2522981" y="77723"/>
                </a:lnTo>
                <a:lnTo>
                  <a:pt x="2574798" y="51815"/>
                </a:lnTo>
                <a:lnTo>
                  <a:pt x="2535936" y="51815"/>
                </a:lnTo>
                <a:lnTo>
                  <a:pt x="2535936" y="25907"/>
                </a:lnTo>
                <a:lnTo>
                  <a:pt x="2574798" y="25907"/>
                </a:lnTo>
                <a:lnTo>
                  <a:pt x="2522981" y="0"/>
                </a:lnTo>
                <a:close/>
              </a:path>
              <a:path w="2600959" h="1209675">
                <a:moveTo>
                  <a:pt x="1313307" y="38862"/>
                </a:moveTo>
                <a:lnTo>
                  <a:pt x="1300352" y="51815"/>
                </a:lnTo>
                <a:lnTo>
                  <a:pt x="1313307" y="51815"/>
                </a:lnTo>
                <a:lnTo>
                  <a:pt x="1313307" y="38862"/>
                </a:lnTo>
                <a:close/>
              </a:path>
              <a:path w="2600959" h="1209675">
                <a:moveTo>
                  <a:pt x="2522981" y="38862"/>
                </a:moveTo>
                <a:lnTo>
                  <a:pt x="1313307" y="38862"/>
                </a:lnTo>
                <a:lnTo>
                  <a:pt x="1313307" y="51815"/>
                </a:lnTo>
                <a:lnTo>
                  <a:pt x="2522981" y="51815"/>
                </a:lnTo>
                <a:lnTo>
                  <a:pt x="2522981" y="38862"/>
                </a:lnTo>
                <a:close/>
              </a:path>
              <a:path w="2600959" h="1209675">
                <a:moveTo>
                  <a:pt x="2574798" y="25907"/>
                </a:moveTo>
                <a:lnTo>
                  <a:pt x="2535936" y="25907"/>
                </a:lnTo>
                <a:lnTo>
                  <a:pt x="2535936" y="51815"/>
                </a:lnTo>
                <a:lnTo>
                  <a:pt x="2574798" y="51815"/>
                </a:lnTo>
                <a:lnTo>
                  <a:pt x="2600705" y="38862"/>
                </a:lnTo>
                <a:lnTo>
                  <a:pt x="2574798" y="25907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49111" y="2278379"/>
            <a:ext cx="304800" cy="248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90344" y="3747515"/>
            <a:ext cx="219710" cy="231775"/>
          </a:xfrm>
          <a:custGeom>
            <a:avLst/>
            <a:gdLst/>
            <a:ahLst/>
            <a:cxnLst/>
            <a:rect l="l" t="t" r="r" b="b"/>
            <a:pathLst>
              <a:path w="219710" h="231775">
                <a:moveTo>
                  <a:pt x="0" y="231648"/>
                </a:moveTo>
                <a:lnTo>
                  <a:pt x="219456" y="231648"/>
                </a:lnTo>
                <a:lnTo>
                  <a:pt x="21945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069973" y="3778707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06740" y="210311"/>
            <a:ext cx="731520" cy="731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145" y="2666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0"/>
                </a:lnTo>
                <a:lnTo>
                  <a:pt x="1095755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6670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</a:t>
            </a:r>
            <a:r>
              <a:rPr dirty="0" sz="2800" spc="-75">
                <a:solidFill>
                  <a:srgbClr val="4D4D4B"/>
                </a:solidFill>
              </a:rPr>
              <a:t> </a:t>
            </a:r>
            <a:r>
              <a:rPr dirty="0" sz="2800" spc="-20">
                <a:solidFill>
                  <a:srgbClr val="4D4D4B"/>
                </a:solidFill>
              </a:rPr>
              <a:t>CloudTrail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962025"/>
            <a:ext cx="7938770" cy="20745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Records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API calls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</a:t>
            </a:r>
            <a:r>
              <a:rPr dirty="0" sz="2400" spc="-20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accounts.</a:t>
            </a:r>
            <a:endParaRPr sz="2400">
              <a:latin typeface="Arial"/>
              <a:cs typeface="Arial"/>
            </a:endParaRPr>
          </a:p>
          <a:p>
            <a:pPr marL="355600" marR="72580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Delivers log files with information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S3  bucket.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Makes calls using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the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Management Console,</a:t>
            </a:r>
            <a:r>
              <a:rPr dirty="0" sz="2400" spc="-1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SDKs,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CLI and higher-level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</a:t>
            </a:r>
            <a:r>
              <a:rPr dirty="0" sz="2400" spc="-19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services.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05216" y="163068"/>
            <a:ext cx="673607" cy="80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4372" y="3427476"/>
            <a:ext cx="670560" cy="80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03164" y="3482340"/>
            <a:ext cx="669036" cy="69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87979" y="3729228"/>
            <a:ext cx="2659380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31414" y="3791711"/>
            <a:ext cx="2494915" cy="78105"/>
          </a:xfrm>
          <a:custGeom>
            <a:avLst/>
            <a:gdLst/>
            <a:ahLst/>
            <a:cxnLst/>
            <a:rect l="l" t="t" r="r" b="b"/>
            <a:pathLst>
              <a:path w="2494915" h="78104">
                <a:moveTo>
                  <a:pt x="2416810" y="0"/>
                </a:moveTo>
                <a:lnTo>
                  <a:pt x="2416810" y="77724"/>
                </a:lnTo>
                <a:lnTo>
                  <a:pt x="2468626" y="51815"/>
                </a:lnTo>
                <a:lnTo>
                  <a:pt x="2429764" y="51815"/>
                </a:lnTo>
                <a:lnTo>
                  <a:pt x="2429764" y="25907"/>
                </a:lnTo>
                <a:lnTo>
                  <a:pt x="2468626" y="25907"/>
                </a:lnTo>
                <a:lnTo>
                  <a:pt x="2416810" y="0"/>
                </a:lnTo>
                <a:close/>
              </a:path>
              <a:path w="2494915" h="78104">
                <a:moveTo>
                  <a:pt x="2416810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416810" y="51815"/>
                </a:lnTo>
                <a:lnTo>
                  <a:pt x="2416810" y="25907"/>
                </a:lnTo>
                <a:close/>
              </a:path>
              <a:path w="2494915" h="78104">
                <a:moveTo>
                  <a:pt x="2468626" y="25907"/>
                </a:moveTo>
                <a:lnTo>
                  <a:pt x="2429764" y="25907"/>
                </a:lnTo>
                <a:lnTo>
                  <a:pt x="2429764" y="51815"/>
                </a:lnTo>
                <a:lnTo>
                  <a:pt x="2468626" y="51815"/>
                </a:lnTo>
                <a:lnTo>
                  <a:pt x="2494534" y="38862"/>
                </a:lnTo>
                <a:lnTo>
                  <a:pt x="2468626" y="25907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69135" y="4249013"/>
            <a:ext cx="1161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dirty="0" sz="1200" spc="-2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464646"/>
                </a:solidFill>
                <a:latin typeface="Arial"/>
                <a:cs typeface="Arial"/>
              </a:rPr>
              <a:t>CloudTrail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38165" y="4246575"/>
            <a:ext cx="1398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dirty="0" sz="1200" spc="-5" b="1">
                <a:solidFill>
                  <a:srgbClr val="464646"/>
                </a:solidFill>
                <a:latin typeface="Arial"/>
                <a:cs typeface="Arial"/>
              </a:rPr>
              <a:t>S3 Bucket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1891" y="3550411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64646"/>
                </a:solidFill>
                <a:latin typeface="Arial"/>
                <a:cs typeface="Arial"/>
              </a:rPr>
              <a:t>Logs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24" y="1270508"/>
            <a:ext cx="50736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4D4D4B"/>
                </a:solidFill>
              </a:rPr>
              <a:t>Module </a:t>
            </a:r>
            <a:r>
              <a:rPr dirty="0" sz="4000" spc="-5">
                <a:solidFill>
                  <a:srgbClr val="4D4D4B"/>
                </a:solidFill>
              </a:rPr>
              <a:t>4:</a:t>
            </a:r>
            <a:r>
              <a:rPr dirty="0" sz="4000" spc="-30">
                <a:solidFill>
                  <a:srgbClr val="4D4D4B"/>
                </a:solidFill>
              </a:rPr>
              <a:t> </a:t>
            </a:r>
            <a:r>
              <a:rPr dirty="0" sz="4000" spc="-5">
                <a:solidFill>
                  <a:srgbClr val="4D4D4B"/>
                </a:solidFill>
              </a:rPr>
              <a:t>Databases</a:t>
            </a:r>
            <a:endParaRPr sz="4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654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SQL and </a:t>
            </a:r>
            <a:r>
              <a:rPr dirty="0" sz="2800" spc="-10">
                <a:solidFill>
                  <a:srgbClr val="4D4D4B"/>
                </a:solidFill>
              </a:rPr>
              <a:t>NoSQL</a:t>
            </a:r>
            <a:r>
              <a:rPr dirty="0" sz="2800" spc="-10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Databases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284" y="756284"/>
          <a:ext cx="8226425" cy="213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100"/>
                <a:gridCol w="2891790"/>
                <a:gridCol w="324485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Storage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Rows </a:t>
                      </a:r>
                      <a:r>
                        <a:rPr dirty="0" sz="1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800" spc="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Columns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Key-Value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Schemas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Fixed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Dynamic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Querying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80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Focused on collection </a:t>
                      </a:r>
                      <a:r>
                        <a:rPr dirty="0" sz="18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documents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Scalability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Vertical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Horizontal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0441" y="3350514"/>
          <a:ext cx="4032885" cy="1235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045"/>
                <a:gridCol w="1253490"/>
                <a:gridCol w="688975"/>
                <a:gridCol w="822960"/>
              </a:tblGrid>
              <a:tr h="3989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F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F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F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F28"/>
                    </a:solidFill>
                  </a:tcPr>
                </a:tc>
              </a:tr>
              <a:tr h="4114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9182932465265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F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683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Cloud</a:t>
                      </a:r>
                      <a:r>
                        <a:rPr dirty="0" sz="1050" spc="-7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Computing  Concepts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F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5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50" spc="2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il</a:t>
                      </a: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son,  </a:t>
                      </a: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Joe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F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Paperback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FCD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3142536475869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30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50" spc="-8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Database  Guru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06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50" spc="-1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50" spc="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50" spc="-1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Maria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5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eBook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99564" y="3020695"/>
            <a:ext cx="4959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64646"/>
                </a:solidFill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4695" y="3024885"/>
            <a:ext cx="80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64646"/>
                </a:solidFill>
                <a:latin typeface="Arial"/>
                <a:cs typeface="Arial"/>
              </a:rPr>
              <a:t>NoSQL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5909" y="3367278"/>
            <a:ext cx="3535679" cy="1277620"/>
          </a:xfrm>
          <a:prstGeom prst="rect">
            <a:avLst/>
          </a:prstGeom>
          <a:ln w="19811">
            <a:solidFill>
              <a:srgbClr val="464646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dirty="0" sz="1100">
                <a:solidFill>
                  <a:srgbClr val="006FC0"/>
                </a:solidFill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48640">
              <a:lnSpc>
                <a:spcPct val="100000"/>
              </a:lnSpc>
            </a:pPr>
            <a:r>
              <a:rPr dirty="0" sz="1100" spc="-5">
                <a:solidFill>
                  <a:srgbClr val="006FC0"/>
                </a:solidFill>
                <a:latin typeface="Lucida Console"/>
                <a:cs typeface="Lucida Console"/>
              </a:rPr>
              <a:t>ISBN:</a:t>
            </a:r>
            <a:r>
              <a:rPr dirty="0" sz="1100" spc="-15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6FC0"/>
                </a:solidFill>
                <a:latin typeface="Lucida Console"/>
                <a:cs typeface="Lucida Console"/>
              </a:rPr>
              <a:t>9182932465265,</a:t>
            </a:r>
            <a:endParaRPr sz="1100">
              <a:latin typeface="Lucida Console"/>
              <a:cs typeface="Lucida Console"/>
            </a:endParaRPr>
          </a:p>
          <a:p>
            <a:pPr marL="548640" marR="118745">
              <a:lnSpc>
                <a:spcPct val="100000"/>
              </a:lnSpc>
            </a:pPr>
            <a:r>
              <a:rPr dirty="0" sz="1100" spc="-5">
                <a:solidFill>
                  <a:srgbClr val="006FC0"/>
                </a:solidFill>
                <a:latin typeface="Lucida Console"/>
                <a:cs typeface="Lucida Console"/>
              </a:rPr>
              <a:t>Title: “Cloud </a:t>
            </a:r>
            <a:r>
              <a:rPr dirty="0" sz="1100">
                <a:solidFill>
                  <a:srgbClr val="006FC0"/>
                </a:solidFill>
                <a:latin typeface="Lucida Console"/>
                <a:cs typeface="Lucida Console"/>
              </a:rPr>
              <a:t>Computing </a:t>
            </a:r>
            <a:r>
              <a:rPr dirty="0" sz="1100" spc="-5">
                <a:solidFill>
                  <a:srgbClr val="006FC0"/>
                </a:solidFill>
                <a:latin typeface="Lucida Console"/>
                <a:cs typeface="Lucida Console"/>
              </a:rPr>
              <a:t>Concepts”,  Author: “Wilson, </a:t>
            </a:r>
            <a:r>
              <a:rPr dirty="0" sz="1100">
                <a:solidFill>
                  <a:srgbClr val="006FC0"/>
                </a:solidFill>
                <a:latin typeface="Lucida Console"/>
                <a:cs typeface="Lucida Console"/>
              </a:rPr>
              <a:t>Joe”,</a:t>
            </a:r>
            <a:endParaRPr sz="1100">
              <a:latin typeface="Lucida Console"/>
              <a:cs typeface="Lucida Console"/>
            </a:endParaRPr>
          </a:p>
          <a:p>
            <a:pPr marL="548640">
              <a:lnSpc>
                <a:spcPct val="100000"/>
              </a:lnSpc>
            </a:pPr>
            <a:r>
              <a:rPr dirty="0" sz="1100" spc="-5">
                <a:solidFill>
                  <a:srgbClr val="006FC0"/>
                </a:solidFill>
                <a:latin typeface="Lucida Console"/>
                <a:cs typeface="Lucida Console"/>
              </a:rPr>
              <a:t>Format: </a:t>
            </a:r>
            <a:r>
              <a:rPr dirty="0" sz="1100">
                <a:solidFill>
                  <a:srgbClr val="006FC0"/>
                </a:solidFill>
                <a:latin typeface="Lucida Console"/>
                <a:cs typeface="Lucida Console"/>
              </a:rPr>
              <a:t>“Paperback”</a:t>
            </a:r>
            <a:endParaRPr sz="1100">
              <a:latin typeface="Lucida Console"/>
              <a:cs typeface="Lucida Console"/>
            </a:endParaRPr>
          </a:p>
          <a:p>
            <a:pPr marL="91440">
              <a:lnSpc>
                <a:spcPct val="100000"/>
              </a:lnSpc>
            </a:pPr>
            <a:r>
              <a:rPr dirty="0" sz="1100">
                <a:solidFill>
                  <a:srgbClr val="006FC0"/>
                </a:solidFill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04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Data Storage</a:t>
            </a:r>
            <a:r>
              <a:rPr dirty="0" sz="280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Considerations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6805930" cy="27336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No one size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fits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all.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Analyze your data requirements by</a:t>
            </a:r>
            <a:r>
              <a:rPr dirty="0" sz="2400" spc="9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considering: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formats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</a:t>
            </a:r>
            <a:r>
              <a:rPr dirty="0" sz="2000" spc="-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Query</a:t>
            </a:r>
            <a:r>
              <a:rPr dirty="0" sz="2000" spc="-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frequency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 access</a:t>
            </a:r>
            <a:r>
              <a:rPr dirty="0" sz="2000" spc="-7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speed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 retention</a:t>
            </a:r>
            <a:r>
              <a:rPr dirty="0" sz="2000" spc="-5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period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226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4D4D4B"/>
                </a:solidFill>
              </a:rPr>
              <a:t>AWS </a:t>
            </a:r>
            <a:r>
              <a:rPr dirty="0" sz="2800" spc="-5">
                <a:solidFill>
                  <a:srgbClr val="4D4D4B"/>
                </a:solidFill>
              </a:rPr>
              <a:t>Managed Database</a:t>
            </a:r>
            <a:r>
              <a:rPr dirty="0" sz="2800" spc="12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Services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29817" y="2305050"/>
            <a:ext cx="1129665" cy="699770"/>
          </a:xfrm>
          <a:custGeom>
            <a:avLst/>
            <a:gdLst/>
            <a:ahLst/>
            <a:cxnLst/>
            <a:rect l="l" t="t" r="r" b="b"/>
            <a:pathLst>
              <a:path w="1129664" h="699769">
                <a:moveTo>
                  <a:pt x="1069975" y="0"/>
                </a:moveTo>
                <a:lnTo>
                  <a:pt x="59270" y="0"/>
                </a:lnTo>
                <a:lnTo>
                  <a:pt x="36202" y="4659"/>
                </a:lnTo>
                <a:lnTo>
                  <a:pt x="17362" y="17367"/>
                </a:lnTo>
                <a:lnTo>
                  <a:pt x="4658" y="36218"/>
                </a:lnTo>
                <a:lnTo>
                  <a:pt x="0" y="59308"/>
                </a:lnTo>
                <a:lnTo>
                  <a:pt x="0" y="640207"/>
                </a:lnTo>
                <a:lnTo>
                  <a:pt x="4658" y="663297"/>
                </a:lnTo>
                <a:lnTo>
                  <a:pt x="17362" y="682148"/>
                </a:lnTo>
                <a:lnTo>
                  <a:pt x="36202" y="694856"/>
                </a:lnTo>
                <a:lnTo>
                  <a:pt x="59270" y="699516"/>
                </a:lnTo>
                <a:lnTo>
                  <a:pt x="1069975" y="699516"/>
                </a:lnTo>
                <a:lnTo>
                  <a:pt x="1093065" y="694856"/>
                </a:lnTo>
                <a:lnTo>
                  <a:pt x="1111916" y="682148"/>
                </a:lnTo>
                <a:lnTo>
                  <a:pt x="1124624" y="663297"/>
                </a:lnTo>
                <a:lnTo>
                  <a:pt x="1129283" y="640207"/>
                </a:lnTo>
                <a:lnTo>
                  <a:pt x="1129283" y="59308"/>
                </a:lnTo>
                <a:lnTo>
                  <a:pt x="1124624" y="36218"/>
                </a:lnTo>
                <a:lnTo>
                  <a:pt x="1111916" y="17367"/>
                </a:lnTo>
                <a:lnTo>
                  <a:pt x="1093065" y="4659"/>
                </a:lnTo>
                <a:lnTo>
                  <a:pt x="1069975" y="0"/>
                </a:lnTo>
                <a:close/>
              </a:path>
            </a:pathLst>
          </a:custGeom>
          <a:solidFill>
            <a:srgbClr val="C2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9817" y="2305050"/>
            <a:ext cx="1129665" cy="699770"/>
          </a:xfrm>
          <a:custGeom>
            <a:avLst/>
            <a:gdLst/>
            <a:ahLst/>
            <a:cxnLst/>
            <a:rect l="l" t="t" r="r" b="b"/>
            <a:pathLst>
              <a:path w="1129664" h="699769">
                <a:moveTo>
                  <a:pt x="0" y="59308"/>
                </a:moveTo>
                <a:lnTo>
                  <a:pt x="4658" y="36218"/>
                </a:lnTo>
                <a:lnTo>
                  <a:pt x="17362" y="17367"/>
                </a:lnTo>
                <a:lnTo>
                  <a:pt x="36202" y="4659"/>
                </a:lnTo>
                <a:lnTo>
                  <a:pt x="59270" y="0"/>
                </a:lnTo>
                <a:lnTo>
                  <a:pt x="1069975" y="0"/>
                </a:lnTo>
                <a:lnTo>
                  <a:pt x="1093065" y="4659"/>
                </a:lnTo>
                <a:lnTo>
                  <a:pt x="1111916" y="17367"/>
                </a:lnTo>
                <a:lnTo>
                  <a:pt x="1124624" y="36218"/>
                </a:lnTo>
                <a:lnTo>
                  <a:pt x="1129283" y="59308"/>
                </a:lnTo>
                <a:lnTo>
                  <a:pt x="1129283" y="640207"/>
                </a:lnTo>
                <a:lnTo>
                  <a:pt x="1124624" y="663297"/>
                </a:lnTo>
                <a:lnTo>
                  <a:pt x="1111916" y="682148"/>
                </a:lnTo>
                <a:lnTo>
                  <a:pt x="1093065" y="694856"/>
                </a:lnTo>
                <a:lnTo>
                  <a:pt x="1069975" y="699516"/>
                </a:lnTo>
                <a:lnTo>
                  <a:pt x="59270" y="699516"/>
                </a:lnTo>
                <a:lnTo>
                  <a:pt x="36202" y="694856"/>
                </a:lnTo>
                <a:lnTo>
                  <a:pt x="17362" y="682148"/>
                </a:lnTo>
                <a:lnTo>
                  <a:pt x="4658" y="663297"/>
                </a:lnTo>
                <a:lnTo>
                  <a:pt x="0" y="640207"/>
                </a:lnTo>
                <a:lnTo>
                  <a:pt x="0" y="59308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0280" y="2515311"/>
            <a:ext cx="8489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Compute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0354" y="2305050"/>
            <a:ext cx="1129665" cy="699770"/>
          </a:xfrm>
          <a:custGeom>
            <a:avLst/>
            <a:gdLst/>
            <a:ahLst/>
            <a:cxnLst/>
            <a:rect l="l" t="t" r="r" b="b"/>
            <a:pathLst>
              <a:path w="1129664" h="699769">
                <a:moveTo>
                  <a:pt x="1069975" y="0"/>
                </a:moveTo>
                <a:lnTo>
                  <a:pt x="59308" y="0"/>
                </a:lnTo>
                <a:lnTo>
                  <a:pt x="36218" y="4659"/>
                </a:lnTo>
                <a:lnTo>
                  <a:pt x="17367" y="17367"/>
                </a:lnTo>
                <a:lnTo>
                  <a:pt x="4659" y="36218"/>
                </a:lnTo>
                <a:lnTo>
                  <a:pt x="0" y="59308"/>
                </a:lnTo>
                <a:lnTo>
                  <a:pt x="0" y="640207"/>
                </a:lnTo>
                <a:lnTo>
                  <a:pt x="4659" y="663297"/>
                </a:lnTo>
                <a:lnTo>
                  <a:pt x="17367" y="682148"/>
                </a:lnTo>
                <a:lnTo>
                  <a:pt x="36218" y="694856"/>
                </a:lnTo>
                <a:lnTo>
                  <a:pt x="59308" y="699516"/>
                </a:lnTo>
                <a:lnTo>
                  <a:pt x="1069975" y="699516"/>
                </a:lnTo>
                <a:lnTo>
                  <a:pt x="1093065" y="694856"/>
                </a:lnTo>
                <a:lnTo>
                  <a:pt x="1111916" y="682148"/>
                </a:lnTo>
                <a:lnTo>
                  <a:pt x="1124624" y="663297"/>
                </a:lnTo>
                <a:lnTo>
                  <a:pt x="1129283" y="640207"/>
                </a:lnTo>
                <a:lnTo>
                  <a:pt x="1129283" y="59308"/>
                </a:lnTo>
                <a:lnTo>
                  <a:pt x="1124624" y="36218"/>
                </a:lnTo>
                <a:lnTo>
                  <a:pt x="1111916" y="17367"/>
                </a:lnTo>
                <a:lnTo>
                  <a:pt x="1093065" y="4659"/>
                </a:lnTo>
                <a:lnTo>
                  <a:pt x="1069975" y="0"/>
                </a:lnTo>
                <a:close/>
              </a:path>
            </a:pathLst>
          </a:custGeom>
          <a:solidFill>
            <a:srgbClr val="C2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70354" y="2305050"/>
            <a:ext cx="1129665" cy="699770"/>
          </a:xfrm>
          <a:custGeom>
            <a:avLst/>
            <a:gdLst/>
            <a:ahLst/>
            <a:cxnLst/>
            <a:rect l="l" t="t" r="r" b="b"/>
            <a:pathLst>
              <a:path w="1129664" h="699769">
                <a:moveTo>
                  <a:pt x="0" y="59308"/>
                </a:moveTo>
                <a:lnTo>
                  <a:pt x="4659" y="36218"/>
                </a:lnTo>
                <a:lnTo>
                  <a:pt x="17367" y="17367"/>
                </a:lnTo>
                <a:lnTo>
                  <a:pt x="36218" y="4659"/>
                </a:lnTo>
                <a:lnTo>
                  <a:pt x="59308" y="0"/>
                </a:lnTo>
                <a:lnTo>
                  <a:pt x="1069975" y="0"/>
                </a:lnTo>
                <a:lnTo>
                  <a:pt x="1093065" y="4659"/>
                </a:lnTo>
                <a:lnTo>
                  <a:pt x="1111916" y="17367"/>
                </a:lnTo>
                <a:lnTo>
                  <a:pt x="1124624" y="36218"/>
                </a:lnTo>
                <a:lnTo>
                  <a:pt x="1129283" y="59308"/>
                </a:lnTo>
                <a:lnTo>
                  <a:pt x="1129283" y="640207"/>
                </a:lnTo>
                <a:lnTo>
                  <a:pt x="1124624" y="663297"/>
                </a:lnTo>
                <a:lnTo>
                  <a:pt x="1111916" y="682148"/>
                </a:lnTo>
                <a:lnTo>
                  <a:pt x="1093065" y="694856"/>
                </a:lnTo>
                <a:lnTo>
                  <a:pt x="1069975" y="699516"/>
                </a:lnTo>
                <a:lnTo>
                  <a:pt x="59308" y="699516"/>
                </a:lnTo>
                <a:lnTo>
                  <a:pt x="36218" y="694856"/>
                </a:lnTo>
                <a:lnTo>
                  <a:pt x="17367" y="682148"/>
                </a:lnTo>
                <a:lnTo>
                  <a:pt x="4659" y="663297"/>
                </a:lnTo>
                <a:lnTo>
                  <a:pt x="0" y="640207"/>
                </a:lnTo>
                <a:lnTo>
                  <a:pt x="0" y="59308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67204" y="2515311"/>
            <a:ext cx="735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Stora</a:t>
            </a: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817" y="3908297"/>
            <a:ext cx="3610610" cy="608330"/>
          </a:xfrm>
          <a:custGeom>
            <a:avLst/>
            <a:gdLst/>
            <a:ahLst/>
            <a:cxnLst/>
            <a:rect l="l" t="t" r="r" b="b"/>
            <a:pathLst>
              <a:path w="3610610" h="608329">
                <a:moveTo>
                  <a:pt x="3529583" y="0"/>
                </a:moveTo>
                <a:lnTo>
                  <a:pt x="80822" y="0"/>
                </a:lnTo>
                <a:lnTo>
                  <a:pt x="49361" y="6350"/>
                </a:lnTo>
                <a:lnTo>
                  <a:pt x="23671" y="23671"/>
                </a:lnTo>
                <a:lnTo>
                  <a:pt x="6350" y="49361"/>
                </a:lnTo>
                <a:lnTo>
                  <a:pt x="0" y="80822"/>
                </a:lnTo>
                <a:lnTo>
                  <a:pt x="0" y="527253"/>
                </a:lnTo>
                <a:lnTo>
                  <a:pt x="6350" y="558714"/>
                </a:lnTo>
                <a:lnTo>
                  <a:pt x="23671" y="584404"/>
                </a:lnTo>
                <a:lnTo>
                  <a:pt x="49361" y="601725"/>
                </a:lnTo>
                <a:lnTo>
                  <a:pt x="80822" y="608075"/>
                </a:lnTo>
                <a:lnTo>
                  <a:pt x="3529583" y="608075"/>
                </a:lnTo>
                <a:lnTo>
                  <a:pt x="3561010" y="601725"/>
                </a:lnTo>
                <a:lnTo>
                  <a:pt x="3586686" y="584404"/>
                </a:lnTo>
                <a:lnTo>
                  <a:pt x="3604004" y="558714"/>
                </a:lnTo>
                <a:lnTo>
                  <a:pt x="3610355" y="527253"/>
                </a:lnTo>
                <a:lnTo>
                  <a:pt x="3610355" y="80822"/>
                </a:lnTo>
                <a:lnTo>
                  <a:pt x="3604004" y="49361"/>
                </a:lnTo>
                <a:lnTo>
                  <a:pt x="3586686" y="23671"/>
                </a:lnTo>
                <a:lnTo>
                  <a:pt x="3561010" y="6350"/>
                </a:lnTo>
                <a:lnTo>
                  <a:pt x="3529583" y="0"/>
                </a:lnTo>
                <a:close/>
              </a:path>
            </a:pathLst>
          </a:custGeom>
          <a:solidFill>
            <a:srgbClr val="C2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9817" y="3908297"/>
            <a:ext cx="3610610" cy="608330"/>
          </a:xfrm>
          <a:custGeom>
            <a:avLst/>
            <a:gdLst/>
            <a:ahLst/>
            <a:cxnLst/>
            <a:rect l="l" t="t" r="r" b="b"/>
            <a:pathLst>
              <a:path w="3610610" h="608329">
                <a:moveTo>
                  <a:pt x="0" y="80822"/>
                </a:moveTo>
                <a:lnTo>
                  <a:pt x="6350" y="49361"/>
                </a:lnTo>
                <a:lnTo>
                  <a:pt x="23671" y="23671"/>
                </a:lnTo>
                <a:lnTo>
                  <a:pt x="49361" y="6350"/>
                </a:lnTo>
                <a:lnTo>
                  <a:pt x="80822" y="0"/>
                </a:lnTo>
                <a:lnTo>
                  <a:pt x="3529583" y="0"/>
                </a:lnTo>
                <a:lnTo>
                  <a:pt x="3561010" y="6350"/>
                </a:lnTo>
                <a:lnTo>
                  <a:pt x="3586686" y="23671"/>
                </a:lnTo>
                <a:lnTo>
                  <a:pt x="3604004" y="49361"/>
                </a:lnTo>
                <a:lnTo>
                  <a:pt x="3610355" y="80822"/>
                </a:lnTo>
                <a:lnTo>
                  <a:pt x="3610355" y="527253"/>
                </a:lnTo>
                <a:lnTo>
                  <a:pt x="3604004" y="558714"/>
                </a:lnTo>
                <a:lnTo>
                  <a:pt x="3586686" y="584404"/>
                </a:lnTo>
                <a:lnTo>
                  <a:pt x="3561010" y="601725"/>
                </a:lnTo>
                <a:lnTo>
                  <a:pt x="3529583" y="608075"/>
                </a:lnTo>
                <a:lnTo>
                  <a:pt x="80822" y="608075"/>
                </a:lnTo>
                <a:lnTo>
                  <a:pt x="49361" y="601725"/>
                </a:lnTo>
                <a:lnTo>
                  <a:pt x="23671" y="584404"/>
                </a:lnTo>
                <a:lnTo>
                  <a:pt x="6350" y="558714"/>
                </a:lnTo>
                <a:lnTo>
                  <a:pt x="0" y="527253"/>
                </a:lnTo>
                <a:lnTo>
                  <a:pt x="0" y="80822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46657" y="4074058"/>
            <a:ext cx="23749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Global</a:t>
            </a: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Infrastructure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890" y="2305050"/>
            <a:ext cx="1129665" cy="699770"/>
          </a:xfrm>
          <a:custGeom>
            <a:avLst/>
            <a:gdLst/>
            <a:ahLst/>
            <a:cxnLst/>
            <a:rect l="l" t="t" r="r" b="b"/>
            <a:pathLst>
              <a:path w="1129664" h="699769">
                <a:moveTo>
                  <a:pt x="1069975" y="0"/>
                </a:moveTo>
                <a:lnTo>
                  <a:pt x="59309" y="0"/>
                </a:lnTo>
                <a:lnTo>
                  <a:pt x="36218" y="4659"/>
                </a:lnTo>
                <a:lnTo>
                  <a:pt x="17367" y="17367"/>
                </a:lnTo>
                <a:lnTo>
                  <a:pt x="4659" y="36218"/>
                </a:lnTo>
                <a:lnTo>
                  <a:pt x="0" y="59308"/>
                </a:lnTo>
                <a:lnTo>
                  <a:pt x="0" y="640207"/>
                </a:lnTo>
                <a:lnTo>
                  <a:pt x="4659" y="663297"/>
                </a:lnTo>
                <a:lnTo>
                  <a:pt x="17367" y="682148"/>
                </a:lnTo>
                <a:lnTo>
                  <a:pt x="36218" y="694856"/>
                </a:lnTo>
                <a:lnTo>
                  <a:pt x="59309" y="699516"/>
                </a:lnTo>
                <a:lnTo>
                  <a:pt x="1069975" y="699516"/>
                </a:lnTo>
                <a:lnTo>
                  <a:pt x="1093065" y="694856"/>
                </a:lnTo>
                <a:lnTo>
                  <a:pt x="1111916" y="682148"/>
                </a:lnTo>
                <a:lnTo>
                  <a:pt x="1124624" y="663297"/>
                </a:lnTo>
                <a:lnTo>
                  <a:pt x="1129284" y="640207"/>
                </a:lnTo>
                <a:lnTo>
                  <a:pt x="1129284" y="59308"/>
                </a:lnTo>
                <a:lnTo>
                  <a:pt x="1124624" y="36218"/>
                </a:lnTo>
                <a:lnTo>
                  <a:pt x="1111916" y="17367"/>
                </a:lnTo>
                <a:lnTo>
                  <a:pt x="1093065" y="4659"/>
                </a:lnTo>
                <a:lnTo>
                  <a:pt x="1069975" y="0"/>
                </a:lnTo>
                <a:close/>
              </a:path>
            </a:pathLst>
          </a:custGeom>
          <a:solidFill>
            <a:srgbClr val="C2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10890" y="2305050"/>
            <a:ext cx="1129665" cy="699770"/>
          </a:xfrm>
          <a:custGeom>
            <a:avLst/>
            <a:gdLst/>
            <a:ahLst/>
            <a:cxnLst/>
            <a:rect l="l" t="t" r="r" b="b"/>
            <a:pathLst>
              <a:path w="1129664" h="699769">
                <a:moveTo>
                  <a:pt x="0" y="59308"/>
                </a:moveTo>
                <a:lnTo>
                  <a:pt x="4659" y="36218"/>
                </a:lnTo>
                <a:lnTo>
                  <a:pt x="17367" y="17367"/>
                </a:lnTo>
                <a:lnTo>
                  <a:pt x="36218" y="4659"/>
                </a:lnTo>
                <a:lnTo>
                  <a:pt x="59309" y="0"/>
                </a:lnTo>
                <a:lnTo>
                  <a:pt x="1069975" y="0"/>
                </a:lnTo>
                <a:lnTo>
                  <a:pt x="1093065" y="4659"/>
                </a:lnTo>
                <a:lnTo>
                  <a:pt x="1111916" y="17367"/>
                </a:lnTo>
                <a:lnTo>
                  <a:pt x="1124624" y="36218"/>
                </a:lnTo>
                <a:lnTo>
                  <a:pt x="1129284" y="59308"/>
                </a:lnTo>
                <a:lnTo>
                  <a:pt x="1129284" y="640207"/>
                </a:lnTo>
                <a:lnTo>
                  <a:pt x="1124624" y="663297"/>
                </a:lnTo>
                <a:lnTo>
                  <a:pt x="1111916" y="682148"/>
                </a:lnTo>
                <a:lnTo>
                  <a:pt x="1093065" y="694856"/>
                </a:lnTo>
                <a:lnTo>
                  <a:pt x="1069975" y="699516"/>
                </a:lnTo>
                <a:lnTo>
                  <a:pt x="59309" y="699516"/>
                </a:lnTo>
                <a:lnTo>
                  <a:pt x="36218" y="694856"/>
                </a:lnTo>
                <a:lnTo>
                  <a:pt x="17367" y="682148"/>
                </a:lnTo>
                <a:lnTo>
                  <a:pt x="4659" y="663297"/>
                </a:lnTo>
                <a:lnTo>
                  <a:pt x="0" y="640207"/>
                </a:lnTo>
                <a:lnTo>
                  <a:pt x="0" y="59308"/>
                </a:lnTo>
                <a:close/>
              </a:path>
            </a:pathLst>
          </a:custGeom>
          <a:ln w="28955">
            <a:solidFill>
              <a:srgbClr val="0579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28491" y="2515311"/>
            <a:ext cx="894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Datab</a:t>
            </a: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817" y="1549146"/>
            <a:ext cx="3610610" cy="609600"/>
          </a:xfrm>
          <a:custGeom>
            <a:avLst/>
            <a:gdLst/>
            <a:ahLst/>
            <a:cxnLst/>
            <a:rect l="l" t="t" r="r" b="b"/>
            <a:pathLst>
              <a:path w="3610610" h="609600">
                <a:moveTo>
                  <a:pt x="3529329" y="0"/>
                </a:moveTo>
                <a:lnTo>
                  <a:pt x="81025" y="0"/>
                </a:lnTo>
                <a:lnTo>
                  <a:pt x="49484" y="6373"/>
                </a:lnTo>
                <a:lnTo>
                  <a:pt x="23729" y="23749"/>
                </a:lnTo>
                <a:lnTo>
                  <a:pt x="6366" y="49506"/>
                </a:lnTo>
                <a:lnTo>
                  <a:pt x="0" y="81025"/>
                </a:lnTo>
                <a:lnTo>
                  <a:pt x="0" y="528573"/>
                </a:lnTo>
                <a:lnTo>
                  <a:pt x="6366" y="560093"/>
                </a:lnTo>
                <a:lnTo>
                  <a:pt x="23729" y="585851"/>
                </a:lnTo>
                <a:lnTo>
                  <a:pt x="49484" y="603226"/>
                </a:lnTo>
                <a:lnTo>
                  <a:pt x="81025" y="609599"/>
                </a:lnTo>
                <a:lnTo>
                  <a:pt x="3529329" y="609599"/>
                </a:lnTo>
                <a:lnTo>
                  <a:pt x="3560849" y="603226"/>
                </a:lnTo>
                <a:lnTo>
                  <a:pt x="3586606" y="585851"/>
                </a:lnTo>
                <a:lnTo>
                  <a:pt x="3603982" y="560093"/>
                </a:lnTo>
                <a:lnTo>
                  <a:pt x="3610355" y="528573"/>
                </a:lnTo>
                <a:lnTo>
                  <a:pt x="3610355" y="81025"/>
                </a:lnTo>
                <a:lnTo>
                  <a:pt x="3603982" y="49506"/>
                </a:lnTo>
                <a:lnTo>
                  <a:pt x="3586607" y="23749"/>
                </a:lnTo>
                <a:lnTo>
                  <a:pt x="3560849" y="6373"/>
                </a:lnTo>
                <a:lnTo>
                  <a:pt x="3529329" y="0"/>
                </a:lnTo>
                <a:close/>
              </a:path>
            </a:pathLst>
          </a:custGeom>
          <a:solidFill>
            <a:srgbClr val="C2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9817" y="1549146"/>
            <a:ext cx="3610610" cy="609600"/>
          </a:xfrm>
          <a:custGeom>
            <a:avLst/>
            <a:gdLst/>
            <a:ahLst/>
            <a:cxnLst/>
            <a:rect l="l" t="t" r="r" b="b"/>
            <a:pathLst>
              <a:path w="3610610" h="609600">
                <a:moveTo>
                  <a:pt x="0" y="81025"/>
                </a:moveTo>
                <a:lnTo>
                  <a:pt x="6366" y="49506"/>
                </a:lnTo>
                <a:lnTo>
                  <a:pt x="23729" y="23749"/>
                </a:lnTo>
                <a:lnTo>
                  <a:pt x="49484" y="6373"/>
                </a:lnTo>
                <a:lnTo>
                  <a:pt x="81025" y="0"/>
                </a:lnTo>
                <a:lnTo>
                  <a:pt x="3529329" y="0"/>
                </a:lnTo>
                <a:lnTo>
                  <a:pt x="3560849" y="6373"/>
                </a:lnTo>
                <a:lnTo>
                  <a:pt x="3586606" y="23748"/>
                </a:lnTo>
                <a:lnTo>
                  <a:pt x="3603982" y="49506"/>
                </a:lnTo>
                <a:lnTo>
                  <a:pt x="3610355" y="81025"/>
                </a:lnTo>
                <a:lnTo>
                  <a:pt x="3610355" y="528573"/>
                </a:lnTo>
                <a:lnTo>
                  <a:pt x="3603982" y="560093"/>
                </a:lnTo>
                <a:lnTo>
                  <a:pt x="3586606" y="585850"/>
                </a:lnTo>
                <a:lnTo>
                  <a:pt x="3560849" y="603226"/>
                </a:lnTo>
                <a:lnTo>
                  <a:pt x="3529329" y="609599"/>
                </a:lnTo>
                <a:lnTo>
                  <a:pt x="81025" y="609599"/>
                </a:lnTo>
                <a:lnTo>
                  <a:pt x="49484" y="603226"/>
                </a:lnTo>
                <a:lnTo>
                  <a:pt x="23729" y="585851"/>
                </a:lnTo>
                <a:lnTo>
                  <a:pt x="6366" y="560093"/>
                </a:lnTo>
                <a:lnTo>
                  <a:pt x="0" y="528573"/>
                </a:lnTo>
                <a:lnTo>
                  <a:pt x="0" y="81025"/>
                </a:lnTo>
                <a:close/>
              </a:path>
            </a:pathLst>
          </a:custGeom>
          <a:ln w="28955">
            <a:solidFill>
              <a:srgbClr val="0579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22729" y="1714245"/>
            <a:ext cx="1221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App</a:t>
            </a:r>
            <a:r>
              <a:rPr dirty="0" sz="1600" spc="-5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817" y="793241"/>
            <a:ext cx="3610610" cy="608330"/>
          </a:xfrm>
          <a:custGeom>
            <a:avLst/>
            <a:gdLst/>
            <a:ahLst/>
            <a:cxnLst/>
            <a:rect l="l" t="t" r="r" b="b"/>
            <a:pathLst>
              <a:path w="3610610" h="608330">
                <a:moveTo>
                  <a:pt x="3529583" y="0"/>
                </a:moveTo>
                <a:lnTo>
                  <a:pt x="80822" y="0"/>
                </a:lnTo>
                <a:lnTo>
                  <a:pt x="49361" y="6351"/>
                </a:lnTo>
                <a:lnTo>
                  <a:pt x="23671" y="23669"/>
                </a:lnTo>
                <a:lnTo>
                  <a:pt x="6350" y="49345"/>
                </a:lnTo>
                <a:lnTo>
                  <a:pt x="0" y="80772"/>
                </a:lnTo>
                <a:lnTo>
                  <a:pt x="0" y="527304"/>
                </a:lnTo>
                <a:lnTo>
                  <a:pt x="6350" y="558730"/>
                </a:lnTo>
                <a:lnTo>
                  <a:pt x="23671" y="584406"/>
                </a:lnTo>
                <a:lnTo>
                  <a:pt x="49361" y="601724"/>
                </a:lnTo>
                <a:lnTo>
                  <a:pt x="80822" y="608076"/>
                </a:lnTo>
                <a:lnTo>
                  <a:pt x="3529583" y="608076"/>
                </a:lnTo>
                <a:lnTo>
                  <a:pt x="3561010" y="601724"/>
                </a:lnTo>
                <a:lnTo>
                  <a:pt x="3586686" y="584406"/>
                </a:lnTo>
                <a:lnTo>
                  <a:pt x="3604004" y="558730"/>
                </a:lnTo>
                <a:lnTo>
                  <a:pt x="3610355" y="527304"/>
                </a:lnTo>
                <a:lnTo>
                  <a:pt x="3610355" y="80772"/>
                </a:lnTo>
                <a:lnTo>
                  <a:pt x="3604004" y="49345"/>
                </a:lnTo>
                <a:lnTo>
                  <a:pt x="3586686" y="23669"/>
                </a:lnTo>
                <a:lnTo>
                  <a:pt x="3561010" y="6351"/>
                </a:lnTo>
                <a:lnTo>
                  <a:pt x="3529583" y="0"/>
                </a:lnTo>
                <a:close/>
              </a:path>
            </a:pathLst>
          </a:custGeom>
          <a:solidFill>
            <a:srgbClr val="C2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9817" y="793241"/>
            <a:ext cx="3610610" cy="608330"/>
          </a:xfrm>
          <a:custGeom>
            <a:avLst/>
            <a:gdLst/>
            <a:ahLst/>
            <a:cxnLst/>
            <a:rect l="l" t="t" r="r" b="b"/>
            <a:pathLst>
              <a:path w="3610610" h="608330">
                <a:moveTo>
                  <a:pt x="0" y="80772"/>
                </a:moveTo>
                <a:lnTo>
                  <a:pt x="6350" y="49345"/>
                </a:lnTo>
                <a:lnTo>
                  <a:pt x="23671" y="23669"/>
                </a:lnTo>
                <a:lnTo>
                  <a:pt x="49361" y="6351"/>
                </a:lnTo>
                <a:lnTo>
                  <a:pt x="80822" y="0"/>
                </a:lnTo>
                <a:lnTo>
                  <a:pt x="3529583" y="0"/>
                </a:lnTo>
                <a:lnTo>
                  <a:pt x="3561010" y="6351"/>
                </a:lnTo>
                <a:lnTo>
                  <a:pt x="3586686" y="23669"/>
                </a:lnTo>
                <a:lnTo>
                  <a:pt x="3604004" y="49345"/>
                </a:lnTo>
                <a:lnTo>
                  <a:pt x="3610355" y="80772"/>
                </a:lnTo>
                <a:lnTo>
                  <a:pt x="3610355" y="527304"/>
                </a:lnTo>
                <a:lnTo>
                  <a:pt x="3604004" y="558730"/>
                </a:lnTo>
                <a:lnTo>
                  <a:pt x="3586686" y="584406"/>
                </a:lnTo>
                <a:lnTo>
                  <a:pt x="3561010" y="601724"/>
                </a:lnTo>
                <a:lnTo>
                  <a:pt x="3529583" y="608076"/>
                </a:lnTo>
                <a:lnTo>
                  <a:pt x="80822" y="608076"/>
                </a:lnTo>
                <a:lnTo>
                  <a:pt x="49361" y="601724"/>
                </a:lnTo>
                <a:lnTo>
                  <a:pt x="23671" y="584406"/>
                </a:lnTo>
                <a:lnTo>
                  <a:pt x="6350" y="558730"/>
                </a:lnTo>
                <a:lnTo>
                  <a:pt x="0" y="527304"/>
                </a:lnTo>
                <a:lnTo>
                  <a:pt x="0" y="80772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16558" y="957453"/>
            <a:ext cx="2836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Deployment and</a:t>
            </a:r>
            <a:r>
              <a:rPr dirty="0" sz="1600" spc="-9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Administration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817" y="3152394"/>
            <a:ext cx="3610610" cy="608330"/>
          </a:xfrm>
          <a:custGeom>
            <a:avLst/>
            <a:gdLst/>
            <a:ahLst/>
            <a:cxnLst/>
            <a:rect l="l" t="t" r="r" b="b"/>
            <a:pathLst>
              <a:path w="3610610" h="608329">
                <a:moveTo>
                  <a:pt x="3529583" y="0"/>
                </a:moveTo>
                <a:lnTo>
                  <a:pt x="80822" y="0"/>
                </a:lnTo>
                <a:lnTo>
                  <a:pt x="49361" y="6351"/>
                </a:lnTo>
                <a:lnTo>
                  <a:pt x="23671" y="23669"/>
                </a:lnTo>
                <a:lnTo>
                  <a:pt x="6350" y="49345"/>
                </a:lnTo>
                <a:lnTo>
                  <a:pt x="0" y="80772"/>
                </a:lnTo>
                <a:lnTo>
                  <a:pt x="0" y="527304"/>
                </a:lnTo>
                <a:lnTo>
                  <a:pt x="6350" y="558730"/>
                </a:lnTo>
                <a:lnTo>
                  <a:pt x="23671" y="584406"/>
                </a:lnTo>
                <a:lnTo>
                  <a:pt x="49361" y="601724"/>
                </a:lnTo>
                <a:lnTo>
                  <a:pt x="80822" y="608076"/>
                </a:lnTo>
                <a:lnTo>
                  <a:pt x="3529583" y="608076"/>
                </a:lnTo>
                <a:lnTo>
                  <a:pt x="3561010" y="601724"/>
                </a:lnTo>
                <a:lnTo>
                  <a:pt x="3586686" y="584406"/>
                </a:lnTo>
                <a:lnTo>
                  <a:pt x="3604004" y="558730"/>
                </a:lnTo>
                <a:lnTo>
                  <a:pt x="3610355" y="527304"/>
                </a:lnTo>
                <a:lnTo>
                  <a:pt x="3610355" y="80772"/>
                </a:lnTo>
                <a:lnTo>
                  <a:pt x="3604004" y="49345"/>
                </a:lnTo>
                <a:lnTo>
                  <a:pt x="3586686" y="23669"/>
                </a:lnTo>
                <a:lnTo>
                  <a:pt x="3561010" y="6351"/>
                </a:lnTo>
                <a:lnTo>
                  <a:pt x="3529583" y="0"/>
                </a:lnTo>
                <a:close/>
              </a:path>
            </a:pathLst>
          </a:custGeom>
          <a:solidFill>
            <a:srgbClr val="C2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9817" y="3152394"/>
            <a:ext cx="3610610" cy="608330"/>
          </a:xfrm>
          <a:custGeom>
            <a:avLst/>
            <a:gdLst/>
            <a:ahLst/>
            <a:cxnLst/>
            <a:rect l="l" t="t" r="r" b="b"/>
            <a:pathLst>
              <a:path w="3610610" h="608329">
                <a:moveTo>
                  <a:pt x="0" y="80772"/>
                </a:moveTo>
                <a:lnTo>
                  <a:pt x="6350" y="49345"/>
                </a:lnTo>
                <a:lnTo>
                  <a:pt x="23671" y="23669"/>
                </a:lnTo>
                <a:lnTo>
                  <a:pt x="49361" y="6351"/>
                </a:lnTo>
                <a:lnTo>
                  <a:pt x="80822" y="0"/>
                </a:lnTo>
                <a:lnTo>
                  <a:pt x="3529583" y="0"/>
                </a:lnTo>
                <a:lnTo>
                  <a:pt x="3561010" y="6351"/>
                </a:lnTo>
                <a:lnTo>
                  <a:pt x="3586686" y="23669"/>
                </a:lnTo>
                <a:lnTo>
                  <a:pt x="3604004" y="49345"/>
                </a:lnTo>
                <a:lnTo>
                  <a:pt x="3610355" y="80772"/>
                </a:lnTo>
                <a:lnTo>
                  <a:pt x="3610355" y="527304"/>
                </a:lnTo>
                <a:lnTo>
                  <a:pt x="3604004" y="558730"/>
                </a:lnTo>
                <a:lnTo>
                  <a:pt x="3586686" y="584406"/>
                </a:lnTo>
                <a:lnTo>
                  <a:pt x="3561010" y="601724"/>
                </a:lnTo>
                <a:lnTo>
                  <a:pt x="3529583" y="608076"/>
                </a:lnTo>
                <a:lnTo>
                  <a:pt x="80822" y="608076"/>
                </a:lnTo>
                <a:lnTo>
                  <a:pt x="49361" y="601724"/>
                </a:lnTo>
                <a:lnTo>
                  <a:pt x="23671" y="584406"/>
                </a:lnTo>
                <a:lnTo>
                  <a:pt x="6350" y="558730"/>
                </a:lnTo>
                <a:lnTo>
                  <a:pt x="0" y="527304"/>
                </a:lnTo>
                <a:lnTo>
                  <a:pt x="0" y="80772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15692" y="3317240"/>
            <a:ext cx="10388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Net</a:t>
            </a:r>
            <a:r>
              <a:rPr dirty="0" sz="1600" spc="-20">
                <a:solidFill>
                  <a:srgbClr val="464646"/>
                </a:solidFill>
                <a:latin typeface="Arial"/>
                <a:cs typeface="Arial"/>
              </a:rPr>
              <a:t>w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ork</a:t>
            </a:r>
            <a:r>
              <a:rPr dirty="0" sz="160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88680" y="2921181"/>
            <a:ext cx="324466" cy="353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15763" y="2470819"/>
            <a:ext cx="267669" cy="305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861175" y="1514982"/>
            <a:ext cx="12896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1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DynamoDB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72478" y="2041652"/>
            <a:ext cx="13214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100" spc="-3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ElastiCache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72478" y="2518410"/>
            <a:ext cx="8705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100" spc="-6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RDS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72478" y="2965450"/>
            <a:ext cx="10902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dirty="0" sz="1100" spc="-6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Redshift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00800" y="3404615"/>
            <a:ext cx="315468" cy="355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56024" y="2483635"/>
            <a:ext cx="1087347" cy="3865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85715" y="2494788"/>
            <a:ext cx="1010412" cy="3185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85715" y="2494788"/>
            <a:ext cx="1010919" cy="318770"/>
          </a:xfrm>
          <a:custGeom>
            <a:avLst/>
            <a:gdLst/>
            <a:ahLst/>
            <a:cxnLst/>
            <a:rect l="l" t="t" r="r" b="b"/>
            <a:pathLst>
              <a:path w="1010920" h="318769">
                <a:moveTo>
                  <a:pt x="1010412" y="238887"/>
                </a:moveTo>
                <a:lnTo>
                  <a:pt x="159258" y="238887"/>
                </a:lnTo>
                <a:lnTo>
                  <a:pt x="159258" y="318516"/>
                </a:lnTo>
                <a:lnTo>
                  <a:pt x="0" y="159257"/>
                </a:lnTo>
                <a:lnTo>
                  <a:pt x="159258" y="0"/>
                </a:lnTo>
                <a:lnTo>
                  <a:pt x="159258" y="79629"/>
                </a:lnTo>
                <a:lnTo>
                  <a:pt x="1010412" y="79629"/>
                </a:lnTo>
                <a:lnTo>
                  <a:pt x="1010412" y="238887"/>
                </a:lnTo>
                <a:close/>
              </a:path>
            </a:pathLst>
          </a:custGeom>
          <a:ln w="9143">
            <a:solidFill>
              <a:srgbClr val="4545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1304" y="1605574"/>
            <a:ext cx="569287" cy="2157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27953" y="1622297"/>
            <a:ext cx="490855" cy="2065020"/>
          </a:xfrm>
          <a:custGeom>
            <a:avLst/>
            <a:gdLst/>
            <a:ahLst/>
            <a:cxnLst/>
            <a:rect l="l" t="t" r="r" b="b"/>
            <a:pathLst>
              <a:path w="490854" h="2065020">
                <a:moveTo>
                  <a:pt x="490728" y="2065020"/>
                </a:moveTo>
                <a:lnTo>
                  <a:pt x="413174" y="2062937"/>
                </a:lnTo>
                <a:lnTo>
                  <a:pt x="345819" y="2057135"/>
                </a:lnTo>
                <a:lnTo>
                  <a:pt x="292705" y="2048286"/>
                </a:lnTo>
                <a:lnTo>
                  <a:pt x="245363" y="2024126"/>
                </a:lnTo>
                <a:lnTo>
                  <a:pt x="245363" y="1073403"/>
                </a:lnTo>
                <a:lnTo>
                  <a:pt x="232855" y="1060470"/>
                </a:lnTo>
                <a:lnTo>
                  <a:pt x="198022" y="1049243"/>
                </a:lnTo>
                <a:lnTo>
                  <a:pt x="144908" y="1040394"/>
                </a:lnTo>
                <a:lnTo>
                  <a:pt x="77553" y="1034592"/>
                </a:lnTo>
                <a:lnTo>
                  <a:pt x="0" y="1032509"/>
                </a:lnTo>
                <a:lnTo>
                  <a:pt x="77553" y="1030427"/>
                </a:lnTo>
                <a:lnTo>
                  <a:pt x="144908" y="1024625"/>
                </a:lnTo>
                <a:lnTo>
                  <a:pt x="198022" y="1015776"/>
                </a:lnTo>
                <a:lnTo>
                  <a:pt x="232855" y="1004549"/>
                </a:lnTo>
                <a:lnTo>
                  <a:pt x="245363" y="991615"/>
                </a:lnTo>
                <a:lnTo>
                  <a:pt x="245363" y="40893"/>
                </a:lnTo>
                <a:lnTo>
                  <a:pt x="257872" y="27960"/>
                </a:lnTo>
                <a:lnTo>
                  <a:pt x="292705" y="16733"/>
                </a:lnTo>
                <a:lnTo>
                  <a:pt x="345819" y="7884"/>
                </a:lnTo>
                <a:lnTo>
                  <a:pt x="413174" y="2082"/>
                </a:lnTo>
                <a:lnTo>
                  <a:pt x="490728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872478" y="3430651"/>
            <a:ext cx="20961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dirty="0" sz="1100">
                <a:solidFill>
                  <a:srgbClr val="464646"/>
                </a:solidFill>
                <a:latin typeface="Arial"/>
                <a:cs typeface="Arial"/>
              </a:rPr>
              <a:t>Database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Migration</a:t>
            </a:r>
            <a:r>
              <a:rPr dirty="0" sz="1100" spc="-1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64646"/>
                </a:solidFill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4576" y="1481129"/>
            <a:ext cx="289427" cy="3339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79935" y="1952643"/>
            <a:ext cx="314923" cy="391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774191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8116062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2023" y="3313176"/>
                </a:lnTo>
                <a:lnTo>
                  <a:pt x="8357726" y="3309822"/>
                </a:lnTo>
                <a:lnTo>
                  <a:pt x="8401345" y="3300082"/>
                </a:lnTo>
                <a:lnTo>
                  <a:pt x="8442403" y="3284433"/>
                </a:lnTo>
                <a:lnTo>
                  <a:pt x="8480420" y="3263354"/>
                </a:lnTo>
                <a:lnTo>
                  <a:pt x="8514920" y="3237322"/>
                </a:lnTo>
                <a:lnTo>
                  <a:pt x="8545423" y="3206817"/>
                </a:lnTo>
                <a:lnTo>
                  <a:pt x="8571452" y="3172317"/>
                </a:lnTo>
                <a:lnTo>
                  <a:pt x="8592529" y="3134300"/>
                </a:lnTo>
                <a:lnTo>
                  <a:pt x="8608176" y="3093244"/>
                </a:lnTo>
                <a:lnTo>
                  <a:pt x="8617915" y="3049628"/>
                </a:lnTo>
                <a:lnTo>
                  <a:pt x="8621268" y="3003931"/>
                </a:lnTo>
                <a:lnTo>
                  <a:pt x="8621268" y="505206"/>
                </a:lnTo>
                <a:lnTo>
                  <a:pt x="8618955" y="456551"/>
                </a:lnTo>
                <a:lnTo>
                  <a:pt x="8612158" y="409204"/>
                </a:lnTo>
                <a:lnTo>
                  <a:pt x="8601089" y="363378"/>
                </a:lnTo>
                <a:lnTo>
                  <a:pt x="8585958" y="319284"/>
                </a:lnTo>
                <a:lnTo>
                  <a:pt x="8566979" y="277134"/>
                </a:lnTo>
                <a:lnTo>
                  <a:pt x="8544362" y="237139"/>
                </a:lnTo>
                <a:lnTo>
                  <a:pt x="8518320" y="199511"/>
                </a:lnTo>
                <a:lnTo>
                  <a:pt x="8489064" y="164462"/>
                </a:lnTo>
                <a:lnTo>
                  <a:pt x="8456805" y="132203"/>
                </a:lnTo>
                <a:lnTo>
                  <a:pt x="8421756" y="102947"/>
                </a:lnTo>
                <a:lnTo>
                  <a:pt x="8384128" y="76905"/>
                </a:lnTo>
                <a:lnTo>
                  <a:pt x="8344133" y="54288"/>
                </a:lnTo>
                <a:lnTo>
                  <a:pt x="8301983" y="35309"/>
                </a:lnTo>
                <a:lnTo>
                  <a:pt x="8257889" y="20178"/>
                </a:lnTo>
                <a:lnTo>
                  <a:pt x="8212063" y="9109"/>
                </a:lnTo>
                <a:lnTo>
                  <a:pt x="8164716" y="2312"/>
                </a:lnTo>
                <a:lnTo>
                  <a:pt x="8116062" y="0"/>
                </a:lnTo>
                <a:close/>
              </a:path>
            </a:pathLst>
          </a:custGeom>
          <a:solidFill>
            <a:srgbClr val="93C8E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5995162" y="0"/>
                </a:moveTo>
                <a:lnTo>
                  <a:pt x="231901" y="0"/>
                </a:lnTo>
                <a:lnTo>
                  <a:pt x="185182" y="4713"/>
                </a:lnTo>
                <a:lnTo>
                  <a:pt x="141660" y="18232"/>
                </a:lnTo>
                <a:lnTo>
                  <a:pt x="102269" y="39621"/>
                </a:lnTo>
                <a:lnTo>
                  <a:pt x="67944" y="67945"/>
                </a:lnTo>
                <a:lnTo>
                  <a:pt x="39621" y="102269"/>
                </a:lnTo>
                <a:lnTo>
                  <a:pt x="18232" y="141660"/>
                </a:lnTo>
                <a:lnTo>
                  <a:pt x="4713" y="185182"/>
                </a:lnTo>
                <a:lnTo>
                  <a:pt x="0" y="231901"/>
                </a:lnTo>
                <a:lnTo>
                  <a:pt x="0" y="2130298"/>
                </a:lnTo>
                <a:lnTo>
                  <a:pt x="4713" y="2177017"/>
                </a:lnTo>
                <a:lnTo>
                  <a:pt x="18232" y="2220539"/>
                </a:lnTo>
                <a:lnTo>
                  <a:pt x="39621" y="2259930"/>
                </a:lnTo>
                <a:lnTo>
                  <a:pt x="67945" y="2294255"/>
                </a:lnTo>
                <a:lnTo>
                  <a:pt x="102269" y="2322578"/>
                </a:lnTo>
                <a:lnTo>
                  <a:pt x="141660" y="2343967"/>
                </a:lnTo>
                <a:lnTo>
                  <a:pt x="185182" y="2357486"/>
                </a:lnTo>
                <a:lnTo>
                  <a:pt x="231901" y="2362200"/>
                </a:lnTo>
                <a:lnTo>
                  <a:pt x="5995162" y="2362200"/>
                </a:lnTo>
                <a:lnTo>
                  <a:pt x="6041881" y="2357486"/>
                </a:lnTo>
                <a:lnTo>
                  <a:pt x="6085403" y="2343967"/>
                </a:lnTo>
                <a:lnTo>
                  <a:pt x="6124794" y="2322578"/>
                </a:lnTo>
                <a:lnTo>
                  <a:pt x="6159119" y="2294255"/>
                </a:lnTo>
                <a:lnTo>
                  <a:pt x="6187442" y="2259930"/>
                </a:lnTo>
                <a:lnTo>
                  <a:pt x="6208831" y="2220539"/>
                </a:lnTo>
                <a:lnTo>
                  <a:pt x="6222350" y="2177017"/>
                </a:lnTo>
                <a:lnTo>
                  <a:pt x="6227064" y="2130298"/>
                </a:lnTo>
                <a:lnTo>
                  <a:pt x="6227064" y="231901"/>
                </a:lnTo>
                <a:lnTo>
                  <a:pt x="6222350" y="185182"/>
                </a:lnTo>
                <a:lnTo>
                  <a:pt x="6208831" y="141660"/>
                </a:lnTo>
                <a:lnTo>
                  <a:pt x="6187442" y="102269"/>
                </a:lnTo>
                <a:lnTo>
                  <a:pt x="6159118" y="67945"/>
                </a:lnTo>
                <a:lnTo>
                  <a:pt x="6124794" y="39621"/>
                </a:lnTo>
                <a:lnTo>
                  <a:pt x="6085403" y="18232"/>
                </a:lnTo>
                <a:lnTo>
                  <a:pt x="6041881" y="4713"/>
                </a:lnTo>
                <a:lnTo>
                  <a:pt x="5995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0" y="231901"/>
                </a:moveTo>
                <a:lnTo>
                  <a:pt x="4713" y="185182"/>
                </a:lnTo>
                <a:lnTo>
                  <a:pt x="18232" y="141660"/>
                </a:lnTo>
                <a:lnTo>
                  <a:pt x="39621" y="102269"/>
                </a:lnTo>
                <a:lnTo>
                  <a:pt x="67944" y="67944"/>
                </a:lnTo>
                <a:lnTo>
                  <a:pt x="102269" y="39621"/>
                </a:lnTo>
                <a:lnTo>
                  <a:pt x="141660" y="18232"/>
                </a:lnTo>
                <a:lnTo>
                  <a:pt x="185182" y="4713"/>
                </a:lnTo>
                <a:lnTo>
                  <a:pt x="231901" y="0"/>
                </a:lnTo>
                <a:lnTo>
                  <a:pt x="5995162" y="0"/>
                </a:lnTo>
                <a:lnTo>
                  <a:pt x="6041881" y="4713"/>
                </a:lnTo>
                <a:lnTo>
                  <a:pt x="6085403" y="18232"/>
                </a:lnTo>
                <a:lnTo>
                  <a:pt x="6124794" y="39621"/>
                </a:lnTo>
                <a:lnTo>
                  <a:pt x="6159118" y="67945"/>
                </a:lnTo>
                <a:lnTo>
                  <a:pt x="6187442" y="102269"/>
                </a:lnTo>
                <a:lnTo>
                  <a:pt x="6208831" y="141660"/>
                </a:lnTo>
                <a:lnTo>
                  <a:pt x="6222350" y="185182"/>
                </a:lnTo>
                <a:lnTo>
                  <a:pt x="6227064" y="231901"/>
                </a:lnTo>
                <a:lnTo>
                  <a:pt x="6227064" y="2130298"/>
                </a:lnTo>
                <a:lnTo>
                  <a:pt x="6222350" y="2177017"/>
                </a:lnTo>
                <a:lnTo>
                  <a:pt x="6208831" y="2220539"/>
                </a:lnTo>
                <a:lnTo>
                  <a:pt x="6187442" y="2259930"/>
                </a:lnTo>
                <a:lnTo>
                  <a:pt x="6159119" y="2294254"/>
                </a:lnTo>
                <a:lnTo>
                  <a:pt x="6124794" y="2322578"/>
                </a:lnTo>
                <a:lnTo>
                  <a:pt x="6085403" y="2343967"/>
                </a:lnTo>
                <a:lnTo>
                  <a:pt x="6041881" y="2357486"/>
                </a:lnTo>
                <a:lnTo>
                  <a:pt x="5995162" y="2362200"/>
                </a:lnTo>
                <a:lnTo>
                  <a:pt x="231901" y="2362200"/>
                </a:lnTo>
                <a:lnTo>
                  <a:pt x="185182" y="2357486"/>
                </a:lnTo>
                <a:lnTo>
                  <a:pt x="141660" y="2343967"/>
                </a:lnTo>
                <a:lnTo>
                  <a:pt x="102269" y="2322578"/>
                </a:lnTo>
                <a:lnTo>
                  <a:pt x="67945" y="2294255"/>
                </a:lnTo>
                <a:lnTo>
                  <a:pt x="39621" y="2259930"/>
                </a:lnTo>
                <a:lnTo>
                  <a:pt x="18232" y="2220539"/>
                </a:lnTo>
                <a:lnTo>
                  <a:pt x="4713" y="2177017"/>
                </a:lnTo>
                <a:lnTo>
                  <a:pt x="0" y="2130298"/>
                </a:lnTo>
                <a:lnTo>
                  <a:pt x="0" y="23190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3412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 Relational Database Service</a:t>
            </a:r>
            <a:r>
              <a:rPr dirty="0" sz="2800" spc="100"/>
              <a:t> </a:t>
            </a:r>
            <a:r>
              <a:rPr dirty="0" sz="2800" spc="-5"/>
              <a:t>(RDS)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286126" y="1322679"/>
            <a:ext cx="5435600" cy="20383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Cost-efficient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and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resizable</a:t>
            </a:r>
            <a:r>
              <a:rPr dirty="0" sz="2000" spc="-10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capacity</a:t>
            </a:r>
            <a:endParaRPr sz="2000">
              <a:latin typeface="Arial"/>
              <a:cs typeface="Arial"/>
            </a:endParaRPr>
          </a:p>
          <a:p>
            <a:pPr marL="355600" marR="990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Manages time-consuming</a:t>
            </a:r>
            <a:r>
              <a:rPr dirty="0" sz="2000" spc="-12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database  administration</a:t>
            </a:r>
            <a:r>
              <a:rPr dirty="0" sz="2000" spc="-5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Access to the full capabilities of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Amazon  Aurora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, </a:t>
            </a:r>
            <a:r>
              <a:rPr dirty="0" sz="2000" spc="-10" b="1">
                <a:solidFill>
                  <a:srgbClr val="4D4D4B"/>
                </a:solidFill>
                <a:latin typeface="Arial"/>
                <a:cs typeface="Arial"/>
              </a:rPr>
              <a:t>MySQL</a:t>
            </a:r>
            <a:r>
              <a:rPr dirty="0" sz="2000" spc="-10">
                <a:solidFill>
                  <a:srgbClr val="4D4D4B"/>
                </a:solidFill>
                <a:latin typeface="Arial"/>
                <a:cs typeface="Arial"/>
              </a:rPr>
              <a:t>,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MariaDB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,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Microsoft SQL 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Server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,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Oracle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, and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PostgreSQL</a:t>
            </a:r>
            <a:r>
              <a:rPr dirty="0" sz="2000" spc="-9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databases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2668" y="2510027"/>
            <a:ext cx="1304544" cy="92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8088" y="2629661"/>
            <a:ext cx="7702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Am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az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on  </a:t>
            </a: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RDS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1080" y="1684020"/>
            <a:ext cx="731519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257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</a:t>
            </a:r>
            <a:r>
              <a:rPr dirty="0" sz="2800" spc="-55"/>
              <a:t> </a:t>
            </a:r>
            <a:r>
              <a:rPr dirty="0" sz="2800" spc="-5"/>
              <a:t>RDS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974826"/>
            <a:ext cx="5871210" cy="25863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Simple and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fast to</a:t>
            </a:r>
            <a:r>
              <a:rPr dirty="0" sz="2000" spc="-6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deploy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Manages common database administrative</a:t>
            </a:r>
            <a:r>
              <a:rPr dirty="0" sz="2000" spc="-1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Compatible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with your</a:t>
            </a:r>
            <a:r>
              <a:rPr dirty="0" sz="2000" spc="-5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Fast, predictable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Simple and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fast to</a:t>
            </a:r>
            <a:r>
              <a:rPr dirty="0" sz="2000" spc="-7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Secure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Cost-effective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80190" y="261085"/>
            <a:ext cx="635267" cy="71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47359" y="2167127"/>
            <a:ext cx="762000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48628" y="2127504"/>
            <a:ext cx="762000" cy="601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10271" y="2118360"/>
            <a:ext cx="723900" cy="601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29171" y="3722194"/>
            <a:ext cx="964692" cy="176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78395" y="2923032"/>
            <a:ext cx="1046988" cy="471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57842" y="2813811"/>
            <a:ext cx="782638" cy="559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657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How Amazon RDS Backups</a:t>
            </a:r>
            <a:r>
              <a:rPr dirty="0" sz="2800" spc="-80">
                <a:solidFill>
                  <a:srgbClr val="4D4D4B"/>
                </a:solidFill>
              </a:rPr>
              <a:t> </a:t>
            </a:r>
            <a:r>
              <a:rPr dirty="0" sz="2800" spc="-20">
                <a:solidFill>
                  <a:srgbClr val="4D4D4B"/>
                </a:solidFill>
              </a:rPr>
              <a:t>Work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76706" y="1461896"/>
            <a:ext cx="3371215" cy="1672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Restore your database to</a:t>
            </a:r>
            <a:r>
              <a:rPr dirty="0" sz="2000" spc="-15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point in</a:t>
            </a:r>
            <a:r>
              <a:rPr dirty="0" sz="2000" spc="-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Are enabled by</a:t>
            </a:r>
            <a:r>
              <a:rPr dirty="0" sz="2000" spc="-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default.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Let you choose a</a:t>
            </a:r>
            <a:r>
              <a:rPr dirty="0" sz="2000" spc="-1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retention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period up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35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days.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506" y="1035177"/>
            <a:ext cx="6812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3995" algn="l"/>
              </a:tabLst>
            </a:pP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Automatic</a:t>
            </a:r>
            <a:r>
              <a:rPr dirty="0" sz="2400" spc="1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Backups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:	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Manual</a:t>
            </a:r>
            <a:r>
              <a:rPr dirty="0" sz="2400" spc="-7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Snapshots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8484" y="1461896"/>
            <a:ext cx="3502025" cy="234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34607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Let you build a new  database instance from</a:t>
            </a:r>
            <a:r>
              <a:rPr dirty="0" sz="2000" spc="-1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  snapshot.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Are initiated by the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D4D4B"/>
                </a:solidFill>
                <a:latin typeface="Arial"/>
                <a:cs typeface="Arial"/>
              </a:rPr>
              <a:t>user.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Persist until the user</a:t>
            </a:r>
            <a:r>
              <a:rPr dirty="0" sz="2000" spc="-1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deletes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Are stored in Amazon</a:t>
            </a:r>
            <a:r>
              <a:rPr dirty="0" sz="2000" spc="-204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S3.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3400044"/>
            <a:ext cx="1368552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80190" y="261085"/>
            <a:ext cx="635267" cy="712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9065"/>
            <a:ext cx="86861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Advantages and Benefits of </a:t>
            </a:r>
            <a:r>
              <a:rPr dirty="0" sz="2800" spc="-60"/>
              <a:t>AWS </a:t>
            </a:r>
            <a:r>
              <a:rPr dirty="0" sz="2800" spc="-5"/>
              <a:t>Cloud</a:t>
            </a:r>
            <a:r>
              <a:rPr dirty="0" sz="2800" spc="65"/>
              <a:t> </a:t>
            </a:r>
            <a:r>
              <a:rPr dirty="0" sz="2800" spc="-5"/>
              <a:t>Computing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64098" y="949688"/>
            <a:ext cx="824636" cy="832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8812" y="2052710"/>
            <a:ext cx="887415" cy="844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1167" y="3208840"/>
            <a:ext cx="964752" cy="777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Trade </a:t>
            </a:r>
            <a:r>
              <a:rPr dirty="0" spc="-5"/>
              <a:t>capital</a:t>
            </a:r>
            <a:r>
              <a:rPr dirty="0" spc="-55"/>
              <a:t> </a:t>
            </a:r>
            <a:r>
              <a:rPr dirty="0" spc="-5"/>
              <a:t>expense  </a:t>
            </a:r>
            <a:r>
              <a:rPr dirty="0"/>
              <a:t>for </a:t>
            </a:r>
            <a:r>
              <a:rPr dirty="0" spc="-5"/>
              <a:t>variable</a:t>
            </a:r>
            <a:r>
              <a:rPr dirty="0" spc="-20"/>
              <a:t> </a:t>
            </a:r>
            <a:r>
              <a:rPr dirty="0" spc="-10"/>
              <a:t>expense.</a:t>
            </a: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5"/>
              <a:t>Benefit </a:t>
            </a:r>
            <a:r>
              <a:rPr dirty="0"/>
              <a:t>from</a:t>
            </a:r>
            <a:r>
              <a:rPr dirty="0" spc="-50"/>
              <a:t> </a:t>
            </a:r>
            <a:r>
              <a:rPr dirty="0" spc="-5"/>
              <a:t>massive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economies of</a:t>
            </a:r>
            <a:r>
              <a:rPr dirty="0" spc="-10"/>
              <a:t> </a:t>
            </a:r>
            <a:r>
              <a:rPr dirty="0" spc="-5"/>
              <a:t>scale.</a:t>
            </a: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796290">
              <a:lnSpc>
                <a:spcPct val="100000"/>
              </a:lnSpc>
            </a:pPr>
            <a:r>
              <a:rPr dirty="0" spc="-5"/>
              <a:t>Stop</a:t>
            </a:r>
            <a:r>
              <a:rPr dirty="0" spc="-70"/>
              <a:t> </a:t>
            </a:r>
            <a:r>
              <a:rPr dirty="0" spc="-5"/>
              <a:t>guessing  </a:t>
            </a:r>
            <a:r>
              <a:rPr dirty="0" spc="-20"/>
              <a:t>capacity.</a:t>
            </a:r>
          </a:p>
        </p:txBody>
      </p:sp>
      <p:sp>
        <p:nvSpPr>
          <p:cNvPr id="7" name="object 7"/>
          <p:cNvSpPr/>
          <p:nvPr/>
        </p:nvSpPr>
        <p:spPr>
          <a:xfrm>
            <a:off x="5007965" y="3147060"/>
            <a:ext cx="654100" cy="864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78476" y="1016273"/>
            <a:ext cx="809365" cy="777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8446" y="2023872"/>
            <a:ext cx="883036" cy="843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97626" y="1101090"/>
            <a:ext cx="2553970" cy="249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64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Increase speed</a:t>
            </a:r>
            <a:r>
              <a:rPr dirty="0" sz="1800" spc="-4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and  </a:t>
            </a:r>
            <a:r>
              <a:rPr dirty="0" sz="1800" spc="-25">
                <a:solidFill>
                  <a:srgbClr val="464646"/>
                </a:solidFill>
                <a:latin typeface="Arial"/>
                <a:cs typeface="Arial"/>
              </a:rPr>
              <a:t>agility.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Stop spending money on  running and maintaining  data centers.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Go 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global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</a:t>
            </a:r>
            <a:r>
              <a:rPr dirty="0" sz="1800" spc="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minutes.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0321" y="868812"/>
            <a:ext cx="4655140" cy="28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2729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Cross-Region Snapshots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506" y="1035177"/>
            <a:ext cx="3862070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copy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 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database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snapshot 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stored in a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different</a:t>
            </a:r>
            <a:r>
              <a:rPr dirty="0" sz="2400" spc="-21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45" b="1">
                <a:solidFill>
                  <a:srgbClr val="4D4D4B"/>
                </a:solidFill>
                <a:latin typeface="Arial"/>
                <a:cs typeface="Arial"/>
              </a:rPr>
              <a:t>AWS 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Region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70104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Provide a backup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disaster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recovery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32956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Can be used as a </a:t>
            </a:r>
            <a:r>
              <a:rPr dirty="0" sz="2400" spc="-10" b="1">
                <a:solidFill>
                  <a:srgbClr val="4D4D4B"/>
                </a:solidFill>
                <a:latin typeface="Arial"/>
                <a:cs typeface="Arial"/>
              </a:rPr>
              <a:t>base 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migration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a 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different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region.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32064" y="251459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75792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Amazon RDS</a:t>
            </a:r>
            <a:r>
              <a:rPr dirty="0" sz="2800" spc="-3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Security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74826"/>
            <a:ext cx="7943850" cy="34404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Run your DB instance in an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Amazon</a:t>
            </a:r>
            <a:r>
              <a:rPr dirty="0" sz="2000" spc="-10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VPC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Use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IAM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policies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to grant access to RDS</a:t>
            </a:r>
            <a:r>
              <a:rPr dirty="0" sz="2000" spc="-15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resources.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Use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Security</a:t>
            </a:r>
            <a:r>
              <a:rPr dirty="0" sz="2000" spc="-5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Groups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Use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Secure Socket Layer (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SSL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) connections with DB</a:t>
            </a:r>
            <a:r>
              <a:rPr dirty="0" sz="2000" spc="-16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(Amazon Aurora, Oracle, </a:t>
            </a:r>
            <a:r>
              <a:rPr dirty="0" sz="1600" spc="-10">
                <a:solidFill>
                  <a:srgbClr val="4D4D4B"/>
                </a:solidFill>
                <a:latin typeface="Arial"/>
                <a:cs typeface="Arial"/>
              </a:rPr>
              <a:t>MySQL,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MariaDB, PostgreSQL, Microsoft SQL</a:t>
            </a:r>
            <a:r>
              <a:rPr dirty="0" sz="1600" spc="8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D4D4B"/>
                </a:solidFill>
                <a:latin typeface="Arial"/>
                <a:cs typeface="Arial"/>
              </a:rPr>
              <a:t>Server).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Use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RDS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encryption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to secure instances and snapshots at</a:t>
            </a:r>
            <a:r>
              <a:rPr dirty="0" sz="2000" spc="-1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rest.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Use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network encryption and transparent data encryption (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TDE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)</a:t>
            </a:r>
            <a:r>
              <a:rPr dirty="0" sz="2000" spc="-2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with  Oracle DB and Microsoft SQL Server</a:t>
            </a:r>
            <a:r>
              <a:rPr dirty="0" sz="2000" spc="-229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instances.</a:t>
            </a:r>
            <a:endParaRPr sz="2000">
              <a:latin typeface="Arial"/>
              <a:cs typeface="Arial"/>
            </a:endParaRPr>
          </a:p>
          <a:p>
            <a:pPr marL="355600" marR="26098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solidFill>
                  <a:srgbClr val="4D4D4B"/>
                </a:solidFill>
                <a:latin typeface="Arial"/>
                <a:cs typeface="Arial"/>
              </a:rPr>
              <a:t>Use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security features of your DB engine to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control access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to</a:t>
            </a:r>
            <a:r>
              <a:rPr dirty="0" sz="2000" spc="-2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DB  instance.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80190" y="261085"/>
            <a:ext cx="635267" cy="71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1869" y="2687376"/>
            <a:ext cx="385156" cy="471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28238" y="270433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315087" y="402336"/>
                </a:moveTo>
                <a:lnTo>
                  <a:pt x="0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91869" y="1683366"/>
            <a:ext cx="385156" cy="498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8238" y="1693926"/>
            <a:ext cx="315595" cy="431800"/>
          </a:xfrm>
          <a:custGeom>
            <a:avLst/>
            <a:gdLst/>
            <a:ahLst/>
            <a:cxnLst/>
            <a:rect l="l" t="t" r="r" b="b"/>
            <a:pathLst>
              <a:path w="315595" h="431800">
                <a:moveTo>
                  <a:pt x="315087" y="0"/>
                </a:moveTo>
                <a:lnTo>
                  <a:pt x="0" y="431419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34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A Simple Application</a:t>
            </a:r>
            <a:r>
              <a:rPr dirty="0" sz="2800" spc="-30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Architecture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3689603" y="1664207"/>
            <a:ext cx="405384" cy="536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43705" y="1693926"/>
            <a:ext cx="295910" cy="431800"/>
          </a:xfrm>
          <a:custGeom>
            <a:avLst/>
            <a:gdLst/>
            <a:ahLst/>
            <a:cxnLst/>
            <a:rect l="l" t="t" r="r" b="b"/>
            <a:pathLst>
              <a:path w="295910" h="431800">
                <a:moveTo>
                  <a:pt x="0" y="0"/>
                </a:moveTo>
                <a:lnTo>
                  <a:pt x="295783" y="431419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72840" y="2124455"/>
            <a:ext cx="731520" cy="579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1088" y="3105911"/>
            <a:ext cx="742188" cy="742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64558" y="3170682"/>
            <a:ext cx="2697480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 marR="211454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Amazon RDS</a:t>
            </a:r>
            <a:r>
              <a:rPr dirty="0" sz="18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database  instance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0653" y="2108454"/>
            <a:ext cx="2697480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075" marR="62992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Amazon EC2  Application</a:t>
            </a:r>
            <a:r>
              <a:rPr dirty="0" sz="1800" spc="-4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8273" y="1047750"/>
            <a:ext cx="2696210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170" marR="28892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Elastic Load</a:t>
            </a:r>
            <a:r>
              <a:rPr dirty="0" sz="1800" spc="-4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Balancing  load balancer</a:t>
            </a:r>
            <a:r>
              <a:rPr dirty="0" sz="1800" spc="-2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91963" y="3174694"/>
            <a:ext cx="644633" cy="6157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62633" y="3929634"/>
            <a:ext cx="1871980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344170" marR="96520" indent="-2413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DB snapshots</a:t>
            </a:r>
            <a:r>
              <a:rPr dirty="0" sz="18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  Amazon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2032" y="3442715"/>
            <a:ext cx="885444" cy="112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85466" y="3478529"/>
            <a:ext cx="786130" cy="1270"/>
          </a:xfrm>
          <a:custGeom>
            <a:avLst/>
            <a:gdLst/>
            <a:ahLst/>
            <a:cxnLst/>
            <a:rect l="l" t="t" r="r" b="b"/>
            <a:pathLst>
              <a:path w="786129" h="1270">
                <a:moveTo>
                  <a:pt x="0" y="762"/>
                </a:moveTo>
                <a:lnTo>
                  <a:pt x="786130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80190" y="261085"/>
            <a:ext cx="635267" cy="712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70147" y="1039367"/>
            <a:ext cx="544068" cy="6537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61716" y="2124455"/>
            <a:ext cx="731519" cy="5791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91128" y="2668523"/>
            <a:ext cx="403860" cy="5090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43705" y="2704338"/>
            <a:ext cx="295910" cy="402590"/>
          </a:xfrm>
          <a:custGeom>
            <a:avLst/>
            <a:gdLst/>
            <a:ahLst/>
            <a:cxnLst/>
            <a:rect l="l" t="t" r="r" b="b"/>
            <a:pathLst>
              <a:path w="295910" h="402589">
                <a:moveTo>
                  <a:pt x="0" y="402336"/>
                </a:moveTo>
                <a:lnTo>
                  <a:pt x="295783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427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Multi-AZ RDS</a:t>
            </a:r>
            <a:r>
              <a:rPr dirty="0" sz="2800" spc="-4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Deployment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940040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388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With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Multi-AZ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operation, your database is 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synchronously replicated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another </a:t>
            </a:r>
            <a:r>
              <a:rPr dirty="0" sz="2400" spc="-10" b="1">
                <a:solidFill>
                  <a:srgbClr val="4D4D4B"/>
                </a:solidFill>
                <a:latin typeface="Arial"/>
                <a:cs typeface="Arial"/>
              </a:rPr>
              <a:t>Availability 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Zone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in the same </a:t>
            </a:r>
            <a:r>
              <a:rPr dirty="0" sz="2400" spc="-30">
                <a:solidFill>
                  <a:srgbClr val="4D4D4B"/>
                </a:solidFill>
                <a:latin typeface="Arial"/>
                <a:cs typeface="Arial"/>
              </a:rPr>
              <a:t>AWS</a:t>
            </a:r>
            <a:r>
              <a:rPr dirty="0" sz="2400" spc="-1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Region.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Failover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the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standby </a:t>
            </a:r>
            <a:r>
              <a:rPr dirty="0" sz="2400" b="1">
                <a:solidFill>
                  <a:srgbClr val="4D4D4B"/>
                </a:solidFill>
                <a:latin typeface="Arial"/>
                <a:cs typeface="Arial"/>
              </a:rPr>
              <a:t>automatically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occurs 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case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master database</a:t>
            </a:r>
            <a:r>
              <a:rPr dirty="0" sz="2400" spc="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failure.</a:t>
            </a:r>
            <a:endParaRPr sz="2400">
              <a:latin typeface="Arial"/>
              <a:cs typeface="Arial"/>
            </a:endParaRPr>
          </a:p>
          <a:p>
            <a:pPr marL="355600" marR="118300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Planned maintenance is applied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first to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standby  databases.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80190" y="261085"/>
            <a:ext cx="635267" cy="71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4"/>
            <a:ext cx="70415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4D4D4B"/>
                </a:solidFill>
              </a:rPr>
              <a:t>A Resilient, Durable Application</a:t>
            </a:r>
            <a:r>
              <a:rPr dirty="0" sz="2600" spc="-355">
                <a:solidFill>
                  <a:srgbClr val="4D4D4B"/>
                </a:solidFill>
              </a:rPr>
              <a:t> </a:t>
            </a:r>
            <a:r>
              <a:rPr dirty="0" sz="2600">
                <a:solidFill>
                  <a:srgbClr val="4D4D4B"/>
                </a:solidFill>
              </a:rPr>
              <a:t>Architecture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1566062" y="1701663"/>
            <a:ext cx="1113739" cy="460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2486" y="1716785"/>
            <a:ext cx="1050290" cy="388620"/>
          </a:xfrm>
          <a:custGeom>
            <a:avLst/>
            <a:gdLst/>
            <a:ahLst/>
            <a:cxnLst/>
            <a:rect l="l" t="t" r="r" b="b"/>
            <a:pathLst>
              <a:path w="1050289" h="388619">
                <a:moveTo>
                  <a:pt x="1049908" y="0"/>
                </a:moveTo>
                <a:lnTo>
                  <a:pt x="0" y="388238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2460" y="3187543"/>
            <a:ext cx="448134" cy="562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32782" y="3126485"/>
            <a:ext cx="3810000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 marR="233679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Amazon RDS database instances:  Master and Multi-AZ</a:t>
            </a:r>
            <a:r>
              <a:rPr dirty="0" sz="1800" spc="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standby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8878" y="2108454"/>
            <a:ext cx="2697480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0805" marR="287655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Application, in</a:t>
            </a:r>
            <a:r>
              <a:rPr dirty="0" sz="1800" spc="-13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Amazon  EC2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instances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4973" y="1047750"/>
            <a:ext cx="2697480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805" marR="28956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Elastic Load</a:t>
            </a:r>
            <a:r>
              <a:rPr dirty="0" sz="1800" spc="-4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Balancing  load balancer</a:t>
            </a:r>
            <a:r>
              <a:rPr dirty="0" sz="1800" spc="-2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5000" y="2104644"/>
            <a:ext cx="731519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04516" y="1682495"/>
            <a:ext cx="1060704" cy="498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52522" y="1716785"/>
            <a:ext cx="956944" cy="388620"/>
          </a:xfrm>
          <a:custGeom>
            <a:avLst/>
            <a:gdLst/>
            <a:ahLst/>
            <a:cxnLst/>
            <a:rect l="l" t="t" r="r" b="b"/>
            <a:pathLst>
              <a:path w="956945" h="388619">
                <a:moveTo>
                  <a:pt x="0" y="0"/>
                </a:moveTo>
                <a:lnTo>
                  <a:pt x="956563" y="388238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15895" y="1685544"/>
            <a:ext cx="489204" cy="495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71522" y="1716785"/>
            <a:ext cx="381635" cy="388620"/>
          </a:xfrm>
          <a:custGeom>
            <a:avLst/>
            <a:gdLst/>
            <a:ahLst/>
            <a:cxnLst/>
            <a:rect l="l" t="t" r="r" b="b"/>
            <a:pathLst>
              <a:path w="381635" h="388619">
                <a:moveTo>
                  <a:pt x="381126" y="0"/>
                </a:moveTo>
                <a:lnTo>
                  <a:pt x="0" y="388238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9944" y="1687067"/>
            <a:ext cx="396239" cy="493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52522" y="1716785"/>
            <a:ext cx="288290" cy="388620"/>
          </a:xfrm>
          <a:custGeom>
            <a:avLst/>
            <a:gdLst/>
            <a:ahLst/>
            <a:cxnLst/>
            <a:rect l="l" t="t" r="r" b="b"/>
            <a:pathLst>
              <a:path w="288289" h="388619">
                <a:moveTo>
                  <a:pt x="0" y="0"/>
                </a:moveTo>
                <a:lnTo>
                  <a:pt x="287781" y="388238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46860" y="2674620"/>
            <a:ext cx="1152143" cy="493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2486" y="2710433"/>
            <a:ext cx="1050290" cy="383540"/>
          </a:xfrm>
          <a:custGeom>
            <a:avLst/>
            <a:gdLst/>
            <a:ahLst/>
            <a:cxnLst/>
            <a:rect l="l" t="t" r="r" b="b"/>
            <a:pathLst>
              <a:path w="1050289" h="383539">
                <a:moveTo>
                  <a:pt x="1049908" y="383032"/>
                </a:moveTo>
                <a:lnTo>
                  <a:pt x="0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04516" y="2674620"/>
            <a:ext cx="1060704" cy="4937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52522" y="2710433"/>
            <a:ext cx="956944" cy="383540"/>
          </a:xfrm>
          <a:custGeom>
            <a:avLst/>
            <a:gdLst/>
            <a:ahLst/>
            <a:cxnLst/>
            <a:rect l="l" t="t" r="r" b="b"/>
            <a:pathLst>
              <a:path w="956945" h="383539">
                <a:moveTo>
                  <a:pt x="0" y="383032"/>
                </a:moveTo>
                <a:lnTo>
                  <a:pt x="956563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15895" y="2674620"/>
            <a:ext cx="489204" cy="490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71522" y="2710433"/>
            <a:ext cx="381635" cy="383540"/>
          </a:xfrm>
          <a:custGeom>
            <a:avLst/>
            <a:gdLst/>
            <a:ahLst/>
            <a:cxnLst/>
            <a:rect l="l" t="t" r="r" b="b"/>
            <a:pathLst>
              <a:path w="381635" h="383539">
                <a:moveTo>
                  <a:pt x="381126" y="383032"/>
                </a:moveTo>
                <a:lnTo>
                  <a:pt x="0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99944" y="2674620"/>
            <a:ext cx="396239" cy="4892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52522" y="2710433"/>
            <a:ext cx="288290" cy="383540"/>
          </a:xfrm>
          <a:custGeom>
            <a:avLst/>
            <a:gdLst/>
            <a:ahLst/>
            <a:cxnLst/>
            <a:rect l="l" t="t" r="r" b="b"/>
            <a:pathLst>
              <a:path w="288289" h="383539">
                <a:moveTo>
                  <a:pt x="0" y="383032"/>
                </a:moveTo>
                <a:lnTo>
                  <a:pt x="287781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21151" y="3092195"/>
            <a:ext cx="731520" cy="731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86455" y="3468623"/>
            <a:ext cx="384047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29889" y="3504438"/>
            <a:ext cx="284480" cy="3810"/>
          </a:xfrm>
          <a:custGeom>
            <a:avLst/>
            <a:gdLst/>
            <a:ahLst/>
            <a:cxnLst/>
            <a:rect l="l" t="t" r="r" b="b"/>
            <a:pathLst>
              <a:path w="284480" h="3810">
                <a:moveTo>
                  <a:pt x="0" y="0"/>
                </a:moveTo>
                <a:lnTo>
                  <a:pt x="284480" y="3682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85444" y="3107435"/>
            <a:ext cx="701040" cy="7010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6021" y="3929634"/>
            <a:ext cx="1870075" cy="646430"/>
          </a:xfrm>
          <a:prstGeom prst="rect">
            <a:avLst/>
          </a:prstGeom>
          <a:ln w="38100">
            <a:solidFill>
              <a:srgbClr val="464646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342900" marR="95885" indent="-2413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DB snapshots</a:t>
            </a:r>
            <a:r>
              <a:rPr dirty="0" sz="18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in  Amazon</a:t>
            </a:r>
            <a:r>
              <a:rPr dirty="0" sz="1800" spc="-1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43811" y="3422903"/>
            <a:ext cx="792480" cy="1173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87246" y="3458717"/>
            <a:ext cx="694055" cy="5715"/>
          </a:xfrm>
          <a:custGeom>
            <a:avLst/>
            <a:gdLst/>
            <a:ahLst/>
            <a:cxnLst/>
            <a:rect l="l" t="t" r="r" b="b"/>
            <a:pathLst>
              <a:path w="694055" h="5714">
                <a:moveTo>
                  <a:pt x="0" y="0"/>
                </a:moveTo>
                <a:lnTo>
                  <a:pt x="693547" y="5714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30133" y="125729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80190" y="261085"/>
            <a:ext cx="635267" cy="71226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78964" y="1062227"/>
            <a:ext cx="545592" cy="6537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35963" y="2104644"/>
            <a:ext cx="731519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74035" y="2104644"/>
            <a:ext cx="731520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43072" y="2104644"/>
            <a:ext cx="731520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774191"/>
            <a:ext cx="8621395" cy="3313429"/>
          </a:xfrm>
          <a:custGeom>
            <a:avLst/>
            <a:gdLst/>
            <a:ahLst/>
            <a:cxnLst/>
            <a:rect l="l" t="t" r="r" b="b"/>
            <a:pathLst>
              <a:path w="8621395" h="3313429">
                <a:moveTo>
                  <a:pt x="8116062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70"/>
                </a:lnTo>
                <a:lnTo>
                  <a:pt x="2312" y="2856624"/>
                </a:lnTo>
                <a:lnTo>
                  <a:pt x="9109" y="2903971"/>
                </a:lnTo>
                <a:lnTo>
                  <a:pt x="20178" y="2949797"/>
                </a:lnTo>
                <a:lnTo>
                  <a:pt x="35308" y="2993891"/>
                </a:lnTo>
                <a:lnTo>
                  <a:pt x="54288" y="3036041"/>
                </a:lnTo>
                <a:lnTo>
                  <a:pt x="76904" y="3076036"/>
                </a:lnTo>
                <a:lnTo>
                  <a:pt x="102946" y="3113664"/>
                </a:lnTo>
                <a:lnTo>
                  <a:pt x="132202" y="3148713"/>
                </a:lnTo>
                <a:lnTo>
                  <a:pt x="164460" y="3180972"/>
                </a:lnTo>
                <a:lnTo>
                  <a:pt x="199508" y="3210228"/>
                </a:lnTo>
                <a:lnTo>
                  <a:pt x="237135" y="3236270"/>
                </a:lnTo>
                <a:lnTo>
                  <a:pt x="277129" y="3258887"/>
                </a:lnTo>
                <a:lnTo>
                  <a:pt x="319278" y="3277866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2023" y="3313176"/>
                </a:lnTo>
                <a:lnTo>
                  <a:pt x="8357726" y="3309822"/>
                </a:lnTo>
                <a:lnTo>
                  <a:pt x="8401345" y="3300082"/>
                </a:lnTo>
                <a:lnTo>
                  <a:pt x="8442403" y="3284433"/>
                </a:lnTo>
                <a:lnTo>
                  <a:pt x="8480420" y="3263354"/>
                </a:lnTo>
                <a:lnTo>
                  <a:pt x="8514920" y="3237322"/>
                </a:lnTo>
                <a:lnTo>
                  <a:pt x="8545423" y="3206817"/>
                </a:lnTo>
                <a:lnTo>
                  <a:pt x="8571452" y="3172317"/>
                </a:lnTo>
                <a:lnTo>
                  <a:pt x="8592529" y="3134300"/>
                </a:lnTo>
                <a:lnTo>
                  <a:pt x="8608176" y="3093244"/>
                </a:lnTo>
                <a:lnTo>
                  <a:pt x="8617915" y="3049628"/>
                </a:lnTo>
                <a:lnTo>
                  <a:pt x="8621268" y="3003931"/>
                </a:lnTo>
                <a:lnTo>
                  <a:pt x="8621268" y="505206"/>
                </a:lnTo>
                <a:lnTo>
                  <a:pt x="8618955" y="456551"/>
                </a:lnTo>
                <a:lnTo>
                  <a:pt x="8612158" y="409204"/>
                </a:lnTo>
                <a:lnTo>
                  <a:pt x="8601089" y="363378"/>
                </a:lnTo>
                <a:lnTo>
                  <a:pt x="8585958" y="319284"/>
                </a:lnTo>
                <a:lnTo>
                  <a:pt x="8566979" y="277134"/>
                </a:lnTo>
                <a:lnTo>
                  <a:pt x="8544362" y="237139"/>
                </a:lnTo>
                <a:lnTo>
                  <a:pt x="8518320" y="199511"/>
                </a:lnTo>
                <a:lnTo>
                  <a:pt x="8489064" y="164462"/>
                </a:lnTo>
                <a:lnTo>
                  <a:pt x="8456805" y="132203"/>
                </a:lnTo>
                <a:lnTo>
                  <a:pt x="8421756" y="102947"/>
                </a:lnTo>
                <a:lnTo>
                  <a:pt x="8384128" y="76905"/>
                </a:lnTo>
                <a:lnTo>
                  <a:pt x="8344133" y="54288"/>
                </a:lnTo>
                <a:lnTo>
                  <a:pt x="8301983" y="35309"/>
                </a:lnTo>
                <a:lnTo>
                  <a:pt x="8257889" y="20178"/>
                </a:lnTo>
                <a:lnTo>
                  <a:pt x="8212063" y="9109"/>
                </a:lnTo>
                <a:lnTo>
                  <a:pt x="8164716" y="2312"/>
                </a:lnTo>
                <a:lnTo>
                  <a:pt x="8116062" y="0"/>
                </a:lnTo>
                <a:close/>
              </a:path>
            </a:pathLst>
          </a:custGeom>
          <a:solidFill>
            <a:srgbClr val="93C8E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5995162" y="0"/>
                </a:moveTo>
                <a:lnTo>
                  <a:pt x="231901" y="0"/>
                </a:lnTo>
                <a:lnTo>
                  <a:pt x="185182" y="4713"/>
                </a:lnTo>
                <a:lnTo>
                  <a:pt x="141660" y="18232"/>
                </a:lnTo>
                <a:lnTo>
                  <a:pt x="102269" y="39621"/>
                </a:lnTo>
                <a:lnTo>
                  <a:pt x="67944" y="67945"/>
                </a:lnTo>
                <a:lnTo>
                  <a:pt x="39621" y="102269"/>
                </a:lnTo>
                <a:lnTo>
                  <a:pt x="18232" y="141660"/>
                </a:lnTo>
                <a:lnTo>
                  <a:pt x="4713" y="185182"/>
                </a:lnTo>
                <a:lnTo>
                  <a:pt x="0" y="231901"/>
                </a:lnTo>
                <a:lnTo>
                  <a:pt x="0" y="2130298"/>
                </a:lnTo>
                <a:lnTo>
                  <a:pt x="4713" y="2177017"/>
                </a:lnTo>
                <a:lnTo>
                  <a:pt x="18232" y="2220539"/>
                </a:lnTo>
                <a:lnTo>
                  <a:pt x="39621" y="2259930"/>
                </a:lnTo>
                <a:lnTo>
                  <a:pt x="67945" y="2294255"/>
                </a:lnTo>
                <a:lnTo>
                  <a:pt x="102269" y="2322578"/>
                </a:lnTo>
                <a:lnTo>
                  <a:pt x="141660" y="2343967"/>
                </a:lnTo>
                <a:lnTo>
                  <a:pt x="185182" y="2357486"/>
                </a:lnTo>
                <a:lnTo>
                  <a:pt x="231901" y="2362200"/>
                </a:lnTo>
                <a:lnTo>
                  <a:pt x="5995162" y="2362200"/>
                </a:lnTo>
                <a:lnTo>
                  <a:pt x="6041881" y="2357486"/>
                </a:lnTo>
                <a:lnTo>
                  <a:pt x="6085403" y="2343967"/>
                </a:lnTo>
                <a:lnTo>
                  <a:pt x="6124794" y="2322578"/>
                </a:lnTo>
                <a:lnTo>
                  <a:pt x="6159119" y="2294255"/>
                </a:lnTo>
                <a:lnTo>
                  <a:pt x="6187442" y="2259930"/>
                </a:lnTo>
                <a:lnTo>
                  <a:pt x="6208831" y="2220539"/>
                </a:lnTo>
                <a:lnTo>
                  <a:pt x="6222350" y="2177017"/>
                </a:lnTo>
                <a:lnTo>
                  <a:pt x="6227064" y="2130298"/>
                </a:lnTo>
                <a:lnTo>
                  <a:pt x="6227064" y="231901"/>
                </a:lnTo>
                <a:lnTo>
                  <a:pt x="6222350" y="185182"/>
                </a:lnTo>
                <a:lnTo>
                  <a:pt x="6208831" y="141660"/>
                </a:lnTo>
                <a:lnTo>
                  <a:pt x="6187442" y="102269"/>
                </a:lnTo>
                <a:lnTo>
                  <a:pt x="6159118" y="67945"/>
                </a:lnTo>
                <a:lnTo>
                  <a:pt x="6124794" y="39621"/>
                </a:lnTo>
                <a:lnTo>
                  <a:pt x="6085403" y="18232"/>
                </a:lnTo>
                <a:lnTo>
                  <a:pt x="6041881" y="4713"/>
                </a:lnTo>
                <a:lnTo>
                  <a:pt x="5995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1126" y="1236725"/>
            <a:ext cx="6227445" cy="2362200"/>
          </a:xfrm>
          <a:custGeom>
            <a:avLst/>
            <a:gdLst/>
            <a:ahLst/>
            <a:cxnLst/>
            <a:rect l="l" t="t" r="r" b="b"/>
            <a:pathLst>
              <a:path w="6227445" h="2362200">
                <a:moveTo>
                  <a:pt x="0" y="231901"/>
                </a:moveTo>
                <a:lnTo>
                  <a:pt x="4713" y="185182"/>
                </a:lnTo>
                <a:lnTo>
                  <a:pt x="18232" y="141660"/>
                </a:lnTo>
                <a:lnTo>
                  <a:pt x="39621" y="102269"/>
                </a:lnTo>
                <a:lnTo>
                  <a:pt x="67944" y="67944"/>
                </a:lnTo>
                <a:lnTo>
                  <a:pt x="102269" y="39621"/>
                </a:lnTo>
                <a:lnTo>
                  <a:pt x="141660" y="18232"/>
                </a:lnTo>
                <a:lnTo>
                  <a:pt x="185182" y="4713"/>
                </a:lnTo>
                <a:lnTo>
                  <a:pt x="231901" y="0"/>
                </a:lnTo>
                <a:lnTo>
                  <a:pt x="5995162" y="0"/>
                </a:lnTo>
                <a:lnTo>
                  <a:pt x="6041881" y="4713"/>
                </a:lnTo>
                <a:lnTo>
                  <a:pt x="6085403" y="18232"/>
                </a:lnTo>
                <a:lnTo>
                  <a:pt x="6124794" y="39621"/>
                </a:lnTo>
                <a:lnTo>
                  <a:pt x="6159118" y="67945"/>
                </a:lnTo>
                <a:lnTo>
                  <a:pt x="6187442" y="102269"/>
                </a:lnTo>
                <a:lnTo>
                  <a:pt x="6208831" y="141660"/>
                </a:lnTo>
                <a:lnTo>
                  <a:pt x="6222350" y="185182"/>
                </a:lnTo>
                <a:lnTo>
                  <a:pt x="6227064" y="231901"/>
                </a:lnTo>
                <a:lnTo>
                  <a:pt x="6227064" y="2130298"/>
                </a:lnTo>
                <a:lnTo>
                  <a:pt x="6222350" y="2177017"/>
                </a:lnTo>
                <a:lnTo>
                  <a:pt x="6208831" y="2220539"/>
                </a:lnTo>
                <a:lnTo>
                  <a:pt x="6187442" y="2259930"/>
                </a:lnTo>
                <a:lnTo>
                  <a:pt x="6159119" y="2294254"/>
                </a:lnTo>
                <a:lnTo>
                  <a:pt x="6124794" y="2322578"/>
                </a:lnTo>
                <a:lnTo>
                  <a:pt x="6085403" y="2343967"/>
                </a:lnTo>
                <a:lnTo>
                  <a:pt x="6041881" y="2357486"/>
                </a:lnTo>
                <a:lnTo>
                  <a:pt x="5995162" y="2362200"/>
                </a:lnTo>
                <a:lnTo>
                  <a:pt x="231901" y="2362200"/>
                </a:lnTo>
                <a:lnTo>
                  <a:pt x="185182" y="2357486"/>
                </a:lnTo>
                <a:lnTo>
                  <a:pt x="141660" y="2343967"/>
                </a:lnTo>
                <a:lnTo>
                  <a:pt x="102269" y="2322578"/>
                </a:lnTo>
                <a:lnTo>
                  <a:pt x="67945" y="2294255"/>
                </a:lnTo>
                <a:lnTo>
                  <a:pt x="39621" y="2259930"/>
                </a:lnTo>
                <a:lnTo>
                  <a:pt x="18232" y="2220539"/>
                </a:lnTo>
                <a:lnTo>
                  <a:pt x="4713" y="2177017"/>
                </a:lnTo>
                <a:lnTo>
                  <a:pt x="0" y="2130298"/>
                </a:lnTo>
                <a:lnTo>
                  <a:pt x="0" y="23190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418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Amazon</a:t>
            </a:r>
            <a:r>
              <a:rPr dirty="0" sz="2800" spc="-35"/>
              <a:t> </a:t>
            </a:r>
            <a:r>
              <a:rPr dirty="0" sz="2800" spc="-10"/>
              <a:t>DynamoDB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286126" y="1324177"/>
            <a:ext cx="5641975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Allows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you to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store any amount of data with</a:t>
            </a:r>
            <a:r>
              <a:rPr dirty="0" sz="2000" spc="-1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dirty="0" sz="2000" spc="-5" b="1">
                <a:solidFill>
                  <a:srgbClr val="4D4D4B"/>
                </a:solidFill>
                <a:latin typeface="Arial"/>
                <a:cs typeface="Arial"/>
              </a:rPr>
              <a:t>limits.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Provides fast, predictable performance</a:t>
            </a:r>
            <a:r>
              <a:rPr dirty="0" sz="2000" spc="-14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using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SSDs.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Allows </a:t>
            </a:r>
            <a:r>
              <a:rPr dirty="0" sz="2000" spc="-5">
                <a:solidFill>
                  <a:srgbClr val="4D4D4B"/>
                </a:solidFill>
                <a:latin typeface="Arial"/>
                <a:cs typeface="Arial"/>
              </a:rPr>
              <a:t>you to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easily provision and change</a:t>
            </a:r>
            <a:r>
              <a:rPr dirty="0" sz="2000" spc="-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request capacity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needed for each</a:t>
            </a:r>
            <a:r>
              <a:rPr dirty="0" sz="2000" spc="-13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Is a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fully managed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, </a:t>
            </a:r>
            <a:r>
              <a:rPr dirty="0" sz="2000" b="1">
                <a:solidFill>
                  <a:srgbClr val="4D4D4B"/>
                </a:solidFill>
                <a:latin typeface="Arial"/>
                <a:cs typeface="Arial"/>
              </a:rPr>
              <a:t>NoSQL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database</a:t>
            </a:r>
            <a:r>
              <a:rPr dirty="0" sz="2000" spc="-14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D4D4B"/>
                </a:solidFill>
                <a:latin typeface="Arial"/>
                <a:cs typeface="Arial"/>
              </a:rPr>
              <a:t>service.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866" y="1541525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7887" y="2648711"/>
            <a:ext cx="1537715" cy="92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3308" y="2768853"/>
            <a:ext cx="10598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47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Amazon 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D</a:t>
            </a:r>
            <a:r>
              <a:rPr dirty="0" sz="1600" spc="-25">
                <a:solidFill>
                  <a:srgbClr val="464646"/>
                </a:solidFill>
                <a:latin typeface="Arial"/>
                <a:cs typeface="Arial"/>
              </a:rPr>
              <a:t>y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namoDB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2603" y="1677923"/>
            <a:ext cx="731520" cy="731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9382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D4D4B"/>
                </a:solidFill>
              </a:rPr>
              <a:t>DynamoDB </a:t>
            </a:r>
            <a:r>
              <a:rPr dirty="0" sz="2800" spc="-5">
                <a:solidFill>
                  <a:srgbClr val="4D4D4B"/>
                </a:solidFill>
              </a:rPr>
              <a:t>Data</a:t>
            </a:r>
            <a:r>
              <a:rPr dirty="0" sz="2800" spc="30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Model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339339" y="1501139"/>
            <a:ext cx="780288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86583" y="1525524"/>
            <a:ext cx="6858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86583" y="1525524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4764" y="1499616"/>
            <a:ext cx="781812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12007" y="1524000"/>
            <a:ext cx="687324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12007" y="1524000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4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4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4" y="44450"/>
                </a:lnTo>
                <a:lnTo>
                  <a:pt x="687324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4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91711" y="1499616"/>
            <a:ext cx="781812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38955" y="1524000"/>
            <a:ext cx="687324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38955" y="1524000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4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4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4" y="44450"/>
                </a:lnTo>
                <a:lnTo>
                  <a:pt x="687324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4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18659" y="1499616"/>
            <a:ext cx="780288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65903" y="1524000"/>
            <a:ext cx="685800" cy="265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65903" y="1524000"/>
            <a:ext cx="685800" cy="265430"/>
          </a:xfrm>
          <a:custGeom>
            <a:avLst/>
            <a:gdLst/>
            <a:ahLst/>
            <a:cxnLst/>
            <a:rect l="l" t="t" r="r" b="b"/>
            <a:pathLst>
              <a:path w="685800" h="265430">
                <a:moveTo>
                  <a:pt x="0" y="44196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641604" y="0"/>
                </a:lnTo>
                <a:lnTo>
                  <a:pt x="658796" y="3476"/>
                </a:lnTo>
                <a:lnTo>
                  <a:pt x="672846" y="12953"/>
                </a:lnTo>
                <a:lnTo>
                  <a:pt x="682323" y="27003"/>
                </a:lnTo>
                <a:lnTo>
                  <a:pt x="685800" y="44196"/>
                </a:lnTo>
                <a:lnTo>
                  <a:pt x="685800" y="220979"/>
                </a:lnTo>
                <a:lnTo>
                  <a:pt x="682323" y="238172"/>
                </a:lnTo>
                <a:lnTo>
                  <a:pt x="672846" y="252221"/>
                </a:lnTo>
                <a:lnTo>
                  <a:pt x="658796" y="261699"/>
                </a:lnTo>
                <a:lnTo>
                  <a:pt x="641604" y="265175"/>
                </a:lnTo>
                <a:lnTo>
                  <a:pt x="44196" y="265175"/>
                </a:lnTo>
                <a:lnTo>
                  <a:pt x="27003" y="261699"/>
                </a:lnTo>
                <a:lnTo>
                  <a:pt x="12954" y="252222"/>
                </a:lnTo>
                <a:lnTo>
                  <a:pt x="3476" y="238172"/>
                </a:lnTo>
                <a:lnTo>
                  <a:pt x="0" y="220979"/>
                </a:lnTo>
                <a:lnTo>
                  <a:pt x="0" y="44196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34767" y="1836420"/>
            <a:ext cx="781812" cy="3611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82011" y="1860804"/>
            <a:ext cx="687324" cy="266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82011" y="1860804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5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4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4" y="44450"/>
                </a:lnTo>
                <a:lnTo>
                  <a:pt x="687324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4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3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3907" y="1836420"/>
            <a:ext cx="781812" cy="3611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21151" y="1860804"/>
            <a:ext cx="687324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21151" y="1860804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4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4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4" y="44450"/>
                </a:lnTo>
                <a:lnTo>
                  <a:pt x="687324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4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3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00855" y="1836420"/>
            <a:ext cx="781812" cy="3611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48100" y="1860804"/>
            <a:ext cx="687324" cy="266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48100" y="1860804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4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4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4" y="44450"/>
                </a:lnTo>
                <a:lnTo>
                  <a:pt x="687324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4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3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37816" y="2165604"/>
            <a:ext cx="780288" cy="361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85060" y="2189988"/>
            <a:ext cx="685800" cy="266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85060" y="2189988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64764" y="2164079"/>
            <a:ext cx="780288" cy="361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12007" y="2188464"/>
            <a:ext cx="685800" cy="266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12007" y="2188464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91711" y="2164079"/>
            <a:ext cx="780288" cy="361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38955" y="2188464"/>
            <a:ext cx="685800" cy="266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38955" y="2188464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17135" y="2164079"/>
            <a:ext cx="780288" cy="3596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64379" y="2188464"/>
            <a:ext cx="685800" cy="2651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64379" y="2188464"/>
            <a:ext cx="685800" cy="265430"/>
          </a:xfrm>
          <a:custGeom>
            <a:avLst/>
            <a:gdLst/>
            <a:ahLst/>
            <a:cxnLst/>
            <a:rect l="l" t="t" r="r" b="b"/>
            <a:pathLst>
              <a:path w="685800" h="265430">
                <a:moveTo>
                  <a:pt x="0" y="44196"/>
                </a:moveTo>
                <a:lnTo>
                  <a:pt x="3476" y="27003"/>
                </a:lnTo>
                <a:lnTo>
                  <a:pt x="12953" y="12953"/>
                </a:lnTo>
                <a:lnTo>
                  <a:pt x="27003" y="3476"/>
                </a:lnTo>
                <a:lnTo>
                  <a:pt x="44196" y="0"/>
                </a:lnTo>
                <a:lnTo>
                  <a:pt x="641604" y="0"/>
                </a:lnTo>
                <a:lnTo>
                  <a:pt x="658796" y="3476"/>
                </a:lnTo>
                <a:lnTo>
                  <a:pt x="672846" y="12954"/>
                </a:lnTo>
                <a:lnTo>
                  <a:pt x="682323" y="27003"/>
                </a:lnTo>
                <a:lnTo>
                  <a:pt x="685800" y="44196"/>
                </a:lnTo>
                <a:lnTo>
                  <a:pt x="685800" y="220980"/>
                </a:lnTo>
                <a:lnTo>
                  <a:pt x="682323" y="238172"/>
                </a:lnTo>
                <a:lnTo>
                  <a:pt x="672846" y="252221"/>
                </a:lnTo>
                <a:lnTo>
                  <a:pt x="658796" y="261699"/>
                </a:lnTo>
                <a:lnTo>
                  <a:pt x="641604" y="265175"/>
                </a:lnTo>
                <a:lnTo>
                  <a:pt x="44196" y="265175"/>
                </a:lnTo>
                <a:lnTo>
                  <a:pt x="27003" y="261699"/>
                </a:lnTo>
                <a:lnTo>
                  <a:pt x="12954" y="252221"/>
                </a:lnTo>
                <a:lnTo>
                  <a:pt x="3476" y="238172"/>
                </a:lnTo>
                <a:lnTo>
                  <a:pt x="0" y="220980"/>
                </a:lnTo>
                <a:lnTo>
                  <a:pt x="0" y="44196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42559" y="2162555"/>
            <a:ext cx="781812" cy="3611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89803" y="2186939"/>
            <a:ext cx="687324" cy="2667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89803" y="2186939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4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4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4" y="44450"/>
                </a:lnTo>
                <a:lnTo>
                  <a:pt x="687324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4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37816" y="2493264"/>
            <a:ext cx="780288" cy="361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85060" y="2517648"/>
            <a:ext cx="685800" cy="2667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85060" y="2517648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64764" y="2491739"/>
            <a:ext cx="780288" cy="361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12007" y="2516123"/>
            <a:ext cx="685800" cy="2667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12007" y="2516123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91711" y="2491739"/>
            <a:ext cx="780288" cy="361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38955" y="2516123"/>
            <a:ext cx="685800" cy="2667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38955" y="2516123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17135" y="2491739"/>
            <a:ext cx="780288" cy="3596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64379" y="2516123"/>
            <a:ext cx="685800" cy="265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64379" y="2516123"/>
            <a:ext cx="685800" cy="265430"/>
          </a:xfrm>
          <a:custGeom>
            <a:avLst/>
            <a:gdLst/>
            <a:ahLst/>
            <a:cxnLst/>
            <a:rect l="l" t="t" r="r" b="b"/>
            <a:pathLst>
              <a:path w="685800" h="265430">
                <a:moveTo>
                  <a:pt x="0" y="44195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641604" y="0"/>
                </a:lnTo>
                <a:lnTo>
                  <a:pt x="658796" y="3476"/>
                </a:lnTo>
                <a:lnTo>
                  <a:pt x="672846" y="12954"/>
                </a:lnTo>
                <a:lnTo>
                  <a:pt x="682323" y="27003"/>
                </a:lnTo>
                <a:lnTo>
                  <a:pt x="685800" y="44195"/>
                </a:lnTo>
                <a:lnTo>
                  <a:pt x="685800" y="220980"/>
                </a:lnTo>
                <a:lnTo>
                  <a:pt x="682323" y="238172"/>
                </a:lnTo>
                <a:lnTo>
                  <a:pt x="672846" y="252221"/>
                </a:lnTo>
                <a:lnTo>
                  <a:pt x="658796" y="261699"/>
                </a:lnTo>
                <a:lnTo>
                  <a:pt x="641604" y="265175"/>
                </a:lnTo>
                <a:lnTo>
                  <a:pt x="44196" y="265175"/>
                </a:lnTo>
                <a:lnTo>
                  <a:pt x="27003" y="261699"/>
                </a:lnTo>
                <a:lnTo>
                  <a:pt x="12954" y="252221"/>
                </a:lnTo>
                <a:lnTo>
                  <a:pt x="3476" y="238172"/>
                </a:lnTo>
                <a:lnTo>
                  <a:pt x="0" y="220980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86355" y="1408175"/>
            <a:ext cx="262128" cy="14843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41982" y="1443989"/>
            <a:ext cx="163195" cy="1373505"/>
          </a:xfrm>
          <a:custGeom>
            <a:avLst/>
            <a:gdLst/>
            <a:ahLst/>
            <a:cxnLst/>
            <a:rect l="l" t="t" r="r" b="b"/>
            <a:pathLst>
              <a:path w="163194" h="1373505">
                <a:moveTo>
                  <a:pt x="163068" y="1373124"/>
                </a:moveTo>
                <a:lnTo>
                  <a:pt x="131308" y="1372054"/>
                </a:lnTo>
                <a:lnTo>
                  <a:pt x="105394" y="1369139"/>
                </a:lnTo>
                <a:lnTo>
                  <a:pt x="87933" y="1364819"/>
                </a:lnTo>
                <a:lnTo>
                  <a:pt x="81534" y="1359535"/>
                </a:lnTo>
                <a:lnTo>
                  <a:pt x="81534" y="700151"/>
                </a:lnTo>
                <a:lnTo>
                  <a:pt x="75134" y="694866"/>
                </a:lnTo>
                <a:lnTo>
                  <a:pt x="57673" y="690546"/>
                </a:lnTo>
                <a:lnTo>
                  <a:pt x="31759" y="687631"/>
                </a:lnTo>
                <a:lnTo>
                  <a:pt x="0" y="686562"/>
                </a:lnTo>
                <a:lnTo>
                  <a:pt x="31759" y="685492"/>
                </a:lnTo>
                <a:lnTo>
                  <a:pt x="57673" y="682577"/>
                </a:lnTo>
                <a:lnTo>
                  <a:pt x="75134" y="678257"/>
                </a:lnTo>
                <a:lnTo>
                  <a:pt x="81534" y="672973"/>
                </a:lnTo>
                <a:lnTo>
                  <a:pt x="81534" y="13588"/>
                </a:lnTo>
                <a:lnTo>
                  <a:pt x="87933" y="8304"/>
                </a:lnTo>
                <a:lnTo>
                  <a:pt x="105394" y="3984"/>
                </a:lnTo>
                <a:lnTo>
                  <a:pt x="131308" y="1069"/>
                </a:lnTo>
                <a:lnTo>
                  <a:pt x="163068" y="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188211" y="1868804"/>
            <a:ext cx="635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dirty="0" sz="1800" spc="-15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:  </a:t>
            </a:r>
            <a:r>
              <a:rPr dirty="0" sz="1800" spc="-5">
                <a:solidFill>
                  <a:srgbClr val="FBB64B"/>
                </a:solidFill>
                <a:latin typeface="Arial"/>
                <a:cs typeface="Arial"/>
              </a:rPr>
              <a:t>Mus</a:t>
            </a:r>
            <a:r>
              <a:rPr dirty="0" sz="1800" spc="-15">
                <a:solidFill>
                  <a:srgbClr val="FBB64B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BB64B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24955" y="1489557"/>
            <a:ext cx="138684" cy="3401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66865" y="1506474"/>
            <a:ext cx="60960" cy="266700"/>
          </a:xfrm>
          <a:custGeom>
            <a:avLst/>
            <a:gdLst/>
            <a:ahLst/>
            <a:cxnLst/>
            <a:rect l="l" t="t" r="r" b="b"/>
            <a:pathLst>
              <a:path w="60960" h="266700">
                <a:moveTo>
                  <a:pt x="0" y="0"/>
                </a:moveTo>
                <a:lnTo>
                  <a:pt x="11888" y="400"/>
                </a:lnTo>
                <a:lnTo>
                  <a:pt x="21574" y="1492"/>
                </a:lnTo>
                <a:lnTo>
                  <a:pt x="28092" y="3107"/>
                </a:lnTo>
                <a:lnTo>
                  <a:pt x="30480" y="5079"/>
                </a:lnTo>
                <a:lnTo>
                  <a:pt x="30480" y="128270"/>
                </a:lnTo>
                <a:lnTo>
                  <a:pt x="32867" y="130242"/>
                </a:lnTo>
                <a:lnTo>
                  <a:pt x="39385" y="131857"/>
                </a:lnTo>
                <a:lnTo>
                  <a:pt x="49071" y="132949"/>
                </a:lnTo>
                <a:lnTo>
                  <a:pt x="60960" y="133350"/>
                </a:lnTo>
                <a:lnTo>
                  <a:pt x="49071" y="133750"/>
                </a:lnTo>
                <a:lnTo>
                  <a:pt x="39385" y="134842"/>
                </a:lnTo>
                <a:lnTo>
                  <a:pt x="32867" y="136457"/>
                </a:lnTo>
                <a:lnTo>
                  <a:pt x="30480" y="138429"/>
                </a:lnTo>
                <a:lnTo>
                  <a:pt x="30480" y="261620"/>
                </a:lnTo>
                <a:lnTo>
                  <a:pt x="28092" y="263592"/>
                </a:lnTo>
                <a:lnTo>
                  <a:pt x="21574" y="265207"/>
                </a:lnTo>
                <a:lnTo>
                  <a:pt x="11888" y="266299"/>
                </a:lnTo>
                <a:lnTo>
                  <a:pt x="0" y="2667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66688" y="1846173"/>
            <a:ext cx="140017" cy="35905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08597" y="1863089"/>
            <a:ext cx="62865" cy="266700"/>
          </a:xfrm>
          <a:custGeom>
            <a:avLst/>
            <a:gdLst/>
            <a:ahLst/>
            <a:cxnLst/>
            <a:rect l="l" t="t" r="r" b="b"/>
            <a:pathLst>
              <a:path w="62864" h="266700">
                <a:moveTo>
                  <a:pt x="0" y="0"/>
                </a:moveTo>
                <a:lnTo>
                  <a:pt x="12168" y="402"/>
                </a:lnTo>
                <a:lnTo>
                  <a:pt x="22098" y="1508"/>
                </a:lnTo>
                <a:lnTo>
                  <a:pt x="28789" y="3161"/>
                </a:lnTo>
                <a:lnTo>
                  <a:pt x="31241" y="5207"/>
                </a:lnTo>
                <a:lnTo>
                  <a:pt x="31241" y="128143"/>
                </a:lnTo>
                <a:lnTo>
                  <a:pt x="33694" y="130188"/>
                </a:lnTo>
                <a:lnTo>
                  <a:pt x="40386" y="131841"/>
                </a:lnTo>
                <a:lnTo>
                  <a:pt x="50315" y="132947"/>
                </a:lnTo>
                <a:lnTo>
                  <a:pt x="62484" y="133350"/>
                </a:lnTo>
                <a:lnTo>
                  <a:pt x="50315" y="133752"/>
                </a:lnTo>
                <a:lnTo>
                  <a:pt x="40386" y="134858"/>
                </a:lnTo>
                <a:lnTo>
                  <a:pt x="33694" y="136511"/>
                </a:lnTo>
                <a:lnTo>
                  <a:pt x="31241" y="138557"/>
                </a:lnTo>
                <a:lnTo>
                  <a:pt x="31241" y="261493"/>
                </a:lnTo>
                <a:lnTo>
                  <a:pt x="28789" y="263538"/>
                </a:lnTo>
                <a:lnTo>
                  <a:pt x="22098" y="265191"/>
                </a:lnTo>
                <a:lnTo>
                  <a:pt x="12168" y="266297"/>
                </a:lnTo>
                <a:lnTo>
                  <a:pt x="0" y="2667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92952" y="2164613"/>
            <a:ext cx="138684" cy="338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34861" y="2181605"/>
            <a:ext cx="60960" cy="265430"/>
          </a:xfrm>
          <a:custGeom>
            <a:avLst/>
            <a:gdLst/>
            <a:ahLst/>
            <a:cxnLst/>
            <a:rect l="l" t="t" r="r" b="b"/>
            <a:pathLst>
              <a:path w="60960" h="265430">
                <a:moveTo>
                  <a:pt x="0" y="0"/>
                </a:moveTo>
                <a:lnTo>
                  <a:pt x="11888" y="400"/>
                </a:lnTo>
                <a:lnTo>
                  <a:pt x="21574" y="1492"/>
                </a:lnTo>
                <a:lnTo>
                  <a:pt x="28092" y="3107"/>
                </a:lnTo>
                <a:lnTo>
                  <a:pt x="30479" y="5080"/>
                </a:lnTo>
                <a:lnTo>
                  <a:pt x="30479" y="127507"/>
                </a:lnTo>
                <a:lnTo>
                  <a:pt x="32867" y="129480"/>
                </a:lnTo>
                <a:lnTo>
                  <a:pt x="39385" y="131095"/>
                </a:lnTo>
                <a:lnTo>
                  <a:pt x="49071" y="132187"/>
                </a:lnTo>
                <a:lnTo>
                  <a:pt x="60960" y="132587"/>
                </a:lnTo>
                <a:lnTo>
                  <a:pt x="49071" y="132988"/>
                </a:lnTo>
                <a:lnTo>
                  <a:pt x="39385" y="134080"/>
                </a:lnTo>
                <a:lnTo>
                  <a:pt x="32867" y="135695"/>
                </a:lnTo>
                <a:lnTo>
                  <a:pt x="30479" y="137668"/>
                </a:lnTo>
                <a:lnTo>
                  <a:pt x="30479" y="260095"/>
                </a:lnTo>
                <a:lnTo>
                  <a:pt x="28092" y="262068"/>
                </a:lnTo>
                <a:lnTo>
                  <a:pt x="21574" y="263683"/>
                </a:lnTo>
                <a:lnTo>
                  <a:pt x="11888" y="264775"/>
                </a:lnTo>
                <a:lnTo>
                  <a:pt x="0" y="265175"/>
                </a:lnTo>
              </a:path>
            </a:pathLst>
          </a:custGeom>
          <a:ln w="25907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34684" y="2521305"/>
            <a:ext cx="140017" cy="35905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76594" y="2538222"/>
            <a:ext cx="62865" cy="266700"/>
          </a:xfrm>
          <a:custGeom>
            <a:avLst/>
            <a:gdLst/>
            <a:ahLst/>
            <a:cxnLst/>
            <a:rect l="l" t="t" r="r" b="b"/>
            <a:pathLst>
              <a:path w="62864" h="266700">
                <a:moveTo>
                  <a:pt x="0" y="0"/>
                </a:moveTo>
                <a:lnTo>
                  <a:pt x="12168" y="402"/>
                </a:lnTo>
                <a:lnTo>
                  <a:pt x="22098" y="1508"/>
                </a:lnTo>
                <a:lnTo>
                  <a:pt x="28789" y="3161"/>
                </a:lnTo>
                <a:lnTo>
                  <a:pt x="31241" y="5206"/>
                </a:lnTo>
                <a:lnTo>
                  <a:pt x="31241" y="128142"/>
                </a:lnTo>
                <a:lnTo>
                  <a:pt x="33694" y="130188"/>
                </a:lnTo>
                <a:lnTo>
                  <a:pt x="40385" y="131841"/>
                </a:lnTo>
                <a:lnTo>
                  <a:pt x="50315" y="132947"/>
                </a:lnTo>
                <a:lnTo>
                  <a:pt x="62483" y="133350"/>
                </a:lnTo>
                <a:lnTo>
                  <a:pt x="50315" y="133752"/>
                </a:lnTo>
                <a:lnTo>
                  <a:pt x="40385" y="134858"/>
                </a:lnTo>
                <a:lnTo>
                  <a:pt x="33694" y="136511"/>
                </a:lnTo>
                <a:lnTo>
                  <a:pt x="31241" y="138556"/>
                </a:lnTo>
                <a:lnTo>
                  <a:pt x="31241" y="261492"/>
                </a:lnTo>
                <a:lnTo>
                  <a:pt x="28789" y="263538"/>
                </a:lnTo>
                <a:lnTo>
                  <a:pt x="22097" y="265191"/>
                </a:lnTo>
                <a:lnTo>
                  <a:pt x="12168" y="266297"/>
                </a:lnTo>
                <a:lnTo>
                  <a:pt x="0" y="2667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582536" y="1992629"/>
            <a:ext cx="585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81366" y="10591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70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19229" y="251941"/>
            <a:ext cx="635267" cy="7122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519040" y="3282188"/>
            <a:ext cx="2958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Attributes (name-value</a:t>
            </a:r>
            <a:r>
              <a:rPr dirty="0" sz="18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Arial"/>
                <a:cs typeface="Arial"/>
              </a:rPr>
              <a:t>pairs)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11546" y="2294382"/>
            <a:ext cx="660400" cy="967740"/>
          </a:xfrm>
          <a:custGeom>
            <a:avLst/>
            <a:gdLst/>
            <a:ahLst/>
            <a:cxnLst/>
            <a:rect l="l" t="t" r="r" b="b"/>
            <a:pathLst>
              <a:path w="660400" h="967739">
                <a:moveTo>
                  <a:pt x="28780" y="42509"/>
                </a:moveTo>
                <a:lnTo>
                  <a:pt x="30478" y="68057"/>
                </a:lnTo>
                <a:lnTo>
                  <a:pt x="638937" y="967486"/>
                </a:lnTo>
                <a:lnTo>
                  <a:pt x="660400" y="953007"/>
                </a:lnTo>
                <a:lnTo>
                  <a:pt x="51998" y="53663"/>
                </a:lnTo>
                <a:lnTo>
                  <a:pt x="28780" y="42509"/>
                </a:lnTo>
                <a:close/>
              </a:path>
              <a:path w="660400" h="967739">
                <a:moveTo>
                  <a:pt x="0" y="0"/>
                </a:moveTo>
                <a:lnTo>
                  <a:pt x="7492" y="111887"/>
                </a:lnTo>
                <a:lnTo>
                  <a:pt x="7874" y="118999"/>
                </a:lnTo>
                <a:lnTo>
                  <a:pt x="14096" y="124460"/>
                </a:lnTo>
                <a:lnTo>
                  <a:pt x="28320" y="123443"/>
                </a:lnTo>
                <a:lnTo>
                  <a:pt x="33781" y="117348"/>
                </a:lnTo>
                <a:lnTo>
                  <a:pt x="33274" y="110109"/>
                </a:lnTo>
                <a:lnTo>
                  <a:pt x="30478" y="68057"/>
                </a:lnTo>
                <a:lnTo>
                  <a:pt x="3682" y="28448"/>
                </a:lnTo>
                <a:lnTo>
                  <a:pt x="25145" y="13969"/>
                </a:lnTo>
                <a:lnTo>
                  <a:pt x="29110" y="13969"/>
                </a:lnTo>
                <a:lnTo>
                  <a:pt x="0" y="0"/>
                </a:lnTo>
                <a:close/>
              </a:path>
              <a:path w="660400" h="967739">
                <a:moveTo>
                  <a:pt x="29110" y="13969"/>
                </a:moveTo>
                <a:lnTo>
                  <a:pt x="25145" y="13969"/>
                </a:lnTo>
                <a:lnTo>
                  <a:pt x="51998" y="53663"/>
                </a:lnTo>
                <a:lnTo>
                  <a:pt x="96265" y="74930"/>
                </a:lnTo>
                <a:lnTo>
                  <a:pt x="104012" y="72262"/>
                </a:lnTo>
                <a:lnTo>
                  <a:pt x="107187" y="65786"/>
                </a:lnTo>
                <a:lnTo>
                  <a:pt x="110236" y="59309"/>
                </a:lnTo>
                <a:lnTo>
                  <a:pt x="107568" y="51688"/>
                </a:lnTo>
                <a:lnTo>
                  <a:pt x="101091" y="48513"/>
                </a:lnTo>
                <a:lnTo>
                  <a:pt x="29110" y="13969"/>
                </a:lnTo>
                <a:close/>
              </a:path>
              <a:path w="660400" h="967739">
                <a:moveTo>
                  <a:pt x="25145" y="13969"/>
                </a:moveTo>
                <a:lnTo>
                  <a:pt x="3682" y="28448"/>
                </a:lnTo>
                <a:lnTo>
                  <a:pt x="30478" y="68057"/>
                </a:lnTo>
                <a:lnTo>
                  <a:pt x="28780" y="42509"/>
                </a:lnTo>
                <a:lnTo>
                  <a:pt x="8762" y="32893"/>
                </a:lnTo>
                <a:lnTo>
                  <a:pt x="27304" y="20319"/>
                </a:lnTo>
                <a:lnTo>
                  <a:pt x="29441" y="20319"/>
                </a:lnTo>
                <a:lnTo>
                  <a:pt x="25145" y="13969"/>
                </a:lnTo>
                <a:close/>
              </a:path>
              <a:path w="660400" h="967739">
                <a:moveTo>
                  <a:pt x="29441" y="20319"/>
                </a:moveTo>
                <a:lnTo>
                  <a:pt x="27304" y="20319"/>
                </a:lnTo>
                <a:lnTo>
                  <a:pt x="28780" y="42509"/>
                </a:lnTo>
                <a:lnTo>
                  <a:pt x="51998" y="53663"/>
                </a:lnTo>
                <a:lnTo>
                  <a:pt x="29441" y="20319"/>
                </a:lnTo>
                <a:close/>
              </a:path>
              <a:path w="660400" h="967739">
                <a:moveTo>
                  <a:pt x="27304" y="20319"/>
                </a:moveTo>
                <a:lnTo>
                  <a:pt x="8762" y="32893"/>
                </a:lnTo>
                <a:lnTo>
                  <a:pt x="28780" y="42509"/>
                </a:lnTo>
                <a:lnTo>
                  <a:pt x="27304" y="2031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20717" y="1649729"/>
            <a:ext cx="1948814" cy="1615440"/>
          </a:xfrm>
          <a:custGeom>
            <a:avLst/>
            <a:gdLst/>
            <a:ahLst/>
            <a:cxnLst/>
            <a:rect l="l" t="t" r="r" b="b"/>
            <a:pathLst>
              <a:path w="1948814" h="1615439">
                <a:moveTo>
                  <a:pt x="39485" y="32674"/>
                </a:moveTo>
                <a:lnTo>
                  <a:pt x="48350" y="56835"/>
                </a:lnTo>
                <a:lnTo>
                  <a:pt x="1932051" y="1615313"/>
                </a:lnTo>
                <a:lnTo>
                  <a:pt x="1948561" y="1595374"/>
                </a:lnTo>
                <a:lnTo>
                  <a:pt x="64790" y="36838"/>
                </a:lnTo>
                <a:lnTo>
                  <a:pt x="39485" y="32674"/>
                </a:lnTo>
                <a:close/>
              </a:path>
              <a:path w="1948814" h="1615439">
                <a:moveTo>
                  <a:pt x="0" y="0"/>
                </a:moveTo>
                <a:lnTo>
                  <a:pt x="38608" y="105283"/>
                </a:lnTo>
                <a:lnTo>
                  <a:pt x="41021" y="112014"/>
                </a:lnTo>
                <a:lnTo>
                  <a:pt x="48514" y="115443"/>
                </a:lnTo>
                <a:lnTo>
                  <a:pt x="55245" y="113030"/>
                </a:lnTo>
                <a:lnTo>
                  <a:pt x="61976" y="110490"/>
                </a:lnTo>
                <a:lnTo>
                  <a:pt x="65405" y="103124"/>
                </a:lnTo>
                <a:lnTo>
                  <a:pt x="62865" y="96393"/>
                </a:lnTo>
                <a:lnTo>
                  <a:pt x="48350" y="56835"/>
                </a:lnTo>
                <a:lnTo>
                  <a:pt x="11430" y="26289"/>
                </a:lnTo>
                <a:lnTo>
                  <a:pt x="27940" y="6350"/>
                </a:lnTo>
                <a:lnTo>
                  <a:pt x="38677" y="6350"/>
                </a:lnTo>
                <a:lnTo>
                  <a:pt x="0" y="0"/>
                </a:lnTo>
                <a:close/>
              </a:path>
              <a:path w="1948814" h="1615439">
                <a:moveTo>
                  <a:pt x="27940" y="6350"/>
                </a:moveTo>
                <a:lnTo>
                  <a:pt x="11430" y="26289"/>
                </a:lnTo>
                <a:lnTo>
                  <a:pt x="48350" y="56835"/>
                </a:lnTo>
                <a:lnTo>
                  <a:pt x="39485" y="32674"/>
                </a:lnTo>
                <a:lnTo>
                  <a:pt x="17653" y="29083"/>
                </a:lnTo>
                <a:lnTo>
                  <a:pt x="31877" y="11937"/>
                </a:lnTo>
                <a:lnTo>
                  <a:pt x="34694" y="11937"/>
                </a:lnTo>
                <a:lnTo>
                  <a:pt x="27940" y="6350"/>
                </a:lnTo>
                <a:close/>
              </a:path>
              <a:path w="1948814" h="1615439">
                <a:moveTo>
                  <a:pt x="38677" y="6350"/>
                </a:moveTo>
                <a:lnTo>
                  <a:pt x="27940" y="6350"/>
                </a:lnTo>
                <a:lnTo>
                  <a:pt x="64790" y="36838"/>
                </a:lnTo>
                <a:lnTo>
                  <a:pt x="106426" y="43687"/>
                </a:lnTo>
                <a:lnTo>
                  <a:pt x="113537" y="44958"/>
                </a:lnTo>
                <a:lnTo>
                  <a:pt x="120142" y="40132"/>
                </a:lnTo>
                <a:lnTo>
                  <a:pt x="122428" y="26035"/>
                </a:lnTo>
                <a:lnTo>
                  <a:pt x="117729" y="19304"/>
                </a:lnTo>
                <a:lnTo>
                  <a:pt x="38677" y="6350"/>
                </a:lnTo>
                <a:close/>
              </a:path>
              <a:path w="1948814" h="1615439">
                <a:moveTo>
                  <a:pt x="34694" y="11937"/>
                </a:moveTo>
                <a:lnTo>
                  <a:pt x="31877" y="11937"/>
                </a:lnTo>
                <a:lnTo>
                  <a:pt x="39485" y="32674"/>
                </a:lnTo>
                <a:lnTo>
                  <a:pt x="64790" y="36838"/>
                </a:lnTo>
                <a:lnTo>
                  <a:pt x="34694" y="11937"/>
                </a:lnTo>
                <a:close/>
              </a:path>
              <a:path w="1948814" h="1615439">
                <a:moveTo>
                  <a:pt x="31877" y="11937"/>
                </a:moveTo>
                <a:lnTo>
                  <a:pt x="17653" y="29083"/>
                </a:lnTo>
                <a:lnTo>
                  <a:pt x="39485" y="32674"/>
                </a:lnTo>
                <a:lnTo>
                  <a:pt x="31877" y="119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54729" y="2302891"/>
            <a:ext cx="2610485" cy="963930"/>
          </a:xfrm>
          <a:custGeom>
            <a:avLst/>
            <a:gdLst/>
            <a:ahLst/>
            <a:cxnLst/>
            <a:rect l="l" t="t" r="r" b="b"/>
            <a:pathLst>
              <a:path w="2610485" h="963929">
                <a:moveTo>
                  <a:pt x="73473" y="34473"/>
                </a:moveTo>
                <a:lnTo>
                  <a:pt x="48350" y="39202"/>
                </a:lnTo>
                <a:lnTo>
                  <a:pt x="64961" y="58902"/>
                </a:lnTo>
                <a:lnTo>
                  <a:pt x="2601722" y="963676"/>
                </a:lnTo>
                <a:lnTo>
                  <a:pt x="2610358" y="939291"/>
                </a:lnTo>
                <a:lnTo>
                  <a:pt x="73473" y="34473"/>
                </a:lnTo>
                <a:close/>
              </a:path>
              <a:path w="2610485" h="963929">
                <a:moveTo>
                  <a:pt x="117221" y="0"/>
                </a:moveTo>
                <a:lnTo>
                  <a:pt x="0" y="21970"/>
                </a:lnTo>
                <a:lnTo>
                  <a:pt x="76835" y="113156"/>
                </a:lnTo>
                <a:lnTo>
                  <a:pt x="84962" y="113918"/>
                </a:lnTo>
                <a:lnTo>
                  <a:pt x="96012" y="104647"/>
                </a:lnTo>
                <a:lnTo>
                  <a:pt x="96647" y="96519"/>
                </a:lnTo>
                <a:lnTo>
                  <a:pt x="64961" y="58902"/>
                </a:lnTo>
                <a:lnTo>
                  <a:pt x="19812" y="42798"/>
                </a:lnTo>
                <a:lnTo>
                  <a:pt x="28448" y="18414"/>
                </a:lnTo>
                <a:lnTo>
                  <a:pt x="126573" y="18414"/>
                </a:lnTo>
                <a:lnTo>
                  <a:pt x="125349" y="11556"/>
                </a:lnTo>
                <a:lnTo>
                  <a:pt x="123952" y="4571"/>
                </a:lnTo>
                <a:lnTo>
                  <a:pt x="117221" y="0"/>
                </a:lnTo>
                <a:close/>
              </a:path>
              <a:path w="2610485" h="963929">
                <a:moveTo>
                  <a:pt x="28448" y="18414"/>
                </a:moveTo>
                <a:lnTo>
                  <a:pt x="19812" y="42798"/>
                </a:lnTo>
                <a:lnTo>
                  <a:pt x="64961" y="58902"/>
                </a:lnTo>
                <a:lnTo>
                  <a:pt x="51811" y="43306"/>
                </a:lnTo>
                <a:lnTo>
                  <a:pt x="26543" y="43306"/>
                </a:lnTo>
                <a:lnTo>
                  <a:pt x="34036" y="22225"/>
                </a:lnTo>
                <a:lnTo>
                  <a:pt x="39130" y="22225"/>
                </a:lnTo>
                <a:lnTo>
                  <a:pt x="28448" y="18414"/>
                </a:lnTo>
                <a:close/>
              </a:path>
              <a:path w="2610485" h="963929">
                <a:moveTo>
                  <a:pt x="34036" y="22225"/>
                </a:moveTo>
                <a:lnTo>
                  <a:pt x="26543" y="43306"/>
                </a:lnTo>
                <a:lnTo>
                  <a:pt x="48350" y="39202"/>
                </a:lnTo>
                <a:lnTo>
                  <a:pt x="34036" y="22225"/>
                </a:lnTo>
                <a:close/>
              </a:path>
              <a:path w="2610485" h="963929">
                <a:moveTo>
                  <a:pt x="48350" y="39202"/>
                </a:moveTo>
                <a:lnTo>
                  <a:pt x="26543" y="43306"/>
                </a:lnTo>
                <a:lnTo>
                  <a:pt x="51811" y="43306"/>
                </a:lnTo>
                <a:lnTo>
                  <a:pt x="48350" y="39202"/>
                </a:lnTo>
                <a:close/>
              </a:path>
              <a:path w="2610485" h="963929">
                <a:moveTo>
                  <a:pt x="39130" y="22225"/>
                </a:moveTo>
                <a:lnTo>
                  <a:pt x="34036" y="22225"/>
                </a:lnTo>
                <a:lnTo>
                  <a:pt x="48350" y="39202"/>
                </a:lnTo>
                <a:lnTo>
                  <a:pt x="73473" y="34473"/>
                </a:lnTo>
                <a:lnTo>
                  <a:pt x="39130" y="22225"/>
                </a:lnTo>
                <a:close/>
              </a:path>
              <a:path w="2610485" h="963929">
                <a:moveTo>
                  <a:pt x="126573" y="18414"/>
                </a:moveTo>
                <a:lnTo>
                  <a:pt x="28448" y="18414"/>
                </a:lnTo>
                <a:lnTo>
                  <a:pt x="73473" y="34473"/>
                </a:lnTo>
                <a:lnTo>
                  <a:pt x="122047" y="25400"/>
                </a:lnTo>
                <a:lnTo>
                  <a:pt x="126619" y="18668"/>
                </a:lnTo>
                <a:lnTo>
                  <a:pt x="126573" y="1841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473579" y="880617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BB64B"/>
                </a:solidFill>
                <a:latin typeface="Arial"/>
                <a:cs typeface="Arial"/>
              </a:rPr>
              <a:t>Artist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190494" y="876427"/>
            <a:ext cx="558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BB64B"/>
                </a:solidFill>
                <a:latin typeface="Arial"/>
                <a:cs typeface="Arial"/>
              </a:rPr>
              <a:t>S</a:t>
            </a:r>
            <a:r>
              <a:rPr dirty="0" sz="1800" spc="-15">
                <a:solidFill>
                  <a:srgbClr val="FBB64B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FBB64B"/>
                </a:solidFill>
                <a:latin typeface="Arial"/>
                <a:cs typeface="Arial"/>
              </a:rPr>
              <a:t>ng  </a:t>
            </a:r>
            <a:r>
              <a:rPr dirty="0" sz="1800" spc="-15">
                <a:solidFill>
                  <a:srgbClr val="FBB64B"/>
                </a:solidFill>
                <a:latin typeface="Arial"/>
                <a:cs typeface="Arial"/>
              </a:rPr>
              <a:t>Title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87215" y="878204"/>
            <a:ext cx="12426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BB64B"/>
                </a:solidFill>
                <a:latin typeface="Arial"/>
                <a:cs typeface="Arial"/>
              </a:rPr>
              <a:t>Album</a:t>
            </a:r>
            <a:r>
              <a:rPr dirty="0" sz="1800" spc="305">
                <a:solidFill>
                  <a:srgbClr val="FBB64B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FBB64B"/>
                </a:solidFill>
                <a:latin typeface="Arial"/>
                <a:cs typeface="Arial"/>
              </a:rPr>
              <a:t>Year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BB64B"/>
                </a:solidFill>
                <a:latin typeface="Arial"/>
                <a:cs typeface="Arial"/>
              </a:rPr>
              <a:t>Title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65496" y="885825"/>
            <a:ext cx="660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BB64B"/>
                </a:solidFill>
                <a:latin typeface="Arial"/>
                <a:cs typeface="Arial"/>
              </a:rPr>
              <a:t>Ge</a:t>
            </a:r>
            <a:r>
              <a:rPr dirty="0" sz="1800" spc="-15">
                <a:solidFill>
                  <a:srgbClr val="FBB64B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FBB64B"/>
                </a:solidFill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1532" y="1511808"/>
            <a:ext cx="780288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8776" y="1536191"/>
            <a:ext cx="6858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8776" y="1536191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6955" y="1510283"/>
            <a:ext cx="781812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1534667"/>
            <a:ext cx="687324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4200" y="1534667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4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4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4" y="44450"/>
                </a:lnTo>
                <a:lnTo>
                  <a:pt x="687324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4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08476" y="1510283"/>
            <a:ext cx="780288" cy="361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55720" y="1534667"/>
            <a:ext cx="6858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55720" y="1534667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29328" y="1510283"/>
            <a:ext cx="781812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6571" y="1534667"/>
            <a:ext cx="687324" cy="2651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76571" y="1534667"/>
            <a:ext cx="687705" cy="265430"/>
          </a:xfrm>
          <a:custGeom>
            <a:avLst/>
            <a:gdLst/>
            <a:ahLst/>
            <a:cxnLst/>
            <a:rect l="l" t="t" r="r" b="b"/>
            <a:pathLst>
              <a:path w="687704" h="265430">
                <a:moveTo>
                  <a:pt x="0" y="44196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43127" y="0"/>
                </a:lnTo>
                <a:lnTo>
                  <a:pt x="660320" y="3476"/>
                </a:lnTo>
                <a:lnTo>
                  <a:pt x="674369" y="12953"/>
                </a:lnTo>
                <a:lnTo>
                  <a:pt x="683847" y="27003"/>
                </a:lnTo>
                <a:lnTo>
                  <a:pt x="687324" y="44196"/>
                </a:lnTo>
                <a:lnTo>
                  <a:pt x="687324" y="220980"/>
                </a:lnTo>
                <a:lnTo>
                  <a:pt x="683847" y="238172"/>
                </a:lnTo>
                <a:lnTo>
                  <a:pt x="674370" y="252222"/>
                </a:lnTo>
                <a:lnTo>
                  <a:pt x="660320" y="261699"/>
                </a:lnTo>
                <a:lnTo>
                  <a:pt x="643127" y="265176"/>
                </a:lnTo>
                <a:lnTo>
                  <a:pt x="44195" y="265176"/>
                </a:lnTo>
                <a:lnTo>
                  <a:pt x="27003" y="261699"/>
                </a:lnTo>
                <a:lnTo>
                  <a:pt x="12953" y="252222"/>
                </a:lnTo>
                <a:lnTo>
                  <a:pt x="3476" y="238172"/>
                </a:lnTo>
                <a:lnTo>
                  <a:pt x="0" y="220980"/>
                </a:lnTo>
                <a:lnTo>
                  <a:pt x="0" y="44196"/>
                </a:lnTo>
                <a:close/>
              </a:path>
            </a:pathLst>
          </a:custGeom>
          <a:ln w="9143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46960" y="1847088"/>
            <a:ext cx="781812" cy="3611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94204" y="1871472"/>
            <a:ext cx="687323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94204" y="1871472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5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3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3" y="44450"/>
                </a:lnTo>
                <a:lnTo>
                  <a:pt x="687323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3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86100" y="1847088"/>
            <a:ext cx="781812" cy="3611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33344" y="1871472"/>
            <a:ext cx="687323" cy="266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33344" y="1871472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4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3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3" y="44450"/>
                </a:lnTo>
                <a:lnTo>
                  <a:pt x="687323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3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08476" y="1847088"/>
            <a:ext cx="780288" cy="3611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55720" y="1871472"/>
            <a:ext cx="685800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55720" y="1871472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50007" y="2176272"/>
            <a:ext cx="780288" cy="3611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97251" y="2200655"/>
            <a:ext cx="685800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97251" y="2200655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76955" y="2174748"/>
            <a:ext cx="780288" cy="3611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24200" y="2199132"/>
            <a:ext cx="685800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24200" y="2199132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08476" y="2174748"/>
            <a:ext cx="780288" cy="3611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55720" y="2199132"/>
            <a:ext cx="685800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55720" y="2199132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29328" y="2174748"/>
            <a:ext cx="781812" cy="3596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76571" y="2199132"/>
            <a:ext cx="687324" cy="2651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6571" y="2199132"/>
            <a:ext cx="687705" cy="265430"/>
          </a:xfrm>
          <a:custGeom>
            <a:avLst/>
            <a:gdLst/>
            <a:ahLst/>
            <a:cxnLst/>
            <a:rect l="l" t="t" r="r" b="b"/>
            <a:pathLst>
              <a:path w="687704" h="265430">
                <a:moveTo>
                  <a:pt x="0" y="44195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43127" y="0"/>
                </a:lnTo>
                <a:lnTo>
                  <a:pt x="660320" y="3476"/>
                </a:lnTo>
                <a:lnTo>
                  <a:pt x="674369" y="12954"/>
                </a:lnTo>
                <a:lnTo>
                  <a:pt x="683847" y="27003"/>
                </a:lnTo>
                <a:lnTo>
                  <a:pt x="687324" y="44195"/>
                </a:lnTo>
                <a:lnTo>
                  <a:pt x="687324" y="220980"/>
                </a:lnTo>
                <a:lnTo>
                  <a:pt x="683847" y="238172"/>
                </a:lnTo>
                <a:lnTo>
                  <a:pt x="674370" y="252221"/>
                </a:lnTo>
                <a:lnTo>
                  <a:pt x="660320" y="261699"/>
                </a:lnTo>
                <a:lnTo>
                  <a:pt x="643127" y="265175"/>
                </a:lnTo>
                <a:lnTo>
                  <a:pt x="44195" y="265175"/>
                </a:lnTo>
                <a:lnTo>
                  <a:pt x="27003" y="261699"/>
                </a:lnTo>
                <a:lnTo>
                  <a:pt x="12953" y="252221"/>
                </a:lnTo>
                <a:lnTo>
                  <a:pt x="3476" y="238172"/>
                </a:lnTo>
                <a:lnTo>
                  <a:pt x="0" y="220980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54752" y="2173223"/>
            <a:ext cx="781812" cy="3611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01996" y="2197607"/>
            <a:ext cx="687324" cy="266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01996" y="2197607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4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4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4" y="44450"/>
                </a:lnTo>
                <a:lnTo>
                  <a:pt x="687324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4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50007" y="2503932"/>
            <a:ext cx="780288" cy="3611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97251" y="2528316"/>
            <a:ext cx="685800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97251" y="2528316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76955" y="2502407"/>
            <a:ext cx="780288" cy="3611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24200" y="2526792"/>
            <a:ext cx="685800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24200" y="2526792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08476" y="2502407"/>
            <a:ext cx="780288" cy="3611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55720" y="2526792"/>
            <a:ext cx="685800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55720" y="2526792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29328" y="2502407"/>
            <a:ext cx="781812" cy="3596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76571" y="2526792"/>
            <a:ext cx="687324" cy="2651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76571" y="2526792"/>
            <a:ext cx="687705" cy="265430"/>
          </a:xfrm>
          <a:custGeom>
            <a:avLst/>
            <a:gdLst/>
            <a:ahLst/>
            <a:cxnLst/>
            <a:rect l="l" t="t" r="r" b="b"/>
            <a:pathLst>
              <a:path w="687704" h="265430">
                <a:moveTo>
                  <a:pt x="0" y="44195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43127" y="0"/>
                </a:lnTo>
                <a:lnTo>
                  <a:pt x="660320" y="3476"/>
                </a:lnTo>
                <a:lnTo>
                  <a:pt x="674369" y="12954"/>
                </a:lnTo>
                <a:lnTo>
                  <a:pt x="683847" y="27003"/>
                </a:lnTo>
                <a:lnTo>
                  <a:pt x="687324" y="44195"/>
                </a:lnTo>
                <a:lnTo>
                  <a:pt x="687324" y="220980"/>
                </a:lnTo>
                <a:lnTo>
                  <a:pt x="683847" y="238172"/>
                </a:lnTo>
                <a:lnTo>
                  <a:pt x="674370" y="252221"/>
                </a:lnTo>
                <a:lnTo>
                  <a:pt x="660320" y="261699"/>
                </a:lnTo>
                <a:lnTo>
                  <a:pt x="643127" y="265175"/>
                </a:lnTo>
                <a:lnTo>
                  <a:pt x="44195" y="265175"/>
                </a:lnTo>
                <a:lnTo>
                  <a:pt x="27003" y="261699"/>
                </a:lnTo>
                <a:lnTo>
                  <a:pt x="12953" y="252221"/>
                </a:lnTo>
                <a:lnTo>
                  <a:pt x="3476" y="238172"/>
                </a:lnTo>
                <a:lnTo>
                  <a:pt x="0" y="220980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2923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Primary</a:t>
            </a:r>
            <a:r>
              <a:rPr dirty="0" sz="2800" spc="-65">
                <a:solidFill>
                  <a:srgbClr val="4D4D4B"/>
                </a:solidFill>
              </a:rPr>
              <a:t> </a:t>
            </a:r>
            <a:r>
              <a:rPr dirty="0" sz="2800" spc="-15">
                <a:solidFill>
                  <a:srgbClr val="4D4D4B"/>
                </a:solidFill>
              </a:rPr>
              <a:t>Keys</a:t>
            </a:r>
            <a:endParaRPr sz="2800"/>
          </a:p>
        </p:txBody>
      </p:sp>
      <p:sp>
        <p:nvSpPr>
          <p:cNvPr id="51" name="object 51"/>
          <p:cNvSpPr/>
          <p:nvPr/>
        </p:nvSpPr>
        <p:spPr>
          <a:xfrm>
            <a:off x="2348483" y="1513332"/>
            <a:ext cx="780288" cy="3611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95727" y="1537716"/>
            <a:ext cx="685800" cy="2667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95727" y="1537716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1350" y="0"/>
                </a:lnTo>
                <a:lnTo>
                  <a:pt x="658635" y="3498"/>
                </a:lnTo>
                <a:lnTo>
                  <a:pt x="672766" y="13033"/>
                </a:lnTo>
                <a:lnTo>
                  <a:pt x="682301" y="27164"/>
                </a:lnTo>
                <a:lnTo>
                  <a:pt x="685800" y="44450"/>
                </a:lnTo>
                <a:lnTo>
                  <a:pt x="685800" y="222250"/>
                </a:lnTo>
                <a:lnTo>
                  <a:pt x="682301" y="239535"/>
                </a:lnTo>
                <a:lnTo>
                  <a:pt x="672766" y="253666"/>
                </a:lnTo>
                <a:lnTo>
                  <a:pt x="658635" y="263201"/>
                </a:lnTo>
                <a:lnTo>
                  <a:pt x="641350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46960" y="1848611"/>
            <a:ext cx="781812" cy="3611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94204" y="1872995"/>
            <a:ext cx="687323" cy="2666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4204" y="1872995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5" h="266700">
                <a:moveTo>
                  <a:pt x="0" y="44449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3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3" y="44449"/>
                </a:lnTo>
                <a:lnTo>
                  <a:pt x="687323" y="222249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3" y="266699"/>
                </a:lnTo>
                <a:lnTo>
                  <a:pt x="44450" y="266699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49"/>
                </a:lnTo>
                <a:lnTo>
                  <a:pt x="0" y="44449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46960" y="2177795"/>
            <a:ext cx="781812" cy="3611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94204" y="2202179"/>
            <a:ext cx="687323" cy="266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94204" y="2202179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5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3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3" y="44450"/>
                </a:lnTo>
                <a:lnTo>
                  <a:pt x="687323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3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46960" y="2496311"/>
            <a:ext cx="781812" cy="3611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94204" y="2520695"/>
            <a:ext cx="687323" cy="266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394204" y="2520695"/>
            <a:ext cx="687705" cy="266700"/>
          </a:xfrm>
          <a:custGeom>
            <a:avLst/>
            <a:gdLst/>
            <a:ahLst/>
            <a:cxnLst/>
            <a:rect l="l" t="t" r="r" b="b"/>
            <a:pathLst>
              <a:path w="687705" h="266700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42873" y="0"/>
                </a:lnTo>
                <a:lnTo>
                  <a:pt x="660159" y="3498"/>
                </a:lnTo>
                <a:lnTo>
                  <a:pt x="674290" y="13033"/>
                </a:lnTo>
                <a:lnTo>
                  <a:pt x="683825" y="27164"/>
                </a:lnTo>
                <a:lnTo>
                  <a:pt x="687323" y="44450"/>
                </a:lnTo>
                <a:lnTo>
                  <a:pt x="687323" y="222250"/>
                </a:lnTo>
                <a:lnTo>
                  <a:pt x="683825" y="239535"/>
                </a:lnTo>
                <a:lnTo>
                  <a:pt x="674290" y="253666"/>
                </a:lnTo>
                <a:lnTo>
                  <a:pt x="660159" y="263201"/>
                </a:lnTo>
                <a:lnTo>
                  <a:pt x="642873" y="266700"/>
                </a:lnTo>
                <a:lnTo>
                  <a:pt x="44450" y="266700"/>
                </a:lnTo>
                <a:lnTo>
                  <a:pt x="27164" y="263201"/>
                </a:lnTo>
                <a:lnTo>
                  <a:pt x="13033" y="253666"/>
                </a:lnTo>
                <a:lnTo>
                  <a:pt x="3498" y="239535"/>
                </a:lnTo>
                <a:lnTo>
                  <a:pt x="0" y="222250"/>
                </a:lnTo>
                <a:lnTo>
                  <a:pt x="0" y="44450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02395" y="2906363"/>
            <a:ext cx="735520" cy="25736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39161" y="2910077"/>
            <a:ext cx="643255" cy="196850"/>
          </a:xfrm>
          <a:custGeom>
            <a:avLst/>
            <a:gdLst/>
            <a:ahLst/>
            <a:cxnLst/>
            <a:rect l="l" t="t" r="r" b="b"/>
            <a:pathLst>
              <a:path w="643255" h="196850">
                <a:moveTo>
                  <a:pt x="643127" y="0"/>
                </a:moveTo>
                <a:lnTo>
                  <a:pt x="641836" y="38236"/>
                </a:lnTo>
                <a:lnTo>
                  <a:pt x="638317" y="69484"/>
                </a:lnTo>
                <a:lnTo>
                  <a:pt x="633108" y="90564"/>
                </a:lnTo>
                <a:lnTo>
                  <a:pt x="626744" y="98298"/>
                </a:lnTo>
                <a:lnTo>
                  <a:pt x="337946" y="98298"/>
                </a:lnTo>
                <a:lnTo>
                  <a:pt x="331583" y="106031"/>
                </a:lnTo>
                <a:lnTo>
                  <a:pt x="326374" y="127111"/>
                </a:lnTo>
                <a:lnTo>
                  <a:pt x="322855" y="158359"/>
                </a:lnTo>
                <a:lnTo>
                  <a:pt x="321563" y="196596"/>
                </a:lnTo>
                <a:lnTo>
                  <a:pt x="320272" y="158359"/>
                </a:lnTo>
                <a:lnTo>
                  <a:pt x="316753" y="127111"/>
                </a:lnTo>
                <a:lnTo>
                  <a:pt x="311544" y="106031"/>
                </a:lnTo>
                <a:lnTo>
                  <a:pt x="305181" y="98298"/>
                </a:lnTo>
                <a:lnTo>
                  <a:pt x="16382" y="98298"/>
                </a:lnTo>
                <a:lnTo>
                  <a:pt x="10019" y="90564"/>
                </a:lnTo>
                <a:lnTo>
                  <a:pt x="4810" y="69484"/>
                </a:lnTo>
                <a:lnTo>
                  <a:pt x="1291" y="38236"/>
                </a:lnTo>
                <a:lnTo>
                  <a:pt x="0" y="0"/>
                </a:lnTo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81527" y="1510283"/>
            <a:ext cx="780288" cy="3596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28772" y="1534667"/>
            <a:ext cx="685800" cy="2651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28772" y="1534667"/>
            <a:ext cx="685800" cy="265430"/>
          </a:xfrm>
          <a:custGeom>
            <a:avLst/>
            <a:gdLst/>
            <a:ahLst/>
            <a:cxnLst/>
            <a:rect l="l" t="t" r="r" b="b"/>
            <a:pathLst>
              <a:path w="685800" h="265430">
                <a:moveTo>
                  <a:pt x="0" y="44196"/>
                </a:move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41603" y="0"/>
                </a:lnTo>
                <a:lnTo>
                  <a:pt x="658796" y="3476"/>
                </a:lnTo>
                <a:lnTo>
                  <a:pt x="672845" y="12953"/>
                </a:lnTo>
                <a:lnTo>
                  <a:pt x="682323" y="27003"/>
                </a:lnTo>
                <a:lnTo>
                  <a:pt x="685800" y="44196"/>
                </a:lnTo>
                <a:lnTo>
                  <a:pt x="685800" y="220980"/>
                </a:lnTo>
                <a:lnTo>
                  <a:pt x="682323" y="238172"/>
                </a:lnTo>
                <a:lnTo>
                  <a:pt x="672846" y="252222"/>
                </a:lnTo>
                <a:lnTo>
                  <a:pt x="658796" y="261699"/>
                </a:lnTo>
                <a:lnTo>
                  <a:pt x="641603" y="265176"/>
                </a:lnTo>
                <a:lnTo>
                  <a:pt x="44195" y="265176"/>
                </a:lnTo>
                <a:lnTo>
                  <a:pt x="27003" y="261699"/>
                </a:lnTo>
                <a:lnTo>
                  <a:pt x="12953" y="252222"/>
                </a:lnTo>
                <a:lnTo>
                  <a:pt x="3476" y="238172"/>
                </a:lnTo>
                <a:lnTo>
                  <a:pt x="0" y="220980"/>
                </a:lnTo>
                <a:lnTo>
                  <a:pt x="0" y="4419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81527" y="1847088"/>
            <a:ext cx="780288" cy="3596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28772" y="1871472"/>
            <a:ext cx="685800" cy="2651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28772" y="1871472"/>
            <a:ext cx="685800" cy="265430"/>
          </a:xfrm>
          <a:custGeom>
            <a:avLst/>
            <a:gdLst/>
            <a:ahLst/>
            <a:cxnLst/>
            <a:rect l="l" t="t" r="r" b="b"/>
            <a:pathLst>
              <a:path w="685800" h="265430">
                <a:moveTo>
                  <a:pt x="0" y="44195"/>
                </a:move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41603" y="0"/>
                </a:lnTo>
                <a:lnTo>
                  <a:pt x="658796" y="3476"/>
                </a:lnTo>
                <a:lnTo>
                  <a:pt x="672845" y="12953"/>
                </a:lnTo>
                <a:lnTo>
                  <a:pt x="682323" y="27003"/>
                </a:lnTo>
                <a:lnTo>
                  <a:pt x="685800" y="44195"/>
                </a:lnTo>
                <a:lnTo>
                  <a:pt x="685800" y="220979"/>
                </a:lnTo>
                <a:lnTo>
                  <a:pt x="682323" y="238172"/>
                </a:lnTo>
                <a:lnTo>
                  <a:pt x="672846" y="252222"/>
                </a:lnTo>
                <a:lnTo>
                  <a:pt x="658796" y="261699"/>
                </a:lnTo>
                <a:lnTo>
                  <a:pt x="641603" y="265175"/>
                </a:lnTo>
                <a:lnTo>
                  <a:pt x="44195" y="265175"/>
                </a:lnTo>
                <a:lnTo>
                  <a:pt x="27003" y="261699"/>
                </a:lnTo>
                <a:lnTo>
                  <a:pt x="12953" y="252221"/>
                </a:lnTo>
                <a:lnTo>
                  <a:pt x="3476" y="238172"/>
                </a:lnTo>
                <a:lnTo>
                  <a:pt x="0" y="220979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81527" y="2174748"/>
            <a:ext cx="780288" cy="3596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28772" y="2199132"/>
            <a:ext cx="685800" cy="2651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28772" y="2199132"/>
            <a:ext cx="685800" cy="265430"/>
          </a:xfrm>
          <a:custGeom>
            <a:avLst/>
            <a:gdLst/>
            <a:ahLst/>
            <a:cxnLst/>
            <a:rect l="l" t="t" r="r" b="b"/>
            <a:pathLst>
              <a:path w="685800" h="265430">
                <a:moveTo>
                  <a:pt x="0" y="44195"/>
                </a:move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41603" y="0"/>
                </a:lnTo>
                <a:lnTo>
                  <a:pt x="658796" y="3476"/>
                </a:lnTo>
                <a:lnTo>
                  <a:pt x="672845" y="12954"/>
                </a:lnTo>
                <a:lnTo>
                  <a:pt x="682323" y="27003"/>
                </a:lnTo>
                <a:lnTo>
                  <a:pt x="685800" y="44195"/>
                </a:lnTo>
                <a:lnTo>
                  <a:pt x="685800" y="220980"/>
                </a:lnTo>
                <a:lnTo>
                  <a:pt x="682323" y="238172"/>
                </a:lnTo>
                <a:lnTo>
                  <a:pt x="672846" y="252221"/>
                </a:lnTo>
                <a:lnTo>
                  <a:pt x="658796" y="261699"/>
                </a:lnTo>
                <a:lnTo>
                  <a:pt x="641603" y="265175"/>
                </a:lnTo>
                <a:lnTo>
                  <a:pt x="44195" y="265175"/>
                </a:lnTo>
                <a:lnTo>
                  <a:pt x="27003" y="261699"/>
                </a:lnTo>
                <a:lnTo>
                  <a:pt x="12953" y="252221"/>
                </a:lnTo>
                <a:lnTo>
                  <a:pt x="3476" y="238172"/>
                </a:lnTo>
                <a:lnTo>
                  <a:pt x="0" y="220980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081527" y="2502407"/>
            <a:ext cx="780288" cy="3596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28772" y="2526792"/>
            <a:ext cx="685800" cy="2651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128772" y="2526792"/>
            <a:ext cx="685800" cy="265430"/>
          </a:xfrm>
          <a:custGeom>
            <a:avLst/>
            <a:gdLst/>
            <a:ahLst/>
            <a:cxnLst/>
            <a:rect l="l" t="t" r="r" b="b"/>
            <a:pathLst>
              <a:path w="685800" h="265430">
                <a:moveTo>
                  <a:pt x="0" y="44195"/>
                </a:move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41603" y="0"/>
                </a:lnTo>
                <a:lnTo>
                  <a:pt x="658796" y="3476"/>
                </a:lnTo>
                <a:lnTo>
                  <a:pt x="672845" y="12954"/>
                </a:lnTo>
                <a:lnTo>
                  <a:pt x="682323" y="27003"/>
                </a:lnTo>
                <a:lnTo>
                  <a:pt x="685800" y="44195"/>
                </a:lnTo>
                <a:lnTo>
                  <a:pt x="685800" y="220980"/>
                </a:lnTo>
                <a:lnTo>
                  <a:pt x="682323" y="238172"/>
                </a:lnTo>
                <a:lnTo>
                  <a:pt x="672846" y="252221"/>
                </a:lnTo>
                <a:lnTo>
                  <a:pt x="658796" y="261699"/>
                </a:lnTo>
                <a:lnTo>
                  <a:pt x="641603" y="265175"/>
                </a:lnTo>
                <a:lnTo>
                  <a:pt x="44195" y="265175"/>
                </a:lnTo>
                <a:lnTo>
                  <a:pt x="27003" y="261699"/>
                </a:lnTo>
                <a:lnTo>
                  <a:pt x="12953" y="252221"/>
                </a:lnTo>
                <a:lnTo>
                  <a:pt x="3476" y="238172"/>
                </a:lnTo>
                <a:lnTo>
                  <a:pt x="0" y="220980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090672" y="2894076"/>
            <a:ext cx="772668" cy="2956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46298" y="2916173"/>
            <a:ext cx="661670" cy="198120"/>
          </a:xfrm>
          <a:custGeom>
            <a:avLst/>
            <a:gdLst/>
            <a:ahLst/>
            <a:cxnLst/>
            <a:rect l="l" t="t" r="r" b="b"/>
            <a:pathLst>
              <a:path w="661670" h="198119">
                <a:moveTo>
                  <a:pt x="661415" y="0"/>
                </a:moveTo>
                <a:lnTo>
                  <a:pt x="660122" y="38570"/>
                </a:lnTo>
                <a:lnTo>
                  <a:pt x="656589" y="70056"/>
                </a:lnTo>
                <a:lnTo>
                  <a:pt x="651343" y="91279"/>
                </a:lnTo>
                <a:lnTo>
                  <a:pt x="644905" y="99059"/>
                </a:lnTo>
                <a:lnTo>
                  <a:pt x="347217" y="99059"/>
                </a:lnTo>
                <a:lnTo>
                  <a:pt x="340780" y="106840"/>
                </a:lnTo>
                <a:lnTo>
                  <a:pt x="335534" y="128063"/>
                </a:lnTo>
                <a:lnTo>
                  <a:pt x="332001" y="159549"/>
                </a:lnTo>
                <a:lnTo>
                  <a:pt x="330707" y="198119"/>
                </a:lnTo>
                <a:lnTo>
                  <a:pt x="329414" y="159549"/>
                </a:lnTo>
                <a:lnTo>
                  <a:pt x="325881" y="128063"/>
                </a:lnTo>
                <a:lnTo>
                  <a:pt x="320635" y="106840"/>
                </a:lnTo>
                <a:lnTo>
                  <a:pt x="314198" y="99059"/>
                </a:lnTo>
                <a:lnTo>
                  <a:pt x="16509" y="99059"/>
                </a:lnTo>
                <a:lnTo>
                  <a:pt x="10072" y="91279"/>
                </a:lnTo>
                <a:lnTo>
                  <a:pt x="4825" y="70056"/>
                </a:lnTo>
                <a:lnTo>
                  <a:pt x="1293" y="38570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881366" y="10591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70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19229" y="251941"/>
            <a:ext cx="635267" cy="71226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6595109" y="1973072"/>
            <a:ext cx="196278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464646"/>
                </a:solidFill>
                <a:latin typeface="Arial"/>
                <a:cs typeface="Arial"/>
              </a:rPr>
              <a:t>Table: 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Music 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Partition </a:t>
            </a:r>
            <a:r>
              <a:rPr dirty="0" sz="1600" spc="-15" b="1">
                <a:solidFill>
                  <a:srgbClr val="464646"/>
                </a:solidFill>
                <a:latin typeface="Arial"/>
                <a:cs typeface="Arial"/>
              </a:rPr>
              <a:t>Key: </a:t>
            </a:r>
            <a:r>
              <a:rPr dirty="0" sz="1600" spc="-10" b="1">
                <a:solidFill>
                  <a:srgbClr val="FBB64B"/>
                </a:solidFill>
                <a:latin typeface="Arial"/>
                <a:cs typeface="Arial"/>
              </a:rPr>
              <a:t>Artist 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Sort </a:t>
            </a:r>
            <a:r>
              <a:rPr dirty="0" sz="1600" spc="-15" b="1">
                <a:solidFill>
                  <a:srgbClr val="464646"/>
                </a:solidFill>
                <a:latin typeface="Arial"/>
                <a:cs typeface="Arial"/>
              </a:rPr>
              <a:t>Key: 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Song</a:t>
            </a:r>
            <a:r>
              <a:rPr dirty="0" sz="1600" spc="15" b="1">
                <a:solidFill>
                  <a:srgbClr val="FBB64B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BB64B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80819" y="3130575"/>
            <a:ext cx="4677410" cy="137922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 marR="2149475">
              <a:lnSpc>
                <a:spcPct val="100000"/>
              </a:lnSpc>
              <a:spcBef>
                <a:spcPts val="750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Partition</a:t>
            </a:r>
            <a:r>
              <a:rPr dirty="0" sz="1600" spc="1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  <a:p>
            <a:pPr algn="ctr" marR="676910">
              <a:lnSpc>
                <a:spcPct val="100000"/>
              </a:lnSpc>
              <a:spcBef>
                <a:spcPts val="650"/>
              </a:spcBef>
            </a:pP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Sort</a:t>
            </a:r>
            <a:r>
              <a:rPr dirty="0" sz="1600" spc="5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(DynamoDB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maintains a sorted index for both</a:t>
            </a:r>
            <a:r>
              <a:rPr dirty="0" sz="1600" spc="12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keys)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17752" y="1910587"/>
            <a:ext cx="6070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30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464646"/>
                </a:solidFill>
                <a:latin typeface="Arial"/>
                <a:cs typeface="Arial"/>
              </a:rPr>
              <a:t>able:  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Music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105079" y="1501882"/>
            <a:ext cx="243404" cy="146534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41982" y="1518666"/>
            <a:ext cx="165100" cy="1373505"/>
          </a:xfrm>
          <a:custGeom>
            <a:avLst/>
            <a:gdLst/>
            <a:ahLst/>
            <a:cxnLst/>
            <a:rect l="l" t="t" r="r" b="b"/>
            <a:pathLst>
              <a:path w="165100" h="1373505">
                <a:moveTo>
                  <a:pt x="164592" y="1373124"/>
                </a:moveTo>
                <a:lnTo>
                  <a:pt x="132552" y="1372052"/>
                </a:lnTo>
                <a:lnTo>
                  <a:pt x="106394" y="1369123"/>
                </a:lnTo>
                <a:lnTo>
                  <a:pt x="88761" y="1364765"/>
                </a:lnTo>
                <a:lnTo>
                  <a:pt x="82295" y="1359408"/>
                </a:lnTo>
                <a:lnTo>
                  <a:pt x="82295" y="700278"/>
                </a:lnTo>
                <a:lnTo>
                  <a:pt x="75830" y="694920"/>
                </a:lnTo>
                <a:lnTo>
                  <a:pt x="58197" y="690562"/>
                </a:lnTo>
                <a:lnTo>
                  <a:pt x="32039" y="687633"/>
                </a:lnTo>
                <a:lnTo>
                  <a:pt x="0" y="686562"/>
                </a:lnTo>
                <a:lnTo>
                  <a:pt x="32039" y="685490"/>
                </a:lnTo>
                <a:lnTo>
                  <a:pt x="58197" y="682561"/>
                </a:lnTo>
                <a:lnTo>
                  <a:pt x="75830" y="678203"/>
                </a:lnTo>
                <a:lnTo>
                  <a:pt x="82295" y="672846"/>
                </a:lnTo>
                <a:lnTo>
                  <a:pt x="82295" y="13716"/>
                </a:lnTo>
                <a:lnTo>
                  <a:pt x="88761" y="8358"/>
                </a:lnTo>
                <a:lnTo>
                  <a:pt x="106394" y="4000"/>
                </a:lnTo>
                <a:lnTo>
                  <a:pt x="132552" y="1071"/>
                </a:lnTo>
                <a:lnTo>
                  <a:pt x="164592" y="0"/>
                </a:lnTo>
              </a:path>
            </a:pathLst>
          </a:custGeom>
          <a:ln w="25907">
            <a:solidFill>
              <a:srgbClr val="FBB6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473579" y="1194561"/>
            <a:ext cx="550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 b="1">
                <a:solidFill>
                  <a:srgbClr val="FBB64B"/>
                </a:solidFill>
                <a:latin typeface="Arial"/>
                <a:cs typeface="Arial"/>
              </a:rPr>
              <a:t>A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rti</a:t>
            </a:r>
            <a:r>
              <a:rPr dirty="0" sz="1600" spc="5" b="1">
                <a:solidFill>
                  <a:srgbClr val="FBB64B"/>
                </a:solidFill>
                <a:latin typeface="Arial"/>
                <a:cs typeface="Arial"/>
              </a:rPr>
              <a:t>s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190494" y="948309"/>
            <a:ext cx="5321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Song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FBB64B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887215" y="948309"/>
            <a:ext cx="650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 b="1">
                <a:solidFill>
                  <a:srgbClr val="FBB64B"/>
                </a:solidFill>
                <a:latin typeface="Arial"/>
                <a:cs typeface="Arial"/>
              </a:rPr>
              <a:t>A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lbu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FBB64B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644009" y="1194561"/>
            <a:ext cx="4552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85" b="1">
                <a:solidFill>
                  <a:srgbClr val="FBB64B"/>
                </a:solidFill>
                <a:latin typeface="Arial"/>
                <a:cs typeface="Arial"/>
              </a:rPr>
              <a:t>Y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ear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65496" y="1194561"/>
            <a:ext cx="610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FBB64B"/>
                </a:solidFill>
                <a:latin typeface="Arial"/>
                <a:cs typeface="Arial"/>
              </a:rPr>
              <a:t>G</a:t>
            </a:r>
            <a:r>
              <a:rPr dirty="0" sz="1600" spc="-5" b="1">
                <a:solidFill>
                  <a:srgbClr val="FBB64B"/>
                </a:solidFill>
                <a:latin typeface="Arial"/>
                <a:cs typeface="Arial"/>
              </a:rPr>
              <a:t>enre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419855" y="3092195"/>
            <a:ext cx="112775" cy="49377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475482" y="3114294"/>
            <a:ext cx="1270" cy="396875"/>
          </a:xfrm>
          <a:custGeom>
            <a:avLst/>
            <a:gdLst/>
            <a:ahLst/>
            <a:cxnLst/>
            <a:rect l="l" t="t" r="r" b="b"/>
            <a:pathLst>
              <a:path w="1270" h="396875">
                <a:moveTo>
                  <a:pt x="1269" y="0"/>
                </a:moveTo>
                <a:lnTo>
                  <a:pt x="0" y="39649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1484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Provisioned </a:t>
            </a:r>
            <a:r>
              <a:rPr dirty="0" sz="2800" spc="-10">
                <a:solidFill>
                  <a:srgbClr val="4D4D4B"/>
                </a:solidFill>
              </a:rPr>
              <a:t>Throughput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639684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353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specify how much </a:t>
            </a:r>
            <a:r>
              <a:rPr dirty="0" sz="2400" spc="-5" b="1">
                <a:solidFill>
                  <a:srgbClr val="4D4D4B"/>
                </a:solidFill>
                <a:latin typeface="Arial"/>
                <a:cs typeface="Arial"/>
              </a:rPr>
              <a:t>provisioned throughput  capacity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you need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reads and</a:t>
            </a:r>
            <a:r>
              <a:rPr dirty="0" sz="2400" spc="6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writes.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Amazon DynamoDB allocates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necessary</a:t>
            </a:r>
            <a:r>
              <a:rPr dirty="0" sz="2400" spc="9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resources </a:t>
            </a:r>
            <a:r>
              <a:rPr dirty="0" sz="2400">
                <a:solidFill>
                  <a:srgbClr val="4D4D4B"/>
                </a:solidFill>
                <a:latin typeface="Arial"/>
                <a:cs typeface="Arial"/>
              </a:rPr>
              <a:t>to meet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your</a:t>
            </a:r>
            <a:r>
              <a:rPr dirty="0" sz="2400" spc="-1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D4D4B"/>
                </a:solidFill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1366" y="10591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70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19229" y="251941"/>
            <a:ext cx="635267" cy="71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7782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D4D4B"/>
                </a:solidFill>
              </a:rPr>
              <a:t>Supported</a:t>
            </a:r>
            <a:r>
              <a:rPr dirty="0" sz="2800" spc="-25">
                <a:solidFill>
                  <a:srgbClr val="4D4D4B"/>
                </a:solidFill>
              </a:rPr>
              <a:t> </a:t>
            </a:r>
            <a:r>
              <a:rPr dirty="0" sz="2800" spc="-5">
                <a:solidFill>
                  <a:srgbClr val="4D4D4B"/>
                </a:solidFill>
              </a:rPr>
              <a:t>Operations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506" y="965639"/>
            <a:ext cx="7891780" cy="328993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 b="1">
                <a:solidFill>
                  <a:srgbClr val="4D4D4B"/>
                </a:solidFill>
                <a:latin typeface="Arial"/>
                <a:cs typeface="Arial"/>
              </a:rPr>
              <a:t>Query</a:t>
            </a:r>
            <a:r>
              <a:rPr dirty="0" sz="2200" spc="-10">
                <a:solidFill>
                  <a:srgbClr val="4D4D4B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Query a table using the partition key and an optional sort key</a:t>
            </a:r>
            <a:r>
              <a:rPr dirty="0" sz="1900" spc="29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4D4D4B"/>
                </a:solidFill>
                <a:latin typeface="Arial"/>
                <a:cs typeface="Arial"/>
              </a:rPr>
              <a:t>filter.</a:t>
            </a:r>
            <a:endParaRPr sz="19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If the table has a secondary index, query using its</a:t>
            </a:r>
            <a:r>
              <a:rPr dirty="0" sz="1900" spc="17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900" spc="-40">
                <a:solidFill>
                  <a:srgbClr val="4D4D4B"/>
                </a:solidFill>
                <a:latin typeface="Arial"/>
                <a:cs typeface="Arial"/>
              </a:rPr>
              <a:t>key.</a:t>
            </a:r>
            <a:endParaRPr sz="1900">
              <a:latin typeface="Arial"/>
              <a:cs typeface="Arial"/>
            </a:endParaRPr>
          </a:p>
          <a:p>
            <a:pPr lvl="1" marL="756285" marR="625475" indent="-287020">
              <a:lnSpc>
                <a:spcPts val="2050"/>
              </a:lnSpc>
              <a:spcBef>
                <a:spcPts val="49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It is the </a:t>
            </a:r>
            <a:r>
              <a:rPr dirty="0" sz="1900" spc="-5" b="1">
                <a:solidFill>
                  <a:srgbClr val="4D4D4B"/>
                </a:solidFill>
                <a:latin typeface="Arial"/>
                <a:cs typeface="Arial"/>
              </a:rPr>
              <a:t>most </a:t>
            </a:r>
            <a:r>
              <a:rPr dirty="0" sz="1900" b="1">
                <a:solidFill>
                  <a:srgbClr val="4D4D4B"/>
                </a:solidFill>
                <a:latin typeface="Arial"/>
                <a:cs typeface="Arial"/>
              </a:rPr>
              <a:t>efficient </a:t>
            </a:r>
            <a:r>
              <a:rPr dirty="0" sz="1900" spc="15" b="1">
                <a:solidFill>
                  <a:srgbClr val="4D4D4B"/>
                </a:solidFill>
                <a:latin typeface="Arial"/>
                <a:cs typeface="Arial"/>
              </a:rPr>
              <a:t>way </a:t>
            </a:r>
            <a:r>
              <a:rPr dirty="0" sz="1900" spc="-5" b="1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dirty="0" sz="1900" spc="-10" b="1">
                <a:solidFill>
                  <a:srgbClr val="4D4D4B"/>
                </a:solidFill>
                <a:latin typeface="Arial"/>
                <a:cs typeface="Arial"/>
              </a:rPr>
              <a:t>retrieve </a:t>
            </a:r>
            <a:r>
              <a:rPr dirty="0" sz="1900" spc="-5" b="1">
                <a:solidFill>
                  <a:srgbClr val="4D4D4B"/>
                </a:solidFill>
                <a:latin typeface="Arial"/>
                <a:cs typeface="Arial"/>
              </a:rPr>
              <a:t>items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from a table or  secondary</a:t>
            </a:r>
            <a:r>
              <a:rPr dirty="0" sz="1900" spc="2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index.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>
                <a:solidFill>
                  <a:srgbClr val="4D4D4B"/>
                </a:solidFill>
                <a:latin typeface="Arial"/>
                <a:cs typeface="Arial"/>
              </a:rPr>
              <a:t>Scan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900" spc="-65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can scan a table or secondary</a:t>
            </a:r>
            <a:r>
              <a:rPr dirty="0" sz="1900" spc="165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index.</a:t>
            </a:r>
            <a:endParaRPr sz="19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29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Scan reads every item – </a:t>
            </a:r>
            <a:r>
              <a:rPr dirty="0" sz="1900" b="1">
                <a:solidFill>
                  <a:srgbClr val="4D4D4B"/>
                </a:solidFill>
                <a:latin typeface="Arial"/>
                <a:cs typeface="Arial"/>
              </a:rPr>
              <a:t>slower </a:t>
            </a:r>
            <a:r>
              <a:rPr dirty="0" sz="1900" spc="-5" b="1">
                <a:solidFill>
                  <a:srgbClr val="4D4D4B"/>
                </a:solidFill>
                <a:latin typeface="Arial"/>
                <a:cs typeface="Arial"/>
              </a:rPr>
              <a:t>than</a:t>
            </a:r>
            <a:r>
              <a:rPr dirty="0" sz="1900" spc="6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4D4D4B"/>
                </a:solidFill>
                <a:latin typeface="Arial"/>
                <a:cs typeface="Arial"/>
              </a:rPr>
              <a:t>querying</a:t>
            </a:r>
            <a:r>
              <a:rPr dirty="0" sz="1900" spc="-5">
                <a:solidFill>
                  <a:srgbClr val="4D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ts val="2510"/>
              </a:lnSpc>
              <a:spcBef>
                <a:spcPts val="25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75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can use conditional expressions in both Query and</a:t>
            </a:r>
            <a:r>
              <a:rPr dirty="0" sz="2200" spc="20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Scan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10"/>
              </a:lnSpc>
            </a:pPr>
            <a:r>
              <a:rPr dirty="0" sz="2200" spc="-5">
                <a:solidFill>
                  <a:srgbClr val="4D4D4B"/>
                </a:solidFill>
                <a:latin typeface="Arial"/>
                <a:cs typeface="Arial"/>
              </a:rPr>
              <a:t>operations.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1366" y="10591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0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70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19229" y="251941"/>
            <a:ext cx="635267" cy="71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dirty="0" spc="-5"/>
              <a:t>2017, </a:t>
            </a:r>
            <a:r>
              <a:rPr dirty="0"/>
              <a:t>Amazon </a:t>
            </a:r>
            <a:r>
              <a:rPr dirty="0" spc="5"/>
              <a:t>Web </a:t>
            </a:r>
            <a:r>
              <a:rPr dirty="0" spc="-5"/>
              <a:t>Services, </a:t>
            </a:r>
            <a:r>
              <a:rPr dirty="0"/>
              <a:t>Inc. </a:t>
            </a:r>
            <a:r>
              <a:rPr dirty="0" spc="-5"/>
              <a:t>or </a:t>
            </a:r>
            <a:r>
              <a:rPr dirty="0"/>
              <a:t>its Affiliates. All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2019-12-20T21:42:44Z</dcterms:created>
  <dcterms:modified xsi:type="dcterms:W3CDTF">2019-12-20T21:42:44Z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2019-12-20T00:00:00Z</vt:filetime>
  </property>
</Properties>
</file>