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ython.org/download/releases/2.6.4/" TargetMode="External"/><Relationship Id="rId3" Type="http://schemas.openxmlformats.org/officeDocument/2006/relationships/hyperlink" Target="http://python.org/download/releases/3.1.1/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w3schools.com/python/python_reference.asp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Python Fundamentals"/>
          <p:cNvSpPr txBox="1"/>
          <p:nvPr>
            <p:ph type="title" idx="4294967295"/>
          </p:nvPr>
        </p:nvSpPr>
        <p:spPr>
          <a:xfrm>
            <a:off x="609600" y="1981200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Python Fundamentals</a:t>
            </a:r>
          </a:p>
        </p:txBody>
      </p:sp>
      <p:sp>
        <p:nvSpPr>
          <p:cNvPr id="22" name="Body"/>
          <p:cNvSpPr txBox="1"/>
          <p:nvPr>
            <p:ph type="body" sz="quarter" idx="4294967295"/>
          </p:nvPr>
        </p:nvSpPr>
        <p:spPr>
          <a:xfrm>
            <a:off x="1219200" y="32766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Program Elemen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Program Elements</a:t>
            </a:r>
          </a:p>
        </p:txBody>
      </p:sp>
      <p:sp>
        <p:nvSpPr>
          <p:cNvPr id="59" name="Identifier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Identifiers: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Must begin with letter or underscore, followed by any number of letters, digits, underscores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Variables: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Do not need to be declared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A variable is created when a value is assigned to it: </a:t>
            </a:r>
            <a:br/>
            <a:r>
              <a:t>Examples: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num = 3</a:t>
            </a:r>
            <a:r>
              <a:t>  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Can’t be used in an expression unless it has a value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Error message: </a:t>
            </a:r>
            <a:r>
              <a:rPr i="1">
                <a:solidFill>
                  <a:srgbClr val="FF0000"/>
                </a:solidFill>
              </a:rPr>
              <a:t>Name Error</a:t>
            </a:r>
            <a:r>
              <a:t> – means no value is associated with this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8398088" y="6245225"/>
            <a:ext cx="28871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Variabl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Variables</a:t>
            </a:r>
          </a:p>
        </p:txBody>
      </p:sp>
      <p:sp>
        <p:nvSpPr>
          <p:cNvPr id="63" name="Variable names don’t have static types – values (or objects) do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Variable names don’t have static types – values (or objects) do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A variable name has the type of the value it currently references</a:t>
            </a:r>
          </a:p>
          <a:p>
            <a:pPr>
              <a:buChar char="•"/>
            </a:pPr>
            <a:r>
              <a:t>Variables actually contain references to values (similar to pointers).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This makes it possible to assign different object types to the same variable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A"/>
          <p:cNvSpPr txBox="1"/>
          <p:nvPr/>
        </p:nvSpPr>
        <p:spPr>
          <a:xfrm>
            <a:off x="974725" y="2093912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67" name="Square"/>
          <p:cNvSpPr/>
          <p:nvPr/>
        </p:nvSpPr>
        <p:spPr>
          <a:xfrm>
            <a:off x="1371600" y="2057400"/>
            <a:ext cx="457200" cy="45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" name="Square"/>
          <p:cNvSpPr/>
          <p:nvPr/>
        </p:nvSpPr>
        <p:spPr>
          <a:xfrm>
            <a:off x="5943600" y="2133600"/>
            <a:ext cx="457200" cy="45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" name="Square"/>
          <p:cNvSpPr/>
          <p:nvPr/>
        </p:nvSpPr>
        <p:spPr>
          <a:xfrm>
            <a:off x="2667000" y="2057400"/>
            <a:ext cx="457200" cy="45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" name="Square"/>
          <p:cNvSpPr/>
          <p:nvPr/>
        </p:nvSpPr>
        <p:spPr>
          <a:xfrm>
            <a:off x="7086600" y="2133600"/>
            <a:ext cx="457200" cy="45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" name="Square"/>
          <p:cNvSpPr/>
          <p:nvPr/>
        </p:nvSpPr>
        <p:spPr>
          <a:xfrm>
            <a:off x="7086600" y="2895600"/>
            <a:ext cx="457200" cy="45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" name="3.5"/>
          <p:cNvSpPr txBox="1"/>
          <p:nvPr/>
        </p:nvSpPr>
        <p:spPr>
          <a:xfrm>
            <a:off x="2651125" y="2017712"/>
            <a:ext cx="4219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3.5</a:t>
            </a:r>
          </a:p>
        </p:txBody>
      </p:sp>
      <p:sp>
        <p:nvSpPr>
          <p:cNvPr id="73" name="Line"/>
          <p:cNvSpPr/>
          <p:nvPr/>
        </p:nvSpPr>
        <p:spPr>
          <a:xfrm>
            <a:off x="1600200" y="2286000"/>
            <a:ext cx="10668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A"/>
          <p:cNvSpPr txBox="1"/>
          <p:nvPr/>
        </p:nvSpPr>
        <p:spPr>
          <a:xfrm>
            <a:off x="5486400" y="220980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75" name="3.5"/>
          <p:cNvSpPr txBox="1"/>
          <p:nvPr/>
        </p:nvSpPr>
        <p:spPr>
          <a:xfrm>
            <a:off x="7086600" y="2209800"/>
            <a:ext cx="4219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3.5</a:t>
            </a:r>
          </a:p>
        </p:txBody>
      </p:sp>
      <p:sp>
        <p:nvSpPr>
          <p:cNvPr id="76" name="7.0"/>
          <p:cNvSpPr txBox="1"/>
          <p:nvPr/>
        </p:nvSpPr>
        <p:spPr>
          <a:xfrm>
            <a:off x="7110412" y="2895600"/>
            <a:ext cx="42192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7.0</a:t>
            </a:r>
          </a:p>
        </p:txBody>
      </p:sp>
      <p:sp>
        <p:nvSpPr>
          <p:cNvPr id="77" name="Line"/>
          <p:cNvSpPr/>
          <p:nvPr/>
        </p:nvSpPr>
        <p:spPr>
          <a:xfrm>
            <a:off x="6172199" y="2362199"/>
            <a:ext cx="914401" cy="762002"/>
          </a:xfrm>
          <a:prstGeom prst="line">
            <a:avLst/>
          </a:prstGeom>
          <a:ln>
            <a:solidFill>
              <a:srgbClr val="000000"/>
            </a:solidFill>
            <a:prstDash val="sysDash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A = A * 2…"/>
          <p:cNvSpPr txBox="1"/>
          <p:nvPr/>
        </p:nvSpPr>
        <p:spPr>
          <a:xfrm>
            <a:off x="3810000" y="2133600"/>
            <a:ext cx="1038409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 = A * 2</a:t>
            </a:r>
          </a:p>
          <a:p>
            <a:pPr/>
          </a:p>
          <a:p>
            <a:pPr/>
            <a:r>
              <a:t>A = “cat”</a:t>
            </a:r>
          </a:p>
        </p:txBody>
      </p:sp>
      <p:sp>
        <p:nvSpPr>
          <p:cNvPr id="79" name="Rectangle"/>
          <p:cNvSpPr/>
          <p:nvPr/>
        </p:nvSpPr>
        <p:spPr>
          <a:xfrm>
            <a:off x="7086600" y="3810000"/>
            <a:ext cx="650875" cy="45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" name="“cat”"/>
          <p:cNvSpPr txBox="1"/>
          <p:nvPr/>
        </p:nvSpPr>
        <p:spPr>
          <a:xfrm>
            <a:off x="7086600" y="3810000"/>
            <a:ext cx="5613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“cat”</a:t>
            </a:r>
          </a:p>
        </p:txBody>
      </p:sp>
      <p:sp>
        <p:nvSpPr>
          <p:cNvPr id="81" name="Line"/>
          <p:cNvSpPr/>
          <p:nvPr/>
        </p:nvSpPr>
        <p:spPr>
          <a:xfrm>
            <a:off x="6172199" y="2362200"/>
            <a:ext cx="914402" cy="1676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Python handles memory management automatically.  It will create new objects and store them in memory; it will also execute garbage collection algorithms to reclaim any inaccessible memory locations.…"/>
          <p:cNvSpPr txBox="1"/>
          <p:nvPr/>
        </p:nvSpPr>
        <p:spPr>
          <a:xfrm>
            <a:off x="381000" y="4114800"/>
            <a:ext cx="6477000" cy="2217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Python handles memory management automatically.  It will create new objects and store them in memory; it will also execute garbage collection algorithms to reclaim any inaccessible memory locations.</a:t>
            </a:r>
          </a:p>
          <a:p>
            <a:pPr/>
          </a:p>
          <a:p>
            <a:pPr/>
            <a:r>
              <a:t>Python does not implement reference semantics for simple variables; if A = 10 and B = A, A = A + 1 does not change the value of B</a:t>
            </a:r>
          </a:p>
        </p:txBody>
      </p:sp>
      <p:sp>
        <p:nvSpPr>
          <p:cNvPr id="83" name="Variables contain references to data values"/>
          <p:cNvSpPr txBox="1"/>
          <p:nvPr/>
        </p:nvSpPr>
        <p:spPr>
          <a:xfrm>
            <a:off x="822325" y="798512"/>
            <a:ext cx="44713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Variables contain references to data values</a:t>
            </a:r>
          </a:p>
        </p:txBody>
      </p:sp>
      <p:cxnSp>
        <p:nvCxnSpPr>
          <p:cNvPr id="84" name="Connection Line"/>
          <p:cNvCxnSpPr>
            <a:stCxn id="81" idx="0"/>
            <a:endCxn id="75" idx="0"/>
          </p:cNvCxnSpPr>
          <p:nvPr/>
        </p:nvCxnSpPr>
        <p:spPr>
          <a:xfrm flipV="1">
            <a:off x="6629400" y="2385130"/>
            <a:ext cx="668163" cy="81527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Basic Data Typ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Basic Data Types</a:t>
            </a:r>
          </a:p>
        </p:txBody>
      </p:sp>
      <p:sp>
        <p:nvSpPr>
          <p:cNvPr id="88" name="Numeric types: integer, floats, complex…"/>
          <p:cNvSpPr txBox="1"/>
          <p:nvPr>
            <p:ph type="body" idx="4294967295"/>
          </p:nvPr>
        </p:nvSpPr>
        <p:spPr>
          <a:xfrm>
            <a:off x="457200" y="2057400"/>
            <a:ext cx="85344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Numeric types: integer, floats, complex</a:t>
            </a:r>
          </a:p>
          <a:p>
            <a:pPr>
              <a:buChar char="•"/>
            </a:pPr>
            <a:r>
              <a:t>A literal with a decimal point is a float; otherwise an integer</a:t>
            </a:r>
          </a:p>
          <a:p>
            <a:pPr>
              <a:buChar char="•"/>
            </a:pPr>
            <a:r>
              <a:t>Complex numbers use “j” or “J” to designate the imaginary part: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5 + 2j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returns the type of any data value: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Data Typ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Data Types</a:t>
            </a:r>
          </a:p>
        </p:txBody>
      </p:sp>
      <p:sp>
        <p:nvSpPr>
          <p:cNvPr id="92" name="&gt;&gt;&gt; type(15)…"/>
          <p:cNvSpPr txBox="1"/>
          <p:nvPr>
            <p:ph type="body"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type(15)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&lt;class 'int'&gt;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type (3.)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&lt;class 'float'&gt;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34.8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type(x)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&lt;class 'float'&gt;</a:t>
            </a:r>
          </a:p>
        </p:txBody>
      </p:sp>
      <p:sp>
        <p:nvSpPr>
          <p:cNvPr id="93" name="&gt;&gt;&gt; 1j * 1j…"/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1j * 1j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(-1+0j)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 = 3 + 1j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type(s)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&lt;class 'complex'&gt;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"learning”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type(x)</a:t>
            </a:r>
          </a:p>
          <a:p>
            <a:pPr marL="342900" indent="-342900">
              <a:spcBef>
                <a:spcPts val="600"/>
              </a:spcBef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&lt;class 'str'&gt;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Express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Expressions</a:t>
            </a:r>
          </a:p>
        </p:txBody>
      </p:sp>
      <p:sp>
        <p:nvSpPr>
          <p:cNvPr id="97" name="An expression calculates a value…"/>
          <p:cNvSpPr txBox="1"/>
          <p:nvPr>
            <p:ph type="body" idx="4294967295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An expression calculates a value</a:t>
            </a:r>
          </a:p>
          <a:p>
            <a:pPr>
              <a:buChar char="•"/>
            </a:pPr>
            <a:r>
              <a:t>Arithmetic operators: +, -, *, /, ** (exponentiation)</a:t>
            </a:r>
          </a:p>
          <a:p>
            <a:pPr>
              <a:buChar char="•"/>
            </a:pPr>
            <a:r>
              <a:t>Add, subtract, multiply, divide work just as they do in other C-style languages</a:t>
            </a:r>
          </a:p>
          <a:p>
            <a:pPr>
              <a:buChar char="•"/>
            </a:pPr>
            <a:r>
              <a:t>Spaces in an expression are not significan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Expression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Expressions</a:t>
            </a:r>
          </a:p>
        </p:txBody>
      </p:sp>
      <p:sp>
        <p:nvSpPr>
          <p:cNvPr id="101" name="Mixed type (integer and float) expressions are converted to floats:  &gt;&gt;&gt; 4 * 2.0 /6 1.3333333333333333…"/>
          <p:cNvSpPr txBox="1"/>
          <p:nvPr>
            <p:ph type="body" idx="4294967295"/>
          </p:nvPr>
        </p:nvSpPr>
        <p:spPr>
          <a:xfrm>
            <a:off x="457200" y="1231900"/>
            <a:ext cx="82296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Mixed type (integer and float) expressions are converted to floats:</a:t>
            </a:r>
            <a:br/>
            <a:br/>
            <a:r>
              <a:t>&gt;&gt;&gt; 4 * 2.0 /6</a:t>
            </a:r>
            <a:br/>
            <a:r>
              <a:t>1.3333333333333333</a:t>
            </a:r>
            <a:br/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Mixed type (real and imaginary) conversions: </a:t>
            </a:r>
            <a:br/>
            <a:br/>
            <a:r>
              <a:t>&gt;&gt;&gt; x = 5 + 13j</a:t>
            </a:r>
            <a:br/>
            <a:r>
              <a:t>&gt;&gt;&gt; y = 3.2</a:t>
            </a:r>
            <a:br/>
            <a:r>
              <a:t>&gt;&gt;&gt; z = x + y</a:t>
            </a:r>
            <a:br/>
            <a:r>
              <a:t>&gt;&gt;&gt; z</a:t>
            </a:r>
            <a:br/>
            <a:r>
              <a:t>(8.2</a:t>
            </a:r>
            <a:r>
              <a:t> </a:t>
            </a:r>
            <a:r>
              <a:t>+</a:t>
            </a:r>
            <a:r>
              <a:t> </a:t>
            </a:r>
            <a:r>
              <a:t>13</a:t>
            </a:r>
            <a:r>
              <a:t>J </a:t>
            </a:r>
            <a:r>
              <a:t>)</a:t>
            </a:r>
            <a:br/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Explicit casts are also supported:</a:t>
            </a:r>
            <a:br/>
            <a:br/>
            <a:r>
              <a:t>&gt;&gt;&gt; y = 4.999		 &gt;&gt;&gt; x = 8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	&gt;&gt;&gt; int(y)			 &gt;&gt;&gt; float(x)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	4				8.0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Assignment Statement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Assignment Statements</a:t>
            </a:r>
          </a:p>
        </p:txBody>
      </p:sp>
      <p:sp>
        <p:nvSpPr>
          <p:cNvPr id="105" name="Syntax:  Assignment → variable = expression…"/>
          <p:cNvSpPr txBox="1"/>
          <p:nvPr>
            <p:ph type="body" idx="4294967295"/>
          </p:nvPr>
        </p:nvSpPr>
        <p:spPr>
          <a:xfrm>
            <a:off x="228599" y="1219200"/>
            <a:ext cx="8763002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Syntax:  A</a:t>
            </a:r>
            <a:r>
              <a:rPr i="1"/>
              <a:t>ssignment → variable = expression</a:t>
            </a: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A variable’s type is determined by the type of the value assigned to it.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Multiple_assign</a:t>
            </a:r>
            <a:r>
              <a:rPr i="1"/>
              <a:t> →var{, var} = expr{, expr) </a:t>
            </a:r>
            <a:br>
              <a:rPr i="1"/>
            </a:br>
            <a:r>
              <a:t> 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x, y = 4, 7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y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7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x, y = y, x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7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y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Interactive Input"/>
          <p:cNvSpPr txBox="1"/>
          <p:nvPr>
            <p:ph type="title" idx="4294967295"/>
          </p:nvPr>
        </p:nvSpPr>
        <p:spPr>
          <a:xfrm>
            <a:off x="457200" y="152400"/>
            <a:ext cx="8229600" cy="563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365760">
              <a:defRPr sz="1480"/>
            </a:pPr>
            <a:br/>
            <a:r>
              <a:t>Interactive Input</a:t>
            </a:r>
            <a:br/>
          </a:p>
        </p:txBody>
      </p:sp>
      <p:sp>
        <p:nvSpPr>
          <p:cNvPr id="109" name="Syntax:   input → variable = input(string) The string is used as a prompt. Inputs a string…"/>
          <p:cNvSpPr txBox="1"/>
          <p:nvPr>
            <p:ph type="body" idx="4294967295"/>
          </p:nvPr>
        </p:nvSpPr>
        <p:spPr>
          <a:xfrm>
            <a:off x="304800" y="1066800"/>
            <a:ext cx="8534400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533400" indent="-533400">
              <a:spcBef>
                <a:spcPts val="600"/>
              </a:spcBef>
              <a:buChar char="•"/>
              <a:defRPr sz="2800"/>
            </a:pPr>
            <a:r>
              <a:t>Syntax:  </a:t>
            </a:r>
            <a:r>
              <a:rPr i="1"/>
              <a:t> input → variable = input(string)</a:t>
            </a:r>
            <a:br>
              <a:rPr i="1"/>
            </a:br>
            <a:r>
              <a:t>The string is used as a prompt.</a:t>
            </a:r>
            <a:br/>
            <a:r>
              <a:t>Inputs a string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y = input("enter a name --&gt; ")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 name --&gt; max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y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'max'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number = input("Enter an integer ")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an integer 32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number</a:t>
            </a:r>
          </a:p>
          <a:p>
            <a:pPr lvl="1" marL="457200" indent="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’32’</a:t>
            </a:r>
          </a:p>
          <a:p>
            <a:pPr marL="533400" indent="-533400">
              <a:spcBef>
                <a:spcPts val="600"/>
              </a:spcBef>
              <a:buChar char="•"/>
              <a:defRPr i="1" sz="2800"/>
            </a:pPr>
            <a:r>
              <a:t>input()</a:t>
            </a:r>
            <a:r>
              <a:rPr i="0"/>
              <a:t> reads input from the keyboard as a string;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Input"/>
          <p:cNvSpPr txBox="1"/>
          <p:nvPr>
            <p:ph type="title" idx="4294967295"/>
          </p:nvPr>
        </p:nvSpPr>
        <p:spPr>
          <a:xfrm>
            <a:off x="457200" y="152400"/>
            <a:ext cx="8229600" cy="563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365760">
              <a:defRPr sz="1600"/>
            </a:pPr>
            <a:br/>
            <a:r>
              <a:t>Input</a:t>
            </a:r>
            <a:br/>
          </a:p>
        </p:txBody>
      </p:sp>
      <p:sp>
        <p:nvSpPr>
          <p:cNvPr id="113" name="To get numeric data use  a cast :  &gt;&gt;&gt; number = int(input(&quot;enter an integer: &quot;)) enter an integer: 87 &gt;&gt;&gt; number 87…"/>
          <p:cNvSpPr txBox="1"/>
          <p:nvPr>
            <p:ph type="body" idx="4294967295"/>
          </p:nvPr>
        </p:nvSpPr>
        <p:spPr>
          <a:xfrm>
            <a:off x="228599" y="1066800"/>
            <a:ext cx="8763002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Char char="•"/>
              <a:defRPr sz="3600"/>
            </a:pPr>
            <a:r>
              <a:t>To get numeric data use  a cast :</a:t>
            </a:r>
            <a:br/>
            <a:br/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&gt;&gt;&gt; number = int(input("enter an integer: "))</a:t>
            </a:r>
            <a:br>
              <a:rPr b="1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enter an integer: 87</a:t>
            </a:r>
            <a:br>
              <a:rPr b="1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&gt;&gt;&gt; number</a:t>
            </a:r>
            <a:br>
              <a:rPr b="1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87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800"/>
              </a:spcBef>
              <a:buChar char="•"/>
              <a:defRPr sz="3600"/>
            </a:pPr>
            <a:r>
              <a:t>If types don’t match (e.g., if you type 4.5 and try to cast it as an integer) you will get an error:</a:t>
            </a:r>
            <a:br/>
            <a:br/>
            <a:r>
              <a:rPr sz="2400">
                <a:solidFill>
                  <a:srgbClr val="FF0000"/>
                </a:solidFill>
              </a:rPr>
              <a:t>ValueError: invalid literal for int() with base 10: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Scripts are Usually Interpreted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Scripts are Usually Interpreted</a:t>
            </a:r>
          </a:p>
        </p:txBody>
      </p:sp>
      <p:sp>
        <p:nvSpPr>
          <p:cNvPr id="26" name="Using an interpreter instead of a compiler makes sense when programs change frequently and/or are very interactive.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Using an interpreter instead of a compiler makes sense when programs change frequently and/or are very interactive.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Reason: no extra compile time</a:t>
            </a:r>
          </a:p>
          <a:p>
            <a:pPr>
              <a:buChar char="•"/>
            </a:pPr>
            <a:r>
              <a:t>In the scripting language-as-glue-language mode, performance is dominated by the modules being connected by the scripting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Input"/>
          <p:cNvSpPr txBox="1"/>
          <p:nvPr>
            <p:ph type="title" idx="4294967295"/>
          </p:nvPr>
        </p:nvSpPr>
        <p:spPr>
          <a:xfrm>
            <a:off x="457200" y="152400"/>
            <a:ext cx="8229600" cy="563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365760">
              <a:defRPr sz="1600"/>
            </a:pPr>
            <a:br/>
            <a:r>
              <a:t>Input</a:t>
            </a:r>
            <a:br/>
          </a:p>
        </p:txBody>
      </p:sp>
      <p:sp>
        <p:nvSpPr>
          <p:cNvPr id="117" name="Multiple inputs:…"/>
          <p:cNvSpPr txBox="1"/>
          <p:nvPr>
            <p:ph type="body" idx="4294967295"/>
          </p:nvPr>
        </p:nvSpPr>
        <p:spPr>
          <a:xfrm>
            <a:off x="501650" y="1060450"/>
            <a:ext cx="8458200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Multiple inputs: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x, y = int(input("enter an integer: ")), 		      float(input("enter a float: "))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an integer: 3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 float: 4.5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print("x is", x, " y is ", y)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is 3  y is  4.5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Instead of the cast you can use the </a:t>
            </a:r>
            <a:r>
              <a:rPr i="1"/>
              <a:t>eval( )</a:t>
            </a:r>
            <a:r>
              <a:t> function and Python choose the correct types: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x, y = eval(input("Enter two numbers: "))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two numbers: 3.7, 98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x, y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(3.7, 98)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Python Control Structur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Python Control Structures</a:t>
            </a:r>
          </a:p>
        </p:txBody>
      </p:sp>
      <p:sp>
        <p:nvSpPr>
          <p:cNvPr id="121" name="Python loop type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</a:pPr>
            <a:r>
              <a:t>Python loop types: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while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for</a:t>
            </a:r>
          </a:p>
          <a:p>
            <a:pPr>
              <a:lnSpc>
                <a:spcPct val="90000"/>
              </a:lnSpc>
              <a:buChar char="•"/>
            </a:pPr>
            <a:r>
              <a:t>Decision statements: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if</a:t>
            </a:r>
          </a:p>
          <a:p>
            <a:pPr>
              <a:lnSpc>
                <a:spcPct val="90000"/>
              </a:lnSpc>
              <a:buChar char="•"/>
            </a:pPr>
            <a:r>
              <a:t>Related features: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range( )		# a function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break			# statements similar to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continue 		# those in C/C++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General Informa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General Information</a:t>
            </a:r>
          </a:p>
        </p:txBody>
      </p:sp>
      <p:sp>
        <p:nvSpPr>
          <p:cNvPr id="125" name="The control structure statement must end with a semicolon (:)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The control structure statement must end with a semicolon (:)</a:t>
            </a:r>
          </a:p>
          <a:p>
            <a:pPr>
              <a:buChar char="•"/>
            </a:pPr>
            <a:r>
              <a:t>The first statement in the body of a loop must be indented.</a:t>
            </a:r>
          </a:p>
          <a:p>
            <a:pPr>
              <a:buChar char="•"/>
            </a:pPr>
            <a:r>
              <a:t>All other statements must be indented by the same amount</a:t>
            </a:r>
          </a:p>
          <a:p>
            <a:pPr>
              <a:buChar char="•"/>
            </a:pPr>
            <a:r>
              <a:t>To terminate a loop body, enter a blank line or “unindent”.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While Loop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While Loop</a:t>
            </a:r>
          </a:p>
        </p:txBody>
      </p:sp>
      <p:sp>
        <p:nvSpPr>
          <p:cNvPr id="129" name="&gt;&gt;&gt; x = 0…"/>
          <p:cNvSpPr txBox="1"/>
          <p:nvPr>
            <p:ph type="body" idx="4294967295"/>
          </p:nvPr>
        </p:nvSpPr>
        <p:spPr>
          <a:xfrm>
            <a:off x="-38100" y="1066800"/>
            <a:ext cx="89916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0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while (x &lt; 10)</a:t>
            </a:r>
            <a:r>
              <a:rPr>
                <a:solidFill>
                  <a:srgbClr val="FF0000"/>
                </a:solidFill>
              </a:rPr>
              <a:t>:  # remember semicolon!</a:t>
            </a:r>
            <a:endParaRPr>
              <a:solidFill>
                <a:srgbClr val="FF0000"/>
              </a:solidFill>
            </a:endParaRP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print(x, </a:t>
            </a:r>
            <a:r>
              <a:rPr>
                <a:solidFill>
                  <a:srgbClr val="FF0000"/>
                </a:solidFill>
              </a:rPr>
              <a:t>end = " ")#no new line</a:t>
            </a:r>
            <a:endParaRPr>
              <a:solidFill>
                <a:srgbClr val="FF0000"/>
              </a:solidFill>
            </a:endParaRP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x = x + 1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0 1 2 3 4 5 6 7 8 9</a:t>
            </a:r>
            <a:r>
              <a:rPr sz="2800"/>
              <a:t> 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800"/>
            </a:pPr>
            <a:r>
              <a:t>Conditions are evaluated just as in C/C++: 0 is false, non-zero is true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The conditional operators are also the same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Note indentation – provided by the IDLE GUI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While Loop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While Loop</a:t>
            </a:r>
          </a:p>
        </p:txBody>
      </p:sp>
      <p:sp>
        <p:nvSpPr>
          <p:cNvPr id="133" name="for x in range(10):…"/>
          <p:cNvSpPr txBox="1"/>
          <p:nvPr>
            <p:ph type="body" idx="4294967295"/>
          </p:nvPr>
        </p:nvSpPr>
        <p:spPr>
          <a:xfrm>
            <a:off x="-38100" y="1066800"/>
            <a:ext cx="89916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for x in range(10):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i="1" sz="1819"/>
            </a:pPr>
            <a:r>
              <a:rPr i="0"/>
              <a:t>    </a:t>
            </a:r>
            <a:r>
              <a:t># This is in the loop</a:t>
            </a:r>
            <a:endParaRPr i="0"/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    print("We are currently on the number {}!".format(x))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    if x == 5: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i="1" sz="1819"/>
            </a:pPr>
            <a:r>
              <a:rPr i="0"/>
              <a:t>        </a:t>
            </a:r>
            <a:r>
              <a:t># This is in the if statenent which is in the loop</a:t>
            </a:r>
            <a:endParaRPr i="0"/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        print("Cool! 5!")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    if x % 2 == 0: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i="1" sz="1819"/>
            </a:pPr>
            <a:r>
              <a:rPr i="0"/>
              <a:t>        </a:t>
            </a:r>
            <a:r>
              <a:t># This is in a different if statement but still in the loop</a:t>
            </a:r>
            <a:endParaRPr i="0"/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        print("Alright! {} is an even number!".format(x))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i="1" sz="1819"/>
            </a:pPr>
            <a:r>
              <a:rPr i="0"/>
              <a:t>    </a:t>
            </a:r>
            <a:r>
              <a:t># This is in the for loop but not in a if statement</a:t>
            </a:r>
            <a:endParaRPr i="0"/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    print("Next number coming up... {}!".format(x+1))</a:t>
            </a: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i="1" sz="1819"/>
            </a:pPr>
            <a:r>
              <a:t># This code isn't in any kind of block</a:t>
            </a:r>
            <a:endParaRPr i="0"/>
          </a:p>
          <a:p>
            <a:pPr marL="0" indent="0" defTabSz="297179">
              <a:lnSpc>
                <a:spcPts val="3500"/>
              </a:lnSpc>
              <a:spcBef>
                <a:spcPts val="0"/>
              </a:spcBef>
              <a:buSzTx/>
              <a:buNone/>
              <a:defRPr sz="1819"/>
            </a:pPr>
            <a:r>
              <a:t>print("Finished!")</a:t>
            </a:r>
            <a:endParaRPr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For Loop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For Loops</a:t>
            </a:r>
          </a:p>
        </p:txBody>
      </p:sp>
      <p:sp>
        <p:nvSpPr>
          <p:cNvPr id="137" name="Syntax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</a:pPr>
            <a:r>
              <a:t>Syntax:</a:t>
            </a:r>
          </a:p>
          <a:p>
            <a:pPr>
              <a:lnSpc>
                <a:spcPct val="90000"/>
              </a:lnSpc>
              <a:buSzTx/>
              <a:buNone/>
            </a:pPr>
            <a:r>
              <a:t>	</a:t>
            </a:r>
            <a:r>
              <a:rPr i="1" sz="2800">
                <a:latin typeface="Courier New"/>
                <a:ea typeface="Courier New"/>
                <a:cs typeface="Courier New"/>
                <a:sym typeface="Courier New"/>
              </a:rPr>
              <a:t>for &lt;var&gt; in &lt;sequence&gt;:</a:t>
            </a:r>
            <a:endParaRPr i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&lt;body&gt;</a:t>
            </a:r>
          </a:p>
          <a:p>
            <a:pPr>
              <a:lnSpc>
                <a:spcPct val="90000"/>
              </a:lnSpc>
              <a:buChar char="•"/>
              <a:defRPr i="1"/>
            </a:pPr>
            <a:r>
              <a:t>&lt;sequence&gt;</a:t>
            </a:r>
            <a:r>
              <a:rPr i="0"/>
              <a:t> can be a list of values or it can be defined by the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range(</a:t>
            </a:r>
            <a:r>
              <a:rPr i="0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/>
              <a:t> function</a:t>
            </a:r>
            <a:endParaRPr i="0"/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range(n) produces a list of values: 0, 1, …,n-1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range(start, n): begins at start instead of 0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range(start, n, step): uses step as the increment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&gt;&gt;&gt; for i in range(3):…"/>
          <p:cNvSpPr txBox="1"/>
          <p:nvPr/>
        </p:nvSpPr>
        <p:spPr>
          <a:xfrm>
            <a:off x="838200" y="533400"/>
            <a:ext cx="7391400" cy="561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i in range(3):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print(i,end = " ")	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0 1 2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i in range(5,10):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print(i,end = " ")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t>	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5 6 7 8 9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i in range(6,12,2):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print(i)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6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8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i in (1, 2, 3):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print(i)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Ranges can also be specified using expressions:…"/>
          <p:cNvSpPr txBox="1"/>
          <p:nvPr/>
        </p:nvSpPr>
        <p:spPr>
          <a:xfrm>
            <a:off x="1219199" y="1066800"/>
            <a:ext cx="6172202" cy="367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Ranges can also be specified using expressions:</a:t>
            </a:r>
          </a:p>
          <a:p>
            <a:pPr>
              <a:defRPr sz="2800"/>
            </a:pP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n = 5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i in range(2*n + 3):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print(i,end = “ “)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0 1 2 3 4 5 6 7 8 9 10 11 12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Using a List in a for loop"/>
          <p:cNvSpPr txBox="1"/>
          <p:nvPr>
            <p:ph type="title" idx="4294967295"/>
          </p:nvPr>
        </p:nvSpPr>
        <p:spPr>
          <a:xfrm>
            <a:off x="457200" y="274637"/>
            <a:ext cx="8229600" cy="944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Using a List in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t>loop</a:t>
            </a:r>
          </a:p>
        </p:txBody>
      </p:sp>
      <p:sp>
        <p:nvSpPr>
          <p:cNvPr id="147" name="Lists are enclosed in square brackets…"/>
          <p:cNvSpPr txBox="1"/>
          <p:nvPr/>
        </p:nvSpPr>
        <p:spPr>
          <a:xfrm>
            <a:off x="463550" y="1460499"/>
            <a:ext cx="8458200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Lists are enclosed in square brackets</a:t>
            </a:r>
          </a:p>
          <a:p>
            <a:pPr>
              <a:defRPr sz="3200"/>
            </a:pP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i in [3, 2, 1]: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print(i,end = " ")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3 2 1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</a:t>
            </a:r>
            <a:r>
              <a:rPr sz="2000"/>
              <a:t> </a:t>
            </a:r>
            <a:r>
              <a:t>i</a:t>
            </a:r>
            <a:r>
              <a:rPr sz="2000"/>
              <a:t> </a:t>
            </a:r>
            <a:r>
              <a:t>in</a:t>
            </a:r>
            <a:r>
              <a:rPr sz="1800"/>
              <a:t> </a:t>
            </a:r>
            <a:r>
              <a:t>['cat',</a:t>
            </a:r>
            <a:r>
              <a:rPr sz="2000"/>
              <a:t> </a:t>
            </a:r>
            <a:r>
              <a:t>'dog',</a:t>
            </a:r>
            <a:r>
              <a:rPr sz="2000"/>
              <a:t> </a:t>
            </a:r>
            <a:r>
              <a:t>'elephant']: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print(i,end = " ")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 dog elephant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If Statemen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If Statement</a:t>
            </a:r>
          </a:p>
        </p:txBody>
      </p:sp>
      <p:sp>
        <p:nvSpPr>
          <p:cNvPr id="151" name="Python if statement has three version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</a:pPr>
            <a:r>
              <a:t>Python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t> statement has three versions: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t> (only one option)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t> (two options)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r>
              <a:t> (three or more options)</a:t>
            </a:r>
          </a:p>
          <a:p>
            <a:pPr>
              <a:lnSpc>
                <a:spcPct val="90000"/>
              </a:lnSpc>
              <a:buChar char="•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r>
              <a:t> substitutes for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t> statement in other languages.</a:t>
            </a:r>
          </a:p>
          <a:p>
            <a:pPr>
              <a:lnSpc>
                <a:spcPct val="90000"/>
              </a:lnSpc>
              <a:buChar char="•"/>
            </a:pPr>
            <a:r>
              <a:t>Each part must be followed with a semicolon and whitespace is used as the delimiter.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Why Python?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Why Python?</a:t>
            </a:r>
          </a:p>
        </p:txBody>
      </p:sp>
      <p:sp>
        <p:nvSpPr>
          <p:cNvPr id="30" name="No universal agreement on which scripting language is best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No universal agreement on which scripting language is best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Perl, Ruby, Python all have advocates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Perl: good for system administration duties, traditional scripting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Python – has attracted many former Perl users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Ruby – syntactically similar to Perl and Python; popularized because it was used to write Ruby on Rails, a framework for web apps.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If-elif-else Statemen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If-elif-else Statement</a:t>
            </a:r>
          </a:p>
        </p:txBody>
      </p:sp>
      <p:sp>
        <p:nvSpPr>
          <p:cNvPr id="155" name="x = int(input(&quot;enter an integer: “))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x = int(input("enter an integer: “))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if x &lt; 0: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 print (‘Negative’)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elif x == 0: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print ('Zero‘)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elif x == 1: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print ('Single')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else: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print ('More'</a:t>
            </a:r>
            <a:r>
              <a:rPr b="0"/>
              <a:t>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Right way               Wrong way"/>
          <p:cNvSpPr txBox="1"/>
          <p:nvPr>
            <p:ph type="title" idx="4294967295"/>
          </p:nvPr>
        </p:nvSpPr>
        <p:spPr>
          <a:xfrm>
            <a:off x="381000" y="228600"/>
            <a:ext cx="82296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z="4000"/>
            </a:lvl1pPr>
          </a:lstStyle>
          <a:p>
            <a:pPr/>
            <a:r>
              <a:t>Right way               Wrong way</a:t>
            </a:r>
          </a:p>
        </p:txBody>
      </p:sp>
      <p:sp>
        <p:nvSpPr>
          <p:cNvPr id="159" name="&gt;&gt;&gt; if x &lt; 0:…"/>
          <p:cNvSpPr txBox="1"/>
          <p:nvPr>
            <p:ph type="body" sz="half" idx="4294967295"/>
          </p:nvPr>
        </p:nvSpPr>
        <p:spPr>
          <a:xfrm>
            <a:off x="457200" y="990600"/>
            <a:ext cx="4038600" cy="5135563"/>
          </a:xfrm>
          <a:prstGeom prst="rect">
            <a:avLst/>
          </a:prstGeom>
          <a:ln w="9525">
            <a:solidFill>
              <a:srgbClr val="0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&gt;&gt;&gt; if x &lt; 0: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			y = x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elif x == 0: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			y = 1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elif x &lt; 10: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			y = 100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else: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			print("none”)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(you may have to override the IDLE indentation)</a:t>
            </a:r>
          </a:p>
        </p:txBody>
      </p:sp>
      <p:sp>
        <p:nvSpPr>
          <p:cNvPr id="160" name="&gt;&gt;&gt; if x &lt; 0:…"/>
          <p:cNvSpPr txBox="1"/>
          <p:nvPr/>
        </p:nvSpPr>
        <p:spPr>
          <a:xfrm>
            <a:off x="4648200" y="990600"/>
            <a:ext cx="4038600" cy="5135563"/>
          </a:xfrm>
          <a:prstGeom prst="rect">
            <a:avLst/>
          </a:prstGeom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&gt;&gt;&gt; if x &lt; 0: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			y = x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       elif x == 0: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	   		y = 1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       elif x &lt; 10: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			y = 100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       else: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			print("none ")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	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SyntaxError: unindent does not match any outer indentation level (&lt;pyshell#86&gt;, line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Python Data Types/Data Structur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Python Data Types/Data Structures</a:t>
            </a:r>
          </a:p>
        </p:txBody>
      </p:sp>
      <p:sp>
        <p:nvSpPr>
          <p:cNvPr id="164" name="Many built-in simple types: ints, floats, infinite precision integers, complex, string, etc.…"/>
          <p:cNvSpPr txBox="1"/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Many built-in simple types: ints, floats, infinite precision integers, complex, string, etc.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Built-in data structures: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Lists or dynamic arrays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Dictionaries (associative arrays or hash tables)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Accessed by key-value indices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Tuples 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Similar to lists, but cannot be modified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Sometimes used like structs, but indexed by position instead of field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String Data Typ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Data Type</a:t>
            </a:r>
          </a:p>
        </p:txBody>
      </p:sp>
      <p:sp>
        <p:nvSpPr>
          <p:cNvPr id="168" name="A sequence of characters enclosed in quotes (single or double; just be consistent)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 sequence of characters enclosed in quotes (single or double; just be consistent)</a:t>
            </a:r>
          </a:p>
          <a:p>
            <a:pPr>
              <a:buChar char="•"/>
            </a:pPr>
            <a:r>
              <a:t>Elements can be accessed via an index, but you cannot change the individual characters – you will get an error if you try:</a:t>
            </a:r>
          </a:p>
          <a:p>
            <a:pPr>
              <a:buChar char="•"/>
              <a:def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TypeError: 'str' object does not support item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String Data Type"/>
          <p:cNvSpPr txBox="1"/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Data Type</a:t>
            </a:r>
          </a:p>
        </p:txBody>
      </p:sp>
      <p:sp>
        <p:nvSpPr>
          <p:cNvPr id="172" name="&gt;&gt;&gt; str1 = 'happy'…"/>
          <p:cNvSpPr txBox="1"/>
          <p:nvPr>
            <p:ph type="body" idx="4294967295"/>
          </p:nvPr>
        </p:nvSpPr>
        <p:spPr>
          <a:xfrm>
            <a:off x="381000" y="1143000"/>
            <a:ext cx="8229600" cy="548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&gt;&gt;&gt; str1 = 'happy'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str2 = "Monday"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str1, str2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(‘happy', 'Monday')  # a tuple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str1[1]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'a'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str1, str2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('happy', 'Monday')  # x is a tuple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x[1]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'Monday'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tring Data Type - continued"/>
          <p:cNvSpPr txBox="1"/>
          <p:nvPr>
            <p:ph type="title" idx="4294967295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Data Type - continued</a:t>
            </a:r>
          </a:p>
        </p:txBody>
      </p:sp>
      <p:sp>
        <p:nvSpPr>
          <p:cNvPr id="176" name="&gt;&gt;&gt; print(str1, str2)…"/>
          <p:cNvSpPr txBox="1"/>
          <p:nvPr>
            <p:ph type="body" idx="4294967295"/>
          </p:nvPr>
        </p:nvSpPr>
        <p:spPr>
          <a:xfrm>
            <a:off x="381000" y="1143000"/>
            <a:ext cx="8229600" cy="548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	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&gt;&gt;&gt; print(str1, str2)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Happy Monday 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"I don't like hotdogs"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"I don't like hotdogs"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'I don</a:t>
            </a:r>
            <a:r>
              <a:rPr>
                <a:solidFill>
                  <a:srgbClr val="FF0000"/>
                </a:solidFill>
              </a:rPr>
              <a:t>'</a:t>
            </a:r>
            <a:r>
              <a:t>t like hotdogs'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Syntax Error: invalid syntax</a:t>
            </a:r>
            <a:br/>
          </a:p>
          <a:p>
            <a:pPr lvl="1" marL="285750" indent="171450">
              <a:spcBef>
                <a:spcPts val="0"/>
              </a:spcBef>
              <a:buSzTx/>
              <a:buNone/>
              <a:defRPr sz="2800"/>
            </a:pPr>
            <a:r>
              <a:t>Use double quotes when you want to include single quotes (and vice versa)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String Data Typ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Data Type</a:t>
            </a:r>
          </a:p>
        </p:txBody>
      </p:sp>
      <p:sp>
        <p:nvSpPr>
          <p:cNvPr id="180" name="More examples: &gt;&gt;&gt; '&quot;why not?&quot; said Jim'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More examples:</a:t>
            </a:r>
            <a:br/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&gt;&gt;&gt; '"why not?" said Jim'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'"why not?" said Jim</a:t>
            </a:r>
            <a:r>
              <a:rPr sz="2400"/>
              <a:t>'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'can\'t</a:t>
            </a:r>
            <a:r>
              <a:rPr sz="2400"/>
              <a:t>'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"can't“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spcBef>
                <a:spcPts val="0"/>
              </a:spcBef>
              <a:buSzTx/>
              <a:buNone/>
              <a:defRPr sz="2800"/>
            </a:pPr>
            <a:r>
              <a:t>You can get the same effect by using the escape sequence \’ or \”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String Operations"/>
          <p:cNvSpPr txBox="1"/>
          <p:nvPr>
            <p:ph type="title" idx="4294967295"/>
          </p:nvPr>
        </p:nvSpPr>
        <p:spPr>
          <a:xfrm>
            <a:off x="457200" y="152400"/>
            <a:ext cx="8229600" cy="944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Operations</a:t>
            </a:r>
          </a:p>
        </p:txBody>
      </p:sp>
      <p:sp>
        <p:nvSpPr>
          <p:cNvPr id="184" name="Indexing: 0-based indexing for string characters…"/>
          <p:cNvSpPr txBox="1"/>
          <p:nvPr>
            <p:ph type="body" idx="4294967295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Indexing: 0-based indexing for string characters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General format: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&lt;string&gt;[&lt;expr&gt;]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85000"/>
              </a:lnSpc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 b="1"/>
              <a:t>&gt;&gt;&gt; name = 'bob jones</a:t>
            </a:r>
            <a:r>
              <a:rPr b="1" sz="2000"/>
              <a:t>'</a:t>
            </a:r>
            <a:endParaRPr b="1"/>
          </a:p>
          <a:p>
            <a:pPr lvl="1" marL="285750" indent="171450">
              <a:lnSpc>
                <a:spcPct val="85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&gt;&gt;&gt; name[0]</a:t>
            </a:r>
          </a:p>
          <a:p>
            <a:pPr lvl="1" marL="285750" indent="171450">
              <a:lnSpc>
                <a:spcPct val="85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'b'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&gt;&gt;&gt; x = 3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&gt;&gt;&gt; name[x + 2]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‘o’ 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Negative indexes work from right to left:</a:t>
            </a: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myName = "Joe Smith"</a:t>
            </a: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myName[-3]</a:t>
            </a: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'i'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String Operation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String Operations</a:t>
            </a:r>
          </a:p>
        </p:txBody>
      </p:sp>
      <p:sp>
        <p:nvSpPr>
          <p:cNvPr id="188" name="Slicing: selects a ‘slice’ or segment of a string &lt;string&gt;[&lt;start&gt;:&lt;end&gt;] where &lt;start&gt; is the beginning index and &lt;end&gt; is one past final index  &gt;&gt;&gt; myName = &quot;Joe Smith&quot;   &gt;&gt;&gt; myName[2:7] 'e Smi‘…"/>
          <p:cNvSpPr txBox="1"/>
          <p:nvPr>
            <p:ph type="body" idx="4294967295"/>
          </p:nvPr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Slicing: selects a ‘slice’ or segment of a string </a:t>
            </a:r>
            <a:r>
              <a:rPr i="1" sz="2400">
                <a:latin typeface="Courier New"/>
                <a:ea typeface="Courier New"/>
                <a:cs typeface="Courier New"/>
                <a:sym typeface="Courier New"/>
              </a:rPr>
              <a:t>&lt;string&gt;[&lt;start&gt;:&lt;end&gt;]</a:t>
            </a:r>
            <a:r>
              <a:rPr sz="2400"/>
              <a:t> where </a:t>
            </a:r>
            <a:r>
              <a:rPr i="1" sz="2400">
                <a:latin typeface="Courier New"/>
                <a:ea typeface="Courier New"/>
                <a:cs typeface="Courier New"/>
                <a:sym typeface="Courier New"/>
              </a:rPr>
              <a:t>&lt;start&gt;</a:t>
            </a:r>
            <a:r>
              <a:rPr sz="2400"/>
              <a:t> is the beginning index and </a:t>
            </a:r>
            <a:r>
              <a:rPr i="1" sz="2400">
                <a:latin typeface="Courier New"/>
                <a:ea typeface="Courier New"/>
                <a:cs typeface="Courier New"/>
                <a:sym typeface="Courier New"/>
              </a:rPr>
              <a:t>&lt;end&gt;</a:t>
            </a:r>
            <a:r>
              <a:rPr sz="2400"/>
              <a:t> is one past final index</a:t>
            </a:r>
            <a:br>
              <a:rPr sz="2400"/>
            </a:br>
            <a:r>
              <a:rPr i="1" sz="2400"/>
              <a:t> </a:t>
            </a: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&gt;&gt;&gt; myName = "Joe Smith"</a:t>
            </a:r>
            <a:r>
              <a:rPr i="1" sz="2400"/>
              <a:t> </a:t>
            </a:r>
            <a:br>
              <a:rPr i="1" sz="2400"/>
            </a:br>
            <a:r>
              <a:rPr i="1" sz="2400"/>
              <a:t> </a:t>
            </a: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&gt;&gt;&gt; myName[2:7]</a:t>
            </a:r>
            <a:br>
              <a:rPr b="1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'e Smi‘</a:t>
            </a:r>
            <a:br>
              <a:rPr b="1" sz="2400"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If either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&lt;start&gt; </a:t>
            </a:r>
            <a:r>
              <a:t>or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&lt;end&gt;</a:t>
            </a:r>
            <a:r>
              <a:t> is omitted, the start and end of the string are assumed</a:t>
            </a:r>
            <a:br/>
            <a:r>
              <a:t> </a:t>
            </a: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&gt;&gt;&gt; myName[:5]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'Joe S'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myName[4:]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'Smith'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myName[:]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'Joe Smith'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tring Operat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Operations</a:t>
            </a:r>
          </a:p>
        </p:txBody>
      </p:sp>
      <p:sp>
        <p:nvSpPr>
          <p:cNvPr id="192" name="Concatenation (+) &gt;&gt;&gt; &quot;happy&quot; + &quot;birthday&quot;…"/>
          <p:cNvSpPr txBox="1"/>
          <p:nvPr>
            <p:ph type="body" idx="4294967295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Concatenation (+)</a:t>
            </a:r>
            <a:br/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&gt;&gt;&gt; "happy" + "birthday"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'happybirthday'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&gt;&gt;&gt; 'happy' + ' birthday'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'happy birthday’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Repetition (*)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 b="1"/>
              <a:t>&gt;&gt;&gt; word = 'ha'</a:t>
            </a:r>
            <a:endParaRPr b="1"/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&gt;&gt;&gt; 3 * word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'hahaha'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&gt;&gt;&gt; word + 3 * '!'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'ha!!!'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Python - Intro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Python - Intro</a:t>
            </a:r>
          </a:p>
        </p:txBody>
      </p:sp>
      <p:sp>
        <p:nvSpPr>
          <p:cNvPr id="34" name="Python is a general purpose scripting language that implements the imperative, object-oriented, and functional paradigms.…"/>
          <p:cNvSpPr txBox="1"/>
          <p:nvPr>
            <p:ph type="body" idx="4294967295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Python is a general purpose scripting language that implements the imperative, object-oriented, and functional paradigms.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Dynamic typing, automatic memory management, exceptions, large standard library, modular.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Extensions can be written in C and C++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Other language versions (Jython, IronPython) support extensions written in Java and .Net languages)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Design philosophy: easy to read, easy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tring Operat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 Operations</a:t>
            </a:r>
          </a:p>
        </p:txBody>
      </p:sp>
      <p:sp>
        <p:nvSpPr>
          <p:cNvPr id="196" name="Other examples:…"/>
          <p:cNvSpPr txBox="1"/>
          <p:nvPr>
            <p:ph type="body" idx="4294967295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Other examples: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word = 'ha'</a:t>
            </a:r>
            <a:endParaRPr sz="2800">
              <a:latin typeface="+mn-lt"/>
              <a:ea typeface="+mn-ea"/>
              <a:cs typeface="+mn-cs"/>
              <a:sym typeface="Arial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len(word)	# length function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len("ham and eggs")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12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ch in myName: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print(ch, end = " ")</a:t>
            </a:r>
          </a:p>
          <a:p>
            <a:pPr>
              <a:lnSpc>
                <a:spcPct val="9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 o e   S m i t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Lis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Lists</a:t>
            </a:r>
          </a:p>
        </p:txBody>
      </p:sp>
      <p:sp>
        <p:nvSpPr>
          <p:cNvPr id="200" name="A list is a comma-separated sequence of items, enclosed in square brackets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 list is a comma-separated sequence of items, enclosed in square brackets</a:t>
            </a:r>
          </a:p>
          <a:p>
            <a:pPr>
              <a:buChar char="•"/>
            </a:pPr>
            <a:r>
              <a:t>Lists can be heterogeneous – items don’t have to be from the same data type</a:t>
            </a:r>
          </a:p>
          <a:p>
            <a:pPr>
              <a:buChar char="•"/>
            </a:pPr>
            <a:r>
              <a:t>Like strings, lists can be sliced, indexed, concatenated, and repeated.</a:t>
            </a:r>
          </a:p>
          <a:p>
            <a:pPr>
              <a:buChar char="•"/>
            </a:pPr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t> function will return the number of elements in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List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Lists</a:t>
            </a:r>
          </a:p>
        </p:txBody>
      </p:sp>
      <p:sp>
        <p:nvSpPr>
          <p:cNvPr id="204" name="Unlike strings, lists are mutable (can be changed by element assignment)…"/>
          <p:cNvSpPr txBox="1"/>
          <p:nvPr>
            <p:ph type="body" idx="4294967295"/>
          </p:nvPr>
        </p:nvSpPr>
        <p:spPr>
          <a:xfrm>
            <a:off x="457200" y="1066800"/>
            <a:ext cx="8534400" cy="5059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Unlike strings, lists are mutable (can be changed by element assignment)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Make an assignment, using the index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myList = ['milk','eggs','bread']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myList[1] = 'butter'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myList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['milk', 'butter', 'bread']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buChar char="•"/>
            </a:pPr>
            <a:r>
              <a:t>You can also assign to slices, and even change the length of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List Slice Operation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List Slice Operations</a:t>
            </a:r>
          </a:p>
        </p:txBody>
      </p:sp>
      <p:sp>
        <p:nvSpPr>
          <p:cNvPr id="208" name="#create a list and assign to a variable…"/>
          <p:cNvSpPr txBox="1"/>
          <p:nvPr/>
        </p:nvSpPr>
        <p:spPr>
          <a:xfrm>
            <a:off x="609600" y="1066800"/>
            <a:ext cx="7696200" cy="532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5000"/>
              </a:lnSpc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#create a list and assign to a variable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 = ['bob', 32, 'sue', 44]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['bob', 32, 'sue', 44]</a:t>
            </a:r>
          </a:p>
          <a:p>
            <a:pPr>
              <a:lnSpc>
                <a:spcPct val="95000"/>
              </a:lnSpc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#assign to a list slice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data[1:3] = ['dave', 14]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['bob', 'dave', 14, 44]</a:t>
            </a:r>
          </a:p>
          <a:p>
            <a:pPr>
              <a:lnSpc>
                <a:spcPct val="95000"/>
              </a:lnSpc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#insert an element (or several)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data[1:1] = [19]   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['bob', 19, 'dave', 14, 44]</a:t>
            </a:r>
          </a:p>
          <a:p>
            <a:pPr>
              <a:lnSpc>
                <a:spcPct val="95000"/>
              </a:lnSpc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#delete an element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data[3:4] = []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data</a:t>
            </a:r>
          </a:p>
          <a:p>
            <a:pPr>
              <a:lnSpc>
                <a:spcPct val="95000"/>
              </a:lnSpc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['bob', 19, 'dave', 44]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Python List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Python Lists</a:t>
            </a:r>
          </a:p>
        </p:txBody>
      </p:sp>
      <p:sp>
        <p:nvSpPr>
          <p:cNvPr id="212" name="&gt;&gt;&gt; a = [1, 2, 3]…"/>
          <p:cNvSpPr txBox="1"/>
          <p:nvPr>
            <p:ph type="body" idx="4294967295"/>
          </p:nvPr>
        </p:nvSpPr>
        <p:spPr>
          <a:xfrm>
            <a:off x="457200" y="1219200"/>
            <a:ext cx="8116888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= [1, 2, 3]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 = a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[1, 2, 3]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a[1] = 6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[1, 6, 3]	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= [6, 7, 8]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b[2] = 'x'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[1, 6, 'x']</a:t>
            </a:r>
          </a:p>
          <a:p>
            <a:pPr>
              <a:lnSpc>
                <a:spcPct val="8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rPr b="0"/>
              <a:t> </a:t>
            </a:r>
            <a:r>
              <a:t># copy or reference semantics?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Python Lis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Python Lists</a:t>
            </a:r>
          </a:p>
        </p:txBody>
      </p:sp>
      <p:sp>
        <p:nvSpPr>
          <p:cNvPr id="216" name="&gt;&gt;&gt; x = 13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13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L1 = [x, 'y', 3]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L1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[13, 'y', 3]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19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L1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[13, 'y', 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Adding to a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Adding to a List</a:t>
            </a:r>
          </a:p>
        </p:txBody>
      </p:sp>
      <p:sp>
        <p:nvSpPr>
          <p:cNvPr id="220" name="You can grow the list dynamically with the concatenation operator:…"/>
          <p:cNvSpPr txBox="1"/>
          <p:nvPr>
            <p:ph type="body" idx="4294967295"/>
          </p:nvPr>
        </p:nvSpPr>
        <p:spPr>
          <a:xfrm>
            <a:off x="381000" y="1676400"/>
            <a:ext cx="8574088" cy="4456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You can grow the list dynamically with the concatenation operator: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[2, 4, 6, 8]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[2, 4, 6, 8]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x + [10]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[2, 3, 6, 8, 10]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Title"/>
          <p:cNvSpPr txBox="1"/>
          <p:nvPr>
            <p:ph type="title" idx="4294967295"/>
          </p:nvPr>
        </p:nvSpPr>
        <p:spPr>
          <a:xfrm>
            <a:off x="457200" y="3047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 </a:t>
            </a:r>
          </a:p>
        </p:txBody>
      </p:sp>
      <p:sp>
        <p:nvSpPr>
          <p:cNvPr id="224" name="&gt;&gt;&gt; x = [2,3,6,8.10]…"/>
          <p:cNvSpPr txBox="1"/>
          <p:nvPr>
            <p:ph type="body" idx="4294967295"/>
          </p:nvPr>
        </p:nvSpPr>
        <p:spPr>
          <a:xfrm>
            <a:off x="304800" y="1524000"/>
            <a:ext cx="8458200" cy="4830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[2,3,6,8.10]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[2, 3, 6, 8.1]</a:t>
            </a:r>
            <a:r>
              <a:rPr u="sng"/>
              <a:t>                  </a:t>
            </a:r>
            <a:endParaRPr u="sng"/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x[:2]+[100,200] + x[2:]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[2, 3, 100, 200, 6, 8.1]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x[:4] + []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[2, 3, 100, 200]</a:t>
            </a:r>
          </a:p>
        </p:txBody>
      </p:sp>
      <p:sp>
        <p:nvSpPr>
          <p:cNvPr id="225" name="List Insertion by Slicing"/>
          <p:cNvSpPr txBox="1"/>
          <p:nvPr/>
        </p:nvSpPr>
        <p:spPr>
          <a:xfrm>
            <a:off x="685800" y="330200"/>
            <a:ext cx="7848600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/>
            </a:lvl1pPr>
          </a:lstStyle>
          <a:p>
            <a:pPr/>
            <a:r>
              <a:t>List Insertion by Slicing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Nested Lis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Nested Lists</a:t>
            </a:r>
          </a:p>
        </p:txBody>
      </p:sp>
      <p:sp>
        <p:nvSpPr>
          <p:cNvPr id="229" name="&gt;&gt;&gt; grades = [100, 97, 85]…"/>
          <p:cNvSpPr txBox="1"/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grades = [100, 97, 85]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</a:t>
            </a:r>
            <a:r>
              <a:rPr sz="1800"/>
              <a:t> </a:t>
            </a:r>
            <a:r>
              <a:t>=</a:t>
            </a:r>
            <a:r>
              <a:rPr sz="1800"/>
              <a:t> </a:t>
            </a:r>
            <a:r>
              <a:t>['A000','jack',grades]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['A000', 'jack', [100, 97, 85]]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len(stRec)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Additional String Operat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Additional String Operations</a:t>
            </a:r>
          </a:p>
        </p:txBody>
      </p:sp>
      <p:sp>
        <p:nvSpPr>
          <p:cNvPr id="233" name="split: divides a string into a list of substrings…"/>
          <p:cNvSpPr txBox="1"/>
          <p:nvPr>
            <p:ph type="body" idx="4294967295"/>
          </p:nvPr>
        </p:nvSpPr>
        <p:spPr>
          <a:xfrm>
            <a:off x="304800" y="1600200"/>
            <a:ext cx="8610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split</a:t>
            </a:r>
            <a:r>
              <a:rPr>
                <a:latin typeface="+mn-lt"/>
                <a:ea typeface="+mn-ea"/>
                <a:cs typeface="+mn-cs"/>
                <a:sym typeface="Arial"/>
              </a:rPr>
              <a:t>: divides a string into a list of substrings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 b="1"/>
              <a:t>&gt;&gt;&gt; myStr = 'The fat black cat'</a:t>
            </a:r>
            <a:br>
              <a:rPr b="1"/>
            </a:br>
            <a:r>
              <a:rPr b="1"/>
              <a:t>&gt;&gt;&gt; myStr.split()</a:t>
            </a:r>
            <a:endParaRPr b="1"/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['The', 'fat', 'black', 'cat']</a:t>
            </a:r>
          </a:p>
          <a:p>
            <a:pPr>
              <a:spcBef>
                <a:spcPts val="6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split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defaults to blank as the delimiter, but you can specify a different character: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myStr = '12/10/2008'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myStr.split('/')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['12', '10', '2008']</a:t>
            </a:r>
            <a:r>
              <a:rPr b="0"/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" name="Vers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Versions</a:t>
            </a:r>
          </a:p>
        </p:txBody>
      </p:sp>
      <p:sp>
        <p:nvSpPr>
          <p:cNvPr id="38" name="Current production versions are 2.6.4 and 3.1.1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Current production versions are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2.6.4</a:t>
            </a:r>
            <a:r>
              <a:t> and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3.1.1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Both versions are stable and suitable for use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Python 2: compatible with much existing software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Python 3: a major redesign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Not backward compatible.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Most features are the same or similar, but a few will cause older programs to break.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Part of the Python philosophy – don’t clutter up the language with outdated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tring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Strings</a:t>
            </a:r>
          </a:p>
        </p:txBody>
      </p:sp>
      <p:sp>
        <p:nvSpPr>
          <p:cNvPr id="237" name="After you have split a string into a list of substrings, you may want to convert some of the substrings to specific data types.…"/>
          <p:cNvSpPr txBox="1"/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After you have split a string into a list of substrings, you may want to convert some of the substrings to specific data types.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specific casts: </a:t>
            </a:r>
            <a:r>
              <a:rPr i="1"/>
              <a:t>int( ), float( ), long( ),</a:t>
            </a:r>
            <a:r>
              <a:t> and str( 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If you don’t know the data types, you can use the generic cast </a:t>
            </a:r>
            <a:r>
              <a:rPr i="1"/>
              <a:t>eval(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Example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Example</a:t>
            </a:r>
          </a:p>
        </p:txBody>
      </p:sp>
      <p:sp>
        <p:nvSpPr>
          <p:cNvPr id="241" name="&gt;&gt;&gt; mysplitStr…"/>
          <p:cNvSpPr txBox="1"/>
          <p:nvPr>
            <p:ph type="body" idx="4294967295"/>
          </p:nvPr>
        </p:nvSpPr>
        <p:spPr>
          <a:xfrm>
            <a:off x="457200" y="1447800"/>
            <a:ext cx="8229600" cy="5059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mysplitStr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['12', '10', '2008']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first = eval(mysplitStr[0])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first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12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#etc. – you can use the type function to determine if the list elements are the type you expected: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3.4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if type(x) == float: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print('float')</a:t>
            </a:r>
          </a:p>
          <a:p>
            <a:pPr>
              <a:lnSpc>
                <a:spcPct val="8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More About Lis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More About Lists</a:t>
            </a:r>
          </a:p>
        </p:txBody>
      </p:sp>
      <p:sp>
        <p:nvSpPr>
          <p:cNvPr id="245" name="See Python tutorial to get a whole set of list function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See Python tutorial to get a whole set of list functions: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append(x)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insert(i, x)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etc.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Since lists are objects, dot notation is used to call the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When using string functions you may need to import the string library: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List Functions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List Functions</a:t>
            </a:r>
          </a:p>
        </p:txBody>
      </p:sp>
      <p:sp>
        <p:nvSpPr>
          <p:cNvPr id="249" name="&gt;&gt;&gt; stRec = ['A000', 'jack', grades]…"/>
          <p:cNvSpPr txBox="1"/>
          <p:nvPr>
            <p:ph type="body" idx="4294967295"/>
          </p:nvPr>
        </p:nvSpPr>
        <p:spPr>
          <a:xfrm>
            <a:off x="457200" y="1371600"/>
            <a:ext cx="8229600" cy="490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 = ['A000', 'jack', grades]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stRec.remove(grades)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['A000', 'jack']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stRec.append([100, 97, 85])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['A000', 'jack', [100, 97, 85]]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stRec.pop(2)#removes item at index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[100, 97, 85]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stRec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['A000', 'jack']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Python Tuples 5.3 in Tutorial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4000"/>
            </a:pPr>
            <a:r>
              <a:t>Python Tuples</a:t>
            </a:r>
            <a:br/>
            <a:r>
              <a:rPr sz="3200"/>
              <a:t>5.3 in Tutorial</a:t>
            </a:r>
          </a:p>
        </p:txBody>
      </p:sp>
      <p:sp>
        <p:nvSpPr>
          <p:cNvPr id="253" name="A tuple is a sequence of comma-separated values: &gt;&gt;&gt; t =('A000','jack',3.56,'CS')…"/>
          <p:cNvSpPr txBox="1"/>
          <p:nvPr>
            <p:ph type="body" idx="4294967295"/>
          </p:nvPr>
        </p:nvSpPr>
        <p:spPr>
          <a:xfrm>
            <a:off x="457200" y="1828800"/>
            <a:ext cx="84582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 tuple is a sequence of comma-separated values: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&gt;&gt;&gt; t =('A000','jack',3.56,'CS')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•"/>
            </a:pPr>
            <a:r>
              <a:t>Tuples can be indexed like lists and strings.</a:t>
            </a:r>
          </a:p>
          <a:p>
            <a:pPr>
              <a:buChar char="•"/>
            </a:pPr>
            <a:r>
              <a:t>Like strings, tuples are immutable (cannot assign to individual elements)</a:t>
            </a:r>
          </a:p>
          <a:p>
            <a:pPr>
              <a:buChar char="•"/>
            </a:pPr>
            <a:r>
              <a:t>Tuples can be sliced and concatenated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Tuple Example"/>
          <p:cNvSpPr txBox="1"/>
          <p:nvPr>
            <p:ph type="title" idx="4294967295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Tuple Example</a:t>
            </a:r>
          </a:p>
        </p:txBody>
      </p:sp>
      <p:sp>
        <p:nvSpPr>
          <p:cNvPr id="257" name="&gt;&gt;&gt; t = ('A000', 'jack', 3.56, 'CS')…"/>
          <p:cNvSpPr txBox="1"/>
          <p:nvPr>
            <p:ph type="body" idx="4294967295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 = ('A000', 'jack', 3.56, 'CS')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t1 = ('A001', 'jill', 2.78, 'MA')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t2 = ('A0222', 'rachel', 3.78, 'CS')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students = [t, t1, t2]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(ID, name, GPA, major) in students: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print(ID, name, GPA, major)</a:t>
            </a:r>
          </a:p>
          <a:p>
            <a:pPr>
              <a:lnSpc>
                <a:spcPct val="8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A000 jack 3.56 CS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A001 jill 2.78 MA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A0222 rachel 3.78 CS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For each iteration, one tuple in the list of tuples is unpacked into the individual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Sequenc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Sequences</a:t>
            </a:r>
          </a:p>
        </p:txBody>
      </p:sp>
      <p:sp>
        <p:nvSpPr>
          <p:cNvPr id="261" name="Strings,lists, and tuples are all examples of the sequence data type.…"/>
          <p:cNvSpPr txBox="1"/>
          <p:nvPr>
            <p:ph type="body" idx="4294967295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Strings,lists, and tuples are all examples of the </a:t>
            </a:r>
            <a:r>
              <a:rPr i="1"/>
              <a:t>sequence</a:t>
            </a:r>
            <a:r>
              <a:t> data type.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Operations that can be performed on sequences:   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&lt;seq&gt; + &lt;seq&gt;			concatenation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&lt;seq&gt; * &lt;int-exp&gt; 		repetition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&lt;seq&gt;[ ]				indexing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&lt;seq&gt;[ : ]				slicing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len(&lt;seq&gt;)		 	length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for &lt;var&gt; in &lt;seq&gt; 		iteration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Only the list sequence type is modifiable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Dictionari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Dictionaries</a:t>
            </a:r>
          </a:p>
        </p:txBody>
      </p:sp>
      <p:sp>
        <p:nvSpPr>
          <p:cNvPr id="265" name="A dictionary is an example of a mapping object.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A dictionary is an example of a </a:t>
            </a:r>
            <a:r>
              <a:rPr i="1"/>
              <a:t>mapping</a:t>
            </a:r>
            <a:r>
              <a:t> object.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Some languages call them associative arrays or hashes.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Unlike sequences (lists, strings, tuples) which are indexed by an ordered range of values, dictionaries are indexed by </a:t>
            </a:r>
            <a:r>
              <a:rPr i="1"/>
              <a:t>keys</a:t>
            </a:r>
            <a:endParaRPr i="1"/>
          </a:p>
          <a:p>
            <a:pPr>
              <a:spcBef>
                <a:spcPts val="600"/>
              </a:spcBef>
              <a:buChar char="•"/>
              <a:defRPr sz="2800"/>
            </a:pPr>
            <a:r>
              <a:t>Items are retrieved according to their keys.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Dictionary Entri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Dictionary Entries</a:t>
            </a:r>
          </a:p>
        </p:txBody>
      </p:sp>
      <p:sp>
        <p:nvSpPr>
          <p:cNvPr id="269" name="Dictionaries contain &lt;key, value&gt; pairs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Dictionaries contain &lt;key, value&gt; pairs</a:t>
            </a:r>
          </a:p>
          <a:p>
            <a:pPr>
              <a:buChar char="•"/>
            </a:pPr>
            <a:r>
              <a:t>The key is a unique identifier (student #, account #, SSN, etc.) and the value is whatever data might be associated with the key; e.g., name, address, age, …</a:t>
            </a:r>
          </a:p>
          <a:p>
            <a:pPr>
              <a:buChar char="•"/>
            </a:pPr>
            <a:r>
              <a:t>The value can be one thing or it can be a list, or sequence, or tuple, or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Dictionari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Dictionaries</a:t>
            </a:r>
          </a:p>
        </p:txBody>
      </p:sp>
      <p:sp>
        <p:nvSpPr>
          <p:cNvPr id="273" name="A key must be unique within a given dictionary object.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 key must be unique within a given dictionary object.</a:t>
            </a:r>
          </a:p>
          <a:p>
            <a:pPr>
              <a:buChar char="•"/>
            </a:pPr>
            <a:r>
              <a:t>Keys must be hashable; i.e., they cannot contain lists, dictionaries, or other mutable objects.  Tuples can be used as keys as long as they don’t contain lists, dictionaries, …</a:t>
            </a:r>
          </a:p>
          <a:p>
            <a:pPr>
              <a:buChar char="•"/>
            </a:pPr>
            <a:r>
              <a:t>Items are retrieved according to their keys.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Interesting Featur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Interesting Features</a:t>
            </a:r>
          </a:p>
        </p:txBody>
      </p:sp>
      <p:sp>
        <p:nvSpPr>
          <p:cNvPr id="42" name="White space does indicate meaning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White space </a:t>
            </a:r>
            <a:r>
              <a:rPr u="sng"/>
              <a:t>does </a:t>
            </a:r>
            <a:r>
              <a:t>indicate meaning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Instead of curly brackets or begin-end pairs, whitespace is used for block delimiters.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Indent statements in a block, un-indent at end of block.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Statements are terminated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&lt;Enter&gt;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No variable declarations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Dynamic typing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Associative arrays (dictionaries)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Lists and slices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Dictionaries"/>
          <p:cNvSpPr txBox="1"/>
          <p:nvPr>
            <p:ph type="title" idx="4294967295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Dictionaries</a:t>
            </a:r>
          </a:p>
        </p:txBody>
      </p:sp>
      <p:sp>
        <p:nvSpPr>
          <p:cNvPr id="277" name="List: an ordered collection of elements…"/>
          <p:cNvSpPr txBox="1"/>
          <p:nvPr>
            <p:ph type="body" idx="4294967295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List: an ordered collection of elements</a:t>
            </a:r>
          </a:p>
          <a:p>
            <a:pPr>
              <a:buChar char="•"/>
            </a:pPr>
            <a:r>
              <a:t>Dictionary: an </a:t>
            </a:r>
            <a:r>
              <a:rPr u="sng"/>
              <a:t>unordered</a:t>
            </a:r>
            <a:r>
              <a:t> collection of elements (items aren’t stored sequentially)</a:t>
            </a:r>
          </a:p>
          <a:p>
            <a:pPr>
              <a:buChar char="•"/>
            </a:pPr>
            <a:r>
              <a:t>Other characteristics: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Mutable (add, delete elements or change them)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Variable length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Cannot be sliced or concatenated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Creating Dictionaries"/>
          <p:cNvSpPr txBox="1"/>
          <p:nvPr>
            <p:ph type="title" idx="4294967295"/>
          </p:nvPr>
        </p:nvSpPr>
        <p:spPr>
          <a:xfrm>
            <a:off x="457200" y="0"/>
            <a:ext cx="8229600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Creating Dictionaries</a:t>
            </a:r>
          </a:p>
        </p:txBody>
      </p:sp>
      <p:sp>
        <p:nvSpPr>
          <p:cNvPr id="281" name="Create an empty dictionary:…"/>
          <p:cNvSpPr txBox="1"/>
          <p:nvPr>
            <p:ph type="body" idx="4294967295"/>
          </p:nvPr>
        </p:nvSpPr>
        <p:spPr>
          <a:xfrm>
            <a:off x="228600" y="1143000"/>
            <a:ext cx="84582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Create an empty dictionary: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 = { }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Create and initialize a dictionary: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 = {1023: 'max', 404: 'sue'}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Retrieve an item by its key: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roll[1023]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'max'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Add an item: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roll[9450] = 'alice'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{9450:'alice', 404:'sue', 1023:'max'}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Alternate Dictionary Crea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Alternate Dictionary Creation</a:t>
            </a:r>
          </a:p>
        </p:txBody>
      </p:sp>
      <p:sp>
        <p:nvSpPr>
          <p:cNvPr id="285" name="Using the dict() function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 sz="3600"/>
            </a:pPr>
            <a:r>
              <a:t>Using the dict() function:</a:t>
            </a:r>
          </a:p>
          <a:p>
            <a:pPr>
              <a:buSzTx/>
              <a:buNone/>
              <a:defRPr b="1"/>
            </a:pP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tel = dict(max = (94, 'x'), alice = (5, 'y'))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tel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{‘max': (94, 'x'), ‘alice': (5, 'y')}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To get a list of the keys:…"/>
          <p:cNvSpPr txBox="1"/>
          <p:nvPr/>
        </p:nvSpPr>
        <p:spPr>
          <a:xfrm>
            <a:off x="685800" y="838200"/>
            <a:ext cx="7924800" cy="577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4999"/>
              </a:lnSpc>
              <a:defRPr sz="2800"/>
            </a:pPr>
            <a:r>
              <a:t>To get a list of the keys: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list(roll.keys())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[9450, 404, 1023]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04999"/>
              </a:lnSpc>
              <a:defRPr sz="2800"/>
            </a:pPr>
            <a:r>
              <a:t>To get the list in sorted form: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sorted(roll.keys())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[404, 1023, 9450]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04999"/>
              </a:lnSpc>
              <a:defRPr sz="2800"/>
            </a:pPr>
            <a:r>
              <a:t>To find out if a key is in the dictionary: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2600 in roll</a:t>
            </a:r>
          </a:p>
          <a:p>
            <a:pPr>
              <a:lnSpc>
                <a:spcPct val="104999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False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To remove a key…"/>
          <p:cNvSpPr txBox="1"/>
          <p:nvPr/>
        </p:nvSpPr>
        <p:spPr>
          <a:xfrm>
            <a:off x="304800" y="457200"/>
            <a:ext cx="8686800" cy="561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To remove a key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del roll[404]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{9450: 'alice', 1023: 'max'}</a:t>
            </a:r>
          </a:p>
          <a:p>
            <a:pPr>
              <a:defRPr sz="2400"/>
            </a:pPr>
            <a:r>
              <a:t>To change an element’s value: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roll[9450] = ('alice', 3.45, 'CS')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roll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{9450:('alice', 3.45, 'CS'), 1023:'max'}</a:t>
            </a:r>
          </a:p>
          <a:p>
            <a:pPr>
              <a:defRPr sz="2400"/>
            </a:pPr>
            <a:r>
              <a:t>Sort on the value field if sortable: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numd = {34: 56, 45:100, 906: 25, 100: 3}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numd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{34: 56, 100: 3, 45: 100, 906: 25}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sorted(numd.values())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[3, 25, 56, 100]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sorted(numd.keys())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[34, 45, 100, 906]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Looping Through Dictionari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Looping Through Dictionaries</a:t>
            </a:r>
          </a:p>
        </p:txBody>
      </p:sp>
      <p:sp>
        <p:nvSpPr>
          <p:cNvPr id="295" name="You can retrieve the key and the value at the same time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You can retrieve the key and the value at the same time:</a:t>
            </a:r>
          </a:p>
          <a:p>
            <a:pPr>
              <a:lnSpc>
                <a:spcPct val="80000"/>
              </a:lnSpc>
              <a:buSzTx/>
              <a:buNone/>
              <a:defRPr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dict(max = 37, joe = 409, cal = 100)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code in d.items():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print(name, code)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37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 100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joe 409</a:t>
            </a:r>
          </a:p>
          <a:p>
            <a:pPr>
              <a:lnSpc>
                <a:spcPct val="8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Notice the items are processed in stored order, not the order in which they were entered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Python Funct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Python Functions</a:t>
            </a:r>
          </a:p>
        </p:txBody>
      </p:sp>
      <p:sp>
        <p:nvSpPr>
          <p:cNvPr id="299" name="A Python function can be either void or value returning, although the definition isn’t identified as such.…"/>
          <p:cNvSpPr txBox="1"/>
          <p:nvPr>
            <p:ph type="body" idx="4294967295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</a:pPr>
            <a:r>
              <a:t>A Python function can be either void or value returning, although the definition isn’t identified as such.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Technically, they are all value returning, since a void function returns the value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buChar char="•"/>
            </a:pPr>
            <a:r>
              <a:t>Each function defines a scope.  Parameters and local variables are accessible in the scope; values in other functions are available only as parameters.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Function Syntax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Function Syntax</a:t>
            </a:r>
          </a:p>
        </p:txBody>
      </p:sp>
      <p:sp>
        <p:nvSpPr>
          <p:cNvPr id="303" name="Function definition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Function definition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&lt;name&gt; (formal-parameters&gt;):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&lt;body&gt;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None/>
            </a:pPr>
            <a:r>
              <a:t>Function call syntax: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&lt;name&gt;.(&lt;actual parameters&gt;)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&gt;&gt;&gt; def square(x):…"/>
          <p:cNvSpPr txBox="1"/>
          <p:nvPr/>
        </p:nvSpPr>
        <p:spPr>
          <a:xfrm>
            <a:off x="304800" y="304800"/>
            <a:ext cx="8534400" cy="570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def square(x):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return x * x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square(10)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100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z = 23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square(z * 4)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8464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square(z)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>
              <a:lnSpc>
                <a:spcPct val="90000"/>
              </a:lnSpc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529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2800"/>
            </a:pPr>
            <a:r>
              <a:t>You can enter functions at the command line and use in calculator mode, or include them in programs, or in modules (similar to libraries).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A main program file…"/>
          <p:cNvSpPr txBox="1"/>
          <p:nvPr/>
        </p:nvSpPr>
        <p:spPr>
          <a:xfrm>
            <a:off x="228599" y="685800"/>
            <a:ext cx="8763002" cy="536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A main program file</a:t>
            </a:r>
          </a:p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#File: chaos.py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#A simple</a:t>
            </a:r>
            <a:r>
              <a:rPr sz="1400"/>
              <a:t> </a:t>
            </a:r>
            <a:r>
              <a:t>program illustrating chaotic behavior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main( ):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print("a chaotic function“)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x=eval(input("enter</a:t>
            </a:r>
            <a:r>
              <a:rPr sz="1200"/>
              <a:t> </a:t>
            </a:r>
            <a:r>
              <a:t>a</a:t>
            </a:r>
            <a:r>
              <a:rPr sz="1000"/>
              <a:t> </a:t>
            </a:r>
            <a:r>
              <a:t>number</a:t>
            </a:r>
            <a:r>
              <a:rPr sz="1200"/>
              <a:t> </a:t>
            </a:r>
            <a:r>
              <a:t>betw</a:t>
            </a:r>
            <a:r>
              <a:rPr sz="1200"/>
              <a:t> </a:t>
            </a:r>
            <a:r>
              <a:t>0</a:t>
            </a:r>
            <a:r>
              <a:rPr sz="1200"/>
              <a:t> </a:t>
            </a:r>
            <a:r>
              <a:t>and</a:t>
            </a:r>
            <a:r>
              <a:rPr sz="1200"/>
              <a:t> </a:t>
            </a:r>
            <a:r>
              <a:t>1: ")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i in range (10):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x = 3.9 * (1 - x)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print(x)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# freeze the output window: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y = input("Press any key to exit ")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Execution Modes - Calculator Mode"/>
          <p:cNvSpPr txBox="1"/>
          <p:nvPr>
            <p:ph type="title" idx="4294967295"/>
          </p:nvPr>
        </p:nvSpPr>
        <p:spPr>
          <a:xfrm>
            <a:off x="457200" y="228600"/>
            <a:ext cx="82296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Execution Modes - Calculator Mode</a:t>
            </a:r>
          </a:p>
        </p:txBody>
      </p:sp>
      <p:sp>
        <p:nvSpPr>
          <p:cNvPr id="46" name="Type in an expression…"/>
          <p:cNvSpPr txBox="1"/>
          <p:nvPr>
            <p:ph type="body" sz="half" idx="4294967295"/>
          </p:nvPr>
        </p:nvSpPr>
        <p:spPr>
          <a:xfrm>
            <a:off x="457200" y="990600"/>
            <a:ext cx="4038600" cy="5135563"/>
          </a:xfrm>
          <a:prstGeom prst="rect">
            <a:avLst/>
          </a:prstGeom>
          <a:ln w="9525">
            <a:solidFill>
              <a:srgbClr val="0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 in an expression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Python will evaluate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= 5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 = 10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+ b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15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 = a + b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15</a:t>
            </a:r>
            <a:br/>
          </a:p>
        </p:txBody>
      </p:sp>
      <p:sp>
        <p:nvSpPr>
          <p:cNvPr id="47" name="Dynamic type change…"/>
          <p:cNvSpPr txBox="1"/>
          <p:nvPr/>
        </p:nvSpPr>
        <p:spPr>
          <a:xfrm>
            <a:off x="4648200" y="990600"/>
            <a:ext cx="4038600" cy="5135563"/>
          </a:xfrm>
          <a:prstGeom prst="rect">
            <a:avLst/>
          </a:prstGeom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Dynamic type change</a:t>
            </a:r>
            <a:br/>
            <a:r>
              <a:rPr b="0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= 'horse’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b = ‘ cart’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+ b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‘horse cart’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 + x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Traceback (most recent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 last):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	 File "&lt;pyshell#10&gt;",line 1,in &lt;module&gt; 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 + x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TypeError: Can't convert 'int' object to str implicitly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Functions That Return Valu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Functions That Return Values</a:t>
            </a:r>
          </a:p>
        </p:txBody>
      </p:sp>
      <p:sp>
        <p:nvSpPr>
          <p:cNvPr id="313" name="&gt;&gt;&gt; def sum(x, y):…"/>
          <p:cNvSpPr txBox="1"/>
          <p:nvPr>
            <p:ph type="body"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def sum(x, y):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sum = x + y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return sum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num1,num2 = 3,79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sum(num1, num2)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82</a:t>
            </a:r>
          </a:p>
        </p:txBody>
      </p:sp>
      <p:sp>
        <p:nvSpPr>
          <p:cNvPr id="314" name="&gt;&gt;&gt; def SumDif(x,y):…"/>
          <p:cNvSpPr txBox="1"/>
          <p:nvPr/>
        </p:nvSpPr>
        <p:spPr>
          <a:xfrm>
            <a:off x="4648200" y="1600200"/>
            <a:ext cx="41910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def SumDif(x,y):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sum = x + y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dif = x - y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return sum, dif</a:t>
            </a:r>
            <a:br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x, y = 7, 10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a,b = SumDif(x,y)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a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17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print(a, b)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17 -3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&gt;&gt;&gt; def incre(list):…"/>
          <p:cNvSpPr txBox="1"/>
          <p:nvPr/>
        </p:nvSpPr>
        <p:spPr>
          <a:xfrm>
            <a:off x="914400" y="457200"/>
            <a:ext cx="7102475" cy="560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def incre(list):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n = len(list)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i in range(n):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print(i)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list[i] = list[i] + 1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myList = [2, 4, 6]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incre(myList)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print(myList)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[3, 5, 7]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File I/O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File I/O </a:t>
            </a:r>
          </a:p>
        </p:txBody>
      </p:sp>
      <p:sp>
        <p:nvSpPr>
          <p:cNvPr id="321" name="To open a file: &lt;filevar&gt; = open(&lt;filename&gt;, &lt;mode&gt;) where filename is the name of the file on disk, and mode is usually ‘r’ or ‘w’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To open a file: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&lt;filevar&gt; = open(&lt;filename&gt;, &lt;mode&gt;)</a:t>
            </a:r>
            <a:br>
              <a:rPr b="1">
                <a:latin typeface="Courier New"/>
                <a:ea typeface="Courier New"/>
                <a:cs typeface="Courier New"/>
                <a:sym typeface="Courier New"/>
              </a:rPr>
            </a:br>
            <a:r>
              <a:t>where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is the name of the file on disk, 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is usually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’ </a:t>
            </a:r>
            <a:r>
              <a:t>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spcBef>
                <a:spcPts val="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infile = open(“data.in”, “r”)</a:t>
            </a:r>
          </a:p>
          <a:p>
            <a:pPr lvl="1" marL="742950" indent="-285750">
              <a:spcBef>
                <a:spcPts val="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outfile = open(“data.out”, “w”)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Files must also be closed:</a:t>
            </a:r>
          </a:p>
          <a:p>
            <a:pPr lvl="1" marL="742950" indent="-285750">
              <a:spcBef>
                <a:spcPts val="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infile.close( )</a:t>
            </a:r>
          </a:p>
          <a:p>
            <a:pPr lvl="1" marL="742950" indent="-285750">
              <a:spcBef>
                <a:spcPts val="0"/>
              </a:spcBef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outfile.close(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Input Operation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Input Operations </a:t>
            </a:r>
          </a:p>
        </p:txBody>
      </p:sp>
      <p:sp>
        <p:nvSpPr>
          <p:cNvPr id="325" name="&lt;filevar&gt;.read: returns the remaining contents of the file as a multi-line string (lines in the file separated by \n)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&lt;filevar&gt;.read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: returns the remaining contents of the file as a multi-line string (lines in the file separated by \n)</a:t>
            </a:r>
          </a:p>
          <a:p>
            <a:pPr>
              <a:spcBef>
                <a:spcPts val="600"/>
              </a:spcBef>
              <a:buChar char="•"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&lt;filevar&gt;.readline( ):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returns next line as a string; includes the newline character (you can slice it off, if needed)</a:t>
            </a:r>
          </a:p>
          <a:p>
            <a:pPr>
              <a:spcBef>
                <a:spcPts val="600"/>
              </a:spcBef>
              <a:buChar char="•"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&lt;filevar&gt;.readlines( )</a:t>
            </a:r>
            <a:r>
              <a:rPr b="0"/>
              <a:t>: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returns the remaining lines in the file, as a list of lines (each list item includes the newline character)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Detecting End of File (from the documentation)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41247">
              <a:defRPr sz="3680"/>
            </a:pPr>
            <a:r>
              <a:t>Detecting End of File</a:t>
            </a:r>
            <a:br/>
            <a:r>
              <a:t>(from the documentation)</a:t>
            </a:r>
          </a:p>
        </p:txBody>
      </p:sp>
      <p:sp>
        <p:nvSpPr>
          <p:cNvPr id="329" name="f.readline() reads a single line from the file; a newline character (\n) is left at the end of the string, and is only omitted on the last line of the file if the file doesn’t end in a newline. This makes the return value unambiguous;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f.readline() reads a single line from the file; a newline character (\n) is left at the end of the string, and is only omitted on the last line of the file if the file doesn’t end in a newline. This makes the return value unambiguous;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 if f.readline() returns an empty string, the end of the file has been reached, while a blank line is represented by '\n', a string containing only a single newline.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Detecting End of File (from the documentation)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41247">
              <a:defRPr sz="3680"/>
            </a:pPr>
            <a:r>
              <a:t>Detecting End of File</a:t>
            </a:r>
            <a:br/>
            <a:r>
              <a:t>(from the documentation)</a:t>
            </a:r>
          </a:p>
        </p:txBody>
      </p:sp>
      <p:sp>
        <p:nvSpPr>
          <p:cNvPr id="333" name="&gt;&gt;&gt; f.readline()…"/>
          <p:cNvSpPr txBox="1"/>
          <p:nvPr>
            <p:ph type="body" idx="4294967295"/>
          </p:nvPr>
        </p:nvSpPr>
        <p:spPr>
          <a:xfrm>
            <a:off x="228600" y="1600200"/>
            <a:ext cx="8610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f.readline() 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'This is the first line of the file.\n' 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f.readline() 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'Second line of the file\n' 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f.readline()   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 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Reading a File Line-by-Lin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Reading a File Line-by-Line</a:t>
            </a:r>
          </a:p>
        </p:txBody>
      </p:sp>
      <p:sp>
        <p:nvSpPr>
          <p:cNvPr id="337" name="&gt;&gt;&gt; infile=open(&quot;C:\Temp\Test.txt&quot;,'r')…"/>
          <p:cNvSpPr txBox="1"/>
          <p:nvPr>
            <p:ph type="body" idx="4294967295"/>
          </p:nvPr>
        </p:nvSpPr>
        <p:spPr>
          <a:xfrm>
            <a:off x="152399" y="1600200"/>
            <a:ext cx="8763002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 b="1" sz="2800"/>
              <a:t>infile=open("C:\Temp\Test.txt",'r')</a:t>
            </a:r>
            <a:endParaRPr b="1" sz="2800"/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 b="1" sz="2800"/>
              <a:t>for line in infile:</a:t>
            </a:r>
            <a:endParaRPr b="1" sz="2800"/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myString = line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print(myString)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 is the first line of the file.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Second line of the file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None/>
            </a:pPr>
            <a:r>
              <a:t>Stops when there are no more lines in the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File Output"/>
          <p:cNvSpPr txBox="1"/>
          <p:nvPr>
            <p:ph type="title" idx="4294967295"/>
          </p:nvPr>
        </p:nvSpPr>
        <p:spPr>
          <a:xfrm>
            <a:off x="457200" y="304800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File Output</a:t>
            </a:r>
          </a:p>
        </p:txBody>
      </p:sp>
      <p:sp>
        <p:nvSpPr>
          <p:cNvPr id="341" name="f.write(string) writes the contents of string to the file, returning the number of characters written.…"/>
          <p:cNvSpPr txBox="1"/>
          <p:nvPr>
            <p:ph type="body" idx="4294967295"/>
          </p:nvPr>
        </p:nvSpPr>
        <p:spPr>
          <a:xfrm>
            <a:off x="152399" y="1066800"/>
            <a:ext cx="8763002" cy="5059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f.write(string)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0" sz="2800">
                <a:latin typeface="+mn-lt"/>
                <a:ea typeface="+mn-ea"/>
                <a:cs typeface="+mn-cs"/>
                <a:sym typeface="Arial"/>
              </a:rPr>
              <a:t>writes the contents of </a:t>
            </a:r>
            <a:r>
              <a:rPr b="0" i="1" sz="2800">
                <a:latin typeface="+mn-lt"/>
                <a:ea typeface="+mn-ea"/>
                <a:cs typeface="+mn-cs"/>
                <a:sym typeface="Arial"/>
              </a:rPr>
              <a:t>string</a:t>
            </a:r>
            <a:r>
              <a:rPr b="0" sz="2800">
                <a:latin typeface="+mn-lt"/>
                <a:ea typeface="+mn-ea"/>
                <a:cs typeface="+mn-cs"/>
                <a:sym typeface="Arial"/>
              </a:rPr>
              <a:t> to the file, </a:t>
            </a:r>
            <a:r>
              <a:rPr b="0" i="1" sz="2800">
                <a:latin typeface="+mn-lt"/>
                <a:ea typeface="+mn-ea"/>
                <a:cs typeface="+mn-cs"/>
                <a:sym typeface="Arial"/>
              </a:rPr>
              <a:t>returning the number of characters written.</a:t>
            </a:r>
            <a:endParaRPr i="1" sz="2800">
              <a:latin typeface="+mn-lt"/>
              <a:ea typeface="+mn-ea"/>
              <a:cs typeface="+mn-cs"/>
              <a:sym typeface="Arial"/>
            </a:endParaRP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f.write('This is a test\n') 15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</a:t>
            </a:r>
            <a:endParaRPr b="0">
              <a:latin typeface="+mn-lt"/>
              <a:ea typeface="+mn-ea"/>
              <a:cs typeface="+mn-cs"/>
              <a:sym typeface="Arial"/>
            </a:endParaRPr>
          </a:p>
          <a:p>
            <a:pPr>
              <a:buSzTx/>
              <a:buNone/>
            </a:pP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To write something other than a string, convert it to a string first: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value = ('the answer', 42) 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 = str(value) </a:t>
            </a:r>
          </a:p>
          <a:p>
            <a:pPr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f.write(s) 18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Modul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344" name="Modules are additional pieces of code that further extend Python’s functionality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457200"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Modules are additional pieces of code that further extend Python’s functionality</a:t>
            </a:r>
          </a:p>
          <a:p>
            <a:pPr defTabSz="457200"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 module typically has a specific function</a:t>
            </a:r>
          </a:p>
          <a:p>
            <a:pPr lvl="1" marL="742950" indent="-285750" defTabSz="457200">
              <a:spcBef>
                <a:spcPts val="0"/>
              </a:spcBef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additional math functions, databases, network…</a:t>
            </a:r>
          </a:p>
          <a:p>
            <a:pPr defTabSz="457200"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Python comes with many useful modules</a:t>
            </a:r>
          </a:p>
          <a:p>
            <a:pPr defTabSz="457200">
              <a:buFont typeface="Arial"/>
              <a:buChar char="•"/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arcgisscripting</a:t>
            </a:r>
            <a:r>
              <a:rPr i="0"/>
              <a:t> is the module we will use to load ArcGIS toolbox functions into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Modul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347" name="Modules are accessed using import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457200">
              <a:lnSpc>
                <a:spcPct val="90000"/>
              </a:lnSpc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Modules are accessed using import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0"/>
              </a:spcBef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import sys, os # imports two modules</a:t>
            </a:r>
          </a:p>
          <a:p>
            <a:pPr defTabSz="457200">
              <a:lnSpc>
                <a:spcPct val="90000"/>
              </a:lnSpc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Modules can have subsets of functions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0"/>
              </a:spcBef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os.path is a subset within os</a:t>
            </a:r>
          </a:p>
          <a:p>
            <a:pPr defTabSz="457200">
              <a:lnSpc>
                <a:spcPct val="90000"/>
              </a:lnSpc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Modules are then addressed by modulename.function()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0"/>
              </a:spcBef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sys.argv # list of arguments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0"/>
              </a:spcBef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filename = os.path.splitext("points.txt")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0"/>
              </a:spcBef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filename[1] # equals ".txt"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Execution Modes - Program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Execution Modes - Program</a:t>
            </a:r>
          </a:p>
        </p:txBody>
      </p:sp>
      <p:sp>
        <p:nvSpPr>
          <p:cNvPr id="51" name="&gt;&gt;&gt; #factorial.py…"/>
          <p:cNvSpPr txBox="1"/>
          <p:nvPr>
            <p:ph type="body" idx="4294967295"/>
          </p:nvPr>
        </p:nvSpPr>
        <p:spPr>
          <a:xfrm>
            <a:off x="685800" y="1447799"/>
            <a:ext cx="8001000" cy="4983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#factorial.py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#compute factorial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def main( ):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n = int(input("enter an int "))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fact = 1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factor in range (n, 1, -1):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fact = fact * factor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print("the answer is: ", fact)</a:t>
            </a:r>
          </a:p>
          <a:p>
            <a:pPr>
              <a:lnSpc>
                <a:spcPct val="8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main( 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an int 5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answer is:  120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rPr b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Modul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350" name="Save this code in the file mymodule.py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7200">
              <a:lnSpc>
                <a:spcPts val="3600"/>
              </a:lnSpc>
              <a:spcBef>
                <a:spcPts val="1500"/>
              </a:spcBef>
              <a:buSzTx/>
              <a:buNone/>
              <a:defRPr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600"/>
              </a:lnSpc>
              <a:spcBef>
                <a:spcPts val="1500"/>
              </a:spcBef>
              <a:buSzTx/>
              <a:buNone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Save this code in the file </a:t>
            </a:r>
            <a:r>
              <a:rPr sz="1575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mymodule.py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person1 = {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</a:t>
            </a:r>
            <a:r>
              <a:t>"name"</a:t>
            </a:r>
            <a:r>
              <a:rPr>
                <a:solidFill>
                  <a:srgbClr val="000000"/>
                </a:solidFill>
              </a:rPr>
              <a:t>: </a:t>
            </a:r>
            <a:r>
              <a:t>"John"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 </a:t>
            </a:r>
            <a:r>
              <a:rPr>
                <a:solidFill>
                  <a:srgbClr val="FF0000"/>
                </a:solidFill>
              </a:rPr>
              <a:t>36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</a:t>
            </a:r>
            <a:r>
              <a:t>"country"</a:t>
            </a:r>
            <a:r>
              <a:rPr>
                <a:solidFill>
                  <a:srgbClr val="000000"/>
                </a:solidFill>
              </a:rPr>
              <a:t>: </a:t>
            </a:r>
            <a:r>
              <a:t>"Norway"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 defTabSz="457200">
              <a:lnSpc>
                <a:spcPts val="5600"/>
              </a:lnSpc>
              <a:spcBef>
                <a:spcPts val="1000"/>
              </a:spcBef>
              <a:buSzTx/>
              <a:buNone/>
              <a:defRPr sz="2400"/>
            </a:pPr>
          </a:p>
          <a:p>
            <a:pPr marL="0" indent="0" defTabSz="457200">
              <a:lnSpc>
                <a:spcPts val="3600"/>
              </a:lnSpc>
              <a:spcBef>
                <a:spcPts val="1500"/>
              </a:spcBef>
              <a:buSzTx/>
              <a:buNone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Import the module named mymodule, and access the person1 dictionary: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import</a:t>
            </a:r>
            <a:r>
              <a:t> mymodule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 = mymodule.person1[</a:t>
            </a:r>
            <a:r>
              <a:rPr>
                <a:solidFill>
                  <a:srgbClr val="A52A2A"/>
                </a:solidFill>
              </a:rPr>
              <a:t>"age"</a:t>
            </a:r>
            <a:r>
              <a:t>]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Built-in Functions &amp; Modul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Built-in Functions &amp; Modules</a:t>
            </a:r>
          </a:p>
        </p:txBody>
      </p:sp>
      <p:sp>
        <p:nvSpPr>
          <p:cNvPr id="353" name="https://www.w3schools.com/python/python_reference.asp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7200">
              <a:lnSpc>
                <a:spcPts val="3600"/>
              </a:lnSpc>
              <a:spcBef>
                <a:spcPts val="1500"/>
              </a:spcBef>
              <a:buSzTx/>
              <a:buNone/>
              <a:defRPr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600"/>
              </a:lnSpc>
              <a:spcBef>
                <a:spcPts val="1500"/>
              </a:spcBef>
              <a:buSzTx/>
              <a:buNone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https://www.w3schools.com/python/python_reference.asp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Execution Modes - Program"/>
          <p:cNvSpPr txBox="1"/>
          <p:nvPr>
            <p:ph type="title" idx="4294967295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Execution Modes - Program</a:t>
            </a:r>
          </a:p>
        </p:txBody>
      </p:sp>
      <p:sp>
        <p:nvSpPr>
          <p:cNvPr id="55" name="You can also create the program in a text file, adding the statement…"/>
          <p:cNvSpPr txBox="1"/>
          <p:nvPr>
            <p:ph type="body" idx="4294967295"/>
          </p:nvPr>
        </p:nvSpPr>
        <p:spPr>
          <a:xfrm>
            <a:off x="685800" y="1447799"/>
            <a:ext cx="8001000" cy="4983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Char char="•"/>
            </a:pPr>
            <a:r>
              <a:t>You can also create the program in a text file, adding the statement</a:t>
            </a:r>
            <a:r>
              <a:rPr sz="2800"/>
              <a:t> </a:t>
            </a:r>
            <a:endParaRPr sz="2800"/>
          </a:p>
          <a:p>
            <a:pPr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 b="0" sz="2800"/>
              <a:t>main()</a:t>
            </a:r>
            <a:br>
              <a:rPr b="0" sz="2800"/>
            </a:br>
            <a:r>
              <a:rPr b="0" sz="3200">
                <a:latin typeface="+mn-lt"/>
                <a:ea typeface="+mn-ea"/>
                <a:cs typeface="+mn-cs"/>
                <a:sym typeface="Arial"/>
              </a:rPr>
              <a:t>as the last statement, and then run it later.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