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8CC"/>
          </a:solidFill>
        </a:fill>
      </a:tcStyle>
    </a:wholeTbl>
    <a:band2H>
      <a:tcTxStyle b="def" i="def"/>
      <a:tcStyle>
        <a:tcBdr/>
        <a:fill>
          <a:solidFill>
            <a:srgbClr val="FFEDE7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k object 16"/>
          <p:cNvSpPr/>
          <p:nvPr/>
        </p:nvSpPr>
        <p:spPr>
          <a:xfrm>
            <a:off x="339470" y="1201292"/>
            <a:ext cx="5692140" cy="44199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896016" y="1460620"/>
            <a:ext cx="7351967" cy="659130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defRPr sz="2800">
                <a:solidFill>
                  <a:srgbClr val="A1522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8702134" y="5754537"/>
            <a:ext cx="165237" cy="127001"/>
          </a:xfrm>
          <a:prstGeom prst="rect">
            <a:avLst/>
          </a:prstGeom>
        </p:spPr>
        <p:txBody>
          <a:bodyPr lIns="0" tIns="0" rIns="0" bIns="0" anchor="t"/>
          <a:lstStyle>
            <a:lvl1pPr indent="38100">
              <a:defRPr b="0" spc="-50" sz="9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H="1">
            <a:off x="9113837" y="0"/>
            <a:ext cx="1" cy="6858001"/>
          </a:xfrm>
          <a:prstGeom prst="line">
            <a:avLst/>
          </a:prstGeom>
          <a:ln w="57150">
            <a:solidFill>
              <a:srgbClr val="FEC3A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325562" y="5034280"/>
            <a:ext cx="308333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678769" marR="0" indent="-3120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975254" marR="0" indent="-24341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1248304" marR="0" indent="-24341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15533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20105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24677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29249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33821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://WWW.CLOUDBEARERS.COM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training@laksans.com" TargetMode="External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>
            <p:ph type="title"/>
          </p:nvPr>
        </p:nvSpPr>
        <p:spPr>
          <a:xfrm>
            <a:off x="6089903" y="1209674"/>
            <a:ext cx="2714626" cy="3616644"/>
          </a:xfrm>
          <a:prstGeom prst="rect">
            <a:avLst/>
          </a:prstGeom>
          <a:solidFill>
            <a:srgbClr val="CE7142"/>
          </a:solidFill>
        </p:spPr>
        <p:txBody>
          <a:bodyPr>
            <a:no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48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indent="344804" defTabSz="457200"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Times New Roman"/>
              </a:rPr>
              <a:t>Bash Programming</a:t>
            </a:r>
          </a:p>
        </p:txBody>
      </p:sp>
      <p:sp>
        <p:nvSpPr>
          <p:cNvPr id="45" name="object 3"/>
          <p:cNvSpPr/>
          <p:nvPr/>
        </p:nvSpPr>
        <p:spPr>
          <a:xfrm>
            <a:off x="6089903" y="4882896"/>
            <a:ext cx="2714626" cy="741808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" name="object 4"/>
          <p:cNvSpPr/>
          <p:nvPr/>
        </p:nvSpPr>
        <p:spPr>
          <a:xfrm>
            <a:off x="6361176" y="5097360"/>
            <a:ext cx="1131284" cy="1578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object 5"/>
          <p:cNvSpPr txBox="1"/>
          <p:nvPr/>
        </p:nvSpPr>
        <p:spPr>
          <a:xfrm>
            <a:off x="6089903" y="5325083"/>
            <a:ext cx="271462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4804" algn="l">
              <a:spcBef>
                <a:spcPts val="100"/>
              </a:spcBef>
              <a:defRPr spc="-39" sz="10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@COPYRIGHT </a:t>
            </a:r>
            <a:r>
              <a:rPr spc="-55"/>
              <a:t>OF</a:t>
            </a:r>
            <a:r>
              <a:rPr spc="15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WWW.CLOUDBEARERS.COM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ST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TEST COMMAND</a:t>
            </a:r>
          </a:p>
        </p:txBody>
      </p:sp>
      <p:sp>
        <p:nvSpPr>
          <p:cNvPr id="85" name="Syntax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u="sng"/>
            </a:pPr>
            <a:r>
              <a:t>Syntax:</a:t>
            </a:r>
            <a:r>
              <a:rPr u="none"/>
              <a:t> </a:t>
            </a:r>
            <a:endParaRPr u="none"/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test expression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 expression ]</a:t>
            </a:r>
          </a:p>
          <a:p>
            <a:pPr>
              <a:buChar char="○"/>
            </a:pPr>
            <a:r>
              <a:t>evaluates ‘expression’ and returns true or false</a:t>
            </a:r>
          </a:p>
          <a:p>
            <a:pPr>
              <a:buSzTx/>
              <a:buFont typeface="Wingdings"/>
              <a:buNone/>
            </a:pPr>
          </a:p>
          <a:p>
            <a:pPr>
              <a:buSzTx/>
              <a:buFont typeface="Wingdings"/>
              <a:buNone/>
              <a:defRPr u="sng"/>
            </a:pPr>
            <a:r>
              <a:t>Example: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 test –w "$1"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echo "file $1 is write-able"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fi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HE SIMPLE IF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SIMPLE IF STATEMENT</a:t>
            </a:r>
          </a:p>
        </p:txBody>
      </p:sp>
      <p:sp>
        <p:nvSpPr>
          <p:cNvPr id="89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executes the statements only if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t> is true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HE IF-THEN-EL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IF-THEN-ELSE STATEMENT</a:t>
            </a:r>
          </a:p>
        </p:txBody>
      </p:sp>
      <p:sp>
        <p:nvSpPr>
          <p:cNvPr id="93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statements-1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statements-2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>
              <a:buChar char="○"/>
            </a:pPr>
            <a:r>
              <a:t>executes statements-1 if condition is true</a:t>
            </a:r>
          </a:p>
          <a:p>
            <a:pPr>
              <a:buChar char="○"/>
            </a:pPr>
            <a:r>
              <a:t>executes statements-2 if condition is false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HE IF…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IF…STATEMENT</a:t>
            </a:r>
          </a:p>
        </p:txBody>
      </p:sp>
      <p:sp>
        <p:nvSpPr>
          <p:cNvPr id="97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[ condition ]; then 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statement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statements 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The word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t> stands for “else if”  </a:t>
            </a:r>
          </a:p>
          <a:p>
            <a:pPr>
              <a:buChar char="○"/>
            </a:pPr>
            <a:r>
              <a:t>It is part of the if statement and cannot be used by itself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LATIONAL OPERATORS"/>
          <p:cNvSpPr txBox="1"/>
          <p:nvPr>
            <p:ph type="title" idx="4294967295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RELATIONAL OPERATORS</a:t>
            </a:r>
          </a:p>
        </p:txBody>
      </p:sp>
      <p:graphicFrame>
        <p:nvGraphicFramePr>
          <p:cNvPr id="101" name="Table"/>
          <p:cNvGraphicFramePr/>
          <p:nvPr/>
        </p:nvGraphicFramePr>
        <p:xfrm>
          <a:off x="762000" y="1295400"/>
          <a:ext cx="6629400" cy="502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1447800"/>
                <a:gridCol w="1524000"/>
              </a:tblGrid>
              <a:tr h="461962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Meaning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Numeric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Greater than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-gt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Greater than or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Less than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-lt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Less than or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-eg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= or ==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Not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-ne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!=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is less than str2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&lt; str2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is greater str2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&gt; str2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 length is greater than zero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-n str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 length is zero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-z str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MPOUND LOGICAL EXPRESS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COMPOUND LOGICAL EXPRESSIONS</a:t>
            </a:r>
          </a:p>
        </p:txBody>
      </p:sp>
      <p:sp>
        <p:nvSpPr>
          <p:cNvPr id="104" name="!   no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!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	not</a:t>
            </a:r>
            <a:endParaRPr b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>
              <a:buChar char="○"/>
            </a:pP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&amp;&amp;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and</a:t>
            </a:r>
            <a:endParaRPr b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||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or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and, or…"/>
          <p:cNvSpPr txBox="1"/>
          <p:nvPr/>
        </p:nvSpPr>
        <p:spPr>
          <a:xfrm>
            <a:off x="4495800" y="2590800"/>
            <a:ext cx="2720427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z="1800" u="sng"/>
            </a:pPr>
            <a:r>
              <a:t>and, or </a:t>
            </a:r>
          </a:p>
          <a:p>
            <a:pPr algn="l">
              <a:defRPr sz="1800"/>
            </a:pPr>
            <a:r>
              <a:t>must be enclosed within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[[                     ]]</a:t>
            </a:r>
          </a:p>
        </p:txBody>
      </p:sp>
      <p:sp>
        <p:nvSpPr>
          <p:cNvPr id="107" name="Line"/>
          <p:cNvSpPr/>
          <p:nvPr/>
        </p:nvSpPr>
        <p:spPr>
          <a:xfrm>
            <a:off x="3733800" y="2590800"/>
            <a:ext cx="384175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14"/>
                  <a:pt x="10800" y="477"/>
                </a:cubicBezTo>
                <a:lnTo>
                  <a:pt x="10800" y="10323"/>
                </a:lnTo>
                <a:cubicBezTo>
                  <a:pt x="10800" y="10586"/>
                  <a:pt x="15635" y="10800"/>
                  <a:pt x="21600" y="10800"/>
                </a:cubicBezTo>
                <a:cubicBezTo>
                  <a:pt x="15635" y="10800"/>
                  <a:pt x="10800" y="11014"/>
                  <a:pt x="10800" y="11277"/>
                </a:cubicBezTo>
                <a:lnTo>
                  <a:pt x="10800" y="21123"/>
                </a:lnTo>
                <a:cubicBezTo>
                  <a:pt x="10800" y="21386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EXAMPLE: USING THE !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! OPERATOR</a:t>
            </a:r>
          </a:p>
        </p:txBody>
      </p:sp>
      <p:sp>
        <p:nvSpPr>
          <p:cNvPr id="11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years of work: " Years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! "$Years" -lt 20 ];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can retire now."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need 20+ years to retire"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XAMPLE: USING THE &amp;&amp;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&amp;&amp; OPERATOR </a:t>
            </a:r>
          </a:p>
        </p:txBody>
      </p:sp>
      <p:sp>
        <p:nvSpPr>
          <p:cNvPr id="11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Bonus=500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Status: " Status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Shift: " Shift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</a:t>
            </a:r>
            <a:r>
              <a:rPr sz="2400"/>
              <a:t>"</a:t>
            </a:r>
            <a:r>
              <a:t>$Status</a:t>
            </a:r>
            <a:r>
              <a:rPr sz="2400"/>
              <a:t>"</a:t>
            </a:r>
            <a:r>
              <a:t> = "H" &amp;&amp; </a:t>
            </a:r>
            <a:r>
              <a:rPr sz="2400"/>
              <a:t>"</a:t>
            </a:r>
            <a:r>
              <a:t>$Shift</a:t>
            </a:r>
            <a:r>
              <a:rPr sz="2400"/>
              <a:t>"</a:t>
            </a:r>
            <a:r>
              <a:t> = 3 ]]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shift $Shift gets \$$Bonus bonus"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only hourly workers in"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shift 3 get a bonus"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XAMPLE: USING THE ||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|| OPERATOR</a:t>
            </a:r>
          </a:p>
        </p:txBody>
      </p:sp>
      <p:sp>
        <p:nvSpPr>
          <p:cNvPr id="11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calls handled:" CHandle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calls closed: " CClose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"$CHandle" -gt 150 || "$CClose" -gt 50 ]]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are entitled to a bonus"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get a bonus if the calls"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"handled exceeds 150 or" 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"calls closed exceeds 50"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FILE TESTING</a:t>
            </a:r>
          </a:p>
        </p:txBody>
      </p:sp>
      <p:sp>
        <p:nvSpPr>
          <p:cNvPr id="122" name="Meaning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</a:pPr>
            <a:r>
              <a:t> 				</a:t>
            </a:r>
            <a:r>
              <a:rPr u="sng"/>
              <a:t>Meaning</a:t>
            </a:r>
            <a:endParaRPr u="sng"/>
          </a:p>
          <a:p>
            <a:pPr>
              <a:buSzTx/>
              <a:buFont typeface="Wingdings"/>
              <a:buNone/>
            </a:pPr>
            <a:r>
              <a:t>-d file			True if ‘file’ is a directory</a:t>
            </a:r>
          </a:p>
          <a:p>
            <a:pPr>
              <a:buSzTx/>
              <a:buFont typeface="Wingdings"/>
              <a:buNone/>
            </a:pPr>
            <a:r>
              <a:t>-f file			True if ‘file’ is an ord. file</a:t>
            </a:r>
          </a:p>
          <a:p>
            <a:pPr>
              <a:buSzTx/>
              <a:buFont typeface="Wingdings"/>
              <a:buNone/>
            </a:pPr>
            <a:r>
              <a:t>-r file			True if ‘file’ is readable</a:t>
            </a:r>
          </a:p>
          <a:p>
            <a:pPr>
              <a:buSzTx/>
              <a:buFont typeface="Wingdings"/>
              <a:buNone/>
            </a:pPr>
            <a:r>
              <a:t>-w file			True if ‘file’ is writable</a:t>
            </a:r>
          </a:p>
          <a:p>
            <a:pPr>
              <a:buSzTx/>
              <a:buFont typeface="Wingdings"/>
              <a:buNone/>
            </a:pPr>
            <a:r>
              <a:t>-x file			True if ‘file’ is executable</a:t>
            </a:r>
          </a:p>
          <a:p>
            <a:pPr>
              <a:buSzTx/>
              <a:buFont typeface="Wingdings"/>
              <a:buNone/>
            </a:pPr>
            <a:r>
              <a:t>-s file			True if length of ‘file’ is nonzero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SIC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BASIC SHELL PROGRAMMING</a:t>
            </a:r>
          </a:p>
        </p:txBody>
      </p:sp>
      <p:sp>
        <p:nvSpPr>
          <p:cNvPr id="50" name="A script is a file that contains shell command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A script is a file that contains shell commands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data structure: variables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control structure: sequence, decision, loop</a:t>
            </a:r>
          </a:p>
          <a:p>
            <a:pPr>
              <a:buChar char="○"/>
            </a:pPr>
            <a:r>
              <a:t>Shebang line for bash shell script: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/bin/bash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#! /bin/sh</a:t>
            </a:r>
          </a:p>
          <a:p>
            <a:pPr>
              <a:buChar char="○"/>
            </a:pPr>
            <a:r>
              <a:t>to run: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make executable: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% chmod +x script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invoke via: 	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% ./script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XAMPLE: 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FILE TESTING</a:t>
            </a:r>
          </a:p>
        </p:txBody>
      </p:sp>
      <p:sp>
        <p:nvSpPr>
          <p:cNvPr id="12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a filename: 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filename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! –r "$filename"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"File is not read-able"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exit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AMPLE: 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FILE TESTING</a:t>
            </a:r>
          </a:p>
        </p:txBody>
      </p:sp>
      <p:sp>
        <p:nvSpPr>
          <p:cNvPr id="130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$# -lt 1 ]; 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"Usage: filetest filename"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exit 1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! -f "$1" || ! -r "$1" || ! -w "$1" ]]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echo "File $1 is not accessible"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exit 1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AMPLE: IF…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IF… STATEMENT</a:t>
            </a:r>
          </a:p>
        </p:txBody>
      </p:sp>
      <p:sp>
        <p:nvSpPr>
          <p:cNvPr id="134" name="# The following THREE if-conditions produce the same resul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The following THREE </a:t>
            </a:r>
            <a:r>
              <a:rPr i="1"/>
              <a:t>if</a:t>
            </a:r>
            <a:r>
              <a:t>-conditions produce the same result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DOUBLE SQUARE BRACKETS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$reply = "y" ]];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SINGLE SQUARE BRACKETS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$reply = "y"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"TEST" COMMAND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test $reply = "y";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: IF..ELIF...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IF..ELIF... STATEMENT</a:t>
            </a:r>
          </a:p>
        </p:txBody>
      </p:sp>
      <p:sp>
        <p:nvSpPr>
          <p:cNvPr id="13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Income Amount: " Income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Expenses Amount: " Expense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Net=$Income-$Expense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</a:t>
            </a:r>
            <a:r>
              <a:rPr sz="2400"/>
              <a:t>"</a:t>
            </a:r>
            <a:r>
              <a:t>$Net</a:t>
            </a:r>
            <a:r>
              <a:rPr sz="2400"/>
              <a:t>"</a:t>
            </a:r>
            <a:r>
              <a:t> -eq "0"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"Income and Expenses are equal - breakeven."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[ </a:t>
            </a:r>
            <a:r>
              <a:rPr sz="2400"/>
              <a:t>"</a:t>
            </a:r>
            <a:r>
              <a:t>$Net</a:t>
            </a:r>
            <a:r>
              <a:rPr sz="2400"/>
              <a:t>"</a:t>
            </a:r>
            <a:r>
              <a:t> -gt "0"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"Profit of: " $Net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"Loss of: " $Net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CASE STATEMENT</a:t>
            </a:r>
          </a:p>
        </p:txBody>
      </p:sp>
      <p:sp>
        <p:nvSpPr>
          <p:cNvPr id="142" name="use the case statement for a decision that is based on multiple choice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use the case statement for a decision that is based on multiple choices</a:t>
            </a: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case word 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pattern1) command-list1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pattern2) command-list2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patternN) command-listN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esac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SE PATTER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CASE PATTERN</a:t>
            </a:r>
          </a:p>
        </p:txBody>
      </p:sp>
      <p:sp>
        <p:nvSpPr>
          <p:cNvPr id="146" name="checked against word for matc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checked against word for match</a:t>
            </a:r>
          </a:p>
          <a:p>
            <a:pPr>
              <a:buChar char="○"/>
            </a:pPr>
            <a:r>
              <a:t>may also contain: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*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?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 …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[:class:]</a:t>
            </a:r>
          </a:p>
          <a:p>
            <a:pPr>
              <a:buChar char="○"/>
            </a:pPr>
            <a:r>
              <a:t>multiple patterns can be listed via: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XAMPLE 1: 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1: THE CASE STATEMENT</a:t>
            </a:r>
          </a:p>
        </p:txBody>
      </p:sp>
      <p:sp>
        <p:nvSpPr>
          <p:cNvPr id="15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Y to see all files including hidden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N to see all non-hidden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q to quit"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choice: 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 $reply in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Y|YES) echo "Displaying all (really…)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ls -a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N|NO)  echo "Display all non-hidden files..."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ls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Q)     exit 0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*) echo "Invalid choice!"; exit 1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esac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2: 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2: THE CASE STATEMENT</a:t>
            </a:r>
          </a:p>
        </p:txBody>
      </p:sp>
      <p:sp>
        <p:nvSpPr>
          <p:cNvPr id="15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ChildRate=3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AdultRate=10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SeniorRate=7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age: " age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 $age in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[1-9]|[1][0-2])   # child, if age 12 and younger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'$'"$ChildRate.00"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 adult, if age is between 13 and 59 inclusive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[1][3-9]|[2-5][0-9]) 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'$'"$AdultRate.00"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[6-9][0-9])       # senior, if age is 60+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'$'"$SeniorRate.00"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esac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SH PROGRAMMING: SO FA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PROGRAMMING: SO FAR</a:t>
            </a:r>
          </a:p>
        </p:txBody>
      </p:sp>
      <p:sp>
        <p:nvSpPr>
          <p:cNvPr id="158" name="Data structur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Data structure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Variables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Numeric variables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Arrays</a:t>
            </a:r>
          </a:p>
          <a:p>
            <a:pPr>
              <a:buChar char="○"/>
            </a:pPr>
            <a:r>
              <a:t>User input</a:t>
            </a:r>
          </a:p>
          <a:p>
            <a:pPr>
              <a:buChar char="○"/>
            </a:pPr>
            <a:r>
              <a:t>Control structures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H PROGRAMMING: STILL TO COM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PROGRAMMING: STILL TO COME</a:t>
            </a:r>
          </a:p>
        </p:txBody>
      </p:sp>
      <p:sp>
        <p:nvSpPr>
          <p:cNvPr id="162" name="Control structure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</a:p>
          <a:p>
            <a:pPr>
              <a:buChar char="○"/>
            </a:pPr>
            <a:r>
              <a:t>Control structures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Repetition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do-while, repeat-until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for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Trapping signals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BASH SHELL PROGRAMMING</a:t>
            </a:r>
          </a:p>
        </p:txBody>
      </p:sp>
      <p:sp>
        <p:nvSpPr>
          <p:cNvPr id="54" name="Inpu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○"/>
            </a:pPr>
            <a:r>
              <a:t>Input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prompting user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command line arguments</a:t>
            </a:r>
          </a:p>
          <a:p>
            <a:pPr>
              <a:lnSpc>
                <a:spcPct val="90000"/>
              </a:lnSpc>
              <a:buChar char="○"/>
            </a:pPr>
            <a:r>
              <a:t>Decision: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lnSpc>
                <a:spcPct val="90000"/>
              </a:lnSpc>
              <a:buChar char="○"/>
            </a:pPr>
            <a:r>
              <a:t>Repetition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select</a:t>
            </a:r>
          </a:p>
          <a:p>
            <a:pPr>
              <a:lnSpc>
                <a:spcPct val="90000"/>
              </a:lnSpc>
              <a:buChar char="○"/>
            </a:pPr>
            <a:r>
              <a:t>Functions</a:t>
            </a:r>
          </a:p>
          <a:p>
            <a:pPr>
              <a:lnSpc>
                <a:spcPct val="90000"/>
              </a:lnSpc>
              <a:buChar char="○"/>
            </a:pPr>
            <a:r>
              <a:t>Traps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PETITION CONSTRUC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>
              <a:defRPr b="1" sz="2800"/>
            </a:lvl1pPr>
          </a:lstStyle>
          <a:p>
            <a:pPr/>
            <a:r>
              <a:t>REPETITION CONSTRUCTS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28800"/>
            <a:ext cx="7843838" cy="330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WHILE LOOP</a:t>
            </a:r>
          </a:p>
        </p:txBody>
      </p:sp>
      <p:sp>
        <p:nvSpPr>
          <p:cNvPr id="170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</a:t>
            </a:r>
          </a:p>
          <a:p>
            <a:pPr>
              <a:buSzTx/>
              <a:buFont typeface="Wingdings"/>
              <a:buNone/>
            </a:pPr>
            <a:r>
              <a:t>	To execute commands in “command-list” as long as “expression” evaluates to true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[ expression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7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COUNTER=0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$COUNTER -lt 10 ]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The counter is $COUNTER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COUNTER=$COUNTER+1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7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Cont="Y"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$Cont = "Y" ]; do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ps -A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read -p "want to continue? (Y/N)" reply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Cont=`echo $reply | tr [:lower:] [:upper:]`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8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copies files from home- into the webserver- directory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 new directory is created every hour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PICSDIR=/home/carol/pics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WEBDIR=/var/www/carol/webcam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true; 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DATE=`date +%Y%m%d`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HOUR=`date +%H`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mkdir $WEBDIR/"$DATE"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while [ $HOUR -ne "00" ]; 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DESTDIR=$WEBDIR/"$DATE"/"$HOUR"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mkdir "$DESTDIR"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mv $PICSDIR/*.jpg "$DESTDIR"/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sleep 3600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HOUR=`date +%H`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done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UNTIL LOOP</a:t>
            </a:r>
          </a:p>
        </p:txBody>
      </p:sp>
      <p:sp>
        <p:nvSpPr>
          <p:cNvPr id="186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</a:t>
            </a:r>
          </a:p>
          <a:p>
            <a:pPr>
              <a:buSzTx/>
              <a:buFont typeface="Wingdings"/>
              <a:buNone/>
            </a:pPr>
            <a:r>
              <a:t>	To execute commands in “command-list” as long as “expression” evaluates to false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until [ expression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AMPLE: USING 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UNTIL LOOP</a:t>
            </a:r>
          </a:p>
        </p:txBody>
      </p:sp>
      <p:sp>
        <p:nvSpPr>
          <p:cNvPr id="19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COUNTER=20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until [ $COUNTER -lt 10 ]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$COUNTER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COUNTER-=1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XAMPLE: USING 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UNTIL LOOP</a:t>
            </a:r>
          </a:p>
        </p:txBody>
      </p:sp>
      <p:sp>
        <p:nvSpPr>
          <p:cNvPr id="19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Stop="N"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until [ $Stop = "Y" ]; do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ps -A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read -p "want to stop? (Y/N)" reply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Stop=`echo $reply | tr [:lower:] [:upper:]`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FOR LOOP</a:t>
            </a:r>
          </a:p>
        </p:txBody>
      </p:sp>
      <p:sp>
        <p:nvSpPr>
          <p:cNvPr id="198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 </a:t>
            </a:r>
          </a:p>
          <a:p>
            <a:pPr>
              <a:buSzTx/>
              <a:buFont typeface="Wingdings"/>
              <a:buNone/>
            </a:pPr>
            <a:r>
              <a:t>	To execute commands as many times as the number of words in the “argument-list”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variable in argument-list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XAMPLE 1: 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1: THE FOR LOOP</a:t>
            </a:r>
          </a:p>
        </p:txBody>
      </p:sp>
      <p:sp>
        <p:nvSpPr>
          <p:cNvPr id="20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in 7 9 2 3 4 5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$i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SER INPU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USER INPUT</a:t>
            </a:r>
          </a:p>
        </p:txBody>
      </p:sp>
      <p:sp>
        <p:nvSpPr>
          <p:cNvPr id="58" name="shell allows to prompt for user inpu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○"/>
            </a:pPr>
            <a:r>
              <a:t>shell allows to prompt for user input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lnSpc>
                <a:spcPct val="90000"/>
              </a:lnSpc>
              <a:buChar char="○"/>
            </a:pPr>
            <a:endParaRPr u="sng"/>
          </a:p>
          <a:p>
            <a:pPr lvl="1" marL="273050" indent="93662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varname [more vars]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>
              <a:lnSpc>
                <a:spcPct val="90000"/>
              </a:lnSpc>
              <a:buChar char="○"/>
            </a:pPr>
            <a:r>
              <a:t>or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 lvl="1" marL="273050" indent="93662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–p "prompt" varname [more vars]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>
              <a:lnSpc>
                <a:spcPct val="90000"/>
              </a:lnSpc>
              <a:buChar char="○"/>
            </a:pPr>
            <a:r>
              <a:t>words entered by user are assigned to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t> and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more vars</a:t>
            </a:r>
            <a:r>
              <a:t>”</a:t>
            </a:r>
          </a:p>
          <a:p>
            <a:pPr>
              <a:lnSpc>
                <a:spcPct val="90000"/>
              </a:lnSpc>
              <a:buChar char="○"/>
            </a:pPr>
            <a:r>
              <a:t>last variable gets rest of input line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AMPLE 2: USING 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2: USING THE FOR LOOP</a:t>
            </a:r>
          </a:p>
        </p:txBody>
      </p:sp>
      <p:sp>
        <p:nvSpPr>
          <p:cNvPr id="20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compute the average weekly temperature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num in 1 2 3 4 5 6 7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read -p "Enter temp for day $num: " Temp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TempTotal=$TempTotal+$Temp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AvgTemp=$TempTotal/7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"Average temperature: " $AvgTemp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OOPING OVER ARGUMEN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LOOPING OVER ARGUMENTS</a:t>
            </a:r>
          </a:p>
        </p:txBody>
      </p:sp>
      <p:sp>
        <p:nvSpPr>
          <p:cNvPr id="210" name="simplest form will iterate over all command line arguments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simplest form will iterate over all command line arguments: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/bin/bash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parm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$parm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REAK AND CONTINU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 BREAK AND CONTINUE</a:t>
            </a:r>
          </a:p>
        </p:txBody>
      </p:sp>
      <p:sp>
        <p:nvSpPr>
          <p:cNvPr id="214" name="Interrupt for, while or until loop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Interrupt for, while or until loop</a:t>
            </a:r>
          </a:p>
          <a:p>
            <a:pPr>
              <a:buChar char="○"/>
            </a:pPr>
            <a:r>
              <a:t>The break statement 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transfer control to the statement AFTER the done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terminate execution of the loop</a:t>
            </a:r>
          </a:p>
          <a:p>
            <a:pPr>
              <a:buChar char="○"/>
            </a:pPr>
            <a:r>
              <a:t>The continue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transfer control to the statement TO the done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skip the test statements for the current iteration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continues execution of the loop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E BREAK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BREAK COMMAND</a:t>
            </a:r>
          </a:p>
        </p:txBody>
      </p:sp>
      <p:sp>
        <p:nvSpPr>
          <p:cNvPr id="218" name="while [ condition ]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condition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break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3" name="Group"/>
          <p:cNvGrpSpPr/>
          <p:nvPr/>
        </p:nvGrpSpPr>
        <p:grpSpPr>
          <a:xfrm>
            <a:off x="3047999" y="3124199"/>
            <a:ext cx="1066801" cy="1296671"/>
            <a:chOff x="0" y="0"/>
            <a:chExt cx="1066800" cy="1296669"/>
          </a:xfrm>
        </p:grpSpPr>
        <p:sp>
          <p:nvSpPr>
            <p:cNvPr id="220" name="Line"/>
            <p:cNvSpPr/>
            <p:nvPr/>
          </p:nvSpPr>
          <p:spPr>
            <a:xfrm>
              <a:off x="76200" y="0"/>
              <a:ext cx="990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1066800" y="0"/>
              <a:ext cx="1" cy="1295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H="1" flipV="1">
              <a:off x="0" y="1296669"/>
              <a:ext cx="1066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194104" y="2819399"/>
            <a:ext cx="3654497" cy="1295401"/>
            <a:chOff x="0" y="0"/>
            <a:chExt cx="3654495" cy="1295400"/>
          </a:xfrm>
        </p:grpSpPr>
        <p:sp>
          <p:nvSpPr>
            <p:cNvPr id="224" name="Shape"/>
            <p:cNvSpPr/>
            <p:nvPr/>
          </p:nvSpPr>
          <p:spPr>
            <a:xfrm>
              <a:off x="0" y="0"/>
              <a:ext cx="3654496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87" y="0"/>
                  </a:moveTo>
                  <a:cubicBezTo>
                    <a:pt x="4929" y="0"/>
                    <a:pt x="3585" y="1612"/>
                    <a:pt x="3585" y="3600"/>
                  </a:cubicBezTo>
                  <a:lnTo>
                    <a:pt x="3585" y="12600"/>
                  </a:lnTo>
                  <a:lnTo>
                    <a:pt x="0" y="17550"/>
                  </a:lnTo>
                  <a:lnTo>
                    <a:pt x="3585" y="18000"/>
                  </a:lnTo>
                  <a:cubicBezTo>
                    <a:pt x="3585" y="19988"/>
                    <a:pt x="4929" y="21600"/>
                    <a:pt x="6587" y="21600"/>
                  </a:cubicBezTo>
                  <a:lnTo>
                    <a:pt x="18597" y="21600"/>
                  </a:lnTo>
                  <a:cubicBezTo>
                    <a:pt x="20256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256" y="0"/>
                    <a:pt x="18597" y="0"/>
                  </a:cubicBezTo>
                  <a:lnTo>
                    <a:pt x="6587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5" name="This iteration is over and there are no more iterations"/>
            <p:cNvSpPr txBox="1"/>
            <p:nvPr/>
          </p:nvSpPr>
          <p:spPr>
            <a:xfrm>
              <a:off x="718114" y="47438"/>
              <a:ext cx="282476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This iteration is over and there are no more iterations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2"/>
      <p:bldP build="whole" bldLvl="1" animBg="1" rev="0" advAuto="0" spid="2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HE CONTINUE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CONTINUE COMMAND</a:t>
            </a:r>
          </a:p>
        </p:txBody>
      </p:sp>
      <p:sp>
        <p:nvSpPr>
          <p:cNvPr id="229" name="while [ condition ]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condition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continue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4844309" y="2514599"/>
            <a:ext cx="3156692" cy="1295401"/>
            <a:chOff x="0" y="0"/>
            <a:chExt cx="3156691" cy="1295400"/>
          </a:xfrm>
        </p:grpSpPr>
        <p:sp>
          <p:nvSpPr>
            <p:cNvPr id="231" name="Shape"/>
            <p:cNvSpPr/>
            <p:nvPr/>
          </p:nvSpPr>
          <p:spPr>
            <a:xfrm>
              <a:off x="0" y="0"/>
              <a:ext cx="3156691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2" y="0"/>
                  </a:moveTo>
                  <a:cubicBezTo>
                    <a:pt x="4713" y="0"/>
                    <a:pt x="3351" y="1612"/>
                    <a:pt x="3351" y="3600"/>
                  </a:cubicBezTo>
                  <a:lnTo>
                    <a:pt x="0" y="0"/>
                  </a:lnTo>
                  <a:lnTo>
                    <a:pt x="3351" y="9000"/>
                  </a:lnTo>
                  <a:lnTo>
                    <a:pt x="3351" y="18000"/>
                  </a:lnTo>
                  <a:cubicBezTo>
                    <a:pt x="3351" y="19988"/>
                    <a:pt x="4713" y="21600"/>
                    <a:pt x="6392" y="21600"/>
                  </a:cubicBezTo>
                  <a:lnTo>
                    <a:pt x="18558" y="21600"/>
                  </a:lnTo>
                  <a:cubicBezTo>
                    <a:pt x="2023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238" y="0"/>
                    <a:pt x="18558" y="0"/>
                  </a:cubicBezTo>
                  <a:lnTo>
                    <a:pt x="6392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32" name="This iteration is over; do the next iteration"/>
            <p:cNvSpPr txBox="1"/>
            <p:nvPr/>
          </p:nvSpPr>
          <p:spPr>
            <a:xfrm>
              <a:off x="587357" y="47438"/>
              <a:ext cx="2471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This iteration is over; do the next iteration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3809999" y="1981199"/>
            <a:ext cx="990601" cy="1143002"/>
            <a:chOff x="0" y="0"/>
            <a:chExt cx="990600" cy="1143000"/>
          </a:xfrm>
        </p:grpSpPr>
        <p:sp>
          <p:nvSpPr>
            <p:cNvPr id="234" name="Line"/>
            <p:cNvSpPr/>
            <p:nvPr/>
          </p:nvSpPr>
          <p:spPr>
            <a:xfrm>
              <a:off x="0" y="1143000"/>
              <a:ext cx="9906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990600" y="-1"/>
              <a:ext cx="0" cy="11430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 flipH="1" flipV="1">
              <a:off x="457199" y="-1"/>
              <a:ext cx="5334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3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XAMPLE: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</a:t>
            </a:r>
          </a:p>
        </p:txBody>
      </p:sp>
      <p:sp>
        <p:nvSpPr>
          <p:cNvPr id="240" name="for index in 1 2 3 4 5 6 7 8 9 10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index in 1 2 3 4 5 6 7 8 9 10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[ $index –le 3 ]; 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echo "continue"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continue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fi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$index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 [ $index –ge 8 ]; 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echo "break"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break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fi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"/>
          <p:cNvGrpSpPr/>
          <p:nvPr/>
        </p:nvGrpSpPr>
        <p:grpSpPr>
          <a:xfrm>
            <a:off x="457200" y="1524000"/>
            <a:ext cx="6553200" cy="3352800"/>
            <a:chOff x="0" y="0"/>
            <a:chExt cx="6553200" cy="3352800"/>
          </a:xfrm>
        </p:grpSpPr>
        <p:sp>
          <p:nvSpPr>
            <p:cNvPr id="243" name="Rounded Rectangle"/>
            <p:cNvSpPr/>
            <p:nvPr/>
          </p:nvSpPr>
          <p:spPr>
            <a:xfrm>
              <a:off x="0" y="0"/>
              <a:ext cx="6553200" cy="3352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0195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244" name="DONE !"/>
            <p:cNvSpPr txBox="1"/>
            <p:nvPr/>
          </p:nvSpPr>
          <p:spPr>
            <a:xfrm>
              <a:off x="163604" y="163604"/>
              <a:ext cx="622599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  <a:r>
                <a:t> </a:t>
              </a:r>
              <a:r>
                <a:rPr>
                  <a:solidFill>
                    <a:srgbClr val="FF0000"/>
                  </a:solidFill>
                </a:rPr>
                <a:t>DONE !</a:t>
              </a:r>
            </a:p>
          </p:txBody>
        </p:sp>
      </p:grpSp>
      <p:sp>
        <p:nvSpPr>
          <p:cNvPr id="246" name="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SHELL PROGRAMMING</a:t>
            </a:r>
          </a:p>
        </p:txBody>
      </p:sp>
      <p:sp>
        <p:nvSpPr>
          <p:cNvPr id="247" name="Sequenc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Sequence</a:t>
            </a:r>
          </a:p>
          <a:p>
            <a:pPr>
              <a:buChar char="○"/>
            </a:pPr>
            <a:r>
              <a:t>Decision: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buChar char="○"/>
            </a:pPr>
            <a:r>
              <a:t>Repetition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Traps 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1" name="Group"/>
          <p:cNvGrpSpPr/>
          <p:nvPr/>
        </p:nvGrpSpPr>
        <p:grpSpPr>
          <a:xfrm>
            <a:off x="457200" y="4876800"/>
            <a:ext cx="6553200" cy="1143000"/>
            <a:chOff x="0" y="0"/>
            <a:chExt cx="6553200" cy="1143000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6553200" cy="114300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705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00CC00"/>
                  </a:solidFill>
                </a:defRPr>
              </a:pPr>
            </a:p>
          </p:txBody>
        </p:sp>
        <p:sp>
          <p:nvSpPr>
            <p:cNvPr id="250" name="still to come"/>
            <p:cNvSpPr txBox="1"/>
            <p:nvPr/>
          </p:nvSpPr>
          <p:spPr>
            <a:xfrm>
              <a:off x="55773" y="55774"/>
              <a:ext cx="644165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>
                  <a:solidFill>
                    <a:srgbClr val="00CC00"/>
                  </a:solidFill>
                </a:defRPr>
              </a:pPr>
              <a:r>
                <a:t>still to come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ELL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SHELL FUNCTIONS</a:t>
            </a:r>
          </a:p>
        </p:txBody>
      </p:sp>
      <p:sp>
        <p:nvSpPr>
          <p:cNvPr id="254" name="A shell function is similar to a shell scrip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A shell function is similar to a shell script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stores a series of commands for execution later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shell stores functions in memory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shell executes a shell function in the same shell that called it</a:t>
            </a:r>
          </a:p>
          <a:p>
            <a:pPr>
              <a:buChar char="○"/>
            </a:pPr>
            <a:r>
              <a:t>Where to define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 .profile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 your script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Or on the command line</a:t>
            </a:r>
          </a:p>
          <a:p>
            <a:pPr>
              <a:buChar char="○"/>
            </a:pPr>
            <a:r>
              <a:t>Remove a function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Use unset built-in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ELL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SHELL FUNCTIONS</a:t>
            </a:r>
          </a:p>
        </p:txBody>
      </p:sp>
      <p:sp>
        <p:nvSpPr>
          <p:cNvPr id="258" name="must be defined before they can be referenc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must be defined before they can be referenced</a:t>
            </a:r>
          </a:p>
          <a:p>
            <a:pPr>
              <a:buChar char="○"/>
            </a:pPr>
            <a:r>
              <a:t>usually placed at the beginning of the script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function-name () {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6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funky () {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 This is a simple function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"This is a funky function."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"Now exiting funky function."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lnSpc>
                <a:spcPct val="90000"/>
              </a:lnSpc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declaration must precede call: </a:t>
            </a:r>
          </a:p>
          <a:p>
            <a:pPr>
              <a:lnSpc>
                <a:spcPct val="90000"/>
              </a:lnSpc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funky 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USER INPUT EXAMPL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USER INPUT EXAMPLE</a:t>
            </a:r>
          </a:p>
        </p:txBody>
      </p:sp>
      <p:sp>
        <p:nvSpPr>
          <p:cNvPr id="62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name: " first last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"First name: $first"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"Last name: $last"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6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 () { # A somewhat more complex function.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JUST_A_SECOND=1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let i=0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REPEATS=30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"And now the fun really begins."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[ $i -lt $REPEATS ]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echo "-------FUNCTIONS are fun--------&gt;"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		sleep $JUST_A_SECOND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let i+=1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 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UNCTION PARAMET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FUNCTION PARAMETERS</a:t>
            </a:r>
          </a:p>
        </p:txBody>
      </p:sp>
      <p:sp>
        <p:nvSpPr>
          <p:cNvPr id="270" name="Need not be declar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Need not be declared</a:t>
            </a:r>
          </a:p>
          <a:p>
            <a:pPr>
              <a:buChar char="○"/>
            </a:pPr>
            <a:r>
              <a:t>Arguments provided via function call are accessible inside function as $1, $2, $3, …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</a:pPr>
            <a:r>
              <a:t>$# 	reflects number of parameters</a:t>
            </a:r>
          </a:p>
          <a:p>
            <a:pPr>
              <a:buSzTx/>
              <a:buFont typeface="Wingdings"/>
              <a:buNone/>
            </a:pPr>
            <a:r>
              <a:t>$0 	still contains name of script </a:t>
            </a:r>
          </a:p>
          <a:p>
            <a:pPr>
              <a:buSzTx/>
              <a:buFont typeface="Wingdings"/>
              <a:buNone/>
            </a:pPr>
            <a:r>
              <a:t>		(not name of function)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XAMPLE: FUNCTION WITH PARAMETE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 WITH PARAMETER</a:t>
            </a:r>
          </a:p>
        </p:txBody>
      </p:sp>
      <p:sp>
        <p:nvSpPr>
          <p:cNvPr id="274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[ $# -gt 0 ];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[[ -f $1 &amp;&amp; -r $1 ]];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$1 is a readable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$1 is not a readable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Char char="○"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 .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 funtest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AMPLE: FUNCTION WITH PARAMET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 WITH PARAMETERS</a:t>
            </a:r>
          </a:p>
        </p:txBody>
      </p:sp>
      <p:sp>
        <p:nvSpPr>
          <p:cNvPr id="278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checkfile()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[ -f "$file"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echo "$file is a file"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if [ -d "$file"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echo "$file is a directory"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checkfile . funtest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OCAL VARIABLES IN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LOCAL VARIABLES IN FUNCTIONS</a:t>
            </a:r>
          </a:p>
        </p:txBody>
      </p:sp>
      <p:sp>
        <p:nvSpPr>
          <p:cNvPr id="282" name="Variables defined within functions are global,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Variables defined within functions are global,</a:t>
            </a:r>
          </a:p>
          <a:p>
            <a:pPr>
              <a:buSzTx/>
              <a:buFont typeface="Wingdings"/>
              <a:buNone/>
            </a:pPr>
            <a:r>
              <a:t>	i.e. their values are known throughout the entire shell program</a:t>
            </a:r>
          </a:p>
          <a:p>
            <a:pPr>
              <a:buChar char="○"/>
            </a:pPr>
          </a:p>
          <a:p>
            <a:pPr>
              <a:buChar char="○"/>
            </a:pPr>
            <a:r>
              <a:t>keyword “local” inside a function definition makes referenced variables “local” to that function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86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global="pretty good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local inside="not so good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$inside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global="better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$inside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ANDLING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HANDLING SIGNALS</a:t>
            </a:r>
          </a:p>
        </p:txBody>
      </p:sp>
      <p:sp>
        <p:nvSpPr>
          <p:cNvPr id="290" name="Unix allows you to send a signal to any proces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Unix allows you to send a signal to any process</a:t>
            </a:r>
          </a:p>
          <a:p>
            <a:pPr>
              <a:buChar char="○"/>
            </a:pPr>
          </a:p>
          <a:p>
            <a:pPr>
              <a:buChar char="○"/>
            </a:pPr>
            <a:r>
              <a:t>-1 = hangup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-HUP 1234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-2 = interrupt with ^C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-2 1235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no argument = terminate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1235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-9 = kill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-9 1236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73050">
              <a:spcBef>
                <a:spcPts val="500"/>
              </a:spcBef>
              <a:defRPr sz="2100"/>
            </a:pPr>
            <a:r>
              <a:t>-9 cannot be blocked</a:t>
            </a:r>
          </a:p>
          <a:p>
            <a:pPr>
              <a:buChar char="○"/>
            </a:pPr>
            <a:endParaRPr sz="2100"/>
          </a:p>
          <a:p>
            <a:pPr>
              <a:buChar char="○"/>
            </a:pPr>
            <a:r>
              <a:t>list your processes with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ps -u userid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IGNALS ON LINUX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SIGNALS ON LINUX</a:t>
            </a:r>
          </a:p>
        </p:txBody>
      </p:sp>
      <p:sp>
        <p:nvSpPr>
          <p:cNvPr id="294" name="% kill -l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kill -l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1) SIGHUP       2) SIGINT       3) SIGQUIT      4) SIGILL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5) SIGTRAP      6) SIGABRT      7) SIGBUS       8) SIGFPE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9) SIGKILL     10) SIGUSR1     11) SIGSEGV     12) SIGUSR2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13) SIGPIPE     14) SIGALRM     15) SIGTERM     16) SIGSTKFLT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17) SIGCHLD     18) SIGCONT     19) SIGSTOP     20) SIGTSTP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21) SIGTTIN     22) SIGTTOU     23) SIGURG      24) SIGXCPU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25) SIGXFSZ     26) SIGVTALRM   27) SIGPROF     28) SIGWINCH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29) SIGIO       30) SIGPWR      31) SIGSYS      34) SIGRTMIN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35) SIGRTMIN+1  36) SIGRTMIN+2  37) SIGRTMIN+3  38) SIGRTMIN+4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39) SIGRTMIN+5  40) SIGRTMIN+6  41) SIGRTMIN+7  42) SIGRTMIN+8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43) SIGRTMIN+9  44) SIGRTMIN+10 45) SIGRTMIN+11 46) SIGRTMIN+12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47) SIGRTMIN+13 48) SIGRTMIN+14 49) SIGRTMIN+15 50) SIGRTMAX-14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51) SIGRTMAX-13 52) SIGRTMAX-12 53) SIGRTMAX-11 54) SIGRTMAX-10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55) SIGRTMAX-9  56) SIGRTMAX-8  57) SIGRTMAX-7  58) SIGRTMAX-6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59) SIGRTMAX-5  60) SIGRTMAX-4  61) SIGRTMAX-3  62) SIGRTMAX-2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63) SIGRTMAX-1  64) SIGRTMAX</a:t>
            </a:r>
          </a:p>
          <a:p>
            <a:pPr>
              <a:lnSpc>
                <a:spcPct val="80000"/>
              </a:lnSpc>
              <a:buChar char="○"/>
              <a:defRPr sz="1300"/>
            </a:pPr>
          </a:p>
          <a:p>
            <a:pPr>
              <a:lnSpc>
                <a:spcPct val="80000"/>
              </a:lnSpc>
              <a:buChar char="○"/>
              <a:defRPr sz="1600"/>
            </a:pPr>
            <a:r>
              <a:t>^C is 2 - SIGINT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HANDLING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HANDLING SIGNALS</a:t>
            </a:r>
          </a:p>
        </p:txBody>
      </p:sp>
      <p:sp>
        <p:nvSpPr>
          <p:cNvPr id="298" name="Default action for most signals is to end proces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Default action for most signals is to end process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term: signal handler</a:t>
            </a:r>
          </a:p>
          <a:p>
            <a:pPr>
              <a:buChar char="○"/>
            </a:pPr>
            <a:endParaRPr sz="2100"/>
          </a:p>
          <a:p>
            <a:pPr>
              <a:buChar char="○"/>
            </a:pPr>
            <a:r>
              <a:t>Bash allows to install custom signal handler</a:t>
            </a: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'handler commands' signals</a:t>
            </a:r>
          </a:p>
          <a:p>
            <a:pPr>
              <a:buChar char="○"/>
            </a:pP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u="sng"/>
            </a:pPr>
            <a:r>
              <a:t>Example: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do not hangup'  1 2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EXAMPLE: TRAP HANGU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TRAP HANGUP</a:t>
            </a:r>
          </a:p>
        </p:txBody>
      </p:sp>
      <p:sp>
        <p:nvSpPr>
          <p:cNvPr id="302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kill -1 won’t kill this process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kill -2 will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dont hang up'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"try to hang up"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PECIAL SHELL VARIABLES"/>
          <p:cNvSpPr txBox="1"/>
          <p:nvPr>
            <p:ph type="title" idx="4294967295"/>
          </p:nvPr>
        </p:nvSpPr>
        <p:spPr>
          <a:xfrm>
            <a:off x="457200" y="274637"/>
            <a:ext cx="7620001" cy="114300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round/>
          </a:ln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SPECIAL SHELL VARIABLES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67" name="Table"/>
          <p:cNvGraphicFramePr/>
          <p:nvPr/>
        </p:nvGraphicFramePr>
        <p:xfrm>
          <a:off x="457200" y="1676400"/>
          <a:ext cx="7620000" cy="4038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43062"/>
                <a:gridCol w="5976937"/>
              </a:tblGrid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Parameter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Meaning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$0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Name of the current shell script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$1-$9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Positional parameters 1 through 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$#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The number of positional parameters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$*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All positional parameters, “$*” is one string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$@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All positional parameters, “$@” is a set of strings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$?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Return status of most recently executed command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$$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Process id of current process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XAMPLE: TRAP MULTIPLE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TRAP MULTIPLE SIGNALS</a:t>
            </a:r>
          </a:p>
        </p:txBody>
      </p:sp>
      <p:sp>
        <p:nvSpPr>
          <p:cNvPr id="306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plain kill or kill -9 will kill this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1'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2' 2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true; 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-n .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sleep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XAMPLE: REMOVING TEMP FILE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REMOVING TEMP FILES</a:t>
            </a:r>
          </a:p>
        </p:txBody>
      </p:sp>
      <p:sp>
        <p:nvSpPr>
          <p:cNvPr id="310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'cleanup; exit' 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cleanup 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/bin/rm -f /tmp/tempfile.$$.?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in 1 2 3 4 5 6 7 8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"$i.iteration"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touch /tmp/tempfile.$$.$i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cleanup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STORING DEFAULT HANDL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RESTORING DEFAULT HANDLERS</a:t>
            </a:r>
          </a:p>
        </p:txBody>
      </p:sp>
      <p:sp>
        <p:nvSpPr>
          <p:cNvPr id="314" name="trap without a command list will remove a signal handler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Char char="○"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 without a command list will remove a signal handler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Char char="○"/>
              <a:defRPr sz="2090"/>
            </a:pPr>
            <a:r>
              <a:t>Use this to run a signal handler once only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090" u="sng"/>
            </a:p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090"/>
            </a:pPr>
            <a:r>
              <a:t>       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trap 'justonce' 2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justonce() {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"not yet"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trap 2           # now reset it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while true; do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-n "."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done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DEBUG SHELL PROGRAM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DEBUG SHELL PROGRAMS</a:t>
            </a:r>
          </a:p>
        </p:txBody>
      </p:sp>
      <p:sp>
        <p:nvSpPr>
          <p:cNvPr id="318" name="Debugging is troubleshooting errors that may occur during the execution of a program/scrip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Debugging is troubleshooting errors that may occur during the execution of a program/script</a:t>
            </a:r>
          </a:p>
          <a:p>
            <a:pPr>
              <a:buChar char="○"/>
            </a:pPr>
            <a:r>
              <a:t>The following two commands can help you debug a bash shell script: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echo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	use explicit output statements to trace execution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set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DEBUGGING USING “SET”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DEBUGGING USING “SET”</a:t>
            </a:r>
          </a:p>
        </p:txBody>
      </p:sp>
      <p:sp>
        <p:nvSpPr>
          <p:cNvPr id="322" name="The “set” command is a shell built-in comman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The “set” command is a shell built-in command</a:t>
            </a:r>
          </a:p>
          <a:p>
            <a:pPr>
              <a:buChar char="○"/>
            </a:pPr>
            <a:r>
              <a:t>has options to allow flow of execution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–v option prints each line as it is read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–x option displays the command and its arguments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–n checks for syntax errors</a:t>
            </a:r>
          </a:p>
          <a:p>
            <a:pPr>
              <a:buChar char="○"/>
            </a:pPr>
            <a:r>
              <a:t>options can turned on or off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To turn on the option:    set -xv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To turn off the options:  set +xv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>
              <a:buChar char="○"/>
            </a:pPr>
            <a:r>
              <a:t>Options can also be set via she-bang line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 -xv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"/>
          <p:cNvGrpSpPr/>
          <p:nvPr/>
        </p:nvGrpSpPr>
        <p:grpSpPr>
          <a:xfrm>
            <a:off x="457200" y="1524000"/>
            <a:ext cx="6553200" cy="4572000"/>
            <a:chOff x="0" y="0"/>
            <a:chExt cx="6553200" cy="4572000"/>
          </a:xfrm>
        </p:grpSpPr>
        <p:sp>
          <p:nvSpPr>
            <p:cNvPr id="325" name="Rounded Rectangle"/>
            <p:cNvSpPr/>
            <p:nvPr/>
          </p:nvSpPr>
          <p:spPr>
            <a:xfrm>
              <a:off x="0" y="0"/>
              <a:ext cx="6553200" cy="4572000"/>
            </a:xfrm>
            <a:prstGeom prst="roundRect">
              <a:avLst>
                <a:gd name="adj" fmla="val 11616"/>
              </a:avLst>
            </a:prstGeom>
            <a:solidFill>
              <a:schemeClr val="accent1">
                <a:alpha val="10195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26" name="DONE !"/>
            <p:cNvSpPr txBox="1"/>
            <p:nvPr/>
          </p:nvSpPr>
          <p:spPr>
            <a:xfrm>
              <a:off x="155574" y="155574"/>
              <a:ext cx="624205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  <a:r>
                <a:t> </a:t>
              </a:r>
              <a:r>
                <a:rPr>
                  <a:solidFill>
                    <a:srgbClr val="FF0000"/>
                  </a:solidFill>
                </a:rPr>
                <a:t>DONE !</a:t>
              </a:r>
            </a:p>
          </p:txBody>
        </p:sp>
      </p:grpSp>
      <p:sp>
        <p:nvSpPr>
          <p:cNvPr id="328" name="SUMMARY: 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SUMMARY: BASH SHELL PROGRAMMING</a:t>
            </a:r>
          </a:p>
        </p:txBody>
      </p:sp>
      <p:sp>
        <p:nvSpPr>
          <p:cNvPr id="329" name="Sequenc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Sequence</a:t>
            </a:r>
          </a:p>
          <a:p>
            <a:pPr>
              <a:buChar char="○"/>
            </a:pPr>
            <a:r>
              <a:t>Decision: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buChar char="○"/>
            </a:pPr>
            <a:r>
              <a:t>Repetition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Traps 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 txBox="1"/>
          <p:nvPr/>
        </p:nvSpPr>
        <p:spPr>
          <a:xfrm>
            <a:off x="6089903" y="4873751"/>
            <a:ext cx="2719388" cy="259222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500"/>
              </a:spcBef>
              <a:defRPr spc="-95"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3A89B3"/>
                </a:solidFill>
                <a:uFill>
                  <a:solidFill>
                    <a:srgbClr val="3A89B3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training@laksans.com</a:t>
            </a:r>
          </a:p>
        </p:txBody>
      </p:sp>
      <p:sp>
        <p:nvSpPr>
          <p:cNvPr id="333" name="object 3"/>
          <p:cNvSpPr txBox="1"/>
          <p:nvPr/>
        </p:nvSpPr>
        <p:spPr>
          <a:xfrm>
            <a:off x="6089903" y="2836163"/>
            <a:ext cx="2719388" cy="2613943"/>
          </a:xfrm>
          <a:prstGeom prst="rect">
            <a:avLst/>
          </a:prstGeom>
          <a:solidFill>
            <a:srgbClr val="CE71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spcBef>
                <a:spcPts val="2400"/>
              </a:spcBef>
              <a:defRPr spc="30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</a:t>
            </a:r>
            <a:r>
              <a:rPr spc="-545"/>
              <a:t> </a:t>
            </a:r>
            <a:r>
              <a:rPr spc="-114"/>
              <a:t>YOU!</a:t>
            </a:r>
          </a:p>
        </p:txBody>
      </p:sp>
      <p:sp>
        <p:nvSpPr>
          <p:cNvPr id="334" name="object 4"/>
          <p:cNvSpPr/>
          <p:nvPr/>
        </p:nvSpPr>
        <p:spPr>
          <a:xfrm>
            <a:off x="431333" y="1715786"/>
            <a:ext cx="5465601" cy="35694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object 5"/>
          <p:cNvSpPr txBox="1"/>
          <p:nvPr>
            <p:ph type="sldNum" sz="quarter" idx="4294967295"/>
          </p:nvPr>
        </p:nvSpPr>
        <p:spPr>
          <a:xfrm>
            <a:off x="8702134" y="5754537"/>
            <a:ext cx="1652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indent="38100">
              <a:defRPr b="0" spc="-50" sz="9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XAMPLES: COMMAND LINE ARGUMEN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EXAMPLES: COMMAND LINE ARGUMENTS</a:t>
            </a:r>
          </a:p>
        </p:txBody>
      </p:sp>
      <p:sp>
        <p:nvSpPr>
          <p:cNvPr id="70" name="% set tim bill ann fr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set tim bill ann fred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$1  $2   $3  $4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$*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 bill ann fred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$#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$3 $4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ann fred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" name="Group"/>
          <p:cNvGrpSpPr/>
          <p:nvPr/>
        </p:nvGrpSpPr>
        <p:grpSpPr>
          <a:xfrm>
            <a:off x="4661305" y="2209800"/>
            <a:ext cx="3415895" cy="2667001"/>
            <a:chOff x="0" y="0"/>
            <a:chExt cx="3415894" cy="2667000"/>
          </a:xfrm>
        </p:grpSpPr>
        <p:sp>
          <p:nvSpPr>
            <p:cNvPr id="72" name="Shape"/>
            <p:cNvSpPr/>
            <p:nvPr/>
          </p:nvSpPr>
          <p:spPr>
            <a:xfrm>
              <a:off x="0" y="0"/>
              <a:ext cx="3415895" cy="266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52" y="0"/>
                  </a:moveTo>
                  <a:cubicBezTo>
                    <a:pt x="7778" y="0"/>
                    <a:pt x="6663" y="1612"/>
                    <a:pt x="6663" y="3600"/>
                  </a:cubicBezTo>
                  <a:lnTo>
                    <a:pt x="0" y="1367"/>
                  </a:lnTo>
                  <a:lnTo>
                    <a:pt x="6663" y="9000"/>
                  </a:lnTo>
                  <a:lnTo>
                    <a:pt x="6663" y="18000"/>
                  </a:lnTo>
                  <a:cubicBezTo>
                    <a:pt x="6663" y="19988"/>
                    <a:pt x="7778" y="21600"/>
                    <a:pt x="9152" y="21600"/>
                  </a:cubicBezTo>
                  <a:lnTo>
                    <a:pt x="19110" y="21600"/>
                  </a:lnTo>
                  <a:cubicBezTo>
                    <a:pt x="20485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485" y="0"/>
                    <a:pt x="19110" y="0"/>
                  </a:cubicBezTo>
                  <a:lnTo>
                    <a:pt x="9152" y="0"/>
                  </a:lnTo>
                  <a:close/>
                </a:path>
              </a:pathLst>
            </a:custGeom>
            <a:solidFill>
              <a:srgbClr val="CD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3" name="The ‘set’ command can be used to assign values to positional parameters"/>
            <p:cNvSpPr txBox="1"/>
            <p:nvPr/>
          </p:nvSpPr>
          <p:spPr>
            <a:xfrm>
              <a:off x="1140198" y="97666"/>
              <a:ext cx="218919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The ‘set’ command can be used to assign values to positional parameters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ASH CONTROL STRUCTURE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CONTROL STRUCTURES</a:t>
            </a:r>
          </a:p>
        </p:txBody>
      </p:sp>
      <p:sp>
        <p:nvSpPr>
          <p:cNvPr id="77" name="if-then-els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if-then-else</a:t>
            </a:r>
          </a:p>
          <a:p>
            <a:pPr>
              <a:buChar char="○"/>
            </a:pPr>
            <a:r>
              <a:t>case</a:t>
            </a:r>
          </a:p>
          <a:p>
            <a:pPr>
              <a:buChar char="○"/>
            </a:pPr>
            <a:r>
              <a:t>loops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while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F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IF STATEMENT</a:t>
            </a:r>
          </a:p>
        </p:txBody>
      </p:sp>
      <p:sp>
        <p:nvSpPr>
          <p:cNvPr id="81" name="if comman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command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statements are executed only if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t> succeeds, i.e. has return status “0”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