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8" autoAdjust="0"/>
    <p:restoredTop sz="94660"/>
  </p:normalViewPr>
  <p:slideViewPr>
    <p:cSldViewPr>
      <p:cViewPr>
        <p:scale>
          <a:sx n="66" d="100"/>
          <a:sy n="66" d="100"/>
        </p:scale>
        <p:origin x="-75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3/10/2010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3/10/2010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3/10/2010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3/10/2010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3/10/2010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jakarta.apache.org/a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Ant, MSBuild, Shell Scripts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8 March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Basic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6400800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Root container for </a:t>
            </a:r>
            <a:r>
              <a:rPr lang="en-US" dirty="0" err="1" smtClean="0"/>
              <a:t>Msbuild</a:t>
            </a:r>
            <a:r>
              <a:rPr lang="en-US" dirty="0" smtClean="0"/>
              <a:t> file (.csproj)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&lt;Project DefaultTargets="SampleTarget" 	xmlns="http://schemas.microsoft.com/developer/msbuild/2003"&gt;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&lt;/Project&gt;</a:t>
            </a:r>
          </a:p>
          <a:p>
            <a:endParaRPr lang="en-US" dirty="0" smtClean="0"/>
          </a:p>
          <a:p>
            <a:r>
              <a:rPr lang="en-US" dirty="0" smtClean="0"/>
              <a:t>Properties </a:t>
            </a:r>
          </a:p>
          <a:p>
            <a:pPr lvl="2"/>
            <a:r>
              <a:rPr lang="en-US" sz="2100" dirty="0" smtClean="0"/>
              <a:t>A property defines a value associated with a name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&lt;PropertyGroup&gt;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		&lt;OutputDirectory&gt;Output\&lt;/OutputDirectory&gt;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			&lt;AppName&gt;test&lt;/AppName&gt;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		&lt;/PropertyGroup&gt;</a:t>
            </a:r>
          </a:p>
          <a:p>
            <a:pPr lvl="2"/>
            <a:r>
              <a:rPr lang="en-US" sz="2100" dirty="0" smtClean="0"/>
              <a:t>Using properties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&lt;Target Name="CreateDirectories“&gt;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	&lt;MakeDir            						Directories="$(MSBuildProjectDirectory)\$(OutputDirectory)"/&gt;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		&lt;/Target&gt;</a:t>
            </a:r>
          </a:p>
          <a:p>
            <a:pPr lvl="2">
              <a:buNone/>
            </a:pPr>
            <a:endParaRPr lang="en-US" sz="2200" dirty="0" smtClean="0"/>
          </a:p>
          <a:p>
            <a:pPr lvl="2"/>
            <a:endParaRPr lang="en-US" sz="2200" dirty="0" smtClean="0"/>
          </a:p>
          <a:p>
            <a:pPr lvl="2"/>
            <a:endParaRPr lang="en-US" dirty="0" smtClean="0"/>
          </a:p>
          <a:p>
            <a:pPr>
              <a:buNone/>
            </a:pPr>
            <a:r>
              <a:rPr lang="en-US" sz="1100" dirty="0" smtClean="0"/>
              <a:t>		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2105464"/>
            <a:ext cx="2286000" cy="1805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other elements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Action Button: Help 6">
            <a:hlinkClick r:id="" action="ppaction://noaction" highlightClick="1"/>
          </p:cNvPr>
          <p:cNvSpPr/>
          <p:nvPr/>
        </p:nvSpPr>
        <p:spPr>
          <a:xfrm>
            <a:off x="5257800" y="5779551"/>
            <a:ext cx="381000" cy="304800"/>
          </a:xfrm>
          <a:prstGeom prst="actionButtonHelp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ent-Up Arrow 7"/>
          <p:cNvSpPr/>
          <p:nvPr/>
        </p:nvSpPr>
        <p:spPr>
          <a:xfrm flipH="1">
            <a:off x="4648200" y="5562600"/>
            <a:ext cx="609600" cy="381000"/>
          </a:xfrm>
          <a:prstGeom prst="bentUpArrow">
            <a:avLst>
              <a:gd name="adj1" fmla="val 7436"/>
              <a:gd name="adj2" fmla="val 14372"/>
              <a:gd name="adj3" fmla="val 2355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467600" y="4191000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Using </a:t>
            </a:r>
          </a:p>
          <a:p>
            <a:pPr algn="ct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property value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Bent-Up Arrow 9"/>
          <p:cNvSpPr/>
          <p:nvPr/>
        </p:nvSpPr>
        <p:spPr>
          <a:xfrm flipH="1" flipV="1">
            <a:off x="6705600" y="4469674"/>
            <a:ext cx="762000" cy="762000"/>
          </a:xfrm>
          <a:prstGeom prst="bentUpArrow">
            <a:avLst>
              <a:gd name="adj1" fmla="val 3772"/>
              <a:gd name="adj2" fmla="val 6586"/>
              <a:gd name="adj3" fmla="val 1530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Elements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Items</a:t>
            </a:r>
          </a:p>
          <a:p>
            <a:pPr lvl="2"/>
            <a:r>
              <a:rPr lang="en-US" dirty="0" smtClean="0"/>
              <a:t>An item is a named reference to a file or to many files.</a:t>
            </a:r>
          </a:p>
          <a:p>
            <a:pPr lvl="2"/>
            <a:r>
              <a:rPr lang="en-US" dirty="0" smtClean="0"/>
              <a:t>Contain associated metadata, such as the full path or filename. </a:t>
            </a:r>
          </a:p>
          <a:p>
            <a:pPr lvl="2">
              <a:buNone/>
            </a:pPr>
            <a:endParaRPr lang="en-US" dirty="0" smtClean="0"/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&lt;ItemGroup&gt;  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	    &lt;Compile Include="Program.cs" /&gt;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    &lt;Compile Include=“Form.cs" /&gt;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&lt;/ItemGroup&gt;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Using Items</a:t>
            </a:r>
          </a:p>
          <a:p>
            <a:pPr lvl="3"/>
            <a:r>
              <a:rPr lang="en-US" dirty="0" smtClean="0"/>
              <a:t>Reference the item collection in the example above with @(Compile)</a:t>
            </a:r>
          </a:p>
          <a:p>
            <a:pPr lvl="3"/>
            <a:r>
              <a:rPr lang="en-US" dirty="0" smtClean="0"/>
              <a:t>Accessing well known meta data of items</a:t>
            </a:r>
          </a:p>
          <a:p>
            <a:pPr lvl="3">
              <a:buNone/>
            </a:pPr>
            <a:r>
              <a:rPr lang="en-US" dirty="0" smtClean="0"/>
              <a:t>	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syntax %(ItemMetadataName)</a:t>
            </a: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smtClean="0"/>
              <a:t>		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3600" y="3124200"/>
            <a:ext cx="2286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Item collection named as Compile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Elements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Targets</a:t>
            </a:r>
          </a:p>
          <a:p>
            <a:pPr lvl="1"/>
            <a:r>
              <a:rPr lang="en-US" dirty="0" smtClean="0"/>
              <a:t>Is a container for related tasks that will be executed sequentially </a:t>
            </a:r>
          </a:p>
          <a:p>
            <a:pPr lvl="1"/>
            <a:r>
              <a:rPr lang="en-US" dirty="0" smtClean="0"/>
              <a:t>Equivalent to Methods</a:t>
            </a:r>
          </a:p>
          <a:p>
            <a:pPr lvl="1"/>
            <a:r>
              <a:rPr lang="en-US" dirty="0" smtClean="0"/>
              <a:t>Must have a name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&lt;Target Name="SampleTarget" DependsOnTargets="DepTarget"&gt;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   &lt;Message Text="SampleTarget executed" /&gt;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&lt;/Target&gt;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&lt;Target Name=“DepTarget"&gt;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   &lt;Message Text="DependentTarget executed " /&gt;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&lt;/Target&gt;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72200" y="5562600"/>
            <a:ext cx="24892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Means that the DepTarget must be executed before this target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6781800" y="45720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Elements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09152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Equivalent to a Statement</a:t>
            </a:r>
          </a:p>
          <a:p>
            <a:pPr lvl="1"/>
            <a:r>
              <a:rPr lang="en-US" dirty="0" smtClean="0"/>
              <a:t>Smallest unit of execution</a:t>
            </a:r>
          </a:p>
          <a:p>
            <a:pPr lvl="2"/>
            <a:r>
              <a:rPr lang="en-US" dirty="0" smtClean="0"/>
              <a:t>Must be declared within a Target</a:t>
            </a:r>
          </a:p>
          <a:p>
            <a:pPr lvl="1"/>
            <a:r>
              <a:rPr lang="en-US" dirty="0" smtClean="0"/>
              <a:t> Many standard ones included in MSBuild</a:t>
            </a:r>
          </a:p>
          <a:p>
            <a:pPr lvl="2"/>
            <a:r>
              <a:rPr lang="en-US" dirty="0" smtClean="0"/>
              <a:t>MakeDir,</a:t>
            </a:r>
            <a:r>
              <a:rPr lang="fr-FR" dirty="0" smtClean="0"/>
              <a:t>Copy, Message, Csc, Exec, etc.</a:t>
            </a:r>
          </a:p>
          <a:p>
            <a:pPr lvl="1"/>
            <a:r>
              <a:rPr lang="en-US" dirty="0" smtClean="0"/>
              <a:t>Custom tasks can be created</a:t>
            </a:r>
            <a:endParaRPr lang="fr-FR" dirty="0" smtClean="0"/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&lt;Project xmlns=“http://schemas.microsoft.com/developer/msbuild/2003”&gt;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	&lt;Target Name="CreateDirectories"&gt;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	&lt;MakeDir Directories=“\output\"/&gt;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	&lt;/Target&gt;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&lt;/Project&gt;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00800" y="5354096"/>
            <a:ext cx="19812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Simple task which create directory called “output”</a:t>
            </a:r>
          </a:p>
        </p:txBody>
      </p:sp>
      <p:sp>
        <p:nvSpPr>
          <p:cNvPr id="5" name="Bent-Up Arrow 4"/>
          <p:cNvSpPr/>
          <p:nvPr/>
        </p:nvSpPr>
        <p:spPr>
          <a:xfrm flipH="1">
            <a:off x="4267200" y="4953000"/>
            <a:ext cx="2133600" cy="685800"/>
          </a:xfrm>
          <a:prstGeom prst="bentUpArrow">
            <a:avLst>
              <a:gd name="adj1" fmla="val 4487"/>
              <a:gd name="adj2" fmla="val 7418"/>
              <a:gd name="adj3" fmla="val 1034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/>
          <p:cNvSpPr/>
          <p:nvPr/>
        </p:nvSpPr>
        <p:spPr>
          <a:xfrm>
            <a:off x="7696200" y="1371600"/>
            <a:ext cx="914400" cy="9144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Shell Scripts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Windows scripting</a:t>
            </a:r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About Shell Scripts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8229600" cy="49377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Also called batch programs or scripts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Contains one or more commands and has a .bat or .cmd file name extension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for</a:t>
            </a:r>
            <a:r>
              <a:rPr lang="en-US" dirty="0" smtClean="0"/>
              <a:t>, </a:t>
            </a:r>
            <a:r>
              <a:rPr lang="en-US" b="1" dirty="0" smtClean="0"/>
              <a:t>goto</a:t>
            </a:r>
            <a:r>
              <a:rPr lang="en-US" dirty="0" smtClean="0"/>
              <a:t>, </a:t>
            </a:r>
            <a:r>
              <a:rPr lang="en-US" b="1" dirty="0" smtClean="0"/>
              <a:t>call</a:t>
            </a:r>
            <a:r>
              <a:rPr lang="en-US" dirty="0" smtClean="0"/>
              <a:t> and </a:t>
            </a:r>
            <a:r>
              <a:rPr lang="en-US" b="1" dirty="0" smtClean="0"/>
              <a:t>if</a:t>
            </a:r>
            <a:r>
              <a:rPr lang="en-US" dirty="0" smtClean="0"/>
              <a:t>, enable you to do conditional processing of the commands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Commands are not case sensitive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Executed by the command interpreter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Parameters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Similar to Command line arguments</a:t>
            </a:r>
          </a:p>
          <a:p>
            <a:endParaRPr lang="en-US" sz="1500" dirty="0" smtClean="0"/>
          </a:p>
          <a:p>
            <a:r>
              <a:rPr lang="en-US" dirty="0" smtClean="0"/>
              <a:t>Using Batch Parameters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%{argument_no}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Using modifiers with batch parameters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echo %~f0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How to change the position of batch parameter?</a:t>
            </a:r>
          </a:p>
          <a:p>
            <a:pPr lvl="1"/>
            <a:r>
              <a:rPr lang="en-US" dirty="0" smtClean="0"/>
              <a:t>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SHIFT /N</a:t>
            </a:r>
            <a:r>
              <a:rPr lang="en-US" dirty="0" smtClean="0"/>
              <a:t>  command</a:t>
            </a:r>
          </a:p>
          <a:p>
            <a:pPr lvl="3"/>
            <a:r>
              <a:rPr lang="en-US" dirty="0" smtClean="0">
                <a:latin typeface="Courier New" pitchFamily="49" charset="0"/>
                <a:cs typeface="Courier New" pitchFamily="49" charset="0"/>
              </a:rPr>
              <a:t>SHIFT /2</a:t>
            </a:r>
          </a:p>
          <a:p>
            <a:pPr lvl="3">
              <a:buNone/>
            </a:pPr>
            <a:r>
              <a:rPr lang="en-US" dirty="0" smtClean="0"/>
              <a:t>	would shift %3 to %2 and so on, and leave %0 and %1 unaffected.</a:t>
            </a:r>
          </a:p>
          <a:p>
            <a:pPr lvl="3">
              <a:buNone/>
            </a:pPr>
            <a:endParaRPr lang="en-US" sz="1500" dirty="0" smtClean="0"/>
          </a:p>
          <a:p>
            <a:r>
              <a:rPr lang="en-US" dirty="0" smtClean="0">
                <a:cs typeface="Courier New" pitchFamily="49" charset="0"/>
              </a:rPr>
              <a:t>%*  </a:t>
            </a:r>
            <a:r>
              <a:rPr lang="en-US" dirty="0" smtClean="0"/>
              <a:t>Reference to all the arguments, not including %0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37252" y="3363074"/>
            <a:ext cx="29718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Expands %0 to a fully qualified path name.</a:t>
            </a:r>
            <a:endParaRPr lang="en-US" sz="1200" dirty="0"/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2494052" y="3470270"/>
            <a:ext cx="2743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 About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Call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 build tool like make</a:t>
            </a:r>
          </a:p>
          <a:p>
            <a:endParaRPr lang="en-US" dirty="0" smtClean="0"/>
          </a:p>
          <a:p>
            <a:r>
              <a:rPr lang="en-US" dirty="0" smtClean="0"/>
              <a:t> Open source</a:t>
            </a:r>
          </a:p>
          <a:p>
            <a:pPr lvl="2"/>
            <a:r>
              <a:rPr lang="en-US" dirty="0" smtClean="0"/>
              <a:t> from the Apache Jakarta project</a:t>
            </a:r>
          </a:p>
          <a:p>
            <a:pPr lvl="2"/>
            <a:r>
              <a:rPr lang="en-US" dirty="0" smtClean="0">
                <a:hlinkClick r:id="rId2"/>
              </a:rPr>
              <a:t> http://jakarta.apache.org/ant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</a:p>
          <a:p>
            <a:r>
              <a:rPr lang="en-US" dirty="0" smtClean="0"/>
              <a:t> Implemented in Java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Used to build many open source products</a:t>
            </a:r>
          </a:p>
        </p:txBody>
      </p:sp>
      <p:sp>
        <p:nvSpPr>
          <p:cNvPr id="4" name="Action Button: Help 3">
            <a:hlinkClick r:id="" action="ppaction://noaction" highlightClick="1"/>
          </p:cNvPr>
          <p:cNvSpPr/>
          <p:nvPr/>
        </p:nvSpPr>
        <p:spPr>
          <a:xfrm>
            <a:off x="7543800" y="4953000"/>
            <a:ext cx="1042416" cy="1042416"/>
          </a:xfrm>
          <a:prstGeom prst="actionButtonHelp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Develop big programs by automating all tasks of compiling code, running tests, packaging and etc.</a:t>
            </a:r>
          </a:p>
          <a:p>
            <a:pPr lvl="0"/>
            <a:endParaRPr lang="en-US" dirty="0" smtClean="0"/>
          </a:p>
          <a:p>
            <a:r>
              <a:rPr lang="en-US" dirty="0" smtClean="0"/>
              <a:t>Ant is more portable</a:t>
            </a:r>
          </a:p>
          <a:p>
            <a:pPr lvl="2"/>
            <a:r>
              <a:rPr lang="en-US" dirty="0" smtClean="0"/>
              <a:t> Ant only requires a Java VM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Ant targets are described in XML</a:t>
            </a:r>
          </a:p>
          <a:p>
            <a:pPr lvl="2"/>
            <a:r>
              <a:rPr lang="en-US" dirty="0" smtClean="0"/>
              <a:t>Does not have cryptic syntax.</a:t>
            </a:r>
          </a:p>
          <a:p>
            <a:pPr lvl="2">
              <a:buNone/>
            </a:pPr>
            <a:endParaRPr lang="en-US" dirty="0"/>
          </a:p>
        </p:txBody>
      </p:sp>
      <p:sp>
        <p:nvSpPr>
          <p:cNvPr id="4" name="Action Button: Help 3">
            <a:hlinkClick r:id="" action="ppaction://noaction" highlightClick="1"/>
          </p:cNvPr>
          <p:cNvSpPr/>
          <p:nvPr/>
        </p:nvSpPr>
        <p:spPr>
          <a:xfrm>
            <a:off x="7543800" y="4953000"/>
            <a:ext cx="1042416" cy="1042416"/>
          </a:xfrm>
          <a:prstGeom prst="actionButtonHelp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Ant Work?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Ant commands (or tasks) are implemented by Java classes</a:t>
            </a:r>
          </a:p>
          <a:p>
            <a:pPr lvl="2"/>
            <a:r>
              <a:rPr lang="en-US" dirty="0" smtClean="0"/>
              <a:t>many are built-in</a:t>
            </a:r>
          </a:p>
          <a:p>
            <a:pPr lvl="2"/>
            <a:r>
              <a:rPr lang="en-US" dirty="0" smtClean="0"/>
              <a:t>others come in optional JAR files</a:t>
            </a:r>
          </a:p>
          <a:p>
            <a:pPr lvl="2"/>
            <a:r>
              <a:rPr lang="en-US" dirty="0" smtClean="0"/>
              <a:t>custom tasks can be created</a:t>
            </a:r>
          </a:p>
          <a:p>
            <a:r>
              <a:rPr lang="en-US" dirty="0" smtClean="0"/>
              <a:t>Each project using Ant will have a build file</a:t>
            </a:r>
          </a:p>
          <a:p>
            <a:pPr lvl="2"/>
            <a:r>
              <a:rPr lang="en-US" dirty="0" smtClean="0"/>
              <a:t>typically called build.xml since Ant looks for this by default</a:t>
            </a:r>
          </a:p>
          <a:p>
            <a:r>
              <a:rPr lang="en-US" dirty="0" smtClean="0"/>
              <a:t>Each build file is composed of targets</a:t>
            </a:r>
          </a:p>
          <a:p>
            <a:pPr lvl="2"/>
            <a:r>
              <a:rPr lang="en-US" dirty="0" smtClean="0"/>
              <a:t>these correspond to common activities like compiling and running code</a:t>
            </a:r>
          </a:p>
          <a:p>
            <a:r>
              <a:rPr lang="en-US" dirty="0" smtClean="0"/>
              <a:t>Each target is composed of tasks</a:t>
            </a:r>
          </a:p>
          <a:p>
            <a:pPr lvl="2"/>
            <a:r>
              <a:rPr lang="en-US" dirty="0" smtClean="0"/>
              <a:t>executed in sequence when the target is executed</a:t>
            </a:r>
          </a:p>
          <a:p>
            <a:pPr lvl="2"/>
            <a:r>
              <a:rPr lang="en-US" dirty="0" smtClean="0"/>
              <a:t> Ant targets can have dependencies</a:t>
            </a:r>
          </a:p>
          <a:p>
            <a:pPr lvl="3"/>
            <a:r>
              <a:rPr lang="en-US" dirty="0" smtClean="0"/>
              <a:t> for example, modified source files must be compiled</a:t>
            </a:r>
          </a:p>
          <a:p>
            <a:pPr lvl="3">
              <a:buNone/>
            </a:pPr>
            <a:r>
              <a:rPr lang="en-US" dirty="0" smtClean="0"/>
              <a:t>	before the application can be run</a:t>
            </a:r>
          </a:p>
          <a:p>
            <a:pPr>
              <a:buNone/>
            </a:pPr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4" name="Action Button: Help 3">
            <a:hlinkClick r:id="" action="ppaction://noaction" highlightClick="1"/>
          </p:cNvPr>
          <p:cNvSpPr/>
          <p:nvPr/>
        </p:nvSpPr>
        <p:spPr>
          <a:xfrm>
            <a:off x="7543800" y="4953000"/>
            <a:ext cx="1042416" cy="1042416"/>
          </a:xfrm>
          <a:prstGeom prst="actionButtonHelp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Ant Work?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Targets to be executed</a:t>
            </a:r>
          </a:p>
          <a:p>
            <a:pPr lvl="2"/>
            <a:r>
              <a:rPr lang="en-US" dirty="0" smtClean="0"/>
              <a:t>can be specified on the command line when invoking Ant</a:t>
            </a:r>
          </a:p>
          <a:p>
            <a:pPr lvl="2"/>
            <a:r>
              <a:rPr lang="en-US" dirty="0" smtClean="0"/>
              <a:t>if none are specified then the default target is executed</a:t>
            </a:r>
          </a:p>
          <a:p>
            <a:pPr lvl="2"/>
            <a:r>
              <a:rPr lang="en-US" dirty="0" smtClean="0"/>
              <a:t>execution stops if an error is encountered so all requested targets may not be executed</a:t>
            </a:r>
          </a:p>
          <a:p>
            <a:r>
              <a:rPr lang="en-US" dirty="0" smtClean="0"/>
              <a:t> Each target is only executed once</a:t>
            </a:r>
          </a:p>
          <a:p>
            <a:pPr lvl="2"/>
            <a:r>
              <a:rPr lang="en-US" dirty="0" smtClean="0"/>
              <a:t> for example</a:t>
            </a:r>
          </a:p>
          <a:p>
            <a:pPr lvl="3"/>
            <a:r>
              <a:rPr lang="en-US" dirty="0" smtClean="0"/>
              <a:t>the “test” and “deploy” targets both depend on “compile”</a:t>
            </a:r>
          </a:p>
          <a:p>
            <a:pPr lvl="3"/>
            <a:r>
              <a:rPr lang="en-US" dirty="0" smtClean="0"/>
              <a:t>the “all” target depends on “test” and “deploy”</a:t>
            </a:r>
          </a:p>
          <a:p>
            <a:pPr lvl="3"/>
            <a:r>
              <a:rPr lang="en-US" dirty="0" smtClean="0"/>
              <a:t>but “compile” is only executed once when “all” is executed</a:t>
            </a:r>
          </a:p>
          <a:p>
            <a:r>
              <a:rPr lang="en-US" dirty="0" smtClean="0"/>
              <a:t> Some tasks are only executed when they need to be</a:t>
            </a:r>
          </a:p>
          <a:p>
            <a:pPr lvl="2"/>
            <a:r>
              <a:rPr lang="en-US" dirty="0" smtClean="0"/>
              <a:t>for example, files that have not changed since the last time they were compiled are not recompiled</a:t>
            </a:r>
          </a:p>
          <a:p>
            <a:endParaRPr lang="en-US" dirty="0"/>
          </a:p>
        </p:txBody>
      </p:sp>
      <p:sp>
        <p:nvSpPr>
          <p:cNvPr id="4" name="Action Button: Help 3">
            <a:hlinkClick r:id="" action="ppaction://noaction" highlightClick="1"/>
          </p:cNvPr>
          <p:cNvSpPr/>
          <p:nvPr/>
        </p:nvSpPr>
        <p:spPr>
          <a:xfrm>
            <a:off x="7620000" y="3429000"/>
            <a:ext cx="1042416" cy="1042416"/>
          </a:xfrm>
          <a:prstGeom prst="actionButtonHelp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219200"/>
            <a:ext cx="7924800" cy="493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&lt;project name="testAnt" default="run" &gt;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&lt;property name="src" location="src/test" /&gt;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&lt;property name="output" location="build/classes" /&gt;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&lt;property name="msg" value="First Ant Making Directories..." /&gt;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&lt;target name="init"&gt;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&lt;echo&gt; ${msg} &lt;/echo&gt;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&lt;mkdir dir="${output}" /&gt;	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&lt;/target&gt;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&lt;target name="compile" depends="init"&gt;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&lt;echo&gt; Compiling... &lt;/echo&gt;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&lt;javac srcdir="${src}" destdir="${output}"/&gt;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&lt;/target&gt;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6" name="Bent-Up Arrow 75"/>
          <p:cNvSpPr/>
          <p:nvPr/>
        </p:nvSpPr>
        <p:spPr>
          <a:xfrm flipH="1">
            <a:off x="4495800" y="1752600"/>
            <a:ext cx="990600" cy="76200"/>
          </a:xfrm>
          <a:prstGeom prst="bentUpArrow">
            <a:avLst>
              <a:gd name="adj1" fmla="val 5000"/>
              <a:gd name="adj2" fmla="val 28854"/>
              <a:gd name="adj3" fmla="val 3437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Bent-Up Arrow 74"/>
          <p:cNvSpPr/>
          <p:nvPr/>
        </p:nvSpPr>
        <p:spPr>
          <a:xfrm flipH="1">
            <a:off x="4953000" y="5562600"/>
            <a:ext cx="1371600" cy="144780"/>
          </a:xfrm>
          <a:prstGeom prst="bentUpArrow">
            <a:avLst>
              <a:gd name="adj1" fmla="val 5000"/>
              <a:gd name="adj2" fmla="val 28854"/>
              <a:gd name="adj3" fmla="val 3437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Bent-Up Arrow 77"/>
          <p:cNvSpPr/>
          <p:nvPr/>
        </p:nvSpPr>
        <p:spPr>
          <a:xfrm flipH="1" flipV="1">
            <a:off x="2514600" y="3124200"/>
            <a:ext cx="2971800" cy="152400"/>
          </a:xfrm>
          <a:prstGeom prst="bentUpArrow">
            <a:avLst>
              <a:gd name="adj1" fmla="val 5000"/>
              <a:gd name="adj2" fmla="val 28854"/>
              <a:gd name="adj3" fmla="val 3437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Build File (build.xml)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86400" y="1708595"/>
            <a:ext cx="18288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Default target name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8001000" y="2286000"/>
            <a:ext cx="8382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Property values</a:t>
            </a:r>
            <a:endParaRPr lang="en-US" sz="1400" dirty="0"/>
          </a:p>
        </p:txBody>
      </p:sp>
      <p:sp>
        <p:nvSpPr>
          <p:cNvPr id="49" name="Right Brace 48"/>
          <p:cNvSpPr/>
          <p:nvPr/>
        </p:nvSpPr>
        <p:spPr>
          <a:xfrm>
            <a:off x="7620000" y="2133600"/>
            <a:ext cx="304800" cy="8382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324600" y="5562600"/>
            <a:ext cx="24384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Using property value “</a:t>
            </a:r>
            <a:r>
              <a:rPr lang="en-US" sz="1400" dirty="0" smtClean="0">
                <a:cs typeface="Courier New" pitchFamily="49" charset="0"/>
              </a:rPr>
              <a:t>output”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5257800" y="3009900"/>
            <a:ext cx="2057400" cy="2667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 target named by “init”</a:t>
            </a:r>
            <a:endParaRPr lang="en-US" sz="1400" dirty="0"/>
          </a:p>
        </p:txBody>
      </p:sp>
      <p:sp>
        <p:nvSpPr>
          <p:cNvPr id="79" name="Right Brace 78"/>
          <p:cNvSpPr/>
          <p:nvPr/>
        </p:nvSpPr>
        <p:spPr>
          <a:xfrm>
            <a:off x="3886200" y="3543300"/>
            <a:ext cx="228600" cy="5334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241800" y="3543300"/>
            <a:ext cx="22098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Tasks which is executed in the sequence order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Build File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219200"/>
            <a:ext cx="7620000" cy="493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&lt;target name="run" depends="init,compile" 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&lt;java fork="true" classname="test.Main"&gt; 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&lt;classpath&gt;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&lt;pathelement location="${output}"/&gt;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&lt;/classpath&gt;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&lt;/java&gt;	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&lt;/target&gt;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&lt;target name="clean"&gt;	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&lt;delete dir="${output}" /&gt;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&lt;/target&gt;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&lt;/project&gt;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Bent-Up Arrow 6"/>
          <p:cNvSpPr/>
          <p:nvPr/>
        </p:nvSpPr>
        <p:spPr>
          <a:xfrm rot="5400000" flipH="1" flipV="1">
            <a:off x="6286500" y="584200"/>
            <a:ext cx="533400" cy="1981200"/>
          </a:xfrm>
          <a:prstGeom prst="bentUpArrow">
            <a:avLst>
              <a:gd name="adj1" fmla="val 5000"/>
              <a:gd name="adj2" fmla="val 9807"/>
              <a:gd name="adj3" fmla="val 2008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426200" y="1841500"/>
            <a:ext cx="22098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Means that the init,compile targets must be executed before this target</a:t>
            </a:r>
          </a:p>
        </p:txBody>
      </p:sp>
      <p:sp>
        <p:nvSpPr>
          <p:cNvPr id="8" name="Smiley Face 7"/>
          <p:cNvSpPr/>
          <p:nvPr/>
        </p:nvSpPr>
        <p:spPr>
          <a:xfrm>
            <a:off x="7543800" y="5105400"/>
            <a:ext cx="914400" cy="914400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MSBuild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Microsoft Build Engine 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MSbuild?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A Build tool like Ant</a:t>
            </a:r>
          </a:p>
          <a:p>
            <a:endParaRPr lang="en-US" dirty="0" smtClean="0"/>
          </a:p>
          <a:p>
            <a:r>
              <a:rPr lang="en-US" dirty="0" smtClean="0"/>
              <a:t>Ships with Microsoft.NET Framework</a:t>
            </a:r>
          </a:p>
          <a:p>
            <a:endParaRPr lang="en-US" dirty="0" smtClean="0"/>
          </a:p>
          <a:p>
            <a:r>
              <a:rPr lang="en-US" dirty="0" smtClean="0"/>
              <a:t>General purpose build automation system</a:t>
            </a:r>
          </a:p>
          <a:p>
            <a:endParaRPr lang="en-US" dirty="0" smtClean="0"/>
          </a:p>
          <a:p>
            <a:r>
              <a:rPr lang="en-US" dirty="0" smtClean="0"/>
              <a:t>Uses XML-based language</a:t>
            </a:r>
          </a:p>
          <a:p>
            <a:endParaRPr lang="en-US" dirty="0" smtClean="0"/>
          </a:p>
          <a:p>
            <a:r>
              <a:rPr lang="en-US" dirty="0" smtClean="0"/>
              <a:t> Syntax similar to Ant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Action Button: Help 3">
            <a:hlinkClick r:id="" action="ppaction://noaction" highlightClick="1"/>
          </p:cNvPr>
          <p:cNvSpPr/>
          <p:nvPr/>
        </p:nvSpPr>
        <p:spPr>
          <a:xfrm>
            <a:off x="7543800" y="4953000"/>
            <a:ext cx="1042416" cy="1042416"/>
          </a:xfrm>
          <a:prstGeom prst="actionButtonHelp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1082</TotalTime>
  <Words>657</Words>
  <Application>Microsoft Office PowerPoint</Application>
  <PresentationFormat>On-screen Show (4:3)</PresentationFormat>
  <Paragraphs>206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Origin</vt:lpstr>
      <vt:lpstr>Ant, MSBuild, Shell Scripts</vt:lpstr>
      <vt:lpstr>What Is Ant?</vt:lpstr>
      <vt:lpstr>Why Use Ant?</vt:lpstr>
      <vt:lpstr>How Does Ant Work? </vt:lpstr>
      <vt:lpstr>How Does Ant Work? (Cont’d)</vt:lpstr>
      <vt:lpstr>Sample Build File (build.xml)</vt:lpstr>
      <vt:lpstr>Sample Build File (Cont’d)</vt:lpstr>
      <vt:lpstr>MSBuild</vt:lpstr>
      <vt:lpstr>What Is MSbuild?</vt:lpstr>
      <vt:lpstr>The Basic Elements</vt:lpstr>
      <vt:lpstr>The Basic Elements (cont’d)</vt:lpstr>
      <vt:lpstr>The Basic Elements (cont’d)</vt:lpstr>
      <vt:lpstr>The Basic Elements (cont’d)</vt:lpstr>
      <vt:lpstr>Shell Scripts</vt:lpstr>
      <vt:lpstr>  About Shell Scripts</vt:lpstr>
      <vt:lpstr>Batch Parameters  </vt:lpstr>
      <vt:lpstr>More Information About Commands</vt:lpstr>
    </vt:vector>
  </TitlesOfParts>
  <Company>IFS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</dc:title>
  <dc:creator>Darklk</dc:creator>
  <cp:lastModifiedBy>Darklk</cp:lastModifiedBy>
  <cp:revision>92</cp:revision>
  <dcterms:created xsi:type="dcterms:W3CDTF">2010-03-08T03:35:33Z</dcterms:created>
  <dcterms:modified xsi:type="dcterms:W3CDTF">2010-03-10T12:13:37Z</dcterms:modified>
</cp:coreProperties>
</file>