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31"/>
  </p:notesMasterIdLst>
  <p:handoutMasterIdLst>
    <p:handoutMasterId r:id="rId32"/>
  </p:handoutMasterIdLst>
  <p:sldIdLst>
    <p:sldId id="256" r:id="rId5"/>
    <p:sldId id="329" r:id="rId6"/>
    <p:sldId id="335" r:id="rId7"/>
    <p:sldId id="331" r:id="rId8"/>
    <p:sldId id="352" r:id="rId9"/>
    <p:sldId id="353" r:id="rId10"/>
    <p:sldId id="350" r:id="rId11"/>
    <p:sldId id="332" r:id="rId12"/>
    <p:sldId id="336" r:id="rId13"/>
    <p:sldId id="337" r:id="rId14"/>
    <p:sldId id="333" r:id="rId15"/>
    <p:sldId id="338" r:id="rId16"/>
    <p:sldId id="339" r:id="rId17"/>
    <p:sldId id="340" r:id="rId18"/>
    <p:sldId id="341" r:id="rId19"/>
    <p:sldId id="334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1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11/16/2019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torvalds/linu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uggs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whatever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laksans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://gitref.org/index.html" TargetMode="External"/><Relationship Id="rId4" Type="http://schemas.openxmlformats.org/officeDocument/2006/relationships/hyperlink" Target="http://schacon.github.com/git/git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people gathered around blueprints">
            <a:extLst>
              <a:ext uri="{FF2B5EF4-FFF2-40B4-BE49-F238E27FC236}">
                <a16:creationId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302" y="458611"/>
            <a:ext cx="7588885" cy="5894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Source Control Systems</a:t>
            </a:r>
            <a:br>
              <a:rPr lang="en-US" cap="none" dirty="0">
                <a:solidFill>
                  <a:srgbClr val="FFFFFF"/>
                </a:solidFill>
              </a:rPr>
            </a:br>
            <a:r>
              <a:rPr lang="en-US" cap="none" dirty="0">
                <a:solidFill>
                  <a:srgbClr val="FFFFFF"/>
                </a:solidFill>
              </a:rPr>
              <a:t>Git &amp; </a:t>
            </a:r>
            <a:r>
              <a:rPr lang="en-US" cap="none" dirty="0" err="1">
                <a:solidFill>
                  <a:srgbClr val="FFFFFF"/>
                </a:solidFill>
              </a:rPr>
              <a:t>Svn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62500" lnSpcReduction="20000"/>
          </a:bodyPr>
          <a:lstStyle/>
          <a:p>
            <a:r>
              <a:rPr lang="en-US" sz="2900" cap="none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DevOps Training</a:t>
            </a:r>
          </a:p>
          <a:p>
            <a:r>
              <a:rPr lang="en-US" dirty="0"/>
              <a:t>@copyright of  www.cloudbearers.com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Git</a:t>
            </a:r>
            <a:r>
              <a:rPr lang="en-US" dirty="0">
                <a:ea typeface="ＭＳ Ｐゴシック" pitchFamily="34" charset="-128"/>
              </a:rPr>
              <a:t> uses a distributed model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/>
              <a:t> </a:t>
            </a:r>
          </a:p>
        </p:txBody>
      </p:sp>
      <p:pic>
        <p:nvPicPr>
          <p:cNvPr id="5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1195251" y="3437708"/>
            <a:ext cx="3048000" cy="2389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6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723017" y="2684826"/>
            <a:ext cx="3048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5323" y="2658292"/>
            <a:ext cx="204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Centralized Model</a:t>
            </a:r>
          </a:p>
        </p:txBody>
      </p:sp>
      <p:sp>
        <p:nvSpPr>
          <p:cNvPr id="9" name="Text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60475" y="2044338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Distributed Model</a:t>
            </a:r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510988" y="1800315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83326" y="498565"/>
            <a:ext cx="11170024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      </a:t>
            </a:r>
            <a:r>
              <a:rPr kumimoji="0" lang="en-US" sz="3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Git</a:t>
            </a: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takes snapshots</a:t>
            </a:r>
          </a:p>
        </p:txBody>
      </p:sp>
      <p:pic>
        <p:nvPicPr>
          <p:cNvPr id="16" name="Content Placeholder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1308463" y="2438400"/>
            <a:ext cx="4100513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7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6915085" y="4113539"/>
            <a:ext cx="41195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27663" y="204311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/>
              <a:t>Subversion</a:t>
            </a:r>
          </a:p>
        </p:txBody>
      </p:sp>
      <p:sp>
        <p:nvSpPr>
          <p:cNvPr id="20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735155" y="3626575"/>
            <a:ext cx="479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Git</a:t>
            </a:r>
            <a:r>
              <a:rPr lang="en-US" dirty="0">
                <a:ea typeface="ＭＳ Ｐゴシック" pitchFamily="34" charset="-128"/>
              </a:rPr>
              <a:t> uses checksums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/>
              <a:t>In Subversion each modification to the </a:t>
            </a:r>
            <a:r>
              <a:rPr lang="en-US" b="1" u="sng" dirty="0"/>
              <a:t>central</a:t>
            </a:r>
            <a:r>
              <a:rPr lang="en-US" dirty="0"/>
              <a:t> repo incremented</a:t>
            </a:r>
            <a:br>
              <a:rPr lang="en-US" dirty="0"/>
            </a:br>
            <a:r>
              <a:rPr lang="en-US" dirty="0"/>
              <a:t>the  version # of the overall repo.</a:t>
            </a:r>
          </a:p>
          <a:p>
            <a:pPr algn="l">
              <a:defRPr/>
            </a:pPr>
            <a:r>
              <a:rPr lang="en-US" dirty="0"/>
              <a:t>How will this numbering scheme work </a:t>
            </a:r>
            <a:r>
              <a:rPr lang="en-US" b="1" dirty="0"/>
              <a:t>when each user has their own copy of the repo</a:t>
            </a:r>
            <a:r>
              <a:rPr lang="en-US" dirty="0"/>
              <a:t>, and commits changes to their local copy of the repo before pushing to the central server?????</a:t>
            </a:r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Instead,  </a:t>
            </a:r>
            <a:r>
              <a:rPr lang="en-US" dirty="0" err="1"/>
              <a:t>Git</a:t>
            </a:r>
            <a:r>
              <a:rPr lang="en-US" dirty="0"/>
              <a:t> generates a unique SHA-1 hash – 40 character string </a:t>
            </a:r>
            <a:br>
              <a:rPr lang="en-US" dirty="0"/>
            </a:br>
            <a:r>
              <a:rPr lang="en-US" dirty="0"/>
              <a:t>of hex digits, for every commit.  Refer to commits by this ID rather </a:t>
            </a:r>
            <a:br>
              <a:rPr lang="en-US" dirty="0"/>
            </a:br>
            <a:r>
              <a:rPr lang="en-US" dirty="0"/>
              <a:t>than a version number. Often we only see the first 7 characters:</a:t>
            </a:r>
          </a:p>
          <a:p>
            <a:pPr marL="574675" lvl="1">
              <a:defRPr/>
            </a:pPr>
            <a:r>
              <a:rPr lang="en-US" dirty="0">
                <a:solidFill>
                  <a:srgbClr val="FF0000"/>
                </a:solidFill>
              </a:rPr>
              <a:t>1677b2d Edited first line of readme</a:t>
            </a:r>
          </a:p>
          <a:p>
            <a:pPr marL="574675" lvl="1">
              <a:defRPr/>
            </a:pPr>
            <a:r>
              <a:rPr lang="en-US" dirty="0">
                <a:solidFill>
                  <a:srgbClr val="FF0000"/>
                </a:solidFill>
              </a:rPr>
              <a:t>258efa7 Added line to readme</a:t>
            </a:r>
          </a:p>
          <a:p>
            <a:pPr marL="574675" lvl="1">
              <a:defRPr/>
            </a:pPr>
            <a:r>
              <a:rPr lang="en-US" dirty="0">
                <a:solidFill>
                  <a:srgbClr val="FF0000"/>
                </a:solidFill>
              </a:rPr>
              <a:t>0e52da7 Initial commit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Local </a:t>
            </a:r>
            <a:r>
              <a:rPr lang="en-US" dirty="0" err="1">
                <a:ea typeface="ＭＳ Ｐゴシック" pitchFamily="34" charset="-128"/>
              </a:rPr>
              <a:t>Git</a:t>
            </a:r>
            <a:r>
              <a:rPr lang="en-US" dirty="0">
                <a:ea typeface="ＭＳ Ｐゴシック" pitchFamily="34" charset="-128"/>
              </a:rPr>
              <a:t> project has three areas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848100" y="2062321"/>
            <a:ext cx="4495800" cy="41354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Basic Workflow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>
              <a:defRPr/>
            </a:pPr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workflow:</a:t>
            </a:r>
          </a:p>
          <a:p>
            <a:pPr algn="l">
              <a:defRPr/>
            </a:pPr>
            <a:endParaRPr lang="en-US" dirty="0"/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/>
              <a:t>Modify</a:t>
            </a:r>
            <a:r>
              <a:rPr lang="en-US" dirty="0"/>
              <a:t> files in your working directory.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/>
              <a:t>Stage</a:t>
            </a:r>
            <a:r>
              <a:rPr lang="en-US" dirty="0"/>
              <a:t> files, adding snapshots of them to your staging area.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dirty="0"/>
              <a:t>Do  a </a:t>
            </a:r>
            <a:r>
              <a:rPr lang="en-US" b="1" dirty="0"/>
              <a:t>commit</a:t>
            </a:r>
            <a:r>
              <a:rPr lang="en-US" dirty="0"/>
              <a:t>, which takes the files as they are in the staging area and stores that snapshot permanently to your </a:t>
            </a:r>
            <a:r>
              <a:rPr lang="en-US" dirty="0" err="1"/>
              <a:t>Git</a:t>
            </a:r>
            <a:r>
              <a:rPr lang="en-US" dirty="0"/>
              <a:t> directory.</a:t>
            </a:r>
          </a:p>
          <a:p>
            <a:pPr algn="l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what is </a:t>
            </a:r>
            <a:r>
              <a:rPr lang="en-US" dirty="0" err="1">
                <a:ea typeface="ＭＳ Ｐゴシック" pitchFamily="34" charset="-128"/>
              </a:rPr>
              <a:t>github</a:t>
            </a:r>
            <a:r>
              <a:rPr lang="en-US" dirty="0">
                <a:ea typeface="ＭＳ Ｐゴシック" pitchFamily="34" charset="-128"/>
              </a:rPr>
              <a:t>?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hlinkClick r:id="rId3"/>
              </a:rPr>
              <a:t>GitHub.com</a:t>
            </a:r>
            <a:r>
              <a:rPr lang="en-US" dirty="0"/>
              <a:t> is a site for online storage of </a:t>
            </a:r>
            <a:r>
              <a:rPr lang="en-US" dirty="0" err="1"/>
              <a:t>Git</a:t>
            </a:r>
            <a:r>
              <a:rPr lang="en-US" dirty="0"/>
              <a:t> repositories.  </a:t>
            </a:r>
          </a:p>
          <a:p>
            <a:pPr algn="l">
              <a:defRPr/>
            </a:pPr>
            <a:r>
              <a:rPr lang="en-US" dirty="0"/>
              <a:t>Many open source projects use it, such as the </a:t>
            </a:r>
            <a:r>
              <a:rPr lang="en-US" dirty="0">
                <a:hlinkClick r:id="rId4"/>
              </a:rPr>
              <a:t>Linux kernel</a:t>
            </a:r>
            <a:r>
              <a:rPr lang="en-US" dirty="0"/>
              <a:t>.  </a:t>
            </a:r>
          </a:p>
          <a:p>
            <a:pPr algn="l">
              <a:defRPr/>
            </a:pPr>
            <a:r>
              <a:rPr lang="en-US" dirty="0"/>
              <a:t>You can get free space for open source projects or you can pay for private projects.</a:t>
            </a:r>
          </a:p>
          <a:p>
            <a:pPr algn="l">
              <a:defRPr/>
            </a:pPr>
            <a:endParaRPr lang="en-US" dirty="0"/>
          </a:p>
          <a:p>
            <a:pPr marL="228600" algn="l">
              <a:defRPr/>
            </a:pPr>
            <a:r>
              <a:rPr lang="en-US" b="1" dirty="0"/>
              <a:t>Question</a:t>
            </a:r>
            <a:r>
              <a:rPr lang="en-US" dirty="0"/>
              <a:t>: Do I have to use </a:t>
            </a:r>
            <a:r>
              <a:rPr lang="en-US" dirty="0" err="1"/>
              <a:t>github</a:t>
            </a:r>
            <a:r>
              <a:rPr lang="en-US" dirty="0"/>
              <a:t> to use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228600" algn="l">
              <a:defRPr/>
            </a:pPr>
            <a:r>
              <a:rPr lang="en-US" b="1" dirty="0"/>
              <a:t>Answer</a:t>
            </a:r>
            <a:r>
              <a:rPr lang="en-US" dirty="0"/>
              <a:t>: No! </a:t>
            </a:r>
          </a:p>
          <a:p>
            <a:pPr algn="l">
              <a:defRPr/>
            </a:pPr>
            <a:r>
              <a:rPr lang="en-US" dirty="0"/>
              <a:t>you can use </a:t>
            </a:r>
            <a:r>
              <a:rPr lang="en-US" dirty="0" err="1"/>
              <a:t>Git</a:t>
            </a:r>
            <a:r>
              <a:rPr lang="en-US" dirty="0"/>
              <a:t> completely locally for your own purposes, or </a:t>
            </a:r>
          </a:p>
          <a:p>
            <a:pPr algn="l">
              <a:defRPr/>
            </a:pPr>
            <a:r>
              <a:rPr lang="en-US" dirty="0"/>
              <a:t>you or someone else could set up a server to share files, or </a:t>
            </a:r>
          </a:p>
          <a:p>
            <a:pPr algn="l">
              <a:defRPr/>
            </a:pPr>
            <a:r>
              <a:rPr lang="en-US" dirty="0"/>
              <a:t>you could share a repo with users on the same file system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Get ready to use </a:t>
            </a:r>
            <a:r>
              <a:rPr lang="en-US" dirty="0" err="1">
                <a:ea typeface="ＭＳ Ｐゴシック" pitchFamily="34" charset="-128"/>
              </a:rPr>
              <a:t>Git</a:t>
            </a:r>
            <a:r>
              <a:rPr lang="en-US" dirty="0">
                <a:ea typeface="ＭＳ Ｐゴシック" pitchFamily="34" charset="-128"/>
              </a:rPr>
              <a:t>!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l">
              <a:buFont typeface="+mj-lt"/>
              <a:buAutoNum type="arabicPeriod"/>
              <a:defRPr/>
            </a:pPr>
            <a:r>
              <a:rPr lang="en-US" dirty="0"/>
              <a:t>Set the name and email  for </a:t>
            </a:r>
            <a:r>
              <a:rPr lang="en-US" dirty="0" err="1"/>
              <a:t>Git</a:t>
            </a:r>
            <a:r>
              <a:rPr lang="en-US" dirty="0"/>
              <a:t> to use when you commit: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 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--global user.name “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firstname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lastname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”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 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--global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user.email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onsolas" charset="0"/>
                <a:hlinkClick r:id="rId3"/>
              </a:rPr>
              <a:t>@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  <a:hlinkClick r:id="rId3"/>
              </a:rPr>
              <a:t>gmail.com</a:t>
            </a:r>
            <a:br>
              <a:rPr lang="en-US" b="1" dirty="0">
                <a:solidFill>
                  <a:srgbClr val="404040"/>
                </a:solidFill>
                <a:latin typeface="Consolas" charset="0"/>
              </a:rPr>
            </a:br>
            <a:r>
              <a:rPr lang="en-US" b="1" dirty="0">
                <a:solidFill>
                  <a:srgbClr val="404040"/>
                </a:solidFill>
                <a:latin typeface="Consolas" charset="0"/>
              </a:rPr>
              <a:t>	</a:t>
            </a:r>
            <a:endParaRPr lang="en-US" sz="2400" dirty="0"/>
          </a:p>
          <a:p>
            <a:pPr algn="l">
              <a:defRPr/>
            </a:pPr>
            <a:r>
              <a:rPr lang="en-US" dirty="0"/>
              <a:t>You can call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–list </a:t>
            </a:r>
            <a:r>
              <a:rPr lang="en-US" dirty="0"/>
              <a:t>to verify these are set.</a:t>
            </a:r>
          </a:p>
          <a:p>
            <a:pPr algn="l">
              <a:defRPr/>
            </a:pPr>
            <a:r>
              <a:rPr lang="en-US" dirty="0"/>
              <a:t>These will be set globally for all </a:t>
            </a:r>
            <a:r>
              <a:rPr lang="en-US" dirty="0" err="1"/>
              <a:t>Git</a:t>
            </a:r>
            <a:r>
              <a:rPr lang="en-US" dirty="0"/>
              <a:t> projects you work with.</a:t>
            </a:r>
          </a:p>
          <a:p>
            <a:pPr algn="l">
              <a:defRPr/>
            </a:pPr>
            <a:r>
              <a:rPr lang="en-US" dirty="0"/>
              <a:t>You can also set variables on a project-only basis by not using the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--global </a:t>
            </a:r>
            <a:r>
              <a:rPr lang="en-US" dirty="0"/>
              <a:t>flag.</a:t>
            </a:r>
          </a:p>
          <a:p>
            <a:pPr algn="l">
              <a:defRPr/>
            </a:pPr>
            <a:r>
              <a:rPr lang="en-US" dirty="0"/>
              <a:t>You can also set the editor that is used for writing commit messages: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</a:t>
            </a:r>
            <a:r>
              <a:rPr lang="en-US" dirty="0" err="1"/>
              <a:t>emacs</a:t>
            </a:r>
            <a:r>
              <a:rPr lang="en-US" dirty="0"/>
              <a:t>	(it is vim by default)</a:t>
            </a:r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19" y="354464"/>
            <a:ext cx="11170024" cy="1143000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Git</a:t>
            </a:r>
            <a:r>
              <a:rPr lang="en-US" dirty="0">
                <a:ea typeface="ＭＳ Ｐゴシック" pitchFamily="34" charset="-128"/>
              </a:rPr>
              <a:t> commands</a:t>
            </a:r>
            <a:endParaRPr lang="en-US" cap="none" dirty="0"/>
          </a:p>
        </p:txBody>
      </p:sp>
      <p:graphicFrame>
        <p:nvGraphicFramePr>
          <p:cNvPr id="8" name="Group 13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8667361"/>
              </p:ext>
            </p:extLst>
          </p:nvPr>
        </p:nvGraphicFramePr>
        <p:xfrm>
          <a:off x="2029354" y="1718480"/>
          <a:ext cx="8534400" cy="4785056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clone 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copy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repository so you can add to it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add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files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adds file contents to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commit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records a snapshot of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status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view the status of your files in the working directory and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diff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shows diff of what is staged and what is modified but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unstaged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help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[command]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 help info about a particular command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pull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fetch from a remote repo and try to merge into the current branch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push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push your new branches and data to a remote repository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06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others: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init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, reset, branch, checkout, merge, log, tag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Committing files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/>
              <a:t>The first time we ask a file to be tracked,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every time before we commit a file </a:t>
            </a:r>
            <a:r>
              <a:rPr lang="en-US" dirty="0"/>
              <a:t>we must add it to the staging area:</a:t>
            </a:r>
          </a:p>
          <a:p>
            <a:pPr marL="228600" algn="l"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add README.txt hello.java</a:t>
            </a:r>
          </a:p>
          <a:p>
            <a:pPr marL="228600" algn="l">
              <a:defRPr/>
            </a:pPr>
            <a:r>
              <a:rPr lang="en-US" dirty="0"/>
              <a:t>This takes a snapshot of these files at this point in time and adds it to the staging area.</a:t>
            </a:r>
          </a:p>
          <a:p>
            <a:pPr marL="228600" algn="l">
              <a:defRPr/>
            </a:pPr>
            <a:endParaRPr lang="en-US" sz="1200" dirty="0"/>
          </a:p>
          <a:p>
            <a:pPr algn="l">
              <a:defRPr/>
            </a:pPr>
            <a:r>
              <a:rPr lang="en-US" dirty="0"/>
              <a:t>To move staged changes into the repo we commit:</a:t>
            </a:r>
          </a:p>
          <a:p>
            <a:pPr marL="228600" algn="l"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commit –m “Fixing bug #22”</a:t>
            </a:r>
          </a:p>
          <a:p>
            <a:pPr marL="228600" algn="l">
              <a:defRPr/>
            </a:pPr>
            <a:endParaRPr lang="en-US" sz="1600" dirty="0"/>
          </a:p>
          <a:p>
            <a:pPr marL="622300" lvl="1">
              <a:defRPr/>
            </a:pPr>
            <a:r>
              <a:rPr lang="en-US" sz="2000" dirty="0"/>
              <a:t>Note: To </a:t>
            </a:r>
            <a:r>
              <a:rPr lang="en-US" sz="2000" dirty="0" err="1"/>
              <a:t>unstage</a:t>
            </a:r>
            <a:r>
              <a:rPr lang="en-US" sz="2000" dirty="0"/>
              <a:t> a change on a file before you have committed it:</a:t>
            </a:r>
          </a:p>
          <a:p>
            <a:pPr marL="622300" lvl="1"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reset HEAD  --  </a:t>
            </a:r>
            <a:r>
              <a:rPr lang="en-US" sz="2000" b="1" i="1" dirty="0">
                <a:solidFill>
                  <a:srgbClr val="404040"/>
                </a:solidFill>
                <a:latin typeface="Consolas" charset="0"/>
              </a:rPr>
              <a:t>filename</a:t>
            </a:r>
          </a:p>
          <a:p>
            <a:pPr marL="622300" lvl="1">
              <a:defRPr/>
            </a:pPr>
            <a:r>
              <a:rPr lang="en-US" sz="2000" dirty="0"/>
              <a:t>Note: To </a:t>
            </a:r>
            <a:r>
              <a:rPr lang="en-US" sz="2000" dirty="0" err="1"/>
              <a:t>unmodify</a:t>
            </a:r>
            <a:r>
              <a:rPr lang="en-US" sz="2000" dirty="0"/>
              <a:t> a modified file:</a:t>
            </a:r>
          </a:p>
          <a:p>
            <a:pPr marL="622300" lvl="1"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checkout  --  </a:t>
            </a:r>
            <a:r>
              <a:rPr lang="en-US" sz="2000" b="1" i="1" dirty="0">
                <a:solidFill>
                  <a:srgbClr val="404040"/>
                </a:solidFill>
                <a:latin typeface="Consolas" charset="0"/>
              </a:rPr>
              <a:t>filename</a:t>
            </a:r>
          </a:p>
          <a:p>
            <a:pPr marL="622300" lvl="1">
              <a:defRPr/>
            </a:pPr>
            <a:endParaRPr lang="en-US" sz="1400" i="1" dirty="0"/>
          </a:p>
          <a:p>
            <a:pPr marL="228600" algn="l">
              <a:defRPr/>
            </a:pPr>
            <a:r>
              <a:rPr lang="en-US" sz="2000" b="1" dirty="0"/>
              <a:t>Note</a:t>
            </a:r>
            <a:r>
              <a:rPr lang="en-US" sz="2000" dirty="0"/>
              <a:t>: These commands are just acting on </a:t>
            </a:r>
            <a:r>
              <a:rPr lang="en-US" sz="2000" b="1" u="sng" dirty="0"/>
              <a:t>your local version of repo</a:t>
            </a:r>
            <a:r>
              <a:rPr lang="en-US" sz="2000" dirty="0"/>
              <a:t>.</a:t>
            </a:r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1983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Status and Diff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24297"/>
            <a:ext cx="11142617" cy="460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To view the </a:t>
            </a:r>
            <a:r>
              <a:rPr lang="en-US" b="1" dirty="0">
                <a:solidFill>
                  <a:schemeClr val="tx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 of your files in the working directory and staging area: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		</a:t>
            </a:r>
            <a:r>
              <a:rPr lang="en-US" dirty="0"/>
              <a:t>or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 –s  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	(-s </a:t>
            </a:r>
            <a:r>
              <a:rPr lang="en-US" dirty="0">
                <a:solidFill>
                  <a:schemeClr val="tx1"/>
                </a:solidFill>
              </a:rPr>
              <a:t>shows a short one line version similar to </a:t>
            </a:r>
            <a:r>
              <a:rPr lang="en-US" dirty="0" err="1">
                <a:solidFill>
                  <a:schemeClr val="tx1"/>
                </a:solidFill>
              </a:rPr>
              <a:t>svn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28600" algn="l"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To see what is modified but </a:t>
            </a:r>
            <a:r>
              <a:rPr lang="en-US" dirty="0" err="1">
                <a:solidFill>
                  <a:schemeClr val="tx1"/>
                </a:solidFill>
              </a:rPr>
              <a:t>unstaged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diff</a:t>
            </a:r>
          </a:p>
          <a:p>
            <a:pPr marL="228600" algn="l"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To see staged changes: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diff --cached</a:t>
            </a:r>
          </a:p>
          <a:p>
            <a:pPr marL="228600"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sz="2000" dirty="0"/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Basic Intro to </a:t>
            </a:r>
            <a:r>
              <a:rPr lang="en-US" dirty="0" err="1">
                <a:ea typeface="ＭＳ Ｐゴシック" pitchFamily="34" charset="-128"/>
              </a:rPr>
              <a:t>Git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Discuss how </a:t>
            </a:r>
            <a:r>
              <a:rPr lang="en-US" dirty="0" err="1"/>
              <a:t>Git</a:t>
            </a:r>
            <a:r>
              <a:rPr lang="en-US" dirty="0"/>
              <a:t> differs from Subversion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Discuss the basic </a:t>
            </a:r>
            <a:r>
              <a:rPr lang="en-US" dirty="0" err="1"/>
              <a:t>Git</a:t>
            </a:r>
            <a:r>
              <a:rPr lang="en-US" dirty="0"/>
              <a:t> model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Pull/clone files from a  repository on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Edit files in your own local </a:t>
            </a:r>
            <a:r>
              <a:rPr lang="en-US" dirty="0" err="1"/>
              <a:t>Git</a:t>
            </a:r>
            <a:r>
              <a:rPr lang="en-US" dirty="0"/>
              <a:t> repo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Push files to a repo on </a:t>
            </a:r>
            <a:r>
              <a:rPr lang="en-US" dirty="0" err="1"/>
              <a:t>github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93" y="481983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Viewing logs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24297"/>
            <a:ext cx="11142617" cy="460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r>
              <a:rPr lang="en-US" dirty="0"/>
              <a:t>To see a log of all changes in your local repo:</a:t>
            </a:r>
          </a:p>
          <a:p>
            <a:pPr algn="l"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log	</a:t>
            </a:r>
            <a:r>
              <a:rPr lang="en-US" dirty="0"/>
              <a:t>or 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	 </a:t>
            </a:r>
          </a:p>
          <a:p>
            <a:pPr algn="l"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log --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oneline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 </a:t>
            </a:r>
            <a:r>
              <a:rPr lang="en-US" dirty="0"/>
              <a:t>(to show a shorter version)</a:t>
            </a:r>
          </a:p>
          <a:p>
            <a:pPr algn="l">
              <a:defRPr/>
            </a:pPr>
            <a:endParaRPr lang="en-US" sz="1050" b="1" dirty="0">
              <a:solidFill>
                <a:srgbClr val="404040"/>
              </a:solidFill>
              <a:latin typeface="Consolas" charset="0"/>
            </a:endParaRPr>
          </a:p>
          <a:p>
            <a:pPr marL="574675" lvl="1">
              <a:defRPr/>
            </a:pPr>
            <a:r>
              <a:rPr lang="en-US" dirty="0">
                <a:solidFill>
                  <a:srgbClr val="FF0000"/>
                </a:solidFill>
              </a:rPr>
              <a:t>1677b2d Edited first line of readme</a:t>
            </a:r>
          </a:p>
          <a:p>
            <a:pPr marL="574675" lvl="1">
              <a:defRPr/>
            </a:pPr>
            <a:r>
              <a:rPr lang="en-US" dirty="0">
                <a:solidFill>
                  <a:srgbClr val="FF0000"/>
                </a:solidFill>
              </a:rPr>
              <a:t>258efa7 Added line to readme</a:t>
            </a:r>
          </a:p>
          <a:p>
            <a:pPr marL="574675" lvl="1">
              <a:defRPr/>
            </a:pPr>
            <a:r>
              <a:rPr lang="en-US" dirty="0">
                <a:solidFill>
                  <a:srgbClr val="FF0000"/>
                </a:solidFill>
              </a:rPr>
              <a:t>0e52da7 Initial commit</a:t>
            </a:r>
          </a:p>
          <a:p>
            <a:pPr algn="l">
              <a:defRPr/>
            </a:pP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log -5 </a:t>
            </a:r>
            <a:r>
              <a:rPr lang="en-US" dirty="0"/>
              <a:t>(to show only the 5 most recent updates, etc.) 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	 </a:t>
            </a:r>
          </a:p>
          <a:p>
            <a:pPr algn="l"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algn="l">
              <a:defRPr/>
            </a:pPr>
            <a:r>
              <a:rPr lang="en-US" dirty="0"/>
              <a:t>Note: changes will be listed by </a:t>
            </a:r>
            <a:r>
              <a:rPr lang="en-US" dirty="0" err="1"/>
              <a:t>commitID</a:t>
            </a:r>
            <a:r>
              <a:rPr lang="en-US" dirty="0"/>
              <a:t> #, (SHA-1 hash)</a:t>
            </a:r>
          </a:p>
          <a:p>
            <a:pPr marL="228600" algn="l">
              <a:defRPr/>
            </a:pPr>
            <a:r>
              <a:rPr lang="en-US" dirty="0"/>
              <a:t>Note: changes made to the remote repo before the last time you cloned/pulled from it will also be included here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sz="2000" dirty="0"/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96" y="481983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Pulling and Pushing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24297"/>
            <a:ext cx="11142617" cy="460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r>
              <a:rPr lang="en-US" dirty="0"/>
              <a:t>Good practice: </a:t>
            </a:r>
          </a:p>
          <a:p>
            <a:pPr marL="685800" indent="-45720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/>
              <a:t>Add </a:t>
            </a:r>
            <a:r>
              <a:rPr lang="en-US" dirty="0"/>
              <a:t>and </a:t>
            </a:r>
            <a:r>
              <a:rPr lang="en-US" b="1" dirty="0"/>
              <a:t>Commit</a:t>
            </a:r>
            <a:r>
              <a:rPr lang="en-US" dirty="0"/>
              <a:t> your changes to your local repo</a:t>
            </a:r>
          </a:p>
          <a:p>
            <a:pPr marL="685800" indent="-45720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/>
              <a:t>Pull</a:t>
            </a:r>
            <a:r>
              <a:rPr lang="en-US" dirty="0"/>
              <a:t> from remote repo to get most recent changes (fix conflicts if necessary, add and commit them to your local repo)</a:t>
            </a:r>
          </a:p>
          <a:p>
            <a:pPr marL="685800" indent="-45720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/>
              <a:t>Push</a:t>
            </a:r>
            <a:r>
              <a:rPr lang="en-US" dirty="0"/>
              <a:t> your changes to the remote repo</a:t>
            </a:r>
          </a:p>
          <a:p>
            <a:pPr marL="685800" indent="-457200" algn="l">
              <a:buFont typeface="+mj-lt"/>
              <a:buAutoNum type="arabicPeriod"/>
              <a:defRPr/>
            </a:pPr>
            <a:endParaRPr lang="en-US" sz="500" dirty="0"/>
          </a:p>
          <a:p>
            <a:pPr marL="228600" algn="l">
              <a:defRPr/>
            </a:pPr>
            <a:r>
              <a:rPr lang="en-US" dirty="0"/>
              <a:t>To fetch the most recent updates from the remote repo into your local repo, and put them into your working directory:</a:t>
            </a: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pull origin master</a:t>
            </a:r>
          </a:p>
          <a:p>
            <a:pPr marL="228600" algn="l">
              <a:defRPr/>
            </a:pPr>
            <a:r>
              <a:rPr lang="en-US" dirty="0"/>
              <a:t>To push your changes from your local repo to the remote repo: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sz="2000" dirty="0"/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96" y="481983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Pulling and Pushing [continue]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24297"/>
            <a:ext cx="11142617" cy="460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git push origin master</a:t>
            </a:r>
          </a:p>
          <a:p>
            <a:pPr marL="228600" algn="l">
              <a:defRPr/>
            </a:pPr>
            <a:endParaRPr lang="en-US" sz="500" b="1" dirty="0">
              <a:solidFill>
                <a:srgbClr val="404040"/>
              </a:solidFill>
              <a:latin typeface="Consolas" charset="0"/>
            </a:endParaRPr>
          </a:p>
          <a:p>
            <a:pPr marL="228600" algn="l">
              <a:defRPr/>
            </a:pPr>
            <a:r>
              <a:rPr lang="en-US" dirty="0"/>
              <a:t>Notes: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 origin </a:t>
            </a:r>
            <a:r>
              <a:rPr lang="en-US" dirty="0"/>
              <a:t>= an alias for the URL you cloned from</a:t>
            </a:r>
          </a:p>
          <a:p>
            <a:pPr marL="228600" algn="l">
              <a:defRPr/>
            </a:pPr>
            <a:r>
              <a:rPr lang="en-US" dirty="0"/>
              <a:t>	     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master </a:t>
            </a:r>
            <a:r>
              <a:rPr lang="en-US" dirty="0"/>
              <a:t>= the remote branch you are pulling from/pushing to, </a:t>
            </a:r>
            <a:br>
              <a:rPr lang="en-US" dirty="0"/>
            </a:br>
            <a:r>
              <a:rPr lang="en-US" dirty="0"/>
              <a:t>	     (the local branch you are pulling to/pushing from is your current branch)</a:t>
            </a:r>
          </a:p>
          <a:p>
            <a:pPr marL="228600" algn="l">
              <a:defRPr/>
            </a:pPr>
            <a:r>
              <a:rPr lang="en-US" sz="2800" dirty="0"/>
              <a:t>Note: On </a:t>
            </a:r>
            <a:r>
              <a:rPr lang="en-US" sz="2800" dirty="0" err="1"/>
              <a:t>attu</a:t>
            </a:r>
            <a:r>
              <a:rPr lang="en-US" sz="2800" dirty="0"/>
              <a:t> you will get a </a:t>
            </a:r>
            <a:r>
              <a:rPr lang="en-US" sz="2800" dirty="0" err="1"/>
              <a:t>Gtk</a:t>
            </a:r>
            <a:r>
              <a:rPr lang="en-US" sz="2800" dirty="0"/>
              <a:t>-warning, you can ignore this</a:t>
            </a:r>
            <a:endParaRPr lang="en-US" dirty="0"/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sz="2000" dirty="0"/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93" y="481983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BRANCHING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24297"/>
            <a:ext cx="11142617" cy="460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4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>
              <a:defRPr/>
            </a:pPr>
            <a:endParaRPr lang="en-US" dirty="0"/>
          </a:p>
          <a:p>
            <a:pPr marL="228600" algn="l">
              <a:defRPr/>
            </a:pPr>
            <a:r>
              <a:rPr lang="en-US" dirty="0"/>
              <a:t>To create a branch called experimental:</a:t>
            </a:r>
          </a:p>
          <a:p>
            <a:pPr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branch experimental</a:t>
            </a:r>
          </a:p>
          <a:p>
            <a:pPr algn="l">
              <a:defRPr/>
            </a:pPr>
            <a:endParaRPr lang="en-US" sz="800" dirty="0"/>
          </a:p>
          <a:p>
            <a:pPr marL="228600" algn="l">
              <a:defRPr/>
            </a:pPr>
            <a:r>
              <a:rPr lang="en-US" dirty="0"/>
              <a:t>To list all branches: (* shows which one you are currently on)</a:t>
            </a:r>
          </a:p>
          <a:p>
            <a:pPr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branch</a:t>
            </a:r>
          </a:p>
          <a:p>
            <a:pPr algn="l">
              <a:defRPr/>
            </a:pPr>
            <a:endParaRPr lang="en-US" sz="800" dirty="0"/>
          </a:p>
          <a:p>
            <a:pPr marL="228600" algn="l">
              <a:defRPr/>
            </a:pPr>
            <a:r>
              <a:rPr lang="en-US" dirty="0"/>
              <a:t>To switch to the experimental branch:</a:t>
            </a:r>
          </a:p>
          <a:p>
            <a:pPr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checkout experimental</a:t>
            </a:r>
          </a:p>
          <a:p>
            <a:pPr algn="l">
              <a:defRPr/>
            </a:pPr>
            <a:endParaRPr lang="en-US" sz="800" dirty="0"/>
          </a:p>
          <a:p>
            <a:pPr marL="228600" algn="l">
              <a:defRPr/>
            </a:pPr>
            <a:r>
              <a:rPr lang="en-US" dirty="0"/>
              <a:t>Later on, changes between the two branches differ, to merge changes from experimental into the master:</a:t>
            </a:r>
          </a:p>
          <a:p>
            <a:pPr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checkout master</a:t>
            </a:r>
          </a:p>
          <a:p>
            <a:pPr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merge experimental</a:t>
            </a:r>
          </a:p>
          <a:p>
            <a:pPr algn="l">
              <a:defRPr/>
            </a:pPr>
            <a:endParaRPr lang="en-US" sz="800" b="1" dirty="0">
              <a:solidFill>
                <a:srgbClr val="404040"/>
              </a:solidFill>
              <a:latin typeface="Consolas" charset="0"/>
            </a:endParaRPr>
          </a:p>
          <a:p>
            <a:pPr marL="228600" algn="l">
              <a:defRPr/>
            </a:pPr>
            <a:r>
              <a:rPr lang="en-US" dirty="0"/>
              <a:t>Note: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log --graph </a:t>
            </a:r>
            <a:r>
              <a:rPr lang="en-US" dirty="0"/>
              <a:t>can be useful for showing branches.</a:t>
            </a:r>
          </a:p>
          <a:p>
            <a:pPr marL="228600" algn="l">
              <a:defRPr/>
            </a:pPr>
            <a:r>
              <a:rPr lang="en-US" dirty="0"/>
              <a:t>Note: These branches are in </a:t>
            </a:r>
            <a:r>
              <a:rPr lang="en-US" i="1" u="sng" dirty="0"/>
              <a:t>your local repo</a:t>
            </a:r>
            <a:r>
              <a:rPr lang="en-US" dirty="0"/>
              <a:t>!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sz="2000" dirty="0"/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93" y="481983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Hands on 1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24297"/>
            <a:ext cx="11142617" cy="460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l">
              <a:buFont typeface="+mj-lt"/>
              <a:buAutoNum type="arabicPeriod"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 algn="l">
              <a:buFont typeface="+mj-lt"/>
              <a:buAutoNum type="arabicPeriod"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 algn="l">
              <a:buFont typeface="+mj-lt"/>
              <a:buAutoNum type="arabicPeriod"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git config --global user.name “Your Name”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--global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user.email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onsolas" charset="0"/>
                <a:hlinkClick r:id="rId3"/>
              </a:rPr>
              <a:t>youremail@whatever.com</a:t>
            </a: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clone </a:t>
            </a:r>
            <a:r>
              <a:rPr lang="en-US" b="1" dirty="0">
                <a:solidFill>
                  <a:srgbClr val="FF0000"/>
                </a:solidFill>
                <a:latin typeface="Consolas" charset="0"/>
              </a:rPr>
              <a:t>https://github.com/PROJ/REPO.git</a:t>
            </a:r>
          </a:p>
          <a:p>
            <a:pPr marL="228600" algn="l">
              <a:defRPr/>
            </a:pPr>
            <a:r>
              <a:rPr lang="en-US" dirty="0">
                <a:solidFill>
                  <a:srgbClr val="404040"/>
                </a:solidFill>
                <a:latin typeface="Consolas" charset="0"/>
              </a:rPr>
              <a:t>Then try: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log, 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log --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oneline</a:t>
            </a: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dirty="0">
                <a:solidFill>
                  <a:srgbClr val="404040"/>
                </a:solidFill>
                <a:latin typeface="Consolas" charset="0"/>
              </a:rPr>
              <a:t>Create a file named </a:t>
            </a:r>
            <a:r>
              <a:rPr lang="en-US" i="1" dirty="0">
                <a:solidFill>
                  <a:srgbClr val="404040"/>
                </a:solidFill>
                <a:latin typeface="Consolas" charset="0"/>
              </a:rPr>
              <a:t>userID</a:t>
            </a:r>
            <a:r>
              <a:rPr lang="en-US" dirty="0">
                <a:solidFill>
                  <a:srgbClr val="404040"/>
                </a:solidFill>
                <a:latin typeface="Consolas" charset="0"/>
              </a:rPr>
              <a:t>.txt (e.g. rea.txt)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status, 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 –s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dirty="0">
                <a:solidFill>
                  <a:srgbClr val="404040"/>
                </a:solidFill>
                <a:latin typeface="Consolas" charset="0"/>
              </a:rPr>
              <a:t>Add the file: 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add </a:t>
            </a:r>
            <a:r>
              <a:rPr lang="en-US" b="1" i="1" dirty="0">
                <a:solidFill>
                  <a:srgbClr val="404040"/>
                </a:solidFill>
                <a:latin typeface="Consolas" charset="0"/>
              </a:rPr>
              <a:t>userID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.txt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sz="2000" dirty="0"/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1983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Hands on 2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24297"/>
            <a:ext cx="11142617" cy="460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buFont typeface="+mj-lt"/>
              <a:buAutoNum type="arabicPeriod"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 algn="l"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git status, $ git status –s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dirty="0">
                <a:solidFill>
                  <a:srgbClr val="404040"/>
                </a:solidFill>
                <a:latin typeface="Consolas" charset="0"/>
              </a:rPr>
              <a:t>Commit the file to your local repo:</a:t>
            </a:r>
            <a:br>
              <a:rPr lang="en-US" dirty="0">
                <a:solidFill>
                  <a:srgbClr val="404040"/>
                </a:solidFill>
                <a:latin typeface="Consolas" charset="0"/>
              </a:rPr>
            </a:b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commit –m “added rea.txt file”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status, 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 –s, 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log --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oneline</a:t>
            </a: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228600" algn="l"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*WAIT, DO NOT GO ON TO THE NEXT STEPS UNTIL YOU ARE TOLD TO!!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dirty="0">
                <a:solidFill>
                  <a:srgbClr val="404040"/>
                </a:solidFill>
                <a:latin typeface="Consolas" charset="0"/>
              </a:rPr>
              <a:t>Pull from remote repo: 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$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pull &lt;GITHUB&gt; master</a:t>
            </a:r>
          </a:p>
          <a:p>
            <a:pPr marL="685800" indent="-457200" algn="l">
              <a:buFont typeface="+mj-lt"/>
              <a:buAutoNum type="arabicPeriod"/>
              <a:defRPr/>
            </a:pPr>
            <a:r>
              <a:rPr lang="en-US" dirty="0">
                <a:solidFill>
                  <a:srgbClr val="404040"/>
                </a:solidFill>
                <a:latin typeface="Consolas" charset="0"/>
              </a:rPr>
              <a:t>Push to remote repo: 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$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push &lt;GITHUB&gt; master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algn="l">
              <a:defRPr/>
            </a:pPr>
            <a:endParaRPr lang="en-US" sz="2000" dirty="0"/>
          </a:p>
          <a:p>
            <a:pPr lvl="1"/>
            <a:endParaRPr lang="en-US" sz="2000" dirty="0">
              <a:solidFill>
                <a:schemeClr val="tx2"/>
              </a:solidFill>
              <a:latin typeface="Consolas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749757A-F3EE-48DB-B477-676447A9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/>
          <a:lstStyle/>
          <a:p>
            <a:r>
              <a:rPr lang="en-US" dirty="0">
                <a:hlinkClick r:id="rId3"/>
              </a:rPr>
              <a:t>training@laksans.com</a:t>
            </a:r>
            <a:endParaRPr lang="en-US" dirty="0"/>
          </a:p>
          <a:p>
            <a:r>
              <a:rPr lang="en-US" sz="1600" dirty="0"/>
              <a:t>@copyright of  www.cloudbearers.com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BED85-2814-4AD7-B69B-EA4DEA17F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6" y="905949"/>
            <a:ext cx="7602421" cy="4998592"/>
          </a:xfrm>
          <a:prstGeom prst="rect">
            <a:avLst/>
          </a:prstGeom>
          <a:noFill/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3166"/>
            <a:ext cx="11170024" cy="1143000"/>
          </a:xfrm>
        </p:spPr>
        <p:txBody>
          <a:bodyPr/>
          <a:lstStyle/>
          <a:p>
            <a:r>
              <a:rPr lang="en-US" dirty="0"/>
              <a:t>Version control systems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  <a:cs typeface="Times New Roman" pitchFamily="18" charset="0"/>
              </a:rPr>
              <a:t> Version control </a:t>
            </a:r>
            <a:r>
              <a:rPr lang="en-US" sz="2600" dirty="0">
                <a:cs typeface="Times New Roman" pitchFamily="18" charset="0"/>
              </a:rPr>
              <a:t>(or </a:t>
            </a:r>
            <a:r>
              <a:rPr lang="en-US" sz="2600" dirty="0">
                <a:solidFill>
                  <a:srgbClr val="FF0000"/>
                </a:solidFill>
                <a:cs typeface="Times New Roman" pitchFamily="18" charset="0"/>
              </a:rPr>
              <a:t>revision control</a:t>
            </a:r>
            <a:r>
              <a:rPr lang="en-US" sz="2600" dirty="0">
                <a:cs typeface="Times New Roman" pitchFamily="18" charset="0"/>
              </a:rPr>
              <a:t>, or </a:t>
            </a:r>
            <a:r>
              <a:rPr lang="en-US" sz="2600" dirty="0">
                <a:solidFill>
                  <a:srgbClr val="FF0000"/>
                </a:solidFill>
                <a:cs typeface="Times New Roman" pitchFamily="18" charset="0"/>
              </a:rPr>
              <a:t>source control</a:t>
            </a:r>
            <a:r>
              <a:rPr lang="en-US" sz="2600" dirty="0">
                <a:cs typeface="Times New Roman" pitchFamily="18" charset="0"/>
              </a:rPr>
              <a:t>) is all about managing multiple versions of documents, programs, web sites, etc.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cs typeface="Times New Roman" pitchFamily="18" charset="0"/>
              </a:rPr>
              <a:t>Almost all </a:t>
            </a:r>
            <a:r>
              <a:rPr lang="en-US" altLang="en-US" sz="2600" dirty="0">
                <a:cs typeface="Times New Roman" pitchFamily="18" charset="0"/>
              </a:rPr>
              <a:t>“</a:t>
            </a:r>
            <a:r>
              <a:rPr lang="en-US" sz="2600" dirty="0">
                <a:cs typeface="Times New Roman" pitchFamily="18" charset="0"/>
              </a:rPr>
              <a:t>real</a:t>
            </a:r>
            <a:r>
              <a:rPr lang="en-US" altLang="en-US" sz="2600" dirty="0">
                <a:cs typeface="Times New Roman" pitchFamily="18" charset="0"/>
              </a:rPr>
              <a:t>”</a:t>
            </a:r>
            <a:r>
              <a:rPr lang="en-US" sz="2600" dirty="0">
                <a:cs typeface="Times New Roman" pitchFamily="18" charset="0"/>
              </a:rPr>
              <a:t> projects use some kind of version control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cs typeface="Times New Roman" pitchFamily="18" charset="0"/>
              </a:rPr>
              <a:t>Essential for team projects, but also very useful for individual projects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 Some well-known version control systems are CVS, Subversion, Mercurial, and </a:t>
            </a:r>
            <a:r>
              <a:rPr lang="en-US" sz="2600" dirty="0" err="1">
                <a:cs typeface="Times New Roman" pitchFamily="18" charset="0"/>
              </a:rPr>
              <a:t>Git</a:t>
            </a:r>
            <a:endParaRPr lang="en-US" sz="2600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cs typeface="Times New Roman" pitchFamily="18" charset="0"/>
              </a:rPr>
              <a:t>CVS and Subversion use a </a:t>
            </a:r>
            <a:r>
              <a:rPr lang="en-US" altLang="en-US" sz="2600" dirty="0">
                <a:cs typeface="Times New Roman" pitchFamily="18" charset="0"/>
              </a:rPr>
              <a:t>“</a:t>
            </a:r>
            <a:r>
              <a:rPr lang="en-US" sz="2600" dirty="0">
                <a:cs typeface="Times New Roman" pitchFamily="18" charset="0"/>
              </a:rPr>
              <a:t>central</a:t>
            </a:r>
            <a:r>
              <a:rPr lang="en-US" altLang="en-US" sz="2600" dirty="0">
                <a:cs typeface="Times New Roman" pitchFamily="18" charset="0"/>
              </a:rPr>
              <a:t>”</a:t>
            </a:r>
            <a:r>
              <a:rPr lang="en-US" sz="2600" dirty="0">
                <a:cs typeface="Times New Roman" pitchFamily="18" charset="0"/>
              </a:rPr>
              <a:t> repository; users </a:t>
            </a:r>
            <a:r>
              <a:rPr lang="en-US" altLang="en-US" sz="2600" dirty="0">
                <a:cs typeface="Times New Roman" pitchFamily="18" charset="0"/>
              </a:rPr>
              <a:t>“</a:t>
            </a:r>
            <a:r>
              <a:rPr lang="en-US" sz="2600" dirty="0">
                <a:cs typeface="Times New Roman" pitchFamily="18" charset="0"/>
              </a:rPr>
              <a:t>check out</a:t>
            </a:r>
            <a:r>
              <a:rPr lang="en-US" altLang="en-US" sz="2600" dirty="0">
                <a:cs typeface="Times New Roman" pitchFamily="18" charset="0"/>
              </a:rPr>
              <a:t>”</a:t>
            </a:r>
            <a:r>
              <a:rPr lang="en-US" sz="2600" dirty="0">
                <a:cs typeface="Times New Roman" pitchFamily="18" charset="0"/>
              </a:rPr>
              <a:t> files, work on them, and </a:t>
            </a:r>
            <a:r>
              <a:rPr lang="en-US" altLang="en-US" sz="2600" dirty="0">
                <a:cs typeface="Times New Roman" pitchFamily="18" charset="0"/>
              </a:rPr>
              <a:t>“</a:t>
            </a:r>
            <a:r>
              <a:rPr lang="en-US" sz="2600" dirty="0">
                <a:cs typeface="Times New Roman" pitchFamily="18" charset="0"/>
              </a:rPr>
              <a:t>check them in</a:t>
            </a:r>
            <a:r>
              <a:rPr lang="en-US" altLang="en-US" sz="2600" dirty="0">
                <a:cs typeface="Times New Roman" pitchFamily="18" charset="0"/>
              </a:rPr>
              <a:t>”</a:t>
            </a:r>
            <a:endParaRPr lang="en-US" sz="2600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cs typeface="Times New Roman" pitchFamily="18" charset="0"/>
              </a:rPr>
              <a:t>Mercurial and </a:t>
            </a:r>
            <a:r>
              <a:rPr lang="en-US" sz="2600" dirty="0" err="1">
                <a:cs typeface="Times New Roman" pitchFamily="18" charset="0"/>
              </a:rPr>
              <a:t>Git</a:t>
            </a:r>
            <a:r>
              <a:rPr lang="en-US" sz="2600" dirty="0">
                <a:cs typeface="Times New Roman" pitchFamily="18" charset="0"/>
              </a:rPr>
              <a:t> treat all repositories as equal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 Distributed systems like Mercurial and </a:t>
            </a:r>
            <a:r>
              <a:rPr lang="en-US" sz="2600" dirty="0" err="1">
                <a:cs typeface="Times New Roman" pitchFamily="18" charset="0"/>
              </a:rPr>
              <a:t>Git</a:t>
            </a:r>
            <a:r>
              <a:rPr lang="en-US" sz="2600" dirty="0">
                <a:cs typeface="Times New Roman" pitchFamily="18" charset="0"/>
              </a:rPr>
              <a:t> are </a:t>
            </a:r>
            <a:r>
              <a:rPr lang="en-US" sz="2600" dirty="0" err="1">
                <a:cs typeface="Times New Roman" pitchFamily="18" charset="0"/>
              </a:rPr>
              <a:t>are</a:t>
            </a:r>
            <a:r>
              <a:rPr lang="en-US" sz="2600" dirty="0">
                <a:cs typeface="Times New Roman" pitchFamily="18" charset="0"/>
              </a:rPr>
              <a:t> gradually replacing centralized systems like CVS and Subversion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/>
              <a:t>Why version control?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dirty="0"/>
              <a:t> For working by yourself:</a:t>
            </a:r>
          </a:p>
          <a:p>
            <a:pPr lvl="1"/>
            <a:r>
              <a:rPr lang="en-US" dirty="0"/>
              <a:t>Gives you a “time machine” for going back to earlier versions</a:t>
            </a:r>
          </a:p>
          <a:p>
            <a:pPr lvl="1"/>
            <a:r>
              <a:rPr lang="en-US" dirty="0"/>
              <a:t>Gives you great support for different versions (standalone, web app, etc.) of the same basic project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For working with others:</a:t>
            </a:r>
          </a:p>
          <a:p>
            <a:pPr lvl="1"/>
            <a:r>
              <a:rPr lang="en-US" dirty="0"/>
              <a:t>Greatly simplifies concurrent work, merging changes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/>
              <a:t>Features of  version control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Manages file sharing for </a:t>
            </a:r>
            <a:br>
              <a:rPr lang="en-US" dirty="0"/>
            </a:br>
            <a:r>
              <a:rPr lang="en-US" b="1" u="sng" dirty="0"/>
              <a:t>Concurrent Development</a:t>
            </a:r>
          </a:p>
          <a:p>
            <a:endParaRPr lang="en-US" b="1" u="sng" dirty="0"/>
          </a:p>
          <a:p>
            <a:r>
              <a:rPr lang="en-US" dirty="0"/>
              <a:t>Keeps track of changes and Copies with</a:t>
            </a:r>
            <a:br>
              <a:rPr lang="en-US" b="1" u="sng" dirty="0"/>
            </a:br>
            <a:r>
              <a:rPr lang="en-US" b="1" u="sng" dirty="0"/>
              <a:t>Version Control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920"/>
            <a:ext cx="11170024" cy="1143000"/>
          </a:xfrm>
        </p:spPr>
        <p:txBody>
          <a:bodyPr/>
          <a:lstStyle/>
          <a:p>
            <a:r>
              <a:rPr lang="en-US" dirty="0"/>
              <a:t>Concurrent development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711234"/>
            <a:ext cx="11170024" cy="4613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2000" dirty="0"/>
              <a:t> 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Server holds all original files of a project </a:t>
            </a:r>
            <a:br>
              <a:rPr lang="en-US" sz="2000" dirty="0"/>
            </a:br>
            <a:endParaRPr lang="en-US" sz="2000" dirty="0"/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 Gives out copies to participants (clients)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endParaRPr lang="en-US" sz="2000" dirty="0"/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 Participants modify their copies &amp; Submit their changes to server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endParaRPr lang="en-US" sz="2000" dirty="0"/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 Automatically merges changes into original files. Huge!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endParaRPr lang="en-US" sz="2000" dirty="0"/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 Conflicts only occur when modifications are done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1800" dirty="0"/>
              <a:t>by more then one participant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1800" dirty="0"/>
              <a:t>at the same location in their respective copies.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1800" dirty="0"/>
              <a:t>Then participants have to manually resolve such conflicts. Rare!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endParaRPr lang="en-US" sz="2000" dirty="0"/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 Powerful edit and merge tools help make this task easy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" y="533400"/>
            <a:ext cx="11170024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SVN  v/s  Git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70262" y="1867990"/>
            <a:ext cx="11156961" cy="4456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SVN: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central repository approach – the main repository is the only “true” source, only the main repository has the complete file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Users check out local copies of the current version</a:t>
            </a:r>
          </a:p>
          <a:p>
            <a:pPr>
              <a:defRPr/>
            </a:pPr>
            <a:r>
              <a:rPr lang="en-US" dirty="0" err="1">
                <a:solidFill>
                  <a:srgbClr val="404040"/>
                </a:solidFill>
              </a:rPr>
              <a:t>Git</a:t>
            </a:r>
            <a:r>
              <a:rPr lang="en-US" dirty="0">
                <a:solidFill>
                  <a:srgbClr val="404040"/>
                </a:solidFill>
              </a:rPr>
              <a:t>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Distributed repository approach – every checkout of the repository is a full fledged repository, complete with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Greater redundancy and 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Branching and merging repositories is more heavily used as a result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>
              <a:solidFill>
                <a:srgbClr val="262626"/>
              </a:solidFill>
            </a:endParaRPr>
          </a:p>
          <a:p>
            <a:pPr lvl="2"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Git</a:t>
            </a:r>
            <a:r>
              <a:rPr lang="en-US" dirty="0">
                <a:ea typeface="ＭＳ Ｐゴシック" pitchFamily="34" charset="-128"/>
              </a:rPr>
              <a:t> History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/>
              <a:t>Came out of Linux development community </a:t>
            </a:r>
          </a:p>
          <a:p>
            <a:pPr algn="l">
              <a:defRPr/>
            </a:pPr>
            <a:r>
              <a:rPr lang="en-US" dirty="0" err="1"/>
              <a:t>Linus</a:t>
            </a:r>
            <a:r>
              <a:rPr lang="en-US" dirty="0"/>
              <a:t> </a:t>
            </a:r>
            <a:r>
              <a:rPr lang="en-US" dirty="0" err="1"/>
              <a:t>Torvalds</a:t>
            </a:r>
            <a:r>
              <a:rPr lang="en-US" dirty="0"/>
              <a:t>, 2005</a:t>
            </a:r>
          </a:p>
          <a:p>
            <a:pPr algn="l">
              <a:defRPr/>
            </a:pPr>
            <a:r>
              <a:rPr lang="en-US" dirty="0"/>
              <a:t>Initial goals: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Support for non-linear development (thousands of parallel branches)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Fully distributed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Able to handle large projects like Linux efficiently</a:t>
            </a:r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Git</a:t>
            </a:r>
            <a:r>
              <a:rPr lang="en-US" dirty="0">
                <a:ea typeface="ＭＳ Ｐゴシック" pitchFamily="34" charset="-128"/>
              </a:rPr>
              <a:t> Resources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/>
              <a:t> At the command line: (where verb = </a:t>
            </a:r>
            <a:r>
              <a:rPr lang="en-US" dirty="0" err="1"/>
              <a:t>config</a:t>
            </a:r>
            <a:r>
              <a:rPr lang="en-US" dirty="0"/>
              <a:t>, add, commit, etc.)</a:t>
            </a:r>
          </a:p>
          <a:p>
            <a:pPr marL="228600" algn="l">
              <a:defRPr/>
            </a:pPr>
            <a:r>
              <a:rPr lang="en-US" dirty="0"/>
              <a:t>	$ </a:t>
            </a:r>
            <a:r>
              <a:rPr lang="en-US" dirty="0" err="1"/>
              <a:t>git</a:t>
            </a:r>
            <a:r>
              <a:rPr lang="en-US" dirty="0"/>
              <a:t> help &lt;verb&gt; </a:t>
            </a:r>
          </a:p>
          <a:p>
            <a:pPr marL="228600" algn="l">
              <a:defRPr/>
            </a:pPr>
            <a:r>
              <a:rPr lang="en-US" dirty="0"/>
              <a:t>	$ </a:t>
            </a:r>
            <a:r>
              <a:rPr lang="en-US" dirty="0" err="1"/>
              <a:t>git</a:t>
            </a:r>
            <a:r>
              <a:rPr lang="en-US" dirty="0"/>
              <a:t> &lt;verb&gt; --help </a:t>
            </a:r>
          </a:p>
          <a:p>
            <a:pPr marL="228600" algn="l">
              <a:defRPr/>
            </a:pPr>
            <a:r>
              <a:rPr lang="en-US" dirty="0"/>
              <a:t>	$ man </a:t>
            </a:r>
            <a:r>
              <a:rPr lang="en-US" dirty="0" err="1"/>
              <a:t>git</a:t>
            </a:r>
            <a:r>
              <a:rPr lang="en-US" dirty="0"/>
              <a:t>-&lt;verb&gt;</a:t>
            </a:r>
          </a:p>
          <a:p>
            <a:pPr marL="228600" algn="l"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Free on-line book:  </a:t>
            </a:r>
            <a:r>
              <a:rPr lang="en-US" dirty="0">
                <a:hlinkClick r:id="rId3"/>
              </a:rPr>
              <a:t>http://git-scm.com/book</a:t>
            </a:r>
            <a:endParaRPr lang="en-US" dirty="0"/>
          </a:p>
          <a:p>
            <a:pPr algn="l">
              <a:defRPr/>
            </a:pPr>
            <a:r>
              <a:rPr lang="en-US" dirty="0" err="1"/>
              <a:t>Git</a:t>
            </a:r>
            <a:r>
              <a:rPr lang="en-US" dirty="0"/>
              <a:t> tutorial: </a:t>
            </a:r>
            <a:r>
              <a:rPr lang="en-US" u="sng" dirty="0">
                <a:hlinkClick r:id="rId4"/>
              </a:rPr>
              <a:t>http://schacon.github.com/git/gittutorial.html</a:t>
            </a:r>
            <a:endParaRPr lang="en-US" dirty="0"/>
          </a:p>
          <a:p>
            <a:pPr algn="l">
              <a:defRPr/>
            </a:pPr>
            <a:r>
              <a:rPr lang="en-US" dirty="0"/>
              <a:t>Reference page for </a:t>
            </a:r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http://gitref.org/index.html</a:t>
            </a:r>
            <a:endParaRPr lang="en-US" dirty="0"/>
          </a:p>
          <a:p>
            <a:pPr algn="l">
              <a:defRPr/>
            </a:pPr>
            <a:r>
              <a:rPr lang="en-US" dirty="0" err="1"/>
              <a:t>Git</a:t>
            </a:r>
            <a:r>
              <a:rPr lang="en-US" dirty="0"/>
              <a:t> website: </a:t>
            </a:r>
            <a:r>
              <a:rPr lang="en-US" dirty="0">
                <a:hlinkClick r:id="rId6"/>
              </a:rPr>
              <a:t>http://git-scm.com/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D4E0F-D5B9-4E85-A9F9-55FB534FCA93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Microsoft Office PowerPoint</Application>
  <PresentationFormat>Widescreen</PresentationFormat>
  <Paragraphs>304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Corbel</vt:lpstr>
      <vt:lpstr>Gill Sans MT</vt:lpstr>
      <vt:lpstr>Wingdings</vt:lpstr>
      <vt:lpstr>Wingdings 2</vt:lpstr>
      <vt:lpstr>DividendVTI</vt:lpstr>
      <vt:lpstr>Source Control Systems Git &amp; Svn</vt:lpstr>
      <vt:lpstr>Basic Intro to Git</vt:lpstr>
      <vt:lpstr>Version control systems</vt:lpstr>
      <vt:lpstr>Why version control?</vt:lpstr>
      <vt:lpstr>Features of  version control</vt:lpstr>
      <vt:lpstr>Concurrent development</vt:lpstr>
      <vt:lpstr>SVN  v/s  Git</vt:lpstr>
      <vt:lpstr>Git History</vt:lpstr>
      <vt:lpstr>Git Resources</vt:lpstr>
      <vt:lpstr>Git uses a distributed model</vt:lpstr>
      <vt:lpstr>PowerPoint Presentation</vt:lpstr>
      <vt:lpstr>Git uses checksums</vt:lpstr>
      <vt:lpstr>A Local Git project has three areas</vt:lpstr>
      <vt:lpstr>Basic Workflow</vt:lpstr>
      <vt:lpstr>what is github?</vt:lpstr>
      <vt:lpstr>Get ready to use Git!</vt:lpstr>
      <vt:lpstr>Git commands</vt:lpstr>
      <vt:lpstr>Committing files</vt:lpstr>
      <vt:lpstr>Status and Diff</vt:lpstr>
      <vt:lpstr>Viewing logs</vt:lpstr>
      <vt:lpstr>Pulling and Pushing</vt:lpstr>
      <vt:lpstr>Pulling and Pushing [continue]</vt:lpstr>
      <vt:lpstr>BRANCHING</vt:lpstr>
      <vt:lpstr>Hands on 1</vt:lpstr>
      <vt:lpstr>Hands on 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2019-11-05T23:15:59Z</dcterms:created>
  <dcterms:modified xsi:type="dcterms:W3CDTF">2019-11-16T17:54:25Z</dcterms:modified>
</cp:coreProperties>
</file>