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415544" y="139064"/>
            <a:ext cx="8312912" cy="45212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2880360"/>
            <a:ext cx="6400800" cy="1285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64484" y="1287627"/>
            <a:ext cx="5733417" cy="106235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674366" y="1101089"/>
            <a:ext cx="2262505" cy="276479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>
                <a:solidFill>
                  <a:srgbClr val="464646"/>
                </a:solidFill>
              </a:defRPr>
            </a:lvl1pPr>
            <a:lvl2pPr>
              <a:defRPr sz="18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7297342" y="4694520"/>
            <a:ext cx="1206380" cy="3020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15544" y="140588"/>
            <a:ext cx="831291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9827" y="4783454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4D4D4B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rtner.com/doc/reprints?id=1-2G2O5FC&amp;amp;ct=150519&amp;amp;st=sb" TargetMode="External"/><Relationship Id="rId3" Type="http://schemas.openxmlformats.org/officeDocument/2006/relationships/image" Target="../media/image10.jpe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7.png"/><Relationship Id="rId3" Type="http://schemas.openxmlformats.org/officeDocument/2006/relationships/image" Target="../media/image478.png"/><Relationship Id="rId4" Type="http://schemas.openxmlformats.org/officeDocument/2006/relationships/image" Target="../media/image479.png"/><Relationship Id="rId5" Type="http://schemas.openxmlformats.org/officeDocument/2006/relationships/image" Target="../media/image71.png"/><Relationship Id="rId6" Type="http://schemas.openxmlformats.org/officeDocument/2006/relationships/image" Target="../media/image480.png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1.png"/><Relationship Id="rId3" Type="http://schemas.openxmlformats.org/officeDocument/2006/relationships/image" Target="../media/image71.png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png"/><Relationship Id="rId3" Type="http://schemas.openxmlformats.org/officeDocument/2006/relationships/image" Target="../media/image482.png"/><Relationship Id="rId4" Type="http://schemas.openxmlformats.org/officeDocument/2006/relationships/image" Target="../media/image483.png"/><Relationship Id="rId5" Type="http://schemas.openxmlformats.org/officeDocument/2006/relationships/image" Target="../media/image484.png"/><Relationship Id="rId6" Type="http://schemas.openxmlformats.org/officeDocument/2006/relationships/image" Target="../media/image468.png"/><Relationship Id="rId7" Type="http://schemas.openxmlformats.org/officeDocument/2006/relationships/image" Target="../media/image485.png"/><Relationship Id="rId8" Type="http://schemas.openxmlformats.org/officeDocument/2006/relationships/image" Target="../media/image486.png"/><Relationship Id="rId9" Type="http://schemas.openxmlformats.org/officeDocument/2006/relationships/image" Target="../media/image487.png"/><Relationship Id="rId10" Type="http://schemas.openxmlformats.org/officeDocument/2006/relationships/image" Target="../media/image488.png"/><Relationship Id="rId11" Type="http://schemas.openxmlformats.org/officeDocument/2006/relationships/image" Target="../media/image489.png"/><Relationship Id="rId12" Type="http://schemas.openxmlformats.org/officeDocument/2006/relationships/image" Target="../media/image490.png"/><Relationship Id="rId13" Type="http://schemas.openxmlformats.org/officeDocument/2006/relationships/image" Target="../media/image491.png"/><Relationship Id="rId14" Type="http://schemas.openxmlformats.org/officeDocument/2006/relationships/image" Target="../media/image492.png"/><Relationship Id="rId15" Type="http://schemas.openxmlformats.org/officeDocument/2006/relationships/image" Target="../media/image493.png"/><Relationship Id="rId16" Type="http://schemas.openxmlformats.org/officeDocument/2006/relationships/image" Target="../media/image71.pn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4.pn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5.png"/><Relationship Id="rId3" Type="http://schemas.openxmlformats.org/officeDocument/2006/relationships/image" Target="../media/image496.png"/><Relationship Id="rId4" Type="http://schemas.openxmlformats.org/officeDocument/2006/relationships/image" Target="../media/image473.png"/><Relationship Id="rId5" Type="http://schemas.openxmlformats.org/officeDocument/2006/relationships/image" Target="../media/image497.png"/><Relationship Id="rId6" Type="http://schemas.openxmlformats.org/officeDocument/2006/relationships/image" Target="../media/image498.png"/><Relationship Id="rId7" Type="http://schemas.openxmlformats.org/officeDocument/2006/relationships/image" Target="../media/image499.png"/><Relationship Id="rId8" Type="http://schemas.openxmlformats.org/officeDocument/2006/relationships/image" Target="../media/image500.png"/><Relationship Id="rId9" Type="http://schemas.openxmlformats.org/officeDocument/2006/relationships/image" Target="../media/image501.png"/><Relationship Id="rId10" Type="http://schemas.openxmlformats.org/officeDocument/2006/relationships/image" Target="../media/image502.png"/><Relationship Id="rId11" Type="http://schemas.openxmlformats.org/officeDocument/2006/relationships/image" Target="../media/image503.png"/><Relationship Id="rId12" Type="http://schemas.openxmlformats.org/officeDocument/2006/relationships/image" Target="../media/image468.png"/><Relationship Id="rId13" Type="http://schemas.openxmlformats.org/officeDocument/2006/relationships/image" Target="../media/image504.png"/><Relationship Id="rId14" Type="http://schemas.openxmlformats.org/officeDocument/2006/relationships/image" Target="../media/image505.png"/><Relationship Id="rId15" Type="http://schemas.openxmlformats.org/officeDocument/2006/relationships/image" Target="../media/image506.png"/><Relationship Id="rId16" Type="http://schemas.openxmlformats.org/officeDocument/2006/relationships/image" Target="../media/image507.png"/><Relationship Id="rId17" Type="http://schemas.openxmlformats.org/officeDocument/2006/relationships/image" Target="../media/image508.png"/><Relationship Id="rId18" Type="http://schemas.openxmlformats.org/officeDocument/2006/relationships/image" Target="../media/image509.png"/><Relationship Id="rId19" Type="http://schemas.openxmlformats.org/officeDocument/2006/relationships/image" Target="../media/image510.png"/><Relationship Id="rId20" Type="http://schemas.openxmlformats.org/officeDocument/2006/relationships/image" Target="../media/image511.png"/><Relationship Id="rId21" Type="http://schemas.openxmlformats.org/officeDocument/2006/relationships/image" Target="../media/image512.png"/><Relationship Id="rId22" Type="http://schemas.openxmlformats.org/officeDocument/2006/relationships/image" Target="../media/image513.png"/><Relationship Id="rId23" Type="http://schemas.openxmlformats.org/officeDocument/2006/relationships/image" Target="../media/image514.png"/><Relationship Id="rId24" Type="http://schemas.openxmlformats.org/officeDocument/2006/relationships/image" Target="../media/image515.png"/><Relationship Id="rId25" Type="http://schemas.openxmlformats.org/officeDocument/2006/relationships/image" Target="../media/image516.png"/><Relationship Id="rId26" Type="http://schemas.openxmlformats.org/officeDocument/2006/relationships/image" Target="../media/image517.png"/><Relationship Id="rId27" Type="http://schemas.openxmlformats.org/officeDocument/2006/relationships/image" Target="../media/image518.png"/><Relationship Id="rId28" Type="http://schemas.openxmlformats.org/officeDocument/2006/relationships/image" Target="../media/image519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0.png"/><Relationship Id="rId3" Type="http://schemas.openxmlformats.org/officeDocument/2006/relationships/image" Target="../media/image521.png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1.png"/><Relationship Id="rId3" Type="http://schemas.openxmlformats.org/officeDocument/2006/relationships/image" Target="../media/image522.png"/><Relationship Id="rId4" Type="http://schemas.openxmlformats.org/officeDocument/2006/relationships/image" Target="../media/image523.png"/><Relationship Id="rId5" Type="http://schemas.openxmlformats.org/officeDocument/2006/relationships/image" Target="../media/image524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52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Relationship Id="rId34" Type="http://schemas.openxmlformats.org/officeDocument/2006/relationships/image" Target="../media/image53.png"/><Relationship Id="rId35" Type="http://schemas.openxmlformats.org/officeDocument/2006/relationships/image" Target="../media/image54.png"/><Relationship Id="rId36" Type="http://schemas.openxmlformats.org/officeDocument/2006/relationships/image" Target="../media/image55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1.png"/><Relationship Id="rId43" Type="http://schemas.openxmlformats.org/officeDocument/2006/relationships/image" Target="../media/image62.png"/><Relationship Id="rId44" Type="http://schemas.openxmlformats.org/officeDocument/2006/relationships/image" Target="../media/image63.png"/><Relationship Id="rId45" Type="http://schemas.openxmlformats.org/officeDocument/2006/relationships/image" Target="../media/image64.png"/><Relationship Id="rId46" Type="http://schemas.openxmlformats.org/officeDocument/2006/relationships/image" Target="../media/image65.png"/><Relationship Id="rId47" Type="http://schemas.openxmlformats.org/officeDocument/2006/relationships/image" Target="../media/image66.png"/><Relationship Id="rId48" Type="http://schemas.openxmlformats.org/officeDocument/2006/relationships/image" Target="../media/image67.png"/><Relationship Id="rId49" Type="http://schemas.openxmlformats.org/officeDocument/2006/relationships/image" Target="../media/image68.png"/><Relationship Id="rId50" Type="http://schemas.openxmlformats.org/officeDocument/2006/relationships/image" Target="../media/image69.png"/><Relationship Id="rId51" Type="http://schemas.openxmlformats.org/officeDocument/2006/relationships/image" Target="../media/image70.png"/><Relationship Id="rId52" Type="http://schemas.openxmlformats.org/officeDocument/2006/relationships/image" Target="../media/image71.png"/><Relationship Id="rId53" Type="http://schemas.openxmlformats.org/officeDocument/2006/relationships/image" Target="../media/image72.png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5.png"/><Relationship Id="rId3" Type="http://schemas.openxmlformats.org/officeDocument/2006/relationships/image" Target="../media/image526.png"/><Relationship Id="rId4" Type="http://schemas.openxmlformats.org/officeDocument/2006/relationships/image" Target="../media/image527.png"/><Relationship Id="rId5" Type="http://schemas.openxmlformats.org/officeDocument/2006/relationships/image" Target="../media/image528.png"/><Relationship Id="rId6" Type="http://schemas.openxmlformats.org/officeDocument/2006/relationships/image" Target="../media/image529.png"/><Relationship Id="rId7" Type="http://schemas.openxmlformats.org/officeDocument/2006/relationships/image" Target="../media/image530.png"/><Relationship Id="rId8" Type="http://schemas.openxmlformats.org/officeDocument/2006/relationships/image" Target="../media/image531.png"/><Relationship Id="rId9" Type="http://schemas.openxmlformats.org/officeDocument/2006/relationships/image" Target="../media/image532.png"/><Relationship Id="rId10" Type="http://schemas.openxmlformats.org/officeDocument/2006/relationships/image" Target="../media/image521.png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1.png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3.png"/><Relationship Id="rId3" Type="http://schemas.openxmlformats.org/officeDocument/2006/relationships/image" Target="../media/image500.png"/><Relationship Id="rId4" Type="http://schemas.openxmlformats.org/officeDocument/2006/relationships/image" Target="../media/image534.png"/><Relationship Id="rId5" Type="http://schemas.openxmlformats.org/officeDocument/2006/relationships/image" Target="../media/image535.png"/><Relationship Id="rId6" Type="http://schemas.openxmlformats.org/officeDocument/2006/relationships/image" Target="../media/image536.png"/><Relationship Id="rId7" Type="http://schemas.openxmlformats.org/officeDocument/2006/relationships/image" Target="../media/image537.png"/><Relationship Id="rId8" Type="http://schemas.openxmlformats.org/officeDocument/2006/relationships/image" Target="../media/image538.png"/><Relationship Id="rId9" Type="http://schemas.openxmlformats.org/officeDocument/2006/relationships/image" Target="../media/image539.png"/><Relationship Id="rId10" Type="http://schemas.openxmlformats.org/officeDocument/2006/relationships/image" Target="../media/image427.png"/><Relationship Id="rId11" Type="http://schemas.openxmlformats.org/officeDocument/2006/relationships/image" Target="../media/image540.png"/><Relationship Id="rId12" Type="http://schemas.openxmlformats.org/officeDocument/2006/relationships/image" Target="../media/image541.png"/><Relationship Id="rId13" Type="http://schemas.openxmlformats.org/officeDocument/2006/relationships/image" Target="../media/image542.png"/><Relationship Id="rId14" Type="http://schemas.openxmlformats.org/officeDocument/2006/relationships/image" Target="../media/image543.png"/><Relationship Id="rId15" Type="http://schemas.openxmlformats.org/officeDocument/2006/relationships/image" Target="../media/image544.png"/><Relationship Id="rId16" Type="http://schemas.openxmlformats.org/officeDocument/2006/relationships/image" Target="../media/image545.png"/><Relationship Id="rId17" Type="http://schemas.openxmlformats.org/officeDocument/2006/relationships/image" Target="../media/image546.png"/><Relationship Id="rId18" Type="http://schemas.openxmlformats.org/officeDocument/2006/relationships/image" Target="../media/image547.png"/><Relationship Id="rId19" Type="http://schemas.openxmlformats.org/officeDocument/2006/relationships/image" Target="../media/image260.png"/><Relationship Id="rId20" Type="http://schemas.openxmlformats.org/officeDocument/2006/relationships/image" Target="../media/image521.png"/><Relationship Id="rId21" Type="http://schemas.openxmlformats.org/officeDocument/2006/relationships/image" Target="../media/image548.png"/><Relationship Id="rId22" Type="http://schemas.openxmlformats.org/officeDocument/2006/relationships/image" Target="../media/image549.png"/><Relationship Id="rId23" Type="http://schemas.openxmlformats.org/officeDocument/2006/relationships/image" Target="../media/image550.png"/><Relationship Id="rId24" Type="http://schemas.openxmlformats.org/officeDocument/2006/relationships/image" Target="../media/image551.png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2.png"/><Relationship Id="rId3" Type="http://schemas.openxmlformats.org/officeDocument/2006/relationships/image" Target="../media/image553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553.pn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image" Target="../media/image553.png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553.png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553.png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ertification" TargetMode="External"/><Relationship Id="rId3" Type="http://schemas.openxmlformats.org/officeDocument/2006/relationships/hyperlink" Target="http://aws.amazon.com/training/self-paced-labs/" TargetMode="External"/><Relationship Id="rId4" Type="http://schemas.openxmlformats.org/officeDocument/2006/relationships/hyperlink" Target="http://aws.amazon.com/training/" TargetMode="External"/><Relationship Id="rId5" Type="http://schemas.openxmlformats.org/officeDocument/2006/relationships/image" Target="../media/image30.jpeg"/><Relationship Id="rId6" Type="http://schemas.openxmlformats.org/officeDocument/2006/relationships/image" Target="../media/image31.jpeg"/><Relationship Id="rId7" Type="http://schemas.openxmlformats.org/officeDocument/2006/relationships/image" Target="../media/image3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Relationship Id="rId35" Type="http://schemas.openxmlformats.org/officeDocument/2006/relationships/image" Target="../media/image106.png"/><Relationship Id="rId36" Type="http://schemas.openxmlformats.org/officeDocument/2006/relationships/image" Target="../media/image107.png"/><Relationship Id="rId37" Type="http://schemas.openxmlformats.org/officeDocument/2006/relationships/image" Target="../media/image108.png"/><Relationship Id="rId38" Type="http://schemas.openxmlformats.org/officeDocument/2006/relationships/image" Target="../media/image109.png"/><Relationship Id="rId39" Type="http://schemas.openxmlformats.org/officeDocument/2006/relationships/image" Target="../media/image110.png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training/self-paced-labs/#topic-1" TargetMode="External"/><Relationship Id="rId3" Type="http://schemas.openxmlformats.org/officeDocument/2006/relationships/hyperlink" Target="http://aws.amazon.com/training/self-paced-labs/#quest-1" TargetMode="External"/><Relationship Id="rId4" Type="http://schemas.openxmlformats.org/officeDocument/2006/relationships/hyperlink" Target="http://aws.amazon.com/training/self-paced-labs/#exam-prep-1" TargetMode="External"/><Relationship Id="rId5" Type="http://schemas.openxmlformats.org/officeDocument/2006/relationships/hyperlink" Target="http://aws.amazon.com/training/self-paced-labs/" TargetMode="External"/><Relationship Id="rId6" Type="http://schemas.openxmlformats.org/officeDocument/2006/relationships/image" Target="../media/image554.png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5.png"/><Relationship Id="rId3" Type="http://schemas.openxmlformats.org/officeDocument/2006/relationships/image" Target="../media/image556.png"/><Relationship Id="rId4" Type="http://schemas.openxmlformats.org/officeDocument/2006/relationships/image" Target="../media/image557.png"/><Relationship Id="rId5" Type="http://schemas.openxmlformats.org/officeDocument/2006/relationships/image" Target="../media/image558.png"/><Relationship Id="rId6" Type="http://schemas.openxmlformats.org/officeDocument/2006/relationships/image" Target="../media/image559.png"/><Relationship Id="rId7" Type="http://schemas.openxmlformats.org/officeDocument/2006/relationships/image" Target="../media/image560.png"/><Relationship Id="rId8" Type="http://schemas.openxmlformats.org/officeDocument/2006/relationships/image" Target="../media/image561.png"/><Relationship Id="rId9" Type="http://schemas.openxmlformats.org/officeDocument/2006/relationships/image" Target="../media/image562.png"/><Relationship Id="rId10" Type="http://schemas.openxmlformats.org/officeDocument/2006/relationships/image" Target="../media/image563.png"/><Relationship Id="rId11" Type="http://schemas.openxmlformats.org/officeDocument/2006/relationships/image" Target="../media/image564.png"/><Relationship Id="rId12" Type="http://schemas.openxmlformats.org/officeDocument/2006/relationships/image" Target="../media/image565.png"/><Relationship Id="rId13" Type="http://schemas.openxmlformats.org/officeDocument/2006/relationships/hyperlink" Target="https://aws.amazon.com/training/" TargetMode="Externa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1.png"/><Relationship Id="rId3" Type="http://schemas.openxmlformats.org/officeDocument/2006/relationships/image" Target="../media/image562.png"/><Relationship Id="rId4" Type="http://schemas.openxmlformats.org/officeDocument/2006/relationships/image" Target="../media/image563.png"/><Relationship Id="rId5" Type="http://schemas.openxmlformats.org/officeDocument/2006/relationships/hyperlink" Target="https://aws.amazon.com/certification" TargetMode="Externa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6.png"/><Relationship Id="rId3" Type="http://schemas.openxmlformats.org/officeDocument/2006/relationships/image" Target="../media/image567.png"/><Relationship Id="rId4" Type="http://schemas.openxmlformats.org/officeDocument/2006/relationships/image" Target="../media/image568.png"/><Relationship Id="rId5" Type="http://schemas.openxmlformats.org/officeDocument/2006/relationships/image" Target="../media/image569.png"/><Relationship Id="rId6" Type="http://schemas.openxmlformats.org/officeDocument/2006/relationships/image" Target="../media/image570.png"/><Relationship Id="rId7" Type="http://schemas.openxmlformats.org/officeDocument/2006/relationships/hyperlink" Target="http://aws.amazon.com/certification" TargetMode="External"/><Relationship Id="rId8" Type="http://schemas.openxmlformats.org/officeDocument/2006/relationships/image" Target="../media/image571.png"/><Relationship Id="rId9" Type="http://schemas.openxmlformats.org/officeDocument/2006/relationships/image" Target="../media/image572.png"/><Relationship Id="rId10" Type="http://schemas.openxmlformats.org/officeDocument/2006/relationships/image" Target="../media/image573.png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4.png"/><Relationship Id="rId3" Type="http://schemas.openxmlformats.org/officeDocument/2006/relationships/image" Target="../media/image575.png"/><Relationship Id="rId4" Type="http://schemas.openxmlformats.org/officeDocument/2006/relationships/image" Target="../media/image57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05.png"/><Relationship Id="rId4" Type="http://schemas.openxmlformats.org/officeDocument/2006/relationships/image" Target="../media/image104.png"/><Relationship Id="rId5" Type="http://schemas.openxmlformats.org/officeDocument/2006/relationships/image" Target="../media/image8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testdrive/?ref=test_drive" TargetMode="External"/><Relationship Id="rId3" Type="http://schemas.openxmlformats.org/officeDocument/2006/relationships/hyperlink" Target="https://aws.amazon.com/marketplace" TargetMode="External"/><Relationship Id="rId4" Type="http://schemas.openxmlformats.org/officeDocument/2006/relationships/image" Target="../media/image11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png"/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12.jpeg"/><Relationship Id="rId6" Type="http://schemas.openxmlformats.org/officeDocument/2006/relationships/image" Target="../media/image223.png"/><Relationship Id="rId7" Type="http://schemas.openxmlformats.org/officeDocument/2006/relationships/image" Target="../media/image224.png"/><Relationship Id="rId8" Type="http://schemas.openxmlformats.org/officeDocument/2006/relationships/image" Target="../media/image225.png"/><Relationship Id="rId9" Type="http://schemas.openxmlformats.org/officeDocument/2006/relationships/image" Target="../media/image226.png"/><Relationship Id="rId10" Type="http://schemas.openxmlformats.org/officeDocument/2006/relationships/image" Target="../media/image227.png"/><Relationship Id="rId11" Type="http://schemas.openxmlformats.org/officeDocument/2006/relationships/image" Target="../media/image228.png"/><Relationship Id="rId12" Type="http://schemas.openxmlformats.org/officeDocument/2006/relationships/image" Target="../media/image229.png"/><Relationship Id="rId13" Type="http://schemas.openxmlformats.org/officeDocument/2006/relationships/image" Target="../media/image230.png"/><Relationship Id="rId14" Type="http://schemas.openxmlformats.org/officeDocument/2006/relationships/image" Target="../media/image231.png"/><Relationship Id="rId15" Type="http://schemas.openxmlformats.org/officeDocument/2006/relationships/image" Target="../media/image232.png"/><Relationship Id="rId16" Type="http://schemas.openxmlformats.org/officeDocument/2006/relationships/image" Target="../media/image233.png"/><Relationship Id="rId17" Type="http://schemas.openxmlformats.org/officeDocument/2006/relationships/image" Target="../media/image234.png"/><Relationship Id="rId18" Type="http://schemas.openxmlformats.org/officeDocument/2006/relationships/image" Target="../media/image235.png"/><Relationship Id="rId19" Type="http://schemas.openxmlformats.org/officeDocument/2006/relationships/image" Target="../media/image236.png"/><Relationship Id="rId20" Type="http://schemas.openxmlformats.org/officeDocument/2006/relationships/image" Target="../media/image23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2" Type="http://schemas.openxmlformats.org/officeDocument/2006/relationships/image" Target="../media/image3.png"/><Relationship Id="rId1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1" Type="http://schemas.openxmlformats.org/officeDocument/2006/relationships/image" Target="../media/image246.png"/><Relationship Id="rId12" Type="http://schemas.openxmlformats.org/officeDocument/2006/relationships/image" Target="../media/image247.png"/><Relationship Id="rId13" Type="http://schemas.openxmlformats.org/officeDocument/2006/relationships/image" Target="../media/image248.png"/><Relationship Id="rId14" Type="http://schemas.openxmlformats.org/officeDocument/2006/relationships/image" Target="../media/image249.png"/><Relationship Id="rId15" Type="http://schemas.openxmlformats.org/officeDocument/2006/relationships/image" Target="../media/image250.png"/><Relationship Id="rId16" Type="http://schemas.openxmlformats.org/officeDocument/2006/relationships/image" Target="../media/image251.png"/><Relationship Id="rId17" Type="http://schemas.openxmlformats.org/officeDocument/2006/relationships/image" Target="../media/image252.png"/><Relationship Id="rId18" Type="http://schemas.openxmlformats.org/officeDocument/2006/relationships/image" Target="../media/image253.png"/><Relationship Id="rId19" Type="http://schemas.openxmlformats.org/officeDocument/2006/relationships/image" Target="../media/image254.png"/><Relationship Id="rId20" Type="http://schemas.openxmlformats.org/officeDocument/2006/relationships/image" Target="../media/image255.png"/><Relationship Id="rId21" Type="http://schemas.openxmlformats.org/officeDocument/2006/relationships/image" Target="../media/image256.png"/><Relationship Id="rId22" Type="http://schemas.openxmlformats.org/officeDocument/2006/relationships/image" Target="../media/image257.png"/><Relationship Id="rId23" Type="http://schemas.openxmlformats.org/officeDocument/2006/relationships/image" Target="../media/image258.png"/><Relationship Id="rId24" Type="http://schemas.openxmlformats.org/officeDocument/2006/relationships/image" Target="../media/image259.png"/><Relationship Id="rId25" Type="http://schemas.openxmlformats.org/officeDocument/2006/relationships/image" Target="../media/image260.png"/><Relationship Id="rId26" Type="http://schemas.openxmlformats.org/officeDocument/2006/relationships/image" Target="../media/image261.png"/><Relationship Id="rId27" Type="http://schemas.openxmlformats.org/officeDocument/2006/relationships/image" Target="../media/image262.png"/><Relationship Id="rId28" Type="http://schemas.openxmlformats.org/officeDocument/2006/relationships/image" Target="../media/image263.png"/><Relationship Id="rId29" Type="http://schemas.openxmlformats.org/officeDocument/2006/relationships/image" Target="../media/image264.png"/><Relationship Id="rId30" Type="http://schemas.openxmlformats.org/officeDocument/2006/relationships/image" Target="../media/image265.png"/><Relationship Id="rId31" Type="http://schemas.openxmlformats.org/officeDocument/2006/relationships/image" Target="../media/image266.png"/><Relationship Id="rId32" Type="http://schemas.openxmlformats.org/officeDocument/2006/relationships/image" Target="../media/image267.png"/><Relationship Id="rId33" Type="http://schemas.openxmlformats.org/officeDocument/2006/relationships/image" Target="../media/image268.png"/><Relationship Id="rId34" Type="http://schemas.openxmlformats.org/officeDocument/2006/relationships/image" Target="../media/image220.png"/><Relationship Id="rId35" Type="http://schemas.openxmlformats.org/officeDocument/2006/relationships/image" Target="../media/image269.png"/><Relationship Id="rId36" Type="http://schemas.openxmlformats.org/officeDocument/2006/relationships/image" Target="../media/image270.png"/><Relationship Id="rId37" Type="http://schemas.openxmlformats.org/officeDocument/2006/relationships/image" Target="../media/image271.png"/><Relationship Id="rId38" Type="http://schemas.openxmlformats.org/officeDocument/2006/relationships/image" Target="../media/image272.png"/><Relationship Id="rId39" Type="http://schemas.openxmlformats.org/officeDocument/2006/relationships/image" Target="../media/image27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png"/><Relationship Id="rId3" Type="http://schemas.openxmlformats.org/officeDocument/2006/relationships/image" Target="../media/image27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s3.amazonaws.com/2006-03-01/AmazonS3.html" TargetMode="External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Relationship Id="rId7" Type="http://schemas.openxmlformats.org/officeDocument/2006/relationships/image" Target="../media/image276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png"/><Relationship Id="rId3" Type="http://schemas.openxmlformats.org/officeDocument/2006/relationships/image" Target="../media/image28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6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Relationship Id="rId12" Type="http://schemas.openxmlformats.org/officeDocument/2006/relationships/image" Target="../media/image298.png"/><Relationship Id="rId13" Type="http://schemas.openxmlformats.org/officeDocument/2006/relationships/image" Target="../media/image299.png"/><Relationship Id="rId14" Type="http://schemas.openxmlformats.org/officeDocument/2006/relationships/image" Target="../media/image300.png"/><Relationship Id="rId15" Type="http://schemas.openxmlformats.org/officeDocument/2006/relationships/image" Target="../media/image301.png"/><Relationship Id="rId16" Type="http://schemas.openxmlformats.org/officeDocument/2006/relationships/image" Target="../media/image302.png"/><Relationship Id="rId17" Type="http://schemas.openxmlformats.org/officeDocument/2006/relationships/image" Target="../media/image303.png"/><Relationship Id="rId18" Type="http://schemas.openxmlformats.org/officeDocument/2006/relationships/image" Target="../media/image304.png"/><Relationship Id="rId19" Type="http://schemas.openxmlformats.org/officeDocument/2006/relationships/image" Target="../media/image305.png"/><Relationship Id="rId20" Type="http://schemas.openxmlformats.org/officeDocument/2006/relationships/image" Target="../media/image306.png"/><Relationship Id="rId21" Type="http://schemas.openxmlformats.org/officeDocument/2006/relationships/image" Target="../media/image307.png"/><Relationship Id="rId22" Type="http://schemas.openxmlformats.org/officeDocument/2006/relationships/image" Target="../media/image308.png"/><Relationship Id="rId23" Type="http://schemas.openxmlformats.org/officeDocument/2006/relationships/image" Target="../media/image309.png"/><Relationship Id="rId24" Type="http://schemas.openxmlformats.org/officeDocument/2006/relationships/image" Target="../media/image310.png"/><Relationship Id="rId25" Type="http://schemas.openxmlformats.org/officeDocument/2006/relationships/image" Target="../media/image311.png"/><Relationship Id="rId26" Type="http://schemas.openxmlformats.org/officeDocument/2006/relationships/image" Target="../media/image312.png"/><Relationship Id="rId27" Type="http://schemas.openxmlformats.org/officeDocument/2006/relationships/image" Target="../media/image313.png"/><Relationship Id="rId28" Type="http://schemas.openxmlformats.org/officeDocument/2006/relationships/image" Target="../media/image314.png"/><Relationship Id="rId29" Type="http://schemas.openxmlformats.org/officeDocument/2006/relationships/image" Target="../media/image315.png"/><Relationship Id="rId30" Type="http://schemas.openxmlformats.org/officeDocument/2006/relationships/image" Target="../media/image316.png"/><Relationship Id="rId31" Type="http://schemas.openxmlformats.org/officeDocument/2006/relationships/image" Target="../media/image317.png"/><Relationship Id="rId32" Type="http://schemas.openxmlformats.org/officeDocument/2006/relationships/image" Target="../media/image318.png"/><Relationship Id="rId33" Type="http://schemas.openxmlformats.org/officeDocument/2006/relationships/image" Target="../media/image319.png"/><Relationship Id="rId34" Type="http://schemas.openxmlformats.org/officeDocument/2006/relationships/image" Target="../media/image320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1.png"/><Relationship Id="rId3" Type="http://schemas.openxmlformats.org/officeDocument/2006/relationships/image" Target="../media/image322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3.png"/><Relationship Id="rId3" Type="http://schemas.openxmlformats.org/officeDocument/2006/relationships/image" Target="../media/image324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8.png"/><Relationship Id="rId3" Type="http://schemas.openxmlformats.org/officeDocument/2006/relationships/image" Target="../media/image329.png"/><Relationship Id="rId4" Type="http://schemas.openxmlformats.org/officeDocument/2006/relationships/image" Target="../media/image330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32.png"/><Relationship Id="rId4" Type="http://schemas.openxmlformats.org/officeDocument/2006/relationships/image" Target="../media/image333.png"/><Relationship Id="rId5" Type="http://schemas.openxmlformats.org/officeDocument/2006/relationships/image" Target="../media/image334.png"/><Relationship Id="rId6" Type="http://schemas.openxmlformats.org/officeDocument/2006/relationships/image" Target="../media/image335.png"/><Relationship Id="rId7" Type="http://schemas.openxmlformats.org/officeDocument/2006/relationships/image" Target="../media/image336.png"/><Relationship Id="rId8" Type="http://schemas.openxmlformats.org/officeDocument/2006/relationships/image" Target="../media/image337.png"/><Relationship Id="rId9" Type="http://schemas.openxmlformats.org/officeDocument/2006/relationships/image" Target="../media/image338.png"/><Relationship Id="rId10" Type="http://schemas.openxmlformats.org/officeDocument/2006/relationships/image" Target="../media/image339.png"/><Relationship Id="rId11" Type="http://schemas.openxmlformats.org/officeDocument/2006/relationships/image" Target="../media/image340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32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8" Type="http://schemas.openxmlformats.org/officeDocument/2006/relationships/image" Target="../media/image345.png"/><Relationship Id="rId9" Type="http://schemas.openxmlformats.org/officeDocument/2006/relationships/image" Target="../media/image346.png"/><Relationship Id="rId10" Type="http://schemas.openxmlformats.org/officeDocument/2006/relationships/image" Target="../media/image333.png"/><Relationship Id="rId11" Type="http://schemas.openxmlformats.org/officeDocument/2006/relationships/image" Target="../media/image347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48.png"/><Relationship Id="rId4" Type="http://schemas.openxmlformats.org/officeDocument/2006/relationships/image" Target="../media/image333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41.png"/><Relationship Id="rId8" Type="http://schemas.openxmlformats.org/officeDocument/2006/relationships/image" Target="../media/image351.png"/><Relationship Id="rId9" Type="http://schemas.openxmlformats.org/officeDocument/2006/relationships/image" Target="../media/image343.png"/><Relationship Id="rId10" Type="http://schemas.openxmlformats.org/officeDocument/2006/relationships/image" Target="../media/image344.png"/><Relationship Id="rId11" Type="http://schemas.openxmlformats.org/officeDocument/2006/relationships/image" Target="../media/image352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3.png"/><Relationship Id="rId3" Type="http://schemas.openxmlformats.org/officeDocument/2006/relationships/image" Target="../media/image35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5.png"/><Relationship Id="rId3" Type="http://schemas.openxmlformats.org/officeDocument/2006/relationships/image" Target="../media/image356.png"/><Relationship Id="rId4" Type="http://schemas.openxmlformats.org/officeDocument/2006/relationships/image" Target="../media/image357.png"/><Relationship Id="rId5" Type="http://schemas.openxmlformats.org/officeDocument/2006/relationships/image" Target="../media/image16.jpeg"/><Relationship Id="rId6" Type="http://schemas.openxmlformats.org/officeDocument/2006/relationships/image" Target="../media/image358.png"/><Relationship Id="rId7" Type="http://schemas.openxmlformats.org/officeDocument/2006/relationships/image" Target="../media/image354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9.png"/><Relationship Id="rId3" Type="http://schemas.openxmlformats.org/officeDocument/2006/relationships/image" Target="../media/image360.png"/><Relationship Id="rId4" Type="http://schemas.openxmlformats.org/officeDocument/2006/relationships/image" Target="../media/image361.png"/><Relationship Id="rId5" Type="http://schemas.openxmlformats.org/officeDocument/2006/relationships/image" Target="../media/image17.jpeg"/><Relationship Id="rId6" Type="http://schemas.openxmlformats.org/officeDocument/2006/relationships/image" Target="../media/image362.png"/><Relationship Id="rId7" Type="http://schemas.openxmlformats.org/officeDocument/2006/relationships/image" Target="../media/image358.png"/><Relationship Id="rId8" Type="http://schemas.openxmlformats.org/officeDocument/2006/relationships/image" Target="../media/image354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64.png"/><Relationship Id="rId5" Type="http://schemas.openxmlformats.org/officeDocument/2006/relationships/image" Target="../media/image365.png"/><Relationship Id="rId6" Type="http://schemas.openxmlformats.org/officeDocument/2006/relationships/image" Target="../media/image366.png"/><Relationship Id="rId7" Type="http://schemas.openxmlformats.org/officeDocument/2006/relationships/image" Target="../media/image367.png"/><Relationship Id="rId8" Type="http://schemas.openxmlformats.org/officeDocument/2006/relationships/image" Target="../media/image368.png"/><Relationship Id="rId9" Type="http://schemas.openxmlformats.org/officeDocument/2006/relationships/image" Target="../media/image369.png"/><Relationship Id="rId10" Type="http://schemas.openxmlformats.org/officeDocument/2006/relationships/image" Target="../media/image370.png"/><Relationship Id="rId11" Type="http://schemas.openxmlformats.org/officeDocument/2006/relationships/image" Target="../media/image371.png"/><Relationship Id="rId12" Type="http://schemas.openxmlformats.org/officeDocument/2006/relationships/image" Target="../media/image372.png"/><Relationship Id="rId13" Type="http://schemas.openxmlformats.org/officeDocument/2006/relationships/image" Target="../media/image354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3.png"/><Relationship Id="rId5" Type="http://schemas.openxmlformats.org/officeDocument/2006/relationships/image" Target="../media/image354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54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7.png"/><Relationship Id="rId5" Type="http://schemas.openxmlformats.org/officeDocument/2006/relationships/image" Target="../media/image378.png"/><Relationship Id="rId6" Type="http://schemas.openxmlformats.org/officeDocument/2006/relationships/image" Target="../media/image379.png"/><Relationship Id="rId7" Type="http://schemas.openxmlformats.org/officeDocument/2006/relationships/image" Target="../media/image380.png"/><Relationship Id="rId8" Type="http://schemas.openxmlformats.org/officeDocument/2006/relationships/image" Target="../media/image376.png"/><Relationship Id="rId9" Type="http://schemas.openxmlformats.org/officeDocument/2006/relationships/image" Target="../media/image354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7.png"/><Relationship Id="rId5" Type="http://schemas.openxmlformats.org/officeDocument/2006/relationships/image" Target="../media/image381.png"/><Relationship Id="rId6" Type="http://schemas.openxmlformats.org/officeDocument/2006/relationships/image" Target="../media/image379.png"/><Relationship Id="rId7" Type="http://schemas.openxmlformats.org/officeDocument/2006/relationships/image" Target="../media/image382.png"/><Relationship Id="rId8" Type="http://schemas.openxmlformats.org/officeDocument/2006/relationships/image" Target="../media/image373.png"/><Relationship Id="rId9" Type="http://schemas.openxmlformats.org/officeDocument/2006/relationships/image" Target="../media/image383.png"/><Relationship Id="rId10" Type="http://schemas.openxmlformats.org/officeDocument/2006/relationships/image" Target="../media/image384.png"/><Relationship Id="rId11" Type="http://schemas.openxmlformats.org/officeDocument/2006/relationships/image" Target="../media/image376.png"/><Relationship Id="rId12" Type="http://schemas.openxmlformats.org/officeDocument/2006/relationships/image" Target="../media/image354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3.png"/><Relationship Id="rId3" Type="http://schemas.openxmlformats.org/officeDocument/2006/relationships/image" Target="../media/image354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3" Type="http://schemas.openxmlformats.org/officeDocument/2006/relationships/image" Target="../media/image363.png"/><Relationship Id="rId4" Type="http://schemas.openxmlformats.org/officeDocument/2006/relationships/image" Target="../media/image377.png"/><Relationship Id="rId5" Type="http://schemas.openxmlformats.org/officeDocument/2006/relationships/image" Target="../media/image385.png"/><Relationship Id="rId6" Type="http://schemas.openxmlformats.org/officeDocument/2006/relationships/image" Target="../media/image379.png"/><Relationship Id="rId7" Type="http://schemas.openxmlformats.org/officeDocument/2006/relationships/image" Target="../media/image386.png"/><Relationship Id="rId8" Type="http://schemas.openxmlformats.org/officeDocument/2006/relationships/image" Target="../media/image373.png"/><Relationship Id="rId9" Type="http://schemas.openxmlformats.org/officeDocument/2006/relationships/image" Target="../media/image383.png"/><Relationship Id="rId10" Type="http://schemas.openxmlformats.org/officeDocument/2006/relationships/image" Target="../media/image384.png"/><Relationship Id="rId11" Type="http://schemas.openxmlformats.org/officeDocument/2006/relationships/image" Target="../media/image376.png"/><Relationship Id="rId12" Type="http://schemas.openxmlformats.org/officeDocument/2006/relationships/image" Target="../media/image387.png"/><Relationship Id="rId13" Type="http://schemas.openxmlformats.org/officeDocument/2006/relationships/image" Target="../media/image388.png"/><Relationship Id="rId14" Type="http://schemas.openxmlformats.org/officeDocument/2006/relationships/image" Target="../media/image389.png"/><Relationship Id="rId15" Type="http://schemas.openxmlformats.org/officeDocument/2006/relationships/image" Target="../media/image390.png"/><Relationship Id="rId16" Type="http://schemas.openxmlformats.org/officeDocument/2006/relationships/image" Target="../media/image354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1.png"/><Relationship Id="rId3" Type="http://schemas.openxmlformats.org/officeDocument/2006/relationships/image" Target="../media/image373.png"/><Relationship Id="rId4" Type="http://schemas.openxmlformats.org/officeDocument/2006/relationships/image" Target="../media/image35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hyperlink" Target="http://169.254.169.254/latest/meta-data/iam/security-credentials/rolename" TargetMode="External"/><Relationship Id="rId6" Type="http://schemas.openxmlformats.org/officeDocument/2006/relationships/image" Target="../media/image18.jpeg"/><Relationship Id="rId7" Type="http://schemas.openxmlformats.org/officeDocument/2006/relationships/image" Target="../media/image395.png"/><Relationship Id="rId8" Type="http://schemas.openxmlformats.org/officeDocument/2006/relationships/image" Target="../media/image396.png"/><Relationship Id="rId9" Type="http://schemas.openxmlformats.org/officeDocument/2006/relationships/image" Target="../media/image397.png"/><Relationship Id="rId10" Type="http://schemas.openxmlformats.org/officeDocument/2006/relationships/image" Target="../media/image398.png"/><Relationship Id="rId11" Type="http://schemas.openxmlformats.org/officeDocument/2006/relationships/image" Target="../media/image354.png"/><Relationship Id="rId12" Type="http://schemas.openxmlformats.org/officeDocument/2006/relationships/image" Target="../media/image399.png"/><Relationship Id="rId13" Type="http://schemas.openxmlformats.org/officeDocument/2006/relationships/image" Target="../media/image400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6.png"/><Relationship Id="rId3" Type="http://schemas.openxmlformats.org/officeDocument/2006/relationships/image" Target="../media/image401.png"/><Relationship Id="rId4" Type="http://schemas.openxmlformats.org/officeDocument/2006/relationships/image" Target="../media/image373.png"/><Relationship Id="rId5" Type="http://schemas.openxmlformats.org/officeDocument/2006/relationships/image" Target="../media/image402.png"/><Relationship Id="rId6" Type="http://schemas.openxmlformats.org/officeDocument/2006/relationships/image" Target="../media/image403.png"/><Relationship Id="rId7" Type="http://schemas.openxmlformats.org/officeDocument/2006/relationships/image" Target="../media/image395.png"/><Relationship Id="rId8" Type="http://schemas.openxmlformats.org/officeDocument/2006/relationships/image" Target="../media/image404.png"/><Relationship Id="rId9" Type="http://schemas.openxmlformats.org/officeDocument/2006/relationships/image" Target="../media/image405.png"/><Relationship Id="rId10" Type="http://schemas.openxmlformats.org/officeDocument/2006/relationships/image" Target="../media/image406.png"/><Relationship Id="rId11" Type="http://schemas.openxmlformats.org/officeDocument/2006/relationships/image" Target="../media/image407.png"/><Relationship Id="rId12" Type="http://schemas.openxmlformats.org/officeDocument/2006/relationships/image" Target="../media/image408.png"/><Relationship Id="rId13" Type="http://schemas.openxmlformats.org/officeDocument/2006/relationships/image" Target="../media/image409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3.png"/><Relationship Id="rId3" Type="http://schemas.openxmlformats.org/officeDocument/2006/relationships/image" Target="../media/image414.png"/><Relationship Id="rId4" Type="http://schemas.openxmlformats.org/officeDocument/2006/relationships/image" Target="../media/image415.png"/><Relationship Id="rId5" Type="http://schemas.openxmlformats.org/officeDocument/2006/relationships/image" Target="../media/image416.png"/><Relationship Id="rId6" Type="http://schemas.openxmlformats.org/officeDocument/2006/relationships/image" Target="../media/image417.png"/><Relationship Id="rId7" Type="http://schemas.openxmlformats.org/officeDocument/2006/relationships/image" Target="../media/image418.png"/><Relationship Id="rId8" Type="http://schemas.openxmlformats.org/officeDocument/2006/relationships/image" Target="../media/image419.png"/><Relationship Id="rId9" Type="http://schemas.openxmlformats.org/officeDocument/2006/relationships/image" Target="../media/image420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1.png"/><Relationship Id="rId3" Type="http://schemas.openxmlformats.org/officeDocument/2006/relationships/image" Target="../media/image422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424.png"/><Relationship Id="rId6" Type="http://schemas.openxmlformats.org/officeDocument/2006/relationships/image" Target="../media/image425.png"/><Relationship Id="rId7" Type="http://schemas.openxmlformats.org/officeDocument/2006/relationships/image" Target="../media/image21.jpeg"/><Relationship Id="rId8" Type="http://schemas.openxmlformats.org/officeDocument/2006/relationships/image" Target="../media/image426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7.png"/><Relationship Id="rId3" Type="http://schemas.openxmlformats.org/officeDocument/2006/relationships/image" Target="../media/image42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422.png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8.png"/><Relationship Id="rId3" Type="http://schemas.openxmlformats.org/officeDocument/2006/relationships/image" Target="../media/image429.png"/><Relationship Id="rId4" Type="http://schemas.openxmlformats.org/officeDocument/2006/relationships/image" Target="../media/image430.png"/><Relationship Id="rId5" Type="http://schemas.openxmlformats.org/officeDocument/2006/relationships/image" Target="../media/image431.png"/><Relationship Id="rId6" Type="http://schemas.openxmlformats.org/officeDocument/2006/relationships/image" Target="../media/image432.png"/><Relationship Id="rId7" Type="http://schemas.openxmlformats.org/officeDocument/2006/relationships/image" Target="../media/image433.png"/><Relationship Id="rId8" Type="http://schemas.openxmlformats.org/officeDocument/2006/relationships/image" Target="../media/image434.png"/><Relationship Id="rId9" Type="http://schemas.openxmlformats.org/officeDocument/2006/relationships/image" Target="../media/image423.png"/><Relationship Id="rId10" Type="http://schemas.openxmlformats.org/officeDocument/2006/relationships/image" Target="../media/image71.png"/><Relationship Id="rId11" Type="http://schemas.openxmlformats.org/officeDocument/2006/relationships/image" Target="../media/image435.png"/><Relationship Id="rId12" Type="http://schemas.openxmlformats.org/officeDocument/2006/relationships/image" Target="../media/image436.png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3.png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7.png"/><Relationship Id="rId3" Type="http://schemas.openxmlformats.org/officeDocument/2006/relationships/image" Target="../media/image438.png"/><Relationship Id="rId4" Type="http://schemas.openxmlformats.org/officeDocument/2006/relationships/image" Target="../media/image439.png"/><Relationship Id="rId5" Type="http://schemas.openxmlformats.org/officeDocument/2006/relationships/image" Target="../media/image440.png"/><Relationship Id="rId6" Type="http://schemas.openxmlformats.org/officeDocument/2006/relationships/image" Target="../media/image441.png"/><Relationship Id="rId7" Type="http://schemas.openxmlformats.org/officeDocument/2006/relationships/image" Target="../media/image442.png"/><Relationship Id="rId8" Type="http://schemas.openxmlformats.org/officeDocument/2006/relationships/image" Target="../media/image443.png"/><Relationship Id="rId9" Type="http://schemas.openxmlformats.org/officeDocument/2006/relationships/image" Target="../media/image444.png"/><Relationship Id="rId10" Type="http://schemas.openxmlformats.org/officeDocument/2006/relationships/image" Target="../media/image445.png"/><Relationship Id="rId11" Type="http://schemas.openxmlformats.org/officeDocument/2006/relationships/image" Target="../media/image446.png"/><Relationship Id="rId12" Type="http://schemas.openxmlformats.org/officeDocument/2006/relationships/image" Target="../media/image447.png"/><Relationship Id="rId13" Type="http://schemas.openxmlformats.org/officeDocument/2006/relationships/image" Target="../media/image448.png"/><Relationship Id="rId14" Type="http://schemas.openxmlformats.org/officeDocument/2006/relationships/image" Target="../media/image449.png"/><Relationship Id="rId15" Type="http://schemas.openxmlformats.org/officeDocument/2006/relationships/image" Target="../media/image450.png"/><Relationship Id="rId16" Type="http://schemas.openxmlformats.org/officeDocument/2006/relationships/image" Target="../media/image423.png"/><Relationship Id="rId17" Type="http://schemas.openxmlformats.org/officeDocument/2006/relationships/image" Target="../media/image71.png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1.png"/><Relationship Id="rId3" Type="http://schemas.openxmlformats.org/officeDocument/2006/relationships/image" Target="../media/image452.png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3.png"/><Relationship Id="rId3" Type="http://schemas.openxmlformats.org/officeDocument/2006/relationships/image" Target="../media/image454.png"/><Relationship Id="rId4" Type="http://schemas.openxmlformats.org/officeDocument/2006/relationships/image" Target="../media/image455.png"/><Relationship Id="rId5" Type="http://schemas.openxmlformats.org/officeDocument/2006/relationships/image" Target="../media/image456.png"/><Relationship Id="rId6" Type="http://schemas.openxmlformats.org/officeDocument/2006/relationships/image" Target="../media/image457.png"/><Relationship Id="rId7" Type="http://schemas.openxmlformats.org/officeDocument/2006/relationships/image" Target="../media/image458.png"/><Relationship Id="rId8" Type="http://schemas.openxmlformats.org/officeDocument/2006/relationships/image" Target="../media/image459.png"/><Relationship Id="rId9" Type="http://schemas.openxmlformats.org/officeDocument/2006/relationships/image" Target="../media/image460.png"/><Relationship Id="rId10" Type="http://schemas.openxmlformats.org/officeDocument/2006/relationships/image" Target="../media/image461.png"/><Relationship Id="rId11" Type="http://schemas.openxmlformats.org/officeDocument/2006/relationships/image" Target="../media/image462.png"/><Relationship Id="rId12" Type="http://schemas.openxmlformats.org/officeDocument/2006/relationships/image" Target="../media/image463.png"/><Relationship Id="rId13" Type="http://schemas.openxmlformats.org/officeDocument/2006/relationships/image" Target="../media/image464.png"/><Relationship Id="rId14" Type="http://schemas.openxmlformats.org/officeDocument/2006/relationships/image" Target="../media/image465.png"/><Relationship Id="rId15" Type="http://schemas.openxmlformats.org/officeDocument/2006/relationships/image" Target="../media/image466.png"/><Relationship Id="rId16" Type="http://schemas.openxmlformats.org/officeDocument/2006/relationships/image" Target="../media/image467.png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7.png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468.png"/><Relationship Id="rId4" Type="http://schemas.openxmlformats.org/officeDocument/2006/relationships/image" Target="../media/image469.png"/><Relationship Id="rId5" Type="http://schemas.openxmlformats.org/officeDocument/2006/relationships/image" Target="../media/image470.png"/><Relationship Id="rId6" Type="http://schemas.openxmlformats.org/officeDocument/2006/relationships/image" Target="../media/image471.png"/><Relationship Id="rId7" Type="http://schemas.openxmlformats.org/officeDocument/2006/relationships/image" Target="../media/image472.png"/><Relationship Id="rId8" Type="http://schemas.openxmlformats.org/officeDocument/2006/relationships/image" Target="../media/image419.png"/><Relationship Id="rId9" Type="http://schemas.openxmlformats.org/officeDocument/2006/relationships/image" Target="../media/image473.png"/><Relationship Id="rId10" Type="http://schemas.openxmlformats.org/officeDocument/2006/relationships/image" Target="../media/image474.png"/><Relationship Id="rId11" Type="http://schemas.openxmlformats.org/officeDocument/2006/relationships/image" Target="../media/image475.png"/><Relationship Id="rId12" Type="http://schemas.openxmlformats.org/officeDocument/2006/relationships/image" Target="../media/image476.png"/><Relationship Id="rId13" Type="http://schemas.openxmlformats.org/officeDocument/2006/relationships/image" Target="../media/image467.png"/><Relationship Id="rId14" Type="http://schemas.openxmlformats.org/officeDocument/2006/relationships/image" Target="../media/image71.png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 txBox="1"/>
          <p:nvPr/>
        </p:nvSpPr>
        <p:spPr>
          <a:xfrm>
            <a:off x="566723" y="3512310"/>
            <a:ext cx="10401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1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Version</a:t>
            </a:r>
            <a:r>
              <a:rPr spc="-80"/>
              <a:t> </a:t>
            </a:r>
            <a:r>
              <a:rPr spc="-5"/>
              <a:t>4.2</a:t>
            </a:r>
          </a:p>
        </p:txBody>
      </p:sp>
      <p:sp>
        <p:nvSpPr>
          <p:cNvPr id="57" name="object 3"/>
          <p:cNvSpPr txBox="1"/>
          <p:nvPr>
            <p:ph type="title"/>
          </p:nvPr>
        </p:nvSpPr>
        <p:spPr>
          <a:xfrm>
            <a:off x="566723" y="1270508"/>
            <a:ext cx="3299461" cy="635001"/>
          </a:xfrm>
          <a:prstGeom prst="rect">
            <a:avLst/>
          </a:prstGeom>
        </p:spPr>
        <p:txBody>
          <a:bodyPr/>
          <a:lstStyle>
            <a:lvl1pPr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AWSome Day</a:t>
            </a:r>
          </a:p>
        </p:txBody>
      </p:sp>
      <p:sp>
        <p:nvSpPr>
          <p:cNvPr id="58" name="object 4"/>
          <p:cNvSpPr txBox="1"/>
          <p:nvPr/>
        </p:nvSpPr>
        <p:spPr>
          <a:xfrm>
            <a:off x="566723" y="2027047"/>
            <a:ext cx="3248662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Getting </a:t>
            </a:r>
            <a:r>
              <a:rPr spc="-5"/>
              <a:t>Started on</a:t>
            </a:r>
            <a:r>
              <a:rPr spc="-215"/>
              <a:t> </a:t>
            </a:r>
            <a:r>
              <a:rPr spc="-30"/>
              <a:t>AWS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bject 2"/>
          <p:cNvSpPr txBox="1"/>
          <p:nvPr>
            <p:ph type="title"/>
          </p:nvPr>
        </p:nvSpPr>
        <p:spPr>
          <a:xfrm>
            <a:off x="707541" y="299464"/>
            <a:ext cx="7526657" cy="665482"/>
          </a:xfrm>
          <a:prstGeom prst="rect">
            <a:avLst/>
          </a:prstGeom>
        </p:spPr>
        <p:txBody>
          <a:bodyPr/>
          <a:lstStyle/>
          <a:p>
            <a:pPr marR="5080" indent="12700">
              <a:spcBef>
                <a:spcPts val="100"/>
              </a:spcBef>
              <a:defRPr spc="-100" sz="2100">
                <a:solidFill>
                  <a:srgbClr val="4D4D4B"/>
                </a:solidFill>
              </a:defRPr>
            </a:pPr>
            <a:r>
              <a:t>AWS </a:t>
            </a:r>
            <a:r>
              <a:rPr spc="0"/>
              <a:t>Positioned </a:t>
            </a:r>
            <a:r>
              <a:t>as a Leader </a:t>
            </a:r>
            <a:r>
              <a:rPr spc="0"/>
              <a:t>in </a:t>
            </a:r>
            <a:r>
              <a:t>the Gartner Magic Quadrant  for </a:t>
            </a:r>
            <a:r>
              <a:rPr spc="0"/>
              <a:t>Cloud </a:t>
            </a:r>
            <a:r>
              <a:t>Infrastructure as a Service,</a:t>
            </a:r>
            <a:r>
              <a:rPr spc="0"/>
              <a:t> </a:t>
            </a:r>
            <a:r>
              <a:t>Worldwide*</a:t>
            </a:r>
          </a:p>
        </p:txBody>
      </p:sp>
      <p:sp>
        <p:nvSpPr>
          <p:cNvPr id="214" name="object 3"/>
          <p:cNvSpPr txBox="1"/>
          <p:nvPr/>
        </p:nvSpPr>
        <p:spPr>
          <a:xfrm>
            <a:off x="815441" y="1618613"/>
            <a:ext cx="3056891" cy="1957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875" algn="ctr">
              <a:spcBef>
                <a:spcPts val="100"/>
              </a:spcBef>
              <a:defRPr spc="-35" sz="2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is </a:t>
            </a:r>
            <a:r>
              <a:rPr spc="0"/>
              <a:t>positioned  </a:t>
            </a:r>
            <a:r>
              <a:rPr spc="-5"/>
              <a:t>highest in</a:t>
            </a:r>
            <a:r>
              <a:rPr spc="-60"/>
              <a:t> </a:t>
            </a:r>
            <a:r>
              <a:rPr spc="0"/>
              <a:t>execution  and furthest in  vision </a:t>
            </a:r>
            <a:r>
              <a:rPr spc="-5"/>
              <a:t>within </a:t>
            </a:r>
            <a:r>
              <a:rPr spc="0"/>
              <a:t>the  </a:t>
            </a:r>
            <a:r>
              <a:rPr spc="-5"/>
              <a:t>Leaders Quadrant</a:t>
            </a:r>
          </a:p>
        </p:txBody>
      </p:sp>
      <p:sp>
        <p:nvSpPr>
          <p:cNvPr id="215" name="object 4"/>
          <p:cNvSpPr txBox="1"/>
          <p:nvPr/>
        </p:nvSpPr>
        <p:spPr>
          <a:xfrm>
            <a:off x="146710" y="4606544"/>
            <a:ext cx="6957694" cy="44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4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*Gartner,</a:t>
            </a:r>
            <a:r>
              <a:rPr spc="9"/>
              <a:t> Magic</a:t>
            </a:r>
            <a:r>
              <a:rPr spc="-19"/>
              <a:t> </a:t>
            </a:r>
            <a:r>
              <a:t>Quadrant</a:t>
            </a:r>
            <a:r>
              <a:rPr spc="0"/>
              <a:t> </a:t>
            </a:r>
            <a:r>
              <a:t>for </a:t>
            </a:r>
            <a:r>
              <a:rPr spc="9"/>
              <a:t>Cloud</a:t>
            </a:r>
            <a:r>
              <a:rPr spc="-15"/>
              <a:t> </a:t>
            </a:r>
            <a:r>
              <a:t>Infrastructure</a:t>
            </a:r>
            <a:r>
              <a:rPr spc="0"/>
              <a:t> </a:t>
            </a:r>
            <a:r>
              <a:t>as </a:t>
            </a:r>
            <a:r>
              <a:rPr spc="15"/>
              <a:t>a</a:t>
            </a:r>
            <a:r>
              <a:rPr spc="9"/>
              <a:t> Service,</a:t>
            </a:r>
            <a:r>
              <a:rPr spc="-25"/>
              <a:t> </a:t>
            </a:r>
            <a:r>
              <a:rPr spc="9"/>
              <a:t>Worldwide,</a:t>
            </a:r>
            <a:r>
              <a:rPr spc="-25"/>
              <a:t> </a:t>
            </a:r>
            <a:r>
              <a:t>Leong, </a:t>
            </a:r>
            <a:r>
              <a:rPr spc="0"/>
              <a:t>Lydia,</a:t>
            </a:r>
            <a:r>
              <a:rPr spc="9"/>
              <a:t> </a:t>
            </a:r>
            <a:r>
              <a:t>Petri,</a:t>
            </a:r>
            <a:r>
              <a:rPr spc="39"/>
              <a:t> </a:t>
            </a:r>
            <a:r>
              <a:rPr spc="9"/>
              <a:t>Gregor,</a:t>
            </a:r>
            <a:r>
              <a:rPr spc="-9"/>
              <a:t> </a:t>
            </a:r>
            <a:r>
              <a:t>Gill,</a:t>
            </a:r>
            <a:r>
              <a:rPr spc="0"/>
              <a:t> </a:t>
            </a:r>
            <a:r>
              <a:rPr spc="9"/>
              <a:t>Bob,</a:t>
            </a:r>
            <a:r>
              <a:t> </a:t>
            </a:r>
            <a:r>
              <a:rPr spc="9"/>
              <a:t>Dorosh,</a:t>
            </a:r>
            <a:r>
              <a:rPr spc="0"/>
              <a:t> </a:t>
            </a:r>
            <a:r>
              <a:rPr spc="9"/>
              <a:t>Mike,</a:t>
            </a:r>
            <a:r>
              <a:rPr spc="-9"/>
              <a:t> </a:t>
            </a:r>
            <a:r>
              <a:rPr spc="9"/>
              <a:t>August</a:t>
            </a:r>
            <a:r>
              <a:rPr spc="0"/>
              <a:t> </a:t>
            </a:r>
            <a:r>
              <a:t>32016</a:t>
            </a:r>
          </a:p>
          <a:p>
            <a:pPr marR="887730" indent="12700">
              <a:lnSpc>
                <a:spcPts val="600"/>
              </a:lnSpc>
              <a:defRPr i="1" spc="9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</a:t>
            </a:r>
            <a:r>
              <a:rPr spc="4"/>
              <a:t>graphic </a:t>
            </a:r>
            <a:r>
              <a:rPr spc="15"/>
              <a:t>was </a:t>
            </a:r>
            <a:r>
              <a:rPr spc="4"/>
              <a:t>published by Gartner, Inc. as part of </a:t>
            </a:r>
            <a:r>
              <a:rPr spc="15"/>
              <a:t>a </a:t>
            </a:r>
            <a:r>
              <a:rPr spc="4"/>
              <a:t>larger research document and should </a:t>
            </a:r>
            <a:r>
              <a:t>be </a:t>
            </a:r>
            <a:r>
              <a:rPr spc="4"/>
              <a:t>evaluated </a:t>
            </a:r>
            <a:r>
              <a:t>in </a:t>
            </a:r>
            <a:r>
              <a:rPr spc="4"/>
              <a:t>the context of </a:t>
            </a:r>
            <a:r>
              <a:rPr spc="15"/>
              <a:t>the </a:t>
            </a:r>
            <a:r>
              <a:rPr spc="4"/>
              <a:t>entire document. </a:t>
            </a:r>
            <a:r>
              <a:t>The </a:t>
            </a:r>
            <a:r>
              <a:rPr spc="4"/>
              <a:t>Gartner document </a:t>
            </a:r>
            <a:r>
              <a:t>is </a:t>
            </a:r>
            <a:r>
              <a:rPr spc="4"/>
              <a:t>available upon request </a:t>
            </a:r>
            <a:r>
              <a:t>from </a:t>
            </a:r>
            <a:r>
              <a:rPr spc="19"/>
              <a:t>AWS </a:t>
            </a:r>
            <a:r>
              <a:rPr spc="4"/>
              <a:t>:  </a:t>
            </a:r>
            <a:r>
              <a:rPr spc="4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http://www.gartner.com/doc/reprints?id=1-2G2O5FC&amp;ct=150519&amp;st=sb</a:t>
            </a:r>
          </a:p>
          <a:p>
            <a:pPr indent="12700">
              <a:lnSpc>
                <a:spcPts val="500"/>
              </a:lnSpc>
              <a:defRPr i="1" spc="4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Gartner does not endorse any vendor, product or </a:t>
            </a:r>
            <a:r>
              <a:rPr spc="9"/>
              <a:t>service </a:t>
            </a:r>
            <a:r>
              <a:t>depicted </a:t>
            </a:r>
            <a:r>
              <a:rPr spc="9"/>
              <a:t>in </a:t>
            </a:r>
            <a:r>
              <a:t>its research publications, and does not </a:t>
            </a:r>
            <a:r>
              <a:rPr spc="9"/>
              <a:t>advise </a:t>
            </a:r>
            <a:r>
              <a:t>technology users to select only those vendors </a:t>
            </a:r>
            <a:r>
              <a:rPr spc="9"/>
              <a:t>with </a:t>
            </a:r>
            <a:r>
              <a:t>the highest ratings or other designation. Gartner research</a:t>
            </a:r>
            <a:r>
              <a:rPr spc="95"/>
              <a:t> </a:t>
            </a:r>
            <a:r>
              <a:t>publications</a:t>
            </a:r>
          </a:p>
          <a:p>
            <a:pPr marR="15875" indent="12700">
              <a:lnSpc>
                <a:spcPct val="104400"/>
              </a:lnSpc>
              <a:defRPr i="1" spc="4" sz="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consist of the opinions of Gartner's research organization and should not </a:t>
            </a:r>
            <a:r>
              <a:rPr spc="9"/>
              <a:t>be </a:t>
            </a:r>
            <a:r>
              <a:t>construed as statements of fact. Gartner </a:t>
            </a:r>
            <a:r>
              <a:rPr spc="9"/>
              <a:t>disclaims </a:t>
            </a:r>
            <a:r>
              <a:t>all warranties, expressed or implied, </a:t>
            </a:r>
            <a:r>
              <a:rPr spc="9"/>
              <a:t>with </a:t>
            </a:r>
            <a:r>
              <a:t>respect to this research, including any warranties of merchantability  or fitness for </a:t>
            </a:r>
            <a:r>
              <a:rPr spc="15"/>
              <a:t>a </a:t>
            </a:r>
            <a:r>
              <a:t>particular</a:t>
            </a:r>
            <a:r>
              <a:rPr spc="-19"/>
              <a:t> </a:t>
            </a:r>
            <a:r>
              <a:t>purpose</a:t>
            </a:r>
            <a:r>
              <a:rPr i="0"/>
              <a:t>.</a:t>
            </a:r>
          </a:p>
        </p:txBody>
      </p:sp>
      <p:sp>
        <p:nvSpPr>
          <p:cNvPr id="216" name="object 5"/>
          <p:cNvSpPr/>
          <p:nvPr/>
        </p:nvSpPr>
        <p:spPr>
          <a:xfrm>
            <a:off x="4376928" y="961643"/>
            <a:ext cx="3356126" cy="36118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object 2"/>
          <p:cNvSpPr txBox="1"/>
          <p:nvPr>
            <p:ph type="title"/>
          </p:nvPr>
        </p:nvSpPr>
        <p:spPr>
          <a:xfrm>
            <a:off x="475283" y="1493596"/>
            <a:ext cx="7837807" cy="1854836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5</a:t>
            </a:r>
          </a:p>
          <a:p>
            <a:pPr marR="5080" indent="12700">
              <a:defRPr spc="-100" sz="4000">
                <a:solidFill>
                  <a:srgbClr val="4D4D4B"/>
                </a:solidFill>
              </a:defRPr>
            </a:pPr>
            <a:r>
              <a:t>AWS Elasticity and Management 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object 2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803" name="object 2"/>
          <p:cNvSpPr txBox="1"/>
          <p:nvPr>
            <p:ph type="title"/>
          </p:nvPr>
        </p:nvSpPr>
        <p:spPr>
          <a:xfrm>
            <a:off x="415543" y="139064"/>
            <a:ext cx="287210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Triad of </a:t>
            </a:r>
            <a:r>
              <a:rPr spc="0"/>
              <a:t>Services</a:t>
            </a:r>
          </a:p>
        </p:txBody>
      </p:sp>
      <p:grpSp>
        <p:nvGrpSpPr>
          <p:cNvPr id="2818" name="object 3"/>
          <p:cNvGrpSpPr/>
          <p:nvPr/>
        </p:nvGrpSpPr>
        <p:grpSpPr>
          <a:xfrm>
            <a:off x="4885309" y="1427352"/>
            <a:ext cx="1784223" cy="2065149"/>
            <a:chOff x="0" y="0"/>
            <a:chExt cx="1784222" cy="2065148"/>
          </a:xfrm>
        </p:grpSpPr>
        <p:sp>
          <p:nvSpPr>
            <p:cNvPr id="2804" name="Shape"/>
            <p:cNvSpPr/>
            <p:nvPr/>
          </p:nvSpPr>
          <p:spPr>
            <a:xfrm>
              <a:off x="0" y="0"/>
              <a:ext cx="157226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7" y="0"/>
                  </a:moveTo>
                  <a:lnTo>
                    <a:pt x="0" y="4825"/>
                  </a:lnTo>
                  <a:lnTo>
                    <a:pt x="15581" y="21600"/>
                  </a:lnTo>
                  <a:lnTo>
                    <a:pt x="21600" y="16791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5" name="Shape"/>
            <p:cNvSpPr/>
            <p:nvPr/>
          </p:nvSpPr>
          <p:spPr>
            <a:xfrm>
              <a:off x="151129" y="175513"/>
              <a:ext cx="157354" cy="1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2" y="0"/>
                  </a:moveTo>
                  <a:lnTo>
                    <a:pt x="0" y="4825"/>
                  </a:lnTo>
                  <a:lnTo>
                    <a:pt x="15568" y="21600"/>
                  </a:lnTo>
                  <a:lnTo>
                    <a:pt x="21600" y="1679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6" name="Shape"/>
            <p:cNvSpPr/>
            <p:nvPr/>
          </p:nvSpPr>
          <p:spPr>
            <a:xfrm>
              <a:off x="302387" y="351027"/>
              <a:ext cx="157227" cy="16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22"/>
                  </a:lnTo>
                  <a:lnTo>
                    <a:pt x="15563" y="21600"/>
                  </a:lnTo>
                  <a:lnTo>
                    <a:pt x="21600" y="16778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7" name="Shape"/>
            <p:cNvSpPr/>
            <p:nvPr/>
          </p:nvSpPr>
          <p:spPr>
            <a:xfrm>
              <a:off x="453516" y="526669"/>
              <a:ext cx="157227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7" y="0"/>
                  </a:moveTo>
                  <a:lnTo>
                    <a:pt x="0" y="4809"/>
                  </a:lnTo>
                  <a:lnTo>
                    <a:pt x="15581" y="21600"/>
                  </a:lnTo>
                  <a:lnTo>
                    <a:pt x="21600" y="16775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8" name="Shape"/>
            <p:cNvSpPr/>
            <p:nvPr/>
          </p:nvSpPr>
          <p:spPr>
            <a:xfrm>
              <a:off x="604646" y="702183"/>
              <a:ext cx="157355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2" y="0"/>
                  </a:moveTo>
                  <a:lnTo>
                    <a:pt x="0" y="4809"/>
                  </a:lnTo>
                  <a:lnTo>
                    <a:pt x="15568" y="21600"/>
                  </a:lnTo>
                  <a:lnTo>
                    <a:pt x="21600" y="16775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9" name="Shape"/>
            <p:cNvSpPr/>
            <p:nvPr/>
          </p:nvSpPr>
          <p:spPr>
            <a:xfrm>
              <a:off x="755903" y="877697"/>
              <a:ext cx="157227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09"/>
                  </a:lnTo>
                  <a:lnTo>
                    <a:pt x="15563" y="21600"/>
                  </a:lnTo>
                  <a:lnTo>
                    <a:pt x="21600" y="16775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0" name="Shape"/>
            <p:cNvSpPr/>
            <p:nvPr/>
          </p:nvSpPr>
          <p:spPr>
            <a:xfrm>
              <a:off x="907033" y="1053211"/>
              <a:ext cx="157228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09"/>
                  </a:lnTo>
                  <a:lnTo>
                    <a:pt x="15581" y="21600"/>
                  </a:lnTo>
                  <a:lnTo>
                    <a:pt x="21600" y="16775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1" name="Shape"/>
            <p:cNvSpPr/>
            <p:nvPr/>
          </p:nvSpPr>
          <p:spPr>
            <a:xfrm>
              <a:off x="1058164" y="1228725"/>
              <a:ext cx="157226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7" y="0"/>
                  </a:moveTo>
                  <a:lnTo>
                    <a:pt x="0" y="4825"/>
                  </a:lnTo>
                  <a:lnTo>
                    <a:pt x="15581" y="21600"/>
                  </a:lnTo>
                  <a:lnTo>
                    <a:pt x="21600" y="16791"/>
                  </a:lnTo>
                  <a:lnTo>
                    <a:pt x="603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2" name="Shape"/>
            <p:cNvSpPr/>
            <p:nvPr/>
          </p:nvSpPr>
          <p:spPr>
            <a:xfrm>
              <a:off x="1209293" y="1404239"/>
              <a:ext cx="157354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32" y="0"/>
                  </a:moveTo>
                  <a:lnTo>
                    <a:pt x="0" y="4825"/>
                  </a:lnTo>
                  <a:lnTo>
                    <a:pt x="15568" y="21600"/>
                  </a:lnTo>
                  <a:lnTo>
                    <a:pt x="21600" y="1679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3" name="Shape"/>
            <p:cNvSpPr/>
            <p:nvPr/>
          </p:nvSpPr>
          <p:spPr>
            <a:xfrm>
              <a:off x="1360551" y="1579753"/>
              <a:ext cx="157227" cy="16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25"/>
                  </a:lnTo>
                  <a:lnTo>
                    <a:pt x="15563" y="21600"/>
                  </a:lnTo>
                  <a:lnTo>
                    <a:pt x="21600" y="16791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4" name="Shape"/>
            <p:cNvSpPr/>
            <p:nvPr/>
          </p:nvSpPr>
          <p:spPr>
            <a:xfrm>
              <a:off x="1527575" y="1927225"/>
              <a:ext cx="256648" cy="137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67" y="0"/>
                  </a:moveTo>
                  <a:lnTo>
                    <a:pt x="1364" y="447"/>
                  </a:lnTo>
                  <a:lnTo>
                    <a:pt x="617" y="1492"/>
                  </a:lnTo>
                  <a:lnTo>
                    <a:pt x="127" y="3043"/>
                  </a:lnTo>
                  <a:lnTo>
                    <a:pt x="0" y="4828"/>
                  </a:lnTo>
                  <a:lnTo>
                    <a:pt x="244" y="6509"/>
                  </a:lnTo>
                  <a:lnTo>
                    <a:pt x="809" y="7898"/>
                  </a:lnTo>
                  <a:lnTo>
                    <a:pt x="1644" y="8811"/>
                  </a:lnTo>
                  <a:lnTo>
                    <a:pt x="21600" y="21600"/>
                  </a:lnTo>
                  <a:lnTo>
                    <a:pt x="21217" y="17741"/>
                  </a:lnTo>
                  <a:lnTo>
                    <a:pt x="16598" y="17741"/>
                  </a:lnTo>
                  <a:lnTo>
                    <a:pt x="11382" y="6484"/>
                  </a:lnTo>
                  <a:lnTo>
                    <a:pt x="11835" y="5757"/>
                  </a:lnTo>
                  <a:lnTo>
                    <a:pt x="3226" y="239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5" name="Shape"/>
            <p:cNvSpPr/>
            <p:nvPr/>
          </p:nvSpPr>
          <p:spPr>
            <a:xfrm>
              <a:off x="1681607" y="1795399"/>
              <a:ext cx="77765" cy="14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55" y="0"/>
                  </a:moveTo>
                  <a:lnTo>
                    <a:pt x="3487" y="662"/>
                  </a:lnTo>
                  <a:lnTo>
                    <a:pt x="1283" y="1860"/>
                  </a:lnTo>
                  <a:lnTo>
                    <a:pt x="51" y="3425"/>
                  </a:lnTo>
                  <a:lnTo>
                    <a:pt x="0" y="5189"/>
                  </a:lnTo>
                  <a:lnTo>
                    <a:pt x="5465" y="21600"/>
                  </a:lnTo>
                  <a:lnTo>
                    <a:pt x="6984" y="20874"/>
                  </a:lnTo>
                  <a:lnTo>
                    <a:pt x="21600" y="20874"/>
                  </a:lnTo>
                  <a:lnTo>
                    <a:pt x="15839" y="3583"/>
                  </a:lnTo>
                  <a:lnTo>
                    <a:pt x="14645" y="1936"/>
                  </a:lnTo>
                  <a:lnTo>
                    <a:pt x="12483" y="712"/>
                  </a:lnTo>
                  <a:lnTo>
                    <a:pt x="9653" y="28"/>
                  </a:lnTo>
                  <a:lnTo>
                    <a:pt x="6455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6" name="Shape"/>
            <p:cNvSpPr/>
            <p:nvPr/>
          </p:nvSpPr>
          <p:spPr>
            <a:xfrm>
              <a:off x="1511680" y="1755267"/>
              <a:ext cx="157228" cy="1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19" y="0"/>
                  </a:moveTo>
                  <a:lnTo>
                    <a:pt x="0" y="4822"/>
                  </a:lnTo>
                  <a:lnTo>
                    <a:pt x="15581" y="21600"/>
                  </a:lnTo>
                  <a:lnTo>
                    <a:pt x="21600" y="16778"/>
                  </a:lnTo>
                  <a:lnTo>
                    <a:pt x="6019" y="0"/>
                  </a:lnTo>
                  <a:close/>
                </a:path>
              </a:pathLst>
            </a:custGeom>
            <a:solidFill>
              <a:srgbClr val="F1920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7" name="Shape"/>
            <p:cNvSpPr/>
            <p:nvPr/>
          </p:nvSpPr>
          <p:spPr>
            <a:xfrm>
              <a:off x="1662811" y="1930781"/>
              <a:ext cx="116856" cy="10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67" y="9313"/>
                  </a:moveTo>
                  <a:lnTo>
                    <a:pt x="10235" y="18925"/>
                  </a:lnTo>
                  <a:lnTo>
                    <a:pt x="17254" y="12500"/>
                  </a:lnTo>
                  <a:lnTo>
                    <a:pt x="8567" y="9313"/>
                  </a:lnTo>
                  <a:close/>
                  <a:moveTo>
                    <a:pt x="8122" y="0"/>
                  </a:moveTo>
                  <a:lnTo>
                    <a:pt x="7111" y="927"/>
                  </a:lnTo>
                  <a:lnTo>
                    <a:pt x="8567" y="9313"/>
                  </a:lnTo>
                  <a:lnTo>
                    <a:pt x="17254" y="12500"/>
                  </a:lnTo>
                  <a:lnTo>
                    <a:pt x="10235" y="18925"/>
                  </a:lnTo>
                  <a:lnTo>
                    <a:pt x="14374" y="18925"/>
                  </a:lnTo>
                  <a:lnTo>
                    <a:pt x="19555" y="14175"/>
                  </a:lnTo>
                  <a:lnTo>
                    <a:pt x="8122" y="0"/>
                  </a:lnTo>
                  <a:close/>
                  <a:moveTo>
                    <a:pt x="7111" y="927"/>
                  </a:moveTo>
                  <a:lnTo>
                    <a:pt x="996" y="6536"/>
                  </a:lnTo>
                  <a:lnTo>
                    <a:pt x="8567" y="9313"/>
                  </a:lnTo>
                  <a:lnTo>
                    <a:pt x="7111" y="927"/>
                  </a:lnTo>
                  <a:close/>
                  <a:moveTo>
                    <a:pt x="996" y="6536"/>
                  </a:moveTo>
                  <a:lnTo>
                    <a:pt x="0" y="7450"/>
                  </a:lnTo>
                  <a:lnTo>
                    <a:pt x="11456" y="21600"/>
                  </a:lnTo>
                  <a:lnTo>
                    <a:pt x="14374" y="18925"/>
                  </a:lnTo>
                  <a:lnTo>
                    <a:pt x="10235" y="18925"/>
                  </a:lnTo>
                  <a:lnTo>
                    <a:pt x="8567" y="9313"/>
                  </a:lnTo>
                  <a:lnTo>
                    <a:pt x="996" y="6536"/>
                  </a:lnTo>
                  <a:close/>
                  <a:moveTo>
                    <a:pt x="17849" y="0"/>
                  </a:moveTo>
                  <a:lnTo>
                    <a:pt x="8122" y="0"/>
                  </a:lnTo>
                  <a:lnTo>
                    <a:pt x="19555" y="14175"/>
                  </a:lnTo>
                  <a:lnTo>
                    <a:pt x="11456" y="21600"/>
                  </a:lnTo>
                  <a:lnTo>
                    <a:pt x="21600" y="21600"/>
                  </a:lnTo>
                  <a:lnTo>
                    <a:pt x="17849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37" name="object 4"/>
          <p:cNvGrpSpPr/>
          <p:nvPr/>
        </p:nvGrpSpPr>
        <p:grpSpPr>
          <a:xfrm>
            <a:off x="2544952" y="3809479"/>
            <a:ext cx="3857752" cy="260129"/>
            <a:chOff x="0" y="0"/>
            <a:chExt cx="3857751" cy="260127"/>
          </a:xfrm>
        </p:grpSpPr>
        <p:sp>
          <p:nvSpPr>
            <p:cNvPr id="2819" name="Rectangle"/>
            <p:cNvSpPr/>
            <p:nvPr/>
          </p:nvSpPr>
          <p:spPr>
            <a:xfrm>
              <a:off x="3684015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0" name="Rectangle"/>
            <p:cNvSpPr/>
            <p:nvPr/>
          </p:nvSpPr>
          <p:spPr>
            <a:xfrm>
              <a:off x="3452367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1" name="Rectangle"/>
            <p:cNvSpPr/>
            <p:nvPr/>
          </p:nvSpPr>
          <p:spPr>
            <a:xfrm>
              <a:off x="3220719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2" name="Rectangle"/>
            <p:cNvSpPr/>
            <p:nvPr/>
          </p:nvSpPr>
          <p:spPr>
            <a:xfrm>
              <a:off x="2989071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3" name="Rectangle"/>
            <p:cNvSpPr/>
            <p:nvPr/>
          </p:nvSpPr>
          <p:spPr>
            <a:xfrm>
              <a:off x="2757423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4" name="Rectangle"/>
            <p:cNvSpPr/>
            <p:nvPr/>
          </p:nvSpPr>
          <p:spPr>
            <a:xfrm>
              <a:off x="2525775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5" name="Rectangle"/>
            <p:cNvSpPr/>
            <p:nvPr/>
          </p:nvSpPr>
          <p:spPr>
            <a:xfrm>
              <a:off x="2294127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6" name="Rectangle"/>
            <p:cNvSpPr/>
            <p:nvPr/>
          </p:nvSpPr>
          <p:spPr>
            <a:xfrm>
              <a:off x="2062479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7" name="Rectangle"/>
            <p:cNvSpPr/>
            <p:nvPr/>
          </p:nvSpPr>
          <p:spPr>
            <a:xfrm>
              <a:off x="1830831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8" name="Rectangle"/>
            <p:cNvSpPr/>
            <p:nvPr/>
          </p:nvSpPr>
          <p:spPr>
            <a:xfrm>
              <a:off x="1599183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9" name="Rectangle"/>
            <p:cNvSpPr/>
            <p:nvPr/>
          </p:nvSpPr>
          <p:spPr>
            <a:xfrm>
              <a:off x="1367535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0" name="Rectangle"/>
            <p:cNvSpPr/>
            <p:nvPr/>
          </p:nvSpPr>
          <p:spPr>
            <a:xfrm>
              <a:off x="1135887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1" name="Rectangle"/>
            <p:cNvSpPr/>
            <p:nvPr/>
          </p:nvSpPr>
          <p:spPr>
            <a:xfrm>
              <a:off x="904238" y="101102"/>
              <a:ext cx="173738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2" name="Rectangle"/>
            <p:cNvSpPr/>
            <p:nvPr/>
          </p:nvSpPr>
          <p:spPr>
            <a:xfrm>
              <a:off x="672591" y="101102"/>
              <a:ext cx="173736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3" name="Rectangle"/>
            <p:cNvSpPr/>
            <p:nvPr/>
          </p:nvSpPr>
          <p:spPr>
            <a:xfrm>
              <a:off x="440943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4" name="Shape"/>
            <p:cNvSpPr/>
            <p:nvPr/>
          </p:nvSpPr>
          <p:spPr>
            <a:xfrm>
              <a:off x="0" y="0"/>
              <a:ext cx="259907" cy="260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6" y="0"/>
                  </a:moveTo>
                  <a:lnTo>
                    <a:pt x="18006" y="307"/>
                  </a:lnTo>
                  <a:lnTo>
                    <a:pt x="0" y="10800"/>
                  </a:lnTo>
                  <a:lnTo>
                    <a:pt x="18006" y="21291"/>
                  </a:lnTo>
                  <a:lnTo>
                    <a:pt x="18906" y="21600"/>
                  </a:lnTo>
                  <a:lnTo>
                    <a:pt x="19825" y="21540"/>
                  </a:lnTo>
                  <a:lnTo>
                    <a:pt x="20655" y="21140"/>
                  </a:lnTo>
                  <a:lnTo>
                    <a:pt x="21289" y="20427"/>
                  </a:lnTo>
                  <a:lnTo>
                    <a:pt x="21600" y="19523"/>
                  </a:lnTo>
                  <a:lnTo>
                    <a:pt x="21540" y="18603"/>
                  </a:lnTo>
                  <a:lnTo>
                    <a:pt x="21139" y="17773"/>
                  </a:lnTo>
                  <a:lnTo>
                    <a:pt x="20423" y="17139"/>
                  </a:lnTo>
                  <a:lnTo>
                    <a:pt x="13672" y="13204"/>
                  </a:lnTo>
                  <a:lnTo>
                    <a:pt x="4771" y="13204"/>
                  </a:lnTo>
                  <a:lnTo>
                    <a:pt x="4771" y="8395"/>
                  </a:lnTo>
                  <a:lnTo>
                    <a:pt x="13673" y="8395"/>
                  </a:lnTo>
                  <a:lnTo>
                    <a:pt x="20423" y="4462"/>
                  </a:lnTo>
                  <a:lnTo>
                    <a:pt x="21139" y="3825"/>
                  </a:lnTo>
                  <a:lnTo>
                    <a:pt x="21540" y="2995"/>
                  </a:lnTo>
                  <a:lnTo>
                    <a:pt x="21600" y="2076"/>
                  </a:lnTo>
                  <a:lnTo>
                    <a:pt x="21289" y="1171"/>
                  </a:lnTo>
                  <a:lnTo>
                    <a:pt x="20655" y="458"/>
                  </a:lnTo>
                  <a:lnTo>
                    <a:pt x="19825" y="59"/>
                  </a:lnTo>
                  <a:lnTo>
                    <a:pt x="18906" y="0"/>
                  </a:lnTo>
                  <a:close/>
                </a:path>
              </a:pathLst>
            </a:cu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5" name="Rectangle"/>
            <p:cNvSpPr/>
            <p:nvPr/>
          </p:nvSpPr>
          <p:spPr>
            <a:xfrm>
              <a:off x="209295" y="101102"/>
              <a:ext cx="173737" cy="57913"/>
            </a:xfrm>
            <a:prstGeom prst="rect">
              <a:avLst/>
            </a:prstGeom>
            <a:solidFill>
              <a:srgbClr val="EEBC0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6" name="Shape"/>
            <p:cNvSpPr/>
            <p:nvPr/>
          </p:nvSpPr>
          <p:spPr>
            <a:xfrm>
              <a:off x="57403" y="101102"/>
              <a:ext cx="107124" cy="5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50" y="18743"/>
                  </a:moveTo>
                  <a:lnTo>
                    <a:pt x="18950" y="21600"/>
                  </a:lnTo>
                  <a:lnTo>
                    <a:pt x="21598" y="21600"/>
                  </a:lnTo>
                  <a:lnTo>
                    <a:pt x="18950" y="18743"/>
                  </a:lnTo>
                  <a:close/>
                  <a:moveTo>
                    <a:pt x="1895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8950" y="21600"/>
                  </a:lnTo>
                  <a:lnTo>
                    <a:pt x="18950" y="20127"/>
                  </a:lnTo>
                  <a:lnTo>
                    <a:pt x="2945" y="20127"/>
                  </a:lnTo>
                  <a:lnTo>
                    <a:pt x="2945" y="1473"/>
                  </a:lnTo>
                  <a:lnTo>
                    <a:pt x="18950" y="1473"/>
                  </a:lnTo>
                  <a:lnTo>
                    <a:pt x="18950" y="0"/>
                  </a:lnTo>
                  <a:close/>
                  <a:moveTo>
                    <a:pt x="2945" y="1473"/>
                  </a:moveTo>
                  <a:lnTo>
                    <a:pt x="2945" y="20127"/>
                  </a:lnTo>
                  <a:lnTo>
                    <a:pt x="11589" y="10801"/>
                  </a:lnTo>
                  <a:lnTo>
                    <a:pt x="2945" y="1473"/>
                  </a:lnTo>
                  <a:close/>
                  <a:moveTo>
                    <a:pt x="11589" y="10801"/>
                  </a:moveTo>
                  <a:lnTo>
                    <a:pt x="2945" y="20127"/>
                  </a:lnTo>
                  <a:lnTo>
                    <a:pt x="18950" y="20127"/>
                  </a:lnTo>
                  <a:lnTo>
                    <a:pt x="18950" y="18743"/>
                  </a:lnTo>
                  <a:lnTo>
                    <a:pt x="11589" y="10801"/>
                  </a:lnTo>
                  <a:close/>
                  <a:moveTo>
                    <a:pt x="18950" y="2859"/>
                  </a:moveTo>
                  <a:lnTo>
                    <a:pt x="11589" y="10801"/>
                  </a:lnTo>
                  <a:lnTo>
                    <a:pt x="18950" y="18743"/>
                  </a:lnTo>
                  <a:lnTo>
                    <a:pt x="18950" y="2859"/>
                  </a:lnTo>
                  <a:close/>
                  <a:moveTo>
                    <a:pt x="18950" y="1473"/>
                  </a:moveTo>
                  <a:lnTo>
                    <a:pt x="2945" y="1473"/>
                  </a:lnTo>
                  <a:lnTo>
                    <a:pt x="11590" y="10800"/>
                  </a:lnTo>
                  <a:lnTo>
                    <a:pt x="18950" y="2859"/>
                  </a:lnTo>
                  <a:lnTo>
                    <a:pt x="18950" y="1473"/>
                  </a:lnTo>
                  <a:close/>
                  <a:moveTo>
                    <a:pt x="21600" y="0"/>
                  </a:moveTo>
                  <a:lnTo>
                    <a:pt x="18950" y="0"/>
                  </a:lnTo>
                  <a:lnTo>
                    <a:pt x="18950" y="2859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59" name="object 5"/>
          <p:cNvGrpSpPr/>
          <p:nvPr/>
        </p:nvGrpSpPr>
        <p:grpSpPr>
          <a:xfrm>
            <a:off x="4976367" y="2709926"/>
            <a:ext cx="1237236" cy="566039"/>
            <a:chOff x="0" y="0"/>
            <a:chExt cx="1237235" cy="566037"/>
          </a:xfrm>
        </p:grpSpPr>
        <p:sp>
          <p:nvSpPr>
            <p:cNvPr id="2838" name="Shape"/>
            <p:cNvSpPr/>
            <p:nvPr/>
          </p:nvSpPr>
          <p:spPr>
            <a:xfrm>
              <a:off x="0" y="0"/>
              <a:ext cx="51563" cy="3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9" name="Shape"/>
            <p:cNvSpPr/>
            <p:nvPr/>
          </p:nvSpPr>
          <p:spPr>
            <a:xfrm>
              <a:off x="81153" y="36193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8"/>
                  </a:lnTo>
                  <a:lnTo>
                    <a:pt x="19472" y="21600"/>
                  </a:lnTo>
                  <a:lnTo>
                    <a:pt x="21600" y="13776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0" name="Shape"/>
            <p:cNvSpPr/>
            <p:nvPr/>
          </p:nvSpPr>
          <p:spPr>
            <a:xfrm>
              <a:off x="162433" y="72261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18" y="21600"/>
                  </a:lnTo>
                  <a:lnTo>
                    <a:pt x="21600" y="1386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1" name="Shape"/>
            <p:cNvSpPr/>
            <p:nvPr/>
          </p:nvSpPr>
          <p:spPr>
            <a:xfrm>
              <a:off x="243712" y="108456"/>
              <a:ext cx="51564" cy="32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770"/>
                  </a:lnTo>
                  <a:lnTo>
                    <a:pt x="19419" y="21600"/>
                  </a:lnTo>
                  <a:lnTo>
                    <a:pt x="21600" y="1383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2" name="Shape"/>
            <p:cNvSpPr/>
            <p:nvPr/>
          </p:nvSpPr>
          <p:spPr>
            <a:xfrm>
              <a:off x="324866" y="144524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8"/>
                  </a:lnTo>
                  <a:lnTo>
                    <a:pt x="19472" y="21600"/>
                  </a:lnTo>
                  <a:lnTo>
                    <a:pt x="21600" y="13777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3" name="Shape"/>
            <p:cNvSpPr/>
            <p:nvPr/>
          </p:nvSpPr>
          <p:spPr>
            <a:xfrm>
              <a:off x="406146" y="180593"/>
              <a:ext cx="51563" cy="32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4" name="Shape"/>
            <p:cNvSpPr/>
            <p:nvPr/>
          </p:nvSpPr>
          <p:spPr>
            <a:xfrm>
              <a:off x="487299" y="216787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9"/>
                  </a:lnTo>
                  <a:lnTo>
                    <a:pt x="19472" y="21600"/>
                  </a:lnTo>
                  <a:lnTo>
                    <a:pt x="21600" y="13776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5" name="Shape"/>
            <p:cNvSpPr/>
            <p:nvPr/>
          </p:nvSpPr>
          <p:spPr>
            <a:xfrm>
              <a:off x="568579" y="252855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6" name="Shape"/>
            <p:cNvSpPr/>
            <p:nvPr/>
          </p:nvSpPr>
          <p:spPr>
            <a:xfrm>
              <a:off x="649859" y="289050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739"/>
                  </a:lnTo>
                  <a:lnTo>
                    <a:pt x="19419" y="21600"/>
                  </a:lnTo>
                  <a:lnTo>
                    <a:pt x="21600" y="13776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7" name="Shape"/>
            <p:cNvSpPr/>
            <p:nvPr/>
          </p:nvSpPr>
          <p:spPr>
            <a:xfrm>
              <a:off x="731012" y="325118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738"/>
                  </a:lnTo>
                  <a:lnTo>
                    <a:pt x="19472" y="21600"/>
                  </a:lnTo>
                  <a:lnTo>
                    <a:pt x="21600" y="13862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8" name="Shape"/>
            <p:cNvSpPr/>
            <p:nvPr/>
          </p:nvSpPr>
          <p:spPr>
            <a:xfrm>
              <a:off x="812292" y="361187"/>
              <a:ext cx="51563" cy="3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824"/>
                  </a:lnTo>
                  <a:lnTo>
                    <a:pt x="19419" y="21600"/>
                  </a:lnTo>
                  <a:lnTo>
                    <a:pt x="21600" y="13861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9" name="Shape"/>
            <p:cNvSpPr/>
            <p:nvPr/>
          </p:nvSpPr>
          <p:spPr>
            <a:xfrm>
              <a:off x="893445" y="397381"/>
              <a:ext cx="51690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6" y="0"/>
                  </a:moveTo>
                  <a:lnTo>
                    <a:pt x="0" y="7739"/>
                  </a:lnTo>
                  <a:lnTo>
                    <a:pt x="19424" y="21600"/>
                  </a:lnTo>
                  <a:lnTo>
                    <a:pt x="21600" y="13776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0" name="Shape"/>
            <p:cNvSpPr/>
            <p:nvPr/>
          </p:nvSpPr>
          <p:spPr>
            <a:xfrm>
              <a:off x="974725" y="433449"/>
              <a:ext cx="51563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72" y="21600"/>
                  </a:lnTo>
                  <a:lnTo>
                    <a:pt x="21600" y="1386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1" name="Shape"/>
            <p:cNvSpPr/>
            <p:nvPr/>
          </p:nvSpPr>
          <p:spPr>
            <a:xfrm>
              <a:off x="1056005" y="469645"/>
              <a:ext cx="51563" cy="3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8" y="0"/>
                  </a:moveTo>
                  <a:lnTo>
                    <a:pt x="0" y="7739"/>
                  </a:lnTo>
                  <a:lnTo>
                    <a:pt x="19419" y="21600"/>
                  </a:lnTo>
                  <a:lnTo>
                    <a:pt x="21600" y="13776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2" name="Shape"/>
            <p:cNvSpPr/>
            <p:nvPr/>
          </p:nvSpPr>
          <p:spPr>
            <a:xfrm>
              <a:off x="1131316" y="544623"/>
              <a:ext cx="100118" cy="2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62" y="0"/>
                  </a:moveTo>
                  <a:lnTo>
                    <a:pt x="548" y="8919"/>
                  </a:lnTo>
                  <a:lnTo>
                    <a:pt x="0" y="12121"/>
                  </a:lnTo>
                  <a:lnTo>
                    <a:pt x="164" y="19039"/>
                  </a:lnTo>
                  <a:lnTo>
                    <a:pt x="822" y="21600"/>
                  </a:lnTo>
                  <a:lnTo>
                    <a:pt x="21600" y="10968"/>
                  </a:lnTo>
                  <a:lnTo>
                    <a:pt x="19810" y="10968"/>
                  </a:lnTo>
                  <a:lnTo>
                    <a:pt x="18797" y="8919"/>
                  </a:lnTo>
                  <a:lnTo>
                    <a:pt x="18965" y="7167"/>
                  </a:lnTo>
                  <a:lnTo>
                    <a:pt x="1786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3" name="Shape"/>
            <p:cNvSpPr/>
            <p:nvPr/>
          </p:nvSpPr>
          <p:spPr>
            <a:xfrm>
              <a:off x="1216978" y="54311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75" y="0"/>
                  </a:moveTo>
                  <a:lnTo>
                    <a:pt x="14306" y="0"/>
                  </a:lnTo>
                  <a:lnTo>
                    <a:pt x="4488" y="17962"/>
                  </a:lnTo>
                  <a:lnTo>
                    <a:pt x="0" y="17962"/>
                  </a:lnTo>
                  <a:lnTo>
                    <a:pt x="10379" y="21600"/>
                  </a:lnTo>
                  <a:lnTo>
                    <a:pt x="12352" y="17962"/>
                  </a:lnTo>
                  <a:lnTo>
                    <a:pt x="4488" y="17962"/>
                  </a:lnTo>
                  <a:lnTo>
                    <a:pt x="1727" y="14853"/>
                  </a:lnTo>
                  <a:lnTo>
                    <a:pt x="14037" y="14853"/>
                  </a:lnTo>
                  <a:lnTo>
                    <a:pt x="21600" y="911"/>
                  </a:lnTo>
                  <a:lnTo>
                    <a:pt x="19075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4" name="Shape"/>
            <p:cNvSpPr/>
            <p:nvPr/>
          </p:nvSpPr>
          <p:spPr>
            <a:xfrm>
              <a:off x="1223138" y="541908"/>
              <a:ext cx="14098" cy="1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69" y="0"/>
                  </a:moveTo>
                  <a:lnTo>
                    <a:pt x="778" y="0"/>
                  </a:lnTo>
                  <a:lnTo>
                    <a:pt x="7784" y="3230"/>
                  </a:lnTo>
                  <a:lnTo>
                    <a:pt x="0" y="21600"/>
                  </a:lnTo>
                  <a:lnTo>
                    <a:pt x="12710" y="21600"/>
                  </a:lnTo>
                  <a:lnTo>
                    <a:pt x="21600" y="20591"/>
                  </a:lnTo>
                  <a:lnTo>
                    <a:pt x="7269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5" name="Triangle"/>
            <p:cNvSpPr/>
            <p:nvPr/>
          </p:nvSpPr>
          <p:spPr>
            <a:xfrm>
              <a:off x="1212131" y="54134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583"/>
                  </a:lnTo>
                  <a:lnTo>
                    <a:pt x="1262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6" name="Shape"/>
            <p:cNvSpPr/>
            <p:nvPr/>
          </p:nvSpPr>
          <p:spPr>
            <a:xfrm>
              <a:off x="1166876" y="470915"/>
              <a:ext cx="61007" cy="73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48" y="0"/>
                  </a:moveTo>
                  <a:lnTo>
                    <a:pt x="1259" y="595"/>
                  </a:lnTo>
                  <a:lnTo>
                    <a:pt x="225" y="1228"/>
                  </a:lnTo>
                  <a:lnTo>
                    <a:pt x="0" y="2382"/>
                  </a:lnTo>
                  <a:lnTo>
                    <a:pt x="719" y="3201"/>
                  </a:lnTo>
                  <a:lnTo>
                    <a:pt x="16722" y="21600"/>
                  </a:lnTo>
                  <a:lnTo>
                    <a:pt x="19821" y="21317"/>
                  </a:lnTo>
                  <a:lnTo>
                    <a:pt x="20100" y="20804"/>
                  </a:lnTo>
                  <a:lnTo>
                    <a:pt x="21600" y="20804"/>
                  </a:lnTo>
                  <a:lnTo>
                    <a:pt x="4362" y="1042"/>
                  </a:lnTo>
                  <a:lnTo>
                    <a:pt x="3642" y="186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7" name="Shape"/>
            <p:cNvSpPr/>
            <p:nvPr/>
          </p:nvSpPr>
          <p:spPr>
            <a:xfrm>
              <a:off x="1137158" y="505712"/>
              <a:ext cx="51564" cy="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81" y="0"/>
                  </a:moveTo>
                  <a:lnTo>
                    <a:pt x="0" y="7824"/>
                  </a:lnTo>
                  <a:lnTo>
                    <a:pt x="19472" y="21600"/>
                  </a:lnTo>
                  <a:lnTo>
                    <a:pt x="21600" y="13862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8" name="Shape"/>
            <p:cNvSpPr/>
            <p:nvPr/>
          </p:nvSpPr>
          <p:spPr>
            <a:xfrm>
              <a:off x="1216798" y="5413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170" y="0"/>
                  </a:moveTo>
                  <a:lnTo>
                    <a:pt x="10000" y="3271"/>
                  </a:lnTo>
                  <a:lnTo>
                    <a:pt x="15662" y="2846"/>
                  </a:lnTo>
                  <a:lnTo>
                    <a:pt x="21600" y="2846"/>
                  </a:lnTo>
                  <a:lnTo>
                    <a:pt x="12170" y="0"/>
                  </a:lnTo>
                  <a:close/>
                  <a:moveTo>
                    <a:pt x="15662" y="2846"/>
                  </a:moveTo>
                  <a:lnTo>
                    <a:pt x="10000" y="3271"/>
                  </a:lnTo>
                  <a:lnTo>
                    <a:pt x="0" y="18354"/>
                  </a:lnTo>
                  <a:lnTo>
                    <a:pt x="3438" y="21600"/>
                  </a:lnTo>
                  <a:lnTo>
                    <a:pt x="15662" y="284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95" name="object 6"/>
          <p:cNvGrpSpPr/>
          <p:nvPr/>
        </p:nvGrpSpPr>
        <p:grpSpPr>
          <a:xfrm>
            <a:off x="3940047" y="2720594"/>
            <a:ext cx="2274317" cy="1005207"/>
            <a:chOff x="0" y="0"/>
            <a:chExt cx="2274316" cy="1005206"/>
          </a:xfrm>
        </p:grpSpPr>
        <p:sp>
          <p:nvSpPr>
            <p:cNvPr id="2860" name="Shape"/>
            <p:cNvSpPr/>
            <p:nvPr/>
          </p:nvSpPr>
          <p:spPr>
            <a:xfrm>
              <a:off x="0" y="0"/>
              <a:ext cx="51689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1" name="Shape"/>
            <p:cNvSpPr/>
            <p:nvPr/>
          </p:nvSpPr>
          <p:spPr>
            <a:xfrm>
              <a:off x="81534" y="35432"/>
              <a:ext cx="51690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2" name="Shape"/>
            <p:cNvSpPr/>
            <p:nvPr/>
          </p:nvSpPr>
          <p:spPr>
            <a:xfrm>
              <a:off x="163067" y="70866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3" name="Shape"/>
            <p:cNvSpPr/>
            <p:nvPr/>
          </p:nvSpPr>
          <p:spPr>
            <a:xfrm>
              <a:off x="244601" y="106299"/>
              <a:ext cx="51690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4" name="Shape"/>
            <p:cNvSpPr/>
            <p:nvPr/>
          </p:nvSpPr>
          <p:spPr>
            <a:xfrm>
              <a:off x="326136" y="141731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5" name="Shape"/>
            <p:cNvSpPr/>
            <p:nvPr/>
          </p:nvSpPr>
          <p:spPr>
            <a:xfrm>
              <a:off x="407669" y="177164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6" name="Shape"/>
            <p:cNvSpPr/>
            <p:nvPr/>
          </p:nvSpPr>
          <p:spPr>
            <a:xfrm>
              <a:off x="489203" y="212598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6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7" name="Shape"/>
            <p:cNvSpPr/>
            <p:nvPr/>
          </p:nvSpPr>
          <p:spPr>
            <a:xfrm>
              <a:off x="570738" y="248031"/>
              <a:ext cx="51689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8" name="Shape"/>
            <p:cNvSpPr/>
            <p:nvPr/>
          </p:nvSpPr>
          <p:spPr>
            <a:xfrm>
              <a:off x="652272" y="283463"/>
              <a:ext cx="51690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8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9" name="Shape"/>
            <p:cNvSpPr/>
            <p:nvPr/>
          </p:nvSpPr>
          <p:spPr>
            <a:xfrm>
              <a:off x="733805" y="318897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0" name="Shape"/>
            <p:cNvSpPr/>
            <p:nvPr/>
          </p:nvSpPr>
          <p:spPr>
            <a:xfrm>
              <a:off x="815339" y="354330"/>
              <a:ext cx="51690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1" name="Shape"/>
            <p:cNvSpPr/>
            <p:nvPr/>
          </p:nvSpPr>
          <p:spPr>
            <a:xfrm>
              <a:off x="896874" y="389763"/>
              <a:ext cx="51690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2" name="Shape"/>
            <p:cNvSpPr/>
            <p:nvPr/>
          </p:nvSpPr>
          <p:spPr>
            <a:xfrm>
              <a:off x="978407" y="425195"/>
              <a:ext cx="51691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3" name="Shape"/>
            <p:cNvSpPr/>
            <p:nvPr/>
          </p:nvSpPr>
          <p:spPr>
            <a:xfrm>
              <a:off x="1059941" y="460629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4" name="Shape"/>
            <p:cNvSpPr/>
            <p:nvPr/>
          </p:nvSpPr>
          <p:spPr>
            <a:xfrm>
              <a:off x="1141476" y="496062"/>
              <a:ext cx="51689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5" name="Shape"/>
            <p:cNvSpPr/>
            <p:nvPr/>
          </p:nvSpPr>
          <p:spPr>
            <a:xfrm>
              <a:off x="1223010" y="531494"/>
              <a:ext cx="51690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8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6" name="Shape"/>
            <p:cNvSpPr/>
            <p:nvPr/>
          </p:nvSpPr>
          <p:spPr>
            <a:xfrm>
              <a:off x="1304543" y="566928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7" name="Shape"/>
            <p:cNvSpPr/>
            <p:nvPr/>
          </p:nvSpPr>
          <p:spPr>
            <a:xfrm>
              <a:off x="1386077" y="602361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6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8" name="Shape"/>
            <p:cNvSpPr/>
            <p:nvPr/>
          </p:nvSpPr>
          <p:spPr>
            <a:xfrm>
              <a:off x="1467612" y="637794"/>
              <a:ext cx="51690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9" name="Shape"/>
            <p:cNvSpPr/>
            <p:nvPr/>
          </p:nvSpPr>
          <p:spPr>
            <a:xfrm>
              <a:off x="1549146" y="673226"/>
              <a:ext cx="51690" cy="3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8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0" name="Shape"/>
            <p:cNvSpPr/>
            <p:nvPr/>
          </p:nvSpPr>
          <p:spPr>
            <a:xfrm>
              <a:off x="1630679" y="708660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1" name="Shape"/>
            <p:cNvSpPr/>
            <p:nvPr/>
          </p:nvSpPr>
          <p:spPr>
            <a:xfrm>
              <a:off x="1712214" y="744093"/>
              <a:ext cx="51689" cy="3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2" name="Shape"/>
            <p:cNvSpPr/>
            <p:nvPr/>
          </p:nvSpPr>
          <p:spPr>
            <a:xfrm>
              <a:off x="1793748" y="779526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3" name="Shape"/>
            <p:cNvSpPr/>
            <p:nvPr/>
          </p:nvSpPr>
          <p:spPr>
            <a:xfrm>
              <a:off x="1875281" y="814959"/>
              <a:ext cx="51691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4" name="Shape"/>
            <p:cNvSpPr/>
            <p:nvPr/>
          </p:nvSpPr>
          <p:spPr>
            <a:xfrm>
              <a:off x="1956815" y="850392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8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5" name="Shape"/>
            <p:cNvSpPr/>
            <p:nvPr/>
          </p:nvSpPr>
          <p:spPr>
            <a:xfrm>
              <a:off x="2038350" y="885825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8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6" name="Shape"/>
            <p:cNvSpPr/>
            <p:nvPr/>
          </p:nvSpPr>
          <p:spPr>
            <a:xfrm>
              <a:off x="2168525" y="984592"/>
              <a:ext cx="105792" cy="2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358" y="0"/>
                  </a:moveTo>
                  <a:lnTo>
                    <a:pt x="1219" y="8026"/>
                  </a:lnTo>
                  <a:lnTo>
                    <a:pt x="493" y="8426"/>
                  </a:lnTo>
                  <a:lnTo>
                    <a:pt x="0" y="11752"/>
                  </a:lnTo>
                  <a:lnTo>
                    <a:pt x="156" y="19072"/>
                  </a:lnTo>
                  <a:lnTo>
                    <a:pt x="804" y="21600"/>
                  </a:lnTo>
                  <a:lnTo>
                    <a:pt x="21600" y="8958"/>
                  </a:lnTo>
                  <a:lnTo>
                    <a:pt x="21410" y="7626"/>
                  </a:lnTo>
                  <a:lnTo>
                    <a:pt x="18203" y="7626"/>
                  </a:lnTo>
                  <a:lnTo>
                    <a:pt x="17708" y="4167"/>
                  </a:lnTo>
                  <a:lnTo>
                    <a:pt x="16232" y="4167"/>
                  </a:lnTo>
                  <a:lnTo>
                    <a:pt x="1435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7" name="Triangle"/>
            <p:cNvSpPr/>
            <p:nvPr/>
          </p:nvSpPr>
          <p:spPr>
            <a:xfrm>
              <a:off x="2250275" y="98050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752"/>
                  </a:lnTo>
                  <a:lnTo>
                    <a:pt x="1291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8" name="Shape"/>
            <p:cNvSpPr/>
            <p:nvPr/>
          </p:nvSpPr>
          <p:spPr>
            <a:xfrm>
              <a:off x="2257679" y="980504"/>
              <a:ext cx="1570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86" y="0"/>
                  </a:moveTo>
                  <a:lnTo>
                    <a:pt x="593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486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9" name="Triangle"/>
            <p:cNvSpPr/>
            <p:nvPr/>
          </p:nvSpPr>
          <p:spPr>
            <a:xfrm>
              <a:off x="2238263" y="97954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540"/>
                  </a:lnTo>
                  <a:lnTo>
                    <a:pt x="1719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0" name="Shape"/>
            <p:cNvSpPr/>
            <p:nvPr/>
          </p:nvSpPr>
          <p:spPr>
            <a:xfrm>
              <a:off x="2245291" y="97949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41" y="0"/>
                  </a:moveTo>
                  <a:lnTo>
                    <a:pt x="7023" y="412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1" name="Shape"/>
            <p:cNvSpPr/>
            <p:nvPr/>
          </p:nvSpPr>
          <p:spPr>
            <a:xfrm>
              <a:off x="2201417" y="956692"/>
              <a:ext cx="49318" cy="2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5" y="0"/>
                  </a:moveTo>
                  <a:lnTo>
                    <a:pt x="0" y="9046"/>
                  </a:lnTo>
                  <a:lnTo>
                    <a:pt x="16395" y="21600"/>
                  </a:lnTo>
                  <a:lnTo>
                    <a:pt x="21444" y="20538"/>
                  </a:lnTo>
                  <a:lnTo>
                    <a:pt x="21600" y="19910"/>
                  </a:lnTo>
                  <a:lnTo>
                    <a:pt x="18560" y="1258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2" name="Shape"/>
            <p:cNvSpPr/>
            <p:nvPr/>
          </p:nvSpPr>
          <p:spPr>
            <a:xfrm>
              <a:off x="2203450" y="909828"/>
              <a:ext cx="62582" cy="7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" y="0"/>
                  </a:moveTo>
                  <a:lnTo>
                    <a:pt x="219" y="1198"/>
                  </a:lnTo>
                  <a:lnTo>
                    <a:pt x="0" y="2396"/>
                  </a:lnTo>
                  <a:lnTo>
                    <a:pt x="701" y="3219"/>
                  </a:lnTo>
                  <a:lnTo>
                    <a:pt x="13924" y="18604"/>
                  </a:lnTo>
                  <a:lnTo>
                    <a:pt x="17139" y="19801"/>
                  </a:lnTo>
                  <a:lnTo>
                    <a:pt x="16320" y="21392"/>
                  </a:lnTo>
                  <a:lnTo>
                    <a:pt x="16499" y="21600"/>
                  </a:lnTo>
                  <a:lnTo>
                    <a:pt x="20208" y="21223"/>
                  </a:lnTo>
                  <a:lnTo>
                    <a:pt x="21600" y="21223"/>
                  </a:lnTo>
                  <a:lnTo>
                    <a:pt x="3551" y="187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3" name="Shape"/>
            <p:cNvSpPr/>
            <p:nvPr/>
          </p:nvSpPr>
          <p:spPr>
            <a:xfrm>
              <a:off x="2119884" y="921259"/>
              <a:ext cx="51690" cy="3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3" y="0"/>
                  </a:moveTo>
                  <a:lnTo>
                    <a:pt x="0" y="7917"/>
                  </a:lnTo>
                  <a:lnTo>
                    <a:pt x="19477" y="21600"/>
                  </a:lnTo>
                  <a:lnTo>
                    <a:pt x="21600" y="13769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AB3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4" name="Triangle"/>
            <p:cNvSpPr/>
            <p:nvPr/>
          </p:nvSpPr>
          <p:spPr>
            <a:xfrm>
              <a:off x="2242099" y="9713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099" y="21600"/>
                  </a:lnTo>
                  <a:lnTo>
                    <a:pt x="21600" y="92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96" name="object 7"/>
          <p:cNvSpPr txBox="1"/>
          <p:nvPr/>
        </p:nvSpPr>
        <p:spPr>
          <a:xfrm>
            <a:off x="4353304" y="2758819"/>
            <a:ext cx="66357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Utilization</a:t>
            </a:r>
          </a:p>
        </p:txBody>
      </p:sp>
      <p:grpSp>
        <p:nvGrpSpPr>
          <p:cNvPr id="2912" name="object 8"/>
          <p:cNvGrpSpPr/>
          <p:nvPr/>
        </p:nvGrpSpPr>
        <p:grpSpPr>
          <a:xfrm>
            <a:off x="2218563" y="1379092"/>
            <a:ext cx="1876426" cy="2132204"/>
            <a:chOff x="0" y="0"/>
            <a:chExt cx="1876425" cy="2132203"/>
          </a:xfrm>
        </p:grpSpPr>
        <p:sp>
          <p:nvSpPr>
            <p:cNvPr id="2897" name="Shape"/>
            <p:cNvSpPr/>
            <p:nvPr/>
          </p:nvSpPr>
          <p:spPr>
            <a:xfrm>
              <a:off x="-1" y="1963420"/>
              <a:ext cx="158115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34" y="21600"/>
                  </a:lnTo>
                  <a:lnTo>
                    <a:pt x="21600" y="4876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8" name="Shape"/>
            <p:cNvSpPr/>
            <p:nvPr/>
          </p:nvSpPr>
          <p:spPr>
            <a:xfrm>
              <a:off x="152780" y="1789303"/>
              <a:ext cx="158115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9" name="Shape"/>
            <p:cNvSpPr/>
            <p:nvPr/>
          </p:nvSpPr>
          <p:spPr>
            <a:xfrm>
              <a:off x="305561" y="1615186"/>
              <a:ext cx="158115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67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0" name="Shape"/>
            <p:cNvSpPr/>
            <p:nvPr/>
          </p:nvSpPr>
          <p:spPr>
            <a:xfrm>
              <a:off x="458342" y="1441069"/>
              <a:ext cx="158243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54" y="0"/>
                  </a:moveTo>
                  <a:lnTo>
                    <a:pt x="0" y="16708"/>
                  </a:lnTo>
                  <a:lnTo>
                    <a:pt x="5946" y="21600"/>
                  </a:lnTo>
                  <a:lnTo>
                    <a:pt x="21600" y="4892"/>
                  </a:lnTo>
                  <a:lnTo>
                    <a:pt x="15654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1" name="Shape"/>
            <p:cNvSpPr/>
            <p:nvPr/>
          </p:nvSpPr>
          <p:spPr>
            <a:xfrm>
              <a:off x="611250" y="1266952"/>
              <a:ext cx="158116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33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2" name="Shape"/>
            <p:cNvSpPr/>
            <p:nvPr/>
          </p:nvSpPr>
          <p:spPr>
            <a:xfrm>
              <a:off x="764031" y="1092962"/>
              <a:ext cx="158117" cy="16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20"/>
                  </a:lnTo>
                  <a:lnTo>
                    <a:pt x="5951" y="21600"/>
                  </a:lnTo>
                  <a:lnTo>
                    <a:pt x="21600" y="4880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3" name="Shape"/>
            <p:cNvSpPr/>
            <p:nvPr/>
          </p:nvSpPr>
          <p:spPr>
            <a:xfrm>
              <a:off x="916812" y="918845"/>
              <a:ext cx="158116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67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4" name="Shape"/>
            <p:cNvSpPr/>
            <p:nvPr/>
          </p:nvSpPr>
          <p:spPr>
            <a:xfrm>
              <a:off x="1069594" y="744728"/>
              <a:ext cx="158243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54" y="0"/>
                  </a:moveTo>
                  <a:lnTo>
                    <a:pt x="0" y="16708"/>
                  </a:lnTo>
                  <a:lnTo>
                    <a:pt x="5946" y="21600"/>
                  </a:lnTo>
                  <a:lnTo>
                    <a:pt x="21600" y="4892"/>
                  </a:lnTo>
                  <a:lnTo>
                    <a:pt x="15654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5" name="Shape"/>
            <p:cNvSpPr/>
            <p:nvPr/>
          </p:nvSpPr>
          <p:spPr>
            <a:xfrm>
              <a:off x="1222502" y="570611"/>
              <a:ext cx="158115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34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6" name="Shape"/>
            <p:cNvSpPr/>
            <p:nvPr/>
          </p:nvSpPr>
          <p:spPr>
            <a:xfrm>
              <a:off x="1375283" y="396494"/>
              <a:ext cx="158116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49" y="0"/>
                  </a:moveTo>
                  <a:lnTo>
                    <a:pt x="0" y="16708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7" name="Shape"/>
            <p:cNvSpPr/>
            <p:nvPr/>
          </p:nvSpPr>
          <p:spPr>
            <a:xfrm>
              <a:off x="1528064" y="222377"/>
              <a:ext cx="158115" cy="16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67" y="0"/>
                  </a:moveTo>
                  <a:lnTo>
                    <a:pt x="0" y="16724"/>
                  </a:lnTo>
                  <a:lnTo>
                    <a:pt x="5951" y="21600"/>
                  </a:lnTo>
                  <a:lnTo>
                    <a:pt x="21600" y="489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8" name="Shape"/>
            <p:cNvSpPr/>
            <p:nvPr/>
          </p:nvSpPr>
          <p:spPr>
            <a:xfrm>
              <a:off x="1771650" y="37719"/>
              <a:ext cx="97438" cy="23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531" y="0"/>
                  </a:lnTo>
                  <a:lnTo>
                    <a:pt x="16864" y="3082"/>
                  </a:lnTo>
                  <a:lnTo>
                    <a:pt x="12588" y="3683"/>
                  </a:lnTo>
                  <a:lnTo>
                    <a:pt x="14950" y="4552"/>
                  </a:lnTo>
                  <a:lnTo>
                    <a:pt x="3990" y="9806"/>
                  </a:lnTo>
                  <a:lnTo>
                    <a:pt x="0" y="18423"/>
                  </a:lnTo>
                  <a:lnTo>
                    <a:pt x="20" y="19499"/>
                  </a:lnTo>
                  <a:lnTo>
                    <a:pt x="982" y="20456"/>
                  </a:lnTo>
                  <a:lnTo>
                    <a:pt x="2720" y="21190"/>
                  </a:lnTo>
                  <a:lnTo>
                    <a:pt x="5068" y="21600"/>
                  </a:lnTo>
                  <a:lnTo>
                    <a:pt x="7624" y="21591"/>
                  </a:lnTo>
                  <a:lnTo>
                    <a:pt x="9896" y="21185"/>
                  </a:lnTo>
                  <a:lnTo>
                    <a:pt x="11640" y="20450"/>
                  </a:lnTo>
                  <a:lnTo>
                    <a:pt x="12613" y="1945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9" name="Shape"/>
            <p:cNvSpPr/>
            <p:nvPr/>
          </p:nvSpPr>
          <p:spPr>
            <a:xfrm>
              <a:off x="1680845" y="86447"/>
              <a:ext cx="119785" cy="13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771" y="3007"/>
                  </a:lnTo>
                  <a:lnTo>
                    <a:pt x="0" y="15298"/>
                  </a:lnTo>
                  <a:lnTo>
                    <a:pt x="7855" y="21600"/>
                  </a:lnTo>
                  <a:lnTo>
                    <a:pt x="19620" y="93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0" name="Shape"/>
            <p:cNvSpPr/>
            <p:nvPr/>
          </p:nvSpPr>
          <p:spPr>
            <a:xfrm>
              <a:off x="1618855" y="0"/>
              <a:ext cx="257571" cy="135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52" y="12646"/>
                  </a:lnTo>
                  <a:lnTo>
                    <a:pt x="818" y="13558"/>
                  </a:lnTo>
                  <a:lnTo>
                    <a:pt x="250" y="14956"/>
                  </a:lnTo>
                  <a:lnTo>
                    <a:pt x="0" y="16654"/>
                  </a:lnTo>
                  <a:lnTo>
                    <a:pt x="118" y="18464"/>
                  </a:lnTo>
                  <a:lnTo>
                    <a:pt x="599" y="20055"/>
                  </a:lnTo>
                  <a:lnTo>
                    <a:pt x="1338" y="21130"/>
                  </a:lnTo>
                  <a:lnTo>
                    <a:pt x="2236" y="21600"/>
                  </a:lnTo>
                  <a:lnTo>
                    <a:pt x="3196" y="21373"/>
                  </a:lnTo>
                  <a:lnTo>
                    <a:pt x="10673" y="16642"/>
                  </a:lnTo>
                  <a:lnTo>
                    <a:pt x="14816" y="7697"/>
                  </a:lnTo>
                  <a:lnTo>
                    <a:pt x="15866" y="7697"/>
                  </a:lnTo>
                  <a:lnTo>
                    <a:pt x="16041" y="6000"/>
                  </a:lnTo>
                  <a:lnTo>
                    <a:pt x="20985" y="60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07B0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1" name="Shape"/>
            <p:cNvSpPr/>
            <p:nvPr/>
          </p:nvSpPr>
          <p:spPr>
            <a:xfrm>
              <a:off x="1746123" y="37719"/>
              <a:ext cx="101601" cy="105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00" y="8112"/>
                  </a:moveTo>
                  <a:lnTo>
                    <a:pt x="11588" y="10019"/>
                  </a:lnTo>
                  <a:lnTo>
                    <a:pt x="9253" y="21600"/>
                  </a:lnTo>
                  <a:lnTo>
                    <a:pt x="19764" y="10027"/>
                  </a:lnTo>
                  <a:lnTo>
                    <a:pt x="17500" y="8112"/>
                  </a:lnTo>
                  <a:close/>
                  <a:moveTo>
                    <a:pt x="10503" y="2194"/>
                  </a:moveTo>
                  <a:lnTo>
                    <a:pt x="0" y="13757"/>
                  </a:lnTo>
                  <a:lnTo>
                    <a:pt x="11588" y="10019"/>
                  </a:lnTo>
                  <a:lnTo>
                    <a:pt x="12778" y="4118"/>
                  </a:lnTo>
                  <a:lnTo>
                    <a:pt x="10503" y="2194"/>
                  </a:lnTo>
                  <a:close/>
                  <a:moveTo>
                    <a:pt x="12778" y="4118"/>
                  </a:moveTo>
                  <a:lnTo>
                    <a:pt x="11588" y="10019"/>
                  </a:lnTo>
                  <a:lnTo>
                    <a:pt x="17500" y="8112"/>
                  </a:lnTo>
                  <a:lnTo>
                    <a:pt x="12778" y="4118"/>
                  </a:lnTo>
                  <a:close/>
                  <a:moveTo>
                    <a:pt x="13608" y="0"/>
                  </a:moveTo>
                  <a:lnTo>
                    <a:pt x="12778" y="4118"/>
                  </a:lnTo>
                  <a:lnTo>
                    <a:pt x="17500" y="8112"/>
                  </a:lnTo>
                  <a:lnTo>
                    <a:pt x="21600" y="6789"/>
                  </a:lnTo>
                  <a:lnTo>
                    <a:pt x="13608" y="0"/>
                  </a:lnTo>
                  <a:close/>
                  <a:moveTo>
                    <a:pt x="13166" y="2194"/>
                  </a:moveTo>
                  <a:lnTo>
                    <a:pt x="10503" y="2194"/>
                  </a:lnTo>
                  <a:lnTo>
                    <a:pt x="12778" y="4118"/>
                  </a:lnTo>
                  <a:lnTo>
                    <a:pt x="13166" y="2194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13" name="object 9"/>
          <p:cNvSpPr/>
          <p:nvPr/>
        </p:nvSpPr>
        <p:spPr>
          <a:xfrm>
            <a:off x="1491996" y="3491484"/>
            <a:ext cx="941832" cy="9433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4" name="object 10"/>
          <p:cNvSpPr/>
          <p:nvPr/>
        </p:nvSpPr>
        <p:spPr>
          <a:xfrm>
            <a:off x="6636897" y="3620515"/>
            <a:ext cx="616428" cy="6949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5" name="object 11"/>
          <p:cNvSpPr txBox="1"/>
          <p:nvPr/>
        </p:nvSpPr>
        <p:spPr>
          <a:xfrm>
            <a:off x="1252218" y="4290771"/>
            <a:ext cx="142176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</a:t>
            </a:r>
            <a:r>
              <a:rPr spc="-10"/>
              <a:t> </a:t>
            </a:r>
            <a:r>
              <a:rPr spc="-5"/>
              <a:t>Scaling</a:t>
            </a:r>
          </a:p>
        </p:txBody>
      </p:sp>
      <p:sp>
        <p:nvSpPr>
          <p:cNvPr id="2916" name="object 12"/>
          <p:cNvSpPr txBox="1"/>
          <p:nvPr/>
        </p:nvSpPr>
        <p:spPr>
          <a:xfrm>
            <a:off x="2956050" y="721867"/>
            <a:ext cx="2513966" cy="64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6519" marR="1447800" indent="-84454">
              <a:spcBef>
                <a:spcPts val="100"/>
              </a:spcBef>
              <a:defRPr b="1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110"/>
              <a:t> </a:t>
            </a:r>
            <a:r>
              <a:rPr spc="-5"/>
              <a:t>Load  Balancing</a:t>
            </a:r>
          </a:p>
          <a:p>
            <a:pPr indent="1924050">
              <a:spcBef>
                <a:spcPts val="5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Latency</a:t>
            </a:r>
          </a:p>
        </p:txBody>
      </p:sp>
      <p:sp>
        <p:nvSpPr>
          <p:cNvPr id="2917" name="object 13"/>
          <p:cNvSpPr/>
          <p:nvPr/>
        </p:nvSpPr>
        <p:spPr>
          <a:xfrm>
            <a:off x="3602735" y="2136648"/>
            <a:ext cx="548640" cy="5486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8" name="object 14"/>
          <p:cNvSpPr/>
          <p:nvPr/>
        </p:nvSpPr>
        <p:spPr>
          <a:xfrm>
            <a:off x="3547109" y="2065782"/>
            <a:ext cx="1818132" cy="174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73" y="1558"/>
                </a:lnTo>
                <a:lnTo>
                  <a:pt x="279" y="1051"/>
                </a:lnTo>
                <a:lnTo>
                  <a:pt x="598" y="621"/>
                </a:lnTo>
                <a:lnTo>
                  <a:pt x="1011" y="290"/>
                </a:lnTo>
                <a:lnTo>
                  <a:pt x="1499" y="76"/>
                </a:lnTo>
                <a:lnTo>
                  <a:pt x="2041" y="0"/>
                </a:lnTo>
                <a:lnTo>
                  <a:pt x="19559" y="0"/>
                </a:lnTo>
                <a:lnTo>
                  <a:pt x="20101" y="76"/>
                </a:lnTo>
                <a:lnTo>
                  <a:pt x="20589" y="290"/>
                </a:lnTo>
                <a:lnTo>
                  <a:pt x="21002" y="621"/>
                </a:lnTo>
                <a:lnTo>
                  <a:pt x="21321" y="1051"/>
                </a:lnTo>
                <a:lnTo>
                  <a:pt x="21527" y="1558"/>
                </a:lnTo>
                <a:lnTo>
                  <a:pt x="21600" y="2121"/>
                </a:lnTo>
                <a:lnTo>
                  <a:pt x="21600" y="19479"/>
                </a:lnTo>
                <a:lnTo>
                  <a:pt x="21527" y="20042"/>
                </a:lnTo>
                <a:lnTo>
                  <a:pt x="21321" y="20549"/>
                </a:lnTo>
                <a:lnTo>
                  <a:pt x="21002" y="20979"/>
                </a:lnTo>
                <a:lnTo>
                  <a:pt x="20589" y="21310"/>
                </a:lnTo>
                <a:lnTo>
                  <a:pt x="20101" y="21524"/>
                </a:lnTo>
                <a:lnTo>
                  <a:pt x="19559" y="21600"/>
                </a:lnTo>
                <a:lnTo>
                  <a:pt x="2041" y="21600"/>
                </a:lnTo>
                <a:lnTo>
                  <a:pt x="1499" y="21524"/>
                </a:lnTo>
                <a:lnTo>
                  <a:pt x="1011" y="21310"/>
                </a:lnTo>
                <a:lnTo>
                  <a:pt x="598" y="20979"/>
                </a:lnTo>
                <a:lnTo>
                  <a:pt x="279" y="20549"/>
                </a:lnTo>
                <a:lnTo>
                  <a:pt x="73" y="20042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464646"/>
            </a:solidFill>
            <a:prstDash val="lgDashDot"/>
          </a:ln>
        </p:spPr>
        <p:txBody>
          <a:bodyPr lIns="45719" rIns="45719"/>
          <a:lstStyle/>
          <a:p>
            <a:pPr/>
          </a:p>
        </p:txBody>
      </p:sp>
      <p:sp>
        <p:nvSpPr>
          <p:cNvPr id="2919" name="object 15"/>
          <p:cNvSpPr txBox="1"/>
          <p:nvPr/>
        </p:nvSpPr>
        <p:spPr>
          <a:xfrm>
            <a:off x="3744214" y="3599433"/>
            <a:ext cx="143383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</a:t>
            </a:r>
            <a:r>
              <a:rPr spc="-5"/>
              <a:t>Scaling</a:t>
            </a:r>
            <a:r>
              <a:rPr spc="20"/>
              <a:t> </a:t>
            </a:r>
            <a:r>
              <a:rPr spc="0"/>
              <a:t>group</a:t>
            </a:r>
          </a:p>
        </p:txBody>
      </p:sp>
      <p:sp>
        <p:nvSpPr>
          <p:cNvPr id="2920" name="object 16"/>
          <p:cNvSpPr/>
          <p:nvPr/>
        </p:nvSpPr>
        <p:spPr>
          <a:xfrm>
            <a:off x="1013460" y="3809999"/>
            <a:ext cx="548641" cy="5486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21" name="object 17"/>
          <p:cNvSpPr/>
          <p:nvPr/>
        </p:nvSpPr>
        <p:spPr>
          <a:xfrm>
            <a:off x="4689347" y="2136648"/>
            <a:ext cx="548640" cy="5486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22" name="object 18"/>
          <p:cNvSpPr txBox="1"/>
          <p:nvPr/>
        </p:nvSpPr>
        <p:spPr>
          <a:xfrm>
            <a:off x="5751321" y="3995115"/>
            <a:ext cx="1856105" cy="566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008380" indent="12700">
              <a:spcBef>
                <a:spcPts val="1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Execute</a:t>
            </a:r>
            <a:r>
              <a:rPr spc="-120"/>
              <a:t> </a:t>
            </a:r>
            <a:r>
              <a:rPr spc="-25"/>
              <a:t>AS  </a:t>
            </a:r>
            <a:r>
              <a:rPr spc="0"/>
              <a:t>Policy</a:t>
            </a:r>
          </a:p>
          <a:p>
            <a:pPr indent="518159">
              <a:lnSpc>
                <a:spcPts val="1600"/>
              </a:lnSpc>
              <a:defRPr b="1" spc="-1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CloudWatch</a:t>
            </a:r>
          </a:p>
        </p:txBody>
      </p:sp>
      <p:sp>
        <p:nvSpPr>
          <p:cNvPr id="2923" name="object 19"/>
          <p:cNvSpPr/>
          <p:nvPr/>
        </p:nvSpPr>
        <p:spPr>
          <a:xfrm>
            <a:off x="3877817" y="1405888"/>
            <a:ext cx="518924" cy="73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0802"/>
                </a:lnTo>
                <a:lnTo>
                  <a:pt x="0" y="10802"/>
                </a:lnTo>
                <a:lnTo>
                  <a:pt x="0" y="2160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4" name="object 20"/>
          <p:cNvSpPr/>
          <p:nvPr/>
        </p:nvSpPr>
        <p:spPr>
          <a:xfrm>
            <a:off x="4397502" y="1405888"/>
            <a:ext cx="567818" cy="73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2"/>
                </a:lnTo>
                <a:lnTo>
                  <a:pt x="21600" y="10802"/>
                </a:lnTo>
                <a:lnTo>
                  <a:pt x="21600" y="2160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5" name="object 21"/>
          <p:cNvSpPr/>
          <p:nvPr/>
        </p:nvSpPr>
        <p:spPr>
          <a:xfrm>
            <a:off x="4397502" y="1405888"/>
            <a:ext cx="1" cy="731141"/>
          </a:xfrm>
          <a:prstGeom prst="line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6" name="object 22"/>
          <p:cNvSpPr/>
          <p:nvPr/>
        </p:nvSpPr>
        <p:spPr>
          <a:xfrm>
            <a:off x="4067554" y="614171"/>
            <a:ext cx="658369" cy="79095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27" name="object 23"/>
          <p:cNvSpPr/>
          <p:nvPr/>
        </p:nvSpPr>
        <p:spPr>
          <a:xfrm>
            <a:off x="9005316" y="4529328"/>
            <a:ext cx="128016" cy="12801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object 1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930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1" name="object 3"/>
          <p:cNvSpPr/>
          <p:nvPr/>
        </p:nvSpPr>
        <p:spPr>
          <a:xfrm>
            <a:off x="2151126" y="1236724"/>
            <a:ext cx="6227065" cy="247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56" y="0"/>
                </a:moveTo>
                <a:lnTo>
                  <a:pt x="844" y="0"/>
                </a:lnTo>
                <a:lnTo>
                  <a:pt x="674" y="43"/>
                </a:lnTo>
                <a:lnTo>
                  <a:pt x="515" y="167"/>
                </a:lnTo>
                <a:lnTo>
                  <a:pt x="372" y="362"/>
                </a:lnTo>
                <a:lnTo>
                  <a:pt x="247" y="621"/>
                </a:lnTo>
                <a:lnTo>
                  <a:pt x="144" y="935"/>
                </a:lnTo>
                <a:lnTo>
                  <a:pt x="66" y="1295"/>
                </a:lnTo>
                <a:lnTo>
                  <a:pt x="17" y="1694"/>
                </a:lnTo>
                <a:lnTo>
                  <a:pt x="0" y="2121"/>
                </a:lnTo>
                <a:lnTo>
                  <a:pt x="0" y="19479"/>
                </a:lnTo>
                <a:lnTo>
                  <a:pt x="17" y="19906"/>
                </a:lnTo>
                <a:lnTo>
                  <a:pt x="66" y="20305"/>
                </a:lnTo>
                <a:lnTo>
                  <a:pt x="144" y="20665"/>
                </a:lnTo>
                <a:lnTo>
                  <a:pt x="247" y="20979"/>
                </a:lnTo>
                <a:lnTo>
                  <a:pt x="372" y="21238"/>
                </a:lnTo>
                <a:lnTo>
                  <a:pt x="515" y="21433"/>
                </a:lnTo>
                <a:lnTo>
                  <a:pt x="674" y="21557"/>
                </a:lnTo>
                <a:lnTo>
                  <a:pt x="844" y="21600"/>
                </a:lnTo>
                <a:lnTo>
                  <a:pt x="20756" y="21600"/>
                </a:lnTo>
                <a:lnTo>
                  <a:pt x="20926" y="21557"/>
                </a:lnTo>
                <a:lnTo>
                  <a:pt x="21085" y="21433"/>
                </a:lnTo>
                <a:lnTo>
                  <a:pt x="21228" y="21238"/>
                </a:lnTo>
                <a:lnTo>
                  <a:pt x="21353" y="20979"/>
                </a:lnTo>
                <a:lnTo>
                  <a:pt x="21456" y="20665"/>
                </a:lnTo>
                <a:lnTo>
                  <a:pt x="21534" y="20305"/>
                </a:lnTo>
                <a:lnTo>
                  <a:pt x="21583" y="19906"/>
                </a:lnTo>
                <a:lnTo>
                  <a:pt x="21600" y="19479"/>
                </a:lnTo>
                <a:lnTo>
                  <a:pt x="21600" y="2121"/>
                </a:lnTo>
                <a:lnTo>
                  <a:pt x="21583" y="1694"/>
                </a:lnTo>
                <a:lnTo>
                  <a:pt x="21534" y="1295"/>
                </a:lnTo>
                <a:lnTo>
                  <a:pt x="21456" y="935"/>
                </a:lnTo>
                <a:lnTo>
                  <a:pt x="21353" y="621"/>
                </a:lnTo>
                <a:lnTo>
                  <a:pt x="21228" y="362"/>
                </a:lnTo>
                <a:lnTo>
                  <a:pt x="21085" y="167"/>
                </a:lnTo>
                <a:lnTo>
                  <a:pt x="20926" y="43"/>
                </a:lnTo>
                <a:lnTo>
                  <a:pt x="2075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2" name="object 4"/>
          <p:cNvSpPr/>
          <p:nvPr/>
        </p:nvSpPr>
        <p:spPr>
          <a:xfrm>
            <a:off x="2151126" y="1236724"/>
            <a:ext cx="6227065" cy="247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7" y="1694"/>
                </a:lnTo>
                <a:lnTo>
                  <a:pt x="66" y="1295"/>
                </a:lnTo>
                <a:lnTo>
                  <a:pt x="144" y="935"/>
                </a:lnTo>
                <a:lnTo>
                  <a:pt x="247" y="621"/>
                </a:lnTo>
                <a:lnTo>
                  <a:pt x="372" y="362"/>
                </a:lnTo>
                <a:lnTo>
                  <a:pt x="515" y="167"/>
                </a:lnTo>
                <a:lnTo>
                  <a:pt x="674" y="43"/>
                </a:lnTo>
                <a:lnTo>
                  <a:pt x="844" y="0"/>
                </a:lnTo>
                <a:lnTo>
                  <a:pt x="20756" y="0"/>
                </a:lnTo>
                <a:lnTo>
                  <a:pt x="20926" y="43"/>
                </a:lnTo>
                <a:lnTo>
                  <a:pt x="21085" y="167"/>
                </a:lnTo>
                <a:lnTo>
                  <a:pt x="21228" y="362"/>
                </a:lnTo>
                <a:lnTo>
                  <a:pt x="21353" y="621"/>
                </a:lnTo>
                <a:lnTo>
                  <a:pt x="21456" y="935"/>
                </a:lnTo>
                <a:lnTo>
                  <a:pt x="21534" y="1295"/>
                </a:lnTo>
                <a:lnTo>
                  <a:pt x="21583" y="1694"/>
                </a:lnTo>
                <a:lnTo>
                  <a:pt x="21600" y="2121"/>
                </a:lnTo>
                <a:lnTo>
                  <a:pt x="21600" y="19479"/>
                </a:lnTo>
                <a:lnTo>
                  <a:pt x="21583" y="19906"/>
                </a:lnTo>
                <a:lnTo>
                  <a:pt x="21534" y="20305"/>
                </a:lnTo>
                <a:lnTo>
                  <a:pt x="21456" y="20665"/>
                </a:lnTo>
                <a:lnTo>
                  <a:pt x="21353" y="20979"/>
                </a:lnTo>
                <a:lnTo>
                  <a:pt x="21228" y="21238"/>
                </a:lnTo>
                <a:lnTo>
                  <a:pt x="21085" y="21433"/>
                </a:lnTo>
                <a:lnTo>
                  <a:pt x="20926" y="21557"/>
                </a:lnTo>
                <a:lnTo>
                  <a:pt x="20756" y="21600"/>
                </a:lnTo>
                <a:lnTo>
                  <a:pt x="844" y="21600"/>
                </a:lnTo>
                <a:lnTo>
                  <a:pt x="674" y="21557"/>
                </a:lnTo>
                <a:lnTo>
                  <a:pt x="515" y="21433"/>
                </a:lnTo>
                <a:lnTo>
                  <a:pt x="372" y="21238"/>
                </a:lnTo>
                <a:lnTo>
                  <a:pt x="247" y="20979"/>
                </a:lnTo>
                <a:lnTo>
                  <a:pt x="144" y="20665"/>
                </a:lnTo>
                <a:lnTo>
                  <a:pt x="66" y="20305"/>
                </a:lnTo>
                <a:lnTo>
                  <a:pt x="17" y="19906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933" name="object 5"/>
          <p:cNvSpPr txBox="1"/>
          <p:nvPr>
            <p:ph type="title"/>
          </p:nvPr>
        </p:nvSpPr>
        <p:spPr>
          <a:xfrm>
            <a:off x="415543" y="139064"/>
            <a:ext cx="391858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Elastic Load Balancing</a:t>
            </a:r>
          </a:p>
        </p:txBody>
      </p:sp>
      <p:sp>
        <p:nvSpPr>
          <p:cNvPr id="2934" name="object 6"/>
          <p:cNvSpPr txBox="1"/>
          <p:nvPr/>
        </p:nvSpPr>
        <p:spPr>
          <a:xfrm>
            <a:off x="2329052" y="1347977"/>
            <a:ext cx="5924551" cy="213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Distributes </a:t>
            </a:r>
            <a:r>
              <a:rPr b="0" spc="-4"/>
              <a:t>traffic </a:t>
            </a:r>
            <a:r>
              <a:rPr b="0"/>
              <a:t>across multiple </a:t>
            </a:r>
            <a:r>
              <a:rPr b="0" spc="-4"/>
              <a:t>EC2</a:t>
            </a:r>
            <a:r>
              <a:rPr b="0" spc="-130"/>
              <a:t> </a:t>
            </a:r>
            <a:r>
              <a:rPr b="0"/>
              <a:t>instances,  in multiple </a:t>
            </a:r>
            <a:r>
              <a:rPr b="0" spc="-4"/>
              <a:t>Availability</a:t>
            </a:r>
            <a:r>
              <a:rPr b="0" spc="-110"/>
              <a:t> </a:t>
            </a:r>
            <a:r>
              <a:rPr b="0"/>
              <a:t>Zones</a:t>
            </a:r>
          </a:p>
          <a:p>
            <a:pPr marL="355600" marR="579119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Supports </a:t>
            </a:r>
            <a:r>
              <a:rPr b="1"/>
              <a:t>health checks </a:t>
            </a:r>
            <a:r>
              <a:t>to detect</a:t>
            </a:r>
            <a:r>
              <a:rPr spc="-150"/>
              <a:t> </a:t>
            </a:r>
            <a:r>
              <a:t>unhealthy  Amazon EC2</a:t>
            </a:r>
            <a:r>
              <a:rPr spc="-30"/>
              <a:t> </a:t>
            </a:r>
            <a:r>
              <a:t>instances</a:t>
            </a:r>
          </a:p>
          <a:p>
            <a:pPr marL="355600" marR="243204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Supports the </a:t>
            </a:r>
            <a:r>
              <a:rPr b="1"/>
              <a:t>routing and </a:t>
            </a:r>
            <a:r>
              <a:rPr b="1" spc="-4"/>
              <a:t>load </a:t>
            </a:r>
            <a:r>
              <a:rPr b="1"/>
              <a:t>balancing </a:t>
            </a:r>
            <a:r>
              <a:t>of  </a:t>
            </a:r>
            <a:r>
              <a:rPr spc="-50"/>
              <a:t>HTTP, </a:t>
            </a:r>
            <a:r>
              <a:t>HTTPS, </a:t>
            </a:r>
            <a:r>
              <a:rPr spc="-4"/>
              <a:t>SSL, </a:t>
            </a:r>
            <a:r>
              <a:t>and TCP </a:t>
            </a:r>
            <a:r>
              <a:rPr spc="-9"/>
              <a:t>traffic </a:t>
            </a:r>
            <a:r>
              <a:t>to</a:t>
            </a:r>
            <a:r>
              <a:rPr spc="-209"/>
              <a:t> </a:t>
            </a:r>
            <a:r>
              <a:t>Amazon  EC2</a:t>
            </a:r>
            <a:r>
              <a:rPr spc="-4"/>
              <a:t> </a:t>
            </a:r>
            <a:r>
              <a:t>instances</a:t>
            </a:r>
          </a:p>
        </p:txBody>
      </p:sp>
      <p:sp>
        <p:nvSpPr>
          <p:cNvPr id="2935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6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937" name="object 9"/>
          <p:cNvSpPr/>
          <p:nvPr/>
        </p:nvSpPr>
        <p:spPr>
          <a:xfrm>
            <a:off x="592836" y="2630422"/>
            <a:ext cx="1664207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8" name="object 10"/>
          <p:cNvSpPr txBox="1"/>
          <p:nvPr/>
        </p:nvSpPr>
        <p:spPr>
          <a:xfrm>
            <a:off x="778255" y="2750565"/>
            <a:ext cx="1129665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70"/>
              <a:t> </a:t>
            </a:r>
            <a:r>
              <a:t>Load</a:t>
            </a:r>
          </a:p>
          <a:p>
            <a:pPr indent="117475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Balancing</a:t>
            </a:r>
          </a:p>
        </p:txBody>
      </p:sp>
      <p:sp>
        <p:nvSpPr>
          <p:cNvPr id="2939" name="object 11"/>
          <p:cNvSpPr/>
          <p:nvPr/>
        </p:nvSpPr>
        <p:spPr>
          <a:xfrm>
            <a:off x="1097280" y="1693164"/>
            <a:ext cx="583693" cy="6995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object 41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942" name="object 2"/>
          <p:cNvSpPr/>
          <p:nvPr/>
        </p:nvSpPr>
        <p:spPr>
          <a:xfrm>
            <a:off x="3692652" y="3250692"/>
            <a:ext cx="545592" cy="574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43" name="object 3"/>
          <p:cNvSpPr/>
          <p:nvPr/>
        </p:nvSpPr>
        <p:spPr>
          <a:xfrm>
            <a:off x="4069079" y="2432304"/>
            <a:ext cx="239268" cy="12222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47" name="object 4"/>
          <p:cNvGrpSpPr/>
          <p:nvPr/>
        </p:nvGrpSpPr>
        <p:grpSpPr>
          <a:xfrm>
            <a:off x="4150614" y="2454400"/>
            <a:ext cx="76201" cy="1061340"/>
            <a:chOff x="0" y="0"/>
            <a:chExt cx="76200" cy="1061339"/>
          </a:xfrm>
        </p:grpSpPr>
        <p:sp>
          <p:nvSpPr>
            <p:cNvPr id="2944" name="Shape"/>
            <p:cNvSpPr/>
            <p:nvPr/>
          </p:nvSpPr>
          <p:spPr>
            <a:xfrm>
              <a:off x="0" y="985139"/>
              <a:ext cx="698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5" name="Rectangle"/>
            <p:cNvSpPr/>
            <p:nvPr/>
          </p:nvSpPr>
          <p:spPr>
            <a:xfrm>
              <a:off x="28193" y="0"/>
              <a:ext cx="19814" cy="99783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6" name="Shape"/>
            <p:cNvSpPr/>
            <p:nvPr/>
          </p:nvSpPr>
          <p:spPr>
            <a:xfrm>
              <a:off x="48006" y="985139"/>
              <a:ext cx="2819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48" name="object 5"/>
          <p:cNvSpPr/>
          <p:nvPr/>
        </p:nvSpPr>
        <p:spPr>
          <a:xfrm>
            <a:off x="3884676" y="2444494"/>
            <a:ext cx="239268" cy="10576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52" name="object 6"/>
          <p:cNvGrpSpPr/>
          <p:nvPr/>
        </p:nvGrpSpPr>
        <p:grpSpPr>
          <a:xfrm>
            <a:off x="3966209" y="2466593"/>
            <a:ext cx="76201" cy="896367"/>
            <a:chOff x="0" y="0"/>
            <a:chExt cx="76200" cy="896365"/>
          </a:xfrm>
        </p:grpSpPr>
        <p:sp>
          <p:nvSpPr>
            <p:cNvPr id="2949" name="Shape"/>
            <p:cNvSpPr/>
            <p:nvPr/>
          </p:nvSpPr>
          <p:spPr>
            <a:xfrm>
              <a:off x="0" y="820165"/>
              <a:ext cx="698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8" y="3600"/>
                  </a:lnTo>
                  <a:lnTo>
                    <a:pt x="87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0" name="Rectangle"/>
            <p:cNvSpPr/>
            <p:nvPr/>
          </p:nvSpPr>
          <p:spPr>
            <a:xfrm>
              <a:off x="28192" y="0"/>
              <a:ext cx="19814" cy="832866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1" name="Shape"/>
            <p:cNvSpPr/>
            <p:nvPr/>
          </p:nvSpPr>
          <p:spPr>
            <a:xfrm>
              <a:off x="48005" y="820165"/>
              <a:ext cx="2819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53" name="object 7"/>
          <p:cNvSpPr txBox="1"/>
          <p:nvPr>
            <p:ph type="title"/>
          </p:nvPr>
        </p:nvSpPr>
        <p:spPr>
          <a:xfrm>
            <a:off x="415544" y="139064"/>
            <a:ext cx="6386830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Classic Load Balancer - How It</a:t>
            </a:r>
            <a:r>
              <a:rPr spc="0"/>
              <a:t> </a:t>
            </a:r>
            <a:r>
              <a:t>Works</a:t>
            </a:r>
          </a:p>
        </p:txBody>
      </p:sp>
      <p:sp>
        <p:nvSpPr>
          <p:cNvPr id="2954" name="object 8"/>
          <p:cNvSpPr txBox="1"/>
          <p:nvPr/>
        </p:nvSpPr>
        <p:spPr>
          <a:xfrm>
            <a:off x="419505" y="1035177"/>
            <a:ext cx="1939290" cy="1412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Register  instances</a:t>
            </a:r>
            <a:r>
              <a:rPr spc="-50"/>
              <a:t> </a:t>
            </a:r>
            <a:r>
              <a:t>with  your load  </a:t>
            </a:r>
            <a:r>
              <a:rPr spc="-20"/>
              <a:t>balancer.</a:t>
            </a:r>
          </a:p>
        </p:txBody>
      </p:sp>
      <p:sp>
        <p:nvSpPr>
          <p:cNvPr id="2955" name="object 9"/>
          <p:cNvSpPr/>
          <p:nvPr/>
        </p:nvSpPr>
        <p:spPr>
          <a:xfrm>
            <a:off x="2776726" y="1802892"/>
            <a:ext cx="3549398" cy="248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30" y="1693"/>
                </a:lnTo>
                <a:lnTo>
                  <a:pt x="117" y="1295"/>
                </a:lnTo>
                <a:lnTo>
                  <a:pt x="253" y="935"/>
                </a:lnTo>
                <a:lnTo>
                  <a:pt x="434" y="621"/>
                </a:lnTo>
                <a:lnTo>
                  <a:pt x="654" y="362"/>
                </a:lnTo>
                <a:lnTo>
                  <a:pt x="905" y="167"/>
                </a:lnTo>
                <a:lnTo>
                  <a:pt x="1184" y="43"/>
                </a:lnTo>
                <a:lnTo>
                  <a:pt x="1482" y="0"/>
                </a:lnTo>
                <a:lnTo>
                  <a:pt x="20118" y="0"/>
                </a:lnTo>
                <a:lnTo>
                  <a:pt x="20416" y="43"/>
                </a:lnTo>
                <a:lnTo>
                  <a:pt x="20695" y="167"/>
                </a:lnTo>
                <a:lnTo>
                  <a:pt x="20946" y="362"/>
                </a:lnTo>
                <a:lnTo>
                  <a:pt x="21166" y="621"/>
                </a:lnTo>
                <a:lnTo>
                  <a:pt x="21347" y="935"/>
                </a:lnTo>
                <a:lnTo>
                  <a:pt x="21483" y="1295"/>
                </a:lnTo>
                <a:lnTo>
                  <a:pt x="21570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70" y="19907"/>
                </a:lnTo>
                <a:lnTo>
                  <a:pt x="21483" y="20305"/>
                </a:lnTo>
                <a:lnTo>
                  <a:pt x="21347" y="20665"/>
                </a:lnTo>
                <a:lnTo>
                  <a:pt x="21166" y="20979"/>
                </a:lnTo>
                <a:lnTo>
                  <a:pt x="20946" y="21238"/>
                </a:lnTo>
                <a:lnTo>
                  <a:pt x="20695" y="21433"/>
                </a:lnTo>
                <a:lnTo>
                  <a:pt x="20416" y="21557"/>
                </a:lnTo>
                <a:lnTo>
                  <a:pt x="20118" y="21600"/>
                </a:lnTo>
                <a:lnTo>
                  <a:pt x="1482" y="21600"/>
                </a:lnTo>
                <a:lnTo>
                  <a:pt x="1184" y="21557"/>
                </a:lnTo>
                <a:lnTo>
                  <a:pt x="905" y="21433"/>
                </a:lnTo>
                <a:lnTo>
                  <a:pt x="654" y="21238"/>
                </a:lnTo>
                <a:lnTo>
                  <a:pt x="434" y="20979"/>
                </a:lnTo>
                <a:lnTo>
                  <a:pt x="253" y="20665"/>
                </a:lnTo>
                <a:lnTo>
                  <a:pt x="117" y="20305"/>
                </a:lnTo>
                <a:lnTo>
                  <a:pt x="30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56" name="object 10"/>
          <p:cNvSpPr/>
          <p:nvPr/>
        </p:nvSpPr>
        <p:spPr>
          <a:xfrm>
            <a:off x="2929127" y="1539238"/>
            <a:ext cx="603504" cy="39319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7" name="object 11"/>
          <p:cNvSpPr/>
          <p:nvPr/>
        </p:nvSpPr>
        <p:spPr>
          <a:xfrm>
            <a:off x="3795000" y="903971"/>
            <a:ext cx="548641" cy="5486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8" name="object 12"/>
          <p:cNvSpPr/>
          <p:nvPr/>
        </p:nvSpPr>
        <p:spPr>
          <a:xfrm>
            <a:off x="4273296" y="807718"/>
            <a:ext cx="731521" cy="73152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9" name="object 13"/>
          <p:cNvSpPr/>
          <p:nvPr/>
        </p:nvSpPr>
        <p:spPr>
          <a:xfrm>
            <a:off x="4849367" y="809244"/>
            <a:ext cx="731521" cy="73152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60" name="object 14"/>
          <p:cNvSpPr/>
          <p:nvPr/>
        </p:nvSpPr>
        <p:spPr>
          <a:xfrm>
            <a:off x="5004815" y="3256788"/>
            <a:ext cx="545592" cy="5745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61" name="object 15"/>
          <p:cNvSpPr/>
          <p:nvPr/>
        </p:nvSpPr>
        <p:spPr>
          <a:xfrm>
            <a:off x="5064252" y="1420366"/>
            <a:ext cx="239268" cy="86258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66" name="object 16"/>
          <p:cNvGrpSpPr/>
          <p:nvPr/>
        </p:nvGrpSpPr>
        <p:grpSpPr>
          <a:xfrm>
            <a:off x="5145404" y="1442466"/>
            <a:ext cx="76201" cy="701676"/>
            <a:chOff x="0" y="0"/>
            <a:chExt cx="76200" cy="701675"/>
          </a:xfrm>
        </p:grpSpPr>
        <p:sp>
          <p:nvSpPr>
            <p:cNvPr id="2962" name="Shape"/>
            <p:cNvSpPr/>
            <p:nvPr/>
          </p:nvSpPr>
          <p:spPr>
            <a:xfrm>
              <a:off x="-1" y="625507"/>
              <a:ext cx="69862" cy="7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39" y="0"/>
                  </a:moveTo>
                  <a:lnTo>
                    <a:pt x="0" y="27"/>
                  </a:lnTo>
                  <a:lnTo>
                    <a:pt x="11898" y="21600"/>
                  </a:lnTo>
                  <a:lnTo>
                    <a:pt x="21600" y="3592"/>
                  </a:lnTo>
                  <a:lnTo>
                    <a:pt x="8756" y="3592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3" name="Rectangle"/>
            <p:cNvSpPr/>
            <p:nvPr/>
          </p:nvSpPr>
          <p:spPr>
            <a:xfrm>
              <a:off x="28264" y="625441"/>
              <a:ext cx="19870" cy="12735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4" name="Shape"/>
            <p:cNvSpPr/>
            <p:nvPr/>
          </p:nvSpPr>
          <p:spPr>
            <a:xfrm>
              <a:off x="48076" y="625348"/>
              <a:ext cx="28125" cy="1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57"/>
                  </a:lnTo>
                  <a:lnTo>
                    <a:pt x="43" y="21600"/>
                  </a:lnTo>
                  <a:lnTo>
                    <a:pt x="1673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5" name="Shape"/>
            <p:cNvSpPr/>
            <p:nvPr/>
          </p:nvSpPr>
          <p:spPr>
            <a:xfrm>
              <a:off x="25527" y="-1"/>
              <a:ext cx="22551" cy="625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7" y="0"/>
                  </a:moveTo>
                  <a:lnTo>
                    <a:pt x="0" y="0"/>
                  </a:lnTo>
                  <a:lnTo>
                    <a:pt x="2623" y="21600"/>
                  </a:lnTo>
                  <a:lnTo>
                    <a:pt x="21600" y="21598"/>
                  </a:lnTo>
                  <a:lnTo>
                    <a:pt x="18977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67" name="object 17"/>
          <p:cNvSpPr/>
          <p:nvPr/>
        </p:nvSpPr>
        <p:spPr>
          <a:xfrm>
            <a:off x="4517135" y="1420366"/>
            <a:ext cx="239268" cy="86410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72" name="object 18"/>
          <p:cNvGrpSpPr/>
          <p:nvPr/>
        </p:nvGrpSpPr>
        <p:grpSpPr>
          <a:xfrm>
            <a:off x="4599559" y="1442338"/>
            <a:ext cx="76201" cy="703073"/>
            <a:chOff x="0" y="0"/>
            <a:chExt cx="76200" cy="703072"/>
          </a:xfrm>
        </p:grpSpPr>
        <p:sp>
          <p:nvSpPr>
            <p:cNvPr id="2968" name="Shape"/>
            <p:cNvSpPr/>
            <p:nvPr/>
          </p:nvSpPr>
          <p:spPr>
            <a:xfrm>
              <a:off x="0" y="626491"/>
              <a:ext cx="69855" cy="76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506" y="21600"/>
                  </a:lnTo>
                  <a:lnTo>
                    <a:pt x="21600" y="3725"/>
                  </a:lnTo>
                  <a:lnTo>
                    <a:pt x="14805" y="3725"/>
                  </a:lnTo>
                  <a:lnTo>
                    <a:pt x="8678" y="3653"/>
                  </a:lnTo>
                  <a:lnTo>
                    <a:pt x="87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9" name="Shape"/>
            <p:cNvSpPr/>
            <p:nvPr/>
          </p:nvSpPr>
          <p:spPr>
            <a:xfrm>
              <a:off x="47878" y="627025"/>
              <a:ext cx="2832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" y="0"/>
                  </a:moveTo>
                  <a:lnTo>
                    <a:pt x="0" y="21600"/>
                  </a:lnTo>
                  <a:lnTo>
                    <a:pt x="16760" y="21600"/>
                  </a:lnTo>
                  <a:lnTo>
                    <a:pt x="21600" y="56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0" name="Shape"/>
            <p:cNvSpPr/>
            <p:nvPr/>
          </p:nvSpPr>
          <p:spPr>
            <a:xfrm>
              <a:off x="28212" y="0"/>
              <a:ext cx="27033" cy="62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69" y="0"/>
                  </a:moveTo>
                  <a:lnTo>
                    <a:pt x="0" y="21592"/>
                  </a:lnTo>
                  <a:lnTo>
                    <a:pt x="15831" y="21600"/>
                  </a:lnTo>
                  <a:lnTo>
                    <a:pt x="21600" y="9"/>
                  </a:lnTo>
                  <a:lnTo>
                    <a:pt x="576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1" name="Shape"/>
            <p:cNvSpPr/>
            <p:nvPr/>
          </p:nvSpPr>
          <p:spPr>
            <a:xfrm>
              <a:off x="28066" y="626820"/>
              <a:ext cx="19959" cy="1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" y="0"/>
                  </a:moveTo>
                  <a:lnTo>
                    <a:pt x="0" y="21172"/>
                  </a:lnTo>
                  <a:lnTo>
                    <a:pt x="21442" y="21600"/>
                  </a:lnTo>
                  <a:lnTo>
                    <a:pt x="21600" y="387"/>
                  </a:lnTo>
                  <a:lnTo>
                    <a:pt x="158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73" name="object 19"/>
          <p:cNvSpPr/>
          <p:nvPr/>
        </p:nvSpPr>
        <p:spPr>
          <a:xfrm>
            <a:off x="3945635" y="1421891"/>
            <a:ext cx="239268" cy="86258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78" name="object 20"/>
          <p:cNvGrpSpPr/>
          <p:nvPr/>
        </p:nvGrpSpPr>
        <p:grpSpPr>
          <a:xfrm>
            <a:off x="4028059" y="1443863"/>
            <a:ext cx="76201" cy="700788"/>
            <a:chOff x="0" y="0"/>
            <a:chExt cx="76200" cy="700786"/>
          </a:xfrm>
        </p:grpSpPr>
        <p:sp>
          <p:nvSpPr>
            <p:cNvPr id="2974" name="Shape"/>
            <p:cNvSpPr/>
            <p:nvPr/>
          </p:nvSpPr>
          <p:spPr>
            <a:xfrm>
              <a:off x="0" y="624205"/>
              <a:ext cx="69855" cy="76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506" y="21600"/>
                  </a:lnTo>
                  <a:lnTo>
                    <a:pt x="21600" y="3725"/>
                  </a:lnTo>
                  <a:lnTo>
                    <a:pt x="14805" y="3725"/>
                  </a:lnTo>
                  <a:lnTo>
                    <a:pt x="8678" y="3654"/>
                  </a:lnTo>
                  <a:lnTo>
                    <a:pt x="8722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5" name="Shape"/>
            <p:cNvSpPr/>
            <p:nvPr/>
          </p:nvSpPr>
          <p:spPr>
            <a:xfrm>
              <a:off x="47878" y="624739"/>
              <a:ext cx="2832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" y="0"/>
                  </a:moveTo>
                  <a:lnTo>
                    <a:pt x="0" y="21600"/>
                  </a:lnTo>
                  <a:lnTo>
                    <a:pt x="16760" y="21600"/>
                  </a:lnTo>
                  <a:lnTo>
                    <a:pt x="21600" y="56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6" name="Shape"/>
            <p:cNvSpPr/>
            <p:nvPr/>
          </p:nvSpPr>
          <p:spPr>
            <a:xfrm>
              <a:off x="28207" y="0"/>
              <a:ext cx="26784" cy="624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22" y="0"/>
                  </a:moveTo>
                  <a:lnTo>
                    <a:pt x="0" y="21592"/>
                  </a:lnTo>
                  <a:lnTo>
                    <a:pt x="15979" y="21600"/>
                  </a:lnTo>
                  <a:lnTo>
                    <a:pt x="21600" y="9"/>
                  </a:lnTo>
                  <a:lnTo>
                    <a:pt x="562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7" name="Shape"/>
            <p:cNvSpPr/>
            <p:nvPr/>
          </p:nvSpPr>
          <p:spPr>
            <a:xfrm>
              <a:off x="28066" y="624534"/>
              <a:ext cx="19955" cy="1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" y="0"/>
                  </a:moveTo>
                  <a:lnTo>
                    <a:pt x="0" y="21174"/>
                  </a:lnTo>
                  <a:lnTo>
                    <a:pt x="21446" y="21600"/>
                  </a:lnTo>
                  <a:lnTo>
                    <a:pt x="21600" y="387"/>
                  </a:lnTo>
                  <a:lnTo>
                    <a:pt x="153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79" name="object 21"/>
          <p:cNvSpPr/>
          <p:nvPr/>
        </p:nvSpPr>
        <p:spPr>
          <a:xfrm>
            <a:off x="5017008" y="2506978"/>
            <a:ext cx="239268" cy="88392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83" name="object 22"/>
          <p:cNvGrpSpPr/>
          <p:nvPr/>
        </p:nvGrpSpPr>
        <p:grpSpPr>
          <a:xfrm>
            <a:off x="5098541" y="2529077"/>
            <a:ext cx="76201" cy="722251"/>
            <a:chOff x="0" y="0"/>
            <a:chExt cx="76200" cy="722250"/>
          </a:xfrm>
        </p:grpSpPr>
        <p:sp>
          <p:nvSpPr>
            <p:cNvPr id="2980" name="Shape"/>
            <p:cNvSpPr/>
            <p:nvPr/>
          </p:nvSpPr>
          <p:spPr>
            <a:xfrm>
              <a:off x="0" y="646049"/>
              <a:ext cx="69851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1" name="Rectangle"/>
            <p:cNvSpPr/>
            <p:nvPr/>
          </p:nvSpPr>
          <p:spPr>
            <a:xfrm>
              <a:off x="28193" y="0"/>
              <a:ext cx="19814" cy="658750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2" name="Shape"/>
            <p:cNvSpPr/>
            <p:nvPr/>
          </p:nvSpPr>
          <p:spPr>
            <a:xfrm>
              <a:off x="48006" y="646049"/>
              <a:ext cx="2819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84" name="object 23"/>
          <p:cNvSpPr/>
          <p:nvPr/>
        </p:nvSpPr>
        <p:spPr>
          <a:xfrm>
            <a:off x="5361432" y="2474976"/>
            <a:ext cx="239268" cy="114757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88" name="object 24"/>
          <p:cNvGrpSpPr/>
          <p:nvPr/>
        </p:nvGrpSpPr>
        <p:grpSpPr>
          <a:xfrm>
            <a:off x="5442965" y="2497072"/>
            <a:ext cx="76201" cy="986410"/>
            <a:chOff x="0" y="0"/>
            <a:chExt cx="76200" cy="986408"/>
          </a:xfrm>
        </p:grpSpPr>
        <p:sp>
          <p:nvSpPr>
            <p:cNvPr id="2985" name="Shape"/>
            <p:cNvSpPr/>
            <p:nvPr/>
          </p:nvSpPr>
          <p:spPr>
            <a:xfrm>
              <a:off x="0" y="910208"/>
              <a:ext cx="698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6" name="Rectangle"/>
            <p:cNvSpPr/>
            <p:nvPr/>
          </p:nvSpPr>
          <p:spPr>
            <a:xfrm>
              <a:off x="28193" y="0"/>
              <a:ext cx="19814" cy="922909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7" name="Shape"/>
            <p:cNvSpPr/>
            <p:nvPr/>
          </p:nvSpPr>
          <p:spPr>
            <a:xfrm>
              <a:off x="48006" y="910208"/>
              <a:ext cx="2819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89" name="object 25"/>
          <p:cNvSpPr txBox="1"/>
          <p:nvPr/>
        </p:nvSpPr>
        <p:spPr>
          <a:xfrm>
            <a:off x="3600449" y="3980484"/>
            <a:ext cx="7035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600">
                <a:solidFill>
                  <a:srgbClr val="F7971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Zone</a:t>
            </a:r>
            <a:r>
              <a:rPr spc="-60"/>
              <a:t> </a:t>
            </a:r>
            <a:r>
              <a:t>A</a:t>
            </a:r>
          </a:p>
        </p:txBody>
      </p:sp>
      <p:sp>
        <p:nvSpPr>
          <p:cNvPr id="2990" name="object 26"/>
          <p:cNvSpPr txBox="1"/>
          <p:nvPr/>
        </p:nvSpPr>
        <p:spPr>
          <a:xfrm>
            <a:off x="4982335" y="3980484"/>
            <a:ext cx="70358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600">
                <a:solidFill>
                  <a:srgbClr val="F7971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Zone</a:t>
            </a:r>
            <a:r>
              <a:rPr spc="-60"/>
              <a:t> </a:t>
            </a:r>
            <a:r>
              <a:t>B</a:t>
            </a:r>
          </a:p>
        </p:txBody>
      </p:sp>
      <p:sp>
        <p:nvSpPr>
          <p:cNvPr id="2991" name="object 27"/>
          <p:cNvSpPr/>
          <p:nvPr/>
        </p:nvSpPr>
        <p:spPr>
          <a:xfrm>
            <a:off x="4735829" y="2013966"/>
            <a:ext cx="1196342" cy="2119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97"/>
                </a:moveTo>
                <a:lnTo>
                  <a:pt x="167" y="731"/>
                </a:lnTo>
                <a:lnTo>
                  <a:pt x="621" y="351"/>
                </a:lnTo>
                <a:lnTo>
                  <a:pt x="1295" y="94"/>
                </a:lnTo>
                <a:lnTo>
                  <a:pt x="2121" y="0"/>
                </a:lnTo>
                <a:lnTo>
                  <a:pt x="19479" y="0"/>
                </a:lnTo>
                <a:lnTo>
                  <a:pt x="20305" y="94"/>
                </a:lnTo>
                <a:lnTo>
                  <a:pt x="20979" y="351"/>
                </a:lnTo>
                <a:lnTo>
                  <a:pt x="21433" y="731"/>
                </a:lnTo>
                <a:lnTo>
                  <a:pt x="21600" y="1197"/>
                </a:lnTo>
                <a:lnTo>
                  <a:pt x="21600" y="20403"/>
                </a:lnTo>
                <a:lnTo>
                  <a:pt x="21433" y="20869"/>
                </a:lnTo>
                <a:lnTo>
                  <a:pt x="20979" y="21249"/>
                </a:lnTo>
                <a:lnTo>
                  <a:pt x="20305" y="21506"/>
                </a:lnTo>
                <a:lnTo>
                  <a:pt x="19479" y="21600"/>
                </a:lnTo>
                <a:lnTo>
                  <a:pt x="2121" y="21600"/>
                </a:lnTo>
                <a:lnTo>
                  <a:pt x="1295" y="21506"/>
                </a:lnTo>
                <a:lnTo>
                  <a:pt x="621" y="21249"/>
                </a:lnTo>
                <a:lnTo>
                  <a:pt x="167" y="20869"/>
                </a:lnTo>
                <a:lnTo>
                  <a:pt x="0" y="20403"/>
                </a:lnTo>
                <a:lnTo>
                  <a:pt x="0" y="1197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992" name="object 28"/>
          <p:cNvSpPr/>
          <p:nvPr/>
        </p:nvSpPr>
        <p:spPr>
          <a:xfrm>
            <a:off x="3356609" y="2013966"/>
            <a:ext cx="1196341" cy="2119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97"/>
                </a:moveTo>
                <a:lnTo>
                  <a:pt x="167" y="731"/>
                </a:lnTo>
                <a:lnTo>
                  <a:pt x="621" y="351"/>
                </a:lnTo>
                <a:lnTo>
                  <a:pt x="1295" y="94"/>
                </a:lnTo>
                <a:lnTo>
                  <a:pt x="2121" y="0"/>
                </a:lnTo>
                <a:lnTo>
                  <a:pt x="19479" y="0"/>
                </a:lnTo>
                <a:lnTo>
                  <a:pt x="20305" y="94"/>
                </a:lnTo>
                <a:lnTo>
                  <a:pt x="20979" y="351"/>
                </a:lnTo>
                <a:lnTo>
                  <a:pt x="21433" y="731"/>
                </a:lnTo>
                <a:lnTo>
                  <a:pt x="21600" y="1197"/>
                </a:lnTo>
                <a:lnTo>
                  <a:pt x="21600" y="20403"/>
                </a:lnTo>
                <a:lnTo>
                  <a:pt x="21433" y="20869"/>
                </a:lnTo>
                <a:lnTo>
                  <a:pt x="20979" y="21249"/>
                </a:lnTo>
                <a:lnTo>
                  <a:pt x="20305" y="21506"/>
                </a:lnTo>
                <a:lnTo>
                  <a:pt x="19479" y="21600"/>
                </a:lnTo>
                <a:lnTo>
                  <a:pt x="2121" y="21600"/>
                </a:lnTo>
                <a:lnTo>
                  <a:pt x="1295" y="21506"/>
                </a:lnTo>
                <a:lnTo>
                  <a:pt x="621" y="21249"/>
                </a:lnTo>
                <a:lnTo>
                  <a:pt x="167" y="20869"/>
                </a:lnTo>
                <a:lnTo>
                  <a:pt x="0" y="20403"/>
                </a:lnTo>
                <a:lnTo>
                  <a:pt x="0" y="1197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993" name="object 29"/>
          <p:cNvSpPr/>
          <p:nvPr/>
        </p:nvSpPr>
        <p:spPr>
          <a:xfrm>
            <a:off x="5193791" y="2432304"/>
            <a:ext cx="239268" cy="10576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97" name="object 30"/>
          <p:cNvGrpSpPr/>
          <p:nvPr/>
        </p:nvGrpSpPr>
        <p:grpSpPr>
          <a:xfrm>
            <a:off x="5275326" y="2454400"/>
            <a:ext cx="76201" cy="896367"/>
            <a:chOff x="0" y="0"/>
            <a:chExt cx="76200" cy="896365"/>
          </a:xfrm>
        </p:grpSpPr>
        <p:sp>
          <p:nvSpPr>
            <p:cNvPr id="2994" name="Shape"/>
            <p:cNvSpPr/>
            <p:nvPr/>
          </p:nvSpPr>
          <p:spPr>
            <a:xfrm>
              <a:off x="0" y="820165"/>
              <a:ext cx="698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9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9" y="3600"/>
                  </a:lnTo>
                  <a:lnTo>
                    <a:pt x="871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5" name="Rectangle"/>
            <p:cNvSpPr/>
            <p:nvPr/>
          </p:nvSpPr>
          <p:spPr>
            <a:xfrm>
              <a:off x="28193" y="0"/>
              <a:ext cx="19814" cy="832866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6" name="Shape"/>
            <p:cNvSpPr/>
            <p:nvPr/>
          </p:nvSpPr>
          <p:spPr>
            <a:xfrm>
              <a:off x="48006" y="820165"/>
              <a:ext cx="2819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98" name="object 31"/>
          <p:cNvSpPr/>
          <p:nvPr/>
        </p:nvSpPr>
        <p:spPr>
          <a:xfrm>
            <a:off x="3485388" y="2119882"/>
            <a:ext cx="2304289" cy="47701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9" name="object 32"/>
          <p:cNvSpPr/>
          <p:nvPr/>
        </p:nvSpPr>
        <p:spPr>
          <a:xfrm>
            <a:off x="3863340" y="2133599"/>
            <a:ext cx="1548385" cy="51206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00" name="object 33"/>
          <p:cNvSpPr/>
          <p:nvPr/>
        </p:nvSpPr>
        <p:spPr>
          <a:xfrm>
            <a:off x="3532632" y="2144266"/>
            <a:ext cx="2209801" cy="38252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01" name="object 34"/>
          <p:cNvSpPr/>
          <p:nvPr/>
        </p:nvSpPr>
        <p:spPr>
          <a:xfrm>
            <a:off x="3532632" y="2144266"/>
            <a:ext cx="2209801" cy="382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49" y="2199"/>
                </a:lnTo>
                <a:lnTo>
                  <a:pt x="183" y="1055"/>
                </a:lnTo>
                <a:lnTo>
                  <a:pt x="381" y="283"/>
                </a:lnTo>
                <a:lnTo>
                  <a:pt x="623" y="0"/>
                </a:lnTo>
                <a:lnTo>
                  <a:pt x="20977" y="0"/>
                </a:lnTo>
                <a:lnTo>
                  <a:pt x="21219" y="283"/>
                </a:lnTo>
                <a:lnTo>
                  <a:pt x="21417" y="1055"/>
                </a:lnTo>
                <a:lnTo>
                  <a:pt x="21551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551" y="19400"/>
                </a:lnTo>
                <a:lnTo>
                  <a:pt x="21417" y="20545"/>
                </a:lnTo>
                <a:lnTo>
                  <a:pt x="21219" y="21317"/>
                </a:lnTo>
                <a:lnTo>
                  <a:pt x="20977" y="21600"/>
                </a:lnTo>
                <a:lnTo>
                  <a:pt x="623" y="21600"/>
                </a:lnTo>
                <a:lnTo>
                  <a:pt x="381" y="21317"/>
                </a:lnTo>
                <a:lnTo>
                  <a:pt x="183" y="20545"/>
                </a:lnTo>
                <a:lnTo>
                  <a:pt x="4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2" name="object 35"/>
          <p:cNvSpPr txBox="1"/>
          <p:nvPr/>
        </p:nvSpPr>
        <p:spPr>
          <a:xfrm>
            <a:off x="4015866" y="2197353"/>
            <a:ext cx="124460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load</a:t>
            </a:r>
            <a:r>
              <a:rPr spc="-50"/>
              <a:t> </a:t>
            </a:r>
            <a:r>
              <a:t>balancer</a:t>
            </a:r>
          </a:p>
        </p:txBody>
      </p:sp>
      <p:sp>
        <p:nvSpPr>
          <p:cNvPr id="3003" name="object 36"/>
          <p:cNvSpPr/>
          <p:nvPr/>
        </p:nvSpPr>
        <p:spPr>
          <a:xfrm>
            <a:off x="3718559" y="2519172"/>
            <a:ext cx="239268" cy="88392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07" name="object 37"/>
          <p:cNvGrpSpPr/>
          <p:nvPr/>
        </p:nvGrpSpPr>
        <p:grpSpPr>
          <a:xfrm>
            <a:off x="3800094" y="2541270"/>
            <a:ext cx="76201" cy="722251"/>
            <a:chOff x="0" y="0"/>
            <a:chExt cx="76200" cy="722250"/>
          </a:xfrm>
        </p:grpSpPr>
        <p:sp>
          <p:nvSpPr>
            <p:cNvPr id="3004" name="Shape"/>
            <p:cNvSpPr/>
            <p:nvPr/>
          </p:nvSpPr>
          <p:spPr>
            <a:xfrm>
              <a:off x="0" y="646049"/>
              <a:ext cx="69851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8718" y="3600"/>
                  </a:lnTo>
                  <a:lnTo>
                    <a:pt x="87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5" name="Rectangle"/>
            <p:cNvSpPr/>
            <p:nvPr/>
          </p:nvSpPr>
          <p:spPr>
            <a:xfrm>
              <a:off x="28192" y="0"/>
              <a:ext cx="19814" cy="658750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6" name="Shape"/>
            <p:cNvSpPr/>
            <p:nvPr/>
          </p:nvSpPr>
          <p:spPr>
            <a:xfrm>
              <a:off x="48005" y="646049"/>
              <a:ext cx="2819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73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08" name="object 38"/>
          <p:cNvSpPr txBox="1"/>
          <p:nvPr/>
        </p:nvSpPr>
        <p:spPr>
          <a:xfrm>
            <a:off x="4006977" y="3474465"/>
            <a:ext cx="17843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009" name="object 39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010" name="object 40"/>
          <p:cNvSpPr/>
          <p:nvPr/>
        </p:nvSpPr>
        <p:spPr>
          <a:xfrm>
            <a:off x="8147304" y="230124"/>
            <a:ext cx="659893" cy="790956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object 20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013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34823E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14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15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016" name="object 5"/>
          <p:cNvSpPr txBox="1"/>
          <p:nvPr>
            <p:ph type="title"/>
          </p:nvPr>
        </p:nvSpPr>
        <p:spPr>
          <a:xfrm>
            <a:off x="415543" y="139064"/>
            <a:ext cx="356489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CloudWatch</a:t>
            </a:r>
          </a:p>
        </p:txBody>
      </p:sp>
      <p:sp>
        <p:nvSpPr>
          <p:cNvPr id="3017" name="object 6"/>
          <p:cNvSpPr txBox="1"/>
          <p:nvPr/>
        </p:nvSpPr>
        <p:spPr>
          <a:xfrm>
            <a:off x="2277872" y="1367789"/>
            <a:ext cx="5929630" cy="1930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599" marR="5080" indent="-342899">
              <a:lnSpc>
                <a:spcPts val="2000"/>
              </a:lnSpc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monitoring </a:t>
            </a:r>
            <a:r>
              <a:rPr b="1" spc="-10"/>
              <a:t>service </a:t>
            </a:r>
            <a:r>
              <a:t>for </a:t>
            </a:r>
            <a:r>
              <a:rPr spc="-29"/>
              <a:t>AWS </a:t>
            </a:r>
            <a:r>
              <a:t>cloud resources and  the applications you run on </a:t>
            </a:r>
            <a:r>
              <a:rPr spc="-29"/>
              <a:t>AWS</a:t>
            </a:r>
          </a:p>
          <a:p>
            <a:pPr marL="355599" indent="-342899">
              <a:lnSpc>
                <a:spcPts val="2100"/>
              </a:lnSpc>
              <a:spcBef>
                <a:spcPts val="2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Visibility into </a:t>
            </a:r>
            <a:r>
              <a:rPr b="0"/>
              <a:t>resource utilization,</a:t>
            </a:r>
            <a:r>
              <a:rPr b="0" spc="90"/>
              <a:t> </a:t>
            </a:r>
            <a:r>
              <a:rPr b="0"/>
              <a:t>operational</a:t>
            </a:r>
          </a:p>
          <a:p>
            <a:pPr indent="355600">
              <a:lnSpc>
                <a:spcPts val="2100"/>
              </a:lnSpc>
              <a:defRPr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performance, and overall demand</a:t>
            </a:r>
            <a:r>
              <a:rPr spc="135"/>
              <a:t> </a:t>
            </a:r>
            <a:r>
              <a:t>patterns</a:t>
            </a:r>
          </a:p>
          <a:p>
            <a:pPr marL="355599" indent="-342899">
              <a:spcBef>
                <a:spcPts val="2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Custom </a:t>
            </a:r>
            <a:r>
              <a:rPr spc="0"/>
              <a:t>application-specific </a:t>
            </a:r>
            <a:r>
              <a:rPr b="0"/>
              <a:t>metrics of your</a:t>
            </a:r>
            <a:r>
              <a:rPr b="0" spc="55"/>
              <a:t> </a:t>
            </a:r>
            <a:r>
              <a:rPr b="0" spc="-10"/>
              <a:t>own</a:t>
            </a:r>
          </a:p>
          <a:p>
            <a:pPr marL="355599" marR="202564" indent="-342899">
              <a:lnSpc>
                <a:spcPts val="2000"/>
              </a:lnSpc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19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Accessible </a:t>
            </a:r>
            <a:r>
              <a:rPr b="0"/>
              <a:t>via </a:t>
            </a:r>
            <a:r>
              <a:rPr b="0" spc="-29"/>
              <a:t>AWS </a:t>
            </a:r>
            <a:r>
              <a:rPr b="0"/>
              <a:t>Management Console, APIs,  SDK, or</a:t>
            </a:r>
            <a:r>
              <a:rPr b="0" spc="10"/>
              <a:t> </a:t>
            </a:r>
            <a:r>
              <a:rPr b="0"/>
              <a:t>CLI</a:t>
            </a:r>
          </a:p>
        </p:txBody>
      </p:sp>
      <p:sp>
        <p:nvSpPr>
          <p:cNvPr id="3018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19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020" name="object 9"/>
          <p:cNvSpPr/>
          <p:nvPr/>
        </p:nvSpPr>
        <p:spPr>
          <a:xfrm>
            <a:off x="633982" y="2441448"/>
            <a:ext cx="160172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1" name="object 10"/>
          <p:cNvSpPr txBox="1"/>
          <p:nvPr/>
        </p:nvSpPr>
        <p:spPr>
          <a:xfrm>
            <a:off x="818488" y="2561334"/>
            <a:ext cx="11239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89229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Cloud</a:t>
            </a:r>
            <a:r>
              <a:rPr spc="-60"/>
              <a:t>W</a:t>
            </a:r>
            <a:r>
              <a:t>atch</a:t>
            </a:r>
          </a:p>
        </p:txBody>
      </p:sp>
      <p:sp>
        <p:nvSpPr>
          <p:cNvPr id="3022" name="object 11"/>
          <p:cNvSpPr/>
          <p:nvPr/>
        </p:nvSpPr>
        <p:spPr>
          <a:xfrm>
            <a:off x="1016507" y="2143374"/>
            <a:ext cx="763526" cy="19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3" name="object 12"/>
          <p:cNvSpPr/>
          <p:nvPr/>
        </p:nvSpPr>
        <p:spPr>
          <a:xfrm>
            <a:off x="1284770" y="1612394"/>
            <a:ext cx="306920" cy="640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4" name="object 13"/>
          <p:cNvSpPr/>
          <p:nvPr/>
        </p:nvSpPr>
        <p:spPr>
          <a:xfrm>
            <a:off x="1157081" y="1746609"/>
            <a:ext cx="229606" cy="466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5" name="object 14"/>
          <p:cNvSpPr/>
          <p:nvPr/>
        </p:nvSpPr>
        <p:spPr>
          <a:xfrm>
            <a:off x="1317577" y="1731316"/>
            <a:ext cx="81996" cy="554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6" name="object 15"/>
          <p:cNvSpPr/>
          <p:nvPr/>
        </p:nvSpPr>
        <p:spPr>
          <a:xfrm>
            <a:off x="1195739" y="1612394"/>
            <a:ext cx="89032" cy="63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7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7" name="object 16"/>
          <p:cNvSpPr/>
          <p:nvPr/>
        </p:nvSpPr>
        <p:spPr>
          <a:xfrm>
            <a:off x="1016508" y="2199886"/>
            <a:ext cx="383065" cy="26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8" name="object 17"/>
          <p:cNvSpPr/>
          <p:nvPr/>
        </p:nvSpPr>
        <p:spPr>
          <a:xfrm>
            <a:off x="1399572" y="2201216"/>
            <a:ext cx="380460" cy="268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4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9" name="object 18"/>
          <p:cNvSpPr/>
          <p:nvPr/>
        </p:nvSpPr>
        <p:spPr>
          <a:xfrm>
            <a:off x="1092652" y="1746609"/>
            <a:ext cx="64430" cy="466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0" name="object 19"/>
          <p:cNvSpPr/>
          <p:nvPr/>
        </p:nvSpPr>
        <p:spPr>
          <a:xfrm>
            <a:off x="1399572" y="1730124"/>
            <a:ext cx="276469" cy="55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object 1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033" name="object 2"/>
          <p:cNvSpPr/>
          <p:nvPr/>
        </p:nvSpPr>
        <p:spPr>
          <a:xfrm>
            <a:off x="1399031" y="2354578"/>
            <a:ext cx="3031238" cy="19004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4" name="object 3"/>
          <p:cNvSpPr txBox="1"/>
          <p:nvPr>
            <p:ph type="title"/>
          </p:nvPr>
        </p:nvSpPr>
        <p:spPr>
          <a:xfrm>
            <a:off x="415543" y="139064"/>
            <a:ext cx="459676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CloudWatch</a:t>
            </a:r>
            <a:r>
              <a:rPr spc="0"/>
              <a:t> </a:t>
            </a:r>
            <a:r>
              <a:t>Facts</a:t>
            </a:r>
          </a:p>
        </p:txBody>
      </p:sp>
      <p:sp>
        <p:nvSpPr>
          <p:cNvPr id="3035" name="object 4"/>
          <p:cNvSpPr txBox="1"/>
          <p:nvPr/>
        </p:nvSpPr>
        <p:spPr>
          <a:xfrm>
            <a:off x="419505" y="973075"/>
            <a:ext cx="3677922" cy="944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Monitor other </a:t>
            </a:r>
            <a:r>
              <a:rPr spc="-25"/>
              <a:t>AWS</a:t>
            </a:r>
            <a:r>
              <a:rPr spc="-209"/>
              <a:t> </a:t>
            </a:r>
            <a:r>
              <a:t>resources</a:t>
            </a:r>
          </a:p>
          <a:p>
            <a:pPr lvl="1" marL="556259" indent="-143509">
              <a:spcBef>
                <a:spcPts val="400"/>
              </a:spcBef>
              <a:buSzPct val="100000"/>
              <a:buChar char="•"/>
              <a:tabLst>
                <a:tab pos="546100" algn="l"/>
              </a:tabLst>
              <a:defRPr spc="-1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 </a:t>
            </a:r>
            <a:r>
              <a:rPr spc="-5"/>
              <a:t>graphics and</a:t>
            </a:r>
            <a:r>
              <a:rPr spc="15"/>
              <a:t> </a:t>
            </a:r>
            <a:r>
              <a:rPr spc="0"/>
              <a:t>statistics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</a:t>
            </a:r>
            <a:r>
              <a:rPr spc="-125"/>
              <a:t> </a:t>
            </a:r>
            <a:r>
              <a:rPr spc="0"/>
              <a:t>Alarms</a:t>
            </a:r>
          </a:p>
        </p:txBody>
      </p:sp>
      <p:sp>
        <p:nvSpPr>
          <p:cNvPr id="3036" name="object 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037" name="object 6"/>
          <p:cNvSpPr/>
          <p:nvPr/>
        </p:nvSpPr>
        <p:spPr>
          <a:xfrm>
            <a:off x="8145778" y="710231"/>
            <a:ext cx="763526" cy="192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8" name="object 7"/>
          <p:cNvSpPr/>
          <p:nvPr/>
        </p:nvSpPr>
        <p:spPr>
          <a:xfrm>
            <a:off x="8414040" y="178305"/>
            <a:ext cx="306921" cy="641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9" name="object 8"/>
          <p:cNvSpPr/>
          <p:nvPr/>
        </p:nvSpPr>
        <p:spPr>
          <a:xfrm>
            <a:off x="8286353" y="312760"/>
            <a:ext cx="229606" cy="467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0" name="object 9"/>
          <p:cNvSpPr/>
          <p:nvPr/>
        </p:nvSpPr>
        <p:spPr>
          <a:xfrm>
            <a:off x="8446848" y="297441"/>
            <a:ext cx="81996" cy="55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1" name="object 10"/>
          <p:cNvSpPr/>
          <p:nvPr/>
        </p:nvSpPr>
        <p:spPr>
          <a:xfrm>
            <a:off x="8325011" y="178306"/>
            <a:ext cx="89033" cy="640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6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2" name="object 11"/>
          <p:cNvSpPr/>
          <p:nvPr/>
        </p:nvSpPr>
        <p:spPr>
          <a:xfrm>
            <a:off x="8145778" y="766845"/>
            <a:ext cx="383066" cy="270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3" name="object 12"/>
          <p:cNvSpPr/>
          <p:nvPr/>
        </p:nvSpPr>
        <p:spPr>
          <a:xfrm>
            <a:off x="8528843" y="768178"/>
            <a:ext cx="380460" cy="268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5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4" name="object 13"/>
          <p:cNvSpPr/>
          <p:nvPr/>
        </p:nvSpPr>
        <p:spPr>
          <a:xfrm>
            <a:off x="8221923" y="312760"/>
            <a:ext cx="64429" cy="467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5" name="object 14"/>
          <p:cNvSpPr/>
          <p:nvPr/>
        </p:nvSpPr>
        <p:spPr>
          <a:xfrm>
            <a:off x="8528843" y="296247"/>
            <a:ext cx="276470" cy="556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6" name="object 15"/>
          <p:cNvSpPr/>
          <p:nvPr/>
        </p:nvSpPr>
        <p:spPr>
          <a:xfrm>
            <a:off x="4408932" y="2497834"/>
            <a:ext cx="3880104" cy="14523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object 7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049" name="object 2"/>
          <p:cNvSpPr txBox="1"/>
          <p:nvPr>
            <p:ph type="title"/>
          </p:nvPr>
        </p:nvSpPr>
        <p:spPr>
          <a:xfrm>
            <a:off x="415544" y="139064"/>
            <a:ext cx="574992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CloudWatch Architecture</a:t>
            </a:r>
          </a:p>
        </p:txBody>
      </p:sp>
      <p:sp>
        <p:nvSpPr>
          <p:cNvPr id="3050" name="object 3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051" name="object 4"/>
          <p:cNvSpPr/>
          <p:nvPr/>
        </p:nvSpPr>
        <p:spPr>
          <a:xfrm>
            <a:off x="8145778" y="710231"/>
            <a:ext cx="763526" cy="192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2" name="object 5"/>
          <p:cNvSpPr/>
          <p:nvPr/>
        </p:nvSpPr>
        <p:spPr>
          <a:xfrm>
            <a:off x="8414040" y="178305"/>
            <a:ext cx="306921" cy="641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3" name="object 6"/>
          <p:cNvSpPr/>
          <p:nvPr/>
        </p:nvSpPr>
        <p:spPr>
          <a:xfrm>
            <a:off x="8286353" y="312760"/>
            <a:ext cx="229606" cy="467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4" name="object 7"/>
          <p:cNvSpPr/>
          <p:nvPr/>
        </p:nvSpPr>
        <p:spPr>
          <a:xfrm>
            <a:off x="8446848" y="297441"/>
            <a:ext cx="81996" cy="55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5" name="object 8"/>
          <p:cNvSpPr/>
          <p:nvPr/>
        </p:nvSpPr>
        <p:spPr>
          <a:xfrm>
            <a:off x="8325011" y="178306"/>
            <a:ext cx="89033" cy="640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6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6" name="object 9"/>
          <p:cNvSpPr/>
          <p:nvPr/>
        </p:nvSpPr>
        <p:spPr>
          <a:xfrm>
            <a:off x="8145778" y="766845"/>
            <a:ext cx="383066" cy="270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7" name="object 10"/>
          <p:cNvSpPr/>
          <p:nvPr/>
        </p:nvSpPr>
        <p:spPr>
          <a:xfrm>
            <a:off x="8528843" y="768178"/>
            <a:ext cx="380460" cy="268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5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8" name="object 11"/>
          <p:cNvSpPr/>
          <p:nvPr/>
        </p:nvSpPr>
        <p:spPr>
          <a:xfrm>
            <a:off x="8221923" y="312760"/>
            <a:ext cx="64429" cy="467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9" name="object 12"/>
          <p:cNvSpPr/>
          <p:nvPr/>
        </p:nvSpPr>
        <p:spPr>
          <a:xfrm>
            <a:off x="8528843" y="296247"/>
            <a:ext cx="276470" cy="556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0" name="object 13"/>
          <p:cNvSpPr/>
          <p:nvPr/>
        </p:nvSpPr>
        <p:spPr>
          <a:xfrm>
            <a:off x="158494" y="1848611"/>
            <a:ext cx="1502665" cy="10287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1" name="object 14"/>
          <p:cNvSpPr/>
          <p:nvPr/>
        </p:nvSpPr>
        <p:spPr>
          <a:xfrm>
            <a:off x="205739" y="1876044"/>
            <a:ext cx="1408178" cy="9342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2" name="object 15"/>
          <p:cNvSpPr/>
          <p:nvPr/>
        </p:nvSpPr>
        <p:spPr>
          <a:xfrm>
            <a:off x="205739" y="1876044"/>
            <a:ext cx="1408178" cy="934212"/>
          </a:xfrm>
          <a:prstGeom prst="rect">
            <a:avLst/>
          </a:prstGeom>
          <a:ln w="9143">
            <a:solidFill>
              <a:srgbClr val="94959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63" name="object 16"/>
          <p:cNvSpPr txBox="1"/>
          <p:nvPr/>
        </p:nvSpPr>
        <p:spPr>
          <a:xfrm>
            <a:off x="368299" y="2051685"/>
            <a:ext cx="1081407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6204" marR="5080" indent="-104139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75"/>
              <a:t> </a:t>
            </a:r>
            <a:r>
              <a:t>resources  </a:t>
            </a:r>
            <a:r>
              <a:rPr spc="0"/>
              <a:t>that support  </a:t>
            </a:r>
            <a:r>
              <a:t>CloudWatch</a:t>
            </a:r>
          </a:p>
        </p:txBody>
      </p:sp>
      <p:sp>
        <p:nvSpPr>
          <p:cNvPr id="3064" name="object 17"/>
          <p:cNvSpPr/>
          <p:nvPr/>
        </p:nvSpPr>
        <p:spPr>
          <a:xfrm>
            <a:off x="455675" y="1438655"/>
            <a:ext cx="731522" cy="7315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5" name="object 18"/>
          <p:cNvSpPr/>
          <p:nvPr/>
        </p:nvSpPr>
        <p:spPr>
          <a:xfrm>
            <a:off x="1978150" y="1303710"/>
            <a:ext cx="5699760" cy="24102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6" name="object 19"/>
          <p:cNvSpPr/>
          <p:nvPr/>
        </p:nvSpPr>
        <p:spPr>
          <a:xfrm>
            <a:off x="2035301" y="1319021"/>
            <a:ext cx="5585460" cy="2314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2" y="3148"/>
                </a:lnTo>
                <a:lnTo>
                  <a:pt x="46" y="2714"/>
                </a:lnTo>
                <a:lnTo>
                  <a:pt x="100" y="2299"/>
                </a:lnTo>
                <a:lnTo>
                  <a:pt x="175" y="1908"/>
                </a:lnTo>
                <a:lnTo>
                  <a:pt x="267" y="1543"/>
                </a:lnTo>
                <a:lnTo>
                  <a:pt x="377" y="1209"/>
                </a:lnTo>
                <a:lnTo>
                  <a:pt x="501" y="908"/>
                </a:lnTo>
                <a:lnTo>
                  <a:pt x="640" y="645"/>
                </a:lnTo>
                <a:lnTo>
                  <a:pt x="791" y="422"/>
                </a:lnTo>
                <a:lnTo>
                  <a:pt x="953" y="242"/>
                </a:lnTo>
                <a:lnTo>
                  <a:pt x="1125" y="110"/>
                </a:lnTo>
                <a:lnTo>
                  <a:pt x="1305" y="28"/>
                </a:lnTo>
                <a:lnTo>
                  <a:pt x="1492" y="0"/>
                </a:lnTo>
                <a:lnTo>
                  <a:pt x="20108" y="0"/>
                </a:lnTo>
                <a:lnTo>
                  <a:pt x="20295" y="28"/>
                </a:lnTo>
                <a:lnTo>
                  <a:pt x="20475" y="110"/>
                </a:lnTo>
                <a:lnTo>
                  <a:pt x="20647" y="242"/>
                </a:lnTo>
                <a:lnTo>
                  <a:pt x="20809" y="422"/>
                </a:lnTo>
                <a:lnTo>
                  <a:pt x="20960" y="645"/>
                </a:lnTo>
                <a:lnTo>
                  <a:pt x="21099" y="908"/>
                </a:lnTo>
                <a:lnTo>
                  <a:pt x="21223" y="1209"/>
                </a:lnTo>
                <a:lnTo>
                  <a:pt x="21333" y="1543"/>
                </a:lnTo>
                <a:lnTo>
                  <a:pt x="21425" y="1908"/>
                </a:lnTo>
                <a:lnTo>
                  <a:pt x="21500" y="2299"/>
                </a:lnTo>
                <a:lnTo>
                  <a:pt x="21554" y="2714"/>
                </a:lnTo>
                <a:lnTo>
                  <a:pt x="21588" y="3148"/>
                </a:lnTo>
                <a:lnTo>
                  <a:pt x="21600" y="3600"/>
                </a:lnTo>
                <a:lnTo>
                  <a:pt x="21600" y="18000"/>
                </a:lnTo>
                <a:lnTo>
                  <a:pt x="21588" y="18452"/>
                </a:lnTo>
                <a:lnTo>
                  <a:pt x="21554" y="18886"/>
                </a:lnTo>
                <a:lnTo>
                  <a:pt x="21500" y="19301"/>
                </a:lnTo>
                <a:lnTo>
                  <a:pt x="21425" y="19692"/>
                </a:lnTo>
                <a:lnTo>
                  <a:pt x="21333" y="20057"/>
                </a:lnTo>
                <a:lnTo>
                  <a:pt x="21223" y="20391"/>
                </a:lnTo>
                <a:lnTo>
                  <a:pt x="21099" y="20692"/>
                </a:lnTo>
                <a:lnTo>
                  <a:pt x="20960" y="20955"/>
                </a:lnTo>
                <a:lnTo>
                  <a:pt x="20809" y="21178"/>
                </a:lnTo>
                <a:lnTo>
                  <a:pt x="20647" y="21358"/>
                </a:lnTo>
                <a:lnTo>
                  <a:pt x="20475" y="21490"/>
                </a:lnTo>
                <a:lnTo>
                  <a:pt x="20295" y="21572"/>
                </a:lnTo>
                <a:lnTo>
                  <a:pt x="20108" y="21600"/>
                </a:lnTo>
                <a:lnTo>
                  <a:pt x="1492" y="21600"/>
                </a:lnTo>
                <a:lnTo>
                  <a:pt x="1305" y="21572"/>
                </a:lnTo>
                <a:lnTo>
                  <a:pt x="1125" y="21490"/>
                </a:lnTo>
                <a:lnTo>
                  <a:pt x="953" y="21358"/>
                </a:lnTo>
                <a:lnTo>
                  <a:pt x="791" y="21178"/>
                </a:lnTo>
                <a:lnTo>
                  <a:pt x="640" y="20955"/>
                </a:lnTo>
                <a:lnTo>
                  <a:pt x="501" y="20692"/>
                </a:lnTo>
                <a:lnTo>
                  <a:pt x="377" y="20391"/>
                </a:lnTo>
                <a:lnTo>
                  <a:pt x="267" y="20057"/>
                </a:lnTo>
                <a:lnTo>
                  <a:pt x="175" y="19692"/>
                </a:lnTo>
                <a:lnTo>
                  <a:pt x="100" y="19301"/>
                </a:lnTo>
                <a:lnTo>
                  <a:pt x="46" y="18886"/>
                </a:lnTo>
                <a:lnTo>
                  <a:pt x="12" y="1845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8956">
            <a:solidFill>
              <a:srgbClr val="464646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3067" name="object 20"/>
          <p:cNvSpPr txBox="1"/>
          <p:nvPr/>
        </p:nvSpPr>
        <p:spPr>
          <a:xfrm>
            <a:off x="2550666" y="1537842"/>
            <a:ext cx="621031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14935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C</a:t>
            </a:r>
            <a:r>
              <a:rPr spc="0"/>
              <a:t>loud</a:t>
            </a:r>
            <a:r>
              <a:rPr spc="10"/>
              <a:t>W</a:t>
            </a:r>
            <a:r>
              <a:rPr spc="-5"/>
              <a:t>atc</a:t>
            </a:r>
            <a:r>
              <a:rPr spc="0"/>
              <a:t>h</a:t>
            </a:r>
          </a:p>
        </p:txBody>
      </p:sp>
      <p:sp>
        <p:nvSpPr>
          <p:cNvPr id="3068" name="object 21"/>
          <p:cNvSpPr txBox="1"/>
          <p:nvPr/>
        </p:nvSpPr>
        <p:spPr>
          <a:xfrm>
            <a:off x="6020815" y="2144648"/>
            <a:ext cx="621031" cy="33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334" algn="ctr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C</a:t>
            </a:r>
            <a:r>
              <a:rPr spc="0"/>
              <a:t>loud</a:t>
            </a:r>
            <a:r>
              <a:rPr spc="10"/>
              <a:t>W</a:t>
            </a:r>
            <a:r>
              <a:rPr spc="-5"/>
              <a:t>atc</a:t>
            </a:r>
            <a:r>
              <a:rPr spc="0"/>
              <a:t>h  </a:t>
            </a:r>
            <a:r>
              <a:t>Alarm</a:t>
            </a:r>
          </a:p>
        </p:txBody>
      </p:sp>
      <p:sp>
        <p:nvSpPr>
          <p:cNvPr id="3069" name="object 22"/>
          <p:cNvSpPr/>
          <p:nvPr/>
        </p:nvSpPr>
        <p:spPr>
          <a:xfrm>
            <a:off x="6096000" y="1549908"/>
            <a:ext cx="469392" cy="55473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70" name="object 23"/>
          <p:cNvSpPr txBox="1"/>
          <p:nvPr/>
        </p:nvSpPr>
        <p:spPr>
          <a:xfrm>
            <a:off x="8011414" y="2136139"/>
            <a:ext cx="586106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683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SNS Email  </a:t>
            </a:r>
            <a:r>
              <a:rPr spc="-5"/>
              <a:t>N</a:t>
            </a:r>
            <a:r>
              <a:t>o</a:t>
            </a:r>
            <a:r>
              <a:rPr spc="-5"/>
              <a:t>t</a:t>
            </a:r>
            <a:r>
              <a:t>i</a:t>
            </a:r>
            <a:r>
              <a:rPr spc="-5"/>
              <a:t>f</a:t>
            </a:r>
            <a:r>
              <a:t>i</a:t>
            </a:r>
            <a:r>
              <a:rPr spc="-5"/>
              <a:t>cat</a:t>
            </a:r>
            <a:r>
              <a:t>ion</a:t>
            </a:r>
          </a:p>
        </p:txBody>
      </p:sp>
      <p:sp>
        <p:nvSpPr>
          <p:cNvPr id="3071" name="object 24"/>
          <p:cNvSpPr txBox="1"/>
          <p:nvPr/>
        </p:nvSpPr>
        <p:spPr>
          <a:xfrm>
            <a:off x="8027923" y="3398265"/>
            <a:ext cx="6483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</a:t>
            </a:r>
            <a:r>
              <a:rPr spc="-30"/>
              <a:t> </a:t>
            </a:r>
            <a:r>
              <a:rPr spc="0"/>
              <a:t>Scaling</a:t>
            </a:r>
          </a:p>
        </p:txBody>
      </p:sp>
      <p:sp>
        <p:nvSpPr>
          <p:cNvPr id="3072" name="object 25"/>
          <p:cNvSpPr/>
          <p:nvPr/>
        </p:nvSpPr>
        <p:spPr>
          <a:xfrm>
            <a:off x="7988806" y="1763266"/>
            <a:ext cx="539497" cy="34137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73" name="object 26"/>
          <p:cNvSpPr/>
          <p:nvPr/>
        </p:nvSpPr>
        <p:spPr>
          <a:xfrm>
            <a:off x="8080247" y="2746248"/>
            <a:ext cx="545593" cy="53035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74" name="object 27"/>
          <p:cNvSpPr/>
          <p:nvPr/>
        </p:nvSpPr>
        <p:spPr>
          <a:xfrm>
            <a:off x="6522718" y="1798320"/>
            <a:ext cx="1584960" cy="27432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80" name="object 28"/>
          <p:cNvGrpSpPr/>
          <p:nvPr/>
        </p:nvGrpSpPr>
        <p:grpSpPr>
          <a:xfrm>
            <a:off x="6565392" y="1820926"/>
            <a:ext cx="1423289" cy="151131"/>
            <a:chOff x="0" y="0"/>
            <a:chExt cx="1423288" cy="151129"/>
          </a:xfrm>
        </p:grpSpPr>
        <p:sp>
          <p:nvSpPr>
            <p:cNvPr id="3075" name="Shape"/>
            <p:cNvSpPr/>
            <p:nvPr/>
          </p:nvSpPr>
          <p:spPr>
            <a:xfrm>
              <a:off x="1347088" y="74929"/>
              <a:ext cx="63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6" name="Shape"/>
            <p:cNvSpPr/>
            <p:nvPr/>
          </p:nvSpPr>
          <p:spPr>
            <a:xfrm>
              <a:off x="705230" y="6350"/>
              <a:ext cx="641859" cy="113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066"/>
                  </a:lnTo>
                  <a:lnTo>
                    <a:pt x="98" y="21600"/>
                  </a:lnTo>
                  <a:lnTo>
                    <a:pt x="21600" y="21600"/>
                  </a:lnTo>
                  <a:lnTo>
                    <a:pt x="21600" y="20387"/>
                  </a:lnTo>
                  <a:lnTo>
                    <a:pt x="427" y="20387"/>
                  </a:lnTo>
                  <a:lnTo>
                    <a:pt x="214" y="19173"/>
                  </a:lnTo>
                  <a:lnTo>
                    <a:pt x="427" y="19173"/>
                  </a:lnTo>
                  <a:lnTo>
                    <a:pt x="427" y="1213"/>
                  </a:lnTo>
                  <a:lnTo>
                    <a:pt x="214" y="1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7" name="Shape"/>
            <p:cNvSpPr/>
            <p:nvPr/>
          </p:nvSpPr>
          <p:spPr>
            <a:xfrm>
              <a:off x="1359788" y="106679"/>
              <a:ext cx="63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8" name="Shape"/>
            <p:cNvSpPr/>
            <p:nvPr/>
          </p:nvSpPr>
          <p:spPr>
            <a:xfrm>
              <a:off x="0" y="0"/>
              <a:ext cx="71793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18" y="21600"/>
                  </a:lnTo>
                  <a:lnTo>
                    <a:pt x="21218" y="10800"/>
                  </a:lnTo>
                  <a:lnTo>
                    <a:pt x="21600" y="10800"/>
                  </a:lnTo>
                  <a:lnTo>
                    <a:pt x="21600" y="475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9" name="Shape"/>
            <p:cNvSpPr/>
            <p:nvPr/>
          </p:nvSpPr>
          <p:spPr>
            <a:xfrm>
              <a:off x="705230" y="6350"/>
              <a:ext cx="641859" cy="10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314"/>
                  </a:moveTo>
                  <a:lnTo>
                    <a:pt x="427" y="20314"/>
                  </a:lnTo>
                  <a:lnTo>
                    <a:pt x="427" y="21600"/>
                  </a:lnTo>
                  <a:lnTo>
                    <a:pt x="21600" y="21600"/>
                  </a:lnTo>
                  <a:lnTo>
                    <a:pt x="21600" y="20314"/>
                  </a:lnTo>
                  <a:close/>
                  <a:moveTo>
                    <a:pt x="427" y="20314"/>
                  </a:moveTo>
                  <a:lnTo>
                    <a:pt x="214" y="20314"/>
                  </a:lnTo>
                  <a:lnTo>
                    <a:pt x="427" y="21600"/>
                  </a:lnTo>
                  <a:lnTo>
                    <a:pt x="427" y="20314"/>
                  </a:lnTo>
                  <a:close/>
                  <a:moveTo>
                    <a:pt x="427" y="0"/>
                  </a:moveTo>
                  <a:lnTo>
                    <a:pt x="0" y="0"/>
                  </a:lnTo>
                  <a:lnTo>
                    <a:pt x="214" y="1286"/>
                  </a:lnTo>
                  <a:lnTo>
                    <a:pt x="427" y="1286"/>
                  </a:lnTo>
                  <a:lnTo>
                    <a:pt x="427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81" name="object 29"/>
          <p:cNvSpPr/>
          <p:nvPr/>
        </p:nvSpPr>
        <p:spPr>
          <a:xfrm>
            <a:off x="6522718" y="1798320"/>
            <a:ext cx="1676401" cy="135178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87" name="object 30"/>
          <p:cNvGrpSpPr/>
          <p:nvPr/>
        </p:nvGrpSpPr>
        <p:grpSpPr>
          <a:xfrm>
            <a:off x="6565392" y="1820926"/>
            <a:ext cx="1514604" cy="1227965"/>
            <a:chOff x="0" y="0"/>
            <a:chExt cx="1514603" cy="1227963"/>
          </a:xfrm>
        </p:grpSpPr>
        <p:sp>
          <p:nvSpPr>
            <p:cNvPr id="3082" name="Shape"/>
            <p:cNvSpPr/>
            <p:nvPr/>
          </p:nvSpPr>
          <p:spPr>
            <a:xfrm>
              <a:off x="1438403" y="1151763"/>
              <a:ext cx="63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3" name="Shape"/>
            <p:cNvSpPr/>
            <p:nvPr/>
          </p:nvSpPr>
          <p:spPr>
            <a:xfrm>
              <a:off x="709676" y="6350"/>
              <a:ext cx="728728" cy="118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49"/>
                  </a:lnTo>
                  <a:lnTo>
                    <a:pt x="87" y="21600"/>
                  </a:lnTo>
                  <a:lnTo>
                    <a:pt x="21600" y="21600"/>
                  </a:lnTo>
                  <a:lnTo>
                    <a:pt x="21600" y="21485"/>
                  </a:lnTo>
                  <a:lnTo>
                    <a:pt x="376" y="21485"/>
                  </a:lnTo>
                  <a:lnTo>
                    <a:pt x="188" y="21369"/>
                  </a:lnTo>
                  <a:lnTo>
                    <a:pt x="376" y="21369"/>
                  </a:lnTo>
                  <a:lnTo>
                    <a:pt x="376" y="115"/>
                  </a:lnTo>
                  <a:lnTo>
                    <a:pt x="18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4" name="Shape"/>
            <p:cNvSpPr/>
            <p:nvPr/>
          </p:nvSpPr>
          <p:spPr>
            <a:xfrm>
              <a:off x="1451103" y="1183513"/>
              <a:ext cx="63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5" name="Shape"/>
            <p:cNvSpPr/>
            <p:nvPr/>
          </p:nvSpPr>
          <p:spPr>
            <a:xfrm>
              <a:off x="0" y="0"/>
              <a:ext cx="72237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1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220" y="21600"/>
                  </a:lnTo>
                  <a:lnTo>
                    <a:pt x="21220" y="10800"/>
                  </a:lnTo>
                  <a:lnTo>
                    <a:pt x="21600" y="10800"/>
                  </a:lnTo>
                  <a:lnTo>
                    <a:pt x="21600" y="475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6" name="Shape"/>
            <p:cNvSpPr/>
            <p:nvPr/>
          </p:nvSpPr>
          <p:spPr>
            <a:xfrm>
              <a:off x="709676" y="6350"/>
              <a:ext cx="728728" cy="1183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84"/>
                  </a:moveTo>
                  <a:lnTo>
                    <a:pt x="376" y="21484"/>
                  </a:lnTo>
                  <a:lnTo>
                    <a:pt x="376" y="21600"/>
                  </a:lnTo>
                  <a:lnTo>
                    <a:pt x="21600" y="21600"/>
                  </a:lnTo>
                  <a:lnTo>
                    <a:pt x="21600" y="21484"/>
                  </a:lnTo>
                  <a:close/>
                  <a:moveTo>
                    <a:pt x="376" y="21484"/>
                  </a:moveTo>
                  <a:lnTo>
                    <a:pt x="188" y="21484"/>
                  </a:lnTo>
                  <a:lnTo>
                    <a:pt x="376" y="21600"/>
                  </a:lnTo>
                  <a:lnTo>
                    <a:pt x="376" y="21484"/>
                  </a:lnTo>
                  <a:close/>
                  <a:moveTo>
                    <a:pt x="376" y="0"/>
                  </a:moveTo>
                  <a:lnTo>
                    <a:pt x="0" y="0"/>
                  </a:lnTo>
                  <a:lnTo>
                    <a:pt x="188" y="116"/>
                  </a:lnTo>
                  <a:lnTo>
                    <a:pt x="376" y="116"/>
                  </a:lnTo>
                  <a:lnTo>
                    <a:pt x="376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88" name="object 31"/>
          <p:cNvSpPr/>
          <p:nvPr/>
        </p:nvSpPr>
        <p:spPr>
          <a:xfrm>
            <a:off x="5242559" y="2432304"/>
            <a:ext cx="810768" cy="55168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9" name="object 32"/>
          <p:cNvSpPr txBox="1"/>
          <p:nvPr/>
        </p:nvSpPr>
        <p:spPr>
          <a:xfrm>
            <a:off x="5421884" y="3031363"/>
            <a:ext cx="478156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7145">
              <a:spcBef>
                <a:spcPts val="100"/>
              </a:spcBef>
              <a:defRPr b="1" spc="-4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va</a:t>
            </a:r>
            <a:r>
              <a:rPr spc="0"/>
              <a:t>il</a:t>
            </a:r>
            <a:r>
              <a:rPr spc="-5"/>
              <a:t>a</a:t>
            </a:r>
            <a:r>
              <a:rPr spc="0"/>
              <a:t>ble  S</a:t>
            </a:r>
            <a:r>
              <a:rPr spc="-5"/>
              <a:t>tat</a:t>
            </a:r>
            <a:r>
              <a:rPr spc="0"/>
              <a:t>i</a:t>
            </a:r>
            <a:r>
              <a:rPr spc="-5"/>
              <a:t>st</a:t>
            </a:r>
            <a:r>
              <a:rPr spc="0"/>
              <a:t>i</a:t>
            </a:r>
            <a:r>
              <a:rPr spc="-5"/>
              <a:t>c</a:t>
            </a:r>
            <a:r>
              <a:rPr spc="0"/>
              <a:t>s</a:t>
            </a:r>
          </a:p>
        </p:txBody>
      </p:sp>
      <p:sp>
        <p:nvSpPr>
          <p:cNvPr id="3090" name="object 33"/>
          <p:cNvSpPr/>
          <p:nvPr/>
        </p:nvSpPr>
        <p:spPr>
          <a:xfrm>
            <a:off x="5551208" y="3873286"/>
            <a:ext cx="395478" cy="39547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91" name="object 34"/>
          <p:cNvSpPr txBox="1"/>
          <p:nvPr/>
        </p:nvSpPr>
        <p:spPr>
          <a:xfrm>
            <a:off x="5440426" y="4247184"/>
            <a:ext cx="612141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52069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Statistics  Consu</a:t>
            </a:r>
            <a:r>
              <a:rPr spc="9"/>
              <a:t>m</a:t>
            </a:r>
            <a:r>
              <a:t>er</a:t>
            </a:r>
          </a:p>
        </p:txBody>
      </p:sp>
      <p:sp>
        <p:nvSpPr>
          <p:cNvPr id="3092" name="object 35"/>
          <p:cNvSpPr/>
          <p:nvPr/>
        </p:nvSpPr>
        <p:spPr>
          <a:xfrm>
            <a:off x="4633664" y="3872150"/>
            <a:ext cx="396890" cy="40034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93" name="object 36"/>
          <p:cNvSpPr txBox="1"/>
          <p:nvPr/>
        </p:nvSpPr>
        <p:spPr>
          <a:xfrm>
            <a:off x="4284090" y="4247184"/>
            <a:ext cx="1087756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4" marR="5080" indent="-287019">
              <a:defRPr spc="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4"/>
              <a:t> </a:t>
            </a:r>
            <a:r>
              <a:rPr spc="-4"/>
              <a:t>Management  Console</a:t>
            </a:r>
          </a:p>
        </p:txBody>
      </p:sp>
      <p:sp>
        <p:nvSpPr>
          <p:cNvPr id="3094" name="object 37"/>
          <p:cNvSpPr/>
          <p:nvPr/>
        </p:nvSpPr>
        <p:spPr>
          <a:xfrm>
            <a:off x="4709159" y="3297935"/>
            <a:ext cx="1001268" cy="647701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00" name="object 38"/>
          <p:cNvGrpSpPr/>
          <p:nvPr/>
        </p:nvGrpSpPr>
        <p:grpSpPr>
          <a:xfrm>
            <a:off x="4789932" y="3320796"/>
            <a:ext cx="877825" cy="485775"/>
            <a:chOff x="0" y="0"/>
            <a:chExt cx="877824" cy="485773"/>
          </a:xfrm>
        </p:grpSpPr>
        <p:sp>
          <p:nvSpPr>
            <p:cNvPr id="3095" name="Shape"/>
            <p:cNvSpPr/>
            <p:nvPr/>
          </p:nvSpPr>
          <p:spPr>
            <a:xfrm>
              <a:off x="0" y="409574"/>
              <a:ext cx="698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9818" y="3600"/>
                  </a:lnTo>
                  <a:lnTo>
                    <a:pt x="98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6" name="Shape"/>
            <p:cNvSpPr/>
            <p:nvPr/>
          </p:nvSpPr>
          <p:spPr>
            <a:xfrm>
              <a:off x="31750" y="236600"/>
              <a:ext cx="833375" cy="18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" y="0"/>
                  </a:lnTo>
                  <a:lnTo>
                    <a:pt x="0" y="325"/>
                  </a:lnTo>
                  <a:lnTo>
                    <a:pt x="0" y="21600"/>
                  </a:lnTo>
                  <a:lnTo>
                    <a:pt x="329" y="21600"/>
                  </a:lnTo>
                  <a:lnTo>
                    <a:pt x="329" y="1477"/>
                  </a:lnTo>
                  <a:lnTo>
                    <a:pt x="165" y="1477"/>
                  </a:lnTo>
                  <a:lnTo>
                    <a:pt x="329" y="739"/>
                  </a:lnTo>
                  <a:lnTo>
                    <a:pt x="21600" y="73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7" name="Shape"/>
            <p:cNvSpPr/>
            <p:nvPr/>
          </p:nvSpPr>
          <p:spPr>
            <a:xfrm>
              <a:off x="44450" y="236599"/>
              <a:ext cx="83337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35" y="0"/>
                  </a:lnTo>
                  <a:lnTo>
                    <a:pt x="21271" y="10800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21528" y="21600"/>
                  </a:lnTo>
                  <a:lnTo>
                    <a:pt x="21600" y="1663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8" name="Shape"/>
            <p:cNvSpPr/>
            <p:nvPr/>
          </p:nvSpPr>
          <p:spPr>
            <a:xfrm>
              <a:off x="865124" y="0"/>
              <a:ext cx="12701" cy="24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1035"/>
                  </a:lnTo>
                  <a:lnTo>
                    <a:pt x="21600" y="2103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9" name="Shape"/>
            <p:cNvSpPr/>
            <p:nvPr/>
          </p:nvSpPr>
          <p:spPr>
            <a:xfrm>
              <a:off x="38100" y="242950"/>
              <a:ext cx="38101" cy="17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070"/>
                  </a:moveTo>
                  <a:lnTo>
                    <a:pt x="3600" y="20070"/>
                  </a:lnTo>
                  <a:lnTo>
                    <a:pt x="3600" y="21600"/>
                  </a:lnTo>
                  <a:lnTo>
                    <a:pt x="18000" y="21600"/>
                  </a:lnTo>
                  <a:lnTo>
                    <a:pt x="21600" y="20070"/>
                  </a:lnTo>
                  <a:close/>
                  <a:moveTo>
                    <a:pt x="3600" y="0"/>
                  </a:moveTo>
                  <a:lnTo>
                    <a:pt x="0" y="765"/>
                  </a:lnTo>
                  <a:lnTo>
                    <a:pt x="3600" y="765"/>
                  </a:lnTo>
                  <a:lnTo>
                    <a:pt x="3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01" name="object 39"/>
          <p:cNvSpPr/>
          <p:nvPr/>
        </p:nvSpPr>
        <p:spPr>
          <a:xfrm>
            <a:off x="5611367" y="3297935"/>
            <a:ext cx="252985" cy="64617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08" name="object 40"/>
          <p:cNvGrpSpPr/>
          <p:nvPr/>
        </p:nvGrpSpPr>
        <p:grpSpPr>
          <a:xfrm>
            <a:off x="5653785" y="3320796"/>
            <a:ext cx="129540" cy="483998"/>
            <a:chOff x="0" y="0"/>
            <a:chExt cx="129538" cy="483997"/>
          </a:xfrm>
        </p:grpSpPr>
        <p:sp>
          <p:nvSpPr>
            <p:cNvPr id="3102" name="Shape"/>
            <p:cNvSpPr/>
            <p:nvPr/>
          </p:nvSpPr>
          <p:spPr>
            <a:xfrm>
              <a:off x="53338" y="407796"/>
              <a:ext cx="69852" cy="7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9818" y="3600"/>
                  </a:lnTo>
                  <a:lnTo>
                    <a:pt x="981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3" name="Shape"/>
            <p:cNvSpPr/>
            <p:nvPr/>
          </p:nvSpPr>
          <p:spPr>
            <a:xfrm>
              <a:off x="85088" y="241934"/>
              <a:ext cx="12702" cy="17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68"/>
                  </a:lnTo>
                  <a:lnTo>
                    <a:pt x="10800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4" name="Shape"/>
            <p:cNvSpPr/>
            <p:nvPr/>
          </p:nvSpPr>
          <p:spPr>
            <a:xfrm>
              <a:off x="97789" y="407796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5" name="Shape"/>
            <p:cNvSpPr/>
            <p:nvPr/>
          </p:nvSpPr>
          <p:spPr>
            <a:xfrm>
              <a:off x="0" y="0"/>
              <a:ext cx="85090" cy="24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4" y="0"/>
                  </a:moveTo>
                  <a:lnTo>
                    <a:pt x="0" y="0"/>
                  </a:lnTo>
                  <a:lnTo>
                    <a:pt x="0" y="21357"/>
                  </a:lnTo>
                  <a:lnTo>
                    <a:pt x="709" y="21600"/>
                  </a:lnTo>
                  <a:lnTo>
                    <a:pt x="21600" y="21600"/>
                  </a:lnTo>
                  <a:lnTo>
                    <a:pt x="21600" y="21048"/>
                  </a:lnTo>
                  <a:lnTo>
                    <a:pt x="3224" y="21048"/>
                  </a:lnTo>
                  <a:lnTo>
                    <a:pt x="1612" y="20495"/>
                  </a:lnTo>
                  <a:lnTo>
                    <a:pt x="3224" y="20495"/>
                  </a:lnTo>
                  <a:lnTo>
                    <a:pt x="322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6" name="Shape"/>
            <p:cNvSpPr/>
            <p:nvPr/>
          </p:nvSpPr>
          <p:spPr>
            <a:xfrm>
              <a:off x="12700" y="235584"/>
              <a:ext cx="8509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91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18376" y="10800"/>
                  </a:lnTo>
                  <a:lnTo>
                    <a:pt x="19988" y="21600"/>
                  </a:lnTo>
                  <a:lnTo>
                    <a:pt x="21600" y="21600"/>
                  </a:lnTo>
                  <a:lnTo>
                    <a:pt x="21600" y="4968"/>
                  </a:lnTo>
                  <a:lnTo>
                    <a:pt x="2089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7" name="Triangle"/>
            <p:cNvSpPr/>
            <p:nvPr/>
          </p:nvSpPr>
          <p:spPr>
            <a:xfrm>
              <a:off x="3174" y="23240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09" name="object 41"/>
          <p:cNvSpPr/>
          <p:nvPr/>
        </p:nvSpPr>
        <p:spPr>
          <a:xfrm>
            <a:off x="1571243" y="2313432"/>
            <a:ext cx="1234442" cy="63550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15" name="object 42"/>
          <p:cNvGrpSpPr/>
          <p:nvPr/>
        </p:nvGrpSpPr>
        <p:grpSpPr>
          <a:xfrm>
            <a:off x="1613916" y="2336038"/>
            <a:ext cx="1072263" cy="511939"/>
            <a:chOff x="0" y="0"/>
            <a:chExt cx="1072261" cy="511937"/>
          </a:xfrm>
        </p:grpSpPr>
        <p:sp>
          <p:nvSpPr>
            <p:cNvPr id="3110" name="Shape"/>
            <p:cNvSpPr/>
            <p:nvPr/>
          </p:nvSpPr>
          <p:spPr>
            <a:xfrm>
              <a:off x="996060" y="435737"/>
              <a:ext cx="63502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1" name="Shape"/>
            <p:cNvSpPr/>
            <p:nvPr/>
          </p:nvSpPr>
          <p:spPr>
            <a:xfrm>
              <a:off x="529844" y="6350"/>
              <a:ext cx="466217" cy="47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467"/>
                  </a:lnTo>
                  <a:lnTo>
                    <a:pt x="129" y="21600"/>
                  </a:lnTo>
                  <a:lnTo>
                    <a:pt x="21600" y="21600"/>
                  </a:lnTo>
                  <a:lnTo>
                    <a:pt x="21600" y="21311"/>
                  </a:lnTo>
                  <a:lnTo>
                    <a:pt x="588" y="21311"/>
                  </a:lnTo>
                  <a:lnTo>
                    <a:pt x="294" y="21021"/>
                  </a:lnTo>
                  <a:lnTo>
                    <a:pt x="588" y="21021"/>
                  </a:lnTo>
                  <a:lnTo>
                    <a:pt x="588" y="289"/>
                  </a:lnTo>
                  <a:lnTo>
                    <a:pt x="294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2" name="Shape"/>
            <p:cNvSpPr/>
            <p:nvPr/>
          </p:nvSpPr>
          <p:spPr>
            <a:xfrm>
              <a:off x="1008760" y="467487"/>
              <a:ext cx="6350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3" name="Shape"/>
            <p:cNvSpPr/>
            <p:nvPr/>
          </p:nvSpPr>
          <p:spPr>
            <a:xfrm>
              <a:off x="0" y="0"/>
              <a:ext cx="54254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8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094" y="21600"/>
                  </a:lnTo>
                  <a:lnTo>
                    <a:pt x="21094" y="10800"/>
                  </a:lnTo>
                  <a:lnTo>
                    <a:pt x="21600" y="10800"/>
                  </a:lnTo>
                  <a:lnTo>
                    <a:pt x="21600" y="4750"/>
                  </a:lnTo>
                  <a:lnTo>
                    <a:pt x="2148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4" name="Shape"/>
            <p:cNvSpPr/>
            <p:nvPr/>
          </p:nvSpPr>
          <p:spPr>
            <a:xfrm>
              <a:off x="529844" y="6350"/>
              <a:ext cx="466217" cy="46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307"/>
                  </a:moveTo>
                  <a:lnTo>
                    <a:pt x="588" y="21307"/>
                  </a:lnTo>
                  <a:lnTo>
                    <a:pt x="588" y="21600"/>
                  </a:lnTo>
                  <a:lnTo>
                    <a:pt x="21600" y="21600"/>
                  </a:lnTo>
                  <a:lnTo>
                    <a:pt x="21600" y="21307"/>
                  </a:lnTo>
                  <a:close/>
                  <a:moveTo>
                    <a:pt x="588" y="21307"/>
                  </a:moveTo>
                  <a:lnTo>
                    <a:pt x="294" y="21307"/>
                  </a:lnTo>
                  <a:lnTo>
                    <a:pt x="588" y="21600"/>
                  </a:lnTo>
                  <a:lnTo>
                    <a:pt x="588" y="21307"/>
                  </a:lnTo>
                  <a:close/>
                  <a:moveTo>
                    <a:pt x="588" y="0"/>
                  </a:moveTo>
                  <a:lnTo>
                    <a:pt x="0" y="0"/>
                  </a:lnTo>
                  <a:lnTo>
                    <a:pt x="294" y="293"/>
                  </a:lnTo>
                  <a:lnTo>
                    <a:pt x="588" y="293"/>
                  </a:lnTo>
                  <a:lnTo>
                    <a:pt x="588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16" name="object 43"/>
          <p:cNvSpPr/>
          <p:nvPr/>
        </p:nvSpPr>
        <p:spPr>
          <a:xfrm>
            <a:off x="2628900" y="1967483"/>
            <a:ext cx="2363724" cy="1527048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7" name="object 44"/>
          <p:cNvSpPr/>
          <p:nvPr/>
        </p:nvSpPr>
        <p:spPr>
          <a:xfrm>
            <a:off x="2686050" y="2001772"/>
            <a:ext cx="2249425" cy="1412749"/>
          </a:xfrm>
          <a:prstGeom prst="rect">
            <a:avLst/>
          </a:prstGeom>
          <a:ln w="28956">
            <a:solidFill>
              <a:srgbClr val="464646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18" name="object 45"/>
          <p:cNvSpPr txBox="1"/>
          <p:nvPr/>
        </p:nvSpPr>
        <p:spPr>
          <a:xfrm>
            <a:off x="3304413" y="3250183"/>
            <a:ext cx="10039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CloudWatch</a:t>
            </a:r>
            <a:r>
              <a:rPr spc="-80"/>
              <a:t> </a:t>
            </a:r>
            <a:r>
              <a:t>Metrics</a:t>
            </a:r>
          </a:p>
        </p:txBody>
      </p:sp>
      <p:sp>
        <p:nvSpPr>
          <p:cNvPr id="3119" name="object 46"/>
          <p:cNvSpPr/>
          <p:nvPr/>
        </p:nvSpPr>
        <p:spPr>
          <a:xfrm>
            <a:off x="2814827" y="2156460"/>
            <a:ext cx="999745" cy="387096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0" name="object 47"/>
          <p:cNvSpPr/>
          <p:nvPr/>
        </p:nvSpPr>
        <p:spPr>
          <a:xfrm>
            <a:off x="2881882" y="2191510"/>
            <a:ext cx="864109" cy="298706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1" name="object 48"/>
          <p:cNvSpPr/>
          <p:nvPr/>
        </p:nvSpPr>
        <p:spPr>
          <a:xfrm>
            <a:off x="2862071" y="2183892"/>
            <a:ext cx="905257" cy="292608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2" name="object 49"/>
          <p:cNvSpPr/>
          <p:nvPr/>
        </p:nvSpPr>
        <p:spPr>
          <a:xfrm>
            <a:off x="2862071" y="2183892"/>
            <a:ext cx="905257" cy="29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36" y="21600"/>
                </a:moveTo>
                <a:lnTo>
                  <a:pt x="20670" y="18722"/>
                </a:lnTo>
                <a:lnTo>
                  <a:pt x="21600" y="18000"/>
                </a:lnTo>
                <a:lnTo>
                  <a:pt x="20436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8000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23" name="object 50"/>
          <p:cNvSpPr txBox="1"/>
          <p:nvPr/>
        </p:nvSpPr>
        <p:spPr>
          <a:xfrm>
            <a:off x="2973451" y="2230373"/>
            <a:ext cx="6826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P</a:t>
            </a:r>
            <a:r>
              <a:t>UU</a:t>
            </a:r>
            <a:r>
              <a:rPr spc="0"/>
              <a:t>tili</a:t>
            </a:r>
            <a:r>
              <a:t>za</a:t>
            </a:r>
            <a:r>
              <a:rPr spc="0"/>
              <a:t>tion</a:t>
            </a:r>
          </a:p>
        </p:txBody>
      </p:sp>
      <p:sp>
        <p:nvSpPr>
          <p:cNvPr id="3124" name="object 51"/>
          <p:cNvSpPr/>
          <p:nvPr/>
        </p:nvSpPr>
        <p:spPr>
          <a:xfrm>
            <a:off x="3139438" y="2471927"/>
            <a:ext cx="1196340" cy="387096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5" name="object 52"/>
          <p:cNvSpPr/>
          <p:nvPr/>
        </p:nvSpPr>
        <p:spPr>
          <a:xfrm>
            <a:off x="3203448" y="2506978"/>
            <a:ext cx="1065277" cy="298705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6" name="object 53"/>
          <p:cNvSpPr/>
          <p:nvPr/>
        </p:nvSpPr>
        <p:spPr>
          <a:xfrm>
            <a:off x="3186682" y="2499360"/>
            <a:ext cx="1101854" cy="292608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7" name="object 54"/>
          <p:cNvSpPr/>
          <p:nvPr/>
        </p:nvSpPr>
        <p:spPr>
          <a:xfrm>
            <a:off x="3186682" y="2499360"/>
            <a:ext cx="1101854" cy="29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44" y="21600"/>
                </a:moveTo>
                <a:lnTo>
                  <a:pt x="20836" y="18722"/>
                </a:lnTo>
                <a:lnTo>
                  <a:pt x="21600" y="18000"/>
                </a:lnTo>
                <a:lnTo>
                  <a:pt x="20644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8000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28" name="object 55"/>
          <p:cNvSpPr txBox="1"/>
          <p:nvPr/>
        </p:nvSpPr>
        <p:spPr>
          <a:xfrm>
            <a:off x="3295015" y="2544826"/>
            <a:ext cx="8839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</a:t>
            </a:r>
            <a:r>
              <a:rPr spc="-5"/>
              <a:t>a</a:t>
            </a:r>
            <a:r>
              <a:t>t</a:t>
            </a:r>
            <a:r>
              <a:rPr spc="-5"/>
              <a:t>u</a:t>
            </a:r>
            <a:r>
              <a:t>s</a:t>
            </a:r>
            <a:r>
              <a:rPr spc="-5"/>
              <a:t>Che</a:t>
            </a:r>
            <a:r>
              <a:t>ckFailed</a:t>
            </a:r>
          </a:p>
        </p:txBody>
      </p:sp>
      <p:sp>
        <p:nvSpPr>
          <p:cNvPr id="3129" name="object 56"/>
          <p:cNvSpPr/>
          <p:nvPr/>
        </p:nvSpPr>
        <p:spPr>
          <a:xfrm>
            <a:off x="158494" y="3049522"/>
            <a:ext cx="1502665" cy="10302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30" name="object 57"/>
          <p:cNvSpPr/>
          <p:nvPr/>
        </p:nvSpPr>
        <p:spPr>
          <a:xfrm>
            <a:off x="205739" y="3076955"/>
            <a:ext cx="1408178" cy="935737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31" name="object 58"/>
          <p:cNvSpPr/>
          <p:nvPr/>
        </p:nvSpPr>
        <p:spPr>
          <a:xfrm>
            <a:off x="205739" y="3076955"/>
            <a:ext cx="1408178" cy="935738"/>
          </a:xfrm>
          <a:prstGeom prst="rect">
            <a:avLst/>
          </a:prstGeom>
          <a:ln w="9143">
            <a:solidFill>
              <a:srgbClr val="94959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32" name="object 59"/>
          <p:cNvSpPr txBox="1"/>
          <p:nvPr/>
        </p:nvSpPr>
        <p:spPr>
          <a:xfrm>
            <a:off x="363727" y="3254119"/>
            <a:ext cx="1090295" cy="528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334" algn="ctr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Custom  Application-  </a:t>
            </a:r>
            <a:r>
              <a:rPr spc="0"/>
              <a:t>Specific</a:t>
            </a:r>
            <a:r>
              <a:rPr spc="-104"/>
              <a:t> </a:t>
            </a:r>
            <a:r>
              <a:t>Metrics</a:t>
            </a:r>
          </a:p>
        </p:txBody>
      </p:sp>
      <p:sp>
        <p:nvSpPr>
          <p:cNvPr id="3133" name="object 60"/>
          <p:cNvSpPr/>
          <p:nvPr/>
        </p:nvSpPr>
        <p:spPr>
          <a:xfrm>
            <a:off x="1571243" y="2711194"/>
            <a:ext cx="1234442" cy="883920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39" name="object 61"/>
          <p:cNvGrpSpPr/>
          <p:nvPr/>
        </p:nvGrpSpPr>
        <p:grpSpPr>
          <a:xfrm>
            <a:off x="1613916" y="2772155"/>
            <a:ext cx="1072263" cy="760605"/>
            <a:chOff x="0" y="0"/>
            <a:chExt cx="1072261" cy="760604"/>
          </a:xfrm>
        </p:grpSpPr>
        <p:sp>
          <p:nvSpPr>
            <p:cNvPr id="3134" name="Shape"/>
            <p:cNvSpPr/>
            <p:nvPr/>
          </p:nvSpPr>
          <p:spPr>
            <a:xfrm>
              <a:off x="0" y="747903"/>
              <a:ext cx="54254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9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84" y="21600"/>
                  </a:lnTo>
                  <a:lnTo>
                    <a:pt x="21600" y="16632"/>
                  </a:lnTo>
                  <a:lnTo>
                    <a:pt x="21600" y="10800"/>
                  </a:lnTo>
                  <a:lnTo>
                    <a:pt x="21094" y="10800"/>
                  </a:lnTo>
                  <a:lnTo>
                    <a:pt x="210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5" name="Shape"/>
            <p:cNvSpPr/>
            <p:nvPr/>
          </p:nvSpPr>
          <p:spPr>
            <a:xfrm>
              <a:off x="529844" y="31750"/>
              <a:ext cx="466217" cy="722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9" y="0"/>
                  </a:lnTo>
                  <a:lnTo>
                    <a:pt x="0" y="84"/>
                  </a:lnTo>
                  <a:lnTo>
                    <a:pt x="0" y="21600"/>
                  </a:lnTo>
                  <a:lnTo>
                    <a:pt x="294" y="21410"/>
                  </a:lnTo>
                  <a:lnTo>
                    <a:pt x="588" y="21410"/>
                  </a:lnTo>
                  <a:lnTo>
                    <a:pt x="588" y="380"/>
                  </a:lnTo>
                  <a:lnTo>
                    <a:pt x="294" y="380"/>
                  </a:lnTo>
                  <a:lnTo>
                    <a:pt x="588" y="190"/>
                  </a:lnTo>
                  <a:lnTo>
                    <a:pt x="21600" y="19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6" name="Shape"/>
            <p:cNvSpPr/>
            <p:nvPr/>
          </p:nvSpPr>
          <p:spPr>
            <a:xfrm>
              <a:off x="996060" y="0"/>
              <a:ext cx="63502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2600"/>
                  </a:lnTo>
                  <a:lnTo>
                    <a:pt x="4320" y="12600"/>
                  </a:lnTo>
                  <a:lnTo>
                    <a:pt x="4320" y="9000"/>
                  </a:lnTo>
                  <a:lnTo>
                    <a:pt x="21600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7" name="Shape"/>
            <p:cNvSpPr/>
            <p:nvPr/>
          </p:nvSpPr>
          <p:spPr>
            <a:xfrm>
              <a:off x="1008760" y="31750"/>
              <a:ext cx="6350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7280" y="21600"/>
                  </a:lnTo>
                  <a:lnTo>
                    <a:pt x="21600" y="10800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8" name="Shape"/>
            <p:cNvSpPr/>
            <p:nvPr/>
          </p:nvSpPr>
          <p:spPr>
            <a:xfrm>
              <a:off x="529844" y="38100"/>
              <a:ext cx="466217" cy="716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0"/>
                  </a:moveTo>
                  <a:lnTo>
                    <a:pt x="294" y="192"/>
                  </a:lnTo>
                  <a:lnTo>
                    <a:pt x="588" y="192"/>
                  </a:lnTo>
                  <a:lnTo>
                    <a:pt x="588" y="0"/>
                  </a:lnTo>
                  <a:close/>
                  <a:moveTo>
                    <a:pt x="21600" y="0"/>
                  </a:moveTo>
                  <a:lnTo>
                    <a:pt x="588" y="0"/>
                  </a:lnTo>
                  <a:lnTo>
                    <a:pt x="588" y="192"/>
                  </a:lnTo>
                  <a:lnTo>
                    <a:pt x="21600" y="192"/>
                  </a:lnTo>
                  <a:lnTo>
                    <a:pt x="21600" y="0"/>
                  </a:lnTo>
                  <a:close/>
                  <a:moveTo>
                    <a:pt x="588" y="21408"/>
                  </a:moveTo>
                  <a:lnTo>
                    <a:pt x="294" y="21408"/>
                  </a:lnTo>
                  <a:lnTo>
                    <a:pt x="0" y="21600"/>
                  </a:lnTo>
                  <a:lnTo>
                    <a:pt x="588" y="21600"/>
                  </a:lnTo>
                  <a:lnTo>
                    <a:pt x="588" y="21408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40" name="object 62"/>
          <p:cNvSpPr/>
          <p:nvPr/>
        </p:nvSpPr>
        <p:spPr>
          <a:xfrm>
            <a:off x="3776471" y="2785872"/>
            <a:ext cx="1097280" cy="387096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1" name="object 63"/>
          <p:cNvSpPr/>
          <p:nvPr/>
        </p:nvSpPr>
        <p:spPr>
          <a:xfrm>
            <a:off x="3857244" y="2820922"/>
            <a:ext cx="935737" cy="298705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2" name="object 64"/>
          <p:cNvSpPr/>
          <p:nvPr/>
        </p:nvSpPr>
        <p:spPr>
          <a:xfrm>
            <a:off x="3823715" y="2813304"/>
            <a:ext cx="1002793" cy="292608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3" name="object 65"/>
          <p:cNvSpPr/>
          <p:nvPr/>
        </p:nvSpPr>
        <p:spPr>
          <a:xfrm>
            <a:off x="3823715" y="2813304"/>
            <a:ext cx="1002793" cy="29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50" y="21600"/>
                </a:moveTo>
                <a:lnTo>
                  <a:pt x="20760" y="18722"/>
                </a:lnTo>
                <a:lnTo>
                  <a:pt x="21600" y="18000"/>
                </a:lnTo>
                <a:lnTo>
                  <a:pt x="2055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18000"/>
                </a:lnTo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4" name="object 66"/>
          <p:cNvSpPr txBox="1"/>
          <p:nvPr/>
        </p:nvSpPr>
        <p:spPr>
          <a:xfrm>
            <a:off x="3949446" y="2859404"/>
            <a:ext cx="7531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PageViewCount</a:t>
            </a:r>
          </a:p>
        </p:txBody>
      </p:sp>
      <p:sp>
        <p:nvSpPr>
          <p:cNvPr id="3145" name="object 67"/>
          <p:cNvSpPr/>
          <p:nvPr/>
        </p:nvSpPr>
        <p:spPr>
          <a:xfrm>
            <a:off x="2540506" y="1308189"/>
            <a:ext cx="574546" cy="14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7" y="0"/>
                </a:moveTo>
                <a:lnTo>
                  <a:pt x="0" y="6361"/>
                </a:lnTo>
                <a:lnTo>
                  <a:pt x="10837" y="21600"/>
                </a:lnTo>
                <a:lnTo>
                  <a:pt x="21600" y="6510"/>
                </a:lnTo>
                <a:lnTo>
                  <a:pt x="21600" y="6298"/>
                </a:lnTo>
                <a:lnTo>
                  <a:pt x="10837" y="0"/>
                </a:lnTo>
                <a:close/>
              </a:path>
            </a:pathLst>
          </a:custGeom>
          <a:solidFill>
            <a:srgbClr val="B1CE8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6" name="object 68"/>
          <p:cNvSpPr/>
          <p:nvPr/>
        </p:nvSpPr>
        <p:spPr>
          <a:xfrm>
            <a:off x="2742371" y="908299"/>
            <a:ext cx="230956" cy="48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178"/>
                </a:lnTo>
                <a:lnTo>
                  <a:pt x="21600" y="3732"/>
                </a:lnTo>
                <a:lnTo>
                  <a:pt x="1496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7" name="object 69"/>
          <p:cNvSpPr/>
          <p:nvPr/>
        </p:nvSpPr>
        <p:spPr>
          <a:xfrm>
            <a:off x="2646288" y="1009378"/>
            <a:ext cx="172776" cy="351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746"/>
                </a:lnTo>
                <a:lnTo>
                  <a:pt x="21600" y="2346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8" name="object 70"/>
          <p:cNvSpPr/>
          <p:nvPr/>
        </p:nvSpPr>
        <p:spPr>
          <a:xfrm>
            <a:off x="2767059" y="997861"/>
            <a:ext cx="61701" cy="417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963"/>
                </a:lnTo>
                <a:lnTo>
                  <a:pt x="0" y="2063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9" name="object 71"/>
          <p:cNvSpPr/>
          <p:nvPr/>
        </p:nvSpPr>
        <p:spPr>
          <a:xfrm>
            <a:off x="2675377" y="908299"/>
            <a:ext cx="66995" cy="48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516" y="0"/>
                </a:lnTo>
                <a:lnTo>
                  <a:pt x="0" y="1193"/>
                </a:lnTo>
                <a:lnTo>
                  <a:pt x="0" y="2068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0" name="object 72"/>
          <p:cNvSpPr/>
          <p:nvPr/>
        </p:nvSpPr>
        <p:spPr>
          <a:xfrm>
            <a:off x="2540506" y="1350749"/>
            <a:ext cx="288254" cy="203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319"/>
                </a:lnTo>
                <a:lnTo>
                  <a:pt x="21600" y="21600"/>
                </a:lnTo>
                <a:lnTo>
                  <a:pt x="21600" y="1084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1" name="object 73"/>
          <p:cNvSpPr/>
          <p:nvPr/>
        </p:nvSpPr>
        <p:spPr>
          <a:xfrm>
            <a:off x="2828760" y="1351751"/>
            <a:ext cx="286293" cy="202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794"/>
                </a:lnTo>
                <a:lnTo>
                  <a:pt x="0" y="21600"/>
                </a:lnTo>
                <a:lnTo>
                  <a:pt x="21600" y="6395"/>
                </a:lnTo>
                <a:lnTo>
                  <a:pt x="2160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2" name="object 74"/>
          <p:cNvSpPr/>
          <p:nvPr/>
        </p:nvSpPr>
        <p:spPr>
          <a:xfrm>
            <a:off x="2597805" y="1009378"/>
            <a:ext cx="48484" cy="351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146"/>
                </a:lnTo>
                <a:lnTo>
                  <a:pt x="0" y="2067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35E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3" name="object 75"/>
          <p:cNvSpPr/>
          <p:nvPr/>
        </p:nvSpPr>
        <p:spPr>
          <a:xfrm>
            <a:off x="2828760" y="996965"/>
            <a:ext cx="208039" cy="418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96"/>
                </a:lnTo>
                <a:lnTo>
                  <a:pt x="21600" y="3204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object 2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156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7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8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59" name="object 5"/>
          <p:cNvSpPr txBox="1"/>
          <p:nvPr>
            <p:ph type="title"/>
          </p:nvPr>
        </p:nvSpPr>
        <p:spPr>
          <a:xfrm>
            <a:off x="415543" y="139064"/>
            <a:ext cx="219837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Auto Scaling</a:t>
            </a:r>
          </a:p>
        </p:txBody>
      </p:sp>
      <p:sp>
        <p:nvSpPr>
          <p:cNvPr id="3160" name="object 6"/>
          <p:cNvSpPr txBox="1"/>
          <p:nvPr/>
        </p:nvSpPr>
        <p:spPr>
          <a:xfrm>
            <a:off x="2436622" y="1457655"/>
            <a:ext cx="5205730" cy="155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 </a:t>
            </a:r>
            <a:r>
              <a:rPr b="0"/>
              <a:t>your Amazon EC2</a:t>
            </a:r>
            <a:r>
              <a:rPr b="0" spc="-180"/>
              <a:t> </a:t>
            </a:r>
            <a:r>
              <a:rPr b="0"/>
              <a:t>capacity</a:t>
            </a:r>
          </a:p>
          <a:p>
            <a:pPr indent="355600"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automatically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Well-suited </a:t>
            </a:r>
            <a:r>
              <a:rPr spc="0"/>
              <a:t>for applications that</a:t>
            </a:r>
            <a:r>
              <a:rPr spc="-114"/>
              <a:t> </a:t>
            </a:r>
            <a:r>
              <a:rPr spc="0"/>
              <a:t>experience</a:t>
            </a:r>
          </a:p>
          <a:p>
            <a:pPr indent="355600">
              <a:defRPr b="1"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variability </a:t>
            </a:r>
            <a:r>
              <a:rPr spc="0"/>
              <a:t>in</a:t>
            </a:r>
            <a:r>
              <a:rPr spc="-25"/>
              <a:t> </a:t>
            </a:r>
            <a:r>
              <a:rPr spc="0"/>
              <a:t>usage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Available </a:t>
            </a:r>
            <a:r>
              <a:rPr spc="0"/>
              <a:t>at no additional</a:t>
            </a:r>
            <a:r>
              <a:rPr spc="-35"/>
              <a:t> </a:t>
            </a:r>
            <a:r>
              <a:rPr spc="0"/>
              <a:t>charge</a:t>
            </a:r>
          </a:p>
        </p:txBody>
      </p:sp>
      <p:sp>
        <p:nvSpPr>
          <p:cNvPr id="3161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2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63" name="object 9"/>
          <p:cNvSpPr/>
          <p:nvPr/>
        </p:nvSpPr>
        <p:spPr>
          <a:xfrm>
            <a:off x="836674" y="2609088"/>
            <a:ext cx="1170434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4" name="object 10"/>
          <p:cNvSpPr txBox="1"/>
          <p:nvPr/>
        </p:nvSpPr>
        <p:spPr>
          <a:xfrm>
            <a:off x="1020875" y="2729609"/>
            <a:ext cx="69278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716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 S</a:t>
            </a:r>
            <a:r>
              <a:rPr spc="0"/>
              <a:t>c</a:t>
            </a:r>
            <a:r>
              <a:t>aling</a:t>
            </a:r>
          </a:p>
        </p:txBody>
      </p:sp>
      <p:sp>
        <p:nvSpPr>
          <p:cNvPr id="3165" name="object 11"/>
          <p:cNvSpPr/>
          <p:nvPr/>
        </p:nvSpPr>
        <p:spPr>
          <a:xfrm>
            <a:off x="1213926" y="1792203"/>
            <a:ext cx="59581" cy="33882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6" name="object 12"/>
          <p:cNvSpPr/>
          <p:nvPr/>
        </p:nvSpPr>
        <p:spPr>
          <a:xfrm>
            <a:off x="1474060" y="1792203"/>
            <a:ext cx="59581" cy="3388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7" name="object 13"/>
          <p:cNvSpPr/>
          <p:nvPr/>
        </p:nvSpPr>
        <p:spPr>
          <a:xfrm>
            <a:off x="1393646" y="1899822"/>
            <a:ext cx="80416" cy="117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8" name="object 14"/>
          <p:cNvSpPr/>
          <p:nvPr/>
        </p:nvSpPr>
        <p:spPr>
          <a:xfrm>
            <a:off x="1273506" y="1897831"/>
            <a:ext cx="84397" cy="119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9" name="object 15"/>
          <p:cNvSpPr/>
          <p:nvPr/>
        </p:nvSpPr>
        <p:spPr>
          <a:xfrm>
            <a:off x="1624982" y="2079177"/>
            <a:ext cx="133738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0" name="object 16"/>
          <p:cNvSpPr/>
          <p:nvPr/>
        </p:nvSpPr>
        <p:spPr>
          <a:xfrm>
            <a:off x="987550" y="2079177"/>
            <a:ext cx="137020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1" name="object 17"/>
          <p:cNvSpPr/>
          <p:nvPr/>
        </p:nvSpPr>
        <p:spPr>
          <a:xfrm>
            <a:off x="1463147" y="1982528"/>
            <a:ext cx="161835" cy="194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72" name="object 18"/>
          <p:cNvSpPr/>
          <p:nvPr/>
        </p:nvSpPr>
        <p:spPr>
          <a:xfrm>
            <a:off x="987550" y="1824095"/>
            <a:ext cx="299846" cy="318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73" name="object 19"/>
          <p:cNvSpPr/>
          <p:nvPr/>
        </p:nvSpPr>
        <p:spPr>
          <a:xfrm>
            <a:off x="1124570" y="1984519"/>
            <a:ext cx="162828" cy="192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74" name="object 20"/>
          <p:cNvSpPr/>
          <p:nvPr/>
        </p:nvSpPr>
        <p:spPr>
          <a:xfrm>
            <a:off x="1463148" y="1824095"/>
            <a:ext cx="295572" cy="318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75" name="object 21"/>
          <p:cNvSpPr/>
          <p:nvPr/>
        </p:nvSpPr>
        <p:spPr>
          <a:xfrm>
            <a:off x="1213926" y="2186789"/>
            <a:ext cx="319715" cy="1952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79" name="object 22"/>
          <p:cNvGrpSpPr/>
          <p:nvPr/>
        </p:nvGrpSpPr>
        <p:grpSpPr>
          <a:xfrm>
            <a:off x="1213926" y="1636769"/>
            <a:ext cx="319715" cy="711441"/>
            <a:chOff x="0" y="0"/>
            <a:chExt cx="319714" cy="711440"/>
          </a:xfrm>
        </p:grpSpPr>
        <p:sp>
          <p:nvSpPr>
            <p:cNvPr id="3176" name="Triangle"/>
            <p:cNvSpPr/>
            <p:nvPr/>
          </p:nvSpPr>
          <p:spPr>
            <a:xfrm>
              <a:off x="0" y="550020"/>
              <a:ext cx="319715" cy="161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7" name="Shape"/>
            <p:cNvSpPr/>
            <p:nvPr/>
          </p:nvSpPr>
          <p:spPr>
            <a:xfrm>
              <a:off x="59580" y="155433"/>
              <a:ext cx="200555" cy="39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8" name="Shape"/>
            <p:cNvSpPr/>
            <p:nvPr/>
          </p:nvSpPr>
          <p:spPr>
            <a:xfrm>
              <a:off x="0" y="0"/>
              <a:ext cx="319715" cy="15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object 2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182" name="object 2"/>
          <p:cNvSpPr txBox="1"/>
          <p:nvPr>
            <p:ph type="title"/>
          </p:nvPr>
        </p:nvSpPr>
        <p:spPr>
          <a:xfrm>
            <a:off x="415543" y="139064"/>
            <a:ext cx="3699511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Auto Scaling Benefits</a:t>
            </a:r>
          </a:p>
        </p:txBody>
      </p:sp>
      <p:sp>
        <p:nvSpPr>
          <p:cNvPr id="3183" name="object 3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84" name="object 4"/>
          <p:cNvSpPr/>
          <p:nvPr/>
        </p:nvSpPr>
        <p:spPr>
          <a:xfrm>
            <a:off x="8325988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5" name="object 5"/>
          <p:cNvSpPr/>
          <p:nvPr/>
        </p:nvSpPr>
        <p:spPr>
          <a:xfrm>
            <a:off x="8585610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6" name="object 6"/>
          <p:cNvSpPr/>
          <p:nvPr/>
        </p:nvSpPr>
        <p:spPr>
          <a:xfrm>
            <a:off x="8505355" y="503301"/>
            <a:ext cx="80257" cy="117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7" name="object 7"/>
          <p:cNvSpPr/>
          <p:nvPr/>
        </p:nvSpPr>
        <p:spPr>
          <a:xfrm>
            <a:off x="8385451" y="501314"/>
            <a:ext cx="84232" cy="119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8" name="object 8"/>
          <p:cNvSpPr/>
          <p:nvPr/>
        </p:nvSpPr>
        <p:spPr>
          <a:xfrm>
            <a:off x="8736234" y="682291"/>
            <a:ext cx="133477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89" name="object 9"/>
          <p:cNvSpPr/>
          <p:nvPr/>
        </p:nvSpPr>
        <p:spPr>
          <a:xfrm>
            <a:off x="8100059" y="682289"/>
            <a:ext cx="136750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90" name="object 10"/>
          <p:cNvSpPr/>
          <p:nvPr/>
        </p:nvSpPr>
        <p:spPr>
          <a:xfrm>
            <a:off x="8574720" y="585840"/>
            <a:ext cx="161517" cy="193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1" name="object 11"/>
          <p:cNvSpPr/>
          <p:nvPr/>
        </p:nvSpPr>
        <p:spPr>
          <a:xfrm>
            <a:off x="8100059" y="427729"/>
            <a:ext cx="299256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2" name="object 12"/>
          <p:cNvSpPr/>
          <p:nvPr/>
        </p:nvSpPr>
        <p:spPr>
          <a:xfrm>
            <a:off x="8236808" y="587825"/>
            <a:ext cx="162508" cy="19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3" name="object 13"/>
          <p:cNvSpPr/>
          <p:nvPr/>
        </p:nvSpPr>
        <p:spPr>
          <a:xfrm>
            <a:off x="8574720" y="427729"/>
            <a:ext cx="294992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4" name="object 14"/>
          <p:cNvSpPr/>
          <p:nvPr/>
        </p:nvSpPr>
        <p:spPr>
          <a:xfrm>
            <a:off x="8325988" y="789681"/>
            <a:ext cx="319086" cy="1948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98" name="object 15"/>
          <p:cNvGrpSpPr/>
          <p:nvPr/>
        </p:nvGrpSpPr>
        <p:grpSpPr>
          <a:xfrm>
            <a:off x="8325988" y="240787"/>
            <a:ext cx="319087" cy="709983"/>
            <a:chOff x="0" y="0"/>
            <a:chExt cx="319086" cy="709982"/>
          </a:xfrm>
        </p:grpSpPr>
        <p:sp>
          <p:nvSpPr>
            <p:cNvPr id="3195" name="Triangle"/>
            <p:cNvSpPr/>
            <p:nvPr/>
          </p:nvSpPr>
          <p:spPr>
            <a:xfrm>
              <a:off x="0" y="548893"/>
              <a:ext cx="319086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6" name="Shape"/>
            <p:cNvSpPr/>
            <p:nvPr/>
          </p:nvSpPr>
          <p:spPr>
            <a:xfrm>
              <a:off x="59462" y="155116"/>
              <a:ext cx="200161" cy="39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7" name="Shape"/>
            <p:cNvSpPr/>
            <p:nvPr/>
          </p:nvSpPr>
          <p:spPr>
            <a:xfrm>
              <a:off x="0" y="0"/>
              <a:ext cx="319085" cy="15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99" name="object 16"/>
          <p:cNvSpPr txBox="1"/>
          <p:nvPr/>
        </p:nvSpPr>
        <p:spPr>
          <a:xfrm>
            <a:off x="6329553" y="1824988"/>
            <a:ext cx="126365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83819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Better Cost  Manageme</a:t>
            </a:r>
            <a:r>
              <a:rPr spc="-15"/>
              <a:t>n</a:t>
            </a:r>
            <a:r>
              <a:t>t</a:t>
            </a:r>
          </a:p>
        </p:txBody>
      </p:sp>
      <p:sp>
        <p:nvSpPr>
          <p:cNvPr id="3200" name="object 17"/>
          <p:cNvSpPr/>
          <p:nvPr/>
        </p:nvSpPr>
        <p:spPr>
          <a:xfrm>
            <a:off x="647699" y="1301496"/>
            <a:ext cx="7559042" cy="27584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01" name="object 18"/>
          <p:cNvSpPr txBox="1"/>
          <p:nvPr/>
        </p:nvSpPr>
        <p:spPr>
          <a:xfrm>
            <a:off x="3987165" y="1823718"/>
            <a:ext cx="108521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8920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Better  </a:t>
            </a:r>
            <a:r>
              <a:rPr spc="-104"/>
              <a:t>A</a:t>
            </a:r>
            <a:r>
              <a:rPr spc="-30"/>
              <a:t>v</a:t>
            </a:r>
            <a:r>
              <a:t>a</a:t>
            </a:r>
            <a:r>
              <a:rPr spc="5"/>
              <a:t>i</a:t>
            </a:r>
            <a:r>
              <a:t>lab</a:t>
            </a:r>
            <a:r>
              <a:rPr spc="0"/>
              <a:t>i</a:t>
            </a:r>
            <a:r>
              <a:t>l</a:t>
            </a:r>
            <a:r>
              <a:rPr spc="5"/>
              <a:t>i</a:t>
            </a:r>
            <a:r>
              <a:rPr spc="0"/>
              <a:t>t</a:t>
            </a:r>
            <a:r>
              <a:t>y</a:t>
            </a:r>
          </a:p>
        </p:txBody>
      </p:sp>
      <p:sp>
        <p:nvSpPr>
          <p:cNvPr id="3202" name="object 19"/>
          <p:cNvSpPr/>
          <p:nvPr/>
        </p:nvSpPr>
        <p:spPr>
          <a:xfrm>
            <a:off x="3633215" y="2174748"/>
            <a:ext cx="1915668" cy="12847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03" name="object 20"/>
          <p:cNvSpPr txBox="1"/>
          <p:nvPr/>
        </p:nvSpPr>
        <p:spPr>
          <a:xfrm>
            <a:off x="1461897" y="1831084"/>
            <a:ext cx="115379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3344" marR="5080" indent="-81279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Better</a:t>
            </a:r>
            <a:r>
              <a:rPr spc="-60"/>
              <a:t> </a:t>
            </a:r>
            <a:r>
              <a:t>Fault  </a:t>
            </a:r>
            <a:r>
              <a:rPr spc="-20"/>
              <a:t>Tolerance</a:t>
            </a:r>
          </a:p>
        </p:txBody>
      </p:sp>
      <p:sp>
        <p:nvSpPr>
          <p:cNvPr id="3204" name="object 21"/>
          <p:cNvSpPr/>
          <p:nvPr/>
        </p:nvSpPr>
        <p:spPr>
          <a:xfrm>
            <a:off x="934210" y="1641348"/>
            <a:ext cx="2141222" cy="188518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object 1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207" name="object 2"/>
          <p:cNvSpPr txBox="1"/>
          <p:nvPr>
            <p:ph type="title"/>
          </p:nvPr>
        </p:nvSpPr>
        <p:spPr>
          <a:xfrm>
            <a:off x="415544" y="139064"/>
            <a:ext cx="391477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Launch Configurations</a:t>
            </a:r>
          </a:p>
        </p:txBody>
      </p:sp>
      <p:sp>
        <p:nvSpPr>
          <p:cNvPr id="3208" name="object 3"/>
          <p:cNvSpPr txBox="1"/>
          <p:nvPr/>
        </p:nvSpPr>
        <p:spPr>
          <a:xfrm>
            <a:off x="419505" y="998600"/>
            <a:ext cx="7175501" cy="324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launch </a:t>
            </a:r>
            <a:r>
              <a:rPr b="1" spc="-5"/>
              <a:t>configuration </a:t>
            </a:r>
            <a:r>
              <a:rPr spc="-5"/>
              <a:t>is a template </a:t>
            </a:r>
            <a:r>
              <a:t>that </a:t>
            </a:r>
            <a:r>
              <a:rPr spc="-5"/>
              <a:t>an</a:t>
            </a:r>
            <a:r>
              <a:rPr spc="-260"/>
              <a:t> </a:t>
            </a:r>
            <a:r>
              <a:t>Auto  </a:t>
            </a:r>
            <a:r>
              <a:rPr spc="-5"/>
              <a:t>Scaling group uses </a:t>
            </a:r>
            <a:r>
              <a:t>to </a:t>
            </a:r>
            <a:r>
              <a:rPr spc="-5"/>
              <a:t>launch EC2</a:t>
            </a:r>
            <a:r>
              <a:rPr spc="80"/>
              <a:t> </a:t>
            </a:r>
            <a:r>
              <a:rPr spc="-5"/>
              <a:t>instances.</a:t>
            </a:r>
          </a:p>
          <a:p>
            <a:pPr marL="355600" indent="-342900">
              <a:lnSpc>
                <a:spcPts val="2700"/>
              </a:lnSpc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</a:t>
            </a:r>
            <a:r>
              <a:rPr spc="0"/>
              <a:t>you create a </a:t>
            </a:r>
            <a:r>
              <a:t>launch configuration, </a:t>
            </a:r>
            <a:r>
              <a:rPr spc="0"/>
              <a:t>you</a:t>
            </a:r>
            <a:r>
              <a:rPr spc="25"/>
              <a:t> </a:t>
            </a:r>
            <a:r>
              <a:rPr spc="0"/>
              <a:t>can</a:t>
            </a:r>
          </a:p>
          <a:p>
            <a:pPr indent="355600">
              <a:lnSpc>
                <a:spcPts val="2700"/>
              </a:lnSpc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specify: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AMI</a:t>
            </a:r>
            <a:r>
              <a:rPr spc="-19"/>
              <a:t> </a:t>
            </a:r>
            <a:r>
              <a:rPr spc="-4"/>
              <a:t>ID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45"/>
              <a:t> </a:t>
            </a:r>
            <a:r>
              <a:rPr spc="-4"/>
              <a:t>type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Key</a:t>
            </a:r>
            <a:r>
              <a:rPr spc="-15"/>
              <a:t> </a:t>
            </a:r>
            <a:r>
              <a:t>pair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-35"/>
              <a:t> </a:t>
            </a:r>
            <a:r>
              <a:t>groups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Block device</a:t>
            </a:r>
            <a:r>
              <a:rPr spc="-35"/>
              <a:t> </a:t>
            </a:r>
            <a:r>
              <a:t>mapping</a:t>
            </a:r>
          </a:p>
          <a:p>
            <a:pPr lvl="1" marL="756284" indent="-287020">
              <a:spcBef>
                <a:spcPts val="2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30"/>
              <a:t> </a:t>
            </a:r>
            <a:r>
              <a:t>data</a:t>
            </a:r>
          </a:p>
        </p:txBody>
      </p:sp>
      <p:sp>
        <p:nvSpPr>
          <p:cNvPr id="3209" name="object 4"/>
          <p:cNvSpPr/>
          <p:nvPr/>
        </p:nvSpPr>
        <p:spPr>
          <a:xfrm>
            <a:off x="5388852" y="2596894"/>
            <a:ext cx="2523766" cy="10770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0" name="object 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211" name="object 6"/>
          <p:cNvSpPr/>
          <p:nvPr/>
        </p:nvSpPr>
        <p:spPr>
          <a:xfrm>
            <a:off x="8325988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2" name="object 7"/>
          <p:cNvSpPr/>
          <p:nvPr/>
        </p:nvSpPr>
        <p:spPr>
          <a:xfrm>
            <a:off x="8585610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3" name="object 8"/>
          <p:cNvSpPr/>
          <p:nvPr/>
        </p:nvSpPr>
        <p:spPr>
          <a:xfrm>
            <a:off x="8505355" y="503301"/>
            <a:ext cx="80257" cy="117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4" name="object 9"/>
          <p:cNvSpPr/>
          <p:nvPr/>
        </p:nvSpPr>
        <p:spPr>
          <a:xfrm>
            <a:off x="8385451" y="501314"/>
            <a:ext cx="84232" cy="119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5" name="object 10"/>
          <p:cNvSpPr/>
          <p:nvPr/>
        </p:nvSpPr>
        <p:spPr>
          <a:xfrm>
            <a:off x="8736234" y="682291"/>
            <a:ext cx="133477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6" name="object 11"/>
          <p:cNvSpPr/>
          <p:nvPr/>
        </p:nvSpPr>
        <p:spPr>
          <a:xfrm>
            <a:off x="8100059" y="682289"/>
            <a:ext cx="136750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7" name="object 12"/>
          <p:cNvSpPr/>
          <p:nvPr/>
        </p:nvSpPr>
        <p:spPr>
          <a:xfrm>
            <a:off x="8574720" y="585840"/>
            <a:ext cx="161517" cy="193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8" name="object 13"/>
          <p:cNvSpPr/>
          <p:nvPr/>
        </p:nvSpPr>
        <p:spPr>
          <a:xfrm>
            <a:off x="8100059" y="427729"/>
            <a:ext cx="299256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9" name="object 14"/>
          <p:cNvSpPr/>
          <p:nvPr/>
        </p:nvSpPr>
        <p:spPr>
          <a:xfrm>
            <a:off x="8236808" y="587825"/>
            <a:ext cx="162508" cy="19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20" name="object 15"/>
          <p:cNvSpPr/>
          <p:nvPr/>
        </p:nvSpPr>
        <p:spPr>
          <a:xfrm>
            <a:off x="8574720" y="427729"/>
            <a:ext cx="294992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21" name="object 16"/>
          <p:cNvSpPr/>
          <p:nvPr/>
        </p:nvSpPr>
        <p:spPr>
          <a:xfrm>
            <a:off x="8325988" y="789681"/>
            <a:ext cx="319086" cy="1948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25" name="object 17"/>
          <p:cNvGrpSpPr/>
          <p:nvPr/>
        </p:nvGrpSpPr>
        <p:grpSpPr>
          <a:xfrm>
            <a:off x="8325988" y="240787"/>
            <a:ext cx="319087" cy="709983"/>
            <a:chOff x="0" y="0"/>
            <a:chExt cx="319086" cy="709982"/>
          </a:xfrm>
        </p:grpSpPr>
        <p:sp>
          <p:nvSpPr>
            <p:cNvPr id="3222" name="Triangle"/>
            <p:cNvSpPr/>
            <p:nvPr/>
          </p:nvSpPr>
          <p:spPr>
            <a:xfrm>
              <a:off x="0" y="548893"/>
              <a:ext cx="319086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3" name="Shape"/>
            <p:cNvSpPr/>
            <p:nvPr/>
          </p:nvSpPr>
          <p:spPr>
            <a:xfrm>
              <a:off x="59462" y="155116"/>
              <a:ext cx="200161" cy="39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4" name="Shape"/>
            <p:cNvSpPr/>
            <p:nvPr/>
          </p:nvSpPr>
          <p:spPr>
            <a:xfrm>
              <a:off x="0" y="0"/>
              <a:ext cx="319085" cy="15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 txBox="1"/>
          <p:nvPr>
            <p:ph type="title"/>
          </p:nvPr>
        </p:nvSpPr>
        <p:spPr>
          <a:xfrm>
            <a:off x="415544" y="139064"/>
            <a:ext cx="6453505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Core Infrastructure and</a:t>
            </a:r>
            <a:r>
              <a:rPr spc="100"/>
              <a:t> </a:t>
            </a:r>
            <a:r>
              <a:t>Services</a:t>
            </a:r>
          </a:p>
        </p:txBody>
      </p:sp>
      <p:sp>
        <p:nvSpPr>
          <p:cNvPr id="219" name="object 3"/>
          <p:cNvSpPr/>
          <p:nvPr/>
        </p:nvSpPr>
        <p:spPr>
          <a:xfrm>
            <a:off x="526541" y="2303526"/>
            <a:ext cx="3259836" cy="1133857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object 4"/>
          <p:cNvSpPr/>
          <p:nvPr/>
        </p:nvSpPr>
        <p:spPr>
          <a:xfrm>
            <a:off x="529590" y="1064513"/>
            <a:ext cx="3259836" cy="1132333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object 5"/>
          <p:cNvSpPr/>
          <p:nvPr/>
        </p:nvSpPr>
        <p:spPr>
          <a:xfrm>
            <a:off x="722376" y="2772155"/>
            <a:ext cx="583693" cy="3657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object 6"/>
          <p:cNvSpPr/>
          <p:nvPr/>
        </p:nvSpPr>
        <p:spPr>
          <a:xfrm>
            <a:off x="1790700" y="1467610"/>
            <a:ext cx="510539" cy="4328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object 7"/>
          <p:cNvSpPr/>
          <p:nvPr/>
        </p:nvSpPr>
        <p:spPr>
          <a:xfrm>
            <a:off x="966565" y="1466897"/>
            <a:ext cx="311782" cy="4159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object 8"/>
          <p:cNvSpPr/>
          <p:nvPr/>
        </p:nvSpPr>
        <p:spPr>
          <a:xfrm>
            <a:off x="987350" y="1514559"/>
            <a:ext cx="270211" cy="9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object 9"/>
          <p:cNvSpPr/>
          <p:nvPr/>
        </p:nvSpPr>
        <p:spPr>
          <a:xfrm>
            <a:off x="985167" y="1531891"/>
            <a:ext cx="212531" cy="32930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object 10"/>
          <p:cNvSpPr/>
          <p:nvPr/>
        </p:nvSpPr>
        <p:spPr>
          <a:xfrm>
            <a:off x="966565" y="1466896"/>
            <a:ext cx="311783" cy="415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object 11"/>
          <p:cNvSpPr/>
          <p:nvPr/>
        </p:nvSpPr>
        <p:spPr>
          <a:xfrm>
            <a:off x="2996182" y="2744722"/>
            <a:ext cx="553214" cy="4023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object 12"/>
          <p:cNvSpPr/>
          <p:nvPr/>
        </p:nvSpPr>
        <p:spPr>
          <a:xfrm>
            <a:off x="1746066" y="2692190"/>
            <a:ext cx="421880" cy="26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object 13"/>
          <p:cNvSpPr/>
          <p:nvPr/>
        </p:nvSpPr>
        <p:spPr>
          <a:xfrm>
            <a:off x="1948216" y="2953697"/>
            <a:ext cx="219730" cy="26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815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object 14"/>
          <p:cNvSpPr/>
          <p:nvPr/>
        </p:nvSpPr>
        <p:spPr>
          <a:xfrm>
            <a:off x="2167945" y="2953697"/>
            <a:ext cx="210939" cy="26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815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object 15"/>
          <p:cNvSpPr/>
          <p:nvPr/>
        </p:nvSpPr>
        <p:spPr>
          <a:xfrm>
            <a:off x="2167945" y="2692190"/>
            <a:ext cx="1" cy="261507"/>
          </a:xfrm>
          <a:prstGeom prst="line">
            <a:avLst/>
          </a:prstGeom>
          <a:ln w="8789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object 16"/>
          <p:cNvSpPr/>
          <p:nvPr/>
        </p:nvSpPr>
        <p:spPr>
          <a:xfrm>
            <a:off x="2167945" y="2692190"/>
            <a:ext cx="413091" cy="261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object 17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object 18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object 19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object 20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object 21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object 22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object 23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object 24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object 25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object 26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object 27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object 28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object 29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object 30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object 31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object 32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object 33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object 34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object 35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object 36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object 37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object 38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object 39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object 40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object 41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object 42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object 43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object 44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object 45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object 46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object 47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object 48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object 49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object 50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object 51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object 52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object 53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object 54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object 55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object 56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object 57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object 58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object 59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object 60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object 61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object 62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object 63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object 64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object 65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object 66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object 67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object 68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object 69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object 70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object 71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object 72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object 73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0" name="object 74"/>
          <p:cNvSpPr/>
          <p:nvPr/>
        </p:nvSpPr>
        <p:spPr>
          <a:xfrm flipH="1">
            <a:off x="2167945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object 75"/>
          <p:cNvSpPr/>
          <p:nvPr/>
        </p:nvSpPr>
        <p:spPr>
          <a:xfrm>
            <a:off x="1851536" y="2953697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object 76"/>
          <p:cNvSpPr/>
          <p:nvPr/>
        </p:nvSpPr>
        <p:spPr>
          <a:xfrm>
            <a:off x="1530732" y="2866527"/>
            <a:ext cx="1265579" cy="17433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object 77"/>
          <p:cNvSpPr/>
          <p:nvPr/>
        </p:nvSpPr>
        <p:spPr>
          <a:xfrm>
            <a:off x="2707636" y="2879662"/>
            <a:ext cx="72000" cy="14807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object 78"/>
          <p:cNvSpPr/>
          <p:nvPr/>
        </p:nvSpPr>
        <p:spPr>
          <a:xfrm>
            <a:off x="1530731" y="2866527"/>
            <a:ext cx="1265581" cy="17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  <a:lnTo>
                  <a:pt x="975" y="0"/>
                </a:lnTo>
                <a:close/>
              </a:path>
            </a:pathLst>
          </a:custGeom>
          <a:ln w="7292">
            <a:solidFill>
              <a:srgbClr val="37377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object 79"/>
          <p:cNvSpPr/>
          <p:nvPr/>
        </p:nvSpPr>
        <p:spPr>
          <a:xfrm>
            <a:off x="1530731" y="2866527"/>
            <a:ext cx="1265581" cy="17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</a:path>
            </a:pathLst>
          </a:custGeom>
          <a:ln w="1458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object 80"/>
          <p:cNvSpPr/>
          <p:nvPr/>
        </p:nvSpPr>
        <p:spPr>
          <a:xfrm>
            <a:off x="2842641" y="1437442"/>
            <a:ext cx="284167" cy="43292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object 81"/>
          <p:cNvSpPr/>
          <p:nvPr/>
        </p:nvSpPr>
        <p:spPr>
          <a:xfrm>
            <a:off x="2898814" y="1435970"/>
            <a:ext cx="162536" cy="16219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object 82"/>
          <p:cNvSpPr/>
          <p:nvPr/>
        </p:nvSpPr>
        <p:spPr>
          <a:xfrm flipV="1">
            <a:off x="2880529" y="1690278"/>
            <a:ext cx="1" cy="100641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object 83"/>
          <p:cNvSpPr/>
          <p:nvPr/>
        </p:nvSpPr>
        <p:spPr>
          <a:xfrm flipV="1">
            <a:off x="3006683" y="1753840"/>
            <a:ext cx="1" cy="95344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object 84"/>
          <p:cNvSpPr/>
          <p:nvPr/>
        </p:nvSpPr>
        <p:spPr>
          <a:xfrm>
            <a:off x="2842087" y="1437442"/>
            <a:ext cx="284721" cy="43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40" y="9752"/>
                </a:lnTo>
                <a:lnTo>
                  <a:pt x="15850" y="8556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1" y="6561"/>
                </a:lnTo>
                <a:lnTo>
                  <a:pt x="6933" y="7245"/>
                </a:lnTo>
                <a:lnTo>
                  <a:pt x="6744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object 85"/>
          <p:cNvSpPr/>
          <p:nvPr/>
        </p:nvSpPr>
        <p:spPr>
          <a:xfrm>
            <a:off x="6839711" y="1478280"/>
            <a:ext cx="512065" cy="4358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object 86"/>
          <p:cNvSpPr/>
          <p:nvPr/>
        </p:nvSpPr>
        <p:spPr>
          <a:xfrm>
            <a:off x="5972904" y="1434934"/>
            <a:ext cx="311783" cy="41740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object 87"/>
          <p:cNvSpPr/>
          <p:nvPr/>
        </p:nvSpPr>
        <p:spPr>
          <a:xfrm>
            <a:off x="5993689" y="1482762"/>
            <a:ext cx="270212" cy="95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object 88"/>
          <p:cNvSpPr/>
          <p:nvPr/>
        </p:nvSpPr>
        <p:spPr>
          <a:xfrm>
            <a:off x="5993689" y="1526242"/>
            <a:ext cx="207855" cy="95656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object 89"/>
          <p:cNvSpPr/>
          <p:nvPr/>
        </p:nvSpPr>
        <p:spPr>
          <a:xfrm>
            <a:off x="5993689" y="1569721"/>
            <a:ext cx="207855" cy="100003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object 90"/>
          <p:cNvSpPr/>
          <p:nvPr/>
        </p:nvSpPr>
        <p:spPr>
          <a:xfrm>
            <a:off x="5993689" y="1617547"/>
            <a:ext cx="207855" cy="95655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object 91"/>
          <p:cNvSpPr/>
          <p:nvPr/>
        </p:nvSpPr>
        <p:spPr>
          <a:xfrm>
            <a:off x="5993689" y="1661028"/>
            <a:ext cx="207855" cy="100003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object 92"/>
          <p:cNvSpPr/>
          <p:nvPr/>
        </p:nvSpPr>
        <p:spPr>
          <a:xfrm>
            <a:off x="5993689" y="1708854"/>
            <a:ext cx="207855" cy="95655"/>
          </a:xfrm>
          <a:prstGeom prst="line">
            <a:avLst/>
          </a:prstGeom>
          <a:ln w="4316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object 93"/>
          <p:cNvSpPr/>
          <p:nvPr/>
        </p:nvSpPr>
        <p:spPr>
          <a:xfrm>
            <a:off x="5972904" y="1434934"/>
            <a:ext cx="311783" cy="417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object 94"/>
          <p:cNvSpPr/>
          <p:nvPr/>
        </p:nvSpPr>
        <p:spPr>
          <a:xfrm>
            <a:off x="7963220" y="1448258"/>
            <a:ext cx="282792" cy="43425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object 95"/>
          <p:cNvSpPr/>
          <p:nvPr/>
        </p:nvSpPr>
        <p:spPr>
          <a:xfrm>
            <a:off x="8019118" y="1446789"/>
            <a:ext cx="161758" cy="16268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object 96"/>
          <p:cNvSpPr/>
          <p:nvPr/>
        </p:nvSpPr>
        <p:spPr>
          <a:xfrm>
            <a:off x="7962669" y="1448258"/>
            <a:ext cx="283342" cy="43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39" y="9752"/>
                </a:lnTo>
                <a:lnTo>
                  <a:pt x="15850" y="8557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0" y="6561"/>
                </a:lnTo>
                <a:lnTo>
                  <a:pt x="6933" y="7245"/>
                </a:lnTo>
                <a:lnTo>
                  <a:pt x="6745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object 97"/>
          <p:cNvSpPr/>
          <p:nvPr/>
        </p:nvSpPr>
        <p:spPr>
          <a:xfrm>
            <a:off x="5418582" y="2356866"/>
            <a:ext cx="3261361" cy="1130809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object 98"/>
          <p:cNvSpPr/>
          <p:nvPr/>
        </p:nvSpPr>
        <p:spPr>
          <a:xfrm>
            <a:off x="5380482" y="1061466"/>
            <a:ext cx="3261361" cy="11323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object 99"/>
          <p:cNvSpPr/>
          <p:nvPr/>
        </p:nvSpPr>
        <p:spPr>
          <a:xfrm>
            <a:off x="5380482" y="1061466"/>
            <a:ext cx="3261361" cy="1132332"/>
          </a:xfrm>
          <a:prstGeom prst="rect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object 100"/>
          <p:cNvSpPr txBox="1"/>
          <p:nvPr/>
        </p:nvSpPr>
        <p:spPr>
          <a:xfrm>
            <a:off x="1653284" y="2327529"/>
            <a:ext cx="8540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>
                <a:solidFill>
                  <a:srgbClr val="464646"/>
                </a:solidFill>
              </a:defRPr>
            </a:pPr>
            <a:r>
              <a:t>Net</a:t>
            </a:r>
            <a:r>
              <a:rPr spc="-15"/>
              <a:t>w</a:t>
            </a:r>
            <a:r>
              <a:t>ork</a:t>
            </a:r>
          </a:p>
        </p:txBody>
      </p:sp>
      <p:sp>
        <p:nvSpPr>
          <p:cNvPr id="317" name="object 101"/>
          <p:cNvSpPr/>
          <p:nvPr/>
        </p:nvSpPr>
        <p:spPr>
          <a:xfrm>
            <a:off x="6754368" y="1464563"/>
            <a:ext cx="512065" cy="4343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object 102"/>
          <p:cNvSpPr/>
          <p:nvPr/>
        </p:nvSpPr>
        <p:spPr>
          <a:xfrm>
            <a:off x="5930231" y="1463890"/>
            <a:ext cx="311783" cy="417403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object 103"/>
          <p:cNvSpPr/>
          <p:nvPr/>
        </p:nvSpPr>
        <p:spPr>
          <a:xfrm>
            <a:off x="5951017" y="1511717"/>
            <a:ext cx="270211" cy="95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object 104"/>
          <p:cNvSpPr/>
          <p:nvPr/>
        </p:nvSpPr>
        <p:spPr>
          <a:xfrm>
            <a:off x="5948829" y="1529109"/>
            <a:ext cx="212538" cy="330444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object 105"/>
          <p:cNvSpPr/>
          <p:nvPr/>
        </p:nvSpPr>
        <p:spPr>
          <a:xfrm>
            <a:off x="5930231" y="1463890"/>
            <a:ext cx="311783" cy="417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object 106"/>
          <p:cNvSpPr/>
          <p:nvPr/>
        </p:nvSpPr>
        <p:spPr>
          <a:xfrm>
            <a:off x="7807773" y="1434541"/>
            <a:ext cx="282792" cy="434259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object 107"/>
          <p:cNvSpPr/>
          <p:nvPr/>
        </p:nvSpPr>
        <p:spPr>
          <a:xfrm>
            <a:off x="7863669" y="1433072"/>
            <a:ext cx="161758" cy="16268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object 108"/>
          <p:cNvSpPr/>
          <p:nvPr/>
        </p:nvSpPr>
        <p:spPr>
          <a:xfrm flipV="1">
            <a:off x="7845476" y="1688155"/>
            <a:ext cx="1" cy="100951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object 109"/>
          <p:cNvSpPr/>
          <p:nvPr/>
        </p:nvSpPr>
        <p:spPr>
          <a:xfrm flipV="1">
            <a:off x="7971021" y="1751913"/>
            <a:ext cx="1" cy="95637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object 110"/>
          <p:cNvSpPr/>
          <p:nvPr/>
        </p:nvSpPr>
        <p:spPr>
          <a:xfrm>
            <a:off x="7807221" y="1434542"/>
            <a:ext cx="283342" cy="432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39" y="9752"/>
                </a:lnTo>
                <a:lnTo>
                  <a:pt x="15850" y="8557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0" y="6561"/>
                </a:lnTo>
                <a:lnTo>
                  <a:pt x="6933" y="7245"/>
                </a:lnTo>
                <a:lnTo>
                  <a:pt x="6745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object 111"/>
          <p:cNvSpPr txBox="1"/>
          <p:nvPr/>
        </p:nvSpPr>
        <p:spPr>
          <a:xfrm>
            <a:off x="6804406" y="1890522"/>
            <a:ext cx="50863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NACLs</a:t>
            </a:r>
          </a:p>
        </p:txBody>
      </p:sp>
      <p:sp>
        <p:nvSpPr>
          <p:cNvPr id="328" name="object 112"/>
          <p:cNvSpPr txBox="1"/>
          <p:nvPr/>
        </p:nvSpPr>
        <p:spPr>
          <a:xfrm>
            <a:off x="7512177" y="1876169"/>
            <a:ext cx="93916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</a:t>
            </a:r>
            <a:r>
              <a:rPr spc="-80"/>
              <a:t> </a:t>
            </a:r>
            <a:r>
              <a:rPr spc="-5"/>
              <a:t>Mgmt</a:t>
            </a:r>
          </a:p>
        </p:txBody>
      </p:sp>
      <p:sp>
        <p:nvSpPr>
          <p:cNvPr id="329" name="object 113"/>
          <p:cNvSpPr/>
          <p:nvPr/>
        </p:nvSpPr>
        <p:spPr>
          <a:xfrm>
            <a:off x="7930894" y="2906266"/>
            <a:ext cx="106680" cy="117349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3" name="object 114"/>
          <p:cNvGrpSpPr/>
          <p:nvPr/>
        </p:nvGrpSpPr>
        <p:grpSpPr>
          <a:xfrm>
            <a:off x="7347204" y="2590800"/>
            <a:ext cx="1274065" cy="762001"/>
            <a:chOff x="0" y="0"/>
            <a:chExt cx="1274064" cy="762000"/>
          </a:xfrm>
        </p:grpSpPr>
        <p:sp>
          <p:nvSpPr>
            <p:cNvPr id="330" name="Shape"/>
            <p:cNvSpPr/>
            <p:nvPr/>
          </p:nvSpPr>
          <p:spPr>
            <a:xfrm>
              <a:off x="0" y="0"/>
              <a:ext cx="1270645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29" y="0"/>
                  </a:moveTo>
                  <a:lnTo>
                    <a:pt x="7504" y="100"/>
                  </a:lnTo>
                  <a:lnTo>
                    <a:pt x="6722" y="391"/>
                  </a:lnTo>
                  <a:lnTo>
                    <a:pt x="5991" y="853"/>
                  </a:lnTo>
                  <a:lnTo>
                    <a:pt x="5318" y="1471"/>
                  </a:lnTo>
                  <a:lnTo>
                    <a:pt x="4710" y="2228"/>
                  </a:lnTo>
                  <a:lnTo>
                    <a:pt x="4175" y="3106"/>
                  </a:lnTo>
                  <a:lnTo>
                    <a:pt x="3720" y="4088"/>
                  </a:lnTo>
                  <a:lnTo>
                    <a:pt x="3353" y="5157"/>
                  </a:lnTo>
                  <a:lnTo>
                    <a:pt x="3082" y="6296"/>
                  </a:lnTo>
                  <a:lnTo>
                    <a:pt x="2914" y="7488"/>
                  </a:lnTo>
                  <a:lnTo>
                    <a:pt x="2856" y="8716"/>
                  </a:lnTo>
                  <a:lnTo>
                    <a:pt x="2856" y="9094"/>
                  </a:lnTo>
                  <a:lnTo>
                    <a:pt x="2066" y="9649"/>
                  </a:lnTo>
                  <a:lnTo>
                    <a:pt x="1375" y="10498"/>
                  </a:lnTo>
                  <a:lnTo>
                    <a:pt x="803" y="11558"/>
                  </a:lnTo>
                  <a:lnTo>
                    <a:pt x="370" y="12745"/>
                  </a:lnTo>
                  <a:lnTo>
                    <a:pt x="96" y="13973"/>
                  </a:lnTo>
                  <a:lnTo>
                    <a:pt x="0" y="15160"/>
                  </a:lnTo>
                  <a:lnTo>
                    <a:pt x="0" y="15538"/>
                  </a:lnTo>
                  <a:lnTo>
                    <a:pt x="86" y="16668"/>
                  </a:lnTo>
                  <a:lnTo>
                    <a:pt x="335" y="17764"/>
                  </a:lnTo>
                  <a:lnTo>
                    <a:pt x="728" y="18788"/>
                  </a:lnTo>
                  <a:lnTo>
                    <a:pt x="1249" y="19705"/>
                  </a:lnTo>
                  <a:lnTo>
                    <a:pt x="1882" y="20481"/>
                  </a:lnTo>
                  <a:lnTo>
                    <a:pt x="2610" y="21079"/>
                  </a:lnTo>
                  <a:lnTo>
                    <a:pt x="3416" y="21464"/>
                  </a:lnTo>
                  <a:lnTo>
                    <a:pt x="4283" y="21600"/>
                  </a:lnTo>
                  <a:lnTo>
                    <a:pt x="17135" y="21600"/>
                  </a:lnTo>
                  <a:lnTo>
                    <a:pt x="18081" y="21464"/>
                  </a:lnTo>
                  <a:lnTo>
                    <a:pt x="18947" y="21079"/>
                  </a:lnTo>
                  <a:lnTo>
                    <a:pt x="19717" y="20481"/>
                  </a:lnTo>
                  <a:lnTo>
                    <a:pt x="20379" y="19705"/>
                  </a:lnTo>
                  <a:lnTo>
                    <a:pt x="20918" y="18788"/>
                  </a:lnTo>
                  <a:lnTo>
                    <a:pt x="21320" y="17764"/>
                  </a:lnTo>
                  <a:lnTo>
                    <a:pt x="21571" y="16668"/>
                  </a:lnTo>
                  <a:lnTo>
                    <a:pt x="21600" y="16294"/>
                  </a:lnTo>
                  <a:lnTo>
                    <a:pt x="7854" y="16294"/>
                  </a:lnTo>
                  <a:lnTo>
                    <a:pt x="7854" y="12125"/>
                  </a:lnTo>
                  <a:lnTo>
                    <a:pt x="8806" y="12125"/>
                  </a:lnTo>
                  <a:lnTo>
                    <a:pt x="8807" y="10221"/>
                  </a:lnTo>
                  <a:lnTo>
                    <a:pt x="8929" y="9237"/>
                  </a:lnTo>
                  <a:lnTo>
                    <a:pt x="9253" y="8527"/>
                  </a:lnTo>
                  <a:lnTo>
                    <a:pt x="9710" y="8101"/>
                  </a:lnTo>
                  <a:lnTo>
                    <a:pt x="10233" y="7960"/>
                  </a:lnTo>
                  <a:lnTo>
                    <a:pt x="17534" y="7960"/>
                  </a:lnTo>
                  <a:lnTo>
                    <a:pt x="17477" y="7408"/>
                  </a:lnTo>
                  <a:lnTo>
                    <a:pt x="17102" y="6265"/>
                  </a:lnTo>
                  <a:lnTo>
                    <a:pt x="16533" y="5359"/>
                  </a:lnTo>
                  <a:lnTo>
                    <a:pt x="16470" y="5306"/>
                  </a:lnTo>
                  <a:lnTo>
                    <a:pt x="13329" y="5306"/>
                  </a:lnTo>
                  <a:lnTo>
                    <a:pt x="12929" y="4208"/>
                  </a:lnTo>
                  <a:lnTo>
                    <a:pt x="12448" y="3198"/>
                  </a:lnTo>
                  <a:lnTo>
                    <a:pt x="11894" y="2295"/>
                  </a:lnTo>
                  <a:lnTo>
                    <a:pt x="11276" y="1516"/>
                  </a:lnTo>
                  <a:lnTo>
                    <a:pt x="10602" y="880"/>
                  </a:lnTo>
                  <a:lnTo>
                    <a:pt x="9881" y="403"/>
                  </a:lnTo>
                  <a:lnTo>
                    <a:pt x="9120" y="104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F9A6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Shape"/>
            <p:cNvSpPr/>
            <p:nvPr/>
          </p:nvSpPr>
          <p:spPr>
            <a:xfrm>
              <a:off x="601979" y="280796"/>
              <a:ext cx="672086" cy="2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3" y="0"/>
                  </a:moveTo>
                  <a:lnTo>
                    <a:pt x="0" y="0"/>
                  </a:lnTo>
                  <a:lnTo>
                    <a:pt x="1252" y="367"/>
                  </a:lnTo>
                  <a:lnTo>
                    <a:pt x="2251" y="1471"/>
                  </a:lnTo>
                  <a:lnTo>
                    <a:pt x="2912" y="3310"/>
                  </a:lnTo>
                  <a:lnTo>
                    <a:pt x="3149" y="5861"/>
                  </a:lnTo>
                  <a:lnTo>
                    <a:pt x="3151" y="10795"/>
                  </a:lnTo>
                  <a:lnTo>
                    <a:pt x="4951" y="10795"/>
                  </a:lnTo>
                  <a:lnTo>
                    <a:pt x="4951" y="21600"/>
                  </a:lnTo>
                  <a:lnTo>
                    <a:pt x="21490" y="21600"/>
                  </a:lnTo>
                  <a:lnTo>
                    <a:pt x="21600" y="19641"/>
                  </a:lnTo>
                  <a:lnTo>
                    <a:pt x="21600" y="18661"/>
                  </a:lnTo>
                  <a:lnTo>
                    <a:pt x="21037" y="13288"/>
                  </a:lnTo>
                  <a:lnTo>
                    <a:pt x="20366" y="10613"/>
                  </a:lnTo>
                  <a:lnTo>
                    <a:pt x="19462" y="8099"/>
                  </a:lnTo>
                  <a:lnTo>
                    <a:pt x="18348" y="5861"/>
                  </a:lnTo>
                  <a:lnTo>
                    <a:pt x="17044" y="4015"/>
                  </a:lnTo>
                  <a:lnTo>
                    <a:pt x="15571" y="2676"/>
                  </a:lnTo>
                  <a:lnTo>
                    <a:pt x="13951" y="1959"/>
                  </a:lnTo>
                  <a:lnTo>
                    <a:pt x="13803" y="0"/>
                  </a:lnTo>
                  <a:close/>
                </a:path>
              </a:pathLst>
            </a:custGeom>
            <a:solidFill>
              <a:srgbClr val="F9A63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hape"/>
            <p:cNvSpPr/>
            <p:nvPr/>
          </p:nvSpPr>
          <p:spPr>
            <a:xfrm>
              <a:off x="784098" y="160399"/>
              <a:ext cx="184745" cy="2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48" y="0"/>
                  </a:moveTo>
                  <a:lnTo>
                    <a:pt x="8052" y="1849"/>
                  </a:lnTo>
                  <a:lnTo>
                    <a:pt x="5112" y="6731"/>
                  </a:lnTo>
                  <a:lnTo>
                    <a:pt x="2478" y="1364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7096" y="6118"/>
                  </a:lnTo>
                  <a:lnTo>
                    <a:pt x="11448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4" name="object 115"/>
          <p:cNvSpPr/>
          <p:nvPr/>
        </p:nvSpPr>
        <p:spPr>
          <a:xfrm>
            <a:off x="7347204" y="2590800"/>
            <a:ext cx="1274065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49" y="9094"/>
                </a:moveTo>
                <a:lnTo>
                  <a:pt x="2849" y="8716"/>
                </a:lnTo>
                <a:lnTo>
                  <a:pt x="2906" y="7488"/>
                </a:lnTo>
                <a:lnTo>
                  <a:pt x="3074" y="6296"/>
                </a:lnTo>
                <a:lnTo>
                  <a:pt x="3344" y="5157"/>
                </a:lnTo>
                <a:lnTo>
                  <a:pt x="3710" y="4088"/>
                </a:lnTo>
                <a:lnTo>
                  <a:pt x="4163" y="3106"/>
                </a:lnTo>
                <a:lnTo>
                  <a:pt x="4697" y="2228"/>
                </a:lnTo>
                <a:lnTo>
                  <a:pt x="5303" y="1471"/>
                </a:lnTo>
                <a:lnTo>
                  <a:pt x="5975" y="853"/>
                </a:lnTo>
                <a:lnTo>
                  <a:pt x="6704" y="391"/>
                </a:lnTo>
                <a:lnTo>
                  <a:pt x="7484" y="100"/>
                </a:lnTo>
                <a:lnTo>
                  <a:pt x="8307" y="0"/>
                </a:lnTo>
                <a:lnTo>
                  <a:pt x="9096" y="104"/>
                </a:lnTo>
                <a:lnTo>
                  <a:pt x="9854" y="403"/>
                </a:lnTo>
                <a:lnTo>
                  <a:pt x="10574" y="880"/>
                </a:lnTo>
                <a:lnTo>
                  <a:pt x="11246" y="1516"/>
                </a:lnTo>
                <a:lnTo>
                  <a:pt x="11862" y="2295"/>
                </a:lnTo>
                <a:lnTo>
                  <a:pt x="12414" y="3198"/>
                </a:lnTo>
                <a:lnTo>
                  <a:pt x="12894" y="4208"/>
                </a:lnTo>
                <a:lnTo>
                  <a:pt x="13293" y="5306"/>
                </a:lnTo>
                <a:lnTo>
                  <a:pt x="13653" y="5027"/>
                </a:lnTo>
                <a:lnTo>
                  <a:pt x="14034" y="4783"/>
                </a:lnTo>
                <a:lnTo>
                  <a:pt x="14461" y="4612"/>
                </a:lnTo>
                <a:lnTo>
                  <a:pt x="14953" y="4547"/>
                </a:lnTo>
                <a:lnTo>
                  <a:pt x="15772" y="4762"/>
                </a:lnTo>
                <a:lnTo>
                  <a:pt x="16488" y="5359"/>
                </a:lnTo>
                <a:lnTo>
                  <a:pt x="17056" y="6265"/>
                </a:lnTo>
                <a:lnTo>
                  <a:pt x="17430" y="7408"/>
                </a:lnTo>
                <a:lnTo>
                  <a:pt x="17565" y="8716"/>
                </a:lnTo>
                <a:lnTo>
                  <a:pt x="18420" y="8992"/>
                </a:lnTo>
                <a:lnTo>
                  <a:pt x="19197" y="9509"/>
                </a:lnTo>
                <a:lnTo>
                  <a:pt x="19884" y="10221"/>
                </a:lnTo>
                <a:lnTo>
                  <a:pt x="20472" y="11084"/>
                </a:lnTo>
                <a:lnTo>
                  <a:pt x="20949" y="12054"/>
                </a:lnTo>
                <a:lnTo>
                  <a:pt x="21303" y="13087"/>
                </a:lnTo>
                <a:lnTo>
                  <a:pt x="21524" y="14136"/>
                </a:lnTo>
                <a:lnTo>
                  <a:pt x="21600" y="15160"/>
                </a:lnTo>
                <a:lnTo>
                  <a:pt x="21600" y="15538"/>
                </a:lnTo>
                <a:lnTo>
                  <a:pt x="21513" y="16668"/>
                </a:lnTo>
                <a:lnTo>
                  <a:pt x="21262" y="17764"/>
                </a:lnTo>
                <a:lnTo>
                  <a:pt x="20861" y="18788"/>
                </a:lnTo>
                <a:lnTo>
                  <a:pt x="20324" y="19705"/>
                </a:lnTo>
                <a:lnTo>
                  <a:pt x="19664" y="20481"/>
                </a:lnTo>
                <a:lnTo>
                  <a:pt x="18896" y="21079"/>
                </a:lnTo>
                <a:lnTo>
                  <a:pt x="18033" y="21464"/>
                </a:lnTo>
                <a:lnTo>
                  <a:pt x="17089" y="21600"/>
                </a:lnTo>
                <a:lnTo>
                  <a:pt x="4272" y="21600"/>
                </a:lnTo>
                <a:lnTo>
                  <a:pt x="3407" y="21464"/>
                </a:lnTo>
                <a:lnTo>
                  <a:pt x="2603" y="21079"/>
                </a:lnTo>
                <a:lnTo>
                  <a:pt x="1877" y="20481"/>
                </a:lnTo>
                <a:lnTo>
                  <a:pt x="1246" y="19705"/>
                </a:lnTo>
                <a:lnTo>
                  <a:pt x="726" y="18788"/>
                </a:lnTo>
                <a:lnTo>
                  <a:pt x="334" y="17764"/>
                </a:lnTo>
                <a:lnTo>
                  <a:pt x="86" y="16668"/>
                </a:lnTo>
                <a:lnTo>
                  <a:pt x="0" y="15538"/>
                </a:lnTo>
                <a:lnTo>
                  <a:pt x="0" y="15160"/>
                </a:lnTo>
                <a:lnTo>
                  <a:pt x="96" y="13973"/>
                </a:lnTo>
                <a:lnTo>
                  <a:pt x="369" y="12745"/>
                </a:lnTo>
                <a:lnTo>
                  <a:pt x="801" y="11558"/>
                </a:lnTo>
                <a:lnTo>
                  <a:pt x="1371" y="10498"/>
                </a:lnTo>
                <a:lnTo>
                  <a:pt x="2060" y="9649"/>
                </a:lnTo>
                <a:lnTo>
                  <a:pt x="2849" y="9094"/>
                </a:lnTo>
                <a:close/>
              </a:path>
            </a:pathLst>
          </a:custGeom>
          <a:ln w="9144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object 116"/>
          <p:cNvSpPr/>
          <p:nvPr/>
        </p:nvSpPr>
        <p:spPr>
          <a:xfrm>
            <a:off x="7809230" y="2871597"/>
            <a:ext cx="294006" cy="29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10795"/>
                </a:lnTo>
                <a:lnTo>
                  <a:pt x="17485" y="10795"/>
                </a:lnTo>
                <a:lnTo>
                  <a:pt x="17485" y="5887"/>
                </a:lnTo>
                <a:lnTo>
                  <a:pt x="16938" y="3310"/>
                </a:lnTo>
                <a:lnTo>
                  <a:pt x="15427" y="1471"/>
                </a:lnTo>
                <a:lnTo>
                  <a:pt x="13144" y="367"/>
                </a:lnTo>
                <a:lnTo>
                  <a:pt x="10282" y="0"/>
                </a:lnTo>
                <a:lnTo>
                  <a:pt x="8020" y="367"/>
                </a:lnTo>
                <a:lnTo>
                  <a:pt x="6044" y="1471"/>
                </a:lnTo>
                <a:lnTo>
                  <a:pt x="4645" y="3310"/>
                </a:lnTo>
                <a:lnTo>
                  <a:pt x="4115" y="5887"/>
                </a:lnTo>
                <a:lnTo>
                  <a:pt x="4115" y="10795"/>
                </a:lnTo>
                <a:lnTo>
                  <a:pt x="0" y="10795"/>
                </a:lnTo>
                <a:lnTo>
                  <a:pt x="0" y="21600"/>
                </a:lnTo>
                <a:close/>
              </a:path>
            </a:pathLst>
          </a:custGeom>
          <a:ln w="9144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object 117"/>
          <p:cNvSpPr/>
          <p:nvPr/>
        </p:nvSpPr>
        <p:spPr>
          <a:xfrm>
            <a:off x="8173211" y="2916934"/>
            <a:ext cx="184405" cy="153925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object 118"/>
          <p:cNvSpPr/>
          <p:nvPr/>
        </p:nvSpPr>
        <p:spPr>
          <a:xfrm>
            <a:off x="7594092" y="2887978"/>
            <a:ext cx="184404" cy="155449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object 119"/>
          <p:cNvSpPr/>
          <p:nvPr/>
        </p:nvSpPr>
        <p:spPr>
          <a:xfrm>
            <a:off x="8173211" y="3090672"/>
            <a:ext cx="184405" cy="155449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object 120"/>
          <p:cNvSpPr/>
          <p:nvPr/>
        </p:nvSpPr>
        <p:spPr>
          <a:xfrm>
            <a:off x="7594092" y="3090672"/>
            <a:ext cx="184404" cy="155449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object 121"/>
          <p:cNvSpPr txBox="1"/>
          <p:nvPr/>
        </p:nvSpPr>
        <p:spPr>
          <a:xfrm>
            <a:off x="7818501" y="3148709"/>
            <a:ext cx="34036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50504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grpSp>
        <p:nvGrpSpPr>
          <p:cNvPr id="343" name="object 122"/>
          <p:cNvGrpSpPr/>
          <p:nvPr/>
        </p:nvGrpSpPr>
        <p:grpSpPr>
          <a:xfrm>
            <a:off x="5495543" y="2560320"/>
            <a:ext cx="1286258" cy="754382"/>
            <a:chOff x="0" y="0"/>
            <a:chExt cx="1286256" cy="754380"/>
          </a:xfrm>
        </p:grpSpPr>
        <p:sp>
          <p:nvSpPr>
            <p:cNvPr id="341" name="Shape"/>
            <p:cNvSpPr/>
            <p:nvPr/>
          </p:nvSpPr>
          <p:spPr>
            <a:xfrm>
              <a:off x="0" y="0"/>
              <a:ext cx="1286257" cy="75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51" y="0"/>
                  </a:moveTo>
                  <a:lnTo>
                    <a:pt x="7471" y="95"/>
                  </a:lnTo>
                  <a:lnTo>
                    <a:pt x="6723" y="373"/>
                  </a:lnTo>
                  <a:lnTo>
                    <a:pt x="6017" y="821"/>
                  </a:lnTo>
                  <a:lnTo>
                    <a:pt x="5361" y="1426"/>
                  </a:lnTo>
                  <a:lnTo>
                    <a:pt x="4764" y="2176"/>
                  </a:lnTo>
                  <a:lnTo>
                    <a:pt x="4235" y="3059"/>
                  </a:lnTo>
                  <a:lnTo>
                    <a:pt x="3783" y="4063"/>
                  </a:lnTo>
                  <a:lnTo>
                    <a:pt x="3415" y="5174"/>
                  </a:lnTo>
                  <a:lnTo>
                    <a:pt x="3142" y="6381"/>
                  </a:lnTo>
                  <a:lnTo>
                    <a:pt x="2972" y="7672"/>
                  </a:lnTo>
                  <a:lnTo>
                    <a:pt x="2913" y="9033"/>
                  </a:lnTo>
                  <a:lnTo>
                    <a:pt x="2107" y="9607"/>
                  </a:lnTo>
                  <a:lnTo>
                    <a:pt x="1403" y="10487"/>
                  </a:lnTo>
                  <a:lnTo>
                    <a:pt x="819" y="11585"/>
                  </a:lnTo>
                  <a:lnTo>
                    <a:pt x="378" y="12815"/>
                  </a:lnTo>
                  <a:lnTo>
                    <a:pt x="98" y="14087"/>
                  </a:lnTo>
                  <a:lnTo>
                    <a:pt x="0" y="15316"/>
                  </a:lnTo>
                  <a:lnTo>
                    <a:pt x="0" y="15709"/>
                  </a:lnTo>
                  <a:lnTo>
                    <a:pt x="88" y="16864"/>
                  </a:lnTo>
                  <a:lnTo>
                    <a:pt x="341" y="17955"/>
                  </a:lnTo>
                  <a:lnTo>
                    <a:pt x="742" y="18954"/>
                  </a:lnTo>
                  <a:lnTo>
                    <a:pt x="1274" y="19833"/>
                  </a:lnTo>
                  <a:lnTo>
                    <a:pt x="1919" y="20564"/>
                  </a:lnTo>
                  <a:lnTo>
                    <a:pt x="2661" y="21121"/>
                  </a:lnTo>
                  <a:lnTo>
                    <a:pt x="3483" y="21476"/>
                  </a:lnTo>
                  <a:lnTo>
                    <a:pt x="4368" y="21600"/>
                  </a:lnTo>
                  <a:lnTo>
                    <a:pt x="17232" y="21600"/>
                  </a:lnTo>
                  <a:lnTo>
                    <a:pt x="18117" y="21476"/>
                  </a:lnTo>
                  <a:lnTo>
                    <a:pt x="18939" y="21121"/>
                  </a:lnTo>
                  <a:lnTo>
                    <a:pt x="19681" y="20564"/>
                  </a:lnTo>
                  <a:lnTo>
                    <a:pt x="20326" y="19833"/>
                  </a:lnTo>
                  <a:lnTo>
                    <a:pt x="20858" y="18954"/>
                  </a:lnTo>
                  <a:lnTo>
                    <a:pt x="21259" y="17955"/>
                  </a:lnTo>
                  <a:lnTo>
                    <a:pt x="21512" y="16864"/>
                  </a:lnTo>
                  <a:lnTo>
                    <a:pt x="21600" y="15709"/>
                  </a:lnTo>
                  <a:lnTo>
                    <a:pt x="21600" y="15316"/>
                  </a:lnTo>
                  <a:lnTo>
                    <a:pt x="21300" y="13175"/>
                  </a:lnTo>
                  <a:lnTo>
                    <a:pt x="20947" y="12120"/>
                  </a:lnTo>
                  <a:lnTo>
                    <a:pt x="20477" y="11144"/>
                  </a:lnTo>
                  <a:lnTo>
                    <a:pt x="19905" y="10296"/>
                  </a:lnTo>
                  <a:lnTo>
                    <a:pt x="19245" y="9628"/>
                  </a:lnTo>
                  <a:lnTo>
                    <a:pt x="18510" y="9190"/>
                  </a:lnTo>
                  <a:lnTo>
                    <a:pt x="17716" y="9033"/>
                  </a:lnTo>
                  <a:lnTo>
                    <a:pt x="17517" y="7729"/>
                  </a:lnTo>
                  <a:lnTo>
                    <a:pt x="17177" y="6589"/>
                  </a:lnTo>
                  <a:lnTo>
                    <a:pt x="16715" y="5645"/>
                  </a:lnTo>
                  <a:lnTo>
                    <a:pt x="16290" y="5105"/>
                  </a:lnTo>
                  <a:lnTo>
                    <a:pt x="13349" y="5105"/>
                  </a:lnTo>
                  <a:lnTo>
                    <a:pt x="12941" y="4097"/>
                  </a:lnTo>
                  <a:lnTo>
                    <a:pt x="12450" y="3148"/>
                  </a:lnTo>
                  <a:lnTo>
                    <a:pt x="11885" y="2282"/>
                  </a:lnTo>
                  <a:lnTo>
                    <a:pt x="11255" y="1522"/>
                  </a:lnTo>
                  <a:lnTo>
                    <a:pt x="10568" y="891"/>
                  </a:lnTo>
                  <a:lnTo>
                    <a:pt x="9833" y="411"/>
                  </a:lnTo>
                  <a:lnTo>
                    <a:pt x="9058" y="107"/>
                  </a:lnTo>
                  <a:lnTo>
                    <a:pt x="8251" y="0"/>
                  </a:lnTo>
                  <a:close/>
                </a:path>
              </a:pathLst>
            </a:custGeom>
            <a:solidFill>
              <a:srgbClr val="C5C6C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Shape"/>
            <p:cNvSpPr/>
            <p:nvPr/>
          </p:nvSpPr>
          <p:spPr>
            <a:xfrm>
              <a:off x="794892" y="150875"/>
              <a:ext cx="175149" cy="2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7" y="0"/>
                  </a:moveTo>
                  <a:lnTo>
                    <a:pt x="8019" y="1857"/>
                  </a:lnTo>
                  <a:lnTo>
                    <a:pt x="5343" y="6750"/>
                  </a:lnTo>
                  <a:lnTo>
                    <a:pt x="2669" y="1366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591" y="16801"/>
                  </a:lnTo>
                  <a:lnTo>
                    <a:pt x="15866" y="4350"/>
                  </a:lnTo>
                  <a:lnTo>
                    <a:pt x="10697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4" name="object 123"/>
          <p:cNvSpPr/>
          <p:nvPr/>
        </p:nvSpPr>
        <p:spPr>
          <a:xfrm>
            <a:off x="5495543" y="2560320"/>
            <a:ext cx="1286258" cy="754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13" y="9033"/>
                </a:moveTo>
                <a:lnTo>
                  <a:pt x="2972" y="7672"/>
                </a:lnTo>
                <a:lnTo>
                  <a:pt x="3142" y="6381"/>
                </a:lnTo>
                <a:lnTo>
                  <a:pt x="3415" y="5174"/>
                </a:lnTo>
                <a:lnTo>
                  <a:pt x="3783" y="4063"/>
                </a:lnTo>
                <a:lnTo>
                  <a:pt x="4235" y="3059"/>
                </a:lnTo>
                <a:lnTo>
                  <a:pt x="4764" y="2176"/>
                </a:lnTo>
                <a:lnTo>
                  <a:pt x="5361" y="1426"/>
                </a:lnTo>
                <a:lnTo>
                  <a:pt x="6017" y="821"/>
                </a:lnTo>
                <a:lnTo>
                  <a:pt x="6723" y="373"/>
                </a:lnTo>
                <a:lnTo>
                  <a:pt x="7471" y="95"/>
                </a:lnTo>
                <a:lnTo>
                  <a:pt x="8251" y="0"/>
                </a:lnTo>
                <a:lnTo>
                  <a:pt x="9058" y="107"/>
                </a:lnTo>
                <a:lnTo>
                  <a:pt x="9833" y="411"/>
                </a:lnTo>
                <a:lnTo>
                  <a:pt x="10568" y="891"/>
                </a:lnTo>
                <a:lnTo>
                  <a:pt x="11255" y="1522"/>
                </a:lnTo>
                <a:lnTo>
                  <a:pt x="11885" y="2282"/>
                </a:lnTo>
                <a:lnTo>
                  <a:pt x="12450" y="3148"/>
                </a:lnTo>
                <a:lnTo>
                  <a:pt x="12941" y="4097"/>
                </a:lnTo>
                <a:lnTo>
                  <a:pt x="13349" y="5105"/>
                </a:lnTo>
                <a:lnTo>
                  <a:pt x="13712" y="4817"/>
                </a:lnTo>
                <a:lnTo>
                  <a:pt x="14076" y="4565"/>
                </a:lnTo>
                <a:lnTo>
                  <a:pt x="14441" y="4387"/>
                </a:lnTo>
                <a:lnTo>
                  <a:pt x="14805" y="4320"/>
                </a:lnTo>
                <a:lnTo>
                  <a:pt x="15509" y="4478"/>
                </a:lnTo>
                <a:lnTo>
                  <a:pt x="16152" y="4931"/>
                </a:lnTo>
                <a:lnTo>
                  <a:pt x="16715" y="5645"/>
                </a:lnTo>
                <a:lnTo>
                  <a:pt x="17177" y="6589"/>
                </a:lnTo>
                <a:lnTo>
                  <a:pt x="17517" y="7729"/>
                </a:lnTo>
                <a:lnTo>
                  <a:pt x="17716" y="9033"/>
                </a:lnTo>
                <a:lnTo>
                  <a:pt x="18510" y="9190"/>
                </a:lnTo>
                <a:lnTo>
                  <a:pt x="19245" y="9628"/>
                </a:lnTo>
                <a:lnTo>
                  <a:pt x="19905" y="10296"/>
                </a:lnTo>
                <a:lnTo>
                  <a:pt x="20477" y="11144"/>
                </a:lnTo>
                <a:lnTo>
                  <a:pt x="20947" y="12120"/>
                </a:lnTo>
                <a:lnTo>
                  <a:pt x="21300" y="13175"/>
                </a:lnTo>
                <a:lnTo>
                  <a:pt x="21523" y="14257"/>
                </a:lnTo>
                <a:lnTo>
                  <a:pt x="21600" y="15316"/>
                </a:lnTo>
                <a:lnTo>
                  <a:pt x="21600" y="15709"/>
                </a:lnTo>
                <a:lnTo>
                  <a:pt x="21512" y="16864"/>
                </a:lnTo>
                <a:lnTo>
                  <a:pt x="21259" y="17955"/>
                </a:lnTo>
                <a:lnTo>
                  <a:pt x="20858" y="18954"/>
                </a:lnTo>
                <a:lnTo>
                  <a:pt x="20326" y="19833"/>
                </a:lnTo>
                <a:lnTo>
                  <a:pt x="19681" y="20564"/>
                </a:lnTo>
                <a:lnTo>
                  <a:pt x="18939" y="21121"/>
                </a:lnTo>
                <a:lnTo>
                  <a:pt x="18117" y="21476"/>
                </a:lnTo>
                <a:lnTo>
                  <a:pt x="17232" y="21600"/>
                </a:lnTo>
                <a:lnTo>
                  <a:pt x="4368" y="21600"/>
                </a:lnTo>
                <a:lnTo>
                  <a:pt x="3483" y="21476"/>
                </a:lnTo>
                <a:lnTo>
                  <a:pt x="2661" y="21121"/>
                </a:lnTo>
                <a:lnTo>
                  <a:pt x="1919" y="20564"/>
                </a:lnTo>
                <a:lnTo>
                  <a:pt x="1274" y="19833"/>
                </a:lnTo>
                <a:lnTo>
                  <a:pt x="742" y="18954"/>
                </a:lnTo>
                <a:lnTo>
                  <a:pt x="341" y="17955"/>
                </a:lnTo>
                <a:lnTo>
                  <a:pt x="88" y="16864"/>
                </a:lnTo>
                <a:lnTo>
                  <a:pt x="0" y="15709"/>
                </a:lnTo>
                <a:lnTo>
                  <a:pt x="0" y="15316"/>
                </a:lnTo>
                <a:lnTo>
                  <a:pt x="98" y="14087"/>
                </a:lnTo>
                <a:lnTo>
                  <a:pt x="378" y="12815"/>
                </a:lnTo>
                <a:lnTo>
                  <a:pt x="819" y="11585"/>
                </a:lnTo>
                <a:lnTo>
                  <a:pt x="1403" y="10487"/>
                </a:lnTo>
                <a:lnTo>
                  <a:pt x="2107" y="9607"/>
                </a:lnTo>
                <a:lnTo>
                  <a:pt x="2913" y="9033"/>
                </a:lnTo>
                <a:close/>
              </a:path>
            </a:pathLst>
          </a:custGeom>
          <a:ln w="9144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object 124"/>
          <p:cNvSpPr/>
          <p:nvPr/>
        </p:nvSpPr>
        <p:spPr>
          <a:xfrm>
            <a:off x="6272784" y="2930650"/>
            <a:ext cx="182881" cy="156973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object 125"/>
          <p:cNvSpPr/>
          <p:nvPr/>
        </p:nvSpPr>
        <p:spPr>
          <a:xfrm>
            <a:off x="6047232" y="2930650"/>
            <a:ext cx="182881" cy="156973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object 126"/>
          <p:cNvSpPr/>
          <p:nvPr/>
        </p:nvSpPr>
        <p:spPr>
          <a:xfrm>
            <a:off x="5820154" y="2924555"/>
            <a:ext cx="182881" cy="156973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object 127"/>
          <p:cNvSpPr txBox="1"/>
          <p:nvPr/>
        </p:nvSpPr>
        <p:spPr>
          <a:xfrm>
            <a:off x="5665089" y="3069412"/>
            <a:ext cx="100774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EC2</a:t>
            </a:r>
            <a:r>
              <a:rPr spc="-55"/>
              <a:t> </a:t>
            </a:r>
            <a:r>
              <a:rPr spc="-5">
                <a:latin typeface="MS PGothic"/>
                <a:ea typeface="MS PGothic"/>
                <a:cs typeface="MS PGothic"/>
                <a:sym typeface="MS PGothic"/>
              </a:rPr>
              <a:t>“</a:t>
            </a:r>
            <a:r>
              <a:rPr spc="-5"/>
              <a:t>Classic</a:t>
            </a:r>
            <a:r>
              <a:rPr spc="-5">
                <a:latin typeface="MS PGothic"/>
                <a:ea typeface="MS PGothic"/>
                <a:cs typeface="MS PGothic"/>
                <a:sym typeface="MS PGothic"/>
              </a:rPr>
              <a:t>”</a:t>
            </a:r>
          </a:p>
        </p:txBody>
      </p:sp>
      <p:sp>
        <p:nvSpPr>
          <p:cNvPr id="349" name="object 128"/>
          <p:cNvSpPr txBox="1"/>
          <p:nvPr/>
        </p:nvSpPr>
        <p:spPr>
          <a:xfrm>
            <a:off x="5767832" y="2682619"/>
            <a:ext cx="51752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MS PGothic"/>
                <a:ea typeface="MS PGothic"/>
                <a:cs typeface="MS PGothic"/>
                <a:sym typeface="MS PGothic"/>
              </a:defRPr>
            </a:pPr>
            <a:r>
              <a:t>“</a:t>
            </a:r>
            <a:r>
              <a:rPr>
                <a:latin typeface="Arial"/>
                <a:ea typeface="Arial"/>
                <a:cs typeface="Arial"/>
                <a:sym typeface="Arial"/>
              </a:rPr>
              <a:t>Public</a:t>
            </a:r>
          </a:p>
        </p:txBody>
      </p:sp>
      <p:sp>
        <p:nvSpPr>
          <p:cNvPr id="350" name="object 129"/>
          <p:cNvSpPr txBox="1"/>
          <p:nvPr/>
        </p:nvSpPr>
        <p:spPr>
          <a:xfrm>
            <a:off x="5767832" y="2865501"/>
            <a:ext cx="101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51" name="object 130"/>
          <p:cNvSpPr txBox="1"/>
          <p:nvPr/>
        </p:nvSpPr>
        <p:spPr>
          <a:xfrm>
            <a:off x="6929373" y="3231259"/>
            <a:ext cx="31432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5"/>
              <a:t>L</a:t>
            </a:r>
            <a:r>
              <a:t>B</a:t>
            </a:r>
          </a:p>
        </p:txBody>
      </p:sp>
      <p:sp>
        <p:nvSpPr>
          <p:cNvPr id="352" name="object 131"/>
          <p:cNvSpPr/>
          <p:nvPr/>
        </p:nvSpPr>
        <p:spPr>
          <a:xfrm>
            <a:off x="3838193" y="3176777"/>
            <a:ext cx="1522479" cy="617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lnTo>
                  <a:pt x="17222" y="5400"/>
                </a:lnTo>
                <a:lnTo>
                  <a:pt x="0" y="5400"/>
                </a:lnTo>
                <a:lnTo>
                  <a:pt x="0" y="16200"/>
                </a:lnTo>
                <a:lnTo>
                  <a:pt x="17222" y="16200"/>
                </a:lnTo>
                <a:lnTo>
                  <a:pt x="17222" y="21600"/>
                </a:lnTo>
                <a:lnTo>
                  <a:pt x="21600" y="10800"/>
                </a:lnTo>
                <a:lnTo>
                  <a:pt x="17222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object 132"/>
          <p:cNvSpPr/>
          <p:nvPr/>
        </p:nvSpPr>
        <p:spPr>
          <a:xfrm>
            <a:off x="3838193" y="3176777"/>
            <a:ext cx="1522479" cy="617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222" y="5400"/>
                </a:lnTo>
                <a:lnTo>
                  <a:pt x="17222" y="0"/>
                </a:lnTo>
                <a:lnTo>
                  <a:pt x="21600" y="10800"/>
                </a:lnTo>
                <a:lnTo>
                  <a:pt x="17222" y="21600"/>
                </a:lnTo>
                <a:lnTo>
                  <a:pt x="17222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908">
            <a:solidFill>
              <a:srgbClr val="B88535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object 133"/>
          <p:cNvSpPr txBox="1"/>
          <p:nvPr/>
        </p:nvSpPr>
        <p:spPr>
          <a:xfrm>
            <a:off x="3916171" y="3346449"/>
            <a:ext cx="18288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1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355" name="object 134"/>
          <p:cNvSpPr txBox="1"/>
          <p:nvPr/>
        </p:nvSpPr>
        <p:spPr>
          <a:xfrm>
            <a:off x="4086147" y="3378349"/>
            <a:ext cx="946151" cy="21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defRPr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</a:t>
            </a:r>
            <a:r>
              <a:rPr spc="-10"/>
              <a:t>-</a:t>
            </a:r>
            <a:r>
              <a:t>Demand</a:t>
            </a:r>
          </a:p>
        </p:txBody>
      </p:sp>
      <p:sp>
        <p:nvSpPr>
          <p:cNvPr id="356" name="object 135"/>
          <p:cNvSpPr txBox="1"/>
          <p:nvPr/>
        </p:nvSpPr>
        <p:spPr>
          <a:xfrm>
            <a:off x="4084701" y="2992882"/>
            <a:ext cx="87566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464646"/>
                </a:solidFill>
              </a:defRPr>
            </a:lvl1pPr>
          </a:lstStyle>
          <a:p>
            <a:pPr/>
            <a:r>
              <a:t>Provision</a:t>
            </a:r>
          </a:p>
        </p:txBody>
      </p:sp>
      <p:sp>
        <p:nvSpPr>
          <p:cNvPr id="357" name="object 136"/>
          <p:cNvSpPr/>
          <p:nvPr/>
        </p:nvSpPr>
        <p:spPr>
          <a:xfrm>
            <a:off x="6708647" y="2560320"/>
            <a:ext cx="731521" cy="731520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object 137"/>
          <p:cNvSpPr/>
          <p:nvPr/>
        </p:nvSpPr>
        <p:spPr>
          <a:xfrm>
            <a:off x="0" y="696468"/>
            <a:ext cx="9144001" cy="4447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063" y="0"/>
                </a:moveTo>
                <a:lnTo>
                  <a:pt x="537" y="0"/>
                </a:lnTo>
                <a:lnTo>
                  <a:pt x="429" y="22"/>
                </a:lnTo>
                <a:lnTo>
                  <a:pt x="328" y="87"/>
                </a:lnTo>
                <a:lnTo>
                  <a:pt x="237" y="188"/>
                </a:lnTo>
                <a:lnTo>
                  <a:pt x="157" y="323"/>
                </a:lnTo>
                <a:lnTo>
                  <a:pt x="92" y="487"/>
                </a:lnTo>
                <a:lnTo>
                  <a:pt x="42" y="674"/>
                </a:lnTo>
                <a:lnTo>
                  <a:pt x="11" y="881"/>
                </a:lnTo>
                <a:lnTo>
                  <a:pt x="0" y="1104"/>
                </a:lnTo>
                <a:lnTo>
                  <a:pt x="0" y="20496"/>
                </a:lnTo>
                <a:lnTo>
                  <a:pt x="11" y="20719"/>
                </a:lnTo>
                <a:lnTo>
                  <a:pt x="42" y="20926"/>
                </a:lnTo>
                <a:lnTo>
                  <a:pt x="92" y="21113"/>
                </a:lnTo>
                <a:lnTo>
                  <a:pt x="157" y="21277"/>
                </a:lnTo>
                <a:lnTo>
                  <a:pt x="237" y="21412"/>
                </a:lnTo>
                <a:lnTo>
                  <a:pt x="328" y="21513"/>
                </a:lnTo>
                <a:lnTo>
                  <a:pt x="429" y="21578"/>
                </a:lnTo>
                <a:lnTo>
                  <a:pt x="537" y="21600"/>
                </a:lnTo>
                <a:lnTo>
                  <a:pt x="21063" y="21600"/>
                </a:lnTo>
                <a:lnTo>
                  <a:pt x="21171" y="21578"/>
                </a:lnTo>
                <a:lnTo>
                  <a:pt x="21272" y="21513"/>
                </a:lnTo>
                <a:lnTo>
                  <a:pt x="21363" y="21412"/>
                </a:lnTo>
                <a:lnTo>
                  <a:pt x="21443" y="21277"/>
                </a:lnTo>
                <a:lnTo>
                  <a:pt x="21508" y="21113"/>
                </a:lnTo>
                <a:lnTo>
                  <a:pt x="21558" y="20926"/>
                </a:lnTo>
                <a:lnTo>
                  <a:pt x="21589" y="20719"/>
                </a:lnTo>
                <a:lnTo>
                  <a:pt x="21600" y="20496"/>
                </a:lnTo>
                <a:lnTo>
                  <a:pt x="21600" y="1104"/>
                </a:lnTo>
                <a:lnTo>
                  <a:pt x="21589" y="881"/>
                </a:lnTo>
                <a:lnTo>
                  <a:pt x="21558" y="674"/>
                </a:lnTo>
                <a:lnTo>
                  <a:pt x="21508" y="487"/>
                </a:lnTo>
                <a:lnTo>
                  <a:pt x="21443" y="323"/>
                </a:lnTo>
                <a:lnTo>
                  <a:pt x="21363" y="188"/>
                </a:lnTo>
                <a:lnTo>
                  <a:pt x="21272" y="87"/>
                </a:lnTo>
                <a:lnTo>
                  <a:pt x="21171" y="22"/>
                </a:lnTo>
                <a:lnTo>
                  <a:pt x="21063" y="0"/>
                </a:lnTo>
                <a:close/>
              </a:path>
            </a:pathLst>
          </a:custGeom>
          <a:solidFill>
            <a:srgbClr val="F1F1F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object 138"/>
          <p:cNvSpPr/>
          <p:nvPr/>
        </p:nvSpPr>
        <p:spPr>
          <a:xfrm>
            <a:off x="141731" y="3166871"/>
            <a:ext cx="4340352" cy="83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5" y="0"/>
                </a:lnTo>
                <a:lnTo>
                  <a:pt x="475" y="183"/>
                </a:lnTo>
                <a:lnTo>
                  <a:pt x="285" y="694"/>
                </a:lnTo>
                <a:lnTo>
                  <a:pt x="134" y="1473"/>
                </a:lnTo>
                <a:lnTo>
                  <a:pt x="35" y="2462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5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7"/>
                </a:lnTo>
                <a:lnTo>
                  <a:pt x="21581" y="755"/>
                </a:lnTo>
                <a:lnTo>
                  <a:pt x="21530" y="362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object 139"/>
          <p:cNvSpPr/>
          <p:nvPr/>
        </p:nvSpPr>
        <p:spPr>
          <a:xfrm>
            <a:off x="4677155" y="3168394"/>
            <a:ext cx="4340353" cy="83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1" y="0"/>
                </a:moveTo>
                <a:lnTo>
                  <a:pt x="694" y="0"/>
                </a:lnTo>
                <a:lnTo>
                  <a:pt x="475" y="184"/>
                </a:lnTo>
                <a:lnTo>
                  <a:pt x="284" y="695"/>
                </a:lnTo>
                <a:lnTo>
                  <a:pt x="134" y="1474"/>
                </a:lnTo>
                <a:lnTo>
                  <a:pt x="35" y="2463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6" y="21600"/>
                </a:lnTo>
                <a:lnTo>
                  <a:pt x="21125" y="21416"/>
                </a:lnTo>
                <a:lnTo>
                  <a:pt x="21316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1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object 140"/>
          <p:cNvSpPr/>
          <p:nvPr/>
        </p:nvSpPr>
        <p:spPr>
          <a:xfrm>
            <a:off x="3989832" y="3326891"/>
            <a:ext cx="1153668" cy="501395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object 141"/>
          <p:cNvSpPr/>
          <p:nvPr/>
        </p:nvSpPr>
        <p:spPr>
          <a:xfrm>
            <a:off x="4055364" y="3392423"/>
            <a:ext cx="1022604" cy="370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object 142"/>
          <p:cNvSpPr txBox="1"/>
          <p:nvPr/>
        </p:nvSpPr>
        <p:spPr>
          <a:xfrm>
            <a:off x="4204842" y="3413504"/>
            <a:ext cx="72326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>
                <a:solidFill>
                  <a:srgbClr val="464646"/>
                </a:solidFill>
              </a:defRPr>
            </a:pPr>
            <a:r>
              <a:t>S</a:t>
            </a:r>
            <a:r>
              <a:rPr spc="5"/>
              <a:t>er</a:t>
            </a:r>
            <a:r>
              <a:rPr spc="-15"/>
              <a:t>v</a:t>
            </a:r>
            <a:r>
              <a:t>e</a:t>
            </a:r>
            <a:r>
              <a:rPr spc="-30"/>
              <a:t>r</a:t>
            </a:r>
            <a:r>
              <a:t>s</a:t>
            </a:r>
          </a:p>
        </p:txBody>
      </p:sp>
      <p:sp>
        <p:nvSpPr>
          <p:cNvPr id="364" name="object 143"/>
          <p:cNvSpPr/>
          <p:nvPr/>
        </p:nvSpPr>
        <p:spPr>
          <a:xfrm>
            <a:off x="1107947" y="3235450"/>
            <a:ext cx="1905001" cy="650749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object 144"/>
          <p:cNvSpPr/>
          <p:nvPr/>
        </p:nvSpPr>
        <p:spPr>
          <a:xfrm>
            <a:off x="6312408" y="3395471"/>
            <a:ext cx="1299973" cy="268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78" y="0"/>
                </a:moveTo>
                <a:lnTo>
                  <a:pt x="19378" y="5400"/>
                </a:lnTo>
                <a:lnTo>
                  <a:pt x="0" y="5400"/>
                </a:lnTo>
                <a:lnTo>
                  <a:pt x="0" y="16200"/>
                </a:lnTo>
                <a:lnTo>
                  <a:pt x="19378" y="16200"/>
                </a:lnTo>
                <a:lnTo>
                  <a:pt x="19378" y="21600"/>
                </a:lnTo>
                <a:lnTo>
                  <a:pt x="21600" y="10800"/>
                </a:lnTo>
                <a:lnTo>
                  <a:pt x="19378" y="0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object 145"/>
          <p:cNvSpPr/>
          <p:nvPr/>
        </p:nvSpPr>
        <p:spPr>
          <a:xfrm>
            <a:off x="6312408" y="3395471"/>
            <a:ext cx="1299973" cy="268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9378" y="5400"/>
                </a:lnTo>
                <a:lnTo>
                  <a:pt x="19378" y="0"/>
                </a:lnTo>
                <a:lnTo>
                  <a:pt x="21600" y="10800"/>
                </a:lnTo>
                <a:lnTo>
                  <a:pt x="19378" y="21600"/>
                </a:lnTo>
                <a:lnTo>
                  <a:pt x="1937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192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object 146"/>
          <p:cNvSpPr/>
          <p:nvPr/>
        </p:nvSpPr>
        <p:spPr>
          <a:xfrm>
            <a:off x="5527547" y="3125722"/>
            <a:ext cx="731521" cy="731520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object 147"/>
          <p:cNvSpPr txBox="1"/>
          <p:nvPr/>
        </p:nvSpPr>
        <p:spPr>
          <a:xfrm>
            <a:off x="5744971" y="3790289"/>
            <a:ext cx="29654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M</a:t>
            </a:r>
            <a:r>
              <a:t>I</a:t>
            </a:r>
          </a:p>
        </p:txBody>
      </p:sp>
      <p:sp>
        <p:nvSpPr>
          <p:cNvPr id="369" name="object 148"/>
          <p:cNvSpPr/>
          <p:nvPr/>
        </p:nvSpPr>
        <p:spPr>
          <a:xfrm>
            <a:off x="7831835" y="3157727"/>
            <a:ext cx="731521" cy="731521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object 149"/>
          <p:cNvSpPr txBox="1"/>
          <p:nvPr/>
        </p:nvSpPr>
        <p:spPr>
          <a:xfrm>
            <a:off x="7388731" y="3801567"/>
            <a:ext cx="161798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</a:t>
            </a:r>
            <a:r>
              <a:rPr spc="-75"/>
              <a:t> </a:t>
            </a:r>
            <a:r>
              <a:rPr spc="0"/>
              <a:t>Instances</a:t>
            </a:r>
          </a:p>
        </p:txBody>
      </p:sp>
      <p:sp>
        <p:nvSpPr>
          <p:cNvPr id="371" name="object 150"/>
          <p:cNvSpPr/>
          <p:nvPr/>
        </p:nvSpPr>
        <p:spPr>
          <a:xfrm>
            <a:off x="5038344" y="3355847"/>
            <a:ext cx="316992" cy="467868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object 151"/>
          <p:cNvSpPr/>
          <p:nvPr/>
        </p:nvSpPr>
        <p:spPr>
          <a:xfrm>
            <a:off x="5081015" y="3375659"/>
            <a:ext cx="231649" cy="382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object 152"/>
          <p:cNvSpPr/>
          <p:nvPr/>
        </p:nvSpPr>
        <p:spPr>
          <a:xfrm>
            <a:off x="3770376" y="3357371"/>
            <a:ext cx="316992" cy="467868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object 153"/>
          <p:cNvSpPr/>
          <p:nvPr/>
        </p:nvSpPr>
        <p:spPr>
          <a:xfrm>
            <a:off x="3813047" y="3377184"/>
            <a:ext cx="231649" cy="382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object 154"/>
          <p:cNvSpPr txBox="1"/>
          <p:nvPr/>
        </p:nvSpPr>
        <p:spPr>
          <a:xfrm>
            <a:off x="1321435" y="3807967"/>
            <a:ext cx="147955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On-Premises</a:t>
            </a:r>
            <a:r>
              <a:rPr spc="-95"/>
              <a:t> </a:t>
            </a:r>
            <a:r>
              <a:rPr spc="-5"/>
              <a:t>Servers</a:t>
            </a:r>
          </a:p>
        </p:txBody>
      </p:sp>
      <p:sp>
        <p:nvSpPr>
          <p:cNvPr id="376" name="object 155"/>
          <p:cNvSpPr/>
          <p:nvPr/>
        </p:nvSpPr>
        <p:spPr>
          <a:xfrm>
            <a:off x="111252" y="1196338"/>
            <a:ext cx="4340352" cy="838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5" y="0"/>
                </a:lnTo>
                <a:lnTo>
                  <a:pt x="475" y="183"/>
                </a:lnTo>
                <a:lnTo>
                  <a:pt x="285" y="694"/>
                </a:lnTo>
                <a:lnTo>
                  <a:pt x="134" y="1473"/>
                </a:lnTo>
                <a:lnTo>
                  <a:pt x="35" y="2462"/>
                </a:lnTo>
                <a:lnTo>
                  <a:pt x="0" y="3600"/>
                </a:lnTo>
                <a:lnTo>
                  <a:pt x="0" y="20360"/>
                </a:lnTo>
                <a:lnTo>
                  <a:pt x="19" y="20843"/>
                </a:lnTo>
                <a:lnTo>
                  <a:pt x="70" y="21238"/>
                </a:lnTo>
                <a:lnTo>
                  <a:pt x="146" y="21503"/>
                </a:lnTo>
                <a:lnTo>
                  <a:pt x="239" y="21600"/>
                </a:lnTo>
                <a:lnTo>
                  <a:pt x="20905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5"/>
                </a:lnTo>
                <a:lnTo>
                  <a:pt x="21565" y="19137"/>
                </a:lnTo>
                <a:lnTo>
                  <a:pt x="21600" y="18000"/>
                </a:lnTo>
                <a:lnTo>
                  <a:pt x="21600" y="1237"/>
                </a:lnTo>
                <a:lnTo>
                  <a:pt x="21581" y="755"/>
                </a:lnTo>
                <a:lnTo>
                  <a:pt x="21530" y="362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object 156"/>
          <p:cNvSpPr/>
          <p:nvPr/>
        </p:nvSpPr>
        <p:spPr>
          <a:xfrm>
            <a:off x="4646676" y="1197863"/>
            <a:ext cx="4340354" cy="836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1" y="0"/>
                </a:moveTo>
                <a:lnTo>
                  <a:pt x="694" y="0"/>
                </a:lnTo>
                <a:lnTo>
                  <a:pt x="475" y="184"/>
                </a:lnTo>
                <a:lnTo>
                  <a:pt x="284" y="695"/>
                </a:lnTo>
                <a:lnTo>
                  <a:pt x="134" y="1474"/>
                </a:lnTo>
                <a:lnTo>
                  <a:pt x="35" y="2463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6" y="21600"/>
                </a:lnTo>
                <a:lnTo>
                  <a:pt x="21125" y="21416"/>
                </a:lnTo>
                <a:lnTo>
                  <a:pt x="21316" y="20905"/>
                </a:lnTo>
                <a:lnTo>
                  <a:pt x="21466" y="20126"/>
                </a:lnTo>
                <a:lnTo>
                  <a:pt x="21565" y="19137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1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object 157"/>
          <p:cNvSpPr/>
          <p:nvPr/>
        </p:nvSpPr>
        <p:spPr>
          <a:xfrm>
            <a:off x="3974591" y="1357883"/>
            <a:ext cx="1129285" cy="501397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object 158"/>
          <p:cNvSpPr/>
          <p:nvPr/>
        </p:nvSpPr>
        <p:spPr>
          <a:xfrm>
            <a:off x="4040123" y="1423416"/>
            <a:ext cx="998220" cy="3703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object 159"/>
          <p:cNvSpPr txBox="1"/>
          <p:nvPr/>
        </p:nvSpPr>
        <p:spPr>
          <a:xfrm>
            <a:off x="767891" y="691942"/>
            <a:ext cx="7412357" cy="1075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tabLst>
                <a:tab pos="4826000" algn="l"/>
              </a:tabLst>
              <a:defRPr spc="-9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Traditional</a:t>
            </a:r>
            <a:r>
              <a:rPr spc="15"/>
              <a:t> </a:t>
            </a:r>
            <a:r>
              <a:rPr spc="-4"/>
              <a:t>Infrastructure	</a:t>
            </a:r>
            <a:r>
              <a:rPr spc="0"/>
              <a:t>Amazon </a:t>
            </a:r>
            <a:r>
              <a:t>Web</a:t>
            </a:r>
            <a:r>
              <a:rPr spc="-104"/>
              <a:t> </a:t>
            </a:r>
            <a:r>
              <a:rPr spc="0"/>
              <a:t>Services</a:t>
            </a:r>
          </a:p>
          <a:p>
            <a:pPr indent="135889" algn="ctr">
              <a:spcBef>
                <a:spcPts val="400"/>
              </a:spcBef>
              <a:tabLst>
                <a:tab pos="5092700" algn="l"/>
              </a:tabLst>
              <a:defRPr b="1" spc="-5">
                <a:solidFill>
                  <a:srgbClr val="464646"/>
                </a:solidFill>
              </a:defRPr>
            </a:pPr>
            <a:r>
              <a:t>Security	</a:t>
            </a:r>
            <a:r>
              <a:rPr baseline="1543" spc="-7" sz="2700"/>
              <a:t>Security</a:t>
            </a:r>
            <a:endParaRPr baseline="1543" spc="-7" sz="2700"/>
          </a:p>
          <a:p>
            <a:pPr indent="130810" algn="ctr">
              <a:spcBef>
                <a:spcPts val="400"/>
              </a:spcBef>
              <a:defRPr b="1" spc="-5">
                <a:solidFill>
                  <a:srgbClr val="464646"/>
                </a:solidFill>
              </a:defRPr>
            </a:pPr>
            <a:r>
              <a:t>Security</a:t>
            </a:r>
          </a:p>
        </p:txBody>
      </p:sp>
      <p:sp>
        <p:nvSpPr>
          <p:cNvPr id="381" name="object 160"/>
          <p:cNvSpPr/>
          <p:nvPr/>
        </p:nvSpPr>
        <p:spPr>
          <a:xfrm>
            <a:off x="1816606" y="1280160"/>
            <a:ext cx="510541" cy="432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object 161"/>
          <p:cNvSpPr/>
          <p:nvPr/>
        </p:nvSpPr>
        <p:spPr>
          <a:xfrm>
            <a:off x="992473" y="1291636"/>
            <a:ext cx="311782" cy="415965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object 162"/>
          <p:cNvSpPr/>
          <p:nvPr/>
        </p:nvSpPr>
        <p:spPr>
          <a:xfrm>
            <a:off x="1013258" y="1339300"/>
            <a:ext cx="270212" cy="95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object 163"/>
          <p:cNvSpPr/>
          <p:nvPr/>
        </p:nvSpPr>
        <p:spPr>
          <a:xfrm>
            <a:off x="1011075" y="1356632"/>
            <a:ext cx="212532" cy="32930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object 164"/>
          <p:cNvSpPr/>
          <p:nvPr/>
        </p:nvSpPr>
        <p:spPr>
          <a:xfrm>
            <a:off x="992473" y="1291636"/>
            <a:ext cx="311783" cy="41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object 165"/>
          <p:cNvSpPr/>
          <p:nvPr/>
        </p:nvSpPr>
        <p:spPr>
          <a:xfrm>
            <a:off x="2985897" y="1271326"/>
            <a:ext cx="284167" cy="432928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object 166"/>
          <p:cNvSpPr/>
          <p:nvPr/>
        </p:nvSpPr>
        <p:spPr>
          <a:xfrm>
            <a:off x="3042070" y="1269853"/>
            <a:ext cx="162536" cy="162196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object 167"/>
          <p:cNvSpPr/>
          <p:nvPr/>
        </p:nvSpPr>
        <p:spPr>
          <a:xfrm flipV="1">
            <a:off x="3023785" y="1524162"/>
            <a:ext cx="1" cy="100640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object 168"/>
          <p:cNvSpPr/>
          <p:nvPr/>
        </p:nvSpPr>
        <p:spPr>
          <a:xfrm flipV="1">
            <a:off x="3149938" y="1587724"/>
            <a:ext cx="1" cy="95344"/>
          </a:xfrm>
          <a:prstGeom prst="line">
            <a:avLst/>
          </a:prstGeom>
          <a:ln w="3175">
            <a:solidFill>
              <a:srgbClr val="29558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object 169"/>
          <p:cNvSpPr/>
          <p:nvPr/>
        </p:nvSpPr>
        <p:spPr>
          <a:xfrm>
            <a:off x="2985343" y="1271326"/>
            <a:ext cx="284721" cy="43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664" y="21281"/>
                </a:moveTo>
                <a:lnTo>
                  <a:pt x="19705" y="21018"/>
                </a:lnTo>
                <a:lnTo>
                  <a:pt x="20568" y="20618"/>
                </a:lnTo>
                <a:lnTo>
                  <a:pt x="21213" y="20108"/>
                </a:lnTo>
                <a:lnTo>
                  <a:pt x="21600" y="19511"/>
                </a:lnTo>
                <a:lnTo>
                  <a:pt x="21490" y="17978"/>
                </a:lnTo>
                <a:lnTo>
                  <a:pt x="21174" y="14915"/>
                </a:lnTo>
                <a:lnTo>
                  <a:pt x="20459" y="12070"/>
                </a:lnTo>
                <a:lnTo>
                  <a:pt x="18140" y="9752"/>
                </a:lnTo>
                <a:lnTo>
                  <a:pt x="15850" y="8556"/>
                </a:lnTo>
                <a:lnTo>
                  <a:pt x="13981" y="7960"/>
                </a:lnTo>
                <a:lnTo>
                  <a:pt x="13922" y="7889"/>
                </a:lnTo>
                <a:lnTo>
                  <a:pt x="13922" y="7359"/>
                </a:lnTo>
                <a:lnTo>
                  <a:pt x="13931" y="7301"/>
                </a:lnTo>
                <a:lnTo>
                  <a:pt x="15047" y="6607"/>
                </a:lnTo>
                <a:lnTo>
                  <a:pt x="15865" y="5808"/>
                </a:lnTo>
                <a:lnTo>
                  <a:pt x="16365" y="4932"/>
                </a:lnTo>
                <a:lnTo>
                  <a:pt x="16522" y="4007"/>
                </a:lnTo>
                <a:lnTo>
                  <a:pt x="16206" y="2557"/>
                </a:lnTo>
                <a:lnTo>
                  <a:pt x="14969" y="1323"/>
                </a:lnTo>
                <a:lnTo>
                  <a:pt x="12998" y="429"/>
                </a:lnTo>
                <a:lnTo>
                  <a:pt x="10480" y="0"/>
                </a:lnTo>
                <a:lnTo>
                  <a:pt x="7962" y="429"/>
                </a:lnTo>
                <a:lnTo>
                  <a:pt x="5991" y="1323"/>
                </a:lnTo>
                <a:lnTo>
                  <a:pt x="4754" y="2557"/>
                </a:lnTo>
                <a:lnTo>
                  <a:pt x="4438" y="4007"/>
                </a:lnTo>
                <a:lnTo>
                  <a:pt x="4582" y="4914"/>
                </a:lnTo>
                <a:lnTo>
                  <a:pt x="5060" y="5774"/>
                </a:lnTo>
                <a:lnTo>
                  <a:pt x="5851" y="6561"/>
                </a:lnTo>
                <a:lnTo>
                  <a:pt x="6933" y="7245"/>
                </a:lnTo>
                <a:lnTo>
                  <a:pt x="6744" y="7359"/>
                </a:lnTo>
                <a:lnTo>
                  <a:pt x="1959" y="8951"/>
                </a:lnTo>
                <a:lnTo>
                  <a:pt x="1898" y="8822"/>
                </a:lnTo>
                <a:lnTo>
                  <a:pt x="1293" y="9164"/>
                </a:lnTo>
                <a:lnTo>
                  <a:pt x="848" y="9568"/>
                </a:lnTo>
                <a:lnTo>
                  <a:pt x="576" y="10017"/>
                </a:lnTo>
                <a:lnTo>
                  <a:pt x="492" y="10494"/>
                </a:lnTo>
                <a:lnTo>
                  <a:pt x="524" y="10543"/>
                </a:lnTo>
                <a:lnTo>
                  <a:pt x="45" y="16115"/>
                </a:lnTo>
                <a:lnTo>
                  <a:pt x="42" y="16147"/>
                </a:lnTo>
                <a:lnTo>
                  <a:pt x="0" y="16463"/>
                </a:lnTo>
                <a:lnTo>
                  <a:pt x="158" y="16778"/>
                </a:lnTo>
                <a:lnTo>
                  <a:pt x="2748" y="17682"/>
                </a:lnTo>
                <a:lnTo>
                  <a:pt x="4780" y="18799"/>
                </a:lnTo>
                <a:lnTo>
                  <a:pt x="7117" y="19693"/>
                </a:lnTo>
                <a:lnTo>
                  <a:pt x="9701" y="20345"/>
                </a:lnTo>
                <a:lnTo>
                  <a:pt x="12474" y="20737"/>
                </a:lnTo>
                <a:lnTo>
                  <a:pt x="13826" y="21310"/>
                </a:lnTo>
                <a:lnTo>
                  <a:pt x="15400" y="21600"/>
                </a:lnTo>
                <a:lnTo>
                  <a:pt x="17059" y="21594"/>
                </a:lnTo>
                <a:lnTo>
                  <a:pt x="18664" y="21281"/>
                </a:lnTo>
              </a:path>
            </a:pathLst>
          </a:custGeom>
          <a:ln w="576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object 170"/>
          <p:cNvSpPr/>
          <p:nvPr/>
        </p:nvSpPr>
        <p:spPr>
          <a:xfrm>
            <a:off x="7077456" y="1287780"/>
            <a:ext cx="510541" cy="4343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object 171"/>
          <p:cNvSpPr/>
          <p:nvPr/>
        </p:nvSpPr>
        <p:spPr>
          <a:xfrm>
            <a:off x="5893656" y="1299341"/>
            <a:ext cx="311783" cy="418841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3" name="object 172"/>
          <p:cNvSpPr/>
          <p:nvPr/>
        </p:nvSpPr>
        <p:spPr>
          <a:xfrm>
            <a:off x="5914442" y="1347332"/>
            <a:ext cx="270212" cy="95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15" y="21600"/>
                </a:lnTo>
                <a:lnTo>
                  <a:pt x="21600" y="14727"/>
                </a:lnTo>
              </a:path>
            </a:pathLst>
          </a:custGeom>
          <a:ln w="4251">
            <a:solidFill>
              <a:srgbClr val="E7E3C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object 173"/>
          <p:cNvSpPr/>
          <p:nvPr/>
        </p:nvSpPr>
        <p:spPr>
          <a:xfrm>
            <a:off x="5912248" y="1364784"/>
            <a:ext cx="212543" cy="331582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object 174"/>
          <p:cNvSpPr/>
          <p:nvPr/>
        </p:nvSpPr>
        <p:spPr>
          <a:xfrm>
            <a:off x="5893656" y="1299341"/>
            <a:ext cx="311783" cy="41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975"/>
                </a:moveTo>
                <a:lnTo>
                  <a:pt x="15840" y="21600"/>
                </a:lnTo>
                <a:lnTo>
                  <a:pt x="21600" y="19575"/>
                </a:lnTo>
                <a:lnTo>
                  <a:pt x="21600" y="5400"/>
                </a:lnTo>
                <a:lnTo>
                  <a:pt x="5760" y="0"/>
                </a:lnTo>
                <a:lnTo>
                  <a:pt x="0" y="1800"/>
                </a:lnTo>
                <a:lnTo>
                  <a:pt x="0" y="15975"/>
                </a:lnTo>
              </a:path>
            </a:pathLst>
          </a:custGeom>
          <a:ln w="9771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object 175"/>
          <p:cNvSpPr txBox="1"/>
          <p:nvPr/>
        </p:nvSpPr>
        <p:spPr>
          <a:xfrm>
            <a:off x="5485003" y="1741677"/>
            <a:ext cx="1118871" cy="31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77000"/>
              </a:lnSpc>
              <a:spcBef>
                <a:spcPts val="4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-50"/>
              <a:t> </a:t>
            </a:r>
            <a:r>
              <a:t>Groups  Security</a:t>
            </a:r>
            <a:r>
              <a:rPr spc="-50"/>
              <a:t> </a:t>
            </a:r>
            <a:r>
              <a:t>Groups</a:t>
            </a:r>
          </a:p>
        </p:txBody>
      </p:sp>
      <p:sp>
        <p:nvSpPr>
          <p:cNvPr id="397" name="object 176"/>
          <p:cNvSpPr txBox="1"/>
          <p:nvPr/>
        </p:nvSpPr>
        <p:spPr>
          <a:xfrm>
            <a:off x="6838949" y="1741677"/>
            <a:ext cx="1782447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104900" algn="l"/>
              </a:tabLst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65"/>
              <a:t> </a:t>
            </a:r>
            <a:r>
              <a:t>ACLs	AWS</a:t>
            </a:r>
            <a:r>
              <a:rPr spc="-75"/>
              <a:t> </a:t>
            </a:r>
            <a:r>
              <a:rPr spc="0"/>
              <a:t>IAM</a:t>
            </a:r>
          </a:p>
        </p:txBody>
      </p:sp>
      <p:sp>
        <p:nvSpPr>
          <p:cNvPr id="398" name="object 177"/>
          <p:cNvSpPr/>
          <p:nvPr/>
        </p:nvSpPr>
        <p:spPr>
          <a:xfrm>
            <a:off x="5009388" y="1386839"/>
            <a:ext cx="318516" cy="467867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object 178"/>
          <p:cNvSpPr/>
          <p:nvPr/>
        </p:nvSpPr>
        <p:spPr>
          <a:xfrm>
            <a:off x="5052059" y="1406652"/>
            <a:ext cx="233173" cy="382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object 179"/>
          <p:cNvSpPr/>
          <p:nvPr/>
        </p:nvSpPr>
        <p:spPr>
          <a:xfrm>
            <a:off x="3755135" y="1388363"/>
            <a:ext cx="318516" cy="467868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object 180"/>
          <p:cNvSpPr/>
          <p:nvPr/>
        </p:nvSpPr>
        <p:spPr>
          <a:xfrm>
            <a:off x="3797808" y="1408174"/>
            <a:ext cx="233172" cy="382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object 181"/>
          <p:cNvSpPr txBox="1"/>
          <p:nvPr/>
        </p:nvSpPr>
        <p:spPr>
          <a:xfrm>
            <a:off x="832205" y="1741677"/>
            <a:ext cx="62420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</a:t>
            </a:r>
            <a:r>
              <a:rPr spc="-5"/>
              <a:t>ire</a:t>
            </a:r>
            <a:r>
              <a:rPr spc="-20"/>
              <a:t>w</a:t>
            </a:r>
            <a:r>
              <a:rPr spc="-5"/>
              <a:t>al</a:t>
            </a:r>
            <a:r>
              <a:rPr spc="-10"/>
              <a:t>l</a:t>
            </a:r>
            <a:r>
              <a:t>s</a:t>
            </a:r>
          </a:p>
        </p:txBody>
      </p:sp>
      <p:sp>
        <p:nvSpPr>
          <p:cNvPr id="403" name="object 182"/>
          <p:cNvSpPr txBox="1"/>
          <p:nvPr/>
        </p:nvSpPr>
        <p:spPr>
          <a:xfrm>
            <a:off x="1871216" y="1741677"/>
            <a:ext cx="39878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CLs</a:t>
            </a:r>
          </a:p>
        </p:txBody>
      </p:sp>
      <p:sp>
        <p:nvSpPr>
          <p:cNvPr id="404" name="object 183"/>
          <p:cNvSpPr txBox="1"/>
          <p:nvPr/>
        </p:nvSpPr>
        <p:spPr>
          <a:xfrm>
            <a:off x="2630551" y="1741677"/>
            <a:ext cx="100076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Administrators</a:t>
            </a:r>
          </a:p>
        </p:txBody>
      </p:sp>
      <p:sp>
        <p:nvSpPr>
          <p:cNvPr id="405" name="object 184"/>
          <p:cNvSpPr/>
          <p:nvPr/>
        </p:nvSpPr>
        <p:spPr>
          <a:xfrm>
            <a:off x="8174735" y="1301496"/>
            <a:ext cx="205741" cy="388621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object 185"/>
          <p:cNvSpPr/>
          <p:nvPr/>
        </p:nvSpPr>
        <p:spPr>
          <a:xfrm>
            <a:off x="156971" y="4149852"/>
            <a:ext cx="4340352" cy="83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6" y="0"/>
                </a:lnTo>
                <a:lnTo>
                  <a:pt x="476" y="184"/>
                </a:lnTo>
                <a:lnTo>
                  <a:pt x="285" y="695"/>
                </a:lnTo>
                <a:lnTo>
                  <a:pt x="134" y="1474"/>
                </a:lnTo>
                <a:lnTo>
                  <a:pt x="36" y="2462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40" y="21600"/>
                </a:lnTo>
                <a:lnTo>
                  <a:pt x="20904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object 186"/>
          <p:cNvSpPr/>
          <p:nvPr/>
        </p:nvSpPr>
        <p:spPr>
          <a:xfrm>
            <a:off x="4692396" y="4151376"/>
            <a:ext cx="4340354" cy="83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5" y="0"/>
                </a:lnTo>
                <a:lnTo>
                  <a:pt x="476" y="184"/>
                </a:lnTo>
                <a:lnTo>
                  <a:pt x="285" y="695"/>
                </a:lnTo>
                <a:lnTo>
                  <a:pt x="134" y="1474"/>
                </a:lnTo>
                <a:lnTo>
                  <a:pt x="35" y="2462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5" y="21600"/>
                </a:lnTo>
                <a:lnTo>
                  <a:pt x="21124" y="21416"/>
                </a:lnTo>
                <a:lnTo>
                  <a:pt x="21315" y="20905"/>
                </a:lnTo>
                <a:lnTo>
                  <a:pt x="21466" y="20126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object 187"/>
          <p:cNvSpPr/>
          <p:nvPr/>
        </p:nvSpPr>
        <p:spPr>
          <a:xfrm>
            <a:off x="3938015" y="4049266"/>
            <a:ext cx="1403604" cy="1054609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object 188"/>
          <p:cNvSpPr txBox="1"/>
          <p:nvPr/>
        </p:nvSpPr>
        <p:spPr>
          <a:xfrm>
            <a:off x="4003547" y="4114800"/>
            <a:ext cx="1272541" cy="1066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84150" indent="192405" algn="ctr">
              <a:spcBef>
                <a:spcPts val="200"/>
              </a:spcBef>
              <a:defRPr b="1" spc="-15">
                <a:solidFill>
                  <a:srgbClr val="464646"/>
                </a:solidFill>
              </a:defRPr>
            </a:pPr>
            <a:r>
              <a:t>Storage  </a:t>
            </a:r>
            <a:r>
              <a:rPr spc="0"/>
              <a:t>and  D</a:t>
            </a:r>
            <a:r>
              <a:t>at</a:t>
            </a:r>
            <a:r>
              <a:rPr spc="0"/>
              <a:t>abase</a:t>
            </a:r>
          </a:p>
        </p:txBody>
      </p:sp>
      <p:sp>
        <p:nvSpPr>
          <p:cNvPr id="410" name="object 189"/>
          <p:cNvSpPr/>
          <p:nvPr/>
        </p:nvSpPr>
        <p:spPr>
          <a:xfrm>
            <a:off x="417199" y="4328314"/>
            <a:ext cx="624283" cy="51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0" y="18900"/>
                </a:lnTo>
                <a:lnTo>
                  <a:pt x="1098" y="20087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2700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object 190"/>
          <p:cNvSpPr/>
          <p:nvPr/>
        </p:nvSpPr>
        <p:spPr>
          <a:xfrm>
            <a:off x="417199" y="4328314"/>
            <a:ext cx="624283" cy="51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29"/>
                </a:moveTo>
                <a:lnTo>
                  <a:pt x="0" y="18900"/>
                </a:lnTo>
                <a:lnTo>
                  <a:pt x="285" y="19519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19029"/>
                </a:lnTo>
                <a:lnTo>
                  <a:pt x="21600" y="2829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285" y="3319"/>
                </a:lnTo>
                <a:lnTo>
                  <a:pt x="2373" y="4389"/>
                </a:lnTo>
                <a:lnTo>
                  <a:pt x="4045" y="4807"/>
                </a:lnTo>
                <a:lnTo>
                  <a:pt x="6050" y="5126"/>
                </a:lnTo>
                <a:lnTo>
                  <a:pt x="8324" y="5329"/>
                </a:lnTo>
                <a:lnTo>
                  <a:pt x="10800" y="5400"/>
                </a:lnTo>
                <a:lnTo>
                  <a:pt x="13276" y="5329"/>
                </a:lnTo>
                <a:lnTo>
                  <a:pt x="15550" y="5126"/>
                </a:lnTo>
                <a:lnTo>
                  <a:pt x="17555" y="4807"/>
                </a:lnTo>
                <a:lnTo>
                  <a:pt x="19227" y="4389"/>
                </a:lnTo>
                <a:lnTo>
                  <a:pt x="20502" y="3887"/>
                </a:lnTo>
                <a:lnTo>
                  <a:pt x="21600" y="2700"/>
                </a:lnTo>
              </a:path>
            </a:pathLst>
          </a:custGeom>
          <a:ln w="6679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object 191"/>
          <p:cNvSpPr/>
          <p:nvPr/>
        </p:nvSpPr>
        <p:spPr>
          <a:xfrm>
            <a:off x="2580132" y="4343400"/>
            <a:ext cx="1051560" cy="533400"/>
          </a:xfrm>
          <a:prstGeom prst="rect">
            <a:avLst/>
          </a:prstGeom>
          <a:blipFill>
            <a:blip r:embed="rId4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object 192"/>
          <p:cNvSpPr/>
          <p:nvPr/>
        </p:nvSpPr>
        <p:spPr>
          <a:xfrm>
            <a:off x="2574034" y="4384547"/>
            <a:ext cx="1062228" cy="512065"/>
          </a:xfrm>
          <a:prstGeom prst="rect">
            <a:avLst/>
          </a:prstGeom>
          <a:blipFill>
            <a:blip r:embed="rId4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object 193"/>
          <p:cNvSpPr/>
          <p:nvPr/>
        </p:nvSpPr>
        <p:spPr>
          <a:xfrm>
            <a:off x="2627376" y="4370832"/>
            <a:ext cx="957073" cy="438913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object 194"/>
          <p:cNvSpPr txBox="1"/>
          <p:nvPr/>
        </p:nvSpPr>
        <p:spPr>
          <a:xfrm>
            <a:off x="2627376" y="4370832"/>
            <a:ext cx="957581" cy="231097"/>
          </a:xfrm>
          <a:prstGeom prst="rect">
            <a:avLst/>
          </a:prstGeom>
          <a:ln w="9144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1760">
              <a:spcBef>
                <a:spcPts val="700"/>
              </a:spcBef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RDBMS</a:t>
            </a:r>
          </a:p>
        </p:txBody>
      </p:sp>
      <p:sp>
        <p:nvSpPr>
          <p:cNvPr id="416" name="object 195"/>
          <p:cNvSpPr/>
          <p:nvPr/>
        </p:nvSpPr>
        <p:spPr>
          <a:xfrm>
            <a:off x="1176116" y="4337458"/>
            <a:ext cx="622851" cy="51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0" y="18900"/>
                </a:lnTo>
                <a:lnTo>
                  <a:pt x="1098" y="20087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2700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object 196"/>
          <p:cNvSpPr/>
          <p:nvPr/>
        </p:nvSpPr>
        <p:spPr>
          <a:xfrm>
            <a:off x="1176116" y="4337458"/>
            <a:ext cx="622851" cy="517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29"/>
                </a:moveTo>
                <a:lnTo>
                  <a:pt x="0" y="18900"/>
                </a:lnTo>
                <a:lnTo>
                  <a:pt x="285" y="19519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0502" y="20087"/>
                </a:lnTo>
                <a:lnTo>
                  <a:pt x="21600" y="18900"/>
                </a:lnTo>
                <a:lnTo>
                  <a:pt x="21600" y="19029"/>
                </a:lnTo>
                <a:lnTo>
                  <a:pt x="21600" y="2829"/>
                </a:lnTo>
                <a:lnTo>
                  <a:pt x="20502" y="1513"/>
                </a:lnTo>
                <a:lnTo>
                  <a:pt x="19227" y="1011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1098" y="1513"/>
                </a:lnTo>
                <a:lnTo>
                  <a:pt x="0" y="2700"/>
                </a:lnTo>
                <a:lnTo>
                  <a:pt x="285" y="3319"/>
                </a:lnTo>
                <a:lnTo>
                  <a:pt x="2373" y="4389"/>
                </a:lnTo>
                <a:lnTo>
                  <a:pt x="4045" y="4807"/>
                </a:lnTo>
                <a:lnTo>
                  <a:pt x="6050" y="5126"/>
                </a:lnTo>
                <a:lnTo>
                  <a:pt x="8324" y="5329"/>
                </a:lnTo>
                <a:lnTo>
                  <a:pt x="10800" y="5400"/>
                </a:lnTo>
                <a:lnTo>
                  <a:pt x="13276" y="5329"/>
                </a:lnTo>
                <a:lnTo>
                  <a:pt x="15550" y="5126"/>
                </a:lnTo>
                <a:lnTo>
                  <a:pt x="17555" y="4807"/>
                </a:lnTo>
                <a:lnTo>
                  <a:pt x="19227" y="4389"/>
                </a:lnTo>
                <a:lnTo>
                  <a:pt x="20502" y="3887"/>
                </a:lnTo>
                <a:lnTo>
                  <a:pt x="21600" y="2700"/>
                </a:lnTo>
              </a:path>
            </a:pathLst>
          </a:custGeom>
          <a:ln w="6679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object 197"/>
          <p:cNvSpPr txBox="1"/>
          <p:nvPr/>
        </p:nvSpPr>
        <p:spPr>
          <a:xfrm>
            <a:off x="467359" y="4509008"/>
            <a:ext cx="12553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762000" algn="l"/>
              </a:tabLst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DAS	</a:t>
            </a:r>
            <a:r>
              <a:rPr spc="-10"/>
              <a:t>SAN</a:t>
            </a:r>
          </a:p>
        </p:txBody>
      </p:sp>
      <p:sp>
        <p:nvSpPr>
          <p:cNvPr id="419" name="object 198"/>
          <p:cNvSpPr/>
          <p:nvPr/>
        </p:nvSpPr>
        <p:spPr>
          <a:xfrm>
            <a:off x="1902824" y="4352544"/>
            <a:ext cx="612779" cy="512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285" y="2081"/>
                </a:lnTo>
                <a:lnTo>
                  <a:pt x="0" y="2700"/>
                </a:lnTo>
                <a:lnTo>
                  <a:pt x="0" y="18900"/>
                </a:lnTo>
                <a:lnTo>
                  <a:pt x="1098" y="20087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1315" y="19519"/>
                </a:lnTo>
                <a:lnTo>
                  <a:pt x="21600" y="18900"/>
                </a:lnTo>
                <a:lnTo>
                  <a:pt x="21600" y="2700"/>
                </a:lnTo>
                <a:lnTo>
                  <a:pt x="20502" y="1513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object 199"/>
          <p:cNvSpPr/>
          <p:nvPr/>
        </p:nvSpPr>
        <p:spPr>
          <a:xfrm>
            <a:off x="1902824" y="4352544"/>
            <a:ext cx="612779" cy="512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29"/>
                </a:moveTo>
                <a:lnTo>
                  <a:pt x="0" y="18900"/>
                </a:lnTo>
                <a:lnTo>
                  <a:pt x="285" y="19519"/>
                </a:lnTo>
                <a:lnTo>
                  <a:pt x="2373" y="20589"/>
                </a:lnTo>
                <a:lnTo>
                  <a:pt x="4045" y="21007"/>
                </a:lnTo>
                <a:lnTo>
                  <a:pt x="6050" y="21326"/>
                </a:lnTo>
                <a:lnTo>
                  <a:pt x="8324" y="21529"/>
                </a:lnTo>
                <a:lnTo>
                  <a:pt x="10800" y="21600"/>
                </a:lnTo>
                <a:lnTo>
                  <a:pt x="13276" y="21529"/>
                </a:lnTo>
                <a:lnTo>
                  <a:pt x="15550" y="21326"/>
                </a:lnTo>
                <a:lnTo>
                  <a:pt x="17555" y="21007"/>
                </a:lnTo>
                <a:lnTo>
                  <a:pt x="19227" y="20589"/>
                </a:lnTo>
                <a:lnTo>
                  <a:pt x="21315" y="19519"/>
                </a:lnTo>
                <a:lnTo>
                  <a:pt x="21600" y="18900"/>
                </a:lnTo>
                <a:lnTo>
                  <a:pt x="21600" y="19029"/>
                </a:lnTo>
                <a:lnTo>
                  <a:pt x="21600" y="2829"/>
                </a:lnTo>
                <a:lnTo>
                  <a:pt x="20502" y="1513"/>
                </a:lnTo>
                <a:lnTo>
                  <a:pt x="17555" y="593"/>
                </a:lnTo>
                <a:lnTo>
                  <a:pt x="15550" y="274"/>
                </a:lnTo>
                <a:lnTo>
                  <a:pt x="13276" y="71"/>
                </a:lnTo>
                <a:lnTo>
                  <a:pt x="10800" y="0"/>
                </a:lnTo>
                <a:lnTo>
                  <a:pt x="8324" y="71"/>
                </a:lnTo>
                <a:lnTo>
                  <a:pt x="6050" y="274"/>
                </a:lnTo>
                <a:lnTo>
                  <a:pt x="4045" y="593"/>
                </a:lnTo>
                <a:lnTo>
                  <a:pt x="2373" y="1011"/>
                </a:lnTo>
                <a:lnTo>
                  <a:pt x="285" y="2081"/>
                </a:lnTo>
                <a:lnTo>
                  <a:pt x="0" y="2700"/>
                </a:lnTo>
                <a:lnTo>
                  <a:pt x="285" y="3319"/>
                </a:lnTo>
                <a:lnTo>
                  <a:pt x="2373" y="4389"/>
                </a:lnTo>
                <a:lnTo>
                  <a:pt x="4045" y="4807"/>
                </a:lnTo>
                <a:lnTo>
                  <a:pt x="6050" y="5126"/>
                </a:lnTo>
                <a:lnTo>
                  <a:pt x="8324" y="5329"/>
                </a:lnTo>
                <a:lnTo>
                  <a:pt x="10800" y="5400"/>
                </a:lnTo>
                <a:lnTo>
                  <a:pt x="13276" y="5329"/>
                </a:lnTo>
                <a:lnTo>
                  <a:pt x="15550" y="5126"/>
                </a:lnTo>
                <a:lnTo>
                  <a:pt x="17555" y="4807"/>
                </a:lnTo>
                <a:lnTo>
                  <a:pt x="19227" y="4389"/>
                </a:lnTo>
                <a:lnTo>
                  <a:pt x="21315" y="3319"/>
                </a:lnTo>
                <a:lnTo>
                  <a:pt x="21600" y="2700"/>
                </a:lnTo>
              </a:path>
            </a:pathLst>
          </a:custGeom>
          <a:ln w="6679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object 200"/>
          <p:cNvSpPr/>
          <p:nvPr/>
        </p:nvSpPr>
        <p:spPr>
          <a:xfrm>
            <a:off x="2092494" y="4279396"/>
            <a:ext cx="233440" cy="170678"/>
          </a:xfrm>
          <a:prstGeom prst="rect">
            <a:avLst/>
          </a:prstGeom>
          <a:blipFill>
            <a:blip r:embed="rId4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object 201"/>
          <p:cNvSpPr/>
          <p:nvPr/>
        </p:nvSpPr>
        <p:spPr>
          <a:xfrm>
            <a:off x="2092494" y="4279396"/>
            <a:ext cx="233439" cy="170679"/>
          </a:xfrm>
          <a:prstGeom prst="rect">
            <a:avLst/>
          </a:prstGeom>
          <a:ln w="6513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object 202"/>
          <p:cNvSpPr txBox="1"/>
          <p:nvPr/>
        </p:nvSpPr>
        <p:spPr>
          <a:xfrm>
            <a:off x="1967609" y="4496206"/>
            <a:ext cx="49593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NAS</a:t>
            </a:r>
          </a:p>
        </p:txBody>
      </p:sp>
      <p:sp>
        <p:nvSpPr>
          <p:cNvPr id="424" name="object 203"/>
          <p:cNvSpPr/>
          <p:nvPr/>
        </p:nvSpPr>
        <p:spPr>
          <a:xfrm>
            <a:off x="7606986" y="4259869"/>
            <a:ext cx="160347" cy="304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object 204"/>
          <p:cNvSpPr/>
          <p:nvPr/>
        </p:nvSpPr>
        <p:spPr>
          <a:xfrm>
            <a:off x="7767332" y="4259869"/>
            <a:ext cx="30859" cy="304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599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object 205"/>
          <p:cNvSpPr/>
          <p:nvPr/>
        </p:nvSpPr>
        <p:spPr>
          <a:xfrm>
            <a:off x="7606986" y="4179151"/>
            <a:ext cx="69585" cy="135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object 206"/>
          <p:cNvSpPr/>
          <p:nvPr/>
        </p:nvSpPr>
        <p:spPr>
          <a:xfrm>
            <a:off x="7606986" y="4511264"/>
            <a:ext cx="69585" cy="1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object 207"/>
          <p:cNvSpPr/>
          <p:nvPr/>
        </p:nvSpPr>
        <p:spPr>
          <a:xfrm>
            <a:off x="7606986" y="4354143"/>
            <a:ext cx="69585" cy="117690"/>
          </a:xfrm>
          <a:prstGeom prst="rect">
            <a:avLst/>
          </a:pr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object 208"/>
          <p:cNvSpPr/>
          <p:nvPr/>
        </p:nvSpPr>
        <p:spPr>
          <a:xfrm>
            <a:off x="7446036" y="4259869"/>
            <a:ext cx="160950" cy="304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object 209"/>
          <p:cNvSpPr/>
          <p:nvPr/>
        </p:nvSpPr>
        <p:spPr>
          <a:xfrm>
            <a:off x="7430909" y="4259869"/>
            <a:ext cx="1" cy="304999"/>
          </a:xfrm>
          <a:prstGeom prst="line">
            <a:avLst/>
          </a:prstGeom>
          <a:ln w="30253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object 210"/>
          <p:cNvSpPr/>
          <p:nvPr/>
        </p:nvSpPr>
        <p:spPr>
          <a:xfrm>
            <a:off x="7536798" y="4511264"/>
            <a:ext cx="70191" cy="134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object 211"/>
          <p:cNvSpPr/>
          <p:nvPr/>
        </p:nvSpPr>
        <p:spPr>
          <a:xfrm>
            <a:off x="7536798" y="4354143"/>
            <a:ext cx="70191" cy="117690"/>
          </a:xfrm>
          <a:prstGeom prst="rect">
            <a:avLst/>
          </a:pr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object 212"/>
          <p:cNvSpPr/>
          <p:nvPr/>
        </p:nvSpPr>
        <p:spPr>
          <a:xfrm>
            <a:off x="7536797" y="4179151"/>
            <a:ext cx="139774" cy="147883"/>
          </a:xfrm>
          <a:prstGeom prst="rect">
            <a:avLst/>
          </a:prstGeom>
          <a:blipFill>
            <a:blip r:embed="rId4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object 213"/>
          <p:cNvSpPr/>
          <p:nvPr/>
        </p:nvSpPr>
        <p:spPr>
          <a:xfrm>
            <a:off x="7536798" y="4498325"/>
            <a:ext cx="139775" cy="3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object 214"/>
          <p:cNvSpPr/>
          <p:nvPr/>
        </p:nvSpPr>
        <p:spPr>
          <a:xfrm>
            <a:off x="5748527" y="4275158"/>
            <a:ext cx="321267" cy="354026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object 215"/>
          <p:cNvSpPr/>
          <p:nvPr/>
        </p:nvSpPr>
        <p:spPr>
          <a:xfrm>
            <a:off x="5752653" y="4195576"/>
            <a:ext cx="309927" cy="40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object 216"/>
          <p:cNvSpPr/>
          <p:nvPr/>
        </p:nvSpPr>
        <p:spPr>
          <a:xfrm>
            <a:off x="5748527" y="4629182"/>
            <a:ext cx="321266" cy="17573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object 217"/>
          <p:cNvSpPr/>
          <p:nvPr/>
        </p:nvSpPr>
        <p:spPr>
          <a:xfrm>
            <a:off x="5752653" y="4244413"/>
            <a:ext cx="309927" cy="1"/>
          </a:xfrm>
          <a:prstGeom prst="line">
            <a:avLst/>
          </a:prstGeom>
          <a:ln w="17050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object 218"/>
          <p:cNvSpPr txBox="1"/>
          <p:nvPr/>
        </p:nvSpPr>
        <p:spPr>
          <a:xfrm>
            <a:off x="5615432" y="4613859"/>
            <a:ext cx="585471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0" marR="5080" indent="-114935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5"/>
              <a:t>z</a:t>
            </a:r>
            <a:r>
              <a:rPr spc="-5"/>
              <a:t>on  </a:t>
            </a:r>
            <a:r>
              <a:t>EBS</a:t>
            </a:r>
          </a:p>
        </p:txBody>
      </p:sp>
      <p:sp>
        <p:nvSpPr>
          <p:cNvPr id="440" name="object 219"/>
          <p:cNvSpPr/>
          <p:nvPr/>
        </p:nvSpPr>
        <p:spPr>
          <a:xfrm>
            <a:off x="8279892" y="4217179"/>
            <a:ext cx="49078" cy="382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3285"/>
                </a:lnTo>
                <a:lnTo>
                  <a:pt x="0" y="1831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4446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object 220"/>
          <p:cNvSpPr/>
          <p:nvPr/>
        </p:nvSpPr>
        <p:spPr>
          <a:xfrm>
            <a:off x="8328969" y="4174228"/>
            <a:ext cx="95012" cy="471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847" y="0"/>
                </a:lnTo>
                <a:lnTo>
                  <a:pt x="0" y="1966"/>
                </a:lnTo>
                <a:lnTo>
                  <a:pt x="0" y="1946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E569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object 221"/>
          <p:cNvSpPr/>
          <p:nvPr/>
        </p:nvSpPr>
        <p:spPr>
          <a:xfrm>
            <a:off x="8653629" y="4217179"/>
            <a:ext cx="49708" cy="382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15"/>
                </a:lnTo>
                <a:lnTo>
                  <a:pt x="21600" y="3285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object 222"/>
          <p:cNvSpPr/>
          <p:nvPr/>
        </p:nvSpPr>
        <p:spPr>
          <a:xfrm>
            <a:off x="8559256" y="4174228"/>
            <a:ext cx="94373" cy="471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460"/>
                </a:lnTo>
                <a:lnTo>
                  <a:pt x="21600" y="1966"/>
                </a:lnTo>
                <a:lnTo>
                  <a:pt x="1753" y="0"/>
                </a:lnTo>
                <a:close/>
              </a:path>
            </a:pathLst>
          </a:custGeom>
          <a:solidFill>
            <a:srgbClr val="5C92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object 223"/>
          <p:cNvSpPr/>
          <p:nvPr/>
        </p:nvSpPr>
        <p:spPr>
          <a:xfrm>
            <a:off x="8423980" y="4174228"/>
            <a:ext cx="135277" cy="472448"/>
          </a:xfrm>
          <a:prstGeom prst="rect">
            <a:avLst/>
          </a:pr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object 224"/>
          <p:cNvSpPr/>
          <p:nvPr/>
        </p:nvSpPr>
        <p:spPr>
          <a:xfrm>
            <a:off x="3703320" y="4241291"/>
            <a:ext cx="326137" cy="699516"/>
          </a:xfrm>
          <a:prstGeom prst="rect">
            <a:avLst/>
          </a:prstGeom>
          <a:blipFill>
            <a:blip r:embed="rId4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object 225"/>
          <p:cNvSpPr/>
          <p:nvPr/>
        </p:nvSpPr>
        <p:spPr>
          <a:xfrm>
            <a:off x="3745991" y="4261103"/>
            <a:ext cx="240793" cy="61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object 226"/>
          <p:cNvSpPr/>
          <p:nvPr/>
        </p:nvSpPr>
        <p:spPr>
          <a:xfrm>
            <a:off x="5262371" y="4229099"/>
            <a:ext cx="326137" cy="701042"/>
          </a:xfrm>
          <a:prstGeom prst="rect">
            <a:avLst/>
          </a:prstGeom>
          <a:blipFill>
            <a:blip r:embed="rId4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object 227"/>
          <p:cNvSpPr/>
          <p:nvPr/>
        </p:nvSpPr>
        <p:spPr>
          <a:xfrm>
            <a:off x="5305044" y="4248910"/>
            <a:ext cx="240792" cy="61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object 228"/>
          <p:cNvSpPr/>
          <p:nvPr/>
        </p:nvSpPr>
        <p:spPr>
          <a:xfrm>
            <a:off x="6525768" y="4174235"/>
            <a:ext cx="393193" cy="472440"/>
          </a:xfrm>
          <a:prstGeom prst="rect">
            <a:avLst/>
          </a:prstGeom>
          <a:blipFill>
            <a:blip r:embed="rId4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0" name="object 229"/>
          <p:cNvSpPr txBox="1"/>
          <p:nvPr/>
        </p:nvSpPr>
        <p:spPr>
          <a:xfrm>
            <a:off x="6430135" y="4629403"/>
            <a:ext cx="585471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1445" marR="5080" indent="-11938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5"/>
              <a:t>z</a:t>
            </a:r>
            <a:r>
              <a:rPr spc="-5"/>
              <a:t>on  </a:t>
            </a:r>
            <a:r>
              <a:t>EFS</a:t>
            </a:r>
          </a:p>
        </p:txBody>
      </p:sp>
      <p:sp>
        <p:nvSpPr>
          <p:cNvPr id="451" name="object 230"/>
          <p:cNvSpPr txBox="1"/>
          <p:nvPr/>
        </p:nvSpPr>
        <p:spPr>
          <a:xfrm>
            <a:off x="7314692" y="4634584"/>
            <a:ext cx="585471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5"/>
              <a:t>z</a:t>
            </a:r>
            <a:r>
              <a:rPr spc="-5"/>
              <a:t>on</a:t>
            </a:r>
          </a:p>
          <a:p>
            <a:pPr algn="ctr"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S3</a:t>
            </a:r>
          </a:p>
        </p:txBody>
      </p:sp>
      <p:sp>
        <p:nvSpPr>
          <p:cNvPr id="452" name="object 231"/>
          <p:cNvSpPr txBox="1"/>
          <p:nvPr/>
        </p:nvSpPr>
        <p:spPr>
          <a:xfrm>
            <a:off x="8198866" y="4604410"/>
            <a:ext cx="58547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t>a</a:t>
            </a:r>
            <a:r>
              <a:rPr spc="-10"/>
              <a:t>z</a:t>
            </a:r>
            <a:r>
              <a:t>on</a:t>
            </a:r>
          </a:p>
        </p:txBody>
      </p:sp>
      <p:sp>
        <p:nvSpPr>
          <p:cNvPr id="453" name="object 232"/>
          <p:cNvSpPr txBox="1"/>
          <p:nvPr/>
        </p:nvSpPr>
        <p:spPr>
          <a:xfrm>
            <a:off x="8317738" y="4787899"/>
            <a:ext cx="34671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RDS</a:t>
            </a:r>
          </a:p>
        </p:txBody>
      </p:sp>
      <p:sp>
        <p:nvSpPr>
          <p:cNvPr id="454" name="object 233"/>
          <p:cNvSpPr/>
          <p:nvPr/>
        </p:nvSpPr>
        <p:spPr>
          <a:xfrm>
            <a:off x="140207" y="2167127"/>
            <a:ext cx="4340352" cy="83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0" y="0"/>
                </a:moveTo>
                <a:lnTo>
                  <a:pt x="696" y="0"/>
                </a:lnTo>
                <a:lnTo>
                  <a:pt x="476" y="183"/>
                </a:lnTo>
                <a:lnTo>
                  <a:pt x="285" y="694"/>
                </a:lnTo>
                <a:lnTo>
                  <a:pt x="134" y="1473"/>
                </a:lnTo>
                <a:lnTo>
                  <a:pt x="36" y="2462"/>
                </a:lnTo>
                <a:lnTo>
                  <a:pt x="0" y="3600"/>
                </a:lnTo>
                <a:lnTo>
                  <a:pt x="0" y="20362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40" y="21600"/>
                </a:lnTo>
                <a:lnTo>
                  <a:pt x="20904" y="21600"/>
                </a:lnTo>
                <a:lnTo>
                  <a:pt x="21124" y="21417"/>
                </a:lnTo>
                <a:lnTo>
                  <a:pt x="21315" y="20906"/>
                </a:lnTo>
                <a:lnTo>
                  <a:pt x="21466" y="20127"/>
                </a:lnTo>
                <a:lnTo>
                  <a:pt x="21565" y="19138"/>
                </a:lnTo>
                <a:lnTo>
                  <a:pt x="21600" y="18000"/>
                </a:lnTo>
                <a:lnTo>
                  <a:pt x="21600" y="1238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0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object 234"/>
          <p:cNvSpPr/>
          <p:nvPr/>
        </p:nvSpPr>
        <p:spPr>
          <a:xfrm>
            <a:off x="4677155" y="2170176"/>
            <a:ext cx="4340353" cy="836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1" y="0"/>
                </a:moveTo>
                <a:lnTo>
                  <a:pt x="694" y="0"/>
                </a:lnTo>
                <a:lnTo>
                  <a:pt x="475" y="184"/>
                </a:lnTo>
                <a:lnTo>
                  <a:pt x="284" y="695"/>
                </a:lnTo>
                <a:lnTo>
                  <a:pt x="134" y="1474"/>
                </a:lnTo>
                <a:lnTo>
                  <a:pt x="35" y="2463"/>
                </a:lnTo>
                <a:lnTo>
                  <a:pt x="0" y="3600"/>
                </a:lnTo>
                <a:lnTo>
                  <a:pt x="0" y="20361"/>
                </a:lnTo>
                <a:lnTo>
                  <a:pt x="19" y="20843"/>
                </a:lnTo>
                <a:lnTo>
                  <a:pt x="70" y="21237"/>
                </a:lnTo>
                <a:lnTo>
                  <a:pt x="146" y="21503"/>
                </a:lnTo>
                <a:lnTo>
                  <a:pt x="239" y="21600"/>
                </a:lnTo>
                <a:lnTo>
                  <a:pt x="20906" y="21600"/>
                </a:lnTo>
                <a:lnTo>
                  <a:pt x="21125" y="21416"/>
                </a:lnTo>
                <a:lnTo>
                  <a:pt x="21316" y="20905"/>
                </a:lnTo>
                <a:lnTo>
                  <a:pt x="21466" y="20126"/>
                </a:lnTo>
                <a:lnTo>
                  <a:pt x="21565" y="19137"/>
                </a:lnTo>
                <a:lnTo>
                  <a:pt x="21600" y="18000"/>
                </a:lnTo>
                <a:lnTo>
                  <a:pt x="21600" y="1239"/>
                </a:lnTo>
                <a:lnTo>
                  <a:pt x="21581" y="757"/>
                </a:lnTo>
                <a:lnTo>
                  <a:pt x="21530" y="363"/>
                </a:lnTo>
                <a:lnTo>
                  <a:pt x="21454" y="97"/>
                </a:lnTo>
                <a:lnTo>
                  <a:pt x="21361" y="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object 235"/>
          <p:cNvSpPr/>
          <p:nvPr/>
        </p:nvSpPr>
        <p:spPr>
          <a:xfrm>
            <a:off x="3813047" y="2343910"/>
            <a:ext cx="1551432" cy="501396"/>
          </a:xfrm>
          <a:prstGeom prst="rect">
            <a:avLst/>
          </a:prstGeom>
          <a:blipFill>
            <a:blip r:embed="rId4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object 236"/>
          <p:cNvSpPr txBox="1"/>
          <p:nvPr/>
        </p:nvSpPr>
        <p:spPr>
          <a:xfrm>
            <a:off x="3878579" y="2409444"/>
            <a:ext cx="1420496" cy="266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52400">
              <a:spcBef>
                <a:spcPts val="200"/>
              </a:spcBef>
              <a:defRPr b="1" spc="-5">
                <a:solidFill>
                  <a:srgbClr val="464646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458" name="object 237"/>
          <p:cNvSpPr/>
          <p:nvPr/>
        </p:nvSpPr>
        <p:spPr>
          <a:xfrm>
            <a:off x="691894" y="2417064"/>
            <a:ext cx="585217" cy="3657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object 238"/>
          <p:cNvSpPr/>
          <p:nvPr/>
        </p:nvSpPr>
        <p:spPr>
          <a:xfrm>
            <a:off x="2971799" y="2389632"/>
            <a:ext cx="554738" cy="4023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object 239"/>
          <p:cNvSpPr/>
          <p:nvPr/>
        </p:nvSpPr>
        <p:spPr>
          <a:xfrm>
            <a:off x="1712537" y="2259421"/>
            <a:ext cx="421880" cy="262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object 240"/>
          <p:cNvSpPr/>
          <p:nvPr/>
        </p:nvSpPr>
        <p:spPr>
          <a:xfrm>
            <a:off x="1914688" y="2521636"/>
            <a:ext cx="219730" cy="262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815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object 241"/>
          <p:cNvSpPr/>
          <p:nvPr/>
        </p:nvSpPr>
        <p:spPr>
          <a:xfrm>
            <a:off x="2134417" y="2521636"/>
            <a:ext cx="210939" cy="262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815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3" name="object 242"/>
          <p:cNvSpPr/>
          <p:nvPr/>
        </p:nvSpPr>
        <p:spPr>
          <a:xfrm>
            <a:off x="2134417" y="2259421"/>
            <a:ext cx="1" cy="262216"/>
          </a:xfrm>
          <a:prstGeom prst="line">
            <a:avLst/>
          </a:prstGeom>
          <a:ln w="8789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object 243"/>
          <p:cNvSpPr/>
          <p:nvPr/>
        </p:nvSpPr>
        <p:spPr>
          <a:xfrm>
            <a:off x="2134417" y="2259421"/>
            <a:ext cx="413091" cy="262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7687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object 244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object 245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object 246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object 247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object 248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object 249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object 250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object 251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object 252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object 253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object 254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object 255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object 256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object 257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object 258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object 259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object 260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object 261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object 262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object 263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object 264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object 265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object 266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object 267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object 268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object 269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object 270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object 271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object 272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object 273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object 274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object 275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object 276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object 277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object 278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object 279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1" name="object 280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object 281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object 282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object 283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object 284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object 285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object 286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object 287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object 288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object 289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object 290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object 291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object 292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object 293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object 294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object 295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object 296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object 297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object 298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object 299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object 300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object 301"/>
          <p:cNvSpPr/>
          <p:nvPr/>
        </p:nvSpPr>
        <p:spPr>
          <a:xfrm flipH="1">
            <a:off x="2134417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3" name="object 302"/>
          <p:cNvSpPr/>
          <p:nvPr/>
        </p:nvSpPr>
        <p:spPr>
          <a:xfrm>
            <a:off x="1818008" y="2521636"/>
            <a:ext cx="316411" cy="1"/>
          </a:xfrm>
          <a:prstGeom prst="line">
            <a:avLst/>
          </a:prstGeom>
          <a:ln w="726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object 303"/>
          <p:cNvSpPr/>
          <p:nvPr/>
        </p:nvSpPr>
        <p:spPr>
          <a:xfrm>
            <a:off x="1497204" y="2434231"/>
            <a:ext cx="1265579" cy="174811"/>
          </a:xfrm>
          <a:prstGeom prst="rect">
            <a:avLst/>
          </a:prstGeom>
          <a:blipFill>
            <a:blip r:embed="rId4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object 304"/>
          <p:cNvSpPr/>
          <p:nvPr/>
        </p:nvSpPr>
        <p:spPr>
          <a:xfrm>
            <a:off x="2674105" y="2447411"/>
            <a:ext cx="72003" cy="148452"/>
          </a:xfrm>
          <a:prstGeom prst="rect">
            <a:avLst/>
          </a:prstGeom>
          <a:blipFill>
            <a:blip r:embed="rId5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object 305"/>
          <p:cNvSpPr/>
          <p:nvPr/>
        </p:nvSpPr>
        <p:spPr>
          <a:xfrm>
            <a:off x="1497203" y="2434231"/>
            <a:ext cx="1265581" cy="174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  <a:lnTo>
                  <a:pt x="975" y="0"/>
                </a:lnTo>
                <a:close/>
              </a:path>
            </a:pathLst>
          </a:custGeom>
          <a:ln w="7292">
            <a:solidFill>
              <a:srgbClr val="37377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object 306"/>
          <p:cNvSpPr/>
          <p:nvPr/>
        </p:nvSpPr>
        <p:spPr>
          <a:xfrm>
            <a:off x="1497203" y="2434231"/>
            <a:ext cx="1265581" cy="174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5" y="0"/>
                </a:moveTo>
                <a:lnTo>
                  <a:pt x="20700" y="0"/>
                </a:lnTo>
                <a:lnTo>
                  <a:pt x="21051" y="849"/>
                </a:lnTo>
                <a:lnTo>
                  <a:pt x="21337" y="3163"/>
                </a:lnTo>
                <a:lnTo>
                  <a:pt x="21529" y="6596"/>
                </a:lnTo>
                <a:lnTo>
                  <a:pt x="21600" y="10800"/>
                </a:lnTo>
                <a:lnTo>
                  <a:pt x="21529" y="15004"/>
                </a:lnTo>
                <a:lnTo>
                  <a:pt x="21337" y="18437"/>
                </a:lnTo>
                <a:lnTo>
                  <a:pt x="21051" y="20751"/>
                </a:lnTo>
                <a:lnTo>
                  <a:pt x="20700" y="21600"/>
                </a:lnTo>
                <a:lnTo>
                  <a:pt x="20776" y="21600"/>
                </a:lnTo>
                <a:lnTo>
                  <a:pt x="975" y="21600"/>
                </a:lnTo>
                <a:lnTo>
                  <a:pt x="264" y="18437"/>
                </a:lnTo>
                <a:lnTo>
                  <a:pt x="0" y="10800"/>
                </a:lnTo>
                <a:lnTo>
                  <a:pt x="71" y="6596"/>
                </a:lnTo>
                <a:lnTo>
                  <a:pt x="264" y="3163"/>
                </a:lnTo>
                <a:lnTo>
                  <a:pt x="550" y="849"/>
                </a:lnTo>
                <a:lnTo>
                  <a:pt x="900" y="0"/>
                </a:lnTo>
              </a:path>
            </a:pathLst>
          </a:custGeom>
          <a:ln w="1458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8" name="object 307"/>
          <p:cNvSpPr txBox="1"/>
          <p:nvPr/>
        </p:nvSpPr>
        <p:spPr>
          <a:xfrm>
            <a:off x="6809357" y="2379091"/>
            <a:ext cx="1154432" cy="566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464646"/>
                </a:solidFill>
              </a:defRPr>
            </a:pPr>
            <a:r>
              <a:t>Network</a:t>
            </a:r>
          </a:p>
          <a:p>
            <a:pPr marR="5080" algn="r">
              <a:spcBef>
                <a:spcPts val="1000"/>
              </a:spcBef>
              <a:defRPr spc="-5" sz="1200">
                <a:solidFill>
                  <a:srgbClr val="50504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</a:p>
        </p:txBody>
      </p:sp>
      <p:sp>
        <p:nvSpPr>
          <p:cNvPr id="529" name="object 308"/>
          <p:cNvSpPr txBox="1"/>
          <p:nvPr/>
        </p:nvSpPr>
        <p:spPr>
          <a:xfrm>
            <a:off x="6070472" y="2785364"/>
            <a:ext cx="314326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5"/>
              <a:t>L</a:t>
            </a:r>
            <a:r>
              <a:t>B</a:t>
            </a:r>
          </a:p>
        </p:txBody>
      </p:sp>
      <p:sp>
        <p:nvSpPr>
          <p:cNvPr id="530" name="object 309"/>
          <p:cNvSpPr/>
          <p:nvPr/>
        </p:nvSpPr>
        <p:spPr>
          <a:xfrm>
            <a:off x="5271515" y="2400299"/>
            <a:ext cx="316992" cy="466346"/>
          </a:xfrm>
          <a:prstGeom prst="rect">
            <a:avLst/>
          </a:prstGeom>
          <a:blipFill>
            <a:blip r:embed="rId5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object 310"/>
          <p:cNvSpPr/>
          <p:nvPr/>
        </p:nvSpPr>
        <p:spPr>
          <a:xfrm>
            <a:off x="5314188" y="2420111"/>
            <a:ext cx="231649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080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object 311"/>
          <p:cNvSpPr/>
          <p:nvPr/>
        </p:nvSpPr>
        <p:spPr>
          <a:xfrm>
            <a:off x="3579876" y="2374392"/>
            <a:ext cx="318516" cy="467869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object 312"/>
          <p:cNvSpPr/>
          <p:nvPr/>
        </p:nvSpPr>
        <p:spPr>
          <a:xfrm>
            <a:off x="3622547" y="2394204"/>
            <a:ext cx="233173" cy="382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8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E7E7E">
              <a:alpha val="4196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object 313"/>
          <p:cNvSpPr txBox="1"/>
          <p:nvPr/>
        </p:nvSpPr>
        <p:spPr>
          <a:xfrm>
            <a:off x="740764" y="2783584"/>
            <a:ext cx="484507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</a:t>
            </a:r>
            <a:r>
              <a:rPr spc="0"/>
              <a:t>ut</a:t>
            </a:r>
            <a:r>
              <a:rPr spc="5"/>
              <a:t>e</a:t>
            </a:r>
            <a:r>
              <a:rPr spc="0"/>
              <a:t>r</a:t>
            </a:r>
          </a:p>
        </p:txBody>
      </p:sp>
      <p:sp>
        <p:nvSpPr>
          <p:cNvPr id="535" name="object 314"/>
          <p:cNvSpPr txBox="1"/>
          <p:nvPr/>
        </p:nvSpPr>
        <p:spPr>
          <a:xfrm>
            <a:off x="1530857" y="2783203"/>
            <a:ext cx="1169037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35"/>
              <a:t> </a:t>
            </a:r>
            <a:r>
              <a:t>Pipeline</a:t>
            </a:r>
          </a:p>
        </p:txBody>
      </p:sp>
      <p:sp>
        <p:nvSpPr>
          <p:cNvPr id="536" name="object 315"/>
          <p:cNvSpPr txBox="1"/>
          <p:nvPr/>
        </p:nvSpPr>
        <p:spPr>
          <a:xfrm>
            <a:off x="3009644" y="2782060"/>
            <a:ext cx="47307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20"/>
              <a:t>w</a:t>
            </a:r>
            <a:r>
              <a:t>itch</a:t>
            </a:r>
          </a:p>
        </p:txBody>
      </p:sp>
      <p:sp>
        <p:nvSpPr>
          <p:cNvPr id="537" name="object 316"/>
          <p:cNvSpPr/>
          <p:nvPr/>
        </p:nvSpPr>
        <p:spPr>
          <a:xfrm>
            <a:off x="5990844" y="2199132"/>
            <a:ext cx="525780" cy="629413"/>
          </a:xfrm>
          <a:prstGeom prst="rect">
            <a:avLst/>
          </a:prstGeom>
          <a:blipFill>
            <a:blip r:embed="rId5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object 317"/>
          <p:cNvSpPr/>
          <p:nvPr/>
        </p:nvSpPr>
        <p:spPr>
          <a:xfrm>
            <a:off x="7546847" y="2188464"/>
            <a:ext cx="530352" cy="644652"/>
          </a:xfrm>
          <a:prstGeom prst="rect">
            <a:avLst/>
          </a:prstGeom>
          <a:blipFill>
            <a:blip r:embed="rId5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object 4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228" name="object 2"/>
          <p:cNvSpPr txBox="1"/>
          <p:nvPr>
            <p:ph type="title"/>
          </p:nvPr>
        </p:nvSpPr>
        <p:spPr>
          <a:xfrm>
            <a:off x="415544" y="139064"/>
            <a:ext cx="355917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Auto Scaling Groups</a:t>
            </a:r>
          </a:p>
        </p:txBody>
      </p:sp>
      <p:sp>
        <p:nvSpPr>
          <p:cNvPr id="3229" name="object 3"/>
          <p:cNvSpPr txBox="1"/>
          <p:nvPr/>
        </p:nvSpPr>
        <p:spPr>
          <a:xfrm>
            <a:off x="419505" y="1035177"/>
            <a:ext cx="7823836" cy="1475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Contain a collection </a:t>
            </a:r>
            <a:r>
              <a:rPr spc="0"/>
              <a:t>of </a:t>
            </a:r>
            <a:r>
              <a:t>EC2 instances that share similar  characteristics.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Instances in an </a:t>
            </a:r>
            <a:r>
              <a:rPr spc="-5"/>
              <a:t>Auto Scaling </a:t>
            </a:r>
            <a:r>
              <a:t>group are treated as</a:t>
            </a:r>
            <a:r>
              <a:rPr spc="-175"/>
              <a:t> </a:t>
            </a:r>
            <a:r>
              <a:t>a</a:t>
            </a:r>
          </a:p>
          <a:p>
            <a:pPr indent="355600"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logical grouping </a:t>
            </a:r>
            <a:r>
              <a:rPr b="0" spc="0"/>
              <a:t>for the </a:t>
            </a:r>
            <a:r>
              <a:rPr b="0"/>
              <a:t>purpose </a:t>
            </a:r>
            <a:r>
              <a:rPr b="0" spc="0"/>
              <a:t>of </a:t>
            </a:r>
            <a:r>
              <a:rPr b="0"/>
              <a:t>instance</a:t>
            </a:r>
            <a:r>
              <a:rPr b="0" spc="0"/>
              <a:t> </a:t>
            </a:r>
            <a:r>
              <a:rPr b="0"/>
              <a:t>scaling</a:t>
            </a:r>
          </a:p>
        </p:txBody>
      </p:sp>
      <p:sp>
        <p:nvSpPr>
          <p:cNvPr id="3230" name="object 4"/>
          <p:cNvSpPr txBox="1"/>
          <p:nvPr/>
        </p:nvSpPr>
        <p:spPr>
          <a:xfrm>
            <a:off x="762405" y="2571749"/>
            <a:ext cx="248348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</a:t>
            </a:r>
            <a:r>
              <a:rPr spc="-25"/>
              <a:t> </a:t>
            </a:r>
            <a:r>
              <a:t>management.</a:t>
            </a:r>
          </a:p>
        </p:txBody>
      </p:sp>
      <p:sp>
        <p:nvSpPr>
          <p:cNvPr id="3231" name="object 5"/>
          <p:cNvSpPr/>
          <p:nvPr/>
        </p:nvSpPr>
        <p:spPr>
          <a:xfrm>
            <a:off x="3605784" y="2865120"/>
            <a:ext cx="4037076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2" name="object 6"/>
          <p:cNvSpPr/>
          <p:nvPr/>
        </p:nvSpPr>
        <p:spPr>
          <a:xfrm>
            <a:off x="3653028" y="2892550"/>
            <a:ext cx="3942587" cy="9662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3" name="object 7"/>
          <p:cNvSpPr/>
          <p:nvPr/>
        </p:nvSpPr>
        <p:spPr>
          <a:xfrm>
            <a:off x="3653028" y="2892550"/>
            <a:ext cx="3942588" cy="966216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34" name="object 8"/>
          <p:cNvSpPr/>
          <p:nvPr/>
        </p:nvSpPr>
        <p:spPr>
          <a:xfrm>
            <a:off x="3851147" y="2958082"/>
            <a:ext cx="787909" cy="7620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5" name="object 9"/>
          <p:cNvSpPr/>
          <p:nvPr/>
        </p:nvSpPr>
        <p:spPr>
          <a:xfrm>
            <a:off x="3912870" y="2999993"/>
            <a:ext cx="664464" cy="63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40" y="0"/>
                </a:moveTo>
                <a:lnTo>
                  <a:pt x="3460" y="0"/>
                </a:lnTo>
                <a:lnTo>
                  <a:pt x="2113" y="283"/>
                </a:lnTo>
                <a:lnTo>
                  <a:pt x="1013" y="1054"/>
                </a:lnTo>
                <a:lnTo>
                  <a:pt x="272" y="2198"/>
                </a:lnTo>
                <a:lnTo>
                  <a:pt x="0" y="3600"/>
                </a:lnTo>
                <a:lnTo>
                  <a:pt x="0" y="18000"/>
                </a:lnTo>
                <a:lnTo>
                  <a:pt x="272" y="19402"/>
                </a:lnTo>
                <a:lnTo>
                  <a:pt x="1013" y="20546"/>
                </a:lnTo>
                <a:lnTo>
                  <a:pt x="2113" y="21317"/>
                </a:lnTo>
                <a:lnTo>
                  <a:pt x="3460" y="21600"/>
                </a:lnTo>
                <a:lnTo>
                  <a:pt x="18140" y="21600"/>
                </a:lnTo>
                <a:lnTo>
                  <a:pt x="19487" y="21317"/>
                </a:lnTo>
                <a:lnTo>
                  <a:pt x="20587" y="20546"/>
                </a:lnTo>
                <a:lnTo>
                  <a:pt x="21328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328" y="2198"/>
                </a:lnTo>
                <a:lnTo>
                  <a:pt x="20587" y="1054"/>
                </a:lnTo>
                <a:lnTo>
                  <a:pt x="19487" y="283"/>
                </a:lnTo>
                <a:lnTo>
                  <a:pt x="181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6" name="object 10"/>
          <p:cNvSpPr/>
          <p:nvPr/>
        </p:nvSpPr>
        <p:spPr>
          <a:xfrm>
            <a:off x="3912870" y="2999993"/>
            <a:ext cx="664464" cy="63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37" name="object 11"/>
          <p:cNvSpPr/>
          <p:nvPr/>
        </p:nvSpPr>
        <p:spPr>
          <a:xfrm>
            <a:off x="4773167" y="2950464"/>
            <a:ext cx="787909" cy="7620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8" name="object 12"/>
          <p:cNvSpPr/>
          <p:nvPr/>
        </p:nvSpPr>
        <p:spPr>
          <a:xfrm>
            <a:off x="4834890" y="2992372"/>
            <a:ext cx="664464" cy="63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140" y="0"/>
                </a:moveTo>
                <a:lnTo>
                  <a:pt x="3460" y="0"/>
                </a:lnTo>
                <a:lnTo>
                  <a:pt x="2113" y="283"/>
                </a:lnTo>
                <a:lnTo>
                  <a:pt x="1013" y="1054"/>
                </a:lnTo>
                <a:lnTo>
                  <a:pt x="272" y="2198"/>
                </a:lnTo>
                <a:lnTo>
                  <a:pt x="0" y="3600"/>
                </a:lnTo>
                <a:lnTo>
                  <a:pt x="0" y="18000"/>
                </a:lnTo>
                <a:lnTo>
                  <a:pt x="272" y="19402"/>
                </a:lnTo>
                <a:lnTo>
                  <a:pt x="1013" y="20546"/>
                </a:lnTo>
                <a:lnTo>
                  <a:pt x="2113" y="21317"/>
                </a:lnTo>
                <a:lnTo>
                  <a:pt x="3460" y="21600"/>
                </a:lnTo>
                <a:lnTo>
                  <a:pt x="18140" y="21600"/>
                </a:lnTo>
                <a:lnTo>
                  <a:pt x="19487" y="21317"/>
                </a:lnTo>
                <a:lnTo>
                  <a:pt x="20587" y="20546"/>
                </a:lnTo>
                <a:lnTo>
                  <a:pt x="21328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328" y="2198"/>
                </a:lnTo>
                <a:lnTo>
                  <a:pt x="20587" y="1054"/>
                </a:lnTo>
                <a:lnTo>
                  <a:pt x="19487" y="283"/>
                </a:lnTo>
                <a:lnTo>
                  <a:pt x="181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9" name="object 13"/>
          <p:cNvSpPr/>
          <p:nvPr/>
        </p:nvSpPr>
        <p:spPr>
          <a:xfrm>
            <a:off x="4834890" y="2992372"/>
            <a:ext cx="664464" cy="638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40" name="object 14"/>
          <p:cNvSpPr/>
          <p:nvPr/>
        </p:nvSpPr>
        <p:spPr>
          <a:xfrm>
            <a:off x="5696710" y="2958082"/>
            <a:ext cx="787909" cy="7620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1" name="object 15"/>
          <p:cNvSpPr/>
          <p:nvPr/>
        </p:nvSpPr>
        <p:spPr>
          <a:xfrm>
            <a:off x="5758434" y="2999993"/>
            <a:ext cx="664464" cy="63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FBB64B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242" name="object 16"/>
          <p:cNvSpPr/>
          <p:nvPr/>
        </p:nvSpPr>
        <p:spPr>
          <a:xfrm>
            <a:off x="6620256" y="2958082"/>
            <a:ext cx="787908" cy="7620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3" name="object 17"/>
          <p:cNvSpPr/>
          <p:nvPr/>
        </p:nvSpPr>
        <p:spPr>
          <a:xfrm>
            <a:off x="6681978" y="2999993"/>
            <a:ext cx="664465" cy="63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72" y="2198"/>
                </a:lnTo>
                <a:lnTo>
                  <a:pt x="1013" y="1054"/>
                </a:lnTo>
                <a:lnTo>
                  <a:pt x="2113" y="283"/>
                </a:lnTo>
                <a:lnTo>
                  <a:pt x="3460" y="0"/>
                </a:lnTo>
                <a:lnTo>
                  <a:pt x="18140" y="0"/>
                </a:lnTo>
                <a:lnTo>
                  <a:pt x="19487" y="283"/>
                </a:lnTo>
                <a:lnTo>
                  <a:pt x="20587" y="1054"/>
                </a:lnTo>
                <a:lnTo>
                  <a:pt x="21328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328" y="19402"/>
                </a:lnTo>
                <a:lnTo>
                  <a:pt x="20587" y="20546"/>
                </a:lnTo>
                <a:lnTo>
                  <a:pt x="19487" y="21317"/>
                </a:lnTo>
                <a:lnTo>
                  <a:pt x="18140" y="21600"/>
                </a:lnTo>
                <a:lnTo>
                  <a:pt x="3460" y="21600"/>
                </a:lnTo>
                <a:lnTo>
                  <a:pt x="2113" y="21317"/>
                </a:lnTo>
                <a:lnTo>
                  <a:pt x="1013" y="20546"/>
                </a:lnTo>
                <a:lnTo>
                  <a:pt x="272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FBB64B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244" name="object 18"/>
          <p:cNvSpPr txBox="1"/>
          <p:nvPr/>
        </p:nvSpPr>
        <p:spPr>
          <a:xfrm>
            <a:off x="4655310" y="2619500"/>
            <a:ext cx="173799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</a:t>
            </a:r>
            <a:r>
              <a:rPr spc="-65"/>
              <a:t> </a:t>
            </a:r>
            <a:r>
              <a:t>group</a:t>
            </a:r>
          </a:p>
        </p:txBody>
      </p:sp>
      <p:sp>
        <p:nvSpPr>
          <p:cNvPr id="3245" name="object 19"/>
          <p:cNvSpPr/>
          <p:nvPr/>
        </p:nvSpPr>
        <p:spPr>
          <a:xfrm>
            <a:off x="3826764" y="3608832"/>
            <a:ext cx="835151" cy="37338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6" name="object 20"/>
          <p:cNvSpPr/>
          <p:nvPr/>
        </p:nvSpPr>
        <p:spPr>
          <a:xfrm>
            <a:off x="3882390" y="3630929"/>
            <a:ext cx="723901" cy="27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46" y="4205"/>
                </a:lnTo>
                <a:lnTo>
                  <a:pt x="21399" y="7638"/>
                </a:lnTo>
                <a:lnTo>
                  <a:pt x="21181" y="9952"/>
                </a:lnTo>
                <a:lnTo>
                  <a:pt x="20914" y="10800"/>
                </a:lnTo>
                <a:lnTo>
                  <a:pt x="11486" y="10800"/>
                </a:lnTo>
                <a:lnTo>
                  <a:pt x="11219" y="11648"/>
                </a:lnTo>
                <a:lnTo>
                  <a:pt x="11001" y="13962"/>
                </a:lnTo>
                <a:lnTo>
                  <a:pt x="10854" y="17395"/>
                </a:lnTo>
                <a:lnTo>
                  <a:pt x="10800" y="21600"/>
                </a:lnTo>
                <a:lnTo>
                  <a:pt x="10746" y="17395"/>
                </a:lnTo>
                <a:lnTo>
                  <a:pt x="10599" y="13962"/>
                </a:lnTo>
                <a:lnTo>
                  <a:pt x="10381" y="11648"/>
                </a:lnTo>
                <a:lnTo>
                  <a:pt x="10114" y="10800"/>
                </a:lnTo>
                <a:lnTo>
                  <a:pt x="686" y="10800"/>
                </a:lnTo>
                <a:lnTo>
                  <a:pt x="419" y="9952"/>
                </a:lnTo>
                <a:lnTo>
                  <a:pt x="201" y="7638"/>
                </a:lnTo>
                <a:lnTo>
                  <a:pt x="54" y="4205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47" name="object 21"/>
          <p:cNvSpPr txBox="1"/>
          <p:nvPr/>
        </p:nvSpPr>
        <p:spPr>
          <a:xfrm>
            <a:off x="3762883" y="3857954"/>
            <a:ext cx="126809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Minimum</a:t>
            </a:r>
            <a:r>
              <a:rPr spc="-55"/>
              <a:t> </a:t>
            </a:r>
            <a:r>
              <a:t>size</a:t>
            </a:r>
          </a:p>
        </p:txBody>
      </p:sp>
      <p:sp>
        <p:nvSpPr>
          <p:cNvPr id="3248" name="object 22"/>
          <p:cNvSpPr/>
          <p:nvPr/>
        </p:nvSpPr>
        <p:spPr>
          <a:xfrm>
            <a:off x="3829810" y="4073652"/>
            <a:ext cx="1728216" cy="36271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9" name="object 23"/>
          <p:cNvSpPr/>
          <p:nvPr/>
        </p:nvSpPr>
        <p:spPr>
          <a:xfrm>
            <a:off x="3885438" y="4095749"/>
            <a:ext cx="1616965" cy="26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7" y="4204"/>
                </a:lnTo>
                <a:lnTo>
                  <a:pt x="21513" y="7637"/>
                </a:lnTo>
                <a:lnTo>
                  <a:pt x="21420" y="9951"/>
                </a:lnTo>
                <a:lnTo>
                  <a:pt x="21305" y="10800"/>
                </a:lnTo>
                <a:lnTo>
                  <a:pt x="11095" y="10800"/>
                </a:lnTo>
                <a:lnTo>
                  <a:pt x="10980" y="11649"/>
                </a:lnTo>
                <a:lnTo>
                  <a:pt x="10887" y="13963"/>
                </a:lnTo>
                <a:lnTo>
                  <a:pt x="10823" y="17396"/>
                </a:lnTo>
                <a:lnTo>
                  <a:pt x="10800" y="21600"/>
                </a:lnTo>
                <a:lnTo>
                  <a:pt x="10777" y="17396"/>
                </a:lnTo>
                <a:lnTo>
                  <a:pt x="10713" y="13963"/>
                </a:lnTo>
                <a:lnTo>
                  <a:pt x="10620" y="11649"/>
                </a:lnTo>
                <a:lnTo>
                  <a:pt x="10505" y="10800"/>
                </a:lnTo>
                <a:lnTo>
                  <a:pt x="295" y="10800"/>
                </a:lnTo>
                <a:lnTo>
                  <a:pt x="180" y="9951"/>
                </a:lnTo>
                <a:lnTo>
                  <a:pt x="87" y="7637"/>
                </a:lnTo>
                <a:lnTo>
                  <a:pt x="23" y="4204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50" name="object 24"/>
          <p:cNvSpPr/>
          <p:nvPr/>
        </p:nvSpPr>
        <p:spPr>
          <a:xfrm>
            <a:off x="3765803" y="4383023"/>
            <a:ext cx="3765804" cy="39471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1" name="object 25"/>
          <p:cNvSpPr/>
          <p:nvPr/>
        </p:nvSpPr>
        <p:spPr>
          <a:xfrm>
            <a:off x="3821429" y="4405121"/>
            <a:ext cx="3654554" cy="2971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89" y="4204"/>
                </a:lnTo>
                <a:lnTo>
                  <a:pt x="21557" y="7637"/>
                </a:lnTo>
                <a:lnTo>
                  <a:pt x="21511" y="9951"/>
                </a:lnTo>
                <a:lnTo>
                  <a:pt x="21454" y="10800"/>
                </a:lnTo>
                <a:lnTo>
                  <a:pt x="10946" y="10800"/>
                </a:lnTo>
                <a:lnTo>
                  <a:pt x="10889" y="11649"/>
                </a:lnTo>
                <a:lnTo>
                  <a:pt x="10843" y="13963"/>
                </a:lnTo>
                <a:lnTo>
                  <a:pt x="10811" y="17396"/>
                </a:lnTo>
                <a:lnTo>
                  <a:pt x="10800" y="21600"/>
                </a:lnTo>
                <a:lnTo>
                  <a:pt x="10789" y="17396"/>
                </a:lnTo>
                <a:lnTo>
                  <a:pt x="10757" y="13963"/>
                </a:lnTo>
                <a:lnTo>
                  <a:pt x="10711" y="11649"/>
                </a:lnTo>
                <a:lnTo>
                  <a:pt x="10654" y="10800"/>
                </a:lnTo>
                <a:lnTo>
                  <a:pt x="146" y="10800"/>
                </a:lnTo>
                <a:lnTo>
                  <a:pt x="89" y="9951"/>
                </a:lnTo>
                <a:lnTo>
                  <a:pt x="43" y="7637"/>
                </a:lnTo>
                <a:lnTo>
                  <a:pt x="11" y="4204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52" name="object 26"/>
          <p:cNvSpPr txBox="1"/>
          <p:nvPr/>
        </p:nvSpPr>
        <p:spPr>
          <a:xfrm>
            <a:off x="3961003" y="4212082"/>
            <a:ext cx="2118996" cy="514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Desired</a:t>
            </a:r>
            <a:r>
              <a:rPr spc="-10"/>
              <a:t> </a:t>
            </a:r>
            <a:r>
              <a:t>capacity</a:t>
            </a:r>
          </a:p>
          <a:p>
            <a:pPr indent="805180">
              <a:spcBef>
                <a:spcPts val="500"/>
              </a:spcBef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Maximum</a:t>
            </a:r>
            <a:r>
              <a:rPr spc="-40"/>
              <a:t> </a:t>
            </a:r>
            <a:r>
              <a:t>size</a:t>
            </a:r>
          </a:p>
        </p:txBody>
      </p:sp>
      <p:sp>
        <p:nvSpPr>
          <p:cNvPr id="3253" name="object 27"/>
          <p:cNvSpPr/>
          <p:nvPr/>
        </p:nvSpPr>
        <p:spPr>
          <a:xfrm>
            <a:off x="5661659" y="3621023"/>
            <a:ext cx="1799844" cy="37338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4" name="object 28"/>
          <p:cNvSpPr/>
          <p:nvPr/>
        </p:nvSpPr>
        <p:spPr>
          <a:xfrm>
            <a:off x="5717285" y="3643121"/>
            <a:ext cx="1688592" cy="275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577" y="4205"/>
                </a:lnTo>
                <a:lnTo>
                  <a:pt x="21514" y="7638"/>
                </a:lnTo>
                <a:lnTo>
                  <a:pt x="21420" y="9952"/>
                </a:lnTo>
                <a:lnTo>
                  <a:pt x="21306" y="10800"/>
                </a:lnTo>
                <a:lnTo>
                  <a:pt x="11094" y="10800"/>
                </a:lnTo>
                <a:lnTo>
                  <a:pt x="10980" y="11648"/>
                </a:lnTo>
                <a:lnTo>
                  <a:pt x="10886" y="13962"/>
                </a:lnTo>
                <a:lnTo>
                  <a:pt x="10823" y="17395"/>
                </a:lnTo>
                <a:lnTo>
                  <a:pt x="10800" y="21600"/>
                </a:lnTo>
                <a:lnTo>
                  <a:pt x="10777" y="17395"/>
                </a:lnTo>
                <a:lnTo>
                  <a:pt x="10714" y="13962"/>
                </a:lnTo>
                <a:lnTo>
                  <a:pt x="10620" y="11648"/>
                </a:lnTo>
                <a:lnTo>
                  <a:pt x="10506" y="10800"/>
                </a:lnTo>
                <a:lnTo>
                  <a:pt x="294" y="10800"/>
                </a:lnTo>
                <a:lnTo>
                  <a:pt x="180" y="9952"/>
                </a:lnTo>
                <a:lnTo>
                  <a:pt x="86" y="7638"/>
                </a:lnTo>
                <a:lnTo>
                  <a:pt x="23" y="4205"/>
                </a:lnTo>
                <a:lnTo>
                  <a:pt x="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55" name="object 29"/>
          <p:cNvSpPr txBox="1"/>
          <p:nvPr/>
        </p:nvSpPr>
        <p:spPr>
          <a:xfrm>
            <a:off x="5668771" y="3861003"/>
            <a:ext cx="187706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 out as</a:t>
            </a:r>
            <a:r>
              <a:rPr spc="-35"/>
              <a:t> </a:t>
            </a:r>
            <a:r>
              <a:t>needed</a:t>
            </a:r>
          </a:p>
        </p:txBody>
      </p:sp>
      <p:sp>
        <p:nvSpPr>
          <p:cNvPr id="3256" name="object 30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7" name="object 31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258" name="object 32"/>
          <p:cNvSpPr/>
          <p:nvPr/>
        </p:nvSpPr>
        <p:spPr>
          <a:xfrm>
            <a:off x="8325988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9" name="object 33"/>
          <p:cNvSpPr/>
          <p:nvPr/>
        </p:nvSpPr>
        <p:spPr>
          <a:xfrm>
            <a:off x="8585610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0" name="object 34"/>
          <p:cNvSpPr/>
          <p:nvPr/>
        </p:nvSpPr>
        <p:spPr>
          <a:xfrm>
            <a:off x="8505355" y="503301"/>
            <a:ext cx="80257" cy="117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1" name="object 35"/>
          <p:cNvSpPr/>
          <p:nvPr/>
        </p:nvSpPr>
        <p:spPr>
          <a:xfrm>
            <a:off x="8385451" y="501314"/>
            <a:ext cx="84232" cy="119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2" name="object 36"/>
          <p:cNvSpPr/>
          <p:nvPr/>
        </p:nvSpPr>
        <p:spPr>
          <a:xfrm>
            <a:off x="8736234" y="682291"/>
            <a:ext cx="133477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3" name="object 37"/>
          <p:cNvSpPr/>
          <p:nvPr/>
        </p:nvSpPr>
        <p:spPr>
          <a:xfrm>
            <a:off x="8100059" y="682289"/>
            <a:ext cx="136750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4" name="object 38"/>
          <p:cNvSpPr/>
          <p:nvPr/>
        </p:nvSpPr>
        <p:spPr>
          <a:xfrm>
            <a:off x="8574720" y="585840"/>
            <a:ext cx="161517" cy="193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5" name="object 39"/>
          <p:cNvSpPr/>
          <p:nvPr/>
        </p:nvSpPr>
        <p:spPr>
          <a:xfrm>
            <a:off x="8100059" y="427729"/>
            <a:ext cx="299256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6" name="object 40"/>
          <p:cNvSpPr/>
          <p:nvPr/>
        </p:nvSpPr>
        <p:spPr>
          <a:xfrm>
            <a:off x="8236808" y="587825"/>
            <a:ext cx="162508" cy="19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7" name="object 41"/>
          <p:cNvSpPr/>
          <p:nvPr/>
        </p:nvSpPr>
        <p:spPr>
          <a:xfrm>
            <a:off x="8574720" y="427729"/>
            <a:ext cx="294992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8" name="object 42"/>
          <p:cNvSpPr/>
          <p:nvPr/>
        </p:nvSpPr>
        <p:spPr>
          <a:xfrm>
            <a:off x="8325988" y="789681"/>
            <a:ext cx="319086" cy="19489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72" name="object 43"/>
          <p:cNvGrpSpPr/>
          <p:nvPr/>
        </p:nvGrpSpPr>
        <p:grpSpPr>
          <a:xfrm>
            <a:off x="8325988" y="240787"/>
            <a:ext cx="319087" cy="709983"/>
            <a:chOff x="0" y="0"/>
            <a:chExt cx="319086" cy="709982"/>
          </a:xfrm>
        </p:grpSpPr>
        <p:sp>
          <p:nvSpPr>
            <p:cNvPr id="3269" name="Triangle"/>
            <p:cNvSpPr/>
            <p:nvPr/>
          </p:nvSpPr>
          <p:spPr>
            <a:xfrm>
              <a:off x="0" y="548893"/>
              <a:ext cx="319086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0" name="Shape"/>
            <p:cNvSpPr/>
            <p:nvPr/>
          </p:nvSpPr>
          <p:spPr>
            <a:xfrm>
              <a:off x="59462" y="155116"/>
              <a:ext cx="200161" cy="39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1" name="Shape"/>
            <p:cNvSpPr/>
            <p:nvPr/>
          </p:nvSpPr>
          <p:spPr>
            <a:xfrm>
              <a:off x="0" y="0"/>
              <a:ext cx="319085" cy="15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object 1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275" name="object 2"/>
          <p:cNvSpPr txBox="1"/>
          <p:nvPr>
            <p:ph type="title"/>
          </p:nvPr>
        </p:nvSpPr>
        <p:spPr>
          <a:xfrm>
            <a:off x="415544" y="139064"/>
            <a:ext cx="2872740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Dynamic</a:t>
            </a:r>
            <a:r>
              <a:rPr spc="0"/>
              <a:t> </a:t>
            </a:r>
            <a:r>
              <a:t>Scaling</a:t>
            </a:r>
          </a:p>
        </p:txBody>
      </p:sp>
      <p:sp>
        <p:nvSpPr>
          <p:cNvPr id="3276" name="object 3"/>
          <p:cNvSpPr txBox="1"/>
          <p:nvPr/>
        </p:nvSpPr>
        <p:spPr>
          <a:xfrm>
            <a:off x="419505" y="1035177"/>
            <a:ext cx="7718426" cy="2785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create a scaling policy </a:t>
            </a:r>
            <a:r>
              <a:rPr spc="0"/>
              <a:t>that </a:t>
            </a:r>
            <a:r>
              <a:rPr spc="-5"/>
              <a:t>uses </a:t>
            </a:r>
            <a:r>
              <a:rPr b="1" spc="-10"/>
              <a:t>CloudWatch  </a:t>
            </a:r>
            <a:r>
              <a:rPr b="1" spc="-5"/>
              <a:t>alarms </a:t>
            </a:r>
            <a:r>
              <a:rPr spc="0"/>
              <a:t>to</a:t>
            </a:r>
            <a:r>
              <a:rPr spc="5"/>
              <a:t> </a:t>
            </a:r>
            <a:r>
              <a:rPr spc="-5"/>
              <a:t>determine: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your Auto Scaling group should </a:t>
            </a:r>
            <a:r>
              <a:rPr b="1"/>
              <a:t>scale</a:t>
            </a:r>
            <a:r>
              <a:rPr b="1" spc="-245"/>
              <a:t> </a:t>
            </a:r>
            <a:r>
              <a:rPr b="1"/>
              <a:t>out</a:t>
            </a:r>
            <a:r>
              <a:t>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your </a:t>
            </a:r>
            <a:r>
              <a:rPr spc="-4"/>
              <a:t>Auto </a:t>
            </a:r>
            <a:r>
              <a:t>Scaling group should </a:t>
            </a:r>
            <a:r>
              <a:rPr b="1"/>
              <a:t>scale</a:t>
            </a:r>
            <a:r>
              <a:rPr b="1" spc="-225"/>
              <a:t> </a:t>
            </a:r>
            <a:r>
              <a:rPr b="1"/>
              <a:t>in</a:t>
            </a:r>
            <a:r>
              <a:t>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use alarms </a:t>
            </a:r>
            <a:r>
              <a:rPr spc="0"/>
              <a:t>to</a:t>
            </a:r>
            <a:r>
              <a:rPr spc="80"/>
              <a:t> </a:t>
            </a:r>
            <a:r>
              <a:rPr spc="0"/>
              <a:t>monitor:</a:t>
            </a:r>
          </a:p>
          <a:p>
            <a:pPr lvl="1" marL="756284" marR="915669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Any of </a:t>
            </a:r>
            <a:r>
              <a:rPr spc="-4"/>
              <a:t>the </a:t>
            </a:r>
            <a:r>
              <a:t>metrics that </a:t>
            </a:r>
            <a:r>
              <a:rPr spc="-25"/>
              <a:t>AWS </a:t>
            </a:r>
            <a:r>
              <a:t>services send to</a:t>
            </a:r>
            <a:r>
              <a:rPr spc="-380"/>
              <a:t> </a:t>
            </a:r>
            <a:r>
              <a:t>Amazon  </a:t>
            </a:r>
            <a:r>
              <a:rPr spc="-4"/>
              <a:t>CloudWatch.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pc="-45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</a:t>
            </a:r>
            <a:r>
              <a:rPr spc="0"/>
              <a:t>own </a:t>
            </a:r>
            <a:r>
              <a:rPr b="1" spc="0"/>
              <a:t>custom</a:t>
            </a:r>
            <a:r>
              <a:rPr b="1" spc="-19"/>
              <a:t> </a:t>
            </a:r>
            <a:r>
              <a:rPr b="1" spc="0"/>
              <a:t>metrics</a:t>
            </a:r>
            <a:r>
              <a:rPr spc="0"/>
              <a:t>.</a:t>
            </a:r>
          </a:p>
        </p:txBody>
      </p:sp>
      <p:sp>
        <p:nvSpPr>
          <p:cNvPr id="3277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78" name="object 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279" name="object 6"/>
          <p:cNvSpPr/>
          <p:nvPr/>
        </p:nvSpPr>
        <p:spPr>
          <a:xfrm>
            <a:off x="8325988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0" name="object 7"/>
          <p:cNvSpPr/>
          <p:nvPr/>
        </p:nvSpPr>
        <p:spPr>
          <a:xfrm>
            <a:off x="8585610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1" name="object 8"/>
          <p:cNvSpPr/>
          <p:nvPr/>
        </p:nvSpPr>
        <p:spPr>
          <a:xfrm>
            <a:off x="8505355" y="503301"/>
            <a:ext cx="80257" cy="117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2" name="object 9"/>
          <p:cNvSpPr/>
          <p:nvPr/>
        </p:nvSpPr>
        <p:spPr>
          <a:xfrm>
            <a:off x="8385451" y="501314"/>
            <a:ext cx="84232" cy="119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3" name="object 10"/>
          <p:cNvSpPr/>
          <p:nvPr/>
        </p:nvSpPr>
        <p:spPr>
          <a:xfrm>
            <a:off x="8736234" y="682291"/>
            <a:ext cx="133477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84" name="object 11"/>
          <p:cNvSpPr/>
          <p:nvPr/>
        </p:nvSpPr>
        <p:spPr>
          <a:xfrm>
            <a:off x="8100059" y="682289"/>
            <a:ext cx="136750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85" name="object 12"/>
          <p:cNvSpPr/>
          <p:nvPr/>
        </p:nvSpPr>
        <p:spPr>
          <a:xfrm>
            <a:off x="8574720" y="585840"/>
            <a:ext cx="161517" cy="193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6" name="object 13"/>
          <p:cNvSpPr/>
          <p:nvPr/>
        </p:nvSpPr>
        <p:spPr>
          <a:xfrm>
            <a:off x="8100059" y="427729"/>
            <a:ext cx="299256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7" name="object 14"/>
          <p:cNvSpPr/>
          <p:nvPr/>
        </p:nvSpPr>
        <p:spPr>
          <a:xfrm>
            <a:off x="8236808" y="587825"/>
            <a:ext cx="162508" cy="19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8" name="object 15"/>
          <p:cNvSpPr/>
          <p:nvPr/>
        </p:nvSpPr>
        <p:spPr>
          <a:xfrm>
            <a:off x="8574720" y="427729"/>
            <a:ext cx="294992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9" name="object 16"/>
          <p:cNvSpPr/>
          <p:nvPr/>
        </p:nvSpPr>
        <p:spPr>
          <a:xfrm>
            <a:off x="8325988" y="789681"/>
            <a:ext cx="319086" cy="1948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93" name="object 17"/>
          <p:cNvGrpSpPr/>
          <p:nvPr/>
        </p:nvGrpSpPr>
        <p:grpSpPr>
          <a:xfrm>
            <a:off x="8325988" y="240787"/>
            <a:ext cx="319087" cy="709983"/>
            <a:chOff x="0" y="0"/>
            <a:chExt cx="319086" cy="709982"/>
          </a:xfrm>
        </p:grpSpPr>
        <p:sp>
          <p:nvSpPr>
            <p:cNvPr id="3290" name="Triangle"/>
            <p:cNvSpPr/>
            <p:nvPr/>
          </p:nvSpPr>
          <p:spPr>
            <a:xfrm>
              <a:off x="0" y="548893"/>
              <a:ext cx="319086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1" name="Shape"/>
            <p:cNvSpPr/>
            <p:nvPr/>
          </p:nvSpPr>
          <p:spPr>
            <a:xfrm>
              <a:off x="59462" y="155116"/>
              <a:ext cx="200161" cy="39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2" name="Shape"/>
            <p:cNvSpPr/>
            <p:nvPr/>
          </p:nvSpPr>
          <p:spPr>
            <a:xfrm>
              <a:off x="0" y="0"/>
              <a:ext cx="319085" cy="15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object 6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296" name="object 2"/>
          <p:cNvSpPr/>
          <p:nvPr/>
        </p:nvSpPr>
        <p:spPr>
          <a:xfrm>
            <a:off x="2273806" y="1318260"/>
            <a:ext cx="550165" cy="574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97" name="object 3"/>
          <p:cNvSpPr txBox="1"/>
          <p:nvPr>
            <p:ph type="title"/>
          </p:nvPr>
        </p:nvSpPr>
        <p:spPr>
          <a:xfrm>
            <a:off x="415543" y="139064"/>
            <a:ext cx="486346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Auto Scaling Basic Lifecycle</a:t>
            </a:r>
          </a:p>
        </p:txBody>
      </p:sp>
      <p:sp>
        <p:nvSpPr>
          <p:cNvPr id="3298" name="object 4"/>
          <p:cNvSpPr txBox="1"/>
          <p:nvPr/>
        </p:nvSpPr>
        <p:spPr>
          <a:xfrm>
            <a:off x="2346450" y="2046477"/>
            <a:ext cx="4953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instances</a:t>
            </a:r>
          </a:p>
        </p:txBody>
      </p:sp>
      <p:sp>
        <p:nvSpPr>
          <p:cNvPr id="3299" name="object 5"/>
          <p:cNvSpPr/>
          <p:nvPr/>
        </p:nvSpPr>
        <p:spPr>
          <a:xfrm>
            <a:off x="1783078" y="847344"/>
            <a:ext cx="545593" cy="5288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00" name="object 6"/>
          <p:cNvSpPr/>
          <p:nvPr/>
        </p:nvSpPr>
        <p:spPr>
          <a:xfrm>
            <a:off x="1753361" y="848105"/>
            <a:ext cx="1709929" cy="1732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93"/>
                </a:moveTo>
                <a:lnTo>
                  <a:pt x="76" y="1537"/>
                </a:lnTo>
                <a:lnTo>
                  <a:pt x="290" y="1037"/>
                </a:lnTo>
                <a:lnTo>
                  <a:pt x="621" y="613"/>
                </a:lnTo>
                <a:lnTo>
                  <a:pt x="1050" y="286"/>
                </a:lnTo>
                <a:lnTo>
                  <a:pt x="1557" y="75"/>
                </a:lnTo>
                <a:lnTo>
                  <a:pt x="2121" y="0"/>
                </a:lnTo>
                <a:lnTo>
                  <a:pt x="19479" y="0"/>
                </a:lnTo>
                <a:lnTo>
                  <a:pt x="20043" y="75"/>
                </a:lnTo>
                <a:lnTo>
                  <a:pt x="20550" y="286"/>
                </a:lnTo>
                <a:lnTo>
                  <a:pt x="20979" y="613"/>
                </a:lnTo>
                <a:lnTo>
                  <a:pt x="21310" y="1037"/>
                </a:lnTo>
                <a:lnTo>
                  <a:pt x="21524" y="1537"/>
                </a:lnTo>
                <a:lnTo>
                  <a:pt x="21600" y="2093"/>
                </a:lnTo>
                <a:lnTo>
                  <a:pt x="21600" y="19507"/>
                </a:lnTo>
                <a:lnTo>
                  <a:pt x="21524" y="20063"/>
                </a:lnTo>
                <a:lnTo>
                  <a:pt x="21310" y="20563"/>
                </a:lnTo>
                <a:lnTo>
                  <a:pt x="20979" y="20987"/>
                </a:lnTo>
                <a:lnTo>
                  <a:pt x="20550" y="21314"/>
                </a:lnTo>
                <a:lnTo>
                  <a:pt x="20043" y="21525"/>
                </a:lnTo>
                <a:lnTo>
                  <a:pt x="19479" y="21600"/>
                </a:lnTo>
                <a:lnTo>
                  <a:pt x="2121" y="21600"/>
                </a:lnTo>
                <a:lnTo>
                  <a:pt x="1557" y="21525"/>
                </a:lnTo>
                <a:lnTo>
                  <a:pt x="1050" y="21314"/>
                </a:lnTo>
                <a:lnTo>
                  <a:pt x="621" y="20987"/>
                </a:lnTo>
                <a:lnTo>
                  <a:pt x="290" y="20563"/>
                </a:lnTo>
                <a:lnTo>
                  <a:pt x="76" y="20063"/>
                </a:lnTo>
                <a:lnTo>
                  <a:pt x="0" y="19507"/>
                </a:lnTo>
                <a:lnTo>
                  <a:pt x="0" y="2093"/>
                </a:lnTo>
                <a:close/>
              </a:path>
            </a:pathLst>
          </a:custGeom>
          <a:ln w="19812">
            <a:solidFill>
              <a:srgbClr val="464646"/>
            </a:solidFill>
            <a:prstDash val="lgDashDot"/>
          </a:ln>
        </p:spPr>
        <p:txBody>
          <a:bodyPr lIns="45719" rIns="45719"/>
          <a:lstStyle/>
          <a:p>
            <a:pPr/>
          </a:p>
        </p:txBody>
      </p:sp>
      <p:sp>
        <p:nvSpPr>
          <p:cNvPr id="3301" name="object 7"/>
          <p:cNvSpPr txBox="1"/>
          <p:nvPr/>
        </p:nvSpPr>
        <p:spPr>
          <a:xfrm>
            <a:off x="2073019" y="2360166"/>
            <a:ext cx="1079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</a:t>
            </a:r>
            <a:r>
              <a:rPr spc="0"/>
              <a:t>Scaling</a:t>
            </a:r>
            <a:r>
              <a:rPr spc="-80"/>
              <a:t> </a:t>
            </a:r>
            <a:r>
              <a:rPr spc="0"/>
              <a:t>group</a:t>
            </a:r>
          </a:p>
        </p:txBody>
      </p:sp>
      <p:sp>
        <p:nvSpPr>
          <p:cNvPr id="3302" name="object 8"/>
          <p:cNvSpPr/>
          <p:nvPr/>
        </p:nvSpPr>
        <p:spPr>
          <a:xfrm>
            <a:off x="3436620" y="1411224"/>
            <a:ext cx="1021079" cy="2423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06" name="object 9"/>
          <p:cNvGrpSpPr/>
          <p:nvPr/>
        </p:nvGrpSpPr>
        <p:grpSpPr>
          <a:xfrm>
            <a:off x="3480053" y="1473708"/>
            <a:ext cx="856363" cy="77725"/>
            <a:chOff x="0" y="0"/>
            <a:chExt cx="856361" cy="77723"/>
          </a:xfrm>
        </p:grpSpPr>
        <p:sp>
          <p:nvSpPr>
            <p:cNvPr id="3303" name="Shape"/>
            <p:cNvSpPr/>
            <p:nvPr/>
          </p:nvSpPr>
          <p:spPr>
            <a:xfrm>
              <a:off x="778637" y="0"/>
              <a:ext cx="5181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4" name="Rectangle"/>
            <p:cNvSpPr/>
            <p:nvPr/>
          </p:nvSpPr>
          <p:spPr>
            <a:xfrm>
              <a:off x="0" y="25906"/>
              <a:ext cx="778638" cy="25909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5" name="Shape"/>
            <p:cNvSpPr/>
            <p:nvPr/>
          </p:nvSpPr>
          <p:spPr>
            <a:xfrm>
              <a:off x="791591" y="25906"/>
              <a:ext cx="64771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07" name="object 10"/>
          <p:cNvSpPr/>
          <p:nvPr/>
        </p:nvSpPr>
        <p:spPr>
          <a:xfrm>
            <a:off x="4283964" y="1001266"/>
            <a:ext cx="1440181" cy="77876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08" name="object 11"/>
          <p:cNvSpPr/>
          <p:nvPr/>
        </p:nvSpPr>
        <p:spPr>
          <a:xfrm>
            <a:off x="4322064" y="1143000"/>
            <a:ext cx="1363981" cy="56540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09" name="object 12"/>
          <p:cNvSpPr/>
          <p:nvPr/>
        </p:nvSpPr>
        <p:spPr>
          <a:xfrm>
            <a:off x="4331208" y="1028699"/>
            <a:ext cx="1345692" cy="68427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10" name="object 13"/>
          <p:cNvSpPr/>
          <p:nvPr/>
        </p:nvSpPr>
        <p:spPr>
          <a:xfrm>
            <a:off x="4331208" y="1028699"/>
            <a:ext cx="1345692" cy="684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1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1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11" name="object 14"/>
          <p:cNvSpPr txBox="1"/>
          <p:nvPr/>
        </p:nvSpPr>
        <p:spPr>
          <a:xfrm>
            <a:off x="4490084" y="1215389"/>
            <a:ext cx="102933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</a:t>
            </a:r>
            <a:r>
              <a:rPr spc="-69"/>
              <a:t> </a:t>
            </a:r>
            <a:r>
              <a:rPr spc="0"/>
              <a:t>Out</a:t>
            </a:r>
          </a:p>
        </p:txBody>
      </p:sp>
      <p:sp>
        <p:nvSpPr>
          <p:cNvPr id="3312" name="object 15"/>
          <p:cNvSpPr/>
          <p:nvPr/>
        </p:nvSpPr>
        <p:spPr>
          <a:xfrm>
            <a:off x="3983735" y="1738883"/>
            <a:ext cx="524257" cy="59740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13" name="object 16"/>
          <p:cNvSpPr txBox="1"/>
          <p:nvPr/>
        </p:nvSpPr>
        <p:spPr>
          <a:xfrm>
            <a:off x="3579114" y="2329433"/>
            <a:ext cx="129349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4"/>
              <a:t>CloudWatch</a:t>
            </a:r>
          </a:p>
        </p:txBody>
      </p:sp>
      <p:sp>
        <p:nvSpPr>
          <p:cNvPr id="3314" name="object 17"/>
          <p:cNvSpPr/>
          <p:nvPr/>
        </p:nvSpPr>
        <p:spPr>
          <a:xfrm>
            <a:off x="4466844" y="1665732"/>
            <a:ext cx="371856" cy="44805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19" name="object 18"/>
          <p:cNvGrpSpPr/>
          <p:nvPr/>
        </p:nvGrpSpPr>
        <p:grpSpPr>
          <a:xfrm>
            <a:off x="4508246" y="1767077"/>
            <a:ext cx="237238" cy="283973"/>
            <a:chOff x="0" y="0"/>
            <a:chExt cx="237237" cy="283972"/>
          </a:xfrm>
        </p:grpSpPr>
        <p:sp>
          <p:nvSpPr>
            <p:cNvPr id="3315" name="Shape"/>
            <p:cNvSpPr/>
            <p:nvPr/>
          </p:nvSpPr>
          <p:spPr>
            <a:xfrm>
              <a:off x="0" y="74954"/>
              <a:ext cx="210247" cy="20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67" y="0"/>
                  </a:moveTo>
                  <a:lnTo>
                    <a:pt x="17536" y="4355"/>
                  </a:lnTo>
                  <a:lnTo>
                    <a:pt x="15174" y="8686"/>
                  </a:lnTo>
                  <a:lnTo>
                    <a:pt x="12304" y="12439"/>
                  </a:lnTo>
                  <a:lnTo>
                    <a:pt x="9029" y="15497"/>
                  </a:lnTo>
                  <a:lnTo>
                    <a:pt x="5506" y="17636"/>
                  </a:lnTo>
                  <a:lnTo>
                    <a:pt x="1005" y="18883"/>
                  </a:lnTo>
                  <a:lnTo>
                    <a:pt x="0" y="18923"/>
                  </a:lnTo>
                  <a:lnTo>
                    <a:pt x="104" y="21600"/>
                  </a:lnTo>
                  <a:lnTo>
                    <a:pt x="4410" y="20918"/>
                  </a:lnTo>
                  <a:lnTo>
                    <a:pt x="8598" y="19015"/>
                  </a:lnTo>
                  <a:lnTo>
                    <a:pt x="12421" y="16114"/>
                  </a:lnTo>
                  <a:lnTo>
                    <a:pt x="15840" y="12374"/>
                  </a:lnTo>
                  <a:lnTo>
                    <a:pt x="18723" y="7951"/>
                  </a:lnTo>
                  <a:lnTo>
                    <a:pt x="20928" y="3042"/>
                  </a:lnTo>
                  <a:lnTo>
                    <a:pt x="21600" y="376"/>
                  </a:lnTo>
                  <a:lnTo>
                    <a:pt x="1896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6" name="Shape"/>
            <p:cNvSpPr/>
            <p:nvPr/>
          </p:nvSpPr>
          <p:spPr>
            <a:xfrm>
              <a:off x="188087" y="60959"/>
              <a:ext cx="49151" cy="2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46" y="0"/>
                  </a:moveTo>
                  <a:lnTo>
                    <a:pt x="0" y="0"/>
                  </a:lnTo>
                  <a:lnTo>
                    <a:pt x="10995" y="6391"/>
                  </a:lnTo>
                  <a:lnTo>
                    <a:pt x="9738" y="17745"/>
                  </a:lnTo>
                  <a:lnTo>
                    <a:pt x="21600" y="21600"/>
                  </a:lnTo>
                  <a:lnTo>
                    <a:pt x="1844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7" name="Shape"/>
            <p:cNvSpPr/>
            <p:nvPr/>
          </p:nvSpPr>
          <p:spPr>
            <a:xfrm>
              <a:off x="184614" y="60960"/>
              <a:ext cx="28492" cy="1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3" y="0"/>
                  </a:moveTo>
                  <a:lnTo>
                    <a:pt x="0" y="17145"/>
                  </a:lnTo>
                  <a:lnTo>
                    <a:pt x="19432" y="21600"/>
                  </a:lnTo>
                  <a:lnTo>
                    <a:pt x="21600" y="7779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8" name="Shape"/>
            <p:cNvSpPr/>
            <p:nvPr/>
          </p:nvSpPr>
          <p:spPr>
            <a:xfrm>
              <a:off x="160274" y="0"/>
              <a:ext cx="69786" cy="7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0"/>
                  </a:moveTo>
                  <a:lnTo>
                    <a:pt x="0" y="20604"/>
                  </a:lnTo>
                  <a:lnTo>
                    <a:pt x="7534" y="21600"/>
                  </a:lnTo>
                  <a:lnTo>
                    <a:pt x="8609" y="17567"/>
                  </a:lnTo>
                  <a:lnTo>
                    <a:pt x="21600" y="17567"/>
                  </a:lnTo>
                  <a:lnTo>
                    <a:pt x="15291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20" name="object 19"/>
          <p:cNvSpPr/>
          <p:nvPr/>
        </p:nvSpPr>
        <p:spPr>
          <a:xfrm>
            <a:off x="5362954" y="1815083"/>
            <a:ext cx="384049" cy="38404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21" name="object 20"/>
          <p:cNvSpPr txBox="1"/>
          <p:nvPr/>
        </p:nvSpPr>
        <p:spPr>
          <a:xfrm>
            <a:off x="5031740" y="2210815"/>
            <a:ext cx="104584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Scheduled</a:t>
            </a:r>
            <a:r>
              <a:rPr spc="-55"/>
              <a:t> </a:t>
            </a:r>
            <a:r>
              <a:t>Event</a:t>
            </a:r>
          </a:p>
        </p:txBody>
      </p:sp>
      <p:sp>
        <p:nvSpPr>
          <p:cNvPr id="3322" name="object 21"/>
          <p:cNvSpPr/>
          <p:nvPr/>
        </p:nvSpPr>
        <p:spPr>
          <a:xfrm>
            <a:off x="4884420" y="1612391"/>
            <a:ext cx="522731" cy="47091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27" name="object 22"/>
          <p:cNvGrpSpPr/>
          <p:nvPr/>
        </p:nvGrpSpPr>
        <p:grpSpPr>
          <a:xfrm>
            <a:off x="4983098" y="1713738"/>
            <a:ext cx="381763" cy="306706"/>
            <a:chOff x="0" y="0"/>
            <a:chExt cx="381762" cy="306705"/>
          </a:xfrm>
        </p:grpSpPr>
        <p:sp>
          <p:nvSpPr>
            <p:cNvPr id="3323" name="Shape"/>
            <p:cNvSpPr/>
            <p:nvPr/>
          </p:nvSpPr>
          <p:spPr>
            <a:xfrm>
              <a:off x="26007" y="73387"/>
              <a:ext cx="355756" cy="233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3" y="0"/>
                  </a:moveTo>
                  <a:lnTo>
                    <a:pt x="0" y="483"/>
                  </a:lnTo>
                  <a:lnTo>
                    <a:pt x="102" y="1071"/>
                  </a:lnTo>
                  <a:lnTo>
                    <a:pt x="110" y="1142"/>
                  </a:lnTo>
                  <a:lnTo>
                    <a:pt x="125" y="1201"/>
                  </a:lnTo>
                  <a:lnTo>
                    <a:pt x="148" y="1271"/>
                  </a:lnTo>
                  <a:lnTo>
                    <a:pt x="541" y="2553"/>
                  </a:lnTo>
                  <a:lnTo>
                    <a:pt x="2022" y="6268"/>
                  </a:lnTo>
                  <a:lnTo>
                    <a:pt x="3896" y="9713"/>
                  </a:lnTo>
                  <a:lnTo>
                    <a:pt x="6124" y="12852"/>
                  </a:lnTo>
                  <a:lnTo>
                    <a:pt x="9517" y="16427"/>
                  </a:lnTo>
                  <a:lnTo>
                    <a:pt x="12331" y="18578"/>
                  </a:lnTo>
                  <a:lnTo>
                    <a:pt x="15331" y="20224"/>
                  </a:lnTo>
                  <a:lnTo>
                    <a:pt x="18438" y="21247"/>
                  </a:lnTo>
                  <a:lnTo>
                    <a:pt x="21561" y="21600"/>
                  </a:lnTo>
                  <a:lnTo>
                    <a:pt x="21600" y="19201"/>
                  </a:lnTo>
                  <a:lnTo>
                    <a:pt x="20574" y="19166"/>
                  </a:lnTo>
                  <a:lnTo>
                    <a:pt x="19603" y="19049"/>
                  </a:lnTo>
                  <a:lnTo>
                    <a:pt x="16688" y="18284"/>
                  </a:lnTo>
                  <a:lnTo>
                    <a:pt x="13843" y="16932"/>
                  </a:lnTo>
                  <a:lnTo>
                    <a:pt x="11136" y="15063"/>
                  </a:lnTo>
                  <a:lnTo>
                    <a:pt x="8615" y="12723"/>
                  </a:lnTo>
                  <a:lnTo>
                    <a:pt x="6355" y="10019"/>
                  </a:lnTo>
                  <a:lnTo>
                    <a:pt x="4397" y="6974"/>
                  </a:lnTo>
                  <a:lnTo>
                    <a:pt x="2778" y="3705"/>
                  </a:lnTo>
                  <a:lnTo>
                    <a:pt x="1636" y="460"/>
                  </a:lnTo>
                  <a:lnTo>
                    <a:pt x="1621" y="460"/>
                  </a:lnTo>
                  <a:lnTo>
                    <a:pt x="1575" y="260"/>
                  </a:lnTo>
                  <a:lnTo>
                    <a:pt x="1587" y="260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4" name="Shape"/>
            <p:cNvSpPr/>
            <p:nvPr/>
          </p:nvSpPr>
          <p:spPr>
            <a:xfrm>
              <a:off x="0" y="0"/>
              <a:ext cx="69698" cy="8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66" y="0"/>
                  </a:moveTo>
                  <a:lnTo>
                    <a:pt x="0" y="21600"/>
                  </a:lnTo>
                  <a:lnTo>
                    <a:pt x="8060" y="20226"/>
                  </a:lnTo>
                  <a:lnTo>
                    <a:pt x="7085" y="17156"/>
                  </a:lnTo>
                  <a:lnTo>
                    <a:pt x="14877" y="15489"/>
                  </a:lnTo>
                  <a:lnTo>
                    <a:pt x="21600" y="15489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5" name="Shape"/>
            <p:cNvSpPr/>
            <p:nvPr/>
          </p:nvSpPr>
          <p:spPr>
            <a:xfrm>
              <a:off x="48005" y="60198"/>
              <a:ext cx="28069" cy="13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93" y="0"/>
                  </a:moveTo>
                  <a:lnTo>
                    <a:pt x="0" y="0"/>
                  </a:lnTo>
                  <a:lnTo>
                    <a:pt x="2627" y="21600"/>
                  </a:lnTo>
                  <a:lnTo>
                    <a:pt x="21600" y="13309"/>
                  </a:lnTo>
                  <a:lnTo>
                    <a:pt x="1669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6" name="Shape"/>
            <p:cNvSpPr/>
            <p:nvPr/>
          </p:nvSpPr>
          <p:spPr>
            <a:xfrm>
              <a:off x="22859" y="60198"/>
              <a:ext cx="30088" cy="1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79" y="18777"/>
                  </a:moveTo>
                  <a:lnTo>
                    <a:pt x="21426" y="21310"/>
                  </a:lnTo>
                  <a:lnTo>
                    <a:pt x="21209" y="19935"/>
                  </a:lnTo>
                  <a:lnTo>
                    <a:pt x="20879" y="18777"/>
                  </a:lnTo>
                  <a:close/>
                  <a:moveTo>
                    <a:pt x="21209" y="19935"/>
                  </a:moveTo>
                  <a:lnTo>
                    <a:pt x="21426" y="21310"/>
                  </a:lnTo>
                  <a:lnTo>
                    <a:pt x="21600" y="21310"/>
                  </a:lnTo>
                  <a:lnTo>
                    <a:pt x="21209" y="19935"/>
                  </a:lnTo>
                  <a:close/>
                  <a:moveTo>
                    <a:pt x="21026" y="18777"/>
                  </a:moveTo>
                  <a:lnTo>
                    <a:pt x="20879" y="18777"/>
                  </a:lnTo>
                  <a:lnTo>
                    <a:pt x="21209" y="19935"/>
                  </a:lnTo>
                  <a:lnTo>
                    <a:pt x="21026" y="18777"/>
                  </a:lnTo>
                  <a:close/>
                  <a:moveTo>
                    <a:pt x="18053" y="0"/>
                  </a:moveTo>
                  <a:lnTo>
                    <a:pt x="0" y="7600"/>
                  </a:lnTo>
                  <a:lnTo>
                    <a:pt x="2260" y="21600"/>
                  </a:lnTo>
                  <a:lnTo>
                    <a:pt x="20503" y="15477"/>
                  </a:lnTo>
                  <a:lnTo>
                    <a:pt x="18053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28" name="object 23"/>
          <p:cNvSpPr/>
          <p:nvPr/>
        </p:nvSpPr>
        <p:spPr>
          <a:xfrm>
            <a:off x="2497834" y="2578606"/>
            <a:ext cx="242316" cy="40690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29" name="object 24"/>
          <p:cNvSpPr/>
          <p:nvPr/>
        </p:nvSpPr>
        <p:spPr>
          <a:xfrm>
            <a:off x="2580132" y="2600705"/>
            <a:ext cx="77725" cy="24384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30" name="object 25"/>
          <p:cNvSpPr/>
          <p:nvPr/>
        </p:nvSpPr>
        <p:spPr>
          <a:xfrm>
            <a:off x="1959864" y="2926078"/>
            <a:ext cx="1438657" cy="77876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31" name="object 26"/>
          <p:cNvSpPr/>
          <p:nvPr/>
        </p:nvSpPr>
        <p:spPr>
          <a:xfrm>
            <a:off x="2086354" y="3067810"/>
            <a:ext cx="1185673" cy="56540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32" name="object 27"/>
          <p:cNvSpPr/>
          <p:nvPr/>
        </p:nvSpPr>
        <p:spPr>
          <a:xfrm>
            <a:off x="2007107" y="2953510"/>
            <a:ext cx="1344168" cy="68427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33" name="object 28"/>
          <p:cNvSpPr/>
          <p:nvPr/>
        </p:nvSpPr>
        <p:spPr>
          <a:xfrm>
            <a:off x="2007106" y="2953510"/>
            <a:ext cx="1344169" cy="684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7" y="1054"/>
                </a:lnTo>
                <a:lnTo>
                  <a:pt x="1119" y="283"/>
                </a:lnTo>
                <a:lnTo>
                  <a:pt x="1833" y="0"/>
                </a:lnTo>
                <a:lnTo>
                  <a:pt x="19767" y="0"/>
                </a:lnTo>
                <a:lnTo>
                  <a:pt x="20481" y="283"/>
                </a:lnTo>
                <a:lnTo>
                  <a:pt x="21063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3" y="20546"/>
                </a:lnTo>
                <a:lnTo>
                  <a:pt x="20481" y="21317"/>
                </a:lnTo>
                <a:lnTo>
                  <a:pt x="19767" y="21600"/>
                </a:lnTo>
                <a:lnTo>
                  <a:pt x="1833" y="21600"/>
                </a:lnTo>
                <a:lnTo>
                  <a:pt x="1119" y="21317"/>
                </a:lnTo>
                <a:lnTo>
                  <a:pt x="537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34" name="object 29"/>
          <p:cNvSpPr txBox="1"/>
          <p:nvPr/>
        </p:nvSpPr>
        <p:spPr>
          <a:xfrm>
            <a:off x="2253232" y="3141091"/>
            <a:ext cx="8515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</a:t>
            </a:r>
            <a:r>
              <a:rPr spc="-69"/>
              <a:t> </a:t>
            </a:r>
            <a:r>
              <a:rPr spc="0"/>
              <a:t>In</a:t>
            </a:r>
          </a:p>
        </p:txBody>
      </p:sp>
      <p:sp>
        <p:nvSpPr>
          <p:cNvPr id="3335" name="object 30"/>
          <p:cNvSpPr/>
          <p:nvPr/>
        </p:nvSpPr>
        <p:spPr>
          <a:xfrm>
            <a:off x="1783078" y="3802379"/>
            <a:ext cx="524257" cy="59588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36" name="object 31"/>
          <p:cNvSpPr/>
          <p:nvPr/>
        </p:nvSpPr>
        <p:spPr>
          <a:xfrm>
            <a:off x="2261616" y="3619500"/>
            <a:ext cx="371857" cy="44805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41" name="object 32"/>
          <p:cNvGrpSpPr/>
          <p:nvPr/>
        </p:nvGrpSpPr>
        <p:grpSpPr>
          <a:xfrm>
            <a:off x="2303016" y="3720846"/>
            <a:ext cx="237239" cy="283935"/>
            <a:chOff x="0" y="0"/>
            <a:chExt cx="237237" cy="283933"/>
          </a:xfrm>
        </p:grpSpPr>
        <p:sp>
          <p:nvSpPr>
            <p:cNvPr id="3337" name="Shape"/>
            <p:cNvSpPr/>
            <p:nvPr/>
          </p:nvSpPr>
          <p:spPr>
            <a:xfrm>
              <a:off x="0" y="74955"/>
              <a:ext cx="210247" cy="20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67" y="0"/>
                  </a:moveTo>
                  <a:lnTo>
                    <a:pt x="17536" y="4355"/>
                  </a:lnTo>
                  <a:lnTo>
                    <a:pt x="15174" y="8689"/>
                  </a:lnTo>
                  <a:lnTo>
                    <a:pt x="12304" y="12445"/>
                  </a:lnTo>
                  <a:lnTo>
                    <a:pt x="9029" y="15499"/>
                  </a:lnTo>
                  <a:lnTo>
                    <a:pt x="5506" y="17640"/>
                  </a:lnTo>
                  <a:lnTo>
                    <a:pt x="1005" y="18884"/>
                  </a:lnTo>
                  <a:lnTo>
                    <a:pt x="0" y="18923"/>
                  </a:lnTo>
                  <a:lnTo>
                    <a:pt x="104" y="21600"/>
                  </a:lnTo>
                  <a:lnTo>
                    <a:pt x="4410" y="20923"/>
                  </a:lnTo>
                  <a:lnTo>
                    <a:pt x="8598" y="19025"/>
                  </a:lnTo>
                  <a:lnTo>
                    <a:pt x="12421" y="16118"/>
                  </a:lnTo>
                  <a:lnTo>
                    <a:pt x="15840" y="12372"/>
                  </a:lnTo>
                  <a:lnTo>
                    <a:pt x="18723" y="7952"/>
                  </a:lnTo>
                  <a:lnTo>
                    <a:pt x="20928" y="3043"/>
                  </a:lnTo>
                  <a:lnTo>
                    <a:pt x="21600" y="376"/>
                  </a:lnTo>
                  <a:lnTo>
                    <a:pt x="1896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8" name="Shape"/>
            <p:cNvSpPr/>
            <p:nvPr/>
          </p:nvSpPr>
          <p:spPr>
            <a:xfrm>
              <a:off x="188087" y="60959"/>
              <a:ext cx="49151" cy="2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46" y="0"/>
                  </a:moveTo>
                  <a:lnTo>
                    <a:pt x="0" y="0"/>
                  </a:lnTo>
                  <a:lnTo>
                    <a:pt x="10995" y="6391"/>
                  </a:lnTo>
                  <a:lnTo>
                    <a:pt x="9738" y="17746"/>
                  </a:lnTo>
                  <a:lnTo>
                    <a:pt x="21600" y="21600"/>
                  </a:lnTo>
                  <a:lnTo>
                    <a:pt x="18446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9" name="Shape"/>
            <p:cNvSpPr/>
            <p:nvPr/>
          </p:nvSpPr>
          <p:spPr>
            <a:xfrm>
              <a:off x="184614" y="60959"/>
              <a:ext cx="28493" cy="1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3" y="0"/>
                  </a:moveTo>
                  <a:lnTo>
                    <a:pt x="0" y="17145"/>
                  </a:lnTo>
                  <a:lnTo>
                    <a:pt x="19432" y="21600"/>
                  </a:lnTo>
                  <a:lnTo>
                    <a:pt x="21600" y="7779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0" name="Shape"/>
            <p:cNvSpPr/>
            <p:nvPr/>
          </p:nvSpPr>
          <p:spPr>
            <a:xfrm>
              <a:off x="160274" y="0"/>
              <a:ext cx="69786" cy="7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91" y="0"/>
                  </a:moveTo>
                  <a:lnTo>
                    <a:pt x="0" y="20604"/>
                  </a:lnTo>
                  <a:lnTo>
                    <a:pt x="7534" y="21600"/>
                  </a:lnTo>
                  <a:lnTo>
                    <a:pt x="8609" y="17567"/>
                  </a:lnTo>
                  <a:lnTo>
                    <a:pt x="21600" y="17567"/>
                  </a:lnTo>
                  <a:lnTo>
                    <a:pt x="15291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42" name="object 33"/>
          <p:cNvSpPr/>
          <p:nvPr/>
        </p:nvSpPr>
        <p:spPr>
          <a:xfrm>
            <a:off x="3104388" y="3855720"/>
            <a:ext cx="384049" cy="38252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43" name="object 34"/>
          <p:cNvSpPr txBox="1"/>
          <p:nvPr/>
        </p:nvSpPr>
        <p:spPr>
          <a:xfrm>
            <a:off x="1408557" y="4249013"/>
            <a:ext cx="2409191" cy="27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376044">
              <a:lnSpc>
                <a:spcPts val="1100"/>
              </a:lnSpc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Scheduled</a:t>
            </a:r>
            <a:r>
              <a:rPr spc="-55"/>
              <a:t> </a:t>
            </a:r>
            <a:r>
              <a:t>Event</a:t>
            </a:r>
          </a:p>
          <a:p>
            <a:pPr indent="12700">
              <a:lnSpc>
                <a:spcPts val="1100"/>
              </a:lnSpc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30"/>
              <a:t> </a:t>
            </a:r>
            <a:r>
              <a:rPr spc="-4"/>
              <a:t>CloudWatch</a:t>
            </a:r>
          </a:p>
        </p:txBody>
      </p:sp>
      <p:sp>
        <p:nvSpPr>
          <p:cNvPr id="3344" name="object 35"/>
          <p:cNvSpPr/>
          <p:nvPr/>
        </p:nvSpPr>
        <p:spPr>
          <a:xfrm>
            <a:off x="2558794" y="3537203"/>
            <a:ext cx="589789" cy="585217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49" name="object 36"/>
          <p:cNvGrpSpPr/>
          <p:nvPr/>
        </p:nvGrpSpPr>
        <p:grpSpPr>
          <a:xfrm>
            <a:off x="2651250" y="3638549"/>
            <a:ext cx="454533" cy="421198"/>
            <a:chOff x="0" y="0"/>
            <a:chExt cx="454531" cy="421196"/>
          </a:xfrm>
        </p:grpSpPr>
        <p:sp>
          <p:nvSpPr>
            <p:cNvPr id="3345" name="Shape"/>
            <p:cNvSpPr/>
            <p:nvPr/>
          </p:nvSpPr>
          <p:spPr>
            <a:xfrm>
              <a:off x="26802" y="75382"/>
              <a:ext cx="427730" cy="34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7" y="0"/>
                  </a:moveTo>
                  <a:lnTo>
                    <a:pt x="0" y="204"/>
                  </a:lnTo>
                  <a:lnTo>
                    <a:pt x="224" y="1479"/>
                  </a:lnTo>
                  <a:lnTo>
                    <a:pt x="551" y="2677"/>
                  </a:lnTo>
                  <a:lnTo>
                    <a:pt x="1359" y="5025"/>
                  </a:lnTo>
                  <a:lnTo>
                    <a:pt x="2366" y="7294"/>
                  </a:lnTo>
                  <a:lnTo>
                    <a:pt x="3546" y="9459"/>
                  </a:lnTo>
                  <a:lnTo>
                    <a:pt x="4887" y="11502"/>
                  </a:lnTo>
                  <a:lnTo>
                    <a:pt x="6368" y="13421"/>
                  </a:lnTo>
                  <a:lnTo>
                    <a:pt x="7984" y="15176"/>
                  </a:lnTo>
                  <a:lnTo>
                    <a:pt x="9710" y="16765"/>
                  </a:lnTo>
                  <a:lnTo>
                    <a:pt x="11531" y="18163"/>
                  </a:lnTo>
                  <a:lnTo>
                    <a:pt x="13442" y="19348"/>
                  </a:lnTo>
                  <a:lnTo>
                    <a:pt x="15417" y="20302"/>
                  </a:lnTo>
                  <a:lnTo>
                    <a:pt x="17451" y="21014"/>
                  </a:lnTo>
                  <a:lnTo>
                    <a:pt x="19516" y="21448"/>
                  </a:lnTo>
                  <a:lnTo>
                    <a:pt x="21562" y="21600"/>
                  </a:lnTo>
                  <a:lnTo>
                    <a:pt x="21600" y="19982"/>
                  </a:lnTo>
                  <a:lnTo>
                    <a:pt x="20593" y="19946"/>
                  </a:lnTo>
                  <a:lnTo>
                    <a:pt x="19631" y="19837"/>
                  </a:lnTo>
                  <a:lnTo>
                    <a:pt x="17701" y="19426"/>
                  </a:lnTo>
                  <a:lnTo>
                    <a:pt x="15809" y="18757"/>
                  </a:lnTo>
                  <a:lnTo>
                    <a:pt x="13949" y="17855"/>
                  </a:lnTo>
                  <a:lnTo>
                    <a:pt x="12140" y="16732"/>
                  </a:lnTo>
                  <a:lnTo>
                    <a:pt x="10415" y="15405"/>
                  </a:lnTo>
                  <a:lnTo>
                    <a:pt x="8786" y="13900"/>
                  </a:lnTo>
                  <a:lnTo>
                    <a:pt x="7253" y="12228"/>
                  </a:lnTo>
                  <a:lnTo>
                    <a:pt x="5849" y="10411"/>
                  </a:lnTo>
                  <a:lnTo>
                    <a:pt x="4585" y="8468"/>
                  </a:lnTo>
                  <a:lnTo>
                    <a:pt x="3463" y="6421"/>
                  </a:lnTo>
                  <a:lnTo>
                    <a:pt x="2527" y="4287"/>
                  </a:lnTo>
                  <a:lnTo>
                    <a:pt x="1770" y="2082"/>
                  </a:lnTo>
                  <a:lnTo>
                    <a:pt x="1462" y="95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6" name="Shape"/>
            <p:cNvSpPr/>
            <p:nvPr/>
          </p:nvSpPr>
          <p:spPr>
            <a:xfrm>
              <a:off x="0" y="0"/>
              <a:ext cx="69860" cy="8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74" y="0"/>
                  </a:moveTo>
                  <a:lnTo>
                    <a:pt x="0" y="21600"/>
                  </a:lnTo>
                  <a:lnTo>
                    <a:pt x="8287" y="20705"/>
                  </a:lnTo>
                  <a:lnTo>
                    <a:pt x="7500" y="17621"/>
                  </a:lnTo>
                  <a:lnTo>
                    <a:pt x="15314" y="16183"/>
                  </a:lnTo>
                  <a:lnTo>
                    <a:pt x="21600" y="16183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7" name="Shape"/>
            <p:cNvSpPr/>
            <p:nvPr/>
          </p:nvSpPr>
          <p:spPr>
            <a:xfrm>
              <a:off x="49529" y="61468"/>
              <a:ext cx="27560" cy="1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34" y="0"/>
                  </a:moveTo>
                  <a:lnTo>
                    <a:pt x="0" y="0"/>
                  </a:lnTo>
                  <a:lnTo>
                    <a:pt x="2323" y="21600"/>
                  </a:lnTo>
                  <a:lnTo>
                    <a:pt x="21600" y="16757"/>
                  </a:lnTo>
                  <a:lnTo>
                    <a:pt x="1593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8" name="Shape"/>
            <p:cNvSpPr/>
            <p:nvPr/>
          </p:nvSpPr>
          <p:spPr>
            <a:xfrm>
              <a:off x="24255" y="61468"/>
              <a:ext cx="28239" cy="1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33" y="0"/>
                  </a:moveTo>
                  <a:lnTo>
                    <a:pt x="0" y="6868"/>
                  </a:lnTo>
                  <a:lnTo>
                    <a:pt x="1948" y="21600"/>
                  </a:lnTo>
                  <a:lnTo>
                    <a:pt x="21600" y="17501"/>
                  </a:lnTo>
                  <a:lnTo>
                    <a:pt x="19333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50" name="object 37"/>
          <p:cNvSpPr/>
          <p:nvPr/>
        </p:nvSpPr>
        <p:spPr>
          <a:xfrm>
            <a:off x="5778158" y="1380274"/>
            <a:ext cx="1042941" cy="130478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54" name="object 38"/>
          <p:cNvGrpSpPr/>
          <p:nvPr/>
        </p:nvGrpSpPr>
        <p:grpSpPr>
          <a:xfrm>
            <a:off x="5802629" y="1386838"/>
            <a:ext cx="992760" cy="77725"/>
            <a:chOff x="0" y="0"/>
            <a:chExt cx="992758" cy="77723"/>
          </a:xfrm>
        </p:grpSpPr>
        <p:sp>
          <p:nvSpPr>
            <p:cNvPr id="3351" name="Shape"/>
            <p:cNvSpPr/>
            <p:nvPr/>
          </p:nvSpPr>
          <p:spPr>
            <a:xfrm>
              <a:off x="915034" y="0"/>
              <a:ext cx="5181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2" name="Rectangle"/>
            <p:cNvSpPr/>
            <p:nvPr/>
          </p:nvSpPr>
          <p:spPr>
            <a:xfrm>
              <a:off x="0" y="25907"/>
              <a:ext cx="915035" cy="25908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3" name="Shape"/>
            <p:cNvSpPr/>
            <p:nvPr/>
          </p:nvSpPr>
          <p:spPr>
            <a:xfrm>
              <a:off x="927988" y="25907"/>
              <a:ext cx="64771" cy="2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55" name="object 39"/>
          <p:cNvSpPr txBox="1"/>
          <p:nvPr/>
        </p:nvSpPr>
        <p:spPr>
          <a:xfrm>
            <a:off x="6004940" y="1254633"/>
            <a:ext cx="539751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318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</a:t>
            </a: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</a:t>
            </a:r>
            <a:r>
              <a:rPr spc="-9"/>
              <a:t>c</a:t>
            </a:r>
            <a:r>
              <a:t>e</a:t>
            </a:r>
          </a:p>
        </p:txBody>
      </p:sp>
      <p:sp>
        <p:nvSpPr>
          <p:cNvPr id="3356" name="object 40"/>
          <p:cNvSpPr/>
          <p:nvPr/>
        </p:nvSpPr>
        <p:spPr>
          <a:xfrm>
            <a:off x="6812280" y="1269491"/>
            <a:ext cx="342901" cy="355092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57" name="object 41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358" name="object 42"/>
          <p:cNvSpPr/>
          <p:nvPr/>
        </p:nvSpPr>
        <p:spPr>
          <a:xfrm>
            <a:off x="8325988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59" name="object 43"/>
          <p:cNvSpPr/>
          <p:nvPr/>
        </p:nvSpPr>
        <p:spPr>
          <a:xfrm>
            <a:off x="8585610" y="395904"/>
            <a:ext cx="59463" cy="33813"/>
          </a:xfrm>
          <a:prstGeom prst="rect">
            <a:avLst/>
          </a:pr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0" name="object 44"/>
          <p:cNvSpPr/>
          <p:nvPr/>
        </p:nvSpPr>
        <p:spPr>
          <a:xfrm>
            <a:off x="8505355" y="503301"/>
            <a:ext cx="80257" cy="117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378"/>
                </a:lnTo>
                <a:lnTo>
                  <a:pt x="0" y="21600"/>
                </a:lnTo>
                <a:lnTo>
                  <a:pt x="21600" y="6225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1" name="object 45"/>
          <p:cNvSpPr/>
          <p:nvPr/>
        </p:nvSpPr>
        <p:spPr>
          <a:xfrm>
            <a:off x="8385451" y="501314"/>
            <a:ext cx="84232" cy="119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6121"/>
                </a:lnTo>
                <a:lnTo>
                  <a:pt x="21600" y="21600"/>
                </a:lnTo>
                <a:lnTo>
                  <a:pt x="21600" y="1548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2" name="object 46"/>
          <p:cNvSpPr/>
          <p:nvPr/>
        </p:nvSpPr>
        <p:spPr>
          <a:xfrm>
            <a:off x="8736234" y="682291"/>
            <a:ext cx="133477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63" name="object 47"/>
          <p:cNvSpPr/>
          <p:nvPr/>
        </p:nvSpPr>
        <p:spPr>
          <a:xfrm>
            <a:off x="8100059" y="682289"/>
            <a:ext cx="136750" cy="1"/>
          </a:xfrm>
          <a:prstGeom prst="line">
            <a:avLst/>
          </a:prstGeom>
          <a:ln w="33881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64" name="object 48"/>
          <p:cNvSpPr/>
          <p:nvPr/>
        </p:nvSpPr>
        <p:spPr>
          <a:xfrm>
            <a:off x="8574720" y="585840"/>
            <a:ext cx="161517" cy="193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65"/>
                </a:lnTo>
                <a:lnTo>
                  <a:pt x="21600" y="21600"/>
                </a:lnTo>
                <a:lnTo>
                  <a:pt x="21600" y="17835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5" name="object 49"/>
          <p:cNvSpPr/>
          <p:nvPr/>
        </p:nvSpPr>
        <p:spPr>
          <a:xfrm>
            <a:off x="8100059" y="427729"/>
            <a:ext cx="299256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70" y="0"/>
                </a:moveTo>
                <a:lnTo>
                  <a:pt x="9870" y="5467"/>
                </a:lnTo>
                <a:lnTo>
                  <a:pt x="0" y="5467"/>
                </a:lnTo>
                <a:lnTo>
                  <a:pt x="0" y="16132"/>
                </a:lnTo>
                <a:lnTo>
                  <a:pt x="9870" y="16132"/>
                </a:lnTo>
                <a:lnTo>
                  <a:pt x="9870" y="21600"/>
                </a:lnTo>
                <a:lnTo>
                  <a:pt x="21600" y="10867"/>
                </a:lnTo>
                <a:lnTo>
                  <a:pt x="9870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6" name="object 50"/>
          <p:cNvSpPr/>
          <p:nvPr/>
        </p:nvSpPr>
        <p:spPr>
          <a:xfrm>
            <a:off x="8236808" y="587825"/>
            <a:ext cx="162508" cy="19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7796"/>
                </a:lnTo>
                <a:lnTo>
                  <a:pt x="0" y="21600"/>
                </a:lnTo>
                <a:lnTo>
                  <a:pt x="21600" y="3804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7" name="object 51"/>
          <p:cNvSpPr/>
          <p:nvPr/>
        </p:nvSpPr>
        <p:spPr>
          <a:xfrm>
            <a:off x="8574720" y="427729"/>
            <a:ext cx="294992" cy="318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27" y="0"/>
                </a:moveTo>
                <a:lnTo>
                  <a:pt x="0" y="10733"/>
                </a:lnTo>
                <a:lnTo>
                  <a:pt x="11827" y="21600"/>
                </a:lnTo>
                <a:lnTo>
                  <a:pt x="11827" y="16132"/>
                </a:lnTo>
                <a:lnTo>
                  <a:pt x="21600" y="16132"/>
                </a:lnTo>
                <a:lnTo>
                  <a:pt x="21600" y="5534"/>
                </a:lnTo>
                <a:lnTo>
                  <a:pt x="11827" y="5534"/>
                </a:lnTo>
                <a:lnTo>
                  <a:pt x="11827" y="0"/>
                </a:lnTo>
                <a:close/>
              </a:path>
            </a:pathLst>
          </a:custGeom>
          <a:solidFill>
            <a:srgbClr val="F371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8" name="object 52"/>
          <p:cNvSpPr/>
          <p:nvPr/>
        </p:nvSpPr>
        <p:spPr>
          <a:xfrm>
            <a:off x="8325988" y="789681"/>
            <a:ext cx="319086" cy="194899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72" name="object 53"/>
          <p:cNvGrpSpPr/>
          <p:nvPr/>
        </p:nvGrpSpPr>
        <p:grpSpPr>
          <a:xfrm>
            <a:off x="8325988" y="240787"/>
            <a:ext cx="319087" cy="709983"/>
            <a:chOff x="0" y="0"/>
            <a:chExt cx="319086" cy="709982"/>
          </a:xfrm>
        </p:grpSpPr>
        <p:sp>
          <p:nvSpPr>
            <p:cNvPr id="3369" name="Triangle"/>
            <p:cNvSpPr/>
            <p:nvPr/>
          </p:nvSpPr>
          <p:spPr>
            <a:xfrm>
              <a:off x="0" y="548893"/>
              <a:ext cx="319086" cy="16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73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0" name="Shape"/>
            <p:cNvSpPr/>
            <p:nvPr/>
          </p:nvSpPr>
          <p:spPr>
            <a:xfrm>
              <a:off x="59462" y="155116"/>
              <a:ext cx="200161" cy="39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5782"/>
                  </a:lnTo>
                  <a:lnTo>
                    <a:pt x="9090" y="10473"/>
                  </a:lnTo>
                  <a:lnTo>
                    <a:pt x="0" y="152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5164"/>
                  </a:lnTo>
                  <a:lnTo>
                    <a:pt x="12939" y="10473"/>
                  </a:lnTo>
                  <a:lnTo>
                    <a:pt x="21600" y="58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1" name="Shape"/>
            <p:cNvSpPr/>
            <p:nvPr/>
          </p:nvSpPr>
          <p:spPr>
            <a:xfrm>
              <a:off x="0" y="0"/>
              <a:ext cx="319085" cy="15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01" y="0"/>
                  </a:moveTo>
                  <a:lnTo>
                    <a:pt x="1052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1201" y="0"/>
                  </a:lnTo>
                  <a:close/>
                </a:path>
              </a:pathLst>
            </a:custGeom>
            <a:solidFill>
              <a:srgbClr val="F3712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73" name="object 54"/>
          <p:cNvSpPr txBox="1"/>
          <p:nvPr/>
        </p:nvSpPr>
        <p:spPr>
          <a:xfrm>
            <a:off x="4969509" y="731647"/>
            <a:ext cx="98996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Attach </a:t>
            </a:r>
            <a:r>
              <a:rPr spc="-4"/>
              <a:t>to</a:t>
            </a:r>
            <a:r>
              <a:rPr spc="-25"/>
              <a:t> </a:t>
            </a:r>
            <a:r>
              <a:rPr spc="-4"/>
              <a:t>Group</a:t>
            </a:r>
          </a:p>
        </p:txBody>
      </p:sp>
      <p:sp>
        <p:nvSpPr>
          <p:cNvPr id="3374" name="object 55"/>
          <p:cNvSpPr/>
          <p:nvPr/>
        </p:nvSpPr>
        <p:spPr>
          <a:xfrm>
            <a:off x="3355847" y="804672"/>
            <a:ext cx="4151377" cy="717804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80" name="object 56"/>
          <p:cNvGrpSpPr/>
          <p:nvPr/>
        </p:nvGrpSpPr>
        <p:grpSpPr>
          <a:xfrm>
            <a:off x="3477004" y="867155"/>
            <a:ext cx="3987039" cy="592456"/>
            <a:chOff x="0" y="0"/>
            <a:chExt cx="3987038" cy="592455"/>
          </a:xfrm>
        </p:grpSpPr>
        <p:sp>
          <p:nvSpPr>
            <p:cNvPr id="3375" name="Shape"/>
            <p:cNvSpPr/>
            <p:nvPr/>
          </p:nvSpPr>
          <p:spPr>
            <a:xfrm>
              <a:off x="3745484" y="566547"/>
              <a:ext cx="241555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83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078" y="21600"/>
                  </a:lnTo>
                  <a:lnTo>
                    <a:pt x="21600" y="16729"/>
                  </a:lnTo>
                  <a:lnTo>
                    <a:pt x="21600" y="10800"/>
                  </a:lnTo>
                  <a:lnTo>
                    <a:pt x="19283" y="10800"/>
                  </a:lnTo>
                  <a:lnTo>
                    <a:pt x="19283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6" name="Shape"/>
            <p:cNvSpPr/>
            <p:nvPr/>
          </p:nvSpPr>
          <p:spPr>
            <a:xfrm>
              <a:off x="3961129" y="38862"/>
              <a:ext cx="25910" cy="540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800" y="21082"/>
                  </a:lnTo>
                  <a:lnTo>
                    <a:pt x="21600" y="21082"/>
                  </a:lnTo>
                  <a:lnTo>
                    <a:pt x="21600" y="518"/>
                  </a:lnTo>
                  <a:lnTo>
                    <a:pt x="10800" y="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7" name="Shape"/>
            <p:cNvSpPr/>
            <p:nvPr/>
          </p:nvSpPr>
          <p:spPr>
            <a:xfrm>
              <a:off x="0" y="0"/>
              <a:ext cx="77725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8" name="Shape"/>
            <p:cNvSpPr/>
            <p:nvPr/>
          </p:nvSpPr>
          <p:spPr>
            <a:xfrm>
              <a:off x="77723" y="25907"/>
              <a:ext cx="3909316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6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57" y="21600"/>
                  </a:lnTo>
                  <a:lnTo>
                    <a:pt x="21457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68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9" name="Shape"/>
            <p:cNvSpPr/>
            <p:nvPr/>
          </p:nvSpPr>
          <p:spPr>
            <a:xfrm>
              <a:off x="64770" y="25908"/>
              <a:ext cx="3922269" cy="55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" y="0"/>
                  </a:moveTo>
                  <a:lnTo>
                    <a:pt x="0" y="0"/>
                  </a:lnTo>
                  <a:lnTo>
                    <a:pt x="0" y="1011"/>
                  </a:lnTo>
                  <a:lnTo>
                    <a:pt x="71" y="1011"/>
                  </a:lnTo>
                  <a:lnTo>
                    <a:pt x="71" y="0"/>
                  </a:lnTo>
                  <a:close/>
                  <a:moveTo>
                    <a:pt x="21600" y="21095"/>
                  </a:moveTo>
                  <a:lnTo>
                    <a:pt x="21529" y="21095"/>
                  </a:lnTo>
                  <a:lnTo>
                    <a:pt x="21457" y="21600"/>
                  </a:lnTo>
                  <a:lnTo>
                    <a:pt x="21600" y="21600"/>
                  </a:lnTo>
                  <a:lnTo>
                    <a:pt x="21600" y="21095"/>
                  </a:lnTo>
                  <a:close/>
                  <a:moveTo>
                    <a:pt x="21600" y="505"/>
                  </a:moveTo>
                  <a:lnTo>
                    <a:pt x="21457" y="505"/>
                  </a:lnTo>
                  <a:lnTo>
                    <a:pt x="21529" y="1011"/>
                  </a:lnTo>
                  <a:lnTo>
                    <a:pt x="21600" y="1011"/>
                  </a:lnTo>
                  <a:lnTo>
                    <a:pt x="21600" y="505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81" name="object 57"/>
          <p:cNvSpPr/>
          <p:nvPr/>
        </p:nvSpPr>
        <p:spPr>
          <a:xfrm>
            <a:off x="6723888" y="1234438"/>
            <a:ext cx="448056" cy="461773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82" name="object 58"/>
          <p:cNvSpPr/>
          <p:nvPr/>
        </p:nvSpPr>
        <p:spPr>
          <a:xfrm>
            <a:off x="6815328" y="1287780"/>
            <a:ext cx="341376" cy="355092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83" name="object 59"/>
          <p:cNvSpPr/>
          <p:nvPr/>
        </p:nvSpPr>
        <p:spPr>
          <a:xfrm>
            <a:off x="3430523" y="2484120"/>
            <a:ext cx="1990345" cy="958596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89" name="object 60"/>
          <p:cNvGrpSpPr/>
          <p:nvPr/>
        </p:nvGrpSpPr>
        <p:grpSpPr>
          <a:xfrm>
            <a:off x="3472434" y="2506978"/>
            <a:ext cx="1905381" cy="833884"/>
            <a:chOff x="0" y="0"/>
            <a:chExt cx="1905380" cy="833883"/>
          </a:xfrm>
        </p:grpSpPr>
        <p:sp>
          <p:nvSpPr>
            <p:cNvPr id="3384" name="Shape"/>
            <p:cNvSpPr/>
            <p:nvPr/>
          </p:nvSpPr>
          <p:spPr>
            <a:xfrm>
              <a:off x="1663827" y="756157"/>
              <a:ext cx="77725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5" name="Shape"/>
            <p:cNvSpPr/>
            <p:nvPr/>
          </p:nvSpPr>
          <p:spPr>
            <a:xfrm>
              <a:off x="1741551" y="782065"/>
              <a:ext cx="163830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8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0830" y="21600"/>
                  </a:lnTo>
                  <a:lnTo>
                    <a:pt x="21600" y="16730"/>
                  </a:lnTo>
                  <a:lnTo>
                    <a:pt x="21600" y="10800"/>
                  </a:lnTo>
                  <a:lnTo>
                    <a:pt x="18184" y="10800"/>
                  </a:lnTo>
                  <a:lnTo>
                    <a:pt x="1818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6" name="Shape"/>
            <p:cNvSpPr/>
            <p:nvPr/>
          </p:nvSpPr>
          <p:spPr>
            <a:xfrm>
              <a:off x="1879473" y="12953"/>
              <a:ext cx="25908" cy="78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800" y="21242"/>
                  </a:lnTo>
                  <a:lnTo>
                    <a:pt x="21600" y="21242"/>
                  </a:lnTo>
                  <a:lnTo>
                    <a:pt x="21600" y="358"/>
                  </a:lnTo>
                  <a:lnTo>
                    <a:pt x="10800" y="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7" name="Shape"/>
            <p:cNvSpPr/>
            <p:nvPr/>
          </p:nvSpPr>
          <p:spPr>
            <a:xfrm>
              <a:off x="0" y="0"/>
              <a:ext cx="1905381" cy="2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34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306" y="21600"/>
                  </a:lnTo>
                  <a:lnTo>
                    <a:pt x="21306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34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8" name="Shape"/>
            <p:cNvSpPr/>
            <p:nvPr/>
          </p:nvSpPr>
          <p:spPr>
            <a:xfrm>
              <a:off x="1728596" y="12953"/>
              <a:ext cx="176785" cy="79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896"/>
                  </a:moveTo>
                  <a:lnTo>
                    <a:pt x="20017" y="20896"/>
                  </a:lnTo>
                  <a:lnTo>
                    <a:pt x="18435" y="21248"/>
                  </a:lnTo>
                  <a:lnTo>
                    <a:pt x="21600" y="21248"/>
                  </a:lnTo>
                  <a:lnTo>
                    <a:pt x="21600" y="20896"/>
                  </a:lnTo>
                  <a:close/>
                  <a:moveTo>
                    <a:pt x="1583" y="20896"/>
                  </a:moveTo>
                  <a:lnTo>
                    <a:pt x="0" y="20896"/>
                  </a:lnTo>
                  <a:lnTo>
                    <a:pt x="0" y="21600"/>
                  </a:lnTo>
                  <a:lnTo>
                    <a:pt x="1583" y="21600"/>
                  </a:lnTo>
                  <a:lnTo>
                    <a:pt x="1583" y="20896"/>
                  </a:lnTo>
                  <a:close/>
                  <a:moveTo>
                    <a:pt x="21600" y="0"/>
                  </a:moveTo>
                  <a:lnTo>
                    <a:pt x="18435" y="0"/>
                  </a:lnTo>
                  <a:lnTo>
                    <a:pt x="20017" y="352"/>
                  </a:lnTo>
                  <a:lnTo>
                    <a:pt x="21600" y="352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90" name="object 61"/>
          <p:cNvSpPr txBox="1"/>
          <p:nvPr/>
        </p:nvSpPr>
        <p:spPr>
          <a:xfrm>
            <a:off x="5483733" y="2871341"/>
            <a:ext cx="763906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8435" marR="5080" indent="-16637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Detach</a:t>
            </a:r>
            <a:r>
              <a:rPr spc="-79"/>
              <a:t> </a:t>
            </a:r>
            <a:r>
              <a:t>from  Group</a:t>
            </a:r>
          </a:p>
        </p:txBody>
      </p:sp>
      <p:sp>
        <p:nvSpPr>
          <p:cNvPr id="3391" name="object 62"/>
          <p:cNvSpPr/>
          <p:nvPr/>
        </p:nvSpPr>
        <p:spPr>
          <a:xfrm>
            <a:off x="3313176" y="3192778"/>
            <a:ext cx="1490473" cy="242317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96" name="object 63"/>
          <p:cNvGrpSpPr/>
          <p:nvPr/>
        </p:nvGrpSpPr>
        <p:grpSpPr>
          <a:xfrm>
            <a:off x="3356609" y="3255517"/>
            <a:ext cx="1326896" cy="77725"/>
            <a:chOff x="0" y="0"/>
            <a:chExt cx="1326895" cy="77724"/>
          </a:xfrm>
        </p:grpSpPr>
        <p:sp>
          <p:nvSpPr>
            <p:cNvPr id="3392" name="Shape"/>
            <p:cNvSpPr/>
            <p:nvPr/>
          </p:nvSpPr>
          <p:spPr>
            <a:xfrm>
              <a:off x="1249214" y="25907"/>
              <a:ext cx="77682" cy="5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79" y="0"/>
                  </a:moveTo>
                  <a:lnTo>
                    <a:pt x="3590" y="0"/>
                  </a:lnTo>
                  <a:lnTo>
                    <a:pt x="3590" y="10800"/>
                  </a:lnTo>
                  <a:lnTo>
                    <a:pt x="0" y="10821"/>
                  </a:lnTo>
                  <a:lnTo>
                    <a:pt x="24" y="21600"/>
                  </a:lnTo>
                  <a:lnTo>
                    <a:pt x="21600" y="5294"/>
                  </a:lnTo>
                  <a:lnTo>
                    <a:pt x="14479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3" name="Shape"/>
            <p:cNvSpPr/>
            <p:nvPr/>
          </p:nvSpPr>
          <p:spPr>
            <a:xfrm>
              <a:off x="0" y="25957"/>
              <a:ext cx="1249215" cy="30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9" y="0"/>
                  </a:moveTo>
                  <a:lnTo>
                    <a:pt x="0" y="3362"/>
                  </a:lnTo>
                  <a:lnTo>
                    <a:pt x="0" y="21600"/>
                  </a:lnTo>
                  <a:lnTo>
                    <a:pt x="21600" y="18238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4" name="Rectangle"/>
            <p:cNvSpPr/>
            <p:nvPr/>
          </p:nvSpPr>
          <p:spPr>
            <a:xfrm>
              <a:off x="1249129" y="25907"/>
              <a:ext cx="12998" cy="25959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5" name="Triangle"/>
            <p:cNvSpPr/>
            <p:nvPr/>
          </p:nvSpPr>
          <p:spPr>
            <a:xfrm>
              <a:off x="1249044" y="0"/>
              <a:ext cx="52244" cy="2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5" y="21600"/>
                  </a:lnTo>
                  <a:lnTo>
                    <a:pt x="21600" y="21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97" name="object 64"/>
          <p:cNvSpPr txBox="1"/>
          <p:nvPr/>
        </p:nvSpPr>
        <p:spPr>
          <a:xfrm>
            <a:off x="3686302" y="3122802"/>
            <a:ext cx="631826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7625" marR="5080" indent="-35560">
              <a:defRPr b="1" spc="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4"/>
              <a:t>e</a:t>
            </a:r>
            <a:r>
              <a:rPr spc="-9"/>
              <a:t>r</a:t>
            </a:r>
            <a:r>
              <a:rPr spc="-4"/>
              <a:t>minate  Instance</a:t>
            </a:r>
          </a:p>
        </p:txBody>
      </p:sp>
      <p:sp>
        <p:nvSpPr>
          <p:cNvPr id="3398" name="object 65"/>
          <p:cNvSpPr/>
          <p:nvPr/>
        </p:nvSpPr>
        <p:spPr>
          <a:xfrm>
            <a:off x="4796028" y="3125722"/>
            <a:ext cx="339852" cy="352045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99" name="object 66"/>
          <p:cNvSpPr txBox="1"/>
          <p:nvPr/>
        </p:nvSpPr>
        <p:spPr>
          <a:xfrm>
            <a:off x="4826889" y="3026155"/>
            <a:ext cx="29718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object 1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02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34823E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03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04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05" name="object 5"/>
          <p:cNvSpPr txBox="1"/>
          <p:nvPr>
            <p:ph type="title"/>
          </p:nvPr>
        </p:nvSpPr>
        <p:spPr>
          <a:xfrm>
            <a:off x="415543" y="139064"/>
            <a:ext cx="362712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AWS Trusted Advisor</a:t>
            </a:r>
          </a:p>
        </p:txBody>
      </p:sp>
      <p:sp>
        <p:nvSpPr>
          <p:cNvPr id="3406" name="object 6"/>
          <p:cNvSpPr txBox="1"/>
          <p:nvPr>
            <p:ph type="body" sz="quarter" idx="1"/>
          </p:nvPr>
        </p:nvSpPr>
        <p:spPr>
          <a:xfrm>
            <a:off x="2364484" y="1287627"/>
            <a:ext cx="5733417" cy="1062356"/>
          </a:xfrm>
          <a:prstGeom prst="rect">
            <a:avLst/>
          </a:prstGeom>
        </p:spPr>
        <p:txBody>
          <a:bodyPr/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/>
            </a:pPr>
            <a:r>
              <a:t>Best practice </a:t>
            </a:r>
            <a:r>
              <a:rPr b="0"/>
              <a:t>and recommendation</a:t>
            </a:r>
            <a:r>
              <a:rPr b="0" spc="-200"/>
              <a:t> </a:t>
            </a:r>
            <a:r>
              <a:rPr b="0"/>
              <a:t>engine.</a:t>
            </a:r>
            <a:endParaRPr b="0"/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</a:pPr>
            <a:r>
              <a:t>Provides </a:t>
            </a:r>
            <a:r>
              <a:rPr spc="-100"/>
              <a:t>AWS </a:t>
            </a:r>
            <a:r>
              <a:t>customers with performance</a:t>
            </a:r>
            <a:r>
              <a:rPr spc="-300"/>
              <a:t> </a:t>
            </a:r>
            <a:r>
              <a:t>and  security recommendations in </a:t>
            </a:r>
            <a:r>
              <a:rPr spc="-100"/>
              <a:t>four</a:t>
            </a:r>
            <a:r>
              <a:rPr spc="-200"/>
              <a:t> </a:t>
            </a:r>
            <a:r>
              <a:t>categories:</a:t>
            </a:r>
          </a:p>
        </p:txBody>
      </p:sp>
      <p:sp>
        <p:nvSpPr>
          <p:cNvPr id="3407" name="object 7"/>
          <p:cNvSpPr txBox="1"/>
          <p:nvPr/>
        </p:nvSpPr>
        <p:spPr>
          <a:xfrm>
            <a:off x="2821684" y="2326029"/>
            <a:ext cx="2936876" cy="1022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4" indent="-287020">
              <a:spcBef>
                <a:spcPts val="4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Cost optimization</a:t>
            </a:r>
          </a:p>
          <a:p>
            <a:pPr marL="299084" indent="-287020">
              <a:spcBef>
                <a:spcPts val="3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</a:p>
          <a:p>
            <a:pPr marL="299084" indent="-287020">
              <a:spcBef>
                <a:spcPts val="3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Fault</a:t>
            </a:r>
            <a:r>
              <a:rPr spc="10"/>
              <a:t> </a:t>
            </a:r>
            <a:r>
              <a:t>tolerance</a:t>
            </a:r>
          </a:p>
          <a:p>
            <a:pPr marL="299084" indent="-287020">
              <a:spcBef>
                <a:spcPts val="300"/>
              </a:spcBef>
              <a:buSzPct val="100000"/>
              <a:buFont typeface="Arial"/>
              <a:buChar char="•"/>
              <a:tabLst>
                <a:tab pos="292100" algn="l"/>
                <a:tab pos="292100" algn="l"/>
              </a:tabLst>
              <a:defRPr b="1"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Performance</a:t>
            </a:r>
            <a:r>
              <a:rPr spc="0"/>
              <a:t> </a:t>
            </a:r>
            <a:r>
              <a:rPr spc="-10"/>
              <a:t>improvement</a:t>
            </a:r>
            <a:r>
              <a:rPr b="0" spc="-10"/>
              <a:t>.</a:t>
            </a:r>
          </a:p>
        </p:txBody>
      </p:sp>
      <p:sp>
        <p:nvSpPr>
          <p:cNvPr id="3408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09" name="object 9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10" name="object 10"/>
          <p:cNvSpPr/>
          <p:nvPr/>
        </p:nvSpPr>
        <p:spPr>
          <a:xfrm>
            <a:off x="589787" y="2441448"/>
            <a:ext cx="1749551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11" name="object 11"/>
          <p:cNvSpPr txBox="1"/>
          <p:nvPr/>
        </p:nvSpPr>
        <p:spPr>
          <a:xfrm>
            <a:off x="774293" y="2561334"/>
            <a:ext cx="1212215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54634" marR="5080" indent="-242569">
              <a:defRPr spc="-2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0"/>
              <a:t> </a:t>
            </a:r>
            <a:r>
              <a:rPr spc="-15"/>
              <a:t>Trusted  </a:t>
            </a:r>
            <a:r>
              <a:rPr spc="-5"/>
              <a:t>Advisor</a:t>
            </a:r>
          </a:p>
        </p:txBody>
      </p:sp>
      <p:sp>
        <p:nvSpPr>
          <p:cNvPr id="3412" name="object 12"/>
          <p:cNvSpPr/>
          <p:nvPr/>
        </p:nvSpPr>
        <p:spPr>
          <a:xfrm>
            <a:off x="1112519" y="1719071"/>
            <a:ext cx="534925" cy="6431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object 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15" name="object 2"/>
          <p:cNvSpPr txBox="1"/>
          <p:nvPr>
            <p:ph type="title"/>
          </p:nvPr>
        </p:nvSpPr>
        <p:spPr>
          <a:xfrm>
            <a:off x="415544" y="139064"/>
            <a:ext cx="3066415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Cost Optimization</a:t>
            </a:r>
          </a:p>
        </p:txBody>
      </p:sp>
      <p:sp>
        <p:nvSpPr>
          <p:cNvPr id="3416" name="object 3"/>
          <p:cNvSpPr txBox="1"/>
          <p:nvPr/>
        </p:nvSpPr>
        <p:spPr>
          <a:xfrm>
            <a:off x="419505" y="962025"/>
            <a:ext cx="6569076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Reserved Instance</a:t>
            </a:r>
            <a:r>
              <a:rPr spc="80"/>
              <a:t> </a:t>
            </a:r>
            <a:r>
              <a:t>Optimization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Low-utilization Amazon EC2</a:t>
            </a:r>
            <a:r>
              <a:rPr spc="-75"/>
              <a:t> </a:t>
            </a:r>
            <a:r>
              <a:t>Instances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Idle load</a:t>
            </a:r>
            <a:r>
              <a:rPr spc="10"/>
              <a:t> </a:t>
            </a:r>
            <a:r>
              <a:t>balancers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Underutilized Amazon EBS</a:t>
            </a:r>
            <a:r>
              <a:rPr spc="-75"/>
              <a:t> </a:t>
            </a:r>
            <a:r>
              <a:t>volumes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Unassociated Elastic </a:t>
            </a:r>
            <a:r>
              <a:rPr spc="0"/>
              <a:t>IP</a:t>
            </a:r>
            <a:r>
              <a:rPr spc="-15"/>
              <a:t> </a:t>
            </a:r>
            <a:r>
              <a:t>addresses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 idle DB</a:t>
            </a:r>
            <a:r>
              <a:rPr spc="35"/>
              <a:t> </a:t>
            </a:r>
            <a:r>
              <a:t>instances</a:t>
            </a:r>
          </a:p>
        </p:txBody>
      </p:sp>
      <p:sp>
        <p:nvSpPr>
          <p:cNvPr id="3417" name="object 4"/>
          <p:cNvSpPr/>
          <p:nvPr/>
        </p:nvSpPr>
        <p:spPr>
          <a:xfrm>
            <a:off x="7339514" y="2111407"/>
            <a:ext cx="1622010" cy="24999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18" name="object 5"/>
          <p:cNvSpPr/>
          <p:nvPr/>
        </p:nvSpPr>
        <p:spPr>
          <a:xfrm>
            <a:off x="7995666" y="54101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19" name="object 6"/>
          <p:cNvSpPr/>
          <p:nvPr/>
        </p:nvSpPr>
        <p:spPr>
          <a:xfrm>
            <a:off x="8273794" y="231646"/>
            <a:ext cx="536449" cy="6431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object 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22" name="object 2"/>
          <p:cNvSpPr/>
          <p:nvPr/>
        </p:nvSpPr>
        <p:spPr>
          <a:xfrm>
            <a:off x="7590134" y="2111407"/>
            <a:ext cx="1196092" cy="24999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23" name="object 3"/>
          <p:cNvSpPr txBox="1"/>
          <p:nvPr>
            <p:ph type="title"/>
          </p:nvPr>
        </p:nvSpPr>
        <p:spPr>
          <a:xfrm>
            <a:off x="415544" y="139064"/>
            <a:ext cx="1427481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Secur</a:t>
            </a:r>
            <a:r>
              <a:rPr spc="0"/>
              <a:t>i</a:t>
            </a:r>
            <a:r>
              <a:t>ty</a:t>
            </a:r>
          </a:p>
        </p:txBody>
      </p:sp>
      <p:sp>
        <p:nvSpPr>
          <p:cNvPr id="3424" name="object 4"/>
          <p:cNvSpPr txBox="1"/>
          <p:nvPr/>
        </p:nvSpPr>
        <p:spPr>
          <a:xfrm>
            <a:off x="419505" y="962025"/>
            <a:ext cx="5807076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0"/>
              <a:t> </a:t>
            </a:r>
            <a:r>
              <a:t>groups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IAM </a:t>
            </a:r>
            <a:r>
              <a:rPr spc="-5"/>
              <a:t>use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S3 </a:t>
            </a:r>
            <a:r>
              <a:rPr spc="0"/>
              <a:t>bucket </a:t>
            </a:r>
            <a:r>
              <a:t>permissions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MFA </a:t>
            </a:r>
            <a:r>
              <a:rPr spc="-10"/>
              <a:t>on </a:t>
            </a:r>
            <a:r>
              <a:rPr spc="-5"/>
              <a:t>Root</a:t>
            </a:r>
            <a:r>
              <a:rPr spc="-220"/>
              <a:t> </a:t>
            </a:r>
            <a:r>
              <a:rPr spc="-5"/>
              <a:t>Account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IAM </a:t>
            </a:r>
            <a:r>
              <a:rPr spc="-5"/>
              <a:t>password</a:t>
            </a:r>
            <a:r>
              <a:rPr spc="5"/>
              <a:t> </a:t>
            </a:r>
            <a:r>
              <a:rPr spc="-5"/>
              <a:t>policy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 security group </a:t>
            </a:r>
            <a:r>
              <a:rPr spc="0"/>
              <a:t>access</a:t>
            </a:r>
            <a:r>
              <a:rPr spc="25"/>
              <a:t> </a:t>
            </a:r>
            <a:r>
              <a:rPr spc="0"/>
              <a:t>risk</a:t>
            </a:r>
          </a:p>
        </p:txBody>
      </p:sp>
      <p:sp>
        <p:nvSpPr>
          <p:cNvPr id="3425" name="object 5"/>
          <p:cNvSpPr/>
          <p:nvPr/>
        </p:nvSpPr>
        <p:spPr>
          <a:xfrm>
            <a:off x="7995666" y="54101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26" name="object 6"/>
          <p:cNvSpPr/>
          <p:nvPr/>
        </p:nvSpPr>
        <p:spPr>
          <a:xfrm>
            <a:off x="8273794" y="231646"/>
            <a:ext cx="536449" cy="6431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object 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29" name="object 2"/>
          <p:cNvSpPr txBox="1"/>
          <p:nvPr>
            <p:ph type="title"/>
          </p:nvPr>
        </p:nvSpPr>
        <p:spPr>
          <a:xfrm>
            <a:off x="415543" y="139064"/>
            <a:ext cx="262699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Fault Tolerance</a:t>
            </a:r>
          </a:p>
        </p:txBody>
      </p:sp>
      <p:sp>
        <p:nvSpPr>
          <p:cNvPr id="3430" name="object 3"/>
          <p:cNvSpPr txBox="1"/>
          <p:nvPr/>
        </p:nvSpPr>
        <p:spPr>
          <a:xfrm>
            <a:off x="419505" y="962025"/>
            <a:ext cx="6229351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EBS</a:t>
            </a:r>
            <a:r>
              <a:rPr spc="5"/>
              <a:t> </a:t>
            </a:r>
            <a:r>
              <a:t>Snapshots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Load balancer</a:t>
            </a:r>
            <a:r>
              <a:rPr spc="40"/>
              <a:t> </a:t>
            </a:r>
            <a:r>
              <a:t>optimization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</a:t>
            </a:r>
            <a:r>
              <a:rPr spc="0"/>
              <a:t>Group</a:t>
            </a:r>
            <a:r>
              <a:rPr spc="20"/>
              <a:t> </a:t>
            </a:r>
            <a:r>
              <a:t>Resources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</a:t>
            </a:r>
            <a:r>
              <a:rPr spc="15"/>
              <a:t> </a:t>
            </a:r>
            <a:r>
              <a:t>Multi-AZ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Route </a:t>
            </a:r>
            <a:r>
              <a:rPr spc="0"/>
              <a:t>53 </a:t>
            </a:r>
            <a:r>
              <a:t>name </a:t>
            </a:r>
            <a:r>
              <a:rPr spc="0"/>
              <a:t>server</a:t>
            </a:r>
            <a:r>
              <a:rPr spc="10"/>
              <a:t> </a:t>
            </a:r>
            <a:r>
              <a:t>delegations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ELB connection</a:t>
            </a:r>
            <a:r>
              <a:rPr spc="20"/>
              <a:t> </a:t>
            </a:r>
            <a:r>
              <a:t>draining</a:t>
            </a:r>
          </a:p>
        </p:txBody>
      </p:sp>
      <p:sp>
        <p:nvSpPr>
          <p:cNvPr id="3431" name="object 4"/>
          <p:cNvSpPr/>
          <p:nvPr/>
        </p:nvSpPr>
        <p:spPr>
          <a:xfrm>
            <a:off x="7491721" y="2117038"/>
            <a:ext cx="1302058" cy="24944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32" name="object 5"/>
          <p:cNvSpPr/>
          <p:nvPr/>
        </p:nvSpPr>
        <p:spPr>
          <a:xfrm>
            <a:off x="7995666" y="54101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33" name="object 6"/>
          <p:cNvSpPr/>
          <p:nvPr/>
        </p:nvSpPr>
        <p:spPr>
          <a:xfrm>
            <a:off x="8273794" y="231646"/>
            <a:ext cx="536449" cy="6431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object 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36" name="object 2"/>
          <p:cNvSpPr txBox="1"/>
          <p:nvPr>
            <p:ph type="title"/>
          </p:nvPr>
        </p:nvSpPr>
        <p:spPr>
          <a:xfrm>
            <a:off x="415544" y="139064"/>
            <a:ext cx="453072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Performance Improvement</a:t>
            </a:r>
          </a:p>
        </p:txBody>
      </p:sp>
      <p:sp>
        <p:nvSpPr>
          <p:cNvPr id="3437" name="object 3"/>
          <p:cNvSpPr txBox="1"/>
          <p:nvPr/>
        </p:nvSpPr>
        <p:spPr>
          <a:xfrm>
            <a:off x="419505" y="962025"/>
            <a:ext cx="6501767" cy="244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High-utilization Amazon </a:t>
            </a:r>
            <a:r>
              <a:rPr spc="-10"/>
              <a:t>EC2</a:t>
            </a:r>
            <a:r>
              <a:rPr spc="-65"/>
              <a:t> </a:t>
            </a:r>
            <a:r>
              <a:t>instances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Service</a:t>
            </a:r>
            <a:r>
              <a:rPr spc="5"/>
              <a:t> </a:t>
            </a:r>
            <a:r>
              <a:t>limits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Large number </a:t>
            </a:r>
            <a:r>
              <a:rPr spc="0"/>
              <a:t>of </a:t>
            </a:r>
            <a:r>
              <a:t>rules in EC2 </a:t>
            </a:r>
            <a:r>
              <a:rPr spc="0"/>
              <a:t>security</a:t>
            </a:r>
            <a:r>
              <a:rPr spc="55"/>
              <a:t> </a:t>
            </a:r>
            <a:r>
              <a:t>group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Over-utilized Amazon EBS magnetic</a:t>
            </a:r>
            <a:r>
              <a:rPr spc="-45"/>
              <a:t> </a:t>
            </a:r>
            <a:r>
              <a:t>volumes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</a:t>
            </a:r>
            <a:r>
              <a:rPr spc="0"/>
              <a:t>to </a:t>
            </a:r>
            <a:r>
              <a:t>EBS throughput</a:t>
            </a:r>
            <a:r>
              <a:rPr spc="40"/>
              <a:t> </a:t>
            </a:r>
            <a:r>
              <a:t>optimization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CloudFront alternate domain</a:t>
            </a:r>
            <a:r>
              <a:rPr spc="85"/>
              <a:t> </a:t>
            </a:r>
            <a:r>
              <a:t>names</a:t>
            </a:r>
          </a:p>
        </p:txBody>
      </p:sp>
      <p:sp>
        <p:nvSpPr>
          <p:cNvPr id="3438" name="object 4"/>
          <p:cNvSpPr/>
          <p:nvPr/>
        </p:nvSpPr>
        <p:spPr>
          <a:xfrm>
            <a:off x="7558109" y="2111407"/>
            <a:ext cx="1189011" cy="24999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39" name="object 5"/>
          <p:cNvSpPr/>
          <p:nvPr/>
        </p:nvSpPr>
        <p:spPr>
          <a:xfrm>
            <a:off x="7995666" y="54101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34823E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40" name="object 6"/>
          <p:cNvSpPr/>
          <p:nvPr/>
        </p:nvSpPr>
        <p:spPr>
          <a:xfrm>
            <a:off x="8273794" y="231646"/>
            <a:ext cx="536449" cy="6431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object 2"/>
          <p:cNvSpPr txBox="1"/>
          <p:nvPr>
            <p:ph type="title"/>
          </p:nvPr>
        </p:nvSpPr>
        <p:spPr>
          <a:xfrm>
            <a:off x="475283" y="1799081"/>
            <a:ext cx="4020822" cy="1244601"/>
          </a:xfrm>
          <a:prstGeom prst="rect">
            <a:avLst/>
          </a:prstGeom>
        </p:spPr>
        <p:txBody>
          <a:bodyPr/>
          <a:lstStyle>
            <a:lvl1pPr marR="5080"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Module 6  Course Wrap-Up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object 1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45" name="object 2"/>
          <p:cNvSpPr txBox="1"/>
          <p:nvPr>
            <p:ph type="title"/>
          </p:nvPr>
        </p:nvSpPr>
        <p:spPr>
          <a:xfrm>
            <a:off x="415544" y="139064"/>
            <a:ext cx="6021705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Expand Your Cloud Skills with AWS</a:t>
            </a:r>
          </a:p>
        </p:txBody>
      </p:sp>
      <p:sp>
        <p:nvSpPr>
          <p:cNvPr id="3446" name="object 3"/>
          <p:cNvSpPr txBox="1"/>
          <p:nvPr/>
        </p:nvSpPr>
        <p:spPr>
          <a:xfrm>
            <a:off x="6484110" y="1210435"/>
            <a:ext cx="120777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Certification</a:t>
            </a:r>
          </a:p>
        </p:txBody>
      </p:sp>
      <p:sp>
        <p:nvSpPr>
          <p:cNvPr id="3447" name="object 4"/>
          <p:cNvSpPr txBox="1"/>
          <p:nvPr/>
        </p:nvSpPr>
        <p:spPr>
          <a:xfrm>
            <a:off x="5909564" y="3013710"/>
            <a:ext cx="2353311" cy="114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02870" indent="114934" algn="ctr">
              <a:spcBef>
                <a:spcPts val="100"/>
              </a:spcBef>
              <a:defRPr spc="-15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Validate </a:t>
            </a:r>
            <a:r>
              <a:rPr spc="-5"/>
              <a:t>your proven  </a:t>
            </a:r>
            <a:r>
              <a:rPr spc="0"/>
              <a:t>technical </a:t>
            </a:r>
            <a:r>
              <a:rPr spc="-5"/>
              <a:t>expertise with</a:t>
            </a:r>
            <a:r>
              <a:rPr spc="-114"/>
              <a:t> </a:t>
            </a:r>
            <a:r>
              <a:rPr spc="0"/>
              <a:t>the  </a:t>
            </a:r>
            <a:r>
              <a:rPr spc="-10"/>
              <a:t>AWS </a:t>
            </a:r>
            <a:r>
              <a:rPr spc="0"/>
              <a:t>platform and gain  recognition for </a:t>
            </a:r>
            <a:r>
              <a:rPr spc="-5"/>
              <a:t>your</a:t>
            </a:r>
            <a:r>
              <a:rPr spc="-125"/>
              <a:t> </a:t>
            </a:r>
            <a:r>
              <a:rPr spc="0"/>
              <a:t>skills</a:t>
            </a:r>
          </a:p>
          <a:p>
            <a:pPr algn="ctr">
              <a:spcBef>
                <a:spcPts val="1100"/>
              </a:spcBef>
              <a:defRPr spc="-5" sz="1400" u="sng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aws.amazon.com/certification</a:t>
            </a:r>
          </a:p>
        </p:txBody>
      </p:sp>
      <p:sp>
        <p:nvSpPr>
          <p:cNvPr id="3448" name="object 5"/>
          <p:cNvSpPr txBox="1"/>
          <p:nvPr/>
        </p:nvSpPr>
        <p:spPr>
          <a:xfrm>
            <a:off x="864513" y="1210435"/>
            <a:ext cx="1775462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72465" marR="5080" indent="-660400">
              <a:defRPr b="1" spc="-10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Online videos </a:t>
            </a:r>
            <a:r>
              <a:rPr spc="-5"/>
              <a:t>and  labs</a:t>
            </a:r>
          </a:p>
        </p:txBody>
      </p:sp>
      <p:sp>
        <p:nvSpPr>
          <p:cNvPr id="3449" name="object 6"/>
          <p:cNvSpPr txBox="1"/>
          <p:nvPr/>
        </p:nvSpPr>
        <p:spPr>
          <a:xfrm>
            <a:off x="707542" y="3007816"/>
            <a:ext cx="2183765" cy="13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3018" algn="ctr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Start working </a:t>
            </a:r>
            <a:r>
              <a:rPr spc="-5"/>
              <a:t>with </a:t>
            </a:r>
            <a:r>
              <a:t>an </a:t>
            </a:r>
            <a:r>
              <a:rPr spc="-10"/>
              <a:t>AWS  </a:t>
            </a:r>
            <a:r>
              <a:rPr spc="-5"/>
              <a:t>service </a:t>
            </a:r>
            <a:r>
              <a:t>in minutes </a:t>
            </a:r>
            <a:r>
              <a:rPr spc="-5"/>
              <a:t>with</a:t>
            </a:r>
            <a:r>
              <a:rPr spc="-114"/>
              <a:t> </a:t>
            </a:r>
            <a:r>
              <a:rPr spc="-5"/>
              <a:t>free  </a:t>
            </a:r>
            <a:r>
              <a:t>online </a:t>
            </a:r>
            <a:r>
              <a:rPr spc="-5"/>
              <a:t>instructional videos  </a:t>
            </a:r>
            <a:r>
              <a:t>and</a:t>
            </a:r>
            <a:r>
              <a:rPr spc="-30"/>
              <a:t> </a:t>
            </a:r>
            <a:r>
              <a:t>labs</a:t>
            </a:r>
          </a:p>
          <a:p>
            <a:pPr marL="428625" marR="99060" indent="-416559">
              <a:spcBef>
                <a:spcPts val="1100"/>
              </a:spcBef>
              <a:defRPr spc="-5" sz="1400" u="sng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aws.amazon.com/training/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self-paced-labs</a:t>
            </a:r>
          </a:p>
        </p:txBody>
      </p:sp>
      <p:sp>
        <p:nvSpPr>
          <p:cNvPr id="3450" name="object 7"/>
          <p:cNvSpPr txBox="1"/>
          <p:nvPr/>
        </p:nvSpPr>
        <p:spPr>
          <a:xfrm>
            <a:off x="3356609" y="1210435"/>
            <a:ext cx="217043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Instructor-led courses</a:t>
            </a:r>
          </a:p>
        </p:txBody>
      </p:sp>
      <p:sp>
        <p:nvSpPr>
          <p:cNvPr id="3451" name="object 8"/>
          <p:cNvSpPr txBox="1"/>
          <p:nvPr/>
        </p:nvSpPr>
        <p:spPr>
          <a:xfrm>
            <a:off x="3259328" y="3013710"/>
            <a:ext cx="2283461" cy="114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" marR="5080" indent="10159" algn="ctr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Learn how to design,</a:t>
            </a:r>
            <a:r>
              <a:rPr spc="-155"/>
              <a:t> </a:t>
            </a:r>
            <a:r>
              <a:rPr spc="-20"/>
              <a:t>deploy,  </a:t>
            </a:r>
            <a:r>
              <a:t>and operate</a:t>
            </a:r>
            <a:r>
              <a:rPr spc="-80"/>
              <a:t> </a:t>
            </a:r>
            <a:r>
              <a:t>highly</a:t>
            </a:r>
            <a:r>
              <a:rPr spc="-25"/>
              <a:t> </a:t>
            </a:r>
            <a:r>
              <a:rPr spc="-5"/>
              <a:t>available, </a:t>
            </a:r>
            <a:r>
              <a:t> </a:t>
            </a:r>
            <a:r>
              <a:rPr spc="-5"/>
              <a:t>cost-effective, </a:t>
            </a:r>
            <a:r>
              <a:t>and secure  applications on</a:t>
            </a:r>
            <a:r>
              <a:rPr spc="-150"/>
              <a:t> </a:t>
            </a:r>
            <a:r>
              <a:rPr spc="-10"/>
              <a:t>AWS</a:t>
            </a:r>
          </a:p>
          <a:p>
            <a:pPr algn="ctr">
              <a:spcBef>
                <a:spcPts val="1100"/>
              </a:spcBef>
              <a:defRPr spc="-5" sz="1400" u="sng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aws.amazon.com/training</a:t>
            </a:r>
          </a:p>
        </p:txBody>
      </p:sp>
      <p:sp>
        <p:nvSpPr>
          <p:cNvPr id="3452" name="object 9"/>
          <p:cNvSpPr/>
          <p:nvPr/>
        </p:nvSpPr>
        <p:spPr>
          <a:xfrm>
            <a:off x="709167" y="1717548"/>
            <a:ext cx="2225550" cy="112928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3" name="object 10"/>
          <p:cNvSpPr/>
          <p:nvPr/>
        </p:nvSpPr>
        <p:spPr>
          <a:xfrm>
            <a:off x="3383715" y="1770888"/>
            <a:ext cx="2351315" cy="109749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4" name="object 11"/>
          <p:cNvSpPr/>
          <p:nvPr/>
        </p:nvSpPr>
        <p:spPr>
          <a:xfrm>
            <a:off x="6131052" y="1755648"/>
            <a:ext cx="2324608" cy="112928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object 7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541" name="object 2"/>
          <p:cNvSpPr txBox="1"/>
          <p:nvPr>
            <p:ph type="title"/>
          </p:nvPr>
        </p:nvSpPr>
        <p:spPr>
          <a:xfrm>
            <a:off x="415543" y="140588"/>
            <a:ext cx="3797936" cy="39116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2400"/>
            </a:pPr>
            <a:r>
              <a:t>AWS Foundation</a:t>
            </a:r>
            <a:r>
              <a:rPr spc="0"/>
              <a:t> </a:t>
            </a:r>
            <a:r>
              <a:t>Services</a:t>
            </a:r>
          </a:p>
        </p:txBody>
      </p:sp>
      <p:sp>
        <p:nvSpPr>
          <p:cNvPr id="542" name="object 3"/>
          <p:cNvSpPr/>
          <p:nvPr/>
        </p:nvSpPr>
        <p:spPr>
          <a:xfrm>
            <a:off x="217075" y="642212"/>
            <a:ext cx="1649155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object 4"/>
          <p:cNvSpPr/>
          <p:nvPr/>
        </p:nvSpPr>
        <p:spPr>
          <a:xfrm>
            <a:off x="388619" y="597408"/>
            <a:ext cx="1304546" cy="5608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object 5"/>
          <p:cNvSpPr/>
          <p:nvPr/>
        </p:nvSpPr>
        <p:spPr>
          <a:xfrm>
            <a:off x="236980" y="662177"/>
            <a:ext cx="1554482" cy="339852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object 6"/>
          <p:cNvSpPr/>
          <p:nvPr/>
        </p:nvSpPr>
        <p:spPr>
          <a:xfrm>
            <a:off x="236980" y="662177"/>
            <a:ext cx="1554482" cy="339852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object 7"/>
          <p:cNvSpPr/>
          <p:nvPr/>
        </p:nvSpPr>
        <p:spPr>
          <a:xfrm>
            <a:off x="198120" y="963166"/>
            <a:ext cx="1687068" cy="37764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object 8"/>
          <p:cNvSpPr/>
          <p:nvPr/>
        </p:nvSpPr>
        <p:spPr>
          <a:xfrm>
            <a:off x="236980" y="1002029"/>
            <a:ext cx="1554482" cy="3643886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8" name="object 9"/>
          <p:cNvSpPr/>
          <p:nvPr/>
        </p:nvSpPr>
        <p:spPr>
          <a:xfrm>
            <a:off x="236980" y="1002029"/>
            <a:ext cx="1554482" cy="364388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object 10"/>
          <p:cNvSpPr/>
          <p:nvPr/>
        </p:nvSpPr>
        <p:spPr>
          <a:xfrm>
            <a:off x="391667" y="1072896"/>
            <a:ext cx="182882" cy="21945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object 11"/>
          <p:cNvSpPr/>
          <p:nvPr/>
        </p:nvSpPr>
        <p:spPr>
          <a:xfrm>
            <a:off x="391667" y="1476755"/>
            <a:ext cx="182882" cy="18745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object 12"/>
          <p:cNvSpPr/>
          <p:nvPr/>
        </p:nvSpPr>
        <p:spPr>
          <a:xfrm>
            <a:off x="391667" y="1848610"/>
            <a:ext cx="182882" cy="17221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object 13"/>
          <p:cNvSpPr/>
          <p:nvPr/>
        </p:nvSpPr>
        <p:spPr>
          <a:xfrm>
            <a:off x="391667" y="2205227"/>
            <a:ext cx="182882" cy="19659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object 14"/>
          <p:cNvSpPr/>
          <p:nvPr/>
        </p:nvSpPr>
        <p:spPr>
          <a:xfrm>
            <a:off x="391667" y="2586227"/>
            <a:ext cx="182882" cy="22250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object 15"/>
          <p:cNvSpPr/>
          <p:nvPr/>
        </p:nvSpPr>
        <p:spPr>
          <a:xfrm>
            <a:off x="391667" y="2993134"/>
            <a:ext cx="182882" cy="220981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object 16"/>
          <p:cNvSpPr/>
          <p:nvPr/>
        </p:nvSpPr>
        <p:spPr>
          <a:xfrm>
            <a:off x="391667" y="3398520"/>
            <a:ext cx="182882" cy="25603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object 17"/>
          <p:cNvSpPr/>
          <p:nvPr/>
        </p:nvSpPr>
        <p:spPr>
          <a:xfrm>
            <a:off x="391667" y="3838954"/>
            <a:ext cx="182882" cy="21945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object 18"/>
          <p:cNvSpPr/>
          <p:nvPr/>
        </p:nvSpPr>
        <p:spPr>
          <a:xfrm>
            <a:off x="391667" y="4242815"/>
            <a:ext cx="182882" cy="219457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object 19"/>
          <p:cNvSpPr/>
          <p:nvPr/>
        </p:nvSpPr>
        <p:spPr>
          <a:xfrm>
            <a:off x="2001679" y="642212"/>
            <a:ext cx="1649155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object 20"/>
          <p:cNvSpPr/>
          <p:nvPr/>
        </p:nvSpPr>
        <p:spPr>
          <a:xfrm>
            <a:off x="2212848" y="597408"/>
            <a:ext cx="1222249" cy="560833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object 21"/>
          <p:cNvSpPr/>
          <p:nvPr/>
        </p:nvSpPr>
        <p:spPr>
          <a:xfrm>
            <a:off x="1982722" y="963166"/>
            <a:ext cx="1687069" cy="37764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object 22"/>
          <p:cNvSpPr/>
          <p:nvPr/>
        </p:nvSpPr>
        <p:spPr>
          <a:xfrm>
            <a:off x="2021584" y="1002029"/>
            <a:ext cx="1554483" cy="3643886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object 23"/>
          <p:cNvSpPr/>
          <p:nvPr/>
        </p:nvSpPr>
        <p:spPr>
          <a:xfrm>
            <a:off x="2021584" y="1002029"/>
            <a:ext cx="1554483" cy="364388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object 24"/>
          <p:cNvSpPr txBox="1"/>
          <p:nvPr/>
        </p:nvSpPr>
        <p:spPr>
          <a:xfrm>
            <a:off x="2021584" y="1105661"/>
            <a:ext cx="1554481" cy="1234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03859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0"/>
              <a:t> </a:t>
            </a:r>
            <a:r>
              <a:rPr spc="0"/>
              <a:t>CloudFront</a:t>
            </a:r>
          </a:p>
          <a:p>
            <a:pPr marR="290829" indent="403859">
              <a:lnSpc>
                <a:spcPct val="3000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Route</a:t>
            </a:r>
            <a:r>
              <a:rPr spc="-45"/>
              <a:t> </a:t>
            </a:r>
            <a:r>
              <a:rPr spc="-5"/>
              <a:t>53  </a:t>
            </a:r>
            <a:r>
              <a:t>Amazon</a:t>
            </a:r>
            <a:r>
              <a:rPr spc="5"/>
              <a:t> </a:t>
            </a:r>
            <a:r>
              <a:rPr spc="0"/>
              <a:t>VPC</a:t>
            </a:r>
          </a:p>
          <a:p>
            <a:pPr marR="24765" indent="403859">
              <a:lnSpc>
                <a:spcPct val="3000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Direct </a:t>
            </a:r>
            <a:r>
              <a:rPr spc="0"/>
              <a:t>Connect  </a:t>
            </a:r>
            <a:r>
              <a:rPr spc="-5"/>
              <a:t>Elastic </a:t>
            </a:r>
            <a:r>
              <a:rPr spc="0"/>
              <a:t>Load</a:t>
            </a:r>
            <a:r>
              <a:rPr spc="-45"/>
              <a:t> </a:t>
            </a:r>
            <a:r>
              <a:rPr spc="0"/>
              <a:t>Balancing</a:t>
            </a:r>
          </a:p>
        </p:txBody>
      </p:sp>
      <p:sp>
        <p:nvSpPr>
          <p:cNvPr id="564" name="object 25"/>
          <p:cNvSpPr/>
          <p:nvPr/>
        </p:nvSpPr>
        <p:spPr>
          <a:xfrm>
            <a:off x="2193034" y="1082038"/>
            <a:ext cx="182881" cy="21945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object 26"/>
          <p:cNvSpPr/>
          <p:nvPr/>
        </p:nvSpPr>
        <p:spPr>
          <a:xfrm>
            <a:off x="2193034" y="1427988"/>
            <a:ext cx="182881" cy="216409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object 27"/>
          <p:cNvSpPr/>
          <p:nvPr/>
        </p:nvSpPr>
        <p:spPr>
          <a:xfrm>
            <a:off x="2193034" y="1815083"/>
            <a:ext cx="182881" cy="22250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object 28"/>
          <p:cNvSpPr/>
          <p:nvPr/>
        </p:nvSpPr>
        <p:spPr>
          <a:xfrm>
            <a:off x="2193034" y="2173222"/>
            <a:ext cx="182881" cy="219457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8" name="object 29"/>
          <p:cNvSpPr/>
          <p:nvPr/>
        </p:nvSpPr>
        <p:spPr>
          <a:xfrm>
            <a:off x="2193034" y="2538983"/>
            <a:ext cx="182881" cy="219457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object 30"/>
          <p:cNvSpPr/>
          <p:nvPr/>
        </p:nvSpPr>
        <p:spPr>
          <a:xfrm>
            <a:off x="3781711" y="642212"/>
            <a:ext cx="1649156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0" name="object 31"/>
          <p:cNvSpPr/>
          <p:nvPr/>
        </p:nvSpPr>
        <p:spPr>
          <a:xfrm>
            <a:off x="4017264" y="597408"/>
            <a:ext cx="1171957" cy="560833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1" name="object 32"/>
          <p:cNvSpPr txBox="1"/>
          <p:nvPr/>
        </p:nvSpPr>
        <p:spPr>
          <a:xfrm>
            <a:off x="531976" y="670001"/>
            <a:ext cx="4460876" cy="24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1828800" algn="l"/>
                <a:tab pos="3632200" algn="l"/>
              </a:tabLst>
              <a:defRPr b="1" sz="1700">
                <a:solidFill>
                  <a:srgbClr val="E9F1F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Compu</a:t>
            </a:r>
            <a:r>
              <a:rPr spc="-10"/>
              <a:t>t</a:t>
            </a:r>
            <a:r>
              <a:t>e	Ne</a:t>
            </a:r>
            <a:r>
              <a:rPr spc="-15"/>
              <a:t>t</a:t>
            </a:r>
            <a:r>
              <a:rPr spc="40"/>
              <a:t>w</a:t>
            </a:r>
            <a:r>
              <a:rPr spc="-15"/>
              <a:t>o</a:t>
            </a:r>
            <a:r>
              <a:t>rk	Stor</a:t>
            </a:r>
            <a:r>
              <a:rPr spc="-10"/>
              <a:t>a</a:t>
            </a:r>
            <a:r>
              <a:t>ge</a:t>
            </a:r>
          </a:p>
        </p:txBody>
      </p:sp>
      <p:sp>
        <p:nvSpPr>
          <p:cNvPr id="572" name="object 33"/>
          <p:cNvSpPr/>
          <p:nvPr/>
        </p:nvSpPr>
        <p:spPr>
          <a:xfrm>
            <a:off x="3762754" y="963166"/>
            <a:ext cx="1687069" cy="37764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3" name="object 34"/>
          <p:cNvSpPr/>
          <p:nvPr/>
        </p:nvSpPr>
        <p:spPr>
          <a:xfrm>
            <a:off x="3801617" y="1002029"/>
            <a:ext cx="1554482" cy="3643886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object 35"/>
          <p:cNvSpPr/>
          <p:nvPr/>
        </p:nvSpPr>
        <p:spPr>
          <a:xfrm>
            <a:off x="3801617" y="1002029"/>
            <a:ext cx="1554482" cy="364388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object 36"/>
          <p:cNvSpPr txBox="1"/>
          <p:nvPr/>
        </p:nvSpPr>
        <p:spPr>
          <a:xfrm>
            <a:off x="3801617" y="1105661"/>
            <a:ext cx="1554481" cy="146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10844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5"/>
              <a:t> </a:t>
            </a:r>
            <a:r>
              <a:rPr spc="0"/>
              <a:t>EFS</a:t>
            </a:r>
          </a:p>
          <a:p>
            <a:pPr marR="365759" indent="410844">
              <a:lnSpc>
                <a:spcPct val="3001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Glacier  </a:t>
            </a:r>
            <a:r>
              <a:t>Amazon </a:t>
            </a:r>
            <a:r>
              <a:rPr spc="0"/>
              <a:t>S3  </a:t>
            </a:r>
            <a:r>
              <a:t>AWS</a:t>
            </a:r>
            <a:r>
              <a:rPr spc="-15"/>
              <a:t> </a:t>
            </a:r>
            <a:r>
              <a:rPr spc="0"/>
              <a:t>Snowball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Storage</a:t>
            </a:r>
            <a:r>
              <a:rPr spc="-30"/>
              <a:t> </a:t>
            </a:r>
            <a:r>
              <a:rPr spc="0"/>
              <a:t>Gateway</a:t>
            </a:r>
          </a:p>
        </p:txBody>
      </p:sp>
      <p:sp>
        <p:nvSpPr>
          <p:cNvPr id="576" name="object 37"/>
          <p:cNvSpPr/>
          <p:nvPr/>
        </p:nvSpPr>
        <p:spPr>
          <a:xfrm>
            <a:off x="3980688" y="1054608"/>
            <a:ext cx="182880" cy="21945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object 38"/>
          <p:cNvSpPr/>
          <p:nvPr/>
        </p:nvSpPr>
        <p:spPr>
          <a:xfrm>
            <a:off x="3980688" y="1431036"/>
            <a:ext cx="182880" cy="219456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object 39"/>
          <p:cNvSpPr/>
          <p:nvPr/>
        </p:nvSpPr>
        <p:spPr>
          <a:xfrm>
            <a:off x="3980688" y="1795272"/>
            <a:ext cx="182880" cy="219455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object 40"/>
          <p:cNvSpPr/>
          <p:nvPr/>
        </p:nvSpPr>
        <p:spPr>
          <a:xfrm>
            <a:off x="3977640" y="2162555"/>
            <a:ext cx="182880" cy="216408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object 41"/>
          <p:cNvSpPr/>
          <p:nvPr/>
        </p:nvSpPr>
        <p:spPr>
          <a:xfrm>
            <a:off x="3980688" y="2525266"/>
            <a:ext cx="182880" cy="219457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object 42"/>
          <p:cNvSpPr/>
          <p:nvPr/>
        </p:nvSpPr>
        <p:spPr>
          <a:xfrm>
            <a:off x="5576984" y="642212"/>
            <a:ext cx="1649155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object 43"/>
          <p:cNvSpPr/>
          <p:nvPr/>
        </p:nvSpPr>
        <p:spPr>
          <a:xfrm>
            <a:off x="5524499" y="646176"/>
            <a:ext cx="1751078" cy="454152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object 44"/>
          <p:cNvSpPr txBox="1"/>
          <p:nvPr/>
        </p:nvSpPr>
        <p:spPr>
          <a:xfrm>
            <a:off x="5596890" y="705358"/>
            <a:ext cx="1554481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3339">
              <a:defRPr b="1" spc="-10" sz="1300">
                <a:solidFill>
                  <a:srgbClr val="E9F1F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 </a:t>
            </a:r>
            <a:r>
              <a:rPr spc="-5"/>
              <a:t>&amp; Identity</a:t>
            </a:r>
          </a:p>
        </p:txBody>
      </p:sp>
      <p:sp>
        <p:nvSpPr>
          <p:cNvPr id="584" name="object 45"/>
          <p:cNvSpPr/>
          <p:nvPr/>
        </p:nvSpPr>
        <p:spPr>
          <a:xfrm>
            <a:off x="5558028" y="963166"/>
            <a:ext cx="1687069" cy="37764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object 46"/>
          <p:cNvSpPr/>
          <p:nvPr/>
        </p:nvSpPr>
        <p:spPr>
          <a:xfrm>
            <a:off x="5596890" y="1002029"/>
            <a:ext cx="1554482" cy="3643886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object 47"/>
          <p:cNvSpPr/>
          <p:nvPr/>
        </p:nvSpPr>
        <p:spPr>
          <a:xfrm>
            <a:off x="5596890" y="1002029"/>
            <a:ext cx="1554482" cy="364388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7" name="object 48"/>
          <p:cNvSpPr txBox="1"/>
          <p:nvPr/>
        </p:nvSpPr>
        <p:spPr>
          <a:xfrm>
            <a:off x="5596890" y="1105661"/>
            <a:ext cx="1554481" cy="3259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20040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0"/>
              <a:t> </a:t>
            </a:r>
            <a:r>
              <a:rPr spc="0"/>
              <a:t>Inspector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20040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0"/>
              <a:t> </a:t>
            </a:r>
            <a:r>
              <a:t>Artifact</a:t>
            </a:r>
          </a:p>
          <a:p>
            <a:pPr marR="13970" indent="320040">
              <a:lnSpc>
                <a:spcPts val="2800"/>
              </a:lnSpc>
              <a:spcBef>
                <a:spcPts val="4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Certificate </a:t>
            </a:r>
            <a:r>
              <a:rPr spc="0"/>
              <a:t>Manager  </a:t>
            </a:r>
            <a:r>
              <a:t>AWS</a:t>
            </a:r>
            <a:r>
              <a:rPr spc="5"/>
              <a:t> </a:t>
            </a:r>
            <a:r>
              <a:rPr spc="0"/>
              <a:t>CloudHSM</a:t>
            </a:r>
          </a:p>
          <a:p>
            <a:pPr marR="123189" indent="320040">
              <a:lnSpc>
                <a:spcPts val="28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Directory Service  </a:t>
            </a:r>
            <a:r>
              <a:rPr spc="-15"/>
              <a:t>IAM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20040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0"/>
              <a:t> KMS</a:t>
            </a:r>
          </a:p>
          <a:p>
            <a:pPr marR="280670" indent="320040">
              <a:lnSpc>
                <a:spcPct val="3000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60"/>
              <a:t> </a:t>
            </a:r>
            <a:r>
              <a:rPr spc="0"/>
              <a:t>Organizations  </a:t>
            </a:r>
            <a:r>
              <a:t>AWS</a:t>
            </a:r>
            <a:r>
              <a:rPr spc="0"/>
              <a:t> Shield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20040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5"/>
              <a:t> </a:t>
            </a:r>
            <a:r>
              <a:t>WAF</a:t>
            </a:r>
          </a:p>
        </p:txBody>
      </p:sp>
      <p:sp>
        <p:nvSpPr>
          <p:cNvPr id="588" name="object 49"/>
          <p:cNvSpPr/>
          <p:nvPr/>
        </p:nvSpPr>
        <p:spPr>
          <a:xfrm>
            <a:off x="5722620" y="1078991"/>
            <a:ext cx="182880" cy="219455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9" name="object 50"/>
          <p:cNvSpPr/>
          <p:nvPr/>
        </p:nvSpPr>
        <p:spPr>
          <a:xfrm>
            <a:off x="5722620" y="1440180"/>
            <a:ext cx="182880" cy="222503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object 51"/>
          <p:cNvSpPr/>
          <p:nvPr/>
        </p:nvSpPr>
        <p:spPr>
          <a:xfrm>
            <a:off x="5722620" y="1850134"/>
            <a:ext cx="182880" cy="150876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object 52"/>
          <p:cNvSpPr/>
          <p:nvPr/>
        </p:nvSpPr>
        <p:spPr>
          <a:xfrm>
            <a:off x="5722620" y="2162555"/>
            <a:ext cx="182880" cy="220981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object 53"/>
          <p:cNvSpPr/>
          <p:nvPr/>
        </p:nvSpPr>
        <p:spPr>
          <a:xfrm>
            <a:off x="5722620" y="2528316"/>
            <a:ext cx="182880" cy="219457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3" name="object 54"/>
          <p:cNvSpPr/>
          <p:nvPr/>
        </p:nvSpPr>
        <p:spPr>
          <a:xfrm>
            <a:off x="5753099" y="2897122"/>
            <a:ext cx="120397" cy="228601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4" name="object 55"/>
          <p:cNvSpPr/>
          <p:nvPr/>
        </p:nvSpPr>
        <p:spPr>
          <a:xfrm>
            <a:off x="5722620" y="3272028"/>
            <a:ext cx="182880" cy="219457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5" name="object 56"/>
          <p:cNvSpPr/>
          <p:nvPr/>
        </p:nvSpPr>
        <p:spPr>
          <a:xfrm>
            <a:off x="5722620" y="3636264"/>
            <a:ext cx="182880" cy="220981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object 57"/>
          <p:cNvSpPr/>
          <p:nvPr/>
        </p:nvSpPr>
        <p:spPr>
          <a:xfrm>
            <a:off x="5722620" y="4023359"/>
            <a:ext cx="182880" cy="170688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7" name="object 58"/>
          <p:cNvSpPr/>
          <p:nvPr/>
        </p:nvSpPr>
        <p:spPr>
          <a:xfrm>
            <a:off x="5722620" y="4355591"/>
            <a:ext cx="182880" cy="222505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8" name="object 59"/>
          <p:cNvSpPr/>
          <p:nvPr/>
        </p:nvSpPr>
        <p:spPr>
          <a:xfrm>
            <a:off x="7402734" y="642212"/>
            <a:ext cx="1649156" cy="4346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9" name="object 60"/>
          <p:cNvSpPr/>
          <p:nvPr/>
        </p:nvSpPr>
        <p:spPr>
          <a:xfrm>
            <a:off x="7394447" y="597408"/>
            <a:ext cx="1659636" cy="560833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object 61"/>
          <p:cNvSpPr txBox="1"/>
          <p:nvPr/>
        </p:nvSpPr>
        <p:spPr>
          <a:xfrm>
            <a:off x="7422642" y="670001"/>
            <a:ext cx="1554481" cy="24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9539">
              <a:spcBef>
                <a:spcPts val="100"/>
              </a:spcBef>
              <a:defRPr b="1" spc="-5" sz="1700">
                <a:solidFill>
                  <a:srgbClr val="E9F1F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Applications</a:t>
            </a:r>
          </a:p>
        </p:txBody>
      </p:sp>
      <p:sp>
        <p:nvSpPr>
          <p:cNvPr id="601" name="object 62"/>
          <p:cNvSpPr/>
          <p:nvPr/>
        </p:nvSpPr>
        <p:spPr>
          <a:xfrm>
            <a:off x="7383780" y="963166"/>
            <a:ext cx="1687069" cy="37764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object 63"/>
          <p:cNvSpPr/>
          <p:nvPr/>
        </p:nvSpPr>
        <p:spPr>
          <a:xfrm>
            <a:off x="7422642" y="1002029"/>
            <a:ext cx="1554481" cy="3643886"/>
          </a:xfrm>
          <a:prstGeom prst="rect">
            <a:avLst/>
          </a:prstGeom>
          <a:solidFill>
            <a:srgbClr val="E9F1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object 64"/>
          <p:cNvSpPr/>
          <p:nvPr/>
        </p:nvSpPr>
        <p:spPr>
          <a:xfrm>
            <a:off x="7422642" y="1002029"/>
            <a:ext cx="1554481" cy="364388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4" name="object 65"/>
          <p:cNvSpPr txBox="1"/>
          <p:nvPr/>
        </p:nvSpPr>
        <p:spPr>
          <a:xfrm>
            <a:off x="7422642" y="1105661"/>
            <a:ext cx="1554481" cy="898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68300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15"/>
              <a:t> </a:t>
            </a:r>
            <a:r>
              <a:rPr spc="0"/>
              <a:t>WorkDocs</a:t>
            </a:r>
          </a:p>
          <a:p>
            <a:pPr marR="140335" indent="368300">
              <a:lnSpc>
                <a:spcPct val="300100"/>
              </a:lnSpc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WorkMail  </a:t>
            </a:r>
            <a:r>
              <a:t>Amazon </a:t>
            </a:r>
            <a:r>
              <a:rPr spc="-5"/>
              <a:t>AppStream  </a:t>
            </a:r>
            <a:r>
              <a:t>Amazon</a:t>
            </a:r>
            <a:r>
              <a:rPr spc="-30"/>
              <a:t> </a:t>
            </a:r>
            <a:r>
              <a:rPr spc="0"/>
              <a:t>WorkSpaces</a:t>
            </a:r>
          </a:p>
        </p:txBody>
      </p:sp>
      <p:sp>
        <p:nvSpPr>
          <p:cNvPr id="605" name="object 66"/>
          <p:cNvSpPr/>
          <p:nvPr/>
        </p:nvSpPr>
        <p:spPr>
          <a:xfrm>
            <a:off x="7549894" y="1075944"/>
            <a:ext cx="182880" cy="211837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6" name="object 67"/>
          <p:cNvSpPr/>
          <p:nvPr/>
        </p:nvSpPr>
        <p:spPr>
          <a:xfrm>
            <a:off x="7549894" y="1441702"/>
            <a:ext cx="182880" cy="213360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7" name="object 68"/>
          <p:cNvSpPr/>
          <p:nvPr/>
        </p:nvSpPr>
        <p:spPr>
          <a:xfrm>
            <a:off x="7549894" y="1793748"/>
            <a:ext cx="182880" cy="220980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8" name="object 69"/>
          <p:cNvSpPr/>
          <p:nvPr/>
        </p:nvSpPr>
        <p:spPr>
          <a:xfrm>
            <a:off x="7549894" y="2161032"/>
            <a:ext cx="182880" cy="211837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9" name="object 70"/>
          <p:cNvSpPr txBox="1"/>
          <p:nvPr/>
        </p:nvSpPr>
        <p:spPr>
          <a:xfrm>
            <a:off x="635202" y="1105661"/>
            <a:ext cx="923290" cy="120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5"/>
              <a:t> </a:t>
            </a:r>
            <a:r>
              <a:rPr spc="0"/>
              <a:t>EC2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7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75"/>
              <a:t> </a:t>
            </a:r>
            <a:r>
              <a:rPr spc="0"/>
              <a:t>EC2</a:t>
            </a:r>
          </a:p>
          <a:p>
            <a:pPr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Container</a:t>
            </a:r>
            <a:r>
              <a:rPr spc="-50"/>
              <a:t> </a:t>
            </a:r>
            <a:r>
              <a:rPr spc="-5"/>
              <a:t>Registry</a:t>
            </a: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48894"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EC2  Container</a:t>
            </a:r>
            <a:r>
              <a:rPr spc="-75"/>
              <a:t> </a:t>
            </a:r>
            <a:r>
              <a:rPr spc="-5"/>
              <a:t>Service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5"/>
              <a:t> </a:t>
            </a:r>
            <a:r>
              <a:rPr spc="0"/>
              <a:t>Lightsail</a:t>
            </a:r>
          </a:p>
        </p:txBody>
      </p:sp>
      <p:sp>
        <p:nvSpPr>
          <p:cNvPr id="610" name="object 71"/>
          <p:cNvSpPr txBox="1"/>
          <p:nvPr/>
        </p:nvSpPr>
        <p:spPr>
          <a:xfrm>
            <a:off x="635202" y="2624073"/>
            <a:ext cx="64706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0"/>
              <a:t> </a:t>
            </a:r>
            <a:r>
              <a:rPr spc="0"/>
              <a:t>VPC</a:t>
            </a:r>
          </a:p>
        </p:txBody>
      </p:sp>
      <p:sp>
        <p:nvSpPr>
          <p:cNvPr id="611" name="object 72"/>
          <p:cNvSpPr txBox="1"/>
          <p:nvPr/>
        </p:nvSpPr>
        <p:spPr>
          <a:xfrm>
            <a:off x="635202" y="3049016"/>
            <a:ext cx="5594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5"/>
              <a:t> </a:t>
            </a:r>
            <a:r>
              <a:rPr spc="-5"/>
              <a:t>Batch</a:t>
            </a:r>
          </a:p>
        </p:txBody>
      </p:sp>
      <p:sp>
        <p:nvSpPr>
          <p:cNvPr id="612" name="object 73"/>
          <p:cNvSpPr txBox="1"/>
          <p:nvPr/>
        </p:nvSpPr>
        <p:spPr>
          <a:xfrm>
            <a:off x="635202" y="3426078"/>
            <a:ext cx="669926" cy="974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7310">
              <a:spcBef>
                <a:spcPts val="1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5"/>
              <a:t> </a:t>
            </a:r>
            <a:r>
              <a:rPr spc="-5"/>
              <a:t>Elastic  Beanstalk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600"/>
              </a:spcBef>
              <a:defRPr b="1" spc="-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5"/>
              <a:t> </a:t>
            </a:r>
            <a:r>
              <a:rPr spc="0"/>
              <a:t>Lambda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9689">
              <a:spcBef>
                <a:spcPts val="6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50"/>
              <a:t> </a:t>
            </a:r>
            <a:r>
              <a:rPr spc="0"/>
              <a:t>Load  Balancing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object 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57" name="object 2"/>
          <p:cNvSpPr txBox="1"/>
          <p:nvPr>
            <p:ph type="title"/>
          </p:nvPr>
        </p:nvSpPr>
        <p:spPr>
          <a:xfrm>
            <a:off x="415543" y="139064"/>
            <a:ext cx="277304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Self-Paced Labs</a:t>
            </a:r>
          </a:p>
        </p:txBody>
      </p:sp>
      <p:sp>
        <p:nvSpPr>
          <p:cNvPr id="3458" name="object 3"/>
          <p:cNvSpPr txBox="1"/>
          <p:nvPr/>
        </p:nvSpPr>
        <p:spPr>
          <a:xfrm>
            <a:off x="419505" y="962024"/>
            <a:ext cx="5511167" cy="18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Learn an individual</a:t>
            </a:r>
            <a:r>
              <a:rPr>
                <a:solidFill>
                  <a:srgbClr val="686CEA"/>
                </a:solidFill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AWS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Service</a:t>
            </a:r>
            <a:r>
              <a:rPr spc="-4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topic</a:t>
            </a:r>
          </a:p>
          <a:p>
            <a:pPr marL="355600" marR="68262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Follow a Learning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Quest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by</a:t>
            </a:r>
            <a:r>
              <a:rPr spc="-1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AWS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Service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Area or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Use</a:t>
            </a:r>
            <a:r>
              <a:rPr spc="-1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Case</a:t>
            </a:r>
          </a:p>
          <a:p>
            <a:pPr marL="355600" marR="112712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Practice </a:t>
            </a:r>
            <a:r>
              <a:rPr spc="-5"/>
              <a:t>working with </a:t>
            </a:r>
            <a:r>
              <a:rPr spc="-30"/>
              <a:t>AWS</a:t>
            </a:r>
            <a:r>
              <a:rPr spc="-165"/>
              <a:t> </a:t>
            </a:r>
            <a:r>
              <a:rPr spc="-5"/>
              <a:t>as  you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prepare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for </a:t>
            </a:r>
            <a:r>
              <a:rPr spc="-1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an</a:t>
            </a:r>
            <a:r>
              <a:rPr spc="1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exam</a:t>
            </a:r>
          </a:p>
        </p:txBody>
      </p:sp>
      <p:sp>
        <p:nvSpPr>
          <p:cNvPr id="3459" name="object 4"/>
          <p:cNvSpPr/>
          <p:nvPr/>
        </p:nvSpPr>
        <p:spPr>
          <a:xfrm>
            <a:off x="1351024" y="3004947"/>
            <a:ext cx="2744726" cy="1"/>
          </a:xfrm>
          <a:prstGeom prst="line">
            <a:avLst/>
          </a:prstGeom>
          <a:ln w="22859">
            <a:solidFill>
              <a:srgbClr val="686CE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60" name="object 5"/>
          <p:cNvSpPr/>
          <p:nvPr/>
        </p:nvSpPr>
        <p:spPr>
          <a:xfrm>
            <a:off x="4078095" y="4060494"/>
            <a:ext cx="3791712" cy="1"/>
          </a:xfrm>
          <a:prstGeom prst="line">
            <a:avLst/>
          </a:prstGeom>
          <a:ln w="15240">
            <a:solidFill>
              <a:srgbClr val="686CE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61" name="object 6"/>
          <p:cNvSpPr txBox="1"/>
          <p:nvPr/>
        </p:nvSpPr>
        <p:spPr>
          <a:xfrm>
            <a:off x="1678938" y="3817415"/>
            <a:ext cx="626173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more information, see</a:t>
            </a:r>
            <a:r>
              <a:rPr spc="160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aws.amazon.com/training/self-paced-labs/</a:t>
            </a:r>
            <a:r>
              <a:t>.</a:t>
            </a:r>
          </a:p>
        </p:txBody>
      </p:sp>
      <p:sp>
        <p:nvSpPr>
          <p:cNvPr id="3462" name="object 7"/>
          <p:cNvSpPr/>
          <p:nvPr/>
        </p:nvSpPr>
        <p:spPr>
          <a:xfrm>
            <a:off x="6406405" y="1043938"/>
            <a:ext cx="2473348" cy="13487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object 35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465" name="object 2"/>
          <p:cNvSpPr txBox="1"/>
          <p:nvPr>
            <p:ph type="title"/>
          </p:nvPr>
        </p:nvSpPr>
        <p:spPr>
          <a:xfrm>
            <a:off x="415544" y="139064"/>
            <a:ext cx="4440555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ILT Training</a:t>
            </a:r>
            <a:r>
              <a:rPr spc="100"/>
              <a:t> </a:t>
            </a:r>
            <a:r>
              <a:t>Courses</a:t>
            </a:r>
          </a:p>
        </p:txBody>
      </p:sp>
      <p:sp>
        <p:nvSpPr>
          <p:cNvPr id="3466" name="object 3"/>
          <p:cNvSpPr/>
          <p:nvPr/>
        </p:nvSpPr>
        <p:spPr>
          <a:xfrm>
            <a:off x="566609" y="1971294"/>
            <a:ext cx="884111" cy="1412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67" name="object 4"/>
          <p:cNvSpPr/>
          <p:nvPr/>
        </p:nvSpPr>
        <p:spPr>
          <a:xfrm>
            <a:off x="562508" y="2182495"/>
            <a:ext cx="572466" cy="825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68" name="object 5"/>
          <p:cNvSpPr/>
          <p:nvPr/>
        </p:nvSpPr>
        <p:spPr>
          <a:xfrm>
            <a:off x="556182" y="3144266"/>
            <a:ext cx="712840" cy="1109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69" name="object 6"/>
          <p:cNvSpPr/>
          <p:nvPr/>
        </p:nvSpPr>
        <p:spPr>
          <a:xfrm>
            <a:off x="562508" y="3355466"/>
            <a:ext cx="572466" cy="8267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0" name="object 7"/>
          <p:cNvSpPr/>
          <p:nvPr/>
        </p:nvSpPr>
        <p:spPr>
          <a:xfrm>
            <a:off x="562508" y="3954602"/>
            <a:ext cx="572466" cy="8260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1" name="object 8"/>
          <p:cNvSpPr/>
          <p:nvPr/>
        </p:nvSpPr>
        <p:spPr>
          <a:xfrm>
            <a:off x="561694" y="3741546"/>
            <a:ext cx="663537" cy="14306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2" name="object 9"/>
          <p:cNvSpPr/>
          <p:nvPr/>
        </p:nvSpPr>
        <p:spPr>
          <a:xfrm>
            <a:off x="1731264" y="1828799"/>
            <a:ext cx="7083553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21" y="0"/>
                </a:moveTo>
                <a:lnTo>
                  <a:pt x="279" y="0"/>
                </a:lnTo>
                <a:lnTo>
                  <a:pt x="170" y="283"/>
                </a:lnTo>
                <a:lnTo>
                  <a:pt x="82" y="1054"/>
                </a:lnTo>
                <a:lnTo>
                  <a:pt x="22" y="2198"/>
                </a:lnTo>
                <a:lnTo>
                  <a:pt x="0" y="3600"/>
                </a:lnTo>
                <a:lnTo>
                  <a:pt x="0" y="18000"/>
                </a:lnTo>
                <a:lnTo>
                  <a:pt x="22" y="19402"/>
                </a:lnTo>
                <a:lnTo>
                  <a:pt x="82" y="20546"/>
                </a:lnTo>
                <a:lnTo>
                  <a:pt x="170" y="21317"/>
                </a:lnTo>
                <a:lnTo>
                  <a:pt x="279" y="21600"/>
                </a:lnTo>
                <a:lnTo>
                  <a:pt x="21321" y="21600"/>
                </a:lnTo>
                <a:lnTo>
                  <a:pt x="21430" y="21317"/>
                </a:lnTo>
                <a:lnTo>
                  <a:pt x="21518" y="20546"/>
                </a:lnTo>
                <a:lnTo>
                  <a:pt x="21578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78" y="2198"/>
                </a:lnTo>
                <a:lnTo>
                  <a:pt x="21518" y="1054"/>
                </a:lnTo>
                <a:lnTo>
                  <a:pt x="21430" y="283"/>
                </a:lnTo>
                <a:lnTo>
                  <a:pt x="21321" y="0"/>
                </a:lnTo>
                <a:close/>
              </a:path>
            </a:pathLst>
          </a:custGeom>
          <a:solidFill>
            <a:srgbClr val="F1A42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3" name="object 10"/>
          <p:cNvSpPr txBox="1"/>
          <p:nvPr/>
        </p:nvSpPr>
        <p:spPr>
          <a:xfrm>
            <a:off x="4391025" y="1934031"/>
            <a:ext cx="1765300" cy="2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15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4"/>
              <a:t>Technical</a:t>
            </a:r>
            <a:r>
              <a:rPr spc="-19"/>
              <a:t> </a:t>
            </a:r>
            <a:r>
              <a:rPr spc="0"/>
              <a:t>Essentials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r>
              <a:rPr spc="-15"/>
              <a:t> </a:t>
            </a:r>
            <a:r>
              <a:t>day</a:t>
            </a:r>
          </a:p>
        </p:txBody>
      </p:sp>
      <p:sp>
        <p:nvSpPr>
          <p:cNvPr id="3474" name="object 11"/>
          <p:cNvSpPr/>
          <p:nvPr/>
        </p:nvSpPr>
        <p:spPr>
          <a:xfrm>
            <a:off x="1731264" y="2417064"/>
            <a:ext cx="2273809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2"/>
                </a:lnTo>
                <a:lnTo>
                  <a:pt x="254" y="20546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6"/>
                </a:lnTo>
                <a:lnTo>
                  <a:pt x="21532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AFE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5" name="object 12"/>
          <p:cNvSpPr txBox="1"/>
          <p:nvPr/>
        </p:nvSpPr>
        <p:spPr>
          <a:xfrm>
            <a:off x="2163316" y="2522601"/>
            <a:ext cx="1410337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Architecting </a:t>
            </a:r>
            <a:r>
              <a:rPr spc="0"/>
              <a:t>on</a:t>
            </a:r>
            <a:r>
              <a:rPr spc="-50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76" name="object 13"/>
          <p:cNvSpPr/>
          <p:nvPr/>
        </p:nvSpPr>
        <p:spPr>
          <a:xfrm>
            <a:off x="4052315" y="2420110"/>
            <a:ext cx="2439925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1" y="0"/>
                </a:moveTo>
                <a:lnTo>
                  <a:pt x="809" y="0"/>
                </a:lnTo>
                <a:lnTo>
                  <a:pt x="494" y="283"/>
                </a:lnTo>
                <a:lnTo>
                  <a:pt x="237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2"/>
                </a:lnTo>
                <a:lnTo>
                  <a:pt x="237" y="20546"/>
                </a:lnTo>
                <a:lnTo>
                  <a:pt x="494" y="21317"/>
                </a:lnTo>
                <a:lnTo>
                  <a:pt x="809" y="21600"/>
                </a:lnTo>
                <a:lnTo>
                  <a:pt x="20791" y="21600"/>
                </a:lnTo>
                <a:lnTo>
                  <a:pt x="21106" y="21317"/>
                </a:lnTo>
                <a:lnTo>
                  <a:pt x="21363" y="20546"/>
                </a:lnTo>
                <a:lnTo>
                  <a:pt x="21536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3" y="1054"/>
                </a:lnTo>
                <a:lnTo>
                  <a:pt x="21106" y="283"/>
                </a:lnTo>
                <a:lnTo>
                  <a:pt x="20791" y="0"/>
                </a:lnTo>
                <a:close/>
              </a:path>
            </a:pathLst>
          </a:custGeom>
          <a:solidFill>
            <a:srgbClr val="00AFE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7" name="object 14"/>
          <p:cNvSpPr txBox="1"/>
          <p:nvPr/>
        </p:nvSpPr>
        <p:spPr>
          <a:xfrm>
            <a:off x="4598923" y="2525343"/>
            <a:ext cx="1349376" cy="2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Developing </a:t>
            </a:r>
            <a:r>
              <a:rPr spc="0"/>
              <a:t>on</a:t>
            </a:r>
            <a:r>
              <a:rPr spc="-39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78" name="object 15"/>
          <p:cNvSpPr/>
          <p:nvPr/>
        </p:nvSpPr>
        <p:spPr>
          <a:xfrm>
            <a:off x="6541006" y="2417064"/>
            <a:ext cx="2273811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2"/>
                </a:lnTo>
                <a:lnTo>
                  <a:pt x="254" y="20546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6"/>
                </a:lnTo>
                <a:lnTo>
                  <a:pt x="21532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AFE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9" name="object 16"/>
          <p:cNvSpPr txBox="1"/>
          <p:nvPr/>
        </p:nvSpPr>
        <p:spPr>
          <a:xfrm>
            <a:off x="6705345" y="2522601"/>
            <a:ext cx="1945004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Systems </a:t>
            </a:r>
            <a:r>
              <a:rPr spc="0"/>
              <a:t>Operations on</a:t>
            </a:r>
            <a:r>
              <a:rPr spc="-90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80" name="object 17"/>
          <p:cNvSpPr/>
          <p:nvPr/>
        </p:nvSpPr>
        <p:spPr>
          <a:xfrm>
            <a:off x="4052315" y="3613403"/>
            <a:ext cx="2439925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1" y="0"/>
                </a:moveTo>
                <a:lnTo>
                  <a:pt x="809" y="0"/>
                </a:lnTo>
                <a:lnTo>
                  <a:pt x="494" y="283"/>
                </a:lnTo>
                <a:lnTo>
                  <a:pt x="237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1"/>
                </a:lnTo>
                <a:lnTo>
                  <a:pt x="237" y="20545"/>
                </a:lnTo>
                <a:lnTo>
                  <a:pt x="494" y="21317"/>
                </a:lnTo>
                <a:lnTo>
                  <a:pt x="809" y="21600"/>
                </a:lnTo>
                <a:lnTo>
                  <a:pt x="20791" y="21600"/>
                </a:lnTo>
                <a:lnTo>
                  <a:pt x="21106" y="21317"/>
                </a:lnTo>
                <a:lnTo>
                  <a:pt x="21363" y="20545"/>
                </a:lnTo>
                <a:lnTo>
                  <a:pt x="2153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3" y="1054"/>
                </a:lnTo>
                <a:lnTo>
                  <a:pt x="21106" y="283"/>
                </a:lnTo>
                <a:lnTo>
                  <a:pt x="20791" y="0"/>
                </a:lnTo>
                <a:close/>
              </a:path>
            </a:pathLst>
          </a:custGeom>
          <a:solidFill>
            <a:srgbClr val="00AF5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81" name="object 18"/>
          <p:cNvSpPr txBox="1"/>
          <p:nvPr/>
        </p:nvSpPr>
        <p:spPr>
          <a:xfrm>
            <a:off x="4693410" y="3718940"/>
            <a:ext cx="1160781" cy="2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Big Data </a:t>
            </a:r>
            <a:r>
              <a:rPr spc="0"/>
              <a:t>on</a:t>
            </a:r>
            <a:r>
              <a:rPr spc="-79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20"/>
              <a:t> </a:t>
            </a:r>
            <a:r>
              <a:t>days</a:t>
            </a:r>
          </a:p>
        </p:txBody>
      </p:sp>
      <p:sp>
        <p:nvSpPr>
          <p:cNvPr id="3482" name="object 19"/>
          <p:cNvSpPr/>
          <p:nvPr/>
        </p:nvSpPr>
        <p:spPr>
          <a:xfrm>
            <a:off x="1731264" y="3015994"/>
            <a:ext cx="2253997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24" y="0"/>
                </a:moveTo>
                <a:lnTo>
                  <a:pt x="876" y="0"/>
                </a:lnTo>
                <a:lnTo>
                  <a:pt x="535" y="283"/>
                </a:lnTo>
                <a:lnTo>
                  <a:pt x="256" y="1054"/>
                </a:lnTo>
                <a:lnTo>
                  <a:pt x="69" y="2198"/>
                </a:lnTo>
                <a:lnTo>
                  <a:pt x="0" y="3600"/>
                </a:lnTo>
                <a:lnTo>
                  <a:pt x="0" y="18000"/>
                </a:lnTo>
                <a:lnTo>
                  <a:pt x="69" y="19402"/>
                </a:lnTo>
                <a:lnTo>
                  <a:pt x="256" y="20546"/>
                </a:lnTo>
                <a:lnTo>
                  <a:pt x="535" y="21317"/>
                </a:lnTo>
                <a:lnTo>
                  <a:pt x="876" y="21600"/>
                </a:lnTo>
                <a:lnTo>
                  <a:pt x="20724" y="21600"/>
                </a:lnTo>
                <a:lnTo>
                  <a:pt x="21065" y="21317"/>
                </a:lnTo>
                <a:lnTo>
                  <a:pt x="21344" y="20546"/>
                </a:lnTo>
                <a:lnTo>
                  <a:pt x="21531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1" y="2198"/>
                </a:lnTo>
                <a:lnTo>
                  <a:pt x="21344" y="1054"/>
                </a:lnTo>
                <a:lnTo>
                  <a:pt x="21065" y="283"/>
                </a:lnTo>
                <a:lnTo>
                  <a:pt x="20724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83" name="object 20"/>
          <p:cNvSpPr txBox="1"/>
          <p:nvPr/>
        </p:nvSpPr>
        <p:spPr>
          <a:xfrm>
            <a:off x="1979801" y="3038094"/>
            <a:ext cx="1757047" cy="42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9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Advanced </a:t>
            </a:r>
            <a:r>
              <a:rPr spc="-4"/>
              <a:t>Architecting</a:t>
            </a:r>
            <a:r>
              <a:rPr spc="30"/>
              <a:t> </a:t>
            </a:r>
            <a:r>
              <a:rPr spc="-4"/>
              <a:t>on</a:t>
            </a:r>
          </a:p>
          <a:p>
            <a:pPr indent="1905" algn="ctr">
              <a:defRPr b="1" spc="-15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00"/>
              <a:t> </a:t>
            </a:r>
            <a:r>
              <a:t>days</a:t>
            </a:r>
          </a:p>
        </p:txBody>
      </p:sp>
      <p:sp>
        <p:nvSpPr>
          <p:cNvPr id="3484" name="object 21"/>
          <p:cNvSpPr/>
          <p:nvPr/>
        </p:nvSpPr>
        <p:spPr>
          <a:xfrm>
            <a:off x="4052315" y="3015994"/>
            <a:ext cx="2439925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1" y="0"/>
                </a:moveTo>
                <a:lnTo>
                  <a:pt x="809" y="0"/>
                </a:lnTo>
                <a:lnTo>
                  <a:pt x="494" y="283"/>
                </a:lnTo>
                <a:lnTo>
                  <a:pt x="237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2"/>
                </a:lnTo>
                <a:lnTo>
                  <a:pt x="237" y="20546"/>
                </a:lnTo>
                <a:lnTo>
                  <a:pt x="494" y="21317"/>
                </a:lnTo>
                <a:lnTo>
                  <a:pt x="809" y="21600"/>
                </a:lnTo>
                <a:lnTo>
                  <a:pt x="20791" y="21600"/>
                </a:lnTo>
                <a:lnTo>
                  <a:pt x="21106" y="21317"/>
                </a:lnTo>
                <a:lnTo>
                  <a:pt x="21363" y="20546"/>
                </a:lnTo>
                <a:lnTo>
                  <a:pt x="21536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3" y="1054"/>
                </a:lnTo>
                <a:lnTo>
                  <a:pt x="21106" y="283"/>
                </a:lnTo>
                <a:lnTo>
                  <a:pt x="20791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85" name="object 22"/>
          <p:cNvSpPr txBox="1"/>
          <p:nvPr/>
        </p:nvSpPr>
        <p:spPr>
          <a:xfrm>
            <a:off x="4288028" y="3121914"/>
            <a:ext cx="1969771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DevOps </a:t>
            </a:r>
            <a:r>
              <a:rPr spc="0"/>
              <a:t>Engineering on</a:t>
            </a:r>
            <a:r>
              <a:rPr spc="-85"/>
              <a:t> </a:t>
            </a:r>
            <a:r>
              <a:rPr spc="-15"/>
              <a:t>AWS</a:t>
            </a:r>
          </a:p>
          <a:p>
            <a:pPr indent="1270" algn="ctr"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rPr spc="-5"/>
              <a:t>days</a:t>
            </a:r>
          </a:p>
        </p:txBody>
      </p:sp>
      <p:sp>
        <p:nvSpPr>
          <p:cNvPr id="3486" name="object 23"/>
          <p:cNvSpPr/>
          <p:nvPr/>
        </p:nvSpPr>
        <p:spPr>
          <a:xfrm>
            <a:off x="6541006" y="3006850"/>
            <a:ext cx="2273811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2"/>
                </a:lnTo>
                <a:lnTo>
                  <a:pt x="254" y="20546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6"/>
                </a:lnTo>
                <a:lnTo>
                  <a:pt x="21532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87" name="object 24"/>
          <p:cNvSpPr txBox="1"/>
          <p:nvPr/>
        </p:nvSpPr>
        <p:spPr>
          <a:xfrm>
            <a:off x="6717538" y="3113023"/>
            <a:ext cx="1920876" cy="2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 Operations on</a:t>
            </a:r>
            <a:r>
              <a:rPr spc="-145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88" name="object 25"/>
          <p:cNvSpPr/>
          <p:nvPr/>
        </p:nvSpPr>
        <p:spPr>
          <a:xfrm>
            <a:off x="2442078" y="1043938"/>
            <a:ext cx="875670" cy="72039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89" name="object 26"/>
          <p:cNvSpPr/>
          <p:nvPr/>
        </p:nvSpPr>
        <p:spPr>
          <a:xfrm>
            <a:off x="4869801" y="964691"/>
            <a:ext cx="748755" cy="82448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0" name="object 27"/>
          <p:cNvSpPr/>
          <p:nvPr/>
        </p:nvSpPr>
        <p:spPr>
          <a:xfrm>
            <a:off x="7315334" y="1086280"/>
            <a:ext cx="815205" cy="68765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1" name="object 28"/>
          <p:cNvSpPr/>
          <p:nvPr/>
        </p:nvSpPr>
        <p:spPr>
          <a:xfrm>
            <a:off x="1731264" y="3619499"/>
            <a:ext cx="2253997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24" y="0"/>
                </a:moveTo>
                <a:lnTo>
                  <a:pt x="876" y="0"/>
                </a:lnTo>
                <a:lnTo>
                  <a:pt x="535" y="283"/>
                </a:lnTo>
                <a:lnTo>
                  <a:pt x="256" y="1054"/>
                </a:lnTo>
                <a:lnTo>
                  <a:pt x="69" y="2198"/>
                </a:lnTo>
                <a:lnTo>
                  <a:pt x="0" y="3600"/>
                </a:lnTo>
                <a:lnTo>
                  <a:pt x="0" y="18000"/>
                </a:lnTo>
                <a:lnTo>
                  <a:pt x="69" y="19401"/>
                </a:lnTo>
                <a:lnTo>
                  <a:pt x="256" y="20545"/>
                </a:lnTo>
                <a:lnTo>
                  <a:pt x="535" y="21317"/>
                </a:lnTo>
                <a:lnTo>
                  <a:pt x="876" y="21600"/>
                </a:lnTo>
                <a:lnTo>
                  <a:pt x="20724" y="21600"/>
                </a:lnTo>
                <a:lnTo>
                  <a:pt x="21065" y="21317"/>
                </a:lnTo>
                <a:lnTo>
                  <a:pt x="21344" y="20545"/>
                </a:lnTo>
                <a:lnTo>
                  <a:pt x="21531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1" y="2198"/>
                </a:lnTo>
                <a:lnTo>
                  <a:pt x="21344" y="1054"/>
                </a:lnTo>
                <a:lnTo>
                  <a:pt x="21065" y="283"/>
                </a:lnTo>
                <a:lnTo>
                  <a:pt x="20724" y="0"/>
                </a:lnTo>
                <a:close/>
              </a:path>
            </a:pathLst>
          </a:custGeom>
          <a:solidFill>
            <a:srgbClr val="00AF5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2" name="object 29"/>
          <p:cNvSpPr txBox="1"/>
          <p:nvPr/>
        </p:nvSpPr>
        <p:spPr>
          <a:xfrm>
            <a:off x="2267456" y="3724757"/>
            <a:ext cx="1182371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Migrating to</a:t>
            </a:r>
            <a:r>
              <a:rPr spc="-125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93" name="object 30"/>
          <p:cNvSpPr/>
          <p:nvPr/>
        </p:nvSpPr>
        <p:spPr>
          <a:xfrm>
            <a:off x="6560818" y="3610354"/>
            <a:ext cx="2273810" cy="54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1" y="0"/>
                </a:moveTo>
                <a:lnTo>
                  <a:pt x="869" y="0"/>
                </a:lnTo>
                <a:lnTo>
                  <a:pt x="530" y="283"/>
                </a:lnTo>
                <a:lnTo>
                  <a:pt x="254" y="1054"/>
                </a:lnTo>
                <a:lnTo>
                  <a:pt x="68" y="2198"/>
                </a:lnTo>
                <a:lnTo>
                  <a:pt x="0" y="3600"/>
                </a:lnTo>
                <a:lnTo>
                  <a:pt x="0" y="18000"/>
                </a:lnTo>
                <a:lnTo>
                  <a:pt x="68" y="19401"/>
                </a:lnTo>
                <a:lnTo>
                  <a:pt x="254" y="20545"/>
                </a:lnTo>
                <a:lnTo>
                  <a:pt x="530" y="21317"/>
                </a:lnTo>
                <a:lnTo>
                  <a:pt x="869" y="21600"/>
                </a:lnTo>
                <a:lnTo>
                  <a:pt x="20731" y="21600"/>
                </a:lnTo>
                <a:lnTo>
                  <a:pt x="21070" y="21317"/>
                </a:lnTo>
                <a:lnTo>
                  <a:pt x="21346" y="20545"/>
                </a:lnTo>
                <a:lnTo>
                  <a:pt x="21532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198"/>
                </a:lnTo>
                <a:lnTo>
                  <a:pt x="21346" y="1054"/>
                </a:lnTo>
                <a:lnTo>
                  <a:pt x="21070" y="283"/>
                </a:lnTo>
                <a:lnTo>
                  <a:pt x="20731" y="0"/>
                </a:lnTo>
                <a:close/>
              </a:path>
            </a:pathLst>
          </a:custGeom>
          <a:solidFill>
            <a:srgbClr val="00AF5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4" name="object 31"/>
          <p:cNvSpPr txBox="1"/>
          <p:nvPr/>
        </p:nvSpPr>
        <p:spPr>
          <a:xfrm>
            <a:off x="6786118" y="3716273"/>
            <a:ext cx="1822451" cy="27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b="1"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</a:t>
            </a:r>
            <a:r>
              <a:rPr spc="0"/>
              <a:t>Warehousing on</a:t>
            </a:r>
            <a:r>
              <a:rPr spc="-79"/>
              <a:t> </a:t>
            </a:r>
            <a:r>
              <a:rPr spc="-15"/>
              <a:t>AWS</a:t>
            </a:r>
          </a:p>
          <a:p>
            <a:pPr algn="ctr"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  <a:r>
              <a:rPr spc="-15"/>
              <a:t> </a:t>
            </a:r>
            <a:r>
              <a:t>days</a:t>
            </a:r>
          </a:p>
        </p:txBody>
      </p:sp>
      <p:sp>
        <p:nvSpPr>
          <p:cNvPr id="3495" name="object 32"/>
          <p:cNvSpPr/>
          <p:nvPr/>
        </p:nvSpPr>
        <p:spPr>
          <a:xfrm>
            <a:off x="562508" y="2766947"/>
            <a:ext cx="572466" cy="8255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6" name="object 33"/>
          <p:cNvSpPr/>
          <p:nvPr/>
        </p:nvSpPr>
        <p:spPr>
          <a:xfrm>
            <a:off x="566609" y="2555748"/>
            <a:ext cx="891222" cy="11087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7" name="object 34"/>
          <p:cNvSpPr txBox="1"/>
          <p:nvPr/>
        </p:nvSpPr>
        <p:spPr>
          <a:xfrm>
            <a:off x="3541520" y="4326128"/>
            <a:ext cx="335788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1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https://aws.amazon.com/training/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object 2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500" name="object 2"/>
          <p:cNvSpPr txBox="1"/>
          <p:nvPr>
            <p:ph type="title"/>
          </p:nvPr>
        </p:nvSpPr>
        <p:spPr>
          <a:xfrm>
            <a:off x="415543" y="139064"/>
            <a:ext cx="300736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Certification</a:t>
            </a:r>
          </a:p>
        </p:txBody>
      </p:sp>
      <p:sp>
        <p:nvSpPr>
          <p:cNvPr id="3501" name="object 3"/>
          <p:cNvSpPr/>
          <p:nvPr/>
        </p:nvSpPr>
        <p:spPr>
          <a:xfrm>
            <a:off x="907177" y="705612"/>
            <a:ext cx="1733914" cy="14287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02" name="object 4"/>
          <p:cNvSpPr/>
          <p:nvPr/>
        </p:nvSpPr>
        <p:spPr>
          <a:xfrm>
            <a:off x="3863418" y="705612"/>
            <a:ext cx="1314726" cy="1447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03" name="object 5"/>
          <p:cNvSpPr/>
          <p:nvPr/>
        </p:nvSpPr>
        <p:spPr>
          <a:xfrm>
            <a:off x="6500888" y="772287"/>
            <a:ext cx="1637271" cy="138112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04" name="object 6"/>
          <p:cNvSpPr/>
          <p:nvPr/>
        </p:nvSpPr>
        <p:spPr>
          <a:xfrm>
            <a:off x="822196" y="3352038"/>
            <a:ext cx="2045209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9" y="0"/>
                </a:moveTo>
                <a:lnTo>
                  <a:pt x="1451" y="0"/>
                </a:lnTo>
                <a:lnTo>
                  <a:pt x="993" y="183"/>
                </a:lnTo>
                <a:lnTo>
                  <a:pt x="594" y="694"/>
                </a:lnTo>
                <a:lnTo>
                  <a:pt x="280" y="1473"/>
                </a:lnTo>
                <a:lnTo>
                  <a:pt x="74" y="2462"/>
                </a:lnTo>
                <a:lnTo>
                  <a:pt x="0" y="3600"/>
                </a:lnTo>
                <a:lnTo>
                  <a:pt x="0" y="18000"/>
                </a:lnTo>
                <a:lnTo>
                  <a:pt x="74" y="19138"/>
                </a:lnTo>
                <a:lnTo>
                  <a:pt x="280" y="20126"/>
                </a:lnTo>
                <a:lnTo>
                  <a:pt x="594" y="20905"/>
                </a:lnTo>
                <a:lnTo>
                  <a:pt x="993" y="21416"/>
                </a:lnTo>
                <a:lnTo>
                  <a:pt x="1451" y="21600"/>
                </a:lnTo>
                <a:lnTo>
                  <a:pt x="20149" y="21600"/>
                </a:lnTo>
                <a:lnTo>
                  <a:pt x="20608" y="21416"/>
                </a:lnTo>
                <a:lnTo>
                  <a:pt x="21006" y="20905"/>
                </a:lnTo>
                <a:lnTo>
                  <a:pt x="21320" y="20126"/>
                </a:lnTo>
                <a:lnTo>
                  <a:pt x="21526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2"/>
                </a:lnTo>
                <a:lnTo>
                  <a:pt x="21320" y="1473"/>
                </a:lnTo>
                <a:lnTo>
                  <a:pt x="21006" y="694"/>
                </a:lnTo>
                <a:lnTo>
                  <a:pt x="20608" y="183"/>
                </a:lnTo>
                <a:lnTo>
                  <a:pt x="20149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05" name="object 7"/>
          <p:cNvSpPr/>
          <p:nvPr/>
        </p:nvSpPr>
        <p:spPr>
          <a:xfrm>
            <a:off x="822196" y="3352038"/>
            <a:ext cx="2045209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2"/>
                </a:lnTo>
                <a:lnTo>
                  <a:pt x="280" y="1473"/>
                </a:lnTo>
                <a:lnTo>
                  <a:pt x="594" y="694"/>
                </a:lnTo>
                <a:lnTo>
                  <a:pt x="993" y="183"/>
                </a:lnTo>
                <a:lnTo>
                  <a:pt x="1451" y="0"/>
                </a:lnTo>
                <a:lnTo>
                  <a:pt x="20149" y="0"/>
                </a:lnTo>
                <a:lnTo>
                  <a:pt x="20608" y="183"/>
                </a:lnTo>
                <a:lnTo>
                  <a:pt x="21006" y="694"/>
                </a:lnTo>
                <a:lnTo>
                  <a:pt x="21320" y="1473"/>
                </a:lnTo>
                <a:lnTo>
                  <a:pt x="21526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8"/>
                </a:lnTo>
                <a:lnTo>
                  <a:pt x="21320" y="20126"/>
                </a:lnTo>
                <a:lnTo>
                  <a:pt x="21006" y="20905"/>
                </a:lnTo>
                <a:lnTo>
                  <a:pt x="20608" y="21416"/>
                </a:lnTo>
                <a:lnTo>
                  <a:pt x="20149" y="21600"/>
                </a:lnTo>
                <a:lnTo>
                  <a:pt x="1451" y="21600"/>
                </a:lnTo>
                <a:lnTo>
                  <a:pt x="993" y="21416"/>
                </a:lnTo>
                <a:lnTo>
                  <a:pt x="594" y="20905"/>
                </a:lnTo>
                <a:lnTo>
                  <a:pt x="280" y="20126"/>
                </a:lnTo>
                <a:lnTo>
                  <a:pt x="74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06" name="object 8"/>
          <p:cNvSpPr txBox="1"/>
          <p:nvPr/>
        </p:nvSpPr>
        <p:spPr>
          <a:xfrm>
            <a:off x="1020572" y="3564763"/>
            <a:ext cx="1646554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7940" marR="5080" indent="-15875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</a:t>
            </a:r>
            <a:r>
              <a:rPr spc="-104"/>
              <a:t> </a:t>
            </a:r>
            <a:r>
              <a:rPr spc="0"/>
              <a:t>Solutions  Architect -</a:t>
            </a:r>
            <a:r>
              <a:rPr spc="-45"/>
              <a:t> </a:t>
            </a:r>
            <a:r>
              <a:t>Professional</a:t>
            </a:r>
          </a:p>
        </p:txBody>
      </p:sp>
      <p:sp>
        <p:nvSpPr>
          <p:cNvPr id="3507" name="object 9"/>
          <p:cNvSpPr/>
          <p:nvPr/>
        </p:nvSpPr>
        <p:spPr>
          <a:xfrm>
            <a:off x="3515104" y="2298954"/>
            <a:ext cx="2045209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9" y="0"/>
                </a:moveTo>
                <a:lnTo>
                  <a:pt x="1451" y="0"/>
                </a:lnTo>
                <a:lnTo>
                  <a:pt x="992" y="183"/>
                </a:lnTo>
                <a:lnTo>
                  <a:pt x="594" y="694"/>
                </a:lnTo>
                <a:lnTo>
                  <a:pt x="280" y="1473"/>
                </a:lnTo>
                <a:lnTo>
                  <a:pt x="74" y="2462"/>
                </a:lnTo>
                <a:lnTo>
                  <a:pt x="0" y="3600"/>
                </a:lnTo>
                <a:lnTo>
                  <a:pt x="0" y="18000"/>
                </a:lnTo>
                <a:lnTo>
                  <a:pt x="74" y="19138"/>
                </a:lnTo>
                <a:lnTo>
                  <a:pt x="280" y="20127"/>
                </a:lnTo>
                <a:lnTo>
                  <a:pt x="594" y="20906"/>
                </a:lnTo>
                <a:lnTo>
                  <a:pt x="992" y="21417"/>
                </a:lnTo>
                <a:lnTo>
                  <a:pt x="1451" y="21600"/>
                </a:lnTo>
                <a:lnTo>
                  <a:pt x="20149" y="21600"/>
                </a:lnTo>
                <a:lnTo>
                  <a:pt x="20608" y="21417"/>
                </a:lnTo>
                <a:lnTo>
                  <a:pt x="21006" y="20906"/>
                </a:lnTo>
                <a:lnTo>
                  <a:pt x="21320" y="20127"/>
                </a:lnTo>
                <a:lnTo>
                  <a:pt x="21526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2"/>
                </a:lnTo>
                <a:lnTo>
                  <a:pt x="21320" y="1473"/>
                </a:lnTo>
                <a:lnTo>
                  <a:pt x="21006" y="694"/>
                </a:lnTo>
                <a:lnTo>
                  <a:pt x="20608" y="183"/>
                </a:lnTo>
                <a:lnTo>
                  <a:pt x="20149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08" name="object 10"/>
          <p:cNvSpPr/>
          <p:nvPr/>
        </p:nvSpPr>
        <p:spPr>
          <a:xfrm>
            <a:off x="3515104" y="2298954"/>
            <a:ext cx="2045209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2"/>
                </a:lnTo>
                <a:lnTo>
                  <a:pt x="280" y="1473"/>
                </a:lnTo>
                <a:lnTo>
                  <a:pt x="594" y="694"/>
                </a:lnTo>
                <a:lnTo>
                  <a:pt x="992" y="183"/>
                </a:lnTo>
                <a:lnTo>
                  <a:pt x="1451" y="0"/>
                </a:lnTo>
                <a:lnTo>
                  <a:pt x="20149" y="0"/>
                </a:lnTo>
                <a:lnTo>
                  <a:pt x="20608" y="183"/>
                </a:lnTo>
                <a:lnTo>
                  <a:pt x="21006" y="694"/>
                </a:lnTo>
                <a:lnTo>
                  <a:pt x="21320" y="1473"/>
                </a:lnTo>
                <a:lnTo>
                  <a:pt x="21526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8"/>
                </a:lnTo>
                <a:lnTo>
                  <a:pt x="21320" y="20127"/>
                </a:lnTo>
                <a:lnTo>
                  <a:pt x="21006" y="20906"/>
                </a:lnTo>
                <a:lnTo>
                  <a:pt x="20608" y="21417"/>
                </a:lnTo>
                <a:lnTo>
                  <a:pt x="20149" y="21600"/>
                </a:lnTo>
                <a:lnTo>
                  <a:pt x="1451" y="21600"/>
                </a:lnTo>
                <a:lnTo>
                  <a:pt x="992" y="21417"/>
                </a:lnTo>
                <a:lnTo>
                  <a:pt x="594" y="20906"/>
                </a:lnTo>
                <a:lnTo>
                  <a:pt x="280" y="20127"/>
                </a:lnTo>
                <a:lnTo>
                  <a:pt x="74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09" name="object 11"/>
          <p:cNvSpPr txBox="1"/>
          <p:nvPr/>
        </p:nvSpPr>
        <p:spPr>
          <a:xfrm>
            <a:off x="3783329" y="2511044"/>
            <a:ext cx="1506221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76225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  Developer </a:t>
            </a:r>
            <a:r>
              <a:rPr spc="0"/>
              <a:t>-</a:t>
            </a:r>
            <a:r>
              <a:rPr spc="-155"/>
              <a:t> </a:t>
            </a:r>
            <a:r>
              <a:rPr spc="0"/>
              <a:t>Associate</a:t>
            </a:r>
          </a:p>
        </p:txBody>
      </p:sp>
      <p:sp>
        <p:nvSpPr>
          <p:cNvPr id="3510" name="object 12"/>
          <p:cNvSpPr/>
          <p:nvPr/>
        </p:nvSpPr>
        <p:spPr>
          <a:xfrm>
            <a:off x="6206490" y="2289810"/>
            <a:ext cx="2046732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50" y="0"/>
                </a:moveTo>
                <a:lnTo>
                  <a:pt x="1450" y="0"/>
                </a:lnTo>
                <a:lnTo>
                  <a:pt x="992" y="183"/>
                </a:lnTo>
                <a:lnTo>
                  <a:pt x="593" y="694"/>
                </a:lnTo>
                <a:lnTo>
                  <a:pt x="280" y="1473"/>
                </a:lnTo>
                <a:lnTo>
                  <a:pt x="74" y="2462"/>
                </a:lnTo>
                <a:lnTo>
                  <a:pt x="0" y="3600"/>
                </a:lnTo>
                <a:lnTo>
                  <a:pt x="0" y="18000"/>
                </a:lnTo>
                <a:lnTo>
                  <a:pt x="74" y="19138"/>
                </a:lnTo>
                <a:lnTo>
                  <a:pt x="280" y="20127"/>
                </a:lnTo>
                <a:lnTo>
                  <a:pt x="593" y="20906"/>
                </a:lnTo>
                <a:lnTo>
                  <a:pt x="992" y="21417"/>
                </a:lnTo>
                <a:lnTo>
                  <a:pt x="1450" y="21600"/>
                </a:lnTo>
                <a:lnTo>
                  <a:pt x="20150" y="21600"/>
                </a:lnTo>
                <a:lnTo>
                  <a:pt x="20608" y="21417"/>
                </a:lnTo>
                <a:lnTo>
                  <a:pt x="21007" y="20906"/>
                </a:lnTo>
                <a:lnTo>
                  <a:pt x="21320" y="20127"/>
                </a:lnTo>
                <a:lnTo>
                  <a:pt x="21526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2"/>
                </a:lnTo>
                <a:lnTo>
                  <a:pt x="21320" y="1473"/>
                </a:lnTo>
                <a:lnTo>
                  <a:pt x="21007" y="694"/>
                </a:lnTo>
                <a:lnTo>
                  <a:pt x="20608" y="183"/>
                </a:lnTo>
                <a:lnTo>
                  <a:pt x="20150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11" name="object 13"/>
          <p:cNvSpPr/>
          <p:nvPr/>
        </p:nvSpPr>
        <p:spPr>
          <a:xfrm>
            <a:off x="6206490" y="2289810"/>
            <a:ext cx="2046732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2"/>
                </a:lnTo>
                <a:lnTo>
                  <a:pt x="280" y="1473"/>
                </a:lnTo>
                <a:lnTo>
                  <a:pt x="593" y="694"/>
                </a:lnTo>
                <a:lnTo>
                  <a:pt x="992" y="183"/>
                </a:lnTo>
                <a:lnTo>
                  <a:pt x="1450" y="0"/>
                </a:lnTo>
                <a:lnTo>
                  <a:pt x="20150" y="0"/>
                </a:lnTo>
                <a:lnTo>
                  <a:pt x="20608" y="183"/>
                </a:lnTo>
                <a:lnTo>
                  <a:pt x="21007" y="694"/>
                </a:lnTo>
                <a:lnTo>
                  <a:pt x="21320" y="1473"/>
                </a:lnTo>
                <a:lnTo>
                  <a:pt x="21526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8"/>
                </a:lnTo>
                <a:lnTo>
                  <a:pt x="21320" y="20127"/>
                </a:lnTo>
                <a:lnTo>
                  <a:pt x="21007" y="20906"/>
                </a:lnTo>
                <a:lnTo>
                  <a:pt x="20608" y="21417"/>
                </a:lnTo>
                <a:lnTo>
                  <a:pt x="20150" y="21600"/>
                </a:lnTo>
                <a:lnTo>
                  <a:pt x="1450" y="21600"/>
                </a:lnTo>
                <a:lnTo>
                  <a:pt x="992" y="21417"/>
                </a:lnTo>
                <a:lnTo>
                  <a:pt x="593" y="20906"/>
                </a:lnTo>
                <a:lnTo>
                  <a:pt x="280" y="20127"/>
                </a:lnTo>
                <a:lnTo>
                  <a:pt x="74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12" name="object 14"/>
          <p:cNvSpPr txBox="1"/>
          <p:nvPr/>
        </p:nvSpPr>
        <p:spPr>
          <a:xfrm>
            <a:off x="6395084" y="2501644"/>
            <a:ext cx="1668146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8894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</a:t>
            </a:r>
            <a:r>
              <a:rPr spc="275"/>
              <a:t> </a:t>
            </a:r>
            <a:r>
              <a:t>SysOps</a:t>
            </a:r>
          </a:p>
          <a:p>
            <a:pPr indent="12700"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Administrator-</a:t>
            </a:r>
            <a:r>
              <a:rPr spc="-120"/>
              <a:t> </a:t>
            </a:r>
            <a:r>
              <a:rPr spc="0"/>
              <a:t>Associate</a:t>
            </a:r>
          </a:p>
        </p:txBody>
      </p:sp>
      <p:sp>
        <p:nvSpPr>
          <p:cNvPr id="3513" name="object 15"/>
          <p:cNvSpPr/>
          <p:nvPr/>
        </p:nvSpPr>
        <p:spPr>
          <a:xfrm>
            <a:off x="822196" y="2294382"/>
            <a:ext cx="2045209" cy="822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51" y="0"/>
                </a:moveTo>
                <a:lnTo>
                  <a:pt x="1449" y="0"/>
                </a:lnTo>
                <a:lnTo>
                  <a:pt x="991" y="184"/>
                </a:lnTo>
                <a:lnTo>
                  <a:pt x="593" y="695"/>
                </a:lnTo>
                <a:lnTo>
                  <a:pt x="279" y="1475"/>
                </a:lnTo>
                <a:lnTo>
                  <a:pt x="74" y="2463"/>
                </a:lnTo>
                <a:lnTo>
                  <a:pt x="0" y="3600"/>
                </a:lnTo>
                <a:lnTo>
                  <a:pt x="0" y="18000"/>
                </a:lnTo>
                <a:lnTo>
                  <a:pt x="74" y="19137"/>
                </a:lnTo>
                <a:lnTo>
                  <a:pt x="279" y="20125"/>
                </a:lnTo>
                <a:lnTo>
                  <a:pt x="593" y="20905"/>
                </a:lnTo>
                <a:lnTo>
                  <a:pt x="991" y="21416"/>
                </a:lnTo>
                <a:lnTo>
                  <a:pt x="1449" y="21600"/>
                </a:lnTo>
                <a:lnTo>
                  <a:pt x="20151" y="21600"/>
                </a:lnTo>
                <a:lnTo>
                  <a:pt x="20609" y="21416"/>
                </a:lnTo>
                <a:lnTo>
                  <a:pt x="21007" y="20905"/>
                </a:lnTo>
                <a:lnTo>
                  <a:pt x="21320" y="20125"/>
                </a:lnTo>
                <a:lnTo>
                  <a:pt x="21526" y="19137"/>
                </a:lnTo>
                <a:lnTo>
                  <a:pt x="21600" y="18000"/>
                </a:lnTo>
                <a:lnTo>
                  <a:pt x="21600" y="3600"/>
                </a:lnTo>
                <a:lnTo>
                  <a:pt x="21526" y="2463"/>
                </a:lnTo>
                <a:lnTo>
                  <a:pt x="21320" y="1475"/>
                </a:lnTo>
                <a:lnTo>
                  <a:pt x="21007" y="695"/>
                </a:lnTo>
                <a:lnTo>
                  <a:pt x="20609" y="184"/>
                </a:lnTo>
                <a:lnTo>
                  <a:pt x="20151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14" name="object 16"/>
          <p:cNvSpPr/>
          <p:nvPr/>
        </p:nvSpPr>
        <p:spPr>
          <a:xfrm>
            <a:off x="822196" y="2294382"/>
            <a:ext cx="2045209" cy="822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74" y="2463"/>
                </a:lnTo>
                <a:lnTo>
                  <a:pt x="279" y="1475"/>
                </a:lnTo>
                <a:lnTo>
                  <a:pt x="593" y="695"/>
                </a:lnTo>
                <a:lnTo>
                  <a:pt x="991" y="184"/>
                </a:lnTo>
                <a:lnTo>
                  <a:pt x="1449" y="0"/>
                </a:lnTo>
                <a:lnTo>
                  <a:pt x="20151" y="0"/>
                </a:lnTo>
                <a:lnTo>
                  <a:pt x="20609" y="184"/>
                </a:lnTo>
                <a:lnTo>
                  <a:pt x="21007" y="695"/>
                </a:lnTo>
                <a:lnTo>
                  <a:pt x="21320" y="1475"/>
                </a:lnTo>
                <a:lnTo>
                  <a:pt x="21526" y="2463"/>
                </a:lnTo>
                <a:lnTo>
                  <a:pt x="21600" y="3600"/>
                </a:lnTo>
                <a:lnTo>
                  <a:pt x="21600" y="18000"/>
                </a:lnTo>
                <a:lnTo>
                  <a:pt x="21526" y="19137"/>
                </a:lnTo>
                <a:lnTo>
                  <a:pt x="21320" y="20125"/>
                </a:lnTo>
                <a:lnTo>
                  <a:pt x="21007" y="20905"/>
                </a:lnTo>
                <a:lnTo>
                  <a:pt x="20609" y="21416"/>
                </a:lnTo>
                <a:lnTo>
                  <a:pt x="20151" y="21600"/>
                </a:lnTo>
                <a:lnTo>
                  <a:pt x="1449" y="21600"/>
                </a:lnTo>
                <a:lnTo>
                  <a:pt x="991" y="21416"/>
                </a:lnTo>
                <a:lnTo>
                  <a:pt x="593" y="20905"/>
                </a:lnTo>
                <a:lnTo>
                  <a:pt x="279" y="20125"/>
                </a:lnTo>
                <a:lnTo>
                  <a:pt x="74" y="19137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15" name="object 17"/>
          <p:cNvSpPr txBox="1"/>
          <p:nvPr/>
        </p:nvSpPr>
        <p:spPr>
          <a:xfrm>
            <a:off x="1020572" y="2505835"/>
            <a:ext cx="1646554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9379" marR="5080" indent="-107314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</a:t>
            </a:r>
            <a:r>
              <a:rPr spc="-104"/>
              <a:t> </a:t>
            </a:r>
            <a:r>
              <a:rPr spc="0"/>
              <a:t>Solutions  Architect -</a:t>
            </a:r>
            <a:r>
              <a:rPr spc="-110"/>
              <a:t> </a:t>
            </a:r>
            <a:r>
              <a:rPr spc="0"/>
              <a:t>Associate</a:t>
            </a:r>
          </a:p>
        </p:txBody>
      </p:sp>
      <p:sp>
        <p:nvSpPr>
          <p:cNvPr id="3516" name="object 18"/>
          <p:cNvSpPr/>
          <p:nvPr/>
        </p:nvSpPr>
        <p:spPr>
          <a:xfrm>
            <a:off x="3515104" y="3347465"/>
            <a:ext cx="4738117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74" y="0"/>
                </a:moveTo>
                <a:lnTo>
                  <a:pt x="626" y="0"/>
                </a:lnTo>
                <a:lnTo>
                  <a:pt x="428" y="183"/>
                </a:lnTo>
                <a:lnTo>
                  <a:pt x="256" y="694"/>
                </a:lnTo>
                <a:lnTo>
                  <a:pt x="121" y="1473"/>
                </a:lnTo>
                <a:lnTo>
                  <a:pt x="32" y="2462"/>
                </a:lnTo>
                <a:lnTo>
                  <a:pt x="0" y="3600"/>
                </a:lnTo>
                <a:lnTo>
                  <a:pt x="0" y="18000"/>
                </a:lnTo>
                <a:lnTo>
                  <a:pt x="32" y="19138"/>
                </a:lnTo>
                <a:lnTo>
                  <a:pt x="121" y="20126"/>
                </a:lnTo>
                <a:lnTo>
                  <a:pt x="256" y="20905"/>
                </a:lnTo>
                <a:lnTo>
                  <a:pt x="428" y="21416"/>
                </a:lnTo>
                <a:lnTo>
                  <a:pt x="626" y="21600"/>
                </a:lnTo>
                <a:lnTo>
                  <a:pt x="20974" y="21600"/>
                </a:lnTo>
                <a:lnTo>
                  <a:pt x="21172" y="21416"/>
                </a:lnTo>
                <a:lnTo>
                  <a:pt x="21344" y="20905"/>
                </a:lnTo>
                <a:lnTo>
                  <a:pt x="21479" y="20126"/>
                </a:lnTo>
                <a:lnTo>
                  <a:pt x="21568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68" y="2462"/>
                </a:lnTo>
                <a:lnTo>
                  <a:pt x="21479" y="1473"/>
                </a:lnTo>
                <a:lnTo>
                  <a:pt x="21344" y="694"/>
                </a:lnTo>
                <a:lnTo>
                  <a:pt x="21172" y="183"/>
                </a:lnTo>
                <a:lnTo>
                  <a:pt x="20974" y="0"/>
                </a:lnTo>
                <a:close/>
              </a:path>
            </a:pathLst>
          </a:custGeom>
          <a:solidFill>
            <a:srgbClr val="7AC23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17" name="object 19"/>
          <p:cNvSpPr/>
          <p:nvPr/>
        </p:nvSpPr>
        <p:spPr>
          <a:xfrm>
            <a:off x="3515104" y="3347465"/>
            <a:ext cx="4738117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32" y="2462"/>
                </a:lnTo>
                <a:lnTo>
                  <a:pt x="121" y="1473"/>
                </a:lnTo>
                <a:lnTo>
                  <a:pt x="256" y="694"/>
                </a:lnTo>
                <a:lnTo>
                  <a:pt x="428" y="183"/>
                </a:lnTo>
                <a:lnTo>
                  <a:pt x="626" y="0"/>
                </a:lnTo>
                <a:lnTo>
                  <a:pt x="20974" y="0"/>
                </a:lnTo>
                <a:lnTo>
                  <a:pt x="21172" y="183"/>
                </a:lnTo>
                <a:lnTo>
                  <a:pt x="21344" y="694"/>
                </a:lnTo>
                <a:lnTo>
                  <a:pt x="21479" y="1473"/>
                </a:lnTo>
                <a:lnTo>
                  <a:pt x="21568" y="2462"/>
                </a:lnTo>
                <a:lnTo>
                  <a:pt x="21600" y="3600"/>
                </a:lnTo>
                <a:lnTo>
                  <a:pt x="21600" y="18000"/>
                </a:lnTo>
                <a:lnTo>
                  <a:pt x="21568" y="19138"/>
                </a:lnTo>
                <a:lnTo>
                  <a:pt x="21479" y="20126"/>
                </a:lnTo>
                <a:lnTo>
                  <a:pt x="21344" y="20905"/>
                </a:lnTo>
                <a:lnTo>
                  <a:pt x="21172" y="21416"/>
                </a:lnTo>
                <a:lnTo>
                  <a:pt x="20974" y="21600"/>
                </a:lnTo>
                <a:lnTo>
                  <a:pt x="626" y="21600"/>
                </a:lnTo>
                <a:lnTo>
                  <a:pt x="428" y="21416"/>
                </a:lnTo>
                <a:lnTo>
                  <a:pt x="256" y="20905"/>
                </a:lnTo>
                <a:lnTo>
                  <a:pt x="121" y="20126"/>
                </a:lnTo>
                <a:lnTo>
                  <a:pt x="32" y="19138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7">
            <a:solidFill>
              <a:srgbClr val="588E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18" name="object 20"/>
          <p:cNvSpPr txBox="1"/>
          <p:nvPr/>
        </p:nvSpPr>
        <p:spPr>
          <a:xfrm>
            <a:off x="4286250" y="3650996"/>
            <a:ext cx="319405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Certified DevOps Engineer </a:t>
            </a:r>
            <a:r>
              <a:rPr spc="0"/>
              <a:t>-</a:t>
            </a:r>
            <a:r>
              <a:rPr spc="-15"/>
              <a:t> </a:t>
            </a:r>
            <a:r>
              <a:t>Professional</a:t>
            </a:r>
          </a:p>
        </p:txBody>
      </p:sp>
      <p:sp>
        <p:nvSpPr>
          <p:cNvPr id="3519" name="object 21"/>
          <p:cNvSpPr txBox="1"/>
          <p:nvPr/>
        </p:nvSpPr>
        <p:spPr>
          <a:xfrm>
            <a:off x="840738" y="4344415"/>
            <a:ext cx="513334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more information, see</a:t>
            </a:r>
            <a:r>
              <a:rPr spc="150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aws.amazon.com/certification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object 3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3522" name="object 2"/>
          <p:cNvSpPr txBox="1"/>
          <p:nvPr>
            <p:ph type="title"/>
          </p:nvPr>
        </p:nvSpPr>
        <p:spPr>
          <a:xfrm>
            <a:off x="415543" y="139064"/>
            <a:ext cx="532574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Preparing for AWS Certification</a:t>
            </a:r>
          </a:p>
        </p:txBody>
      </p:sp>
      <p:sp>
        <p:nvSpPr>
          <p:cNvPr id="3523" name="object 3"/>
          <p:cNvSpPr/>
          <p:nvPr/>
        </p:nvSpPr>
        <p:spPr>
          <a:xfrm>
            <a:off x="4794503" y="3779520"/>
            <a:ext cx="3745993" cy="7437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24" name="object 4"/>
          <p:cNvSpPr/>
          <p:nvPr/>
        </p:nvSpPr>
        <p:spPr>
          <a:xfrm>
            <a:off x="5751576" y="3925823"/>
            <a:ext cx="1830325" cy="5120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25" name="object 5"/>
          <p:cNvSpPr/>
          <p:nvPr/>
        </p:nvSpPr>
        <p:spPr>
          <a:xfrm>
            <a:off x="4837176" y="3802379"/>
            <a:ext cx="3660648" cy="658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6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6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26" name="object 6"/>
          <p:cNvSpPr txBox="1"/>
          <p:nvPr/>
        </p:nvSpPr>
        <p:spPr>
          <a:xfrm>
            <a:off x="5904738" y="3993286"/>
            <a:ext cx="152590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Practice</a:t>
            </a:r>
            <a:r>
              <a:rPr spc="-50"/>
              <a:t> </a:t>
            </a:r>
            <a:r>
              <a:t>Exams</a:t>
            </a:r>
          </a:p>
        </p:txBody>
      </p:sp>
      <p:sp>
        <p:nvSpPr>
          <p:cNvPr id="3527" name="object 7"/>
          <p:cNvSpPr/>
          <p:nvPr/>
        </p:nvSpPr>
        <p:spPr>
          <a:xfrm>
            <a:off x="516635" y="3779520"/>
            <a:ext cx="3747517" cy="7437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28" name="object 8"/>
          <p:cNvSpPr/>
          <p:nvPr/>
        </p:nvSpPr>
        <p:spPr>
          <a:xfrm>
            <a:off x="760475" y="3925823"/>
            <a:ext cx="3261361" cy="5120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29" name="object 9"/>
          <p:cNvSpPr/>
          <p:nvPr/>
        </p:nvSpPr>
        <p:spPr>
          <a:xfrm>
            <a:off x="559307" y="3802379"/>
            <a:ext cx="3662173" cy="658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6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6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0" name="object 10"/>
          <p:cNvSpPr txBox="1"/>
          <p:nvPr/>
        </p:nvSpPr>
        <p:spPr>
          <a:xfrm>
            <a:off x="912063" y="3993286"/>
            <a:ext cx="295656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Self-Paced Labs on</a:t>
            </a:r>
            <a:r>
              <a:rPr spc="5"/>
              <a:t> </a:t>
            </a:r>
            <a:r>
              <a:rPr spc="-10"/>
              <a:t>qwikLABS</a:t>
            </a:r>
          </a:p>
        </p:txBody>
      </p:sp>
      <p:sp>
        <p:nvSpPr>
          <p:cNvPr id="3531" name="object 11"/>
          <p:cNvSpPr/>
          <p:nvPr/>
        </p:nvSpPr>
        <p:spPr>
          <a:xfrm>
            <a:off x="4794503" y="2157982"/>
            <a:ext cx="3745993" cy="7437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2" name="object 12"/>
          <p:cNvSpPr/>
          <p:nvPr/>
        </p:nvSpPr>
        <p:spPr>
          <a:xfrm>
            <a:off x="5532120" y="2182366"/>
            <a:ext cx="2270761" cy="7559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3" name="object 13"/>
          <p:cNvSpPr/>
          <p:nvPr/>
        </p:nvSpPr>
        <p:spPr>
          <a:xfrm>
            <a:off x="4837176" y="2180844"/>
            <a:ext cx="3660648" cy="658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4" name="object 14"/>
          <p:cNvSpPr txBox="1"/>
          <p:nvPr/>
        </p:nvSpPr>
        <p:spPr>
          <a:xfrm>
            <a:off x="5685282" y="2249550"/>
            <a:ext cx="1965961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08659" marR="5080" indent="-696594">
              <a:defRPr b="1" spc="-5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Whitepapers &amp;  </a:t>
            </a:r>
            <a:r>
              <a:rPr spc="-45"/>
              <a:t>FAQs</a:t>
            </a:r>
          </a:p>
        </p:txBody>
      </p:sp>
      <p:sp>
        <p:nvSpPr>
          <p:cNvPr id="3535" name="object 15"/>
          <p:cNvSpPr/>
          <p:nvPr/>
        </p:nvSpPr>
        <p:spPr>
          <a:xfrm>
            <a:off x="4794503" y="2968750"/>
            <a:ext cx="3745993" cy="7437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6" name="object 16"/>
          <p:cNvSpPr/>
          <p:nvPr/>
        </p:nvSpPr>
        <p:spPr>
          <a:xfrm>
            <a:off x="5335523" y="2993134"/>
            <a:ext cx="2662429" cy="75590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7" name="object 17"/>
          <p:cNvSpPr/>
          <p:nvPr/>
        </p:nvSpPr>
        <p:spPr>
          <a:xfrm>
            <a:off x="4837176" y="2991610"/>
            <a:ext cx="3660648" cy="65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38" name="object 18"/>
          <p:cNvSpPr txBox="1"/>
          <p:nvPr/>
        </p:nvSpPr>
        <p:spPr>
          <a:xfrm>
            <a:off x="5488685" y="3060571"/>
            <a:ext cx="2358391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79375">
              <a:defRPr b="1" spc="-5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Documentation &amp;  Reference</a:t>
            </a:r>
            <a:r>
              <a:rPr spc="-65"/>
              <a:t> </a:t>
            </a:r>
            <a:r>
              <a:rPr spc="-10"/>
              <a:t>Architectures</a:t>
            </a:r>
          </a:p>
        </p:txBody>
      </p:sp>
      <p:sp>
        <p:nvSpPr>
          <p:cNvPr id="3539" name="object 19"/>
          <p:cNvSpPr txBox="1"/>
          <p:nvPr/>
        </p:nvSpPr>
        <p:spPr>
          <a:xfrm>
            <a:off x="600252" y="983360"/>
            <a:ext cx="3721101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resources to help </a:t>
            </a:r>
            <a:r>
              <a:rPr spc="-10"/>
              <a:t>you </a:t>
            </a:r>
            <a:r>
              <a:t>prepare for the  certification exam, see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aws.amazon.com/certification</a:t>
            </a:r>
            <a:r>
              <a:t>.</a:t>
            </a:r>
          </a:p>
        </p:txBody>
      </p:sp>
      <p:sp>
        <p:nvSpPr>
          <p:cNvPr id="3540" name="object 20"/>
          <p:cNvSpPr/>
          <p:nvPr/>
        </p:nvSpPr>
        <p:spPr>
          <a:xfrm>
            <a:off x="502918" y="2161032"/>
            <a:ext cx="3747517" cy="7437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1" name="object 21"/>
          <p:cNvSpPr/>
          <p:nvPr/>
        </p:nvSpPr>
        <p:spPr>
          <a:xfrm>
            <a:off x="1328927" y="2185416"/>
            <a:ext cx="2097024" cy="75590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2" name="object 22"/>
          <p:cNvSpPr/>
          <p:nvPr/>
        </p:nvSpPr>
        <p:spPr>
          <a:xfrm>
            <a:off x="545590" y="2183892"/>
            <a:ext cx="3662173" cy="65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3" name="object 23"/>
          <p:cNvSpPr txBox="1"/>
          <p:nvPr/>
        </p:nvSpPr>
        <p:spPr>
          <a:xfrm>
            <a:off x="1480185" y="2253232"/>
            <a:ext cx="179387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1129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 Guides &amp;  Sample</a:t>
            </a:r>
            <a:r>
              <a:rPr spc="-75"/>
              <a:t> </a:t>
            </a:r>
            <a:r>
              <a:t>Questions</a:t>
            </a:r>
          </a:p>
        </p:txBody>
      </p:sp>
      <p:sp>
        <p:nvSpPr>
          <p:cNvPr id="3544" name="object 24"/>
          <p:cNvSpPr/>
          <p:nvPr/>
        </p:nvSpPr>
        <p:spPr>
          <a:xfrm>
            <a:off x="516635" y="2968750"/>
            <a:ext cx="3747517" cy="7437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5" name="object 25"/>
          <p:cNvSpPr/>
          <p:nvPr/>
        </p:nvSpPr>
        <p:spPr>
          <a:xfrm>
            <a:off x="885443" y="3115055"/>
            <a:ext cx="3011426" cy="51206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6" name="object 26"/>
          <p:cNvSpPr/>
          <p:nvPr/>
        </p:nvSpPr>
        <p:spPr>
          <a:xfrm>
            <a:off x="559307" y="2991610"/>
            <a:ext cx="3662173" cy="65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7" name="object 27"/>
          <p:cNvSpPr txBox="1"/>
          <p:nvPr/>
        </p:nvSpPr>
        <p:spPr>
          <a:xfrm>
            <a:off x="1037030" y="3182491"/>
            <a:ext cx="270700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2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AWS-Authored </a:t>
            </a:r>
            <a:r>
              <a:rPr spc="-5"/>
              <a:t>Study</a:t>
            </a:r>
            <a:r>
              <a:rPr spc="75"/>
              <a:t> </a:t>
            </a:r>
            <a:r>
              <a:rPr spc="-10"/>
              <a:t>Guide</a:t>
            </a:r>
          </a:p>
        </p:txBody>
      </p:sp>
      <p:sp>
        <p:nvSpPr>
          <p:cNvPr id="3548" name="object 28"/>
          <p:cNvSpPr/>
          <p:nvPr/>
        </p:nvSpPr>
        <p:spPr>
          <a:xfrm>
            <a:off x="4794503" y="1347216"/>
            <a:ext cx="3745993" cy="7437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9" name="object 29"/>
          <p:cNvSpPr/>
          <p:nvPr/>
        </p:nvSpPr>
        <p:spPr>
          <a:xfrm>
            <a:off x="5359908" y="1493519"/>
            <a:ext cx="2615185" cy="51206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0" name="object 30"/>
          <p:cNvSpPr/>
          <p:nvPr/>
        </p:nvSpPr>
        <p:spPr>
          <a:xfrm>
            <a:off x="4837176" y="1370074"/>
            <a:ext cx="3660648" cy="658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3" y="0"/>
                </a:moveTo>
                <a:lnTo>
                  <a:pt x="647" y="0"/>
                </a:lnTo>
                <a:lnTo>
                  <a:pt x="395" y="283"/>
                </a:lnTo>
                <a:lnTo>
                  <a:pt x="190" y="1055"/>
                </a:lnTo>
                <a:lnTo>
                  <a:pt x="51" y="2199"/>
                </a:lnTo>
                <a:lnTo>
                  <a:pt x="0" y="3600"/>
                </a:lnTo>
                <a:lnTo>
                  <a:pt x="0" y="18000"/>
                </a:lnTo>
                <a:lnTo>
                  <a:pt x="51" y="19401"/>
                </a:lnTo>
                <a:lnTo>
                  <a:pt x="190" y="20545"/>
                </a:lnTo>
                <a:lnTo>
                  <a:pt x="395" y="21317"/>
                </a:lnTo>
                <a:lnTo>
                  <a:pt x="647" y="21600"/>
                </a:lnTo>
                <a:lnTo>
                  <a:pt x="20953" y="21600"/>
                </a:lnTo>
                <a:lnTo>
                  <a:pt x="21205" y="21317"/>
                </a:lnTo>
                <a:lnTo>
                  <a:pt x="21410" y="20545"/>
                </a:lnTo>
                <a:lnTo>
                  <a:pt x="21549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9" y="2199"/>
                </a:lnTo>
                <a:lnTo>
                  <a:pt x="21410" y="1055"/>
                </a:lnTo>
                <a:lnTo>
                  <a:pt x="21205" y="283"/>
                </a:lnTo>
                <a:lnTo>
                  <a:pt x="20953" y="0"/>
                </a:lnTo>
                <a:close/>
              </a:path>
            </a:pathLst>
          </a:custGeom>
          <a:solidFill>
            <a:srgbClr val="007BB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1" name="object 31"/>
          <p:cNvSpPr txBox="1"/>
          <p:nvPr/>
        </p:nvSpPr>
        <p:spPr>
          <a:xfrm>
            <a:off x="5513070" y="1560702"/>
            <a:ext cx="23120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0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20"/>
              <a:t>Technical</a:t>
            </a:r>
            <a:r>
              <a:rPr spc="75"/>
              <a:t> </a:t>
            </a:r>
            <a:r>
              <a:rPr spc="-15"/>
              <a:t>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object 2"/>
          <p:cNvSpPr txBox="1"/>
          <p:nvPr>
            <p:ph type="title"/>
          </p:nvPr>
        </p:nvSpPr>
        <p:spPr>
          <a:xfrm>
            <a:off x="475283" y="2103881"/>
            <a:ext cx="3266442" cy="635001"/>
          </a:xfrm>
          <a:prstGeom prst="rect">
            <a:avLst/>
          </a:prstGeom>
        </p:spPr>
        <p:txBody>
          <a:bodyPr/>
          <a:lstStyle>
            <a:lvl1pPr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AWS Support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object 2"/>
          <p:cNvSpPr txBox="1"/>
          <p:nvPr>
            <p:ph type="title"/>
          </p:nvPr>
        </p:nvSpPr>
        <p:spPr>
          <a:xfrm>
            <a:off x="415543" y="139064"/>
            <a:ext cx="355854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Support Comparison</a:t>
            </a:r>
          </a:p>
        </p:txBody>
      </p:sp>
      <p:sp>
        <p:nvSpPr>
          <p:cNvPr id="3556" name="object 3"/>
          <p:cNvSpPr/>
          <p:nvPr/>
        </p:nvSpPr>
        <p:spPr>
          <a:xfrm>
            <a:off x="27433" y="624839"/>
            <a:ext cx="9095231" cy="40690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7" name="object 4"/>
          <p:cNvSpPr/>
          <p:nvPr/>
        </p:nvSpPr>
        <p:spPr>
          <a:xfrm>
            <a:off x="76200" y="654164"/>
            <a:ext cx="8991600" cy="39639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8" name="object 5"/>
          <p:cNvSpPr/>
          <p:nvPr/>
        </p:nvSpPr>
        <p:spPr>
          <a:xfrm>
            <a:off x="2289809" y="837057"/>
            <a:ext cx="1951738" cy="182880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9" name="object 6"/>
          <p:cNvSpPr/>
          <p:nvPr/>
        </p:nvSpPr>
        <p:spPr>
          <a:xfrm>
            <a:off x="2289809" y="1202816"/>
            <a:ext cx="1951738" cy="182880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0" name="object 7"/>
          <p:cNvSpPr/>
          <p:nvPr/>
        </p:nvSpPr>
        <p:spPr>
          <a:xfrm>
            <a:off x="2289809" y="3154807"/>
            <a:ext cx="1951738" cy="182882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1" name="object 8"/>
          <p:cNvSpPr/>
          <p:nvPr/>
        </p:nvSpPr>
        <p:spPr>
          <a:xfrm>
            <a:off x="2289809" y="3520566"/>
            <a:ext cx="1951738" cy="182882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2" name="object 9"/>
          <p:cNvSpPr/>
          <p:nvPr/>
        </p:nvSpPr>
        <p:spPr>
          <a:xfrm>
            <a:off x="2289809" y="3886339"/>
            <a:ext cx="1951738" cy="182882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3" name="object 10"/>
          <p:cNvSpPr/>
          <p:nvPr/>
        </p:nvSpPr>
        <p:spPr>
          <a:xfrm>
            <a:off x="2289809" y="4252098"/>
            <a:ext cx="1951738" cy="182882"/>
          </a:xfrm>
          <a:prstGeom prst="rect">
            <a:avLst/>
          </a:prstGeom>
          <a:solidFill>
            <a:srgbClr val="FBB64B">
              <a:alpha val="3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3564" name="object 11"/>
          <p:cNvGraphicFramePr/>
          <p:nvPr/>
        </p:nvGraphicFramePr>
        <p:xfrm>
          <a:off x="69850" y="647826"/>
          <a:ext cx="8992869" cy="39636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13610"/>
                <a:gridCol w="1951989"/>
                <a:gridCol w="1713864"/>
                <a:gridCol w="1691004"/>
                <a:gridCol w="1422400"/>
              </a:tblGrid>
              <a:tr h="182880"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Enterprise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Customer Service</a:t>
                      </a:r>
                      <a:r>
                        <a:rPr spc="30"/>
                        <a:t> </a:t>
                      </a:r>
                      <a:r>
                        <a:t>24x7x365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T w="12700">
                      <a:solidFill>
                        <a:srgbClr val="464646"/>
                      </a:solidFill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Support</a:t>
                      </a:r>
                      <a:r>
                        <a:rPr spc="-25"/>
                        <a:t> </a:t>
                      </a:r>
                      <a:r>
                        <a:t>Forums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Documentation, White Papers, </a:t>
                      </a:r>
                      <a:r>
                        <a:rPr spc="0"/>
                        <a:t>Best </a:t>
                      </a:r>
                      <a:r>
                        <a:t>Practice</a:t>
                      </a:r>
                      <a:r>
                        <a:rPr spc="5"/>
                        <a:t> </a:t>
                      </a:r>
                      <a:r>
                        <a:t>Guides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Trusted</a:t>
                      </a:r>
                      <a:r>
                        <a:t> </a:t>
                      </a:r>
                      <a:r>
                        <a:rPr spc="-5"/>
                        <a:t>Advisor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Full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635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Full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Basic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540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Basic</a:t>
                      </a:r>
                      <a:r>
                        <a:rPr spc="-20"/>
                        <a:t> </a:t>
                      </a:r>
                      <a:r>
                        <a:t>Checks</a:t>
                      </a:r>
                    </a:p>
                  </a:txBody>
                  <a:tcPr marL="0" marR="0" marT="0" marB="0" anchor="t" anchorCtr="0" horzOverflow="overflow"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Access </a:t>
                      </a:r>
                      <a:r>
                        <a:rPr spc="0"/>
                        <a:t>to </a:t>
                      </a:r>
                      <a:r>
                        <a:t>Technical</a:t>
                      </a:r>
                      <a:r>
                        <a:rPr spc="-20"/>
                        <a:t> </a:t>
                      </a:r>
                      <a:r>
                        <a:t>Support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Phone, </a:t>
                      </a:r>
                      <a:r>
                        <a:rPr spc="0"/>
                        <a:t>chat, email, live screen sharing, </a:t>
                      </a:r>
                      <a:r>
                        <a:t>TAM</a:t>
                      </a:r>
                      <a:r>
                        <a:rPr spc="-85"/>
                        <a:t> </a:t>
                      </a:r>
                      <a:r>
                        <a:rPr spc="0"/>
                        <a:t>(24/7)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Phone, </a:t>
                      </a:r>
                      <a:r>
                        <a:rPr spc="0"/>
                        <a:t>chat, email, live screen</a:t>
                      </a:r>
                      <a:r>
                        <a:rPr spc="-50"/>
                        <a:t> </a:t>
                      </a:r>
                      <a:r>
                        <a:rPr spc="0"/>
                        <a:t>sharing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"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Email </a:t>
                      </a:r>
                      <a:r>
                        <a:rPr spc="0"/>
                        <a:t>(local business</a:t>
                      </a:r>
                      <a:r>
                        <a:rPr spc="-20"/>
                        <a:t> </a:t>
                      </a:r>
                      <a:r>
                        <a:rPr spc="0"/>
                        <a:t>hours)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Support </a:t>
                      </a:r>
                      <a:r>
                        <a:rPr spc="0"/>
                        <a:t>for Health</a:t>
                      </a:r>
                      <a:r>
                        <a:rPr spc="-20"/>
                        <a:t> </a:t>
                      </a:r>
                      <a:r>
                        <a:rPr spc="0"/>
                        <a:t>Checks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Primary Case</a:t>
                      </a:r>
                      <a:r>
                        <a:rPr spc="25"/>
                        <a:t> </a:t>
                      </a:r>
                      <a:r>
                        <a:t>Handling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Sr. </a:t>
                      </a:r>
                      <a:r>
                        <a:rPr spc="0"/>
                        <a:t>Cloud </a:t>
                      </a:r>
                      <a:r>
                        <a:t>Support</a:t>
                      </a:r>
                      <a:r>
                        <a:rPr spc="-25"/>
                        <a:t> </a:t>
                      </a:r>
                      <a:r>
                        <a:rPr spc="0"/>
                        <a:t>Engineer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Cloud </a:t>
                      </a:r>
                      <a:r>
                        <a:rPr spc="-5"/>
                        <a:t>Support</a:t>
                      </a:r>
                      <a:r>
                        <a:rPr spc="-20"/>
                        <a:t> </a:t>
                      </a:r>
                      <a:r>
                        <a:t>Engineer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270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Cloud </a:t>
                      </a:r>
                      <a:r>
                        <a:rPr spc="-5"/>
                        <a:t>Support</a:t>
                      </a:r>
                      <a:r>
                        <a:rPr spc="-20"/>
                        <a:t> </a:t>
                      </a:r>
                      <a:r>
                        <a:t>Associate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L="312420" marR="225425" indent="-79375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Technical </a:t>
                      </a:r>
                      <a:r>
                        <a:rPr spc="-5"/>
                        <a:t>Customer</a:t>
                      </a:r>
                      <a:r>
                        <a:rPr spc="-60"/>
                        <a:t> </a:t>
                      </a:r>
                      <a:r>
                        <a:t>Service  Associate</a:t>
                      </a:r>
                    </a:p>
                  </a:txBody>
                  <a:tcPr marL="0" marR="0" marT="0" marB="0" anchor="t" anchorCtr="0" horzOverflow="overflow"/>
                </a:tc>
              </a:tr>
              <a:tr h="21463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Users who can create Technical Support</a:t>
                      </a:r>
                      <a:r>
                        <a:rPr spc="-15"/>
                        <a:t> </a:t>
                      </a:r>
                      <a:r>
                        <a:t>cases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Unlimited </a:t>
                      </a:r>
                      <a:r>
                        <a:rPr spc="-5"/>
                        <a:t>(IAM</a:t>
                      </a:r>
                      <a:r>
                        <a:rPr spc="-20"/>
                        <a:t> </a:t>
                      </a:r>
                      <a:r>
                        <a:t>supported)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Unlimited </a:t>
                      </a:r>
                      <a:r>
                        <a:rPr spc="-5"/>
                        <a:t>(IAM</a:t>
                      </a:r>
                      <a:r>
                        <a:rPr spc="-20"/>
                        <a:t> </a:t>
                      </a:r>
                      <a:r>
                        <a:t>supported)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270"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 </a:t>
                      </a:r>
                      <a:r>
                        <a:rPr spc="0"/>
                        <a:t>(account credentials</a:t>
                      </a:r>
                      <a:r>
                        <a:rPr spc="-40"/>
                        <a:t> </a:t>
                      </a:r>
                      <a:r>
                        <a:rPr spc="0"/>
                        <a:t>only)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73747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Case Severity/Response</a:t>
                      </a:r>
                      <a:r>
                        <a:rPr spc="25"/>
                        <a:t> </a:t>
                      </a:r>
                      <a:r>
                        <a:rPr spc="0"/>
                        <a:t>Times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7619" marR="500380" indent="681355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Critical: &lt; </a:t>
                      </a:r>
                      <a:r>
                        <a:rPr spc="-5"/>
                        <a:t>15 minutes  </a:t>
                      </a:r>
                      <a:r>
                        <a:t>Urgent: &lt; </a:t>
                      </a:r>
                      <a:r>
                        <a:rPr spc="-5"/>
                        <a:t>1</a:t>
                      </a:r>
                      <a:r>
                        <a:rPr spc="-85"/>
                        <a:t> </a:t>
                      </a:r>
                      <a:r>
                        <a:rPr spc="-5"/>
                        <a:t>hour</a:t>
                      </a:r>
                    </a:p>
                    <a:p>
                      <a:pPr marR="575309" indent="767715" algn="l"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High: &lt; </a:t>
                      </a:r>
                      <a:r>
                        <a:rPr spc="-5"/>
                        <a:t>4 hours  Normal:   </a:t>
                      </a:r>
                      <a:r>
                        <a:t>&lt; </a:t>
                      </a:r>
                      <a:r>
                        <a:rPr spc="-5"/>
                        <a:t>12</a:t>
                      </a:r>
                      <a:r>
                        <a:rPr spc="-90"/>
                        <a:t> </a:t>
                      </a:r>
                      <a:r>
                        <a:rPr spc="-5"/>
                        <a:t>hours</a:t>
                      </a:r>
                    </a:p>
                    <a:p>
                      <a:pPr indent="788034" algn="l"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Low:   </a:t>
                      </a:r>
                      <a:r>
                        <a:rPr spc="0"/>
                        <a:t>&lt; </a:t>
                      </a:r>
                      <a:r>
                        <a:t>24</a:t>
                      </a:r>
                      <a:r>
                        <a:rPr spc="-110"/>
                        <a:t> </a:t>
                      </a:r>
                      <a:r>
                        <a:t>hours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marL="71755" marR="495300" indent="507364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Urgent: &lt; </a:t>
                      </a:r>
                      <a:r>
                        <a:rPr spc="-5"/>
                        <a:t>1 hour  </a:t>
                      </a:r>
                      <a:r>
                        <a:t>High: &lt; </a:t>
                      </a:r>
                      <a:r>
                        <a:rPr spc="-5"/>
                        <a:t>4</a:t>
                      </a:r>
                      <a:r>
                        <a:rPr spc="-110"/>
                        <a:t> </a:t>
                      </a:r>
                      <a:r>
                        <a:rPr spc="-5"/>
                        <a:t>hours</a:t>
                      </a:r>
                    </a:p>
                    <a:p>
                      <a:pPr marL="106679" marR="452755" indent="457200" algn="l"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Normal: </a:t>
                      </a:r>
                      <a:r>
                        <a:rPr spc="0"/>
                        <a:t>&lt; </a:t>
                      </a:r>
                      <a:r>
                        <a:t>12 hours  Low: </a:t>
                      </a:r>
                      <a:r>
                        <a:rPr spc="0"/>
                        <a:t>&lt; </a:t>
                      </a:r>
                      <a:r>
                        <a:t>24</a:t>
                      </a:r>
                      <a:r>
                        <a:rPr spc="-90"/>
                        <a:t> </a:t>
                      </a:r>
                      <a:r>
                        <a:t>hours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L="106680" marR="487044" indent="404494" algn="l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Normal: </a:t>
                      </a:r>
                      <a:r>
                        <a:rPr spc="0"/>
                        <a:t>&lt; </a:t>
                      </a:r>
                      <a:r>
                        <a:t>12 hours  Low: </a:t>
                      </a:r>
                      <a:r>
                        <a:rPr spc="0"/>
                        <a:t>&lt; </a:t>
                      </a:r>
                      <a:r>
                        <a:t>24</a:t>
                      </a:r>
                      <a:r>
                        <a:rPr spc="30"/>
                        <a:t> </a:t>
                      </a:r>
                      <a:r>
                        <a:t>hours</a:t>
                      </a:r>
                    </a:p>
                  </a:txBody>
                  <a:tcPr marL="0" marR="0" marT="0" marB="0" anchor="t" anchorCtr="0" horzOverflow="overflow"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Architecture</a:t>
                      </a:r>
                      <a:r>
                        <a:rPr spc="20"/>
                        <a:t> </a:t>
                      </a:r>
                      <a:r>
                        <a:t>Support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Application</a:t>
                      </a:r>
                      <a:r>
                        <a:rPr spc="-30"/>
                        <a:t> </a:t>
                      </a:r>
                      <a:r>
                        <a:t>Architecture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pc="-5"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Use </a:t>
                      </a:r>
                      <a:r>
                        <a:rPr spc="0"/>
                        <a:t>case</a:t>
                      </a:r>
                      <a:r>
                        <a:t> </a:t>
                      </a:r>
                      <a:r>
                        <a:rPr spc="0"/>
                        <a:t>guidance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Building</a:t>
                      </a:r>
                      <a:r>
                        <a:rPr spc="-15"/>
                        <a:t> </a:t>
                      </a:r>
                      <a:r>
                        <a:t>blocks</a:t>
                      </a:r>
                    </a:p>
                  </a:txBody>
                  <a:tcPr marL="0" marR="0" marT="0" marB="0" anchor="t" anchorCtr="0" horzOverflow="overflow">
                    <a:solidFill>
                      <a:srgbClr val="FBB64B">
                        <a:alpha val="39999"/>
                      </a:srgbClr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Best Practice</a:t>
                      </a:r>
                      <a:r>
                        <a:rPr spc="0"/>
                        <a:t> </a:t>
                      </a:r>
                      <a:r>
                        <a:t>Guidance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Client-Side Diagnostic</a:t>
                      </a:r>
                      <a:r>
                        <a:rPr spc="-40"/>
                        <a:t> </a:t>
                      </a:r>
                      <a:r>
                        <a:rPr spc="0"/>
                        <a:t>Tools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hMerge="1">
                  <a:tcPr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Support</a:t>
                      </a:r>
                      <a:r>
                        <a:t> API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905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rowSpan="7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737471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Third-Party Software</a:t>
                      </a:r>
                      <a:r>
                        <a:rPr spc="-35"/>
                        <a:t> </a:t>
                      </a:r>
                      <a:r>
                        <a:t>Support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905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92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Infrastructure </a:t>
                      </a:r>
                      <a:r>
                        <a:rPr spc="-5"/>
                        <a:t>Event</a:t>
                      </a:r>
                      <a:r>
                        <a:rPr spc="55"/>
                        <a:t> </a:t>
                      </a:r>
                      <a:r>
                        <a:rPr spc="-5"/>
                        <a:t>Management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354579" algn="l">
                        <a:spcBef>
                          <a:spcPts val="300"/>
                        </a:spcBef>
                        <a:defRPr sz="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Available at additional</a:t>
                      </a:r>
                      <a:r>
                        <a:rPr spc="-45"/>
                        <a:t> </a:t>
                      </a:r>
                      <a:r>
                        <a:t>cost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h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10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</a:t>
                      </a:r>
                      <a:r>
                        <a:rPr spc="0"/>
                        <a:t> </a:t>
                      </a:r>
                      <a:r>
                        <a:rPr spc="-5"/>
                        <a:t>Concierge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rowSpan="4"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737471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Direct access </a:t>
                      </a:r>
                      <a:r>
                        <a:rPr spc="0"/>
                        <a:t>to </a:t>
                      </a:r>
                      <a:r>
                        <a:t>Technical Account Manager (TAM)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Prioritized Case Routing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2879">
                <a:tc>
                  <a:txBody>
                    <a:bodyPr/>
                    <a:lstStyle/>
                    <a:p>
                      <a:pPr indent="90805" algn="l">
                        <a:spcBef>
                          <a:spcPts val="300"/>
                        </a:spcBef>
                        <a:defRPr b="1" spc="-5" sz="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Management Business</a:t>
                      </a:r>
                      <a:r>
                        <a:rPr spc="15"/>
                        <a:t> </a:t>
                      </a:r>
                      <a:r>
                        <a:t>Reviews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  <a:lnR w="12700">
                      <a:solidFill>
                        <a:srgbClr val="464646"/>
                      </a:solidFill>
                    </a:lnR>
                    <a:lnT w="12700">
                      <a:solidFill>
                        <a:srgbClr val="464646"/>
                      </a:solidFill>
                    </a:lnT>
                    <a:lnB w="12700">
                      <a:solidFill>
                        <a:srgbClr val="464646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464646"/>
                      </a:solidFill>
                    </a:ln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565" name="object 12"/>
          <p:cNvSpPr/>
          <p:nvPr/>
        </p:nvSpPr>
        <p:spPr>
          <a:xfrm>
            <a:off x="3211066" y="865632"/>
            <a:ext cx="158496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6" name="object 13"/>
          <p:cNvSpPr/>
          <p:nvPr/>
        </p:nvSpPr>
        <p:spPr>
          <a:xfrm>
            <a:off x="3211066" y="1042416"/>
            <a:ext cx="158496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7" name="object 14"/>
          <p:cNvSpPr/>
          <p:nvPr/>
        </p:nvSpPr>
        <p:spPr>
          <a:xfrm>
            <a:off x="3211066" y="1225296"/>
            <a:ext cx="158496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8" name="object 15"/>
          <p:cNvSpPr/>
          <p:nvPr/>
        </p:nvSpPr>
        <p:spPr>
          <a:xfrm>
            <a:off x="5047488" y="865632"/>
            <a:ext cx="156973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69" name="object 16"/>
          <p:cNvSpPr/>
          <p:nvPr/>
        </p:nvSpPr>
        <p:spPr>
          <a:xfrm>
            <a:off x="5047488" y="1042416"/>
            <a:ext cx="156973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0" name="object 17"/>
          <p:cNvSpPr/>
          <p:nvPr/>
        </p:nvSpPr>
        <p:spPr>
          <a:xfrm>
            <a:off x="5047488" y="1225296"/>
            <a:ext cx="156973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1" name="object 18"/>
          <p:cNvSpPr/>
          <p:nvPr/>
        </p:nvSpPr>
        <p:spPr>
          <a:xfrm>
            <a:off x="6725411" y="864108"/>
            <a:ext cx="156973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2" name="object 19"/>
          <p:cNvSpPr/>
          <p:nvPr/>
        </p:nvSpPr>
        <p:spPr>
          <a:xfrm>
            <a:off x="6725411" y="1040891"/>
            <a:ext cx="156973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3" name="object 20"/>
          <p:cNvSpPr/>
          <p:nvPr/>
        </p:nvSpPr>
        <p:spPr>
          <a:xfrm>
            <a:off x="6725411" y="1225296"/>
            <a:ext cx="156973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4" name="object 21"/>
          <p:cNvSpPr/>
          <p:nvPr/>
        </p:nvSpPr>
        <p:spPr>
          <a:xfrm>
            <a:off x="8292083" y="859536"/>
            <a:ext cx="156973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5" name="object 22"/>
          <p:cNvSpPr/>
          <p:nvPr/>
        </p:nvSpPr>
        <p:spPr>
          <a:xfrm>
            <a:off x="8292083" y="1034796"/>
            <a:ext cx="156973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6" name="object 23"/>
          <p:cNvSpPr/>
          <p:nvPr/>
        </p:nvSpPr>
        <p:spPr>
          <a:xfrm>
            <a:off x="8292083" y="1219199"/>
            <a:ext cx="156973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7" name="object 24"/>
          <p:cNvSpPr/>
          <p:nvPr/>
        </p:nvSpPr>
        <p:spPr>
          <a:xfrm>
            <a:off x="3211066" y="3000755"/>
            <a:ext cx="158496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8" name="object 25"/>
          <p:cNvSpPr/>
          <p:nvPr/>
        </p:nvSpPr>
        <p:spPr>
          <a:xfrm>
            <a:off x="3211066" y="3176016"/>
            <a:ext cx="158496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79" name="object 26"/>
          <p:cNvSpPr/>
          <p:nvPr/>
        </p:nvSpPr>
        <p:spPr>
          <a:xfrm>
            <a:off x="3211066" y="3360420"/>
            <a:ext cx="158496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0" name="object 27"/>
          <p:cNvSpPr/>
          <p:nvPr/>
        </p:nvSpPr>
        <p:spPr>
          <a:xfrm>
            <a:off x="3211066" y="3552444"/>
            <a:ext cx="158496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1" name="object 28"/>
          <p:cNvSpPr/>
          <p:nvPr/>
        </p:nvSpPr>
        <p:spPr>
          <a:xfrm>
            <a:off x="3211066" y="3729228"/>
            <a:ext cx="158496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2" name="object 29"/>
          <p:cNvSpPr/>
          <p:nvPr/>
        </p:nvSpPr>
        <p:spPr>
          <a:xfrm>
            <a:off x="3211066" y="3912108"/>
            <a:ext cx="158496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3" name="object 30"/>
          <p:cNvSpPr/>
          <p:nvPr/>
        </p:nvSpPr>
        <p:spPr>
          <a:xfrm>
            <a:off x="3211066" y="4099559"/>
            <a:ext cx="158496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4" name="object 31"/>
          <p:cNvSpPr/>
          <p:nvPr/>
        </p:nvSpPr>
        <p:spPr>
          <a:xfrm>
            <a:off x="3211066" y="4276344"/>
            <a:ext cx="158496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5" name="object 32"/>
          <p:cNvSpPr/>
          <p:nvPr/>
        </p:nvSpPr>
        <p:spPr>
          <a:xfrm>
            <a:off x="3211066" y="4460747"/>
            <a:ext cx="158496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6" name="object 33"/>
          <p:cNvSpPr/>
          <p:nvPr/>
        </p:nvSpPr>
        <p:spPr>
          <a:xfrm>
            <a:off x="5047488" y="2997706"/>
            <a:ext cx="156973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7" name="object 34"/>
          <p:cNvSpPr/>
          <p:nvPr/>
        </p:nvSpPr>
        <p:spPr>
          <a:xfrm>
            <a:off x="5047488" y="3185160"/>
            <a:ext cx="156973" cy="1463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8" name="object 35"/>
          <p:cNvSpPr/>
          <p:nvPr/>
        </p:nvSpPr>
        <p:spPr>
          <a:xfrm>
            <a:off x="5047488" y="3361944"/>
            <a:ext cx="156973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9" name="object 36"/>
          <p:cNvSpPr/>
          <p:nvPr/>
        </p:nvSpPr>
        <p:spPr>
          <a:xfrm>
            <a:off x="5047488" y="3544823"/>
            <a:ext cx="156973" cy="14630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90" name="object 37"/>
          <p:cNvSpPr/>
          <p:nvPr/>
        </p:nvSpPr>
        <p:spPr>
          <a:xfrm>
            <a:off x="6725411" y="2999232"/>
            <a:ext cx="156973" cy="14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91" name="object 38"/>
          <p:cNvSpPr/>
          <p:nvPr/>
        </p:nvSpPr>
        <p:spPr>
          <a:xfrm>
            <a:off x="6725411" y="3186683"/>
            <a:ext cx="156973" cy="1447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92" name="object 39"/>
          <p:cNvSpPr txBox="1"/>
          <p:nvPr/>
        </p:nvSpPr>
        <p:spPr>
          <a:xfrm>
            <a:off x="504849" y="4803444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bject 9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615" name="object 2"/>
          <p:cNvSpPr txBox="1"/>
          <p:nvPr>
            <p:ph type="title"/>
          </p:nvPr>
        </p:nvSpPr>
        <p:spPr>
          <a:xfrm>
            <a:off x="415543" y="140588"/>
            <a:ext cx="3378836" cy="39116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2400"/>
            </a:pPr>
            <a:r>
              <a:t>AWS </a:t>
            </a:r>
            <a:r>
              <a:rPr spc="0"/>
              <a:t>Platform</a:t>
            </a:r>
            <a:r>
              <a:t> Services</a:t>
            </a:r>
          </a:p>
        </p:txBody>
      </p:sp>
      <p:sp>
        <p:nvSpPr>
          <p:cNvPr id="616" name="object 3"/>
          <p:cNvSpPr/>
          <p:nvPr/>
        </p:nvSpPr>
        <p:spPr>
          <a:xfrm>
            <a:off x="217269" y="642340"/>
            <a:ext cx="1283010" cy="5517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7" name="object 4"/>
          <p:cNvSpPr/>
          <p:nvPr/>
        </p:nvSpPr>
        <p:spPr>
          <a:xfrm>
            <a:off x="294130" y="705612"/>
            <a:ext cx="1127762" cy="45262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object 5"/>
          <p:cNvSpPr/>
          <p:nvPr/>
        </p:nvSpPr>
        <p:spPr>
          <a:xfrm>
            <a:off x="198119" y="1080516"/>
            <a:ext cx="1321310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9" name="object 6"/>
          <p:cNvSpPr/>
          <p:nvPr/>
        </p:nvSpPr>
        <p:spPr>
          <a:xfrm>
            <a:off x="236981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object 7"/>
          <p:cNvSpPr/>
          <p:nvPr/>
        </p:nvSpPr>
        <p:spPr>
          <a:xfrm>
            <a:off x="236981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object 8"/>
          <p:cNvSpPr/>
          <p:nvPr/>
        </p:nvSpPr>
        <p:spPr>
          <a:xfrm>
            <a:off x="327658" y="1258824"/>
            <a:ext cx="164593" cy="1828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2" name="object 9"/>
          <p:cNvSpPr/>
          <p:nvPr/>
        </p:nvSpPr>
        <p:spPr>
          <a:xfrm>
            <a:off x="332231" y="1688592"/>
            <a:ext cx="155448" cy="18288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3" name="object 10"/>
          <p:cNvSpPr/>
          <p:nvPr/>
        </p:nvSpPr>
        <p:spPr>
          <a:xfrm>
            <a:off x="330708" y="2119883"/>
            <a:ext cx="158496" cy="18288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4" name="object 11"/>
          <p:cNvSpPr/>
          <p:nvPr/>
        </p:nvSpPr>
        <p:spPr>
          <a:xfrm>
            <a:off x="327658" y="2549650"/>
            <a:ext cx="166117" cy="18288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5" name="object 12"/>
          <p:cNvSpPr/>
          <p:nvPr/>
        </p:nvSpPr>
        <p:spPr>
          <a:xfrm>
            <a:off x="1443227" y="623316"/>
            <a:ext cx="1321309" cy="58978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6" name="object 13"/>
          <p:cNvSpPr/>
          <p:nvPr/>
        </p:nvSpPr>
        <p:spPr>
          <a:xfrm>
            <a:off x="1586483" y="705612"/>
            <a:ext cx="1033273" cy="45262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7" name="object 14"/>
          <p:cNvSpPr/>
          <p:nvPr/>
        </p:nvSpPr>
        <p:spPr>
          <a:xfrm>
            <a:off x="1482089" y="662177"/>
            <a:ext cx="1188720" cy="457201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8" name="object 15"/>
          <p:cNvSpPr/>
          <p:nvPr/>
        </p:nvSpPr>
        <p:spPr>
          <a:xfrm>
            <a:off x="1482089" y="662177"/>
            <a:ext cx="1188720" cy="457201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9" name="object 16"/>
          <p:cNvSpPr/>
          <p:nvPr/>
        </p:nvSpPr>
        <p:spPr>
          <a:xfrm>
            <a:off x="1443227" y="1080516"/>
            <a:ext cx="1321309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0" name="object 17"/>
          <p:cNvSpPr/>
          <p:nvPr/>
        </p:nvSpPr>
        <p:spPr>
          <a:xfrm>
            <a:off x="1482089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object 18"/>
          <p:cNvSpPr/>
          <p:nvPr/>
        </p:nvSpPr>
        <p:spPr>
          <a:xfrm>
            <a:off x="1482089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2" name="object 19"/>
          <p:cNvSpPr/>
          <p:nvPr/>
        </p:nvSpPr>
        <p:spPr>
          <a:xfrm>
            <a:off x="1574291" y="1286255"/>
            <a:ext cx="182880" cy="18135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3" name="object 20"/>
          <p:cNvSpPr/>
          <p:nvPr/>
        </p:nvSpPr>
        <p:spPr>
          <a:xfrm>
            <a:off x="1574291" y="1655064"/>
            <a:ext cx="182880" cy="21945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4" name="object 21"/>
          <p:cNvSpPr/>
          <p:nvPr/>
        </p:nvSpPr>
        <p:spPr>
          <a:xfrm>
            <a:off x="1574291" y="2061972"/>
            <a:ext cx="182880" cy="21945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5" name="object 22"/>
          <p:cNvSpPr/>
          <p:nvPr/>
        </p:nvSpPr>
        <p:spPr>
          <a:xfrm>
            <a:off x="1574291" y="2468878"/>
            <a:ext cx="182880" cy="21945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6" name="object 23"/>
          <p:cNvSpPr/>
          <p:nvPr/>
        </p:nvSpPr>
        <p:spPr>
          <a:xfrm>
            <a:off x="1574291" y="2875788"/>
            <a:ext cx="182880" cy="21945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7" name="object 24"/>
          <p:cNvSpPr/>
          <p:nvPr/>
        </p:nvSpPr>
        <p:spPr>
          <a:xfrm>
            <a:off x="1574291" y="3282696"/>
            <a:ext cx="182880" cy="18288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8" name="object 25"/>
          <p:cNvSpPr/>
          <p:nvPr/>
        </p:nvSpPr>
        <p:spPr>
          <a:xfrm>
            <a:off x="1574291" y="3653028"/>
            <a:ext cx="182880" cy="201169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9" name="object 26"/>
          <p:cNvSpPr/>
          <p:nvPr/>
        </p:nvSpPr>
        <p:spPr>
          <a:xfrm>
            <a:off x="2689860" y="623316"/>
            <a:ext cx="1321309" cy="58978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object 27"/>
          <p:cNvSpPr/>
          <p:nvPr/>
        </p:nvSpPr>
        <p:spPr>
          <a:xfrm>
            <a:off x="2747771" y="615694"/>
            <a:ext cx="1254254" cy="632461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1" name="object 28"/>
          <p:cNvSpPr/>
          <p:nvPr/>
        </p:nvSpPr>
        <p:spPr>
          <a:xfrm>
            <a:off x="2728722" y="662177"/>
            <a:ext cx="1188720" cy="457201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2" name="object 29"/>
          <p:cNvSpPr/>
          <p:nvPr/>
        </p:nvSpPr>
        <p:spPr>
          <a:xfrm>
            <a:off x="2728722" y="662177"/>
            <a:ext cx="1188720" cy="457201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643" name="object 30"/>
          <p:cNvGraphicFramePr/>
          <p:nvPr/>
        </p:nvGraphicFramePr>
        <p:xfrm>
          <a:off x="236981" y="649223"/>
          <a:ext cx="2433321" cy="39966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16660"/>
                <a:gridCol w="1216660"/>
              </a:tblGrid>
              <a:tr h="483107">
                <a:tc>
                  <a:txBody>
                    <a:bodyPr/>
                    <a:lstStyle/>
                    <a:p>
                      <a:pPr algn="l">
                        <a:spcBef>
                          <a:spcPts val="900"/>
                        </a:spcBef>
                      </a:pPr>
                      <a:r>
                        <a:rPr b="1" spc="-5" sz="1300">
                          <a:solidFill>
                            <a:srgbClr val="FDF6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Databases</a:t>
                      </a:r>
                    </a:p>
                  </a:txBody>
                  <a:tcPr marL="0" marR="0" marT="0" marB="0" anchor="t" anchorCtr="0" horzOverflow="overflow">
                    <a:solidFill>
                      <a:srgbClr val="464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</a:pPr>
                      <a:r>
                        <a:rPr b="1" spc="-10" sz="1300">
                          <a:solidFill>
                            <a:srgbClr val="FDF6E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Analytics</a:t>
                      </a:r>
                    </a:p>
                  </a:txBody>
                  <a:tcPr marL="0" marR="0" marT="0" marB="0" anchor="t" anchorCtr="0" horzOverflow="overflow"/>
                </a:tc>
              </a:tr>
              <a:tr h="442143">
                <a:tc>
                  <a:txBody>
                    <a:bodyPr/>
                    <a:lstStyle/>
                    <a:p>
                      <a:pPr algn="l">
                        <a:defRPr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marR="341629" indent="346709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</a:t>
                      </a:r>
                      <a:r>
                        <a:rPr spc="-5"/>
                        <a:t>D</a:t>
                      </a:r>
                      <a:r>
                        <a:rPr spc="-10"/>
                        <a:t>y</a:t>
                      </a:r>
                      <a:r>
                        <a:rPr spc="-5"/>
                        <a:t>na</a:t>
                      </a:r>
                      <a:r>
                        <a:rPr spc="10"/>
                        <a:t>m</a:t>
                      </a:r>
                      <a:r>
                        <a:rPr spc="-5"/>
                        <a:t>oD</a:t>
                      </a:r>
                      <a: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363854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</a:p>
                    <a:p>
                      <a:pPr indent="363854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Athena</a:t>
                      </a:r>
                    </a:p>
                  </a:txBody>
                  <a:tcPr marL="0" marR="0" marT="0" marB="0" anchor="t" anchorCtr="0" horzOverflow="overflow"/>
                </a:tc>
              </a:tr>
              <a:tr h="412209">
                <a:tc>
                  <a:txBody>
                    <a:bodyPr/>
                    <a:lstStyle/>
                    <a:p>
                      <a:pPr marR="316865" indent="346709" algn="l">
                        <a:spcBef>
                          <a:spcPts val="6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Elasti</a:t>
                      </a:r>
                      <a:r>
                        <a:rPr spc="-5"/>
                        <a:t>Ca</a:t>
                      </a:r>
                      <a:r>
                        <a:t>c</a:t>
                      </a:r>
                      <a:r>
                        <a:rPr spc="-5"/>
                        <a:t>h</a:t>
                      </a:r>
                      <a:r>
                        <a:t>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256540" indent="363854" algn="l">
                        <a:spcBef>
                          <a:spcPts val="7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</a:t>
                      </a:r>
                      <a:r>
                        <a:rPr spc="-5"/>
                        <a:t>C</a:t>
                      </a:r>
                      <a:r>
                        <a:t>lo</a:t>
                      </a:r>
                      <a:r>
                        <a:rPr spc="-5"/>
                        <a:t>ud</a:t>
                      </a:r>
                      <a:r>
                        <a:t>S</a:t>
                      </a:r>
                      <a:r>
                        <a:rPr spc="-5"/>
                        <a:t>ear</a:t>
                      </a:r>
                      <a:r>
                        <a:t>ch</a:t>
                      </a:r>
                    </a:p>
                  </a:txBody>
                  <a:tcPr marL="0" marR="0" marT="0" marB="0" anchor="t" anchorCtr="0" horzOverflow="overflow"/>
                </a:tc>
              </a:tr>
              <a:tr h="399136">
                <a:tc>
                  <a:txBody>
                    <a:bodyPr/>
                    <a:lstStyle/>
                    <a:p>
                      <a:pPr algn="l"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346709" algn="l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0"/>
                        <a:t> </a:t>
                      </a:r>
                      <a:r>
                        <a:rPr spc="-5"/>
                        <a:t>RDS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140335" algn="ctr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0"/>
                        <a:t> </a:t>
                      </a:r>
                      <a:r>
                        <a:rPr spc="-5"/>
                        <a:t>EMR</a:t>
                      </a:r>
                    </a:p>
                  </a:txBody>
                  <a:tcPr marL="0" marR="0" marT="0" marB="0" anchor="t" anchorCtr="0" horzOverflow="overflow"/>
                </a:tc>
              </a:tr>
              <a:tr h="418337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346709" algn="l">
                        <a:spcBef>
                          <a:spcPts val="5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5"/>
                        <a:t> </a:t>
                      </a:r>
                      <a:r>
                        <a:rPr spc="-5"/>
                        <a:t>Redshift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51435" algn="ctr"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-10"/>
                        <a:t> </a:t>
                      </a:r>
                      <a:r>
                        <a:t>ES</a:t>
                      </a:r>
                    </a:p>
                  </a:txBody>
                  <a:tcPr marL="0" marR="0" marT="0" marB="0" anchor="t" anchorCtr="0" horzOverflow="overflow"/>
                </a:tc>
              </a:tr>
              <a:tr h="393416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469900" indent="363854" algn="l">
                        <a:spcBef>
                          <a:spcPts val="6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</a:t>
                      </a:r>
                      <a:r>
                        <a:rPr spc="10"/>
                        <a:t>m</a:t>
                      </a:r>
                      <a:r>
                        <a:rPr spc="-5"/>
                        <a:t>a</a:t>
                      </a:r>
                      <a:r>
                        <a:rPr spc="-10"/>
                        <a:t>z</a:t>
                      </a:r>
                      <a:r>
                        <a:rPr spc="-5"/>
                        <a:t>o</a:t>
                      </a:r>
                      <a:r>
                        <a:t>n  Kinesis</a:t>
                      </a:r>
                    </a:p>
                  </a:txBody>
                  <a:tcPr marL="0" marR="0" marT="0" marB="0" anchor="t" anchorCtr="0" horzOverflow="overflow"/>
                </a:tc>
              </a:tr>
              <a:tr h="381370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350520" indent="363854" algn="l">
                        <a:spcBef>
                          <a:spcPts val="4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  Q</a:t>
                      </a:r>
                      <a:r>
                        <a:rPr spc="-5"/>
                        <a:t>u</a:t>
                      </a:r>
                      <a:r>
                        <a:t>i</a:t>
                      </a:r>
                      <a:r>
                        <a:rPr spc="5"/>
                        <a:t>c</a:t>
                      </a:r>
                      <a:r>
                        <a:t>kSig</a:t>
                      </a:r>
                      <a:r>
                        <a:rPr spc="-5"/>
                        <a:t>h</a:t>
                      </a:r>
                      <a:r>
                        <a:t>t</a:t>
                      </a:r>
                    </a:p>
                  </a:txBody>
                  <a:tcPr marL="0" marR="0" marT="0" marB="0" anchor="t" anchorCtr="0" horzOverflow="overflow"/>
                </a:tc>
              </a:tr>
              <a:tr h="1066966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marR="469900" indent="363854" algn="l">
                        <a:spcBef>
                          <a:spcPts val="500"/>
                        </a:spcBef>
                        <a:defRPr sz="8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</a:t>
                      </a:r>
                      <a:r>
                        <a:rPr spc="10"/>
                        <a:t>m</a:t>
                      </a:r>
                      <a:r>
                        <a:rPr spc="-5"/>
                        <a:t>a</a:t>
                      </a:r>
                      <a:r>
                        <a:rPr spc="-10"/>
                        <a:t>z</a:t>
                      </a:r>
                      <a:r>
                        <a:rPr spc="-5"/>
                        <a:t>o</a:t>
                      </a:r>
                      <a:r>
                        <a:t>n  </a:t>
                      </a:r>
                      <a:r>
                        <a:rPr spc="-5"/>
                        <a:t>Red</a:t>
                      </a:r>
                      <a:r>
                        <a:t>s</a:t>
                      </a:r>
                      <a:r>
                        <a:rPr spc="-5"/>
                        <a:t>h</a:t>
                      </a:r>
                      <a:r>
                        <a:t>ift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44" name="object 31"/>
          <p:cNvSpPr txBox="1"/>
          <p:nvPr/>
        </p:nvSpPr>
        <p:spPr>
          <a:xfrm>
            <a:off x="2728722" y="674877"/>
            <a:ext cx="1188720" cy="35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1760" marR="140335" indent="32383">
              <a:lnSpc>
                <a:spcPts val="1400"/>
              </a:lnSpc>
              <a:spcBef>
                <a:spcPts val="200"/>
              </a:spcBef>
              <a:defRPr b="1" spc="-4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5"/>
              <a:t>ppli</a:t>
            </a:r>
            <a:r>
              <a:rPr spc="5"/>
              <a:t>c</a:t>
            </a:r>
            <a:r>
              <a:rPr spc="-5"/>
              <a:t>at</a:t>
            </a:r>
            <a:r>
              <a:rPr spc="5"/>
              <a:t>io</a:t>
            </a:r>
            <a:r>
              <a:rPr spc="-5"/>
              <a:t>n  </a:t>
            </a:r>
            <a:r>
              <a:rPr spc="-10"/>
              <a:t>Services</a:t>
            </a:r>
          </a:p>
        </p:txBody>
      </p:sp>
      <p:sp>
        <p:nvSpPr>
          <p:cNvPr id="645" name="object 32"/>
          <p:cNvSpPr/>
          <p:nvPr/>
        </p:nvSpPr>
        <p:spPr>
          <a:xfrm>
            <a:off x="2689860" y="1080516"/>
            <a:ext cx="1321309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object 33"/>
          <p:cNvSpPr/>
          <p:nvPr/>
        </p:nvSpPr>
        <p:spPr>
          <a:xfrm>
            <a:off x="2728722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object 34"/>
          <p:cNvSpPr/>
          <p:nvPr/>
        </p:nvSpPr>
        <p:spPr>
          <a:xfrm>
            <a:off x="2728722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object 35"/>
          <p:cNvSpPr/>
          <p:nvPr/>
        </p:nvSpPr>
        <p:spPr>
          <a:xfrm>
            <a:off x="2834638" y="1274063"/>
            <a:ext cx="182881" cy="219455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9" name="object 36"/>
          <p:cNvSpPr/>
          <p:nvPr/>
        </p:nvSpPr>
        <p:spPr>
          <a:xfrm>
            <a:off x="2834638" y="1741932"/>
            <a:ext cx="182881" cy="219457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0" name="object 37"/>
          <p:cNvSpPr/>
          <p:nvPr/>
        </p:nvSpPr>
        <p:spPr>
          <a:xfrm>
            <a:off x="2834638" y="2208276"/>
            <a:ext cx="182881" cy="219457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1" name="object 38"/>
          <p:cNvSpPr/>
          <p:nvPr/>
        </p:nvSpPr>
        <p:spPr>
          <a:xfrm>
            <a:off x="2834638" y="2674620"/>
            <a:ext cx="182881" cy="219457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2" name="object 39"/>
          <p:cNvSpPr/>
          <p:nvPr/>
        </p:nvSpPr>
        <p:spPr>
          <a:xfrm>
            <a:off x="2834638" y="3142488"/>
            <a:ext cx="182881" cy="219457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object 40"/>
          <p:cNvSpPr/>
          <p:nvPr/>
        </p:nvSpPr>
        <p:spPr>
          <a:xfrm>
            <a:off x="3954779" y="623316"/>
            <a:ext cx="1321309" cy="58978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object 41"/>
          <p:cNvSpPr/>
          <p:nvPr/>
        </p:nvSpPr>
        <p:spPr>
          <a:xfrm>
            <a:off x="3957828" y="615694"/>
            <a:ext cx="1363980" cy="632461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object 42"/>
          <p:cNvSpPr txBox="1"/>
          <p:nvPr/>
        </p:nvSpPr>
        <p:spPr>
          <a:xfrm>
            <a:off x="3993641" y="674877"/>
            <a:ext cx="1188721" cy="35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9559" marR="83185" indent="-199389">
              <a:lnSpc>
                <a:spcPts val="1400"/>
              </a:lnSpc>
              <a:spcBef>
                <a:spcPts val="200"/>
              </a:spcBef>
              <a:defRPr b="1" spc="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-5"/>
              <a:t>anagement  </a:t>
            </a:r>
            <a:r>
              <a:rPr spc="-25"/>
              <a:t>Tools</a:t>
            </a:r>
          </a:p>
        </p:txBody>
      </p:sp>
      <p:sp>
        <p:nvSpPr>
          <p:cNvPr id="656" name="object 43"/>
          <p:cNvSpPr/>
          <p:nvPr/>
        </p:nvSpPr>
        <p:spPr>
          <a:xfrm>
            <a:off x="3954779" y="1080516"/>
            <a:ext cx="1321309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7" name="object 44"/>
          <p:cNvSpPr/>
          <p:nvPr/>
        </p:nvSpPr>
        <p:spPr>
          <a:xfrm>
            <a:off x="3993641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8" name="object 45"/>
          <p:cNvSpPr/>
          <p:nvPr/>
        </p:nvSpPr>
        <p:spPr>
          <a:xfrm>
            <a:off x="3993641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9" name="object 46"/>
          <p:cNvSpPr txBox="1"/>
          <p:nvPr/>
        </p:nvSpPr>
        <p:spPr>
          <a:xfrm>
            <a:off x="3108705" y="1254632"/>
            <a:ext cx="694691" cy="148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7475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80"/>
              <a:t> </a:t>
            </a:r>
            <a:r>
              <a:t>API  </a:t>
            </a:r>
            <a:r>
              <a:rPr spc="-5"/>
              <a:t>Gateway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080">
              <a:spcBef>
                <a:spcPts val="7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AppStream</a:t>
            </a:r>
            <a:r>
              <a:rPr spc="-45"/>
              <a:t> </a:t>
            </a:r>
            <a:r>
              <a:t>2.0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171450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Elastic  T</a:t>
            </a:r>
            <a:r>
              <a:rPr spc="-5"/>
              <a:t>ran</a:t>
            </a:r>
            <a:r>
              <a:t>sc</a:t>
            </a:r>
            <a:r>
              <a:rPr spc="-5"/>
              <a:t>ode</a:t>
            </a:r>
            <a:r>
              <a:t>r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6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25"/>
              <a:t> </a:t>
            </a:r>
            <a:r>
              <a:rPr spc="5"/>
              <a:t>SWF</a:t>
            </a:r>
          </a:p>
        </p:txBody>
      </p:sp>
      <p:sp>
        <p:nvSpPr>
          <p:cNvPr id="660" name="object 47"/>
          <p:cNvSpPr txBox="1"/>
          <p:nvPr/>
        </p:nvSpPr>
        <p:spPr>
          <a:xfrm>
            <a:off x="3108705" y="3123945"/>
            <a:ext cx="48387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4"/>
              <a:t> </a:t>
            </a:r>
            <a:r>
              <a:rPr spc="0"/>
              <a:t>Step  Functions</a:t>
            </a:r>
          </a:p>
        </p:txBody>
      </p:sp>
      <p:sp>
        <p:nvSpPr>
          <p:cNvPr id="661" name="object 48"/>
          <p:cNvSpPr/>
          <p:nvPr/>
        </p:nvSpPr>
        <p:spPr>
          <a:xfrm>
            <a:off x="4110228" y="1242060"/>
            <a:ext cx="182880" cy="208787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2" name="object 49"/>
          <p:cNvSpPr/>
          <p:nvPr/>
        </p:nvSpPr>
        <p:spPr>
          <a:xfrm>
            <a:off x="4110228" y="1670304"/>
            <a:ext cx="182880" cy="225553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3" name="object 50"/>
          <p:cNvSpPr/>
          <p:nvPr/>
        </p:nvSpPr>
        <p:spPr>
          <a:xfrm>
            <a:off x="4110228" y="2116834"/>
            <a:ext cx="182880" cy="219457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object 51"/>
          <p:cNvSpPr/>
          <p:nvPr/>
        </p:nvSpPr>
        <p:spPr>
          <a:xfrm>
            <a:off x="4110228" y="2557272"/>
            <a:ext cx="182880" cy="219456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object 52"/>
          <p:cNvSpPr/>
          <p:nvPr/>
        </p:nvSpPr>
        <p:spPr>
          <a:xfrm>
            <a:off x="4110228" y="2996183"/>
            <a:ext cx="182880" cy="220981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6" name="object 53"/>
          <p:cNvSpPr/>
          <p:nvPr/>
        </p:nvSpPr>
        <p:spPr>
          <a:xfrm>
            <a:off x="4110228" y="3436620"/>
            <a:ext cx="182880" cy="219457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7" name="object 54"/>
          <p:cNvSpPr/>
          <p:nvPr/>
        </p:nvSpPr>
        <p:spPr>
          <a:xfrm>
            <a:off x="4110228" y="3877054"/>
            <a:ext cx="182880" cy="219457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8" name="object 55"/>
          <p:cNvSpPr/>
          <p:nvPr/>
        </p:nvSpPr>
        <p:spPr>
          <a:xfrm>
            <a:off x="4110228" y="4315967"/>
            <a:ext cx="182880" cy="219455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9" name="object 56"/>
          <p:cNvSpPr txBox="1"/>
          <p:nvPr/>
        </p:nvSpPr>
        <p:spPr>
          <a:xfrm>
            <a:off x="3993641" y="1215388"/>
            <a:ext cx="1188721" cy="3184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10184" indent="410844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5"/>
              <a:t>C</a:t>
            </a:r>
            <a:r>
              <a:t>lo</a:t>
            </a:r>
            <a:r>
              <a:rPr spc="-5"/>
              <a:t>ud</a:t>
            </a:r>
            <a:r>
              <a:rPr spc="30"/>
              <a:t>W</a:t>
            </a:r>
            <a:r>
              <a:rPr spc="-5"/>
              <a:t>a</a:t>
            </a:r>
            <a:r>
              <a:t>tch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CloudFormation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spcBef>
                <a:spcPts val="5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CloudTrail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86360" indent="410844">
              <a:spcBef>
                <a:spcPts val="6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0"/>
              <a:t> </a:t>
            </a:r>
            <a:r>
              <a:rPr spc="-5"/>
              <a:t>Managed  Services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OpsWorks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410844">
              <a:spcBef>
                <a:spcPts val="600"/>
              </a:spcBef>
              <a:defRPr spc="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410844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Service</a:t>
            </a:r>
            <a:r>
              <a:rPr spc="-15"/>
              <a:t> </a:t>
            </a:r>
            <a:r>
              <a:t>Catalog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163195" indent="410844">
              <a:spcBef>
                <a:spcPts val="5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75"/>
              <a:t> </a:t>
            </a:r>
            <a:r>
              <a:rPr spc="-5"/>
              <a:t>Trusted  Advisor</a:t>
            </a:r>
          </a:p>
        </p:txBody>
      </p:sp>
      <p:sp>
        <p:nvSpPr>
          <p:cNvPr id="670" name="object 57"/>
          <p:cNvSpPr/>
          <p:nvPr/>
        </p:nvSpPr>
        <p:spPr>
          <a:xfrm>
            <a:off x="5212079" y="623316"/>
            <a:ext cx="1321308" cy="58978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object 58"/>
          <p:cNvSpPr/>
          <p:nvPr/>
        </p:nvSpPr>
        <p:spPr>
          <a:xfrm>
            <a:off x="5321808" y="615694"/>
            <a:ext cx="1097281" cy="632461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2" name="object 59"/>
          <p:cNvSpPr txBox="1"/>
          <p:nvPr/>
        </p:nvSpPr>
        <p:spPr>
          <a:xfrm>
            <a:off x="5250941" y="674877"/>
            <a:ext cx="1188721" cy="35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2879" marR="190500" indent="14605">
              <a:lnSpc>
                <a:spcPts val="1400"/>
              </a:lnSpc>
              <a:spcBef>
                <a:spcPts val="200"/>
              </a:spcBef>
              <a:defRPr b="1" spc="-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</a:t>
            </a:r>
            <a:r>
              <a:rPr spc="-30"/>
              <a:t>v</a:t>
            </a:r>
            <a:r>
              <a:t>eloper  </a:t>
            </a:r>
            <a:r>
              <a:rPr spc="-25"/>
              <a:t>Tools</a:t>
            </a:r>
          </a:p>
        </p:txBody>
      </p:sp>
      <p:sp>
        <p:nvSpPr>
          <p:cNvPr id="673" name="object 60"/>
          <p:cNvSpPr/>
          <p:nvPr/>
        </p:nvSpPr>
        <p:spPr>
          <a:xfrm>
            <a:off x="5212079" y="1080516"/>
            <a:ext cx="1321308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4" name="object 61"/>
          <p:cNvSpPr/>
          <p:nvPr/>
        </p:nvSpPr>
        <p:spPr>
          <a:xfrm>
            <a:off x="5250941" y="1119377"/>
            <a:ext cx="1188720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5" name="object 62"/>
          <p:cNvSpPr/>
          <p:nvPr/>
        </p:nvSpPr>
        <p:spPr>
          <a:xfrm>
            <a:off x="5250941" y="1119377"/>
            <a:ext cx="1188720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object 63"/>
          <p:cNvSpPr/>
          <p:nvPr/>
        </p:nvSpPr>
        <p:spPr>
          <a:xfrm>
            <a:off x="5320284" y="1258824"/>
            <a:ext cx="182880" cy="220980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object 64"/>
          <p:cNvSpPr/>
          <p:nvPr/>
        </p:nvSpPr>
        <p:spPr>
          <a:xfrm>
            <a:off x="5320284" y="1697734"/>
            <a:ext cx="182880" cy="219457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object 65"/>
          <p:cNvSpPr/>
          <p:nvPr/>
        </p:nvSpPr>
        <p:spPr>
          <a:xfrm>
            <a:off x="5320284" y="2135122"/>
            <a:ext cx="182880" cy="219457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object 66"/>
          <p:cNvSpPr/>
          <p:nvPr/>
        </p:nvSpPr>
        <p:spPr>
          <a:xfrm>
            <a:off x="5320284" y="2572511"/>
            <a:ext cx="182880" cy="219456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0" name="object 67"/>
          <p:cNvSpPr/>
          <p:nvPr/>
        </p:nvSpPr>
        <p:spPr>
          <a:xfrm>
            <a:off x="5320284" y="3008376"/>
            <a:ext cx="182880" cy="207264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1" name="object 68"/>
          <p:cNvSpPr txBox="1"/>
          <p:nvPr/>
        </p:nvSpPr>
        <p:spPr>
          <a:xfrm>
            <a:off x="5250941" y="1226564"/>
            <a:ext cx="1188721" cy="1825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33375"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CodeBuild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spcBef>
                <a:spcPts val="800"/>
              </a:spcBef>
              <a:defRPr spc="10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CodeCommit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CodeDeploy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337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CodePipeline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3375"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40"/>
              <a:t> </a:t>
            </a:r>
            <a:r>
              <a:rPr spc="-5"/>
              <a:t>X-Ray</a:t>
            </a:r>
          </a:p>
        </p:txBody>
      </p:sp>
      <p:sp>
        <p:nvSpPr>
          <p:cNvPr id="682" name="object 69"/>
          <p:cNvSpPr/>
          <p:nvPr/>
        </p:nvSpPr>
        <p:spPr>
          <a:xfrm>
            <a:off x="6478523" y="623316"/>
            <a:ext cx="1321308" cy="58978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3" name="object 70"/>
          <p:cNvSpPr/>
          <p:nvPr/>
        </p:nvSpPr>
        <p:spPr>
          <a:xfrm>
            <a:off x="6649211" y="615694"/>
            <a:ext cx="978408" cy="632461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object 71"/>
          <p:cNvSpPr txBox="1"/>
          <p:nvPr/>
        </p:nvSpPr>
        <p:spPr>
          <a:xfrm>
            <a:off x="6517385" y="674877"/>
            <a:ext cx="1188721" cy="35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48920" indent="333375">
              <a:lnSpc>
                <a:spcPts val="1400"/>
              </a:lnSpc>
              <a:spcBef>
                <a:spcPts val="200"/>
              </a:spcBef>
              <a:defRPr b="1" spc="-5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  Ser</a:t>
            </a:r>
            <a:r>
              <a:rPr spc="-35"/>
              <a:t>v</a:t>
            </a:r>
            <a:r>
              <a:t>ices</a:t>
            </a:r>
          </a:p>
        </p:txBody>
      </p:sp>
      <p:sp>
        <p:nvSpPr>
          <p:cNvPr id="685" name="object 72"/>
          <p:cNvSpPr/>
          <p:nvPr/>
        </p:nvSpPr>
        <p:spPr>
          <a:xfrm>
            <a:off x="6478523" y="1080516"/>
            <a:ext cx="1321308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6" name="object 73"/>
          <p:cNvSpPr/>
          <p:nvPr/>
        </p:nvSpPr>
        <p:spPr>
          <a:xfrm>
            <a:off x="6517385" y="1119377"/>
            <a:ext cx="1188721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7" name="object 74"/>
          <p:cNvSpPr/>
          <p:nvPr/>
        </p:nvSpPr>
        <p:spPr>
          <a:xfrm>
            <a:off x="6517385" y="1119377"/>
            <a:ext cx="1188721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8" name="object 75"/>
          <p:cNvSpPr/>
          <p:nvPr/>
        </p:nvSpPr>
        <p:spPr>
          <a:xfrm>
            <a:off x="6605016" y="1239011"/>
            <a:ext cx="182880" cy="219456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object 76"/>
          <p:cNvSpPr/>
          <p:nvPr/>
        </p:nvSpPr>
        <p:spPr>
          <a:xfrm>
            <a:off x="6605016" y="1690116"/>
            <a:ext cx="182880" cy="219455"/>
          </a:xfrm>
          <a:prstGeom prst="rect">
            <a:avLst/>
          </a:prstGeom>
          <a:blipFill>
            <a:blip r:embed="rId4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0" name="object 77"/>
          <p:cNvSpPr/>
          <p:nvPr/>
        </p:nvSpPr>
        <p:spPr>
          <a:xfrm>
            <a:off x="6605016" y="2141220"/>
            <a:ext cx="182880" cy="187452"/>
          </a:xfrm>
          <a:prstGeom prst="rect">
            <a:avLst/>
          </a:prstGeom>
          <a:blipFill>
            <a:blip r:embed="rId4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object 78"/>
          <p:cNvSpPr/>
          <p:nvPr/>
        </p:nvSpPr>
        <p:spPr>
          <a:xfrm>
            <a:off x="6605016" y="2560320"/>
            <a:ext cx="182880" cy="208787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2" name="object 79"/>
          <p:cNvSpPr/>
          <p:nvPr/>
        </p:nvSpPr>
        <p:spPr>
          <a:xfrm>
            <a:off x="6605016" y="3000755"/>
            <a:ext cx="182880" cy="222505"/>
          </a:xfrm>
          <a:prstGeom prst="rect">
            <a:avLst/>
          </a:prstGeom>
          <a:blipFill>
            <a:blip r:embed="rId4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object 80"/>
          <p:cNvSpPr/>
          <p:nvPr/>
        </p:nvSpPr>
        <p:spPr>
          <a:xfrm>
            <a:off x="6605016" y="3454908"/>
            <a:ext cx="182880" cy="199645"/>
          </a:xfrm>
          <a:prstGeom prst="rect">
            <a:avLst/>
          </a:prstGeom>
          <a:blipFill>
            <a:blip r:embed="rId4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4" name="object 81"/>
          <p:cNvSpPr txBox="1"/>
          <p:nvPr/>
        </p:nvSpPr>
        <p:spPr>
          <a:xfrm>
            <a:off x="6517385" y="1213231"/>
            <a:ext cx="1188721" cy="2308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76859" indent="334645">
              <a:spcBef>
                <a:spcPts val="1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80"/>
              <a:t> </a:t>
            </a:r>
            <a:r>
              <a:t>API  </a:t>
            </a:r>
            <a:r>
              <a:rPr spc="-5"/>
              <a:t>Gateway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471169" indent="334645">
              <a:spcBef>
                <a:spcPts val="500"/>
              </a:spcBef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</a:t>
            </a:r>
            <a:r>
              <a:t>n  </a:t>
            </a:r>
            <a:r>
              <a:rPr spc="-5"/>
              <a:t>Cognito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4645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</a:p>
          <a:p>
            <a:pPr indent="33464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 </a:t>
            </a:r>
            <a:r>
              <a:rPr spc="0"/>
              <a:t>Analytics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471169" indent="334645">
              <a:defRPr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</a:t>
            </a:r>
            <a:r>
              <a:t>n  Pin</a:t>
            </a:r>
            <a:r>
              <a:rPr spc="-5"/>
              <a:t>po</a:t>
            </a:r>
            <a:r>
              <a:t>int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4645">
              <a:spcBef>
                <a:spcPts val="6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464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Device Farm</a:t>
            </a:r>
          </a:p>
          <a:p>
            <a:pPr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334645">
              <a:spcBef>
                <a:spcPts val="5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34645"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</a:t>
            </a:r>
            <a:r>
              <a:rPr spc="0"/>
              <a:t> </a:t>
            </a:r>
            <a:r>
              <a:t>Hub</a:t>
            </a:r>
          </a:p>
        </p:txBody>
      </p:sp>
      <p:sp>
        <p:nvSpPr>
          <p:cNvPr id="695" name="object 82"/>
          <p:cNvSpPr/>
          <p:nvPr/>
        </p:nvSpPr>
        <p:spPr>
          <a:xfrm>
            <a:off x="7746492" y="623316"/>
            <a:ext cx="1321308" cy="58978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6" name="object 83"/>
          <p:cNvSpPr/>
          <p:nvPr/>
        </p:nvSpPr>
        <p:spPr>
          <a:xfrm>
            <a:off x="7882128" y="615694"/>
            <a:ext cx="1046987" cy="632461"/>
          </a:xfrm>
          <a:prstGeom prst="rect">
            <a:avLst/>
          </a:prstGeom>
          <a:blipFill>
            <a:blip r:embed="rId4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7" name="object 84"/>
          <p:cNvSpPr/>
          <p:nvPr/>
        </p:nvSpPr>
        <p:spPr>
          <a:xfrm>
            <a:off x="7785354" y="662177"/>
            <a:ext cx="1188721" cy="457201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8" name="object 85"/>
          <p:cNvSpPr/>
          <p:nvPr/>
        </p:nvSpPr>
        <p:spPr>
          <a:xfrm>
            <a:off x="7785354" y="662177"/>
            <a:ext cx="1188721" cy="457201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99" name="object 86"/>
          <p:cNvSpPr txBox="1"/>
          <p:nvPr/>
        </p:nvSpPr>
        <p:spPr>
          <a:xfrm>
            <a:off x="7785354" y="674877"/>
            <a:ext cx="1188721" cy="35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15265" indent="291464">
              <a:lnSpc>
                <a:spcPts val="1400"/>
              </a:lnSpc>
              <a:spcBef>
                <a:spcPts val="200"/>
              </a:spcBef>
              <a:defRPr b="1" spc="-10" sz="1300">
                <a:solidFill>
                  <a:srgbClr val="FDF6E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Internet  </a:t>
            </a:r>
            <a:r>
              <a:rPr spc="-5"/>
              <a:t>of</a:t>
            </a:r>
            <a:r>
              <a:rPr spc="-70"/>
              <a:t> </a:t>
            </a:r>
            <a:r>
              <a:rPr spc="-5"/>
              <a:t>Things</a:t>
            </a:r>
          </a:p>
        </p:txBody>
      </p:sp>
      <p:sp>
        <p:nvSpPr>
          <p:cNvPr id="700" name="object 87"/>
          <p:cNvSpPr/>
          <p:nvPr/>
        </p:nvSpPr>
        <p:spPr>
          <a:xfrm>
            <a:off x="7746492" y="1080516"/>
            <a:ext cx="1321308" cy="36591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1" name="object 88"/>
          <p:cNvSpPr/>
          <p:nvPr/>
        </p:nvSpPr>
        <p:spPr>
          <a:xfrm>
            <a:off x="7785354" y="1119377"/>
            <a:ext cx="1188721" cy="3526536"/>
          </a:xfrm>
          <a:prstGeom prst="rect">
            <a:avLst/>
          </a:prstGeom>
          <a:solidFill>
            <a:srgbClr val="FDF6E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2" name="object 89"/>
          <p:cNvSpPr/>
          <p:nvPr/>
        </p:nvSpPr>
        <p:spPr>
          <a:xfrm>
            <a:off x="7785354" y="1119377"/>
            <a:ext cx="1188721" cy="3526536"/>
          </a:xfrm>
          <a:prstGeom prst="rect">
            <a:avLst/>
          </a:pr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3" name="object 90"/>
          <p:cNvSpPr/>
          <p:nvPr/>
        </p:nvSpPr>
        <p:spPr>
          <a:xfrm>
            <a:off x="7854694" y="1231391"/>
            <a:ext cx="182880" cy="219455"/>
          </a:xfrm>
          <a:prstGeom prst="rect">
            <a:avLst/>
          </a:prstGeom>
          <a:blipFill>
            <a:blip r:embed="rId4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4" name="object 91"/>
          <p:cNvSpPr txBox="1"/>
          <p:nvPr/>
        </p:nvSpPr>
        <p:spPr>
          <a:xfrm>
            <a:off x="8129905" y="1254377"/>
            <a:ext cx="42100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0"/>
              <a:t>IoT</a:t>
            </a:r>
          </a:p>
        </p:txBody>
      </p:sp>
      <p:sp>
        <p:nvSpPr>
          <p:cNvPr id="705" name="object 92"/>
          <p:cNvSpPr/>
          <p:nvPr/>
        </p:nvSpPr>
        <p:spPr>
          <a:xfrm>
            <a:off x="7860792" y="1697734"/>
            <a:ext cx="182880" cy="220981"/>
          </a:xfrm>
          <a:prstGeom prst="rect">
            <a:avLst/>
          </a:prstGeom>
          <a:blipFill>
            <a:blip r:embed="rId4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object 93"/>
          <p:cNvSpPr txBox="1"/>
          <p:nvPr/>
        </p:nvSpPr>
        <p:spPr>
          <a:xfrm>
            <a:off x="8136380" y="1668907"/>
            <a:ext cx="543561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 spc="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>
              <a:defRPr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Greengrass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object 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09" name="object 2"/>
          <p:cNvSpPr txBox="1"/>
          <p:nvPr>
            <p:ph type="title"/>
          </p:nvPr>
        </p:nvSpPr>
        <p:spPr>
          <a:xfrm>
            <a:off x="415543" y="139064"/>
            <a:ext cx="444944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Global</a:t>
            </a:r>
            <a:r>
              <a:rPr spc="0"/>
              <a:t> </a:t>
            </a:r>
            <a:r>
              <a:t>Infrastructure</a:t>
            </a:r>
          </a:p>
        </p:txBody>
      </p:sp>
      <p:sp>
        <p:nvSpPr>
          <p:cNvPr id="710" name="object 3"/>
          <p:cNvSpPr txBox="1"/>
          <p:nvPr/>
        </p:nvSpPr>
        <p:spPr>
          <a:xfrm>
            <a:off x="419505" y="1035177"/>
            <a:ext cx="6985636" cy="2758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Regions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Geographic</a:t>
            </a:r>
            <a:r>
              <a:rPr spc="20"/>
              <a:t> </a:t>
            </a:r>
            <a:r>
              <a:t>locations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Consist </a:t>
            </a:r>
            <a:r>
              <a:rPr spc="0"/>
              <a:t>of </a:t>
            </a:r>
            <a:r>
              <a:rPr b="1" spc="0"/>
              <a:t>at least </a:t>
            </a:r>
            <a:r>
              <a:rPr b="1" spc="5"/>
              <a:t>two </a:t>
            </a:r>
            <a:r>
              <a:rPr spc="-10"/>
              <a:t>Availability</a:t>
            </a:r>
            <a:r>
              <a:rPr spc="-130"/>
              <a:t> </a:t>
            </a:r>
            <a:r>
              <a:t>Zones</a:t>
            </a:r>
          </a:p>
          <a:p>
            <a:pPr>
              <a:buClr>
                <a:srgbClr val="4D4D4B"/>
              </a:buClr>
              <a:buSzPct val="100000"/>
              <a:buFont typeface="Arial"/>
              <a:buChar char="•"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pc="-1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</a:t>
            </a:r>
            <a:r>
              <a:rPr spc="-35"/>
              <a:t> </a:t>
            </a:r>
            <a:r>
              <a:rPr spc="-5"/>
              <a:t>Zones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Clusters of data</a:t>
            </a:r>
            <a:r>
              <a:rPr spc="0"/>
              <a:t> </a:t>
            </a:r>
            <a:r>
              <a:t>centers</a:t>
            </a:r>
          </a:p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Isolated </a:t>
            </a:r>
            <a:r>
              <a:rPr spc="-5"/>
              <a:t>from </a:t>
            </a:r>
            <a:r>
              <a:t>failures </a:t>
            </a:r>
            <a:r>
              <a:rPr b="0" spc="-5"/>
              <a:t>in other </a:t>
            </a:r>
            <a:r>
              <a:rPr b="0" spc="-10"/>
              <a:t>Availability</a:t>
            </a:r>
            <a:r>
              <a:rPr b="0" spc="-114"/>
              <a:t> </a:t>
            </a:r>
            <a:r>
              <a:rPr b="0" spc="-5"/>
              <a:t>Zones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object 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13" name="object 2"/>
          <p:cNvSpPr txBox="1"/>
          <p:nvPr>
            <p:ph type="title"/>
          </p:nvPr>
        </p:nvSpPr>
        <p:spPr>
          <a:xfrm>
            <a:off x="415543" y="139064"/>
            <a:ext cx="444944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Global</a:t>
            </a:r>
            <a:r>
              <a:rPr spc="0"/>
              <a:t> </a:t>
            </a:r>
            <a:r>
              <a:t>Infrastructure</a:t>
            </a:r>
          </a:p>
        </p:txBody>
      </p:sp>
      <p:sp>
        <p:nvSpPr>
          <p:cNvPr id="714" name="object 3"/>
          <p:cNvSpPr/>
          <p:nvPr/>
        </p:nvSpPr>
        <p:spPr>
          <a:xfrm>
            <a:off x="754380" y="537972"/>
            <a:ext cx="7892796" cy="42336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5" name="object 4"/>
          <p:cNvSpPr/>
          <p:nvPr/>
        </p:nvSpPr>
        <p:spPr>
          <a:xfrm>
            <a:off x="537972" y="3416808"/>
            <a:ext cx="385573" cy="3657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object 5"/>
          <p:cNvSpPr/>
          <p:nvPr/>
        </p:nvSpPr>
        <p:spPr>
          <a:xfrm>
            <a:off x="537972" y="3861815"/>
            <a:ext cx="406909" cy="3855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7" name="object 6"/>
          <p:cNvSpPr txBox="1"/>
          <p:nvPr/>
        </p:nvSpPr>
        <p:spPr>
          <a:xfrm>
            <a:off x="909318" y="3441319"/>
            <a:ext cx="1658622" cy="61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Region &amp;</a:t>
            </a:r>
            <a:r>
              <a:rPr spc="0"/>
              <a:t> </a:t>
            </a:r>
            <a:r>
              <a:t>Number</a:t>
            </a: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of Availability Zones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 Region (coming</a:t>
            </a:r>
            <a:r>
              <a:rPr spc="-30"/>
              <a:t> </a:t>
            </a:r>
            <a:r>
              <a:t>soon)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object 3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20" name="object 2"/>
          <p:cNvSpPr txBox="1"/>
          <p:nvPr>
            <p:ph type="title"/>
          </p:nvPr>
        </p:nvSpPr>
        <p:spPr>
          <a:xfrm>
            <a:off x="415543" y="139064"/>
            <a:ext cx="444944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Global</a:t>
            </a:r>
            <a:r>
              <a:rPr spc="0"/>
              <a:t> </a:t>
            </a:r>
            <a:r>
              <a:t>Infrastructure</a:t>
            </a:r>
          </a:p>
        </p:txBody>
      </p:sp>
      <p:sp>
        <p:nvSpPr>
          <p:cNvPr id="721" name="object 3"/>
          <p:cNvSpPr txBox="1"/>
          <p:nvPr/>
        </p:nvSpPr>
        <p:spPr>
          <a:xfrm>
            <a:off x="419505" y="1035177"/>
            <a:ext cx="3729992" cy="1464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At </a:t>
            </a:r>
            <a:r>
              <a:rPr spc="-5"/>
              <a:t>least 2 </a:t>
            </a:r>
            <a:r>
              <a:rPr spc="-10"/>
              <a:t>Availability</a:t>
            </a:r>
            <a:r>
              <a:rPr spc="-120"/>
              <a:t> </a:t>
            </a:r>
            <a:r>
              <a:rPr spc="-5"/>
              <a:t>Zones  per region.</a:t>
            </a:r>
          </a:p>
          <a:p>
            <a:pPr indent="12700">
              <a:spcBef>
                <a:spcPts val="5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Examples: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 East (N.</a:t>
            </a:r>
            <a:r>
              <a:rPr spc="-70"/>
              <a:t> </a:t>
            </a:r>
            <a:r>
              <a:rPr spc="-4"/>
              <a:t>Virginia)</a:t>
            </a:r>
          </a:p>
        </p:txBody>
      </p:sp>
      <p:sp>
        <p:nvSpPr>
          <p:cNvPr id="722" name="object 4"/>
          <p:cNvSpPr txBox="1"/>
          <p:nvPr/>
        </p:nvSpPr>
        <p:spPr>
          <a:xfrm>
            <a:off x="1333880" y="2573651"/>
            <a:ext cx="1332231" cy="152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indent="-228600">
              <a:spcBef>
                <a:spcPts val="5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us-east-1a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us-east-1b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us-east-1c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us-east-1d</a:t>
            </a:r>
          </a:p>
          <a:p>
            <a:pPr marL="241300" indent="-228600">
              <a:spcBef>
                <a:spcPts val="400"/>
              </a:spcBef>
              <a:buSzPct val="100000"/>
              <a:buChar char="•"/>
              <a:tabLst>
                <a:tab pos="228600" algn="l"/>
                <a:tab pos="2413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us-east-1e</a:t>
            </a:r>
          </a:p>
        </p:txBody>
      </p:sp>
      <p:sp>
        <p:nvSpPr>
          <p:cNvPr id="723" name="object 5"/>
          <p:cNvSpPr txBox="1"/>
          <p:nvPr/>
        </p:nvSpPr>
        <p:spPr>
          <a:xfrm>
            <a:off x="4888484" y="2217041"/>
            <a:ext cx="2531746" cy="1237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4" indent="-287020">
              <a:spcBef>
                <a:spcPts val="5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Asia </a:t>
            </a:r>
            <a:r>
              <a:rPr spc="-4"/>
              <a:t>Pacific</a:t>
            </a:r>
            <a:r>
              <a:rPr spc="-60"/>
              <a:t> </a:t>
            </a:r>
            <a:r>
              <a:rPr spc="-30"/>
              <a:t>(Tokyo)</a:t>
            </a:r>
          </a:p>
          <a:p>
            <a:pPr lvl="1" marL="698500" indent="-228600">
              <a:spcBef>
                <a:spcPts val="400"/>
              </a:spcBef>
              <a:buSzPct val="100000"/>
              <a:buChar char="•"/>
              <a:tabLst>
                <a:tab pos="685800" algn="l"/>
                <a:tab pos="6985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ap-northeast-1a</a:t>
            </a:r>
          </a:p>
          <a:p>
            <a:pPr lvl="1" marL="698500" indent="-228600">
              <a:spcBef>
                <a:spcPts val="400"/>
              </a:spcBef>
              <a:buSzPct val="100000"/>
              <a:buChar char="•"/>
              <a:tabLst>
                <a:tab pos="685800" algn="l"/>
                <a:tab pos="6985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ap-northeast-1b</a:t>
            </a:r>
          </a:p>
          <a:p>
            <a:pPr lvl="1" marL="698500" indent="-228600">
              <a:spcBef>
                <a:spcPts val="400"/>
              </a:spcBef>
              <a:buSzPct val="100000"/>
              <a:buChar char="•"/>
              <a:tabLst>
                <a:tab pos="685800" algn="l"/>
                <a:tab pos="6985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ap-northeast-1c</a:t>
            </a:r>
          </a:p>
        </p:txBody>
      </p:sp>
      <p:sp>
        <p:nvSpPr>
          <p:cNvPr id="724" name="object 6"/>
          <p:cNvSpPr txBox="1"/>
          <p:nvPr/>
        </p:nvSpPr>
        <p:spPr>
          <a:xfrm>
            <a:off x="2310763" y="4477918"/>
            <a:ext cx="452374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i="1" spc="-4" sz="1000">
                <a:solidFill>
                  <a:srgbClr val="75757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Note: Conceptual drawing only. The number of Availability Zones (AZ) may</a:t>
            </a:r>
            <a:r>
              <a:rPr spc="45"/>
              <a:t> </a:t>
            </a:r>
            <a:r>
              <a:rPr spc="0"/>
              <a:t>vary.</a:t>
            </a:r>
          </a:p>
        </p:txBody>
      </p:sp>
      <p:sp>
        <p:nvSpPr>
          <p:cNvPr id="725" name="object 7"/>
          <p:cNvSpPr/>
          <p:nvPr/>
        </p:nvSpPr>
        <p:spPr>
          <a:xfrm>
            <a:off x="3123438" y="2649472"/>
            <a:ext cx="1449326" cy="162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221"/>
                </a:moveTo>
                <a:lnTo>
                  <a:pt x="73" y="2572"/>
                </a:lnTo>
                <a:lnTo>
                  <a:pt x="283" y="1967"/>
                </a:lnTo>
                <a:lnTo>
                  <a:pt x="615" y="1420"/>
                </a:lnTo>
                <a:lnTo>
                  <a:pt x="1055" y="944"/>
                </a:lnTo>
                <a:lnTo>
                  <a:pt x="1588" y="550"/>
                </a:lnTo>
                <a:lnTo>
                  <a:pt x="2199" y="253"/>
                </a:lnTo>
                <a:lnTo>
                  <a:pt x="2875" y="65"/>
                </a:lnTo>
                <a:lnTo>
                  <a:pt x="3600" y="0"/>
                </a:lnTo>
                <a:lnTo>
                  <a:pt x="18000" y="0"/>
                </a:lnTo>
                <a:lnTo>
                  <a:pt x="18725" y="65"/>
                </a:lnTo>
                <a:lnTo>
                  <a:pt x="19401" y="253"/>
                </a:lnTo>
                <a:lnTo>
                  <a:pt x="20012" y="550"/>
                </a:lnTo>
                <a:lnTo>
                  <a:pt x="20545" y="944"/>
                </a:lnTo>
                <a:lnTo>
                  <a:pt x="20985" y="1420"/>
                </a:lnTo>
                <a:lnTo>
                  <a:pt x="21317" y="1967"/>
                </a:lnTo>
                <a:lnTo>
                  <a:pt x="21527" y="2572"/>
                </a:lnTo>
                <a:lnTo>
                  <a:pt x="21600" y="3221"/>
                </a:lnTo>
                <a:lnTo>
                  <a:pt x="21600" y="18379"/>
                </a:lnTo>
                <a:lnTo>
                  <a:pt x="21527" y="19028"/>
                </a:lnTo>
                <a:lnTo>
                  <a:pt x="21317" y="19633"/>
                </a:lnTo>
                <a:lnTo>
                  <a:pt x="20985" y="20180"/>
                </a:lnTo>
                <a:lnTo>
                  <a:pt x="20545" y="20657"/>
                </a:lnTo>
                <a:lnTo>
                  <a:pt x="20012" y="21050"/>
                </a:lnTo>
                <a:lnTo>
                  <a:pt x="19401" y="21347"/>
                </a:lnTo>
                <a:lnTo>
                  <a:pt x="18725" y="21535"/>
                </a:lnTo>
                <a:lnTo>
                  <a:pt x="18000" y="21600"/>
                </a:lnTo>
                <a:lnTo>
                  <a:pt x="3600" y="21600"/>
                </a:lnTo>
                <a:lnTo>
                  <a:pt x="2875" y="21535"/>
                </a:lnTo>
                <a:lnTo>
                  <a:pt x="2199" y="21347"/>
                </a:lnTo>
                <a:lnTo>
                  <a:pt x="1588" y="21050"/>
                </a:lnTo>
                <a:lnTo>
                  <a:pt x="1055" y="20657"/>
                </a:lnTo>
                <a:lnTo>
                  <a:pt x="615" y="20180"/>
                </a:lnTo>
                <a:lnTo>
                  <a:pt x="283" y="19633"/>
                </a:lnTo>
                <a:lnTo>
                  <a:pt x="73" y="19028"/>
                </a:lnTo>
                <a:lnTo>
                  <a:pt x="0" y="18379"/>
                </a:lnTo>
                <a:lnTo>
                  <a:pt x="0" y="3221"/>
                </a:lnTo>
                <a:close/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6" name="object 8"/>
          <p:cNvSpPr txBox="1"/>
          <p:nvPr/>
        </p:nvSpPr>
        <p:spPr>
          <a:xfrm>
            <a:off x="3451097" y="2750947"/>
            <a:ext cx="79311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 East</a:t>
            </a:r>
            <a:r>
              <a:rPr spc="-75"/>
              <a:t> </a:t>
            </a:r>
            <a:r>
              <a:rPr spc="-15"/>
              <a:t>(VA)</a:t>
            </a:r>
          </a:p>
        </p:txBody>
      </p:sp>
      <p:sp>
        <p:nvSpPr>
          <p:cNvPr id="727" name="object 9"/>
          <p:cNvSpPr/>
          <p:nvPr/>
        </p:nvSpPr>
        <p:spPr>
          <a:xfrm>
            <a:off x="3334510" y="3102864"/>
            <a:ext cx="1030226" cy="1092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4" y="9817"/>
                </a:lnTo>
                <a:lnTo>
                  <a:pt x="174" y="8859"/>
                </a:lnTo>
                <a:lnTo>
                  <a:pt x="386" y="7929"/>
                </a:lnTo>
                <a:lnTo>
                  <a:pt x="676" y="7031"/>
                </a:lnTo>
                <a:lnTo>
                  <a:pt x="1040" y="6170"/>
                </a:lnTo>
                <a:lnTo>
                  <a:pt x="1475" y="5349"/>
                </a:lnTo>
                <a:lnTo>
                  <a:pt x="1976" y="4571"/>
                </a:lnTo>
                <a:lnTo>
                  <a:pt x="2540" y="3842"/>
                </a:lnTo>
                <a:lnTo>
                  <a:pt x="3163" y="3163"/>
                </a:lnTo>
                <a:lnTo>
                  <a:pt x="3842" y="2540"/>
                </a:lnTo>
                <a:lnTo>
                  <a:pt x="4572" y="1976"/>
                </a:lnTo>
                <a:lnTo>
                  <a:pt x="5349" y="1474"/>
                </a:lnTo>
                <a:lnTo>
                  <a:pt x="6170" y="1040"/>
                </a:lnTo>
                <a:lnTo>
                  <a:pt x="7032" y="676"/>
                </a:lnTo>
                <a:lnTo>
                  <a:pt x="7929" y="386"/>
                </a:lnTo>
                <a:lnTo>
                  <a:pt x="8859" y="174"/>
                </a:lnTo>
                <a:lnTo>
                  <a:pt x="9817" y="44"/>
                </a:lnTo>
                <a:lnTo>
                  <a:pt x="10800" y="0"/>
                </a:lnTo>
                <a:lnTo>
                  <a:pt x="11783" y="44"/>
                </a:lnTo>
                <a:lnTo>
                  <a:pt x="12741" y="174"/>
                </a:lnTo>
                <a:lnTo>
                  <a:pt x="13671" y="386"/>
                </a:lnTo>
                <a:lnTo>
                  <a:pt x="14568" y="676"/>
                </a:lnTo>
                <a:lnTo>
                  <a:pt x="15430" y="1040"/>
                </a:lnTo>
                <a:lnTo>
                  <a:pt x="16251" y="1474"/>
                </a:lnTo>
                <a:lnTo>
                  <a:pt x="17028" y="1976"/>
                </a:lnTo>
                <a:lnTo>
                  <a:pt x="17758" y="2540"/>
                </a:lnTo>
                <a:lnTo>
                  <a:pt x="18437" y="3163"/>
                </a:lnTo>
                <a:lnTo>
                  <a:pt x="19060" y="3842"/>
                </a:lnTo>
                <a:lnTo>
                  <a:pt x="19624" y="4571"/>
                </a:lnTo>
                <a:lnTo>
                  <a:pt x="20125" y="5349"/>
                </a:lnTo>
                <a:lnTo>
                  <a:pt x="20560" y="6170"/>
                </a:lnTo>
                <a:lnTo>
                  <a:pt x="20924" y="7031"/>
                </a:lnTo>
                <a:lnTo>
                  <a:pt x="21214" y="7929"/>
                </a:lnTo>
                <a:lnTo>
                  <a:pt x="21426" y="8859"/>
                </a:lnTo>
                <a:lnTo>
                  <a:pt x="21556" y="9817"/>
                </a:lnTo>
                <a:lnTo>
                  <a:pt x="21600" y="10800"/>
                </a:lnTo>
                <a:lnTo>
                  <a:pt x="21556" y="11783"/>
                </a:lnTo>
                <a:lnTo>
                  <a:pt x="21426" y="12741"/>
                </a:lnTo>
                <a:lnTo>
                  <a:pt x="21214" y="13671"/>
                </a:lnTo>
                <a:lnTo>
                  <a:pt x="20924" y="14568"/>
                </a:lnTo>
                <a:lnTo>
                  <a:pt x="20560" y="15430"/>
                </a:lnTo>
                <a:lnTo>
                  <a:pt x="20125" y="16251"/>
                </a:lnTo>
                <a:lnTo>
                  <a:pt x="19624" y="17028"/>
                </a:lnTo>
                <a:lnTo>
                  <a:pt x="19060" y="17758"/>
                </a:lnTo>
                <a:lnTo>
                  <a:pt x="18437" y="18437"/>
                </a:lnTo>
                <a:lnTo>
                  <a:pt x="17758" y="19060"/>
                </a:lnTo>
                <a:lnTo>
                  <a:pt x="17028" y="19624"/>
                </a:lnTo>
                <a:lnTo>
                  <a:pt x="16251" y="20125"/>
                </a:lnTo>
                <a:lnTo>
                  <a:pt x="15430" y="20560"/>
                </a:lnTo>
                <a:lnTo>
                  <a:pt x="14568" y="20924"/>
                </a:lnTo>
                <a:lnTo>
                  <a:pt x="13671" y="21214"/>
                </a:lnTo>
                <a:lnTo>
                  <a:pt x="12741" y="21426"/>
                </a:lnTo>
                <a:lnTo>
                  <a:pt x="11783" y="21556"/>
                </a:lnTo>
                <a:lnTo>
                  <a:pt x="10800" y="21600"/>
                </a:lnTo>
                <a:lnTo>
                  <a:pt x="9817" y="21556"/>
                </a:lnTo>
                <a:lnTo>
                  <a:pt x="8859" y="21426"/>
                </a:lnTo>
                <a:lnTo>
                  <a:pt x="7929" y="21214"/>
                </a:lnTo>
                <a:lnTo>
                  <a:pt x="7032" y="20924"/>
                </a:lnTo>
                <a:lnTo>
                  <a:pt x="6170" y="20560"/>
                </a:lnTo>
                <a:lnTo>
                  <a:pt x="5349" y="20125"/>
                </a:lnTo>
                <a:lnTo>
                  <a:pt x="4572" y="19624"/>
                </a:lnTo>
                <a:lnTo>
                  <a:pt x="3842" y="19060"/>
                </a:lnTo>
                <a:lnTo>
                  <a:pt x="3163" y="18437"/>
                </a:lnTo>
                <a:lnTo>
                  <a:pt x="2540" y="17758"/>
                </a:lnTo>
                <a:lnTo>
                  <a:pt x="1976" y="17028"/>
                </a:lnTo>
                <a:lnTo>
                  <a:pt x="1475" y="16251"/>
                </a:lnTo>
                <a:lnTo>
                  <a:pt x="1040" y="15430"/>
                </a:lnTo>
                <a:lnTo>
                  <a:pt x="676" y="14568"/>
                </a:lnTo>
                <a:lnTo>
                  <a:pt x="386" y="13671"/>
                </a:lnTo>
                <a:lnTo>
                  <a:pt x="174" y="12741"/>
                </a:lnTo>
                <a:lnTo>
                  <a:pt x="44" y="11783"/>
                </a:lnTo>
                <a:lnTo>
                  <a:pt x="0" y="10800"/>
                </a:lnTo>
                <a:close/>
              </a:path>
            </a:pathLst>
          </a:custGeom>
          <a:ln w="57911">
            <a:solidFill>
              <a:srgbClr val="4BB5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8" name="object 10"/>
          <p:cNvSpPr/>
          <p:nvPr/>
        </p:nvSpPr>
        <p:spPr>
          <a:xfrm>
            <a:off x="3199638" y="3137154"/>
            <a:ext cx="630937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74" y="0"/>
                </a:moveTo>
                <a:lnTo>
                  <a:pt x="1826" y="0"/>
                </a:lnTo>
                <a:lnTo>
                  <a:pt x="1115" y="283"/>
                </a:lnTo>
                <a:lnTo>
                  <a:pt x="535" y="1054"/>
                </a:lnTo>
                <a:lnTo>
                  <a:pt x="143" y="2199"/>
                </a:lnTo>
                <a:lnTo>
                  <a:pt x="0" y="3600"/>
                </a:lnTo>
                <a:lnTo>
                  <a:pt x="0" y="18000"/>
                </a:lnTo>
                <a:lnTo>
                  <a:pt x="143" y="19401"/>
                </a:lnTo>
                <a:lnTo>
                  <a:pt x="535" y="20546"/>
                </a:lnTo>
                <a:lnTo>
                  <a:pt x="1115" y="21317"/>
                </a:lnTo>
                <a:lnTo>
                  <a:pt x="1826" y="21600"/>
                </a:lnTo>
                <a:lnTo>
                  <a:pt x="19774" y="21600"/>
                </a:lnTo>
                <a:lnTo>
                  <a:pt x="20485" y="21317"/>
                </a:lnTo>
                <a:lnTo>
                  <a:pt x="21065" y="20546"/>
                </a:lnTo>
                <a:lnTo>
                  <a:pt x="21457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5" y="1054"/>
                </a:lnTo>
                <a:lnTo>
                  <a:pt x="20485" y="283"/>
                </a:lnTo>
                <a:lnTo>
                  <a:pt x="197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object 11"/>
          <p:cNvSpPr/>
          <p:nvPr/>
        </p:nvSpPr>
        <p:spPr>
          <a:xfrm>
            <a:off x="3199638" y="3137154"/>
            <a:ext cx="630937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0" name="object 12"/>
          <p:cNvSpPr txBox="1"/>
          <p:nvPr/>
        </p:nvSpPr>
        <p:spPr>
          <a:xfrm>
            <a:off x="3322701" y="3205733"/>
            <a:ext cx="3841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A</a:t>
            </a:r>
          </a:p>
        </p:txBody>
      </p:sp>
      <p:sp>
        <p:nvSpPr>
          <p:cNvPr id="731" name="object 13"/>
          <p:cNvSpPr/>
          <p:nvPr/>
        </p:nvSpPr>
        <p:spPr>
          <a:xfrm>
            <a:off x="3876294" y="3137154"/>
            <a:ext cx="629411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1830" y="0"/>
                </a:lnTo>
                <a:lnTo>
                  <a:pt x="1118" y="283"/>
                </a:lnTo>
                <a:lnTo>
                  <a:pt x="536" y="1054"/>
                </a:lnTo>
                <a:lnTo>
                  <a:pt x="144" y="2199"/>
                </a:lnTo>
                <a:lnTo>
                  <a:pt x="0" y="3600"/>
                </a:lnTo>
                <a:lnTo>
                  <a:pt x="0" y="18000"/>
                </a:lnTo>
                <a:lnTo>
                  <a:pt x="144" y="19401"/>
                </a:lnTo>
                <a:lnTo>
                  <a:pt x="536" y="20546"/>
                </a:lnTo>
                <a:lnTo>
                  <a:pt x="1118" y="21317"/>
                </a:lnTo>
                <a:lnTo>
                  <a:pt x="1830" y="21600"/>
                </a:lnTo>
                <a:lnTo>
                  <a:pt x="19769" y="21600"/>
                </a:lnTo>
                <a:lnTo>
                  <a:pt x="20482" y="21317"/>
                </a:lnTo>
                <a:lnTo>
                  <a:pt x="21064" y="20546"/>
                </a:lnTo>
                <a:lnTo>
                  <a:pt x="2145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4" y="1054"/>
                </a:lnTo>
                <a:lnTo>
                  <a:pt x="20482" y="283"/>
                </a:lnTo>
                <a:lnTo>
                  <a:pt x="1976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2" name="object 14"/>
          <p:cNvSpPr/>
          <p:nvPr/>
        </p:nvSpPr>
        <p:spPr>
          <a:xfrm>
            <a:off x="3876294" y="3137154"/>
            <a:ext cx="629411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0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0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3" name="object 15"/>
          <p:cNvSpPr txBox="1"/>
          <p:nvPr/>
        </p:nvSpPr>
        <p:spPr>
          <a:xfrm>
            <a:off x="3999103" y="3205733"/>
            <a:ext cx="3841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B</a:t>
            </a:r>
          </a:p>
        </p:txBody>
      </p:sp>
      <p:sp>
        <p:nvSpPr>
          <p:cNvPr id="734" name="object 16"/>
          <p:cNvSpPr/>
          <p:nvPr/>
        </p:nvSpPr>
        <p:spPr>
          <a:xfrm>
            <a:off x="3199638" y="3505960"/>
            <a:ext cx="630937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74" y="0"/>
                </a:moveTo>
                <a:lnTo>
                  <a:pt x="1826" y="0"/>
                </a:lnTo>
                <a:lnTo>
                  <a:pt x="1115" y="283"/>
                </a:lnTo>
                <a:lnTo>
                  <a:pt x="535" y="1054"/>
                </a:lnTo>
                <a:lnTo>
                  <a:pt x="143" y="2199"/>
                </a:lnTo>
                <a:lnTo>
                  <a:pt x="0" y="3600"/>
                </a:lnTo>
                <a:lnTo>
                  <a:pt x="0" y="18000"/>
                </a:lnTo>
                <a:lnTo>
                  <a:pt x="143" y="19401"/>
                </a:lnTo>
                <a:lnTo>
                  <a:pt x="535" y="20546"/>
                </a:lnTo>
                <a:lnTo>
                  <a:pt x="1115" y="21317"/>
                </a:lnTo>
                <a:lnTo>
                  <a:pt x="1826" y="21600"/>
                </a:lnTo>
                <a:lnTo>
                  <a:pt x="19774" y="21600"/>
                </a:lnTo>
                <a:lnTo>
                  <a:pt x="20485" y="21317"/>
                </a:lnTo>
                <a:lnTo>
                  <a:pt x="21065" y="20546"/>
                </a:lnTo>
                <a:lnTo>
                  <a:pt x="21457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5" y="1054"/>
                </a:lnTo>
                <a:lnTo>
                  <a:pt x="20485" y="283"/>
                </a:lnTo>
                <a:lnTo>
                  <a:pt x="197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5" name="object 17"/>
          <p:cNvSpPr/>
          <p:nvPr/>
        </p:nvSpPr>
        <p:spPr>
          <a:xfrm>
            <a:off x="3199638" y="3505960"/>
            <a:ext cx="630937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6" name="object 18"/>
          <p:cNvSpPr txBox="1"/>
          <p:nvPr/>
        </p:nvSpPr>
        <p:spPr>
          <a:xfrm>
            <a:off x="3318128" y="3574796"/>
            <a:ext cx="39116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C</a:t>
            </a:r>
          </a:p>
        </p:txBody>
      </p:sp>
      <p:sp>
        <p:nvSpPr>
          <p:cNvPr id="737" name="object 19"/>
          <p:cNvSpPr/>
          <p:nvPr/>
        </p:nvSpPr>
        <p:spPr>
          <a:xfrm>
            <a:off x="3876294" y="3505960"/>
            <a:ext cx="629411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1830" y="0"/>
                </a:lnTo>
                <a:lnTo>
                  <a:pt x="1118" y="283"/>
                </a:lnTo>
                <a:lnTo>
                  <a:pt x="536" y="1054"/>
                </a:lnTo>
                <a:lnTo>
                  <a:pt x="144" y="2199"/>
                </a:lnTo>
                <a:lnTo>
                  <a:pt x="0" y="3600"/>
                </a:lnTo>
                <a:lnTo>
                  <a:pt x="0" y="18000"/>
                </a:lnTo>
                <a:lnTo>
                  <a:pt x="144" y="19401"/>
                </a:lnTo>
                <a:lnTo>
                  <a:pt x="536" y="20546"/>
                </a:lnTo>
                <a:lnTo>
                  <a:pt x="1118" y="21317"/>
                </a:lnTo>
                <a:lnTo>
                  <a:pt x="1830" y="21600"/>
                </a:lnTo>
                <a:lnTo>
                  <a:pt x="19769" y="21600"/>
                </a:lnTo>
                <a:lnTo>
                  <a:pt x="20482" y="21317"/>
                </a:lnTo>
                <a:lnTo>
                  <a:pt x="21064" y="20546"/>
                </a:lnTo>
                <a:lnTo>
                  <a:pt x="2145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4" y="1054"/>
                </a:lnTo>
                <a:lnTo>
                  <a:pt x="20482" y="283"/>
                </a:lnTo>
                <a:lnTo>
                  <a:pt x="1976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8" name="object 20"/>
          <p:cNvSpPr/>
          <p:nvPr/>
        </p:nvSpPr>
        <p:spPr>
          <a:xfrm>
            <a:off x="3876294" y="3505960"/>
            <a:ext cx="629411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0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0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9" name="object 21"/>
          <p:cNvSpPr txBox="1"/>
          <p:nvPr/>
        </p:nvSpPr>
        <p:spPr>
          <a:xfrm>
            <a:off x="3994529" y="3574796"/>
            <a:ext cx="39116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D</a:t>
            </a:r>
          </a:p>
        </p:txBody>
      </p:sp>
      <p:sp>
        <p:nvSpPr>
          <p:cNvPr id="740" name="object 22"/>
          <p:cNvSpPr/>
          <p:nvPr/>
        </p:nvSpPr>
        <p:spPr>
          <a:xfrm>
            <a:off x="3539490" y="3874770"/>
            <a:ext cx="629413" cy="321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1" y="0"/>
                </a:moveTo>
                <a:lnTo>
                  <a:pt x="1839" y="0"/>
                </a:lnTo>
                <a:lnTo>
                  <a:pt x="1123" y="283"/>
                </a:lnTo>
                <a:lnTo>
                  <a:pt x="539" y="1054"/>
                </a:lnTo>
                <a:lnTo>
                  <a:pt x="145" y="2199"/>
                </a:lnTo>
                <a:lnTo>
                  <a:pt x="0" y="3600"/>
                </a:lnTo>
                <a:lnTo>
                  <a:pt x="0" y="18000"/>
                </a:lnTo>
                <a:lnTo>
                  <a:pt x="145" y="19401"/>
                </a:lnTo>
                <a:lnTo>
                  <a:pt x="539" y="20546"/>
                </a:lnTo>
                <a:lnTo>
                  <a:pt x="1123" y="21317"/>
                </a:lnTo>
                <a:lnTo>
                  <a:pt x="1839" y="21600"/>
                </a:lnTo>
                <a:lnTo>
                  <a:pt x="19761" y="21600"/>
                </a:lnTo>
                <a:lnTo>
                  <a:pt x="20477" y="21317"/>
                </a:lnTo>
                <a:lnTo>
                  <a:pt x="21061" y="20546"/>
                </a:lnTo>
                <a:lnTo>
                  <a:pt x="21455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5" y="2199"/>
                </a:lnTo>
                <a:lnTo>
                  <a:pt x="21061" y="1054"/>
                </a:lnTo>
                <a:lnTo>
                  <a:pt x="20477" y="283"/>
                </a:lnTo>
                <a:lnTo>
                  <a:pt x="1976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1" name="object 23"/>
          <p:cNvSpPr/>
          <p:nvPr/>
        </p:nvSpPr>
        <p:spPr>
          <a:xfrm>
            <a:off x="3539490" y="3874770"/>
            <a:ext cx="629413" cy="321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5" y="2199"/>
                </a:lnTo>
                <a:lnTo>
                  <a:pt x="539" y="1054"/>
                </a:lnTo>
                <a:lnTo>
                  <a:pt x="1123" y="283"/>
                </a:lnTo>
                <a:lnTo>
                  <a:pt x="1839" y="0"/>
                </a:lnTo>
                <a:lnTo>
                  <a:pt x="19761" y="0"/>
                </a:lnTo>
                <a:lnTo>
                  <a:pt x="20477" y="283"/>
                </a:lnTo>
                <a:lnTo>
                  <a:pt x="21061" y="1054"/>
                </a:lnTo>
                <a:lnTo>
                  <a:pt x="21455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5" y="19401"/>
                </a:lnTo>
                <a:lnTo>
                  <a:pt x="21061" y="20546"/>
                </a:lnTo>
                <a:lnTo>
                  <a:pt x="20477" y="21317"/>
                </a:lnTo>
                <a:lnTo>
                  <a:pt x="19761" y="21600"/>
                </a:lnTo>
                <a:lnTo>
                  <a:pt x="1839" y="21600"/>
                </a:lnTo>
                <a:lnTo>
                  <a:pt x="1123" y="21317"/>
                </a:lnTo>
                <a:lnTo>
                  <a:pt x="539" y="20546"/>
                </a:lnTo>
                <a:lnTo>
                  <a:pt x="145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2" name="object 24"/>
          <p:cNvSpPr txBox="1"/>
          <p:nvPr/>
        </p:nvSpPr>
        <p:spPr>
          <a:xfrm>
            <a:off x="3662298" y="3943603"/>
            <a:ext cx="3841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E</a:t>
            </a:r>
          </a:p>
        </p:txBody>
      </p:sp>
      <p:sp>
        <p:nvSpPr>
          <p:cNvPr id="743" name="object 25"/>
          <p:cNvSpPr/>
          <p:nvPr/>
        </p:nvSpPr>
        <p:spPr>
          <a:xfrm>
            <a:off x="7437880" y="2647949"/>
            <a:ext cx="1449326" cy="162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221"/>
                </a:moveTo>
                <a:lnTo>
                  <a:pt x="73" y="2572"/>
                </a:lnTo>
                <a:lnTo>
                  <a:pt x="283" y="1967"/>
                </a:lnTo>
                <a:lnTo>
                  <a:pt x="615" y="1420"/>
                </a:lnTo>
                <a:lnTo>
                  <a:pt x="1055" y="944"/>
                </a:lnTo>
                <a:lnTo>
                  <a:pt x="1588" y="550"/>
                </a:lnTo>
                <a:lnTo>
                  <a:pt x="2199" y="253"/>
                </a:lnTo>
                <a:lnTo>
                  <a:pt x="2875" y="65"/>
                </a:lnTo>
                <a:lnTo>
                  <a:pt x="3600" y="0"/>
                </a:lnTo>
                <a:lnTo>
                  <a:pt x="18000" y="0"/>
                </a:lnTo>
                <a:lnTo>
                  <a:pt x="18725" y="65"/>
                </a:lnTo>
                <a:lnTo>
                  <a:pt x="19401" y="253"/>
                </a:lnTo>
                <a:lnTo>
                  <a:pt x="20012" y="550"/>
                </a:lnTo>
                <a:lnTo>
                  <a:pt x="20545" y="944"/>
                </a:lnTo>
                <a:lnTo>
                  <a:pt x="20985" y="1420"/>
                </a:lnTo>
                <a:lnTo>
                  <a:pt x="21317" y="1967"/>
                </a:lnTo>
                <a:lnTo>
                  <a:pt x="21527" y="2572"/>
                </a:lnTo>
                <a:lnTo>
                  <a:pt x="21600" y="3221"/>
                </a:lnTo>
                <a:lnTo>
                  <a:pt x="21600" y="18379"/>
                </a:lnTo>
                <a:lnTo>
                  <a:pt x="21527" y="19028"/>
                </a:lnTo>
                <a:lnTo>
                  <a:pt x="21317" y="19633"/>
                </a:lnTo>
                <a:lnTo>
                  <a:pt x="20985" y="20180"/>
                </a:lnTo>
                <a:lnTo>
                  <a:pt x="20545" y="20657"/>
                </a:lnTo>
                <a:lnTo>
                  <a:pt x="20012" y="21050"/>
                </a:lnTo>
                <a:lnTo>
                  <a:pt x="19401" y="21347"/>
                </a:lnTo>
                <a:lnTo>
                  <a:pt x="18725" y="21535"/>
                </a:lnTo>
                <a:lnTo>
                  <a:pt x="18000" y="21600"/>
                </a:lnTo>
                <a:lnTo>
                  <a:pt x="3600" y="21600"/>
                </a:lnTo>
                <a:lnTo>
                  <a:pt x="2875" y="21535"/>
                </a:lnTo>
                <a:lnTo>
                  <a:pt x="2199" y="21347"/>
                </a:lnTo>
                <a:lnTo>
                  <a:pt x="1588" y="21050"/>
                </a:lnTo>
                <a:lnTo>
                  <a:pt x="1055" y="20657"/>
                </a:lnTo>
                <a:lnTo>
                  <a:pt x="615" y="20180"/>
                </a:lnTo>
                <a:lnTo>
                  <a:pt x="283" y="19633"/>
                </a:lnTo>
                <a:lnTo>
                  <a:pt x="73" y="19028"/>
                </a:lnTo>
                <a:lnTo>
                  <a:pt x="0" y="18379"/>
                </a:lnTo>
                <a:lnTo>
                  <a:pt x="0" y="3221"/>
                </a:lnTo>
                <a:close/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object 26"/>
          <p:cNvSpPr txBox="1"/>
          <p:nvPr/>
        </p:nvSpPr>
        <p:spPr>
          <a:xfrm>
            <a:off x="7795386" y="2748533"/>
            <a:ext cx="734696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5095" marR="5080" indent="-11303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Asia</a:t>
            </a:r>
            <a:r>
              <a:rPr spc="-45"/>
              <a:t> </a:t>
            </a:r>
            <a:r>
              <a:rPr spc="-4"/>
              <a:t>Pacific  (Tokyo)</a:t>
            </a:r>
          </a:p>
        </p:txBody>
      </p:sp>
      <p:sp>
        <p:nvSpPr>
          <p:cNvPr id="745" name="object 27"/>
          <p:cNvSpPr/>
          <p:nvPr/>
        </p:nvSpPr>
        <p:spPr>
          <a:xfrm>
            <a:off x="7648956" y="3099816"/>
            <a:ext cx="1030226" cy="1092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4" y="9817"/>
                </a:lnTo>
                <a:lnTo>
                  <a:pt x="174" y="8859"/>
                </a:lnTo>
                <a:lnTo>
                  <a:pt x="386" y="7929"/>
                </a:lnTo>
                <a:lnTo>
                  <a:pt x="676" y="7031"/>
                </a:lnTo>
                <a:lnTo>
                  <a:pt x="1040" y="6170"/>
                </a:lnTo>
                <a:lnTo>
                  <a:pt x="1475" y="5349"/>
                </a:lnTo>
                <a:lnTo>
                  <a:pt x="1976" y="4571"/>
                </a:lnTo>
                <a:lnTo>
                  <a:pt x="2540" y="3842"/>
                </a:lnTo>
                <a:lnTo>
                  <a:pt x="3163" y="3163"/>
                </a:lnTo>
                <a:lnTo>
                  <a:pt x="3842" y="2540"/>
                </a:lnTo>
                <a:lnTo>
                  <a:pt x="4572" y="1976"/>
                </a:lnTo>
                <a:lnTo>
                  <a:pt x="5349" y="1474"/>
                </a:lnTo>
                <a:lnTo>
                  <a:pt x="6170" y="1040"/>
                </a:lnTo>
                <a:lnTo>
                  <a:pt x="7032" y="676"/>
                </a:lnTo>
                <a:lnTo>
                  <a:pt x="7929" y="386"/>
                </a:lnTo>
                <a:lnTo>
                  <a:pt x="8859" y="174"/>
                </a:lnTo>
                <a:lnTo>
                  <a:pt x="9817" y="44"/>
                </a:lnTo>
                <a:lnTo>
                  <a:pt x="10800" y="0"/>
                </a:lnTo>
                <a:lnTo>
                  <a:pt x="11783" y="44"/>
                </a:lnTo>
                <a:lnTo>
                  <a:pt x="12741" y="174"/>
                </a:lnTo>
                <a:lnTo>
                  <a:pt x="13671" y="386"/>
                </a:lnTo>
                <a:lnTo>
                  <a:pt x="14568" y="676"/>
                </a:lnTo>
                <a:lnTo>
                  <a:pt x="15430" y="1040"/>
                </a:lnTo>
                <a:lnTo>
                  <a:pt x="16251" y="1474"/>
                </a:lnTo>
                <a:lnTo>
                  <a:pt x="17028" y="1976"/>
                </a:lnTo>
                <a:lnTo>
                  <a:pt x="17758" y="2540"/>
                </a:lnTo>
                <a:lnTo>
                  <a:pt x="18437" y="3163"/>
                </a:lnTo>
                <a:lnTo>
                  <a:pt x="19060" y="3842"/>
                </a:lnTo>
                <a:lnTo>
                  <a:pt x="19624" y="4571"/>
                </a:lnTo>
                <a:lnTo>
                  <a:pt x="20125" y="5349"/>
                </a:lnTo>
                <a:lnTo>
                  <a:pt x="20560" y="6170"/>
                </a:lnTo>
                <a:lnTo>
                  <a:pt x="20924" y="7031"/>
                </a:lnTo>
                <a:lnTo>
                  <a:pt x="21214" y="7929"/>
                </a:lnTo>
                <a:lnTo>
                  <a:pt x="21426" y="8859"/>
                </a:lnTo>
                <a:lnTo>
                  <a:pt x="21556" y="9817"/>
                </a:lnTo>
                <a:lnTo>
                  <a:pt x="21600" y="10800"/>
                </a:lnTo>
                <a:lnTo>
                  <a:pt x="21556" y="11783"/>
                </a:lnTo>
                <a:lnTo>
                  <a:pt x="21426" y="12741"/>
                </a:lnTo>
                <a:lnTo>
                  <a:pt x="21214" y="13671"/>
                </a:lnTo>
                <a:lnTo>
                  <a:pt x="20924" y="14568"/>
                </a:lnTo>
                <a:lnTo>
                  <a:pt x="20560" y="15430"/>
                </a:lnTo>
                <a:lnTo>
                  <a:pt x="20125" y="16251"/>
                </a:lnTo>
                <a:lnTo>
                  <a:pt x="19624" y="17028"/>
                </a:lnTo>
                <a:lnTo>
                  <a:pt x="19060" y="17758"/>
                </a:lnTo>
                <a:lnTo>
                  <a:pt x="18437" y="18437"/>
                </a:lnTo>
                <a:lnTo>
                  <a:pt x="17758" y="19060"/>
                </a:lnTo>
                <a:lnTo>
                  <a:pt x="17028" y="19624"/>
                </a:lnTo>
                <a:lnTo>
                  <a:pt x="16251" y="20125"/>
                </a:lnTo>
                <a:lnTo>
                  <a:pt x="15430" y="20560"/>
                </a:lnTo>
                <a:lnTo>
                  <a:pt x="14568" y="20924"/>
                </a:lnTo>
                <a:lnTo>
                  <a:pt x="13671" y="21214"/>
                </a:lnTo>
                <a:lnTo>
                  <a:pt x="12741" y="21426"/>
                </a:lnTo>
                <a:lnTo>
                  <a:pt x="11783" y="21556"/>
                </a:lnTo>
                <a:lnTo>
                  <a:pt x="10800" y="21600"/>
                </a:lnTo>
                <a:lnTo>
                  <a:pt x="9817" y="21556"/>
                </a:lnTo>
                <a:lnTo>
                  <a:pt x="8859" y="21426"/>
                </a:lnTo>
                <a:lnTo>
                  <a:pt x="7929" y="21214"/>
                </a:lnTo>
                <a:lnTo>
                  <a:pt x="7032" y="20924"/>
                </a:lnTo>
                <a:lnTo>
                  <a:pt x="6170" y="20560"/>
                </a:lnTo>
                <a:lnTo>
                  <a:pt x="5349" y="20125"/>
                </a:lnTo>
                <a:lnTo>
                  <a:pt x="4572" y="19624"/>
                </a:lnTo>
                <a:lnTo>
                  <a:pt x="3842" y="19060"/>
                </a:lnTo>
                <a:lnTo>
                  <a:pt x="3163" y="18437"/>
                </a:lnTo>
                <a:lnTo>
                  <a:pt x="2540" y="17758"/>
                </a:lnTo>
                <a:lnTo>
                  <a:pt x="1976" y="17028"/>
                </a:lnTo>
                <a:lnTo>
                  <a:pt x="1475" y="16251"/>
                </a:lnTo>
                <a:lnTo>
                  <a:pt x="1040" y="15430"/>
                </a:lnTo>
                <a:lnTo>
                  <a:pt x="676" y="14568"/>
                </a:lnTo>
                <a:lnTo>
                  <a:pt x="386" y="13671"/>
                </a:lnTo>
                <a:lnTo>
                  <a:pt x="174" y="12741"/>
                </a:lnTo>
                <a:lnTo>
                  <a:pt x="44" y="11783"/>
                </a:lnTo>
                <a:lnTo>
                  <a:pt x="0" y="10800"/>
                </a:lnTo>
                <a:close/>
              </a:path>
            </a:pathLst>
          </a:custGeom>
          <a:ln w="57911">
            <a:solidFill>
              <a:srgbClr val="4BB5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object 28"/>
          <p:cNvSpPr/>
          <p:nvPr/>
        </p:nvSpPr>
        <p:spPr>
          <a:xfrm>
            <a:off x="7514080" y="3391660"/>
            <a:ext cx="629413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69" y="0"/>
                </a:moveTo>
                <a:lnTo>
                  <a:pt x="1831" y="0"/>
                </a:lnTo>
                <a:lnTo>
                  <a:pt x="1118" y="283"/>
                </a:lnTo>
                <a:lnTo>
                  <a:pt x="536" y="1054"/>
                </a:lnTo>
                <a:lnTo>
                  <a:pt x="144" y="2199"/>
                </a:lnTo>
                <a:lnTo>
                  <a:pt x="0" y="3600"/>
                </a:lnTo>
                <a:lnTo>
                  <a:pt x="0" y="18000"/>
                </a:lnTo>
                <a:lnTo>
                  <a:pt x="144" y="19401"/>
                </a:lnTo>
                <a:lnTo>
                  <a:pt x="536" y="20546"/>
                </a:lnTo>
                <a:lnTo>
                  <a:pt x="1118" y="21317"/>
                </a:lnTo>
                <a:lnTo>
                  <a:pt x="1831" y="21600"/>
                </a:lnTo>
                <a:lnTo>
                  <a:pt x="19769" y="21600"/>
                </a:lnTo>
                <a:lnTo>
                  <a:pt x="20482" y="21317"/>
                </a:lnTo>
                <a:lnTo>
                  <a:pt x="21064" y="20546"/>
                </a:lnTo>
                <a:lnTo>
                  <a:pt x="21456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6" y="2199"/>
                </a:lnTo>
                <a:lnTo>
                  <a:pt x="21064" y="1054"/>
                </a:lnTo>
                <a:lnTo>
                  <a:pt x="20482" y="283"/>
                </a:lnTo>
                <a:lnTo>
                  <a:pt x="1976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object 29"/>
          <p:cNvSpPr/>
          <p:nvPr/>
        </p:nvSpPr>
        <p:spPr>
          <a:xfrm>
            <a:off x="7514080" y="3391660"/>
            <a:ext cx="629413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4" y="2199"/>
                </a:lnTo>
                <a:lnTo>
                  <a:pt x="536" y="1054"/>
                </a:lnTo>
                <a:lnTo>
                  <a:pt x="1118" y="283"/>
                </a:lnTo>
                <a:lnTo>
                  <a:pt x="1831" y="0"/>
                </a:lnTo>
                <a:lnTo>
                  <a:pt x="19769" y="0"/>
                </a:lnTo>
                <a:lnTo>
                  <a:pt x="20482" y="283"/>
                </a:lnTo>
                <a:lnTo>
                  <a:pt x="21064" y="1054"/>
                </a:lnTo>
                <a:lnTo>
                  <a:pt x="21456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6" y="19401"/>
                </a:lnTo>
                <a:lnTo>
                  <a:pt x="21064" y="20546"/>
                </a:lnTo>
                <a:lnTo>
                  <a:pt x="20482" y="21317"/>
                </a:lnTo>
                <a:lnTo>
                  <a:pt x="19769" y="21600"/>
                </a:lnTo>
                <a:lnTo>
                  <a:pt x="1831" y="21600"/>
                </a:lnTo>
                <a:lnTo>
                  <a:pt x="1118" y="21317"/>
                </a:lnTo>
                <a:lnTo>
                  <a:pt x="536" y="20546"/>
                </a:lnTo>
                <a:lnTo>
                  <a:pt x="144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object 30"/>
          <p:cNvSpPr txBox="1"/>
          <p:nvPr/>
        </p:nvSpPr>
        <p:spPr>
          <a:xfrm>
            <a:off x="7637526" y="3460496"/>
            <a:ext cx="3841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A</a:t>
            </a:r>
          </a:p>
        </p:txBody>
      </p:sp>
      <p:sp>
        <p:nvSpPr>
          <p:cNvPr id="749" name="object 31"/>
          <p:cNvSpPr/>
          <p:nvPr/>
        </p:nvSpPr>
        <p:spPr>
          <a:xfrm>
            <a:off x="8184642" y="3385565"/>
            <a:ext cx="630936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74" y="0"/>
                </a:moveTo>
                <a:lnTo>
                  <a:pt x="1826" y="0"/>
                </a:lnTo>
                <a:lnTo>
                  <a:pt x="1115" y="283"/>
                </a:lnTo>
                <a:lnTo>
                  <a:pt x="535" y="1054"/>
                </a:lnTo>
                <a:lnTo>
                  <a:pt x="143" y="2199"/>
                </a:lnTo>
                <a:lnTo>
                  <a:pt x="0" y="3600"/>
                </a:lnTo>
                <a:lnTo>
                  <a:pt x="0" y="18000"/>
                </a:lnTo>
                <a:lnTo>
                  <a:pt x="143" y="19401"/>
                </a:lnTo>
                <a:lnTo>
                  <a:pt x="535" y="20546"/>
                </a:lnTo>
                <a:lnTo>
                  <a:pt x="1115" y="21317"/>
                </a:lnTo>
                <a:lnTo>
                  <a:pt x="1826" y="21600"/>
                </a:lnTo>
                <a:lnTo>
                  <a:pt x="19774" y="21600"/>
                </a:lnTo>
                <a:lnTo>
                  <a:pt x="20485" y="21317"/>
                </a:lnTo>
                <a:lnTo>
                  <a:pt x="21065" y="20546"/>
                </a:lnTo>
                <a:lnTo>
                  <a:pt x="21457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7" y="2199"/>
                </a:lnTo>
                <a:lnTo>
                  <a:pt x="21065" y="1054"/>
                </a:lnTo>
                <a:lnTo>
                  <a:pt x="20485" y="283"/>
                </a:lnTo>
                <a:lnTo>
                  <a:pt x="1977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object 32"/>
          <p:cNvSpPr/>
          <p:nvPr/>
        </p:nvSpPr>
        <p:spPr>
          <a:xfrm>
            <a:off x="8184642" y="3385565"/>
            <a:ext cx="630936" cy="320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7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object 33"/>
          <p:cNvSpPr txBox="1"/>
          <p:nvPr/>
        </p:nvSpPr>
        <p:spPr>
          <a:xfrm>
            <a:off x="8309229" y="3454146"/>
            <a:ext cx="3841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B</a:t>
            </a:r>
          </a:p>
        </p:txBody>
      </p:sp>
      <p:sp>
        <p:nvSpPr>
          <p:cNvPr id="752" name="object 34"/>
          <p:cNvSpPr/>
          <p:nvPr/>
        </p:nvSpPr>
        <p:spPr>
          <a:xfrm>
            <a:off x="7864602" y="3772660"/>
            <a:ext cx="630937" cy="32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43" y="2199"/>
                </a:lnTo>
                <a:lnTo>
                  <a:pt x="535" y="1054"/>
                </a:lnTo>
                <a:lnTo>
                  <a:pt x="1115" y="283"/>
                </a:lnTo>
                <a:lnTo>
                  <a:pt x="1826" y="0"/>
                </a:lnTo>
                <a:lnTo>
                  <a:pt x="19774" y="0"/>
                </a:lnTo>
                <a:lnTo>
                  <a:pt x="20485" y="283"/>
                </a:lnTo>
                <a:lnTo>
                  <a:pt x="21065" y="1054"/>
                </a:lnTo>
                <a:lnTo>
                  <a:pt x="21457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57" y="19401"/>
                </a:lnTo>
                <a:lnTo>
                  <a:pt x="21065" y="20546"/>
                </a:lnTo>
                <a:lnTo>
                  <a:pt x="20485" y="21317"/>
                </a:lnTo>
                <a:lnTo>
                  <a:pt x="19774" y="21600"/>
                </a:lnTo>
                <a:lnTo>
                  <a:pt x="1826" y="21600"/>
                </a:lnTo>
                <a:lnTo>
                  <a:pt x="1115" y="21317"/>
                </a:lnTo>
                <a:lnTo>
                  <a:pt x="535" y="20546"/>
                </a:lnTo>
                <a:lnTo>
                  <a:pt x="143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19812">
            <a:solidFill>
              <a:srgbClr val="75757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3" name="object 35"/>
          <p:cNvSpPr txBox="1"/>
          <p:nvPr/>
        </p:nvSpPr>
        <p:spPr>
          <a:xfrm>
            <a:off x="7984617" y="3841191"/>
            <a:ext cx="39116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 -</a:t>
            </a:r>
            <a:r>
              <a:rPr spc="-75"/>
              <a:t> </a:t>
            </a:r>
            <a:r>
              <a:t>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object 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56" name="object 2"/>
          <p:cNvSpPr txBox="1"/>
          <p:nvPr>
            <p:ph type="title"/>
          </p:nvPr>
        </p:nvSpPr>
        <p:spPr>
          <a:xfrm>
            <a:off x="415544" y="139064"/>
            <a:ext cx="7496176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Global Infrastructure – Edge</a:t>
            </a:r>
            <a:r>
              <a:rPr spc="100"/>
              <a:t> </a:t>
            </a:r>
            <a:r>
              <a:t>Locations</a:t>
            </a:r>
          </a:p>
        </p:txBody>
      </p:sp>
      <p:sp>
        <p:nvSpPr>
          <p:cNvPr id="757" name="object 3"/>
          <p:cNvSpPr/>
          <p:nvPr/>
        </p:nvSpPr>
        <p:spPr>
          <a:xfrm>
            <a:off x="2496310" y="2244850"/>
            <a:ext cx="274321" cy="3337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8" name="object 4"/>
          <p:cNvSpPr/>
          <p:nvPr/>
        </p:nvSpPr>
        <p:spPr>
          <a:xfrm>
            <a:off x="2496310" y="3316223"/>
            <a:ext cx="274321" cy="3337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9" name="object 5"/>
          <p:cNvSpPr/>
          <p:nvPr/>
        </p:nvSpPr>
        <p:spPr>
          <a:xfrm>
            <a:off x="2496310" y="3906010"/>
            <a:ext cx="274321" cy="2545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0" name="object 6"/>
          <p:cNvSpPr txBox="1"/>
          <p:nvPr/>
        </p:nvSpPr>
        <p:spPr>
          <a:xfrm>
            <a:off x="419505" y="962024"/>
            <a:ext cx="7945757" cy="296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70* edge</a:t>
            </a:r>
            <a:r>
              <a:rPr spc="5"/>
              <a:t> </a:t>
            </a:r>
            <a:r>
              <a:t>locations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Local points </a:t>
            </a:r>
            <a:r>
              <a:rPr spc="0"/>
              <a:t>of </a:t>
            </a:r>
            <a:r>
              <a:t>presence </a:t>
            </a:r>
            <a:r>
              <a:rPr spc="0"/>
              <a:t>that </a:t>
            </a:r>
            <a:r>
              <a:t>support </a:t>
            </a:r>
            <a:r>
              <a:rPr spc="-30"/>
              <a:t>AWS </a:t>
            </a:r>
            <a:r>
              <a:t>services</a:t>
            </a:r>
            <a:r>
              <a:rPr spc="-15"/>
              <a:t> </a:t>
            </a:r>
            <a:r>
              <a:t>like:</a:t>
            </a:r>
          </a:p>
          <a:p>
            <a:pPr marR="3308350" indent="2442845">
              <a:lnSpc>
                <a:spcPct val="200000"/>
              </a:lnSpc>
              <a:spcBef>
                <a:spcPts val="700"/>
              </a:spcBef>
              <a:defRPr b="1" spc="-1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Route </a:t>
            </a:r>
            <a:r>
              <a:rPr spc="-10"/>
              <a:t>53  </a:t>
            </a:r>
            <a:r>
              <a:t>Amazon </a:t>
            </a:r>
            <a:r>
              <a:rPr spc="0"/>
              <a:t>CloudFront  </a:t>
            </a:r>
            <a:r>
              <a:rPr spc="-55"/>
              <a:t>AWS</a:t>
            </a:r>
            <a:r>
              <a:rPr spc="34"/>
              <a:t> </a:t>
            </a:r>
            <a:r>
              <a:rPr spc="-55"/>
              <a:t>WAF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442845">
              <a:defRPr b="1" spc="-5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34"/>
              <a:t> </a:t>
            </a:r>
            <a:r>
              <a:rPr spc="0"/>
              <a:t>Shield</a:t>
            </a:r>
          </a:p>
        </p:txBody>
      </p:sp>
      <p:sp>
        <p:nvSpPr>
          <p:cNvPr id="761" name="object 7"/>
          <p:cNvSpPr txBox="1"/>
          <p:nvPr/>
        </p:nvSpPr>
        <p:spPr>
          <a:xfrm>
            <a:off x="788314" y="4420310"/>
            <a:ext cx="126492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*as </a:t>
            </a:r>
            <a:r>
              <a:rPr spc="0"/>
              <a:t>of </a:t>
            </a:r>
            <a:r>
              <a:t>March</a:t>
            </a:r>
            <a:r>
              <a:rPr spc="-50"/>
              <a:t> </a:t>
            </a:r>
            <a:r>
              <a:t>2017</a:t>
            </a:r>
          </a:p>
        </p:txBody>
      </p:sp>
      <p:sp>
        <p:nvSpPr>
          <p:cNvPr id="762" name="object 8"/>
          <p:cNvSpPr/>
          <p:nvPr/>
        </p:nvSpPr>
        <p:spPr>
          <a:xfrm>
            <a:off x="2496310" y="2755392"/>
            <a:ext cx="274321" cy="32918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object 2"/>
          <p:cNvSpPr txBox="1"/>
          <p:nvPr>
            <p:ph type="title"/>
          </p:nvPr>
        </p:nvSpPr>
        <p:spPr>
          <a:xfrm>
            <a:off x="475283" y="1799081"/>
            <a:ext cx="6736717" cy="124460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2</a:t>
            </a:r>
          </a:p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AWS Foundational</a:t>
            </a:r>
            <a:r>
              <a:rPr spc="0"/>
              <a:t> </a:t>
            </a:r>
            <a:r>
              <a:t>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object 2"/>
          <p:cNvSpPr txBox="1"/>
          <p:nvPr>
            <p:ph type="title"/>
          </p:nvPr>
        </p:nvSpPr>
        <p:spPr>
          <a:xfrm>
            <a:off x="415543" y="139064"/>
            <a:ext cx="282638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Module 2 Layout</a:t>
            </a:r>
          </a:p>
        </p:txBody>
      </p:sp>
      <p:sp>
        <p:nvSpPr>
          <p:cNvPr id="767" name="object 3"/>
          <p:cNvSpPr txBox="1"/>
          <p:nvPr/>
        </p:nvSpPr>
        <p:spPr>
          <a:xfrm>
            <a:off x="419505" y="962025"/>
            <a:ext cx="5554347" cy="1871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Elastic Compute Cloud</a:t>
            </a:r>
            <a:r>
              <a:rPr spc="65"/>
              <a:t> </a:t>
            </a:r>
            <a:r>
              <a:t>(EC2)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10"/>
              <a:t>Virtual </a:t>
            </a:r>
            <a:r>
              <a:rPr spc="0"/>
              <a:t>Private </a:t>
            </a:r>
            <a:r>
              <a:t>Cloud</a:t>
            </a:r>
            <a:r>
              <a:rPr spc="25"/>
              <a:t> </a:t>
            </a:r>
            <a:r>
              <a:t>(VPC)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Storage</a:t>
            </a:r>
            <a:r>
              <a:rPr spc="5"/>
              <a:t> </a:t>
            </a:r>
            <a:r>
              <a:t>Services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Simple Storage Service</a:t>
            </a:r>
            <a:r>
              <a:rPr spc="-79"/>
              <a:t> </a:t>
            </a:r>
            <a:r>
              <a:t>(S3)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Elastic </a:t>
            </a:r>
            <a:r>
              <a:rPr spc="-4"/>
              <a:t>Block Store</a:t>
            </a:r>
            <a:r>
              <a:rPr spc="-60"/>
              <a:t> </a:t>
            </a:r>
            <a:r>
              <a:t>(EBS)</a:t>
            </a:r>
          </a:p>
        </p:txBody>
      </p:sp>
      <p:sp>
        <p:nvSpPr>
          <p:cNvPr id="768" name="object 4"/>
          <p:cNvSpPr txBox="1"/>
          <p:nvPr/>
        </p:nvSpPr>
        <p:spPr>
          <a:xfrm>
            <a:off x="504849" y="4803444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 txBox="1"/>
          <p:nvPr>
            <p:ph type="title"/>
          </p:nvPr>
        </p:nvSpPr>
        <p:spPr>
          <a:xfrm>
            <a:off x="415544" y="139064"/>
            <a:ext cx="2529840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Module Layout</a:t>
            </a:r>
          </a:p>
        </p:txBody>
      </p:sp>
      <p:sp>
        <p:nvSpPr>
          <p:cNvPr id="61" name="object 3"/>
          <p:cNvSpPr txBox="1"/>
          <p:nvPr/>
        </p:nvSpPr>
        <p:spPr>
          <a:xfrm>
            <a:off x="419505" y="988847"/>
            <a:ext cx="7601586" cy="2012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1: </a:t>
            </a:r>
            <a:r>
              <a:rPr b="1"/>
              <a:t>Introduction </a:t>
            </a:r>
            <a:r>
              <a:t>and History of</a:t>
            </a:r>
            <a:r>
              <a:rPr spc="10"/>
              <a:t> </a:t>
            </a:r>
            <a:r>
              <a:rPr spc="-25"/>
              <a:t>AWS</a:t>
            </a:r>
          </a:p>
          <a:p>
            <a:pPr marL="355600" marR="178435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2: </a:t>
            </a:r>
            <a:r>
              <a:rPr b="1" spc="-10"/>
              <a:t>Foundational Services </a:t>
            </a:r>
            <a:r>
              <a:t>– Amazon EC2, Amazon VPC, Amazon S3,  Amazon</a:t>
            </a:r>
            <a:r>
              <a:rPr spc="-10"/>
              <a:t> </a:t>
            </a:r>
            <a:r>
              <a:t>EBS</a:t>
            </a:r>
          </a:p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3: </a:t>
            </a:r>
            <a:r>
              <a:rPr b="1" spc="-20"/>
              <a:t>Security, Identity, </a:t>
            </a:r>
            <a:r>
              <a:rPr b="1"/>
              <a:t>and </a:t>
            </a:r>
            <a:r>
              <a:rPr b="1" spc="-10"/>
              <a:t>Access </a:t>
            </a:r>
            <a:r>
              <a:rPr b="1"/>
              <a:t>Management </a:t>
            </a:r>
            <a:r>
              <a:t>-</a:t>
            </a:r>
            <a:r>
              <a:rPr spc="220"/>
              <a:t> </a:t>
            </a:r>
            <a:r>
              <a:t>IAM</a:t>
            </a:r>
          </a:p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4: </a:t>
            </a:r>
            <a:r>
              <a:rPr b="1"/>
              <a:t>Databases </a:t>
            </a:r>
            <a:r>
              <a:t>– Amazon </a:t>
            </a:r>
            <a:r>
              <a:rPr spc="-10"/>
              <a:t>DynamoDB </a:t>
            </a:r>
            <a:r>
              <a:t>and Amazon</a:t>
            </a:r>
            <a:r>
              <a:rPr spc="-85"/>
              <a:t> </a:t>
            </a:r>
            <a:r>
              <a:t>RDS</a:t>
            </a:r>
          </a:p>
          <a:p>
            <a:pPr marL="355600" marR="508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5: </a:t>
            </a:r>
            <a:r>
              <a:rPr b="1" spc="-50"/>
              <a:t>AWS </a:t>
            </a:r>
            <a:r>
              <a:rPr b="1"/>
              <a:t>Elasticity and Management </a:t>
            </a:r>
            <a:r>
              <a:rPr b="1" spc="-30"/>
              <a:t>Tools </a:t>
            </a:r>
            <a:r>
              <a:t>– Auto Scaling, Elastic Load  Balancing, Amazon </a:t>
            </a:r>
            <a:r>
              <a:rPr spc="-10"/>
              <a:t>CloudWatch, </a:t>
            </a:r>
            <a:r>
              <a:t>and </a:t>
            </a:r>
            <a:r>
              <a:rPr spc="-25"/>
              <a:t>AWS </a:t>
            </a:r>
            <a:r>
              <a:rPr spc="-15"/>
              <a:t>Trusted</a:t>
            </a:r>
            <a:r>
              <a:rPr spc="-245"/>
              <a:t> </a:t>
            </a:r>
            <a:r>
              <a:t>Advisor</a:t>
            </a:r>
          </a:p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 6: Course</a:t>
            </a:r>
            <a:r>
              <a:rPr spc="15"/>
              <a:t> </a:t>
            </a:r>
            <a:r>
              <a:rPr spc="-10"/>
              <a:t>Wrap-Up</a:t>
            </a:r>
          </a:p>
        </p:txBody>
      </p:sp>
      <p:sp>
        <p:nvSpPr>
          <p:cNvPr id="62" name="object 4"/>
          <p:cNvSpPr txBox="1"/>
          <p:nvPr/>
        </p:nvSpPr>
        <p:spPr>
          <a:xfrm>
            <a:off x="504849" y="4803444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object 2"/>
          <p:cNvSpPr txBox="1"/>
          <p:nvPr>
            <p:ph type="title"/>
          </p:nvPr>
        </p:nvSpPr>
        <p:spPr>
          <a:xfrm>
            <a:off x="475283" y="1799081"/>
            <a:ext cx="6116322" cy="1244601"/>
          </a:xfrm>
          <a:prstGeom prst="rect">
            <a:avLst/>
          </a:prstGeom>
        </p:spPr>
        <p:txBody>
          <a:bodyPr/>
          <a:lstStyle>
            <a:lvl1pPr marR="5080"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Amazon Elastic Compute  Cloud (EC2)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object 1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73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9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5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776" name="object 5"/>
          <p:cNvSpPr txBox="1"/>
          <p:nvPr>
            <p:ph type="title"/>
          </p:nvPr>
        </p:nvSpPr>
        <p:spPr>
          <a:xfrm>
            <a:off x="415544" y="139064"/>
            <a:ext cx="6428105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Elastic Compute Cloud</a:t>
            </a:r>
            <a:r>
              <a:rPr spc="0"/>
              <a:t> </a:t>
            </a:r>
            <a:r>
              <a:t>(EC2)</a:t>
            </a:r>
          </a:p>
        </p:txBody>
      </p:sp>
      <p:sp>
        <p:nvSpPr>
          <p:cNvPr id="777" name="object 6"/>
          <p:cNvSpPr txBox="1"/>
          <p:nvPr/>
        </p:nvSpPr>
        <p:spPr>
          <a:xfrm>
            <a:off x="2271521" y="1505812"/>
            <a:ext cx="5756912" cy="1261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Resizable </a:t>
            </a:r>
            <a:r>
              <a:rPr b="0"/>
              <a:t>compute</a:t>
            </a:r>
            <a:r>
              <a:rPr b="0" spc="-75"/>
              <a:t> </a:t>
            </a:r>
            <a:r>
              <a:rPr b="0"/>
              <a:t>capacity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Complete control of your computing</a:t>
            </a:r>
            <a:r>
              <a:rPr spc="-125"/>
              <a:t> </a:t>
            </a:r>
            <a:r>
              <a:t>resources</a:t>
            </a:r>
          </a:p>
          <a:p>
            <a:pPr marL="355600" marR="508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Reduced time required </a:t>
            </a:r>
            <a:r>
              <a:rPr b="0"/>
              <a:t>to obtain and boot</a:t>
            </a:r>
            <a:r>
              <a:rPr b="0" spc="-159"/>
              <a:t> </a:t>
            </a:r>
            <a:r>
              <a:rPr b="0"/>
              <a:t>new  server</a:t>
            </a:r>
            <a:r>
              <a:rPr b="0" spc="-39"/>
              <a:t> </a:t>
            </a:r>
            <a:r>
              <a:rPr b="0"/>
              <a:t>instances</a:t>
            </a:r>
          </a:p>
        </p:txBody>
      </p:sp>
      <p:sp>
        <p:nvSpPr>
          <p:cNvPr id="778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object 9"/>
          <p:cNvSpPr/>
          <p:nvPr/>
        </p:nvSpPr>
        <p:spPr>
          <a:xfrm>
            <a:off x="1046318" y="1772822"/>
            <a:ext cx="79501" cy="501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object 10"/>
          <p:cNvSpPr/>
          <p:nvPr/>
        </p:nvSpPr>
        <p:spPr>
          <a:xfrm>
            <a:off x="1125818" y="1733899"/>
            <a:ext cx="97520" cy="5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2" name="object 11"/>
          <p:cNvSpPr/>
          <p:nvPr/>
        </p:nvSpPr>
        <p:spPr>
          <a:xfrm>
            <a:off x="1223336" y="1685496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3" name="object 12"/>
          <p:cNvSpPr/>
          <p:nvPr/>
        </p:nvSpPr>
        <p:spPr>
          <a:xfrm>
            <a:off x="1349484" y="1627629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4" name="object 13"/>
          <p:cNvSpPr/>
          <p:nvPr/>
        </p:nvSpPr>
        <p:spPr>
          <a:xfrm>
            <a:off x="1282696" y="1627629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5" name="object 14"/>
          <p:cNvSpPr/>
          <p:nvPr/>
        </p:nvSpPr>
        <p:spPr>
          <a:xfrm flipH="1">
            <a:off x="1197371" y="1685496"/>
            <a:ext cx="1" cy="676542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6" name="object 15"/>
          <p:cNvSpPr/>
          <p:nvPr/>
        </p:nvSpPr>
        <p:spPr>
          <a:xfrm flipH="1">
            <a:off x="1105149" y="1733898"/>
            <a:ext cx="1" cy="579741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7" name="object 16"/>
          <p:cNvSpPr/>
          <p:nvPr/>
        </p:nvSpPr>
        <p:spPr>
          <a:xfrm flipH="1">
            <a:off x="1029888" y="1772822"/>
            <a:ext cx="1" cy="502939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8" name="object 17"/>
          <p:cNvSpPr/>
          <p:nvPr/>
        </p:nvSpPr>
        <p:spPr>
          <a:xfrm>
            <a:off x="778762" y="2488692"/>
            <a:ext cx="1304545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9" name="object 18"/>
          <p:cNvSpPr txBox="1"/>
          <p:nvPr/>
        </p:nvSpPr>
        <p:spPr>
          <a:xfrm>
            <a:off x="964182" y="2608578"/>
            <a:ext cx="770257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75260" marR="5080" indent="-163195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 EC2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object 1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792" name="object 2"/>
          <p:cNvSpPr txBox="1"/>
          <p:nvPr>
            <p:ph type="title"/>
          </p:nvPr>
        </p:nvSpPr>
        <p:spPr>
          <a:xfrm>
            <a:off x="415543" y="139064"/>
            <a:ext cx="322707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EC2 Facts</a:t>
            </a:r>
          </a:p>
        </p:txBody>
      </p:sp>
      <p:sp>
        <p:nvSpPr>
          <p:cNvPr id="793" name="object 3"/>
          <p:cNvSpPr txBox="1"/>
          <p:nvPr/>
        </p:nvSpPr>
        <p:spPr>
          <a:xfrm>
            <a:off x="419505" y="974825"/>
            <a:ext cx="7908292" cy="1655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25450" indent="-413384">
              <a:spcBef>
                <a:spcPts val="500"/>
              </a:spcBef>
              <a:buSzPct val="100000"/>
              <a:buFont typeface="Arial"/>
              <a:buChar char="•"/>
              <a:tabLst>
                <a:tab pos="419100" algn="l"/>
                <a:tab pos="419100" algn="l"/>
              </a:tabLst>
              <a:defRPr b="1"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Scale </a:t>
            </a:r>
            <a:r>
              <a:rPr spc="0"/>
              <a:t>capacity </a:t>
            </a:r>
            <a:r>
              <a:rPr b="0" spc="0"/>
              <a:t>as your computing requirements</a:t>
            </a:r>
            <a:r>
              <a:rPr b="0" spc="-140"/>
              <a:t> </a:t>
            </a:r>
            <a:r>
              <a:rPr b="0" spc="0"/>
              <a:t>change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only </a:t>
            </a:r>
            <a:r>
              <a:rPr spc="-4"/>
              <a:t>for </a:t>
            </a:r>
            <a:r>
              <a:t>capacity that you actually</a:t>
            </a:r>
            <a:r>
              <a:rPr spc="-145"/>
              <a:t> </a:t>
            </a:r>
            <a:r>
              <a:t>use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Choose </a:t>
            </a:r>
            <a:r>
              <a:rPr b="1"/>
              <a:t>Linux </a:t>
            </a:r>
            <a:r>
              <a:t>or</a:t>
            </a:r>
            <a:r>
              <a:rPr spc="-65"/>
              <a:t> </a:t>
            </a:r>
            <a:r>
              <a:rPr b="1"/>
              <a:t>Windows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 across </a:t>
            </a:r>
            <a:r>
              <a:rPr b="1" spc="-35"/>
              <a:t>AWS </a:t>
            </a:r>
            <a:r>
              <a:rPr b="1"/>
              <a:t>Regions </a:t>
            </a:r>
            <a:r>
              <a:t>and </a:t>
            </a:r>
            <a:r>
              <a:rPr b="1" spc="-9"/>
              <a:t>Availability </a:t>
            </a:r>
            <a:r>
              <a:rPr b="1"/>
              <a:t>Zones </a:t>
            </a:r>
            <a:r>
              <a:t>for</a:t>
            </a:r>
            <a:r>
              <a:rPr spc="-90"/>
              <a:t> </a:t>
            </a:r>
            <a:r>
              <a:t>reliability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b="1" spc="0"/>
              <a:t>tags </a:t>
            </a:r>
            <a:r>
              <a:rPr spc="0"/>
              <a:t>to help manage your Amazon EC2</a:t>
            </a:r>
            <a:r>
              <a:rPr spc="-250"/>
              <a:t> </a:t>
            </a:r>
            <a:r>
              <a:rPr spc="0"/>
              <a:t>resources</a:t>
            </a:r>
          </a:p>
        </p:txBody>
      </p:sp>
      <p:sp>
        <p:nvSpPr>
          <p:cNvPr id="794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object 5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6" name="object 6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7" name="object 7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8" name="object 8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9" name="object 9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0" name="object 10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01" name="object 11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02" name="object 12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object 1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805" name="object 2"/>
          <p:cNvSpPr txBox="1"/>
          <p:nvPr>
            <p:ph type="title"/>
          </p:nvPr>
        </p:nvSpPr>
        <p:spPr>
          <a:xfrm>
            <a:off x="415543" y="140588"/>
            <a:ext cx="8312913" cy="787401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/>
            </a:pPr>
            <a:r>
              <a:t>Launching </a:t>
            </a:r>
            <a:r>
              <a:rPr spc="0"/>
              <a:t>an </a:t>
            </a:r>
            <a:r>
              <a:t>Amazon EC2 Instance via the  Management</a:t>
            </a:r>
            <a:r>
              <a:rPr spc="0"/>
              <a:t> </a:t>
            </a:r>
            <a:r>
              <a:t>Console</a:t>
            </a:r>
          </a:p>
        </p:txBody>
      </p:sp>
      <p:sp>
        <p:nvSpPr>
          <p:cNvPr id="806" name="object 3"/>
          <p:cNvSpPr txBox="1"/>
          <p:nvPr/>
        </p:nvSpPr>
        <p:spPr>
          <a:xfrm>
            <a:off x="419506" y="1035175"/>
            <a:ext cx="7795894" cy="248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marR="455294" indent="-457200">
              <a:spcBef>
                <a:spcPts val="100"/>
              </a:spcBef>
              <a:buClr>
                <a:srgbClr val="FBB64B"/>
              </a:buClr>
              <a:buSzPct val="100000"/>
              <a:buAutoNum type="arabicPeriod" startAt="1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Determine the </a:t>
            </a:r>
            <a:r>
              <a:rPr spc="-35"/>
              <a:t>AWS </a:t>
            </a:r>
            <a:r>
              <a:t>Region </a:t>
            </a:r>
            <a:r>
              <a:rPr b="0"/>
              <a:t>in which you want to launch</a:t>
            </a:r>
            <a:r>
              <a:rPr b="0" spc="-220"/>
              <a:t> </a:t>
            </a:r>
            <a:r>
              <a:rPr b="0"/>
              <a:t>the  Amazon EC2</a:t>
            </a:r>
            <a:r>
              <a:rPr b="0" spc="-30"/>
              <a:t> </a:t>
            </a:r>
            <a:r>
              <a:rPr b="0"/>
              <a:t>instance.</a:t>
            </a:r>
          </a:p>
          <a:p>
            <a:pPr marL="469900" indent="-457200">
              <a:spcBef>
                <a:spcPts val="400"/>
              </a:spcBef>
              <a:buClr>
                <a:srgbClr val="FBB64B"/>
              </a:buClr>
              <a:buSzPct val="100000"/>
              <a:buAutoNum type="arabicPeriod" startAt="1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 </a:t>
            </a:r>
            <a:r>
              <a:rPr b="0"/>
              <a:t>an Amazon EC2 instance from a pre-configured</a:t>
            </a:r>
            <a:r>
              <a:rPr b="0" spc="-385"/>
              <a:t> </a:t>
            </a:r>
            <a:r>
              <a:rPr b="0"/>
              <a:t>Amazon</a:t>
            </a:r>
          </a:p>
          <a:p>
            <a:pPr indent="469900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Machine Image</a:t>
            </a:r>
            <a:r>
              <a:rPr spc="-55"/>
              <a:t> </a:t>
            </a:r>
            <a:r>
              <a:t>(AMI).</a:t>
            </a:r>
          </a:p>
          <a:p>
            <a:pPr marL="469900" marR="15240" indent="-457200">
              <a:spcBef>
                <a:spcPts val="400"/>
              </a:spcBef>
              <a:buClr>
                <a:srgbClr val="FBB64B"/>
              </a:buClr>
              <a:buSzPct val="100000"/>
              <a:buAutoNum type="arabicPeriod" startAt="3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Choose an instance </a:t>
            </a:r>
            <a:r>
              <a:rPr spc="-9"/>
              <a:t>type </a:t>
            </a:r>
            <a:r>
              <a:rPr b="0"/>
              <a:t>based on CPU, </a:t>
            </a:r>
            <a:r>
              <a:rPr b="0" spc="-19"/>
              <a:t>memory, </a:t>
            </a:r>
            <a:r>
              <a:rPr b="0"/>
              <a:t>storage,</a:t>
            </a:r>
            <a:r>
              <a:rPr b="0" spc="-114"/>
              <a:t> </a:t>
            </a:r>
            <a:r>
              <a:rPr b="0"/>
              <a:t>and  network</a:t>
            </a:r>
            <a:r>
              <a:rPr b="0" spc="-39"/>
              <a:t> </a:t>
            </a:r>
            <a:r>
              <a:rPr b="0"/>
              <a:t>requirements.</a:t>
            </a:r>
          </a:p>
          <a:p>
            <a:pPr marL="469900" marR="5080" indent="-457200">
              <a:spcBef>
                <a:spcPts val="400"/>
              </a:spcBef>
              <a:buClr>
                <a:srgbClr val="FBB64B"/>
              </a:buClr>
              <a:buSzPct val="100000"/>
              <a:buAutoNum type="arabicPeriod" startAt="3"/>
              <a:tabLst>
                <a:tab pos="457200" algn="l"/>
                <a:tab pos="4699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Configure </a:t>
            </a:r>
            <a:r>
              <a:rPr b="0"/>
              <a:t>network, IP address, security groups, storage</a:t>
            </a:r>
            <a:r>
              <a:rPr b="0" spc="-229"/>
              <a:t> </a:t>
            </a:r>
            <a:r>
              <a:rPr b="0"/>
              <a:t>volume,  tags, and key</a:t>
            </a:r>
            <a:r>
              <a:rPr b="0" spc="-75"/>
              <a:t> </a:t>
            </a:r>
            <a:r>
              <a:rPr b="0" spc="-19"/>
              <a:t>pair.</a:t>
            </a:r>
          </a:p>
        </p:txBody>
      </p:sp>
      <p:sp>
        <p:nvSpPr>
          <p:cNvPr id="807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808" name="object 5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9" name="object 6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0" name="object 7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1" name="object 8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2" name="object 9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3" name="object 10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4" name="object 11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5" name="object 12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object 3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818" name="object 2"/>
          <p:cNvSpPr/>
          <p:nvPr/>
        </p:nvSpPr>
        <p:spPr>
          <a:xfrm>
            <a:off x="6539483" y="3046476"/>
            <a:ext cx="1112520" cy="11795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19" name="object 3"/>
          <p:cNvSpPr/>
          <p:nvPr/>
        </p:nvSpPr>
        <p:spPr>
          <a:xfrm>
            <a:off x="6586728" y="3073906"/>
            <a:ext cx="1018032" cy="10850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0" name="object 4"/>
          <p:cNvSpPr/>
          <p:nvPr/>
        </p:nvSpPr>
        <p:spPr>
          <a:xfrm>
            <a:off x="6586728" y="3073906"/>
            <a:ext cx="1018032" cy="1085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78"/>
                </a:moveTo>
                <a:lnTo>
                  <a:pt x="129" y="2479"/>
                </a:lnTo>
                <a:lnTo>
                  <a:pt x="491" y="1673"/>
                </a:lnTo>
                <a:lnTo>
                  <a:pt x="1054" y="989"/>
                </a:lnTo>
                <a:lnTo>
                  <a:pt x="1783" y="461"/>
                </a:lnTo>
                <a:lnTo>
                  <a:pt x="2643" y="121"/>
                </a:lnTo>
                <a:lnTo>
                  <a:pt x="3600" y="0"/>
                </a:lnTo>
                <a:lnTo>
                  <a:pt x="18000" y="0"/>
                </a:lnTo>
                <a:lnTo>
                  <a:pt x="18957" y="121"/>
                </a:lnTo>
                <a:lnTo>
                  <a:pt x="19817" y="461"/>
                </a:lnTo>
                <a:lnTo>
                  <a:pt x="20546" y="989"/>
                </a:lnTo>
                <a:lnTo>
                  <a:pt x="21109" y="1673"/>
                </a:lnTo>
                <a:lnTo>
                  <a:pt x="21471" y="2479"/>
                </a:lnTo>
                <a:lnTo>
                  <a:pt x="21600" y="3378"/>
                </a:lnTo>
                <a:lnTo>
                  <a:pt x="21600" y="18222"/>
                </a:lnTo>
                <a:lnTo>
                  <a:pt x="21471" y="19120"/>
                </a:lnTo>
                <a:lnTo>
                  <a:pt x="21109" y="19927"/>
                </a:lnTo>
                <a:lnTo>
                  <a:pt x="20546" y="20611"/>
                </a:lnTo>
                <a:lnTo>
                  <a:pt x="19817" y="21139"/>
                </a:lnTo>
                <a:lnTo>
                  <a:pt x="18957" y="21479"/>
                </a:lnTo>
                <a:lnTo>
                  <a:pt x="18000" y="21600"/>
                </a:lnTo>
                <a:lnTo>
                  <a:pt x="3600" y="21600"/>
                </a:lnTo>
                <a:lnTo>
                  <a:pt x="2643" y="21479"/>
                </a:lnTo>
                <a:lnTo>
                  <a:pt x="1783" y="21139"/>
                </a:lnTo>
                <a:lnTo>
                  <a:pt x="1054" y="20611"/>
                </a:lnTo>
                <a:lnTo>
                  <a:pt x="491" y="19927"/>
                </a:lnTo>
                <a:lnTo>
                  <a:pt x="129" y="19120"/>
                </a:lnTo>
                <a:lnTo>
                  <a:pt x="0" y="18222"/>
                </a:lnTo>
                <a:lnTo>
                  <a:pt x="0" y="3378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1" name="object 5"/>
          <p:cNvSpPr/>
          <p:nvPr/>
        </p:nvSpPr>
        <p:spPr>
          <a:xfrm>
            <a:off x="6544056" y="1242060"/>
            <a:ext cx="1112521" cy="11795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2" name="object 6"/>
          <p:cNvSpPr/>
          <p:nvPr/>
        </p:nvSpPr>
        <p:spPr>
          <a:xfrm>
            <a:off x="6591300" y="1269491"/>
            <a:ext cx="1018031" cy="10850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3" name="object 7"/>
          <p:cNvSpPr/>
          <p:nvPr/>
        </p:nvSpPr>
        <p:spPr>
          <a:xfrm>
            <a:off x="6591299" y="1269491"/>
            <a:ext cx="1018032" cy="1085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78"/>
                </a:moveTo>
                <a:lnTo>
                  <a:pt x="129" y="2479"/>
                </a:lnTo>
                <a:lnTo>
                  <a:pt x="491" y="1673"/>
                </a:lnTo>
                <a:lnTo>
                  <a:pt x="1054" y="989"/>
                </a:lnTo>
                <a:lnTo>
                  <a:pt x="1783" y="461"/>
                </a:lnTo>
                <a:lnTo>
                  <a:pt x="2643" y="121"/>
                </a:lnTo>
                <a:lnTo>
                  <a:pt x="3600" y="0"/>
                </a:lnTo>
                <a:lnTo>
                  <a:pt x="18000" y="0"/>
                </a:lnTo>
                <a:lnTo>
                  <a:pt x="18957" y="121"/>
                </a:lnTo>
                <a:lnTo>
                  <a:pt x="19817" y="461"/>
                </a:lnTo>
                <a:lnTo>
                  <a:pt x="20546" y="989"/>
                </a:lnTo>
                <a:lnTo>
                  <a:pt x="21109" y="1673"/>
                </a:lnTo>
                <a:lnTo>
                  <a:pt x="21471" y="2479"/>
                </a:lnTo>
                <a:lnTo>
                  <a:pt x="21600" y="3378"/>
                </a:lnTo>
                <a:lnTo>
                  <a:pt x="21600" y="18222"/>
                </a:lnTo>
                <a:lnTo>
                  <a:pt x="21471" y="19120"/>
                </a:lnTo>
                <a:lnTo>
                  <a:pt x="21109" y="19927"/>
                </a:lnTo>
                <a:lnTo>
                  <a:pt x="20546" y="20611"/>
                </a:lnTo>
                <a:lnTo>
                  <a:pt x="19817" y="21139"/>
                </a:lnTo>
                <a:lnTo>
                  <a:pt x="18957" y="21479"/>
                </a:lnTo>
                <a:lnTo>
                  <a:pt x="18000" y="21600"/>
                </a:lnTo>
                <a:lnTo>
                  <a:pt x="3600" y="21600"/>
                </a:lnTo>
                <a:lnTo>
                  <a:pt x="2643" y="21479"/>
                </a:lnTo>
                <a:lnTo>
                  <a:pt x="1783" y="21139"/>
                </a:lnTo>
                <a:lnTo>
                  <a:pt x="1054" y="20611"/>
                </a:lnTo>
                <a:lnTo>
                  <a:pt x="491" y="19927"/>
                </a:lnTo>
                <a:lnTo>
                  <a:pt x="129" y="19120"/>
                </a:lnTo>
                <a:lnTo>
                  <a:pt x="0" y="18222"/>
                </a:lnTo>
                <a:lnTo>
                  <a:pt x="0" y="3378"/>
                </a:lnTo>
                <a:close/>
              </a:path>
            </a:pathLst>
          </a:custGeom>
          <a:ln w="9143">
            <a:solidFill>
              <a:srgbClr val="94959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object 8"/>
          <p:cNvSpPr txBox="1"/>
          <p:nvPr>
            <p:ph type="title"/>
          </p:nvPr>
        </p:nvSpPr>
        <p:spPr>
          <a:xfrm>
            <a:off x="415544" y="139064"/>
            <a:ext cx="3333751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Instances and</a:t>
            </a:r>
            <a:r>
              <a:rPr spc="-200"/>
              <a:t> </a:t>
            </a:r>
            <a:r>
              <a:t>AMIs</a:t>
            </a:r>
          </a:p>
        </p:txBody>
      </p:sp>
      <p:sp>
        <p:nvSpPr>
          <p:cNvPr id="825" name="object 9"/>
          <p:cNvSpPr txBox="1"/>
          <p:nvPr/>
        </p:nvSpPr>
        <p:spPr>
          <a:xfrm>
            <a:off x="415543" y="1041908"/>
            <a:ext cx="3329306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Select an </a:t>
            </a:r>
            <a:r>
              <a:rPr spc="0"/>
              <a:t>AMI </a:t>
            </a:r>
            <a:r>
              <a:t>based</a:t>
            </a:r>
            <a:r>
              <a:rPr spc="-175"/>
              <a:t> </a:t>
            </a:r>
            <a:r>
              <a:rPr spc="0"/>
              <a:t>on:</a:t>
            </a:r>
          </a:p>
        </p:txBody>
      </p:sp>
      <p:sp>
        <p:nvSpPr>
          <p:cNvPr id="826" name="object 10"/>
          <p:cNvSpPr txBox="1"/>
          <p:nvPr/>
        </p:nvSpPr>
        <p:spPr>
          <a:xfrm>
            <a:off x="415544" y="1408044"/>
            <a:ext cx="4248151" cy="202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Region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Operating </a:t>
            </a:r>
            <a:r>
              <a:rPr spc="0"/>
              <a:t>system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Architecture </a:t>
            </a:r>
            <a:r>
              <a:rPr spc="-5"/>
              <a:t>(32-bit or</a:t>
            </a:r>
            <a:r>
              <a:rPr spc="-35"/>
              <a:t> </a:t>
            </a:r>
            <a:r>
              <a:rPr spc="-5"/>
              <a:t>64-bit)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</a:t>
            </a:r>
            <a:r>
              <a:rPr spc="5"/>
              <a:t> </a:t>
            </a:r>
            <a:r>
              <a:t>permissions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</a:t>
            </a:r>
            <a:r>
              <a:rPr spc="0"/>
              <a:t>for the </a:t>
            </a:r>
            <a:r>
              <a:t>root</a:t>
            </a:r>
            <a:r>
              <a:rPr spc="-25"/>
              <a:t> </a:t>
            </a:r>
            <a:r>
              <a:t>device</a:t>
            </a:r>
          </a:p>
        </p:txBody>
      </p:sp>
      <p:sp>
        <p:nvSpPr>
          <p:cNvPr id="827" name="object 11"/>
          <p:cNvSpPr txBox="1"/>
          <p:nvPr/>
        </p:nvSpPr>
        <p:spPr>
          <a:xfrm>
            <a:off x="5627370" y="3028314"/>
            <a:ext cx="2095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4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0"/>
              <a:t>I</a:t>
            </a:r>
          </a:p>
        </p:txBody>
      </p:sp>
      <p:sp>
        <p:nvSpPr>
          <p:cNvPr id="828" name="object 12"/>
          <p:cNvSpPr/>
          <p:nvPr/>
        </p:nvSpPr>
        <p:spPr>
          <a:xfrm>
            <a:off x="5452871" y="2363722"/>
            <a:ext cx="544069" cy="58521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9" name="object 13"/>
          <p:cNvSpPr/>
          <p:nvPr/>
        </p:nvSpPr>
        <p:spPr>
          <a:xfrm>
            <a:off x="6883906" y="3195827"/>
            <a:ext cx="545593" cy="60655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0" name="object 14"/>
          <p:cNvSpPr txBox="1"/>
          <p:nvPr/>
        </p:nvSpPr>
        <p:spPr>
          <a:xfrm>
            <a:off x="6881621" y="2041905"/>
            <a:ext cx="4394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</a:t>
            </a:r>
            <a:r>
              <a:rPr spc="-10"/>
              <a:t>t</a:t>
            </a:r>
            <a:r>
              <a:rPr spc="-5"/>
              <a:t>a</a:t>
            </a:r>
            <a:r>
              <a:t>nce</a:t>
            </a:r>
          </a:p>
        </p:txBody>
      </p:sp>
      <p:sp>
        <p:nvSpPr>
          <p:cNvPr id="831" name="object 15"/>
          <p:cNvSpPr/>
          <p:nvPr/>
        </p:nvSpPr>
        <p:spPr>
          <a:xfrm>
            <a:off x="6827518" y="1424938"/>
            <a:ext cx="545593" cy="58521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2" name="object 16"/>
          <p:cNvSpPr/>
          <p:nvPr/>
        </p:nvSpPr>
        <p:spPr>
          <a:xfrm>
            <a:off x="5945123" y="1616963"/>
            <a:ext cx="1004317" cy="111099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37" name="object 17"/>
          <p:cNvGrpSpPr/>
          <p:nvPr/>
        </p:nvGrpSpPr>
        <p:grpSpPr>
          <a:xfrm>
            <a:off x="5988050" y="1718310"/>
            <a:ext cx="840106" cy="946913"/>
            <a:chOff x="0" y="0"/>
            <a:chExt cx="840105" cy="946912"/>
          </a:xfrm>
        </p:grpSpPr>
        <p:sp>
          <p:nvSpPr>
            <p:cNvPr id="833" name="Shape"/>
            <p:cNvSpPr/>
            <p:nvPr/>
          </p:nvSpPr>
          <p:spPr>
            <a:xfrm>
              <a:off x="0" y="49557"/>
              <a:ext cx="798351" cy="897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75" y="0"/>
                  </a:moveTo>
                  <a:lnTo>
                    <a:pt x="0" y="21187"/>
                  </a:lnTo>
                  <a:lnTo>
                    <a:pt x="522" y="21600"/>
                  </a:lnTo>
                  <a:lnTo>
                    <a:pt x="21600" y="414"/>
                  </a:lnTo>
                  <a:lnTo>
                    <a:pt x="2107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4" name="Shape"/>
            <p:cNvSpPr/>
            <p:nvPr/>
          </p:nvSpPr>
          <p:spPr>
            <a:xfrm>
              <a:off x="787526" y="39877"/>
              <a:ext cx="41961" cy="4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0003" y="8404"/>
                  </a:lnTo>
                  <a:lnTo>
                    <a:pt x="5572" y="13170"/>
                  </a:lnTo>
                  <a:lnTo>
                    <a:pt x="1556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Shape"/>
            <p:cNvSpPr/>
            <p:nvPr/>
          </p:nvSpPr>
          <p:spPr>
            <a:xfrm>
              <a:off x="778960" y="39876"/>
              <a:ext cx="27998" cy="2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09" y="0"/>
                  </a:moveTo>
                  <a:lnTo>
                    <a:pt x="0" y="7782"/>
                  </a:lnTo>
                  <a:lnTo>
                    <a:pt x="14960" y="21600"/>
                  </a:lnTo>
                  <a:lnTo>
                    <a:pt x="21600" y="13783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6" name="Shape"/>
            <p:cNvSpPr/>
            <p:nvPr/>
          </p:nvSpPr>
          <p:spPr>
            <a:xfrm>
              <a:off x="759586" y="0"/>
              <a:ext cx="80519" cy="4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4115"/>
                  </a:lnTo>
                  <a:lnTo>
                    <a:pt x="5197" y="21600"/>
                  </a:lnTo>
                  <a:lnTo>
                    <a:pt x="7495" y="17381"/>
                  </a:lnTo>
                  <a:lnTo>
                    <a:pt x="18752" y="1738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38" name="object 18"/>
          <p:cNvSpPr/>
          <p:nvPr/>
        </p:nvSpPr>
        <p:spPr>
          <a:xfrm>
            <a:off x="5948171" y="2624327"/>
            <a:ext cx="1057656" cy="78333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43" name="object 19"/>
          <p:cNvGrpSpPr/>
          <p:nvPr/>
        </p:nvGrpSpPr>
        <p:grpSpPr>
          <a:xfrm>
            <a:off x="5990335" y="2646426"/>
            <a:ext cx="894208" cy="620395"/>
            <a:chOff x="0" y="0"/>
            <a:chExt cx="894206" cy="620393"/>
          </a:xfrm>
        </p:grpSpPr>
        <p:sp>
          <p:nvSpPr>
            <p:cNvPr id="839" name="Shape"/>
            <p:cNvSpPr/>
            <p:nvPr/>
          </p:nvSpPr>
          <p:spPr>
            <a:xfrm>
              <a:off x="808099" y="586994"/>
              <a:ext cx="86108" cy="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5" y="0"/>
                  </a:moveTo>
                  <a:lnTo>
                    <a:pt x="0" y="13798"/>
                  </a:lnTo>
                  <a:lnTo>
                    <a:pt x="21600" y="21600"/>
                  </a:lnTo>
                  <a:lnTo>
                    <a:pt x="17991" y="4763"/>
                  </a:lnTo>
                  <a:lnTo>
                    <a:pt x="6372" y="476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0" name="Shape"/>
            <p:cNvSpPr/>
            <p:nvPr/>
          </p:nvSpPr>
          <p:spPr>
            <a:xfrm>
              <a:off x="822788" y="565639"/>
              <a:ext cx="25445" cy="2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82" y="0"/>
                  </a:moveTo>
                  <a:lnTo>
                    <a:pt x="0" y="16061"/>
                  </a:lnTo>
                  <a:lnTo>
                    <a:pt x="9093" y="21600"/>
                  </a:lnTo>
                  <a:lnTo>
                    <a:pt x="21600" y="5553"/>
                  </a:lnTo>
                  <a:lnTo>
                    <a:pt x="124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1" name="Shape"/>
            <p:cNvSpPr/>
            <p:nvPr/>
          </p:nvSpPr>
          <p:spPr>
            <a:xfrm>
              <a:off x="833499" y="544321"/>
              <a:ext cx="46321" cy="5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06" y="0"/>
                  </a:moveTo>
                  <a:lnTo>
                    <a:pt x="1862" y="9202"/>
                  </a:lnTo>
                  <a:lnTo>
                    <a:pt x="6870" y="1239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870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2" name="Shape"/>
            <p:cNvSpPr/>
            <p:nvPr/>
          </p:nvSpPr>
          <p:spPr>
            <a:xfrm>
              <a:off x="0" y="0"/>
              <a:ext cx="837492" cy="586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0" y="0"/>
                  </a:moveTo>
                  <a:lnTo>
                    <a:pt x="0" y="785"/>
                  </a:lnTo>
                  <a:lnTo>
                    <a:pt x="21221" y="21600"/>
                  </a:lnTo>
                  <a:lnTo>
                    <a:pt x="21600" y="2081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44" name="object 20"/>
          <p:cNvSpPr/>
          <p:nvPr/>
        </p:nvSpPr>
        <p:spPr>
          <a:xfrm>
            <a:off x="5931408" y="2624327"/>
            <a:ext cx="1175005" cy="95402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49" name="object 21"/>
          <p:cNvGrpSpPr/>
          <p:nvPr/>
        </p:nvGrpSpPr>
        <p:grpSpPr>
          <a:xfrm>
            <a:off x="5974460" y="2646807"/>
            <a:ext cx="1011810" cy="791338"/>
            <a:chOff x="0" y="0"/>
            <a:chExt cx="1011808" cy="791337"/>
          </a:xfrm>
        </p:grpSpPr>
        <p:sp>
          <p:nvSpPr>
            <p:cNvPr id="845" name="Shape"/>
            <p:cNvSpPr/>
            <p:nvPr/>
          </p:nvSpPr>
          <p:spPr>
            <a:xfrm>
              <a:off x="926590" y="753889"/>
              <a:ext cx="85219" cy="37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31" y="0"/>
                  </a:moveTo>
                  <a:lnTo>
                    <a:pt x="0" y="11784"/>
                  </a:lnTo>
                  <a:lnTo>
                    <a:pt x="21600" y="21600"/>
                  </a:lnTo>
                  <a:lnTo>
                    <a:pt x="18029" y="4605"/>
                  </a:lnTo>
                  <a:lnTo>
                    <a:pt x="6631" y="4605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6" name="Shape"/>
            <p:cNvSpPr/>
            <p:nvPr/>
          </p:nvSpPr>
          <p:spPr>
            <a:xfrm>
              <a:off x="942494" y="733462"/>
              <a:ext cx="26135" cy="28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3" y="0"/>
                  </a:moveTo>
                  <a:lnTo>
                    <a:pt x="0" y="15530"/>
                  </a:lnTo>
                  <a:lnTo>
                    <a:pt x="8479" y="21600"/>
                  </a:lnTo>
                  <a:lnTo>
                    <a:pt x="21600" y="6055"/>
                  </a:lnTo>
                  <a:lnTo>
                    <a:pt x="131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7" name="Shape"/>
            <p:cNvSpPr/>
            <p:nvPr/>
          </p:nvSpPr>
          <p:spPr>
            <a:xfrm>
              <a:off x="952753" y="712978"/>
              <a:ext cx="44968" cy="4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70" y="0"/>
                  </a:moveTo>
                  <a:lnTo>
                    <a:pt x="2711" y="9049"/>
                  </a:lnTo>
                  <a:lnTo>
                    <a:pt x="7626" y="125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037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8" name="Shape"/>
            <p:cNvSpPr/>
            <p:nvPr/>
          </p:nvSpPr>
          <p:spPr>
            <a:xfrm>
              <a:off x="0" y="0"/>
              <a:ext cx="958397" cy="753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1" y="0"/>
                  </a:moveTo>
                  <a:lnTo>
                    <a:pt x="0" y="586"/>
                  </a:lnTo>
                  <a:lnTo>
                    <a:pt x="21242" y="21600"/>
                  </a:lnTo>
                  <a:lnTo>
                    <a:pt x="21600" y="21015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50" name="object 22"/>
          <p:cNvSpPr/>
          <p:nvPr/>
        </p:nvSpPr>
        <p:spPr>
          <a:xfrm>
            <a:off x="5951220" y="2624327"/>
            <a:ext cx="1271017" cy="118110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55" name="object 23"/>
          <p:cNvGrpSpPr/>
          <p:nvPr/>
        </p:nvGrpSpPr>
        <p:grpSpPr>
          <a:xfrm>
            <a:off x="5993510" y="2647568"/>
            <a:ext cx="1107314" cy="1016256"/>
            <a:chOff x="0" y="0"/>
            <a:chExt cx="1107312" cy="1016254"/>
          </a:xfrm>
        </p:grpSpPr>
        <p:sp>
          <p:nvSpPr>
            <p:cNvPr id="851" name="Shape"/>
            <p:cNvSpPr/>
            <p:nvPr/>
          </p:nvSpPr>
          <p:spPr>
            <a:xfrm>
              <a:off x="1023745" y="973326"/>
              <a:ext cx="83568" cy="4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20" y="0"/>
                  </a:moveTo>
                  <a:lnTo>
                    <a:pt x="0" y="9586"/>
                  </a:lnTo>
                  <a:lnTo>
                    <a:pt x="21600" y="21600"/>
                  </a:lnTo>
                  <a:lnTo>
                    <a:pt x="18228" y="4410"/>
                  </a:lnTo>
                  <a:lnTo>
                    <a:pt x="6992" y="4410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2" name="Shape"/>
            <p:cNvSpPr/>
            <p:nvPr/>
          </p:nvSpPr>
          <p:spPr>
            <a:xfrm>
              <a:off x="1041234" y="954257"/>
              <a:ext cx="27089" cy="2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59" y="0"/>
                  </a:moveTo>
                  <a:lnTo>
                    <a:pt x="0" y="14798"/>
                  </a:lnTo>
                  <a:lnTo>
                    <a:pt x="7625" y="21600"/>
                  </a:lnTo>
                  <a:lnTo>
                    <a:pt x="21600" y="6817"/>
                  </a:lnTo>
                  <a:lnTo>
                    <a:pt x="13959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Shape"/>
            <p:cNvSpPr/>
            <p:nvPr/>
          </p:nvSpPr>
          <p:spPr>
            <a:xfrm>
              <a:off x="1050796" y="935101"/>
              <a:ext cx="43471" cy="4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84" y="0"/>
                  </a:moveTo>
                  <a:lnTo>
                    <a:pt x="3947" y="8805"/>
                  </a:lnTo>
                  <a:lnTo>
                    <a:pt x="8709" y="12843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268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Shape"/>
            <p:cNvSpPr/>
            <p:nvPr/>
          </p:nvSpPr>
          <p:spPr>
            <a:xfrm>
              <a:off x="0" y="0"/>
              <a:ext cx="1058740" cy="97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8" y="0"/>
                  </a:moveTo>
                  <a:lnTo>
                    <a:pt x="0" y="423"/>
                  </a:lnTo>
                  <a:lnTo>
                    <a:pt x="21243" y="21600"/>
                  </a:lnTo>
                  <a:lnTo>
                    <a:pt x="21600" y="2117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56" name="object 24"/>
          <p:cNvSpPr txBox="1"/>
          <p:nvPr/>
        </p:nvSpPr>
        <p:spPr>
          <a:xfrm>
            <a:off x="5174996" y="1782826"/>
            <a:ext cx="1118236" cy="45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" marR="5080" indent="1904" algn="ctr">
              <a:spcBef>
                <a:spcPts val="1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Launch  </a:t>
            </a:r>
            <a:r>
              <a:rPr spc="0"/>
              <a:t>instances of</a:t>
            </a:r>
            <a:r>
              <a:rPr spc="-130"/>
              <a:t> </a:t>
            </a:r>
            <a:r>
              <a:rPr spc="0"/>
              <a:t>any  </a:t>
            </a:r>
            <a:r>
              <a:rPr spc="-9"/>
              <a:t>type</a:t>
            </a:r>
          </a:p>
        </p:txBody>
      </p:sp>
      <p:sp>
        <p:nvSpPr>
          <p:cNvPr id="857" name="object 25"/>
          <p:cNvSpPr txBox="1"/>
          <p:nvPr/>
        </p:nvSpPr>
        <p:spPr>
          <a:xfrm>
            <a:off x="6728206" y="2404364"/>
            <a:ext cx="74485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Host</a:t>
            </a:r>
            <a:r>
              <a:rPr spc="-70"/>
              <a:t> </a:t>
            </a:r>
            <a:r>
              <a:t>computer</a:t>
            </a:r>
          </a:p>
        </p:txBody>
      </p:sp>
      <p:sp>
        <p:nvSpPr>
          <p:cNvPr id="858" name="object 26"/>
          <p:cNvSpPr txBox="1"/>
          <p:nvPr/>
        </p:nvSpPr>
        <p:spPr>
          <a:xfrm>
            <a:off x="6735571" y="3904589"/>
            <a:ext cx="744856" cy="42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80339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Instances</a:t>
            </a:r>
          </a:p>
          <a:p>
            <a:pPr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Host</a:t>
            </a:r>
            <a:r>
              <a:rPr spc="-70"/>
              <a:t> </a:t>
            </a:r>
            <a:r>
              <a:t>computer</a:t>
            </a:r>
          </a:p>
        </p:txBody>
      </p:sp>
      <p:sp>
        <p:nvSpPr>
          <p:cNvPr id="859" name="object 27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860" name="object 28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1" name="object 29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2" name="object 30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3" name="object 31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4" name="object 32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5" name="object 33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6" name="object 34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7" name="object 35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object 6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870" name="object 2"/>
          <p:cNvSpPr txBox="1"/>
          <p:nvPr>
            <p:ph type="title"/>
          </p:nvPr>
        </p:nvSpPr>
        <p:spPr>
          <a:xfrm>
            <a:off x="415543" y="139064"/>
            <a:ext cx="393954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EC2 Instances</a:t>
            </a:r>
          </a:p>
        </p:txBody>
      </p:sp>
      <p:sp>
        <p:nvSpPr>
          <p:cNvPr id="871" name="object 3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872" name="object 4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3" name="object 5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4" name="object 6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5" name="object 7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6" name="object 8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7" name="object 9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8" name="object 10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9" name="object 11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0" name="object 12"/>
          <p:cNvSpPr txBox="1"/>
          <p:nvPr/>
        </p:nvSpPr>
        <p:spPr>
          <a:xfrm>
            <a:off x="282650" y="2471420"/>
            <a:ext cx="1187451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4" algn="ctr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OS,</a:t>
            </a:r>
            <a:r>
              <a:rPr spc="-114"/>
              <a:t> </a:t>
            </a:r>
            <a:r>
              <a:rPr spc="-5"/>
              <a:t>Applications,  and      Configuration</a:t>
            </a:r>
          </a:p>
        </p:txBody>
      </p:sp>
      <p:sp>
        <p:nvSpPr>
          <p:cNvPr id="881" name="object 13"/>
          <p:cNvSpPr/>
          <p:nvPr/>
        </p:nvSpPr>
        <p:spPr>
          <a:xfrm>
            <a:off x="195071" y="2420110"/>
            <a:ext cx="1362457" cy="669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39" y="2199"/>
                </a:lnTo>
                <a:lnTo>
                  <a:pt x="518" y="1054"/>
                </a:lnTo>
                <a:lnTo>
                  <a:pt x="1080" y="283"/>
                </a:lnTo>
                <a:lnTo>
                  <a:pt x="1768" y="0"/>
                </a:lnTo>
                <a:lnTo>
                  <a:pt x="19832" y="0"/>
                </a:lnTo>
                <a:lnTo>
                  <a:pt x="20520" y="283"/>
                </a:lnTo>
                <a:lnTo>
                  <a:pt x="21082" y="1054"/>
                </a:lnTo>
                <a:lnTo>
                  <a:pt x="21461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461" y="19401"/>
                </a:lnTo>
                <a:lnTo>
                  <a:pt x="21082" y="20546"/>
                </a:lnTo>
                <a:lnTo>
                  <a:pt x="20520" y="21317"/>
                </a:lnTo>
                <a:lnTo>
                  <a:pt x="19832" y="21600"/>
                </a:lnTo>
                <a:lnTo>
                  <a:pt x="1768" y="21600"/>
                </a:lnTo>
                <a:lnTo>
                  <a:pt x="1080" y="21317"/>
                </a:lnTo>
                <a:lnTo>
                  <a:pt x="518" y="20546"/>
                </a:lnTo>
                <a:lnTo>
                  <a:pt x="139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2" name="object 14"/>
          <p:cNvSpPr/>
          <p:nvPr/>
        </p:nvSpPr>
        <p:spPr>
          <a:xfrm>
            <a:off x="587460" y="1395743"/>
            <a:ext cx="529390" cy="5678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3" name="object 15"/>
          <p:cNvSpPr txBox="1"/>
          <p:nvPr/>
        </p:nvSpPr>
        <p:spPr>
          <a:xfrm>
            <a:off x="699008" y="2031949"/>
            <a:ext cx="29718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AMI</a:t>
            </a:r>
          </a:p>
        </p:txBody>
      </p:sp>
      <p:sp>
        <p:nvSpPr>
          <p:cNvPr id="884" name="object 16"/>
          <p:cNvSpPr txBox="1"/>
          <p:nvPr/>
        </p:nvSpPr>
        <p:spPr>
          <a:xfrm>
            <a:off x="2162300" y="2456433"/>
            <a:ext cx="861695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59689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Running </a:t>
            </a:r>
            <a:r>
              <a:rPr spc="-5"/>
              <a:t>or  </a:t>
            </a:r>
            <a:r>
              <a:t>Stopped</a:t>
            </a:r>
            <a:r>
              <a:rPr spc="-135"/>
              <a:t> </a:t>
            </a:r>
            <a:r>
              <a:t>VM</a:t>
            </a:r>
          </a:p>
        </p:txBody>
      </p:sp>
      <p:sp>
        <p:nvSpPr>
          <p:cNvPr id="885" name="object 17"/>
          <p:cNvSpPr/>
          <p:nvPr/>
        </p:nvSpPr>
        <p:spPr>
          <a:xfrm>
            <a:off x="1911094" y="2420110"/>
            <a:ext cx="1362458" cy="486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7" y="1055"/>
                </a:lnTo>
                <a:lnTo>
                  <a:pt x="785" y="283"/>
                </a:lnTo>
                <a:lnTo>
                  <a:pt x="1285" y="0"/>
                </a:lnTo>
                <a:lnTo>
                  <a:pt x="20315" y="0"/>
                </a:lnTo>
                <a:lnTo>
                  <a:pt x="20815" y="283"/>
                </a:lnTo>
                <a:lnTo>
                  <a:pt x="21223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3" y="20545"/>
                </a:lnTo>
                <a:lnTo>
                  <a:pt x="20815" y="21317"/>
                </a:lnTo>
                <a:lnTo>
                  <a:pt x="20315" y="21600"/>
                </a:lnTo>
                <a:lnTo>
                  <a:pt x="1285" y="21600"/>
                </a:lnTo>
                <a:lnTo>
                  <a:pt x="785" y="21317"/>
                </a:lnTo>
                <a:lnTo>
                  <a:pt x="377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6" name="object 18"/>
          <p:cNvSpPr/>
          <p:nvPr/>
        </p:nvSpPr>
        <p:spPr>
          <a:xfrm>
            <a:off x="2258628" y="1399076"/>
            <a:ext cx="499752" cy="5649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object 19"/>
          <p:cNvSpPr txBox="1"/>
          <p:nvPr/>
        </p:nvSpPr>
        <p:spPr>
          <a:xfrm>
            <a:off x="2230882" y="2041017"/>
            <a:ext cx="6807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5"/>
              <a:t>n</a:t>
            </a:r>
            <a:r>
              <a:t>st</a:t>
            </a:r>
            <a:r>
              <a:rPr spc="5"/>
              <a:t>a</a:t>
            </a:r>
            <a:r>
              <a:rPr spc="-5"/>
              <a:t>nce</a:t>
            </a:r>
            <a:r>
              <a:t>s</a:t>
            </a:r>
          </a:p>
        </p:txBody>
      </p:sp>
      <p:sp>
        <p:nvSpPr>
          <p:cNvPr id="888" name="object 20"/>
          <p:cNvSpPr/>
          <p:nvPr/>
        </p:nvSpPr>
        <p:spPr>
          <a:xfrm>
            <a:off x="1278636" y="1511808"/>
            <a:ext cx="914401" cy="486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58" y="0"/>
                </a:moveTo>
                <a:lnTo>
                  <a:pt x="15858" y="5400"/>
                </a:lnTo>
                <a:lnTo>
                  <a:pt x="0" y="5400"/>
                </a:lnTo>
                <a:lnTo>
                  <a:pt x="0" y="16200"/>
                </a:lnTo>
                <a:lnTo>
                  <a:pt x="15858" y="16200"/>
                </a:lnTo>
                <a:lnTo>
                  <a:pt x="15858" y="21600"/>
                </a:lnTo>
                <a:lnTo>
                  <a:pt x="21600" y="10800"/>
                </a:lnTo>
                <a:lnTo>
                  <a:pt x="15858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9" name="object 21"/>
          <p:cNvSpPr/>
          <p:nvPr/>
        </p:nvSpPr>
        <p:spPr>
          <a:xfrm>
            <a:off x="3598926" y="688086"/>
            <a:ext cx="3962401" cy="388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6" y="1854"/>
                </a:lnTo>
                <a:lnTo>
                  <a:pt x="64" y="1598"/>
                </a:lnTo>
                <a:lnTo>
                  <a:pt x="140" y="1354"/>
                </a:lnTo>
                <a:lnTo>
                  <a:pt x="244" y="1124"/>
                </a:lnTo>
                <a:lnTo>
                  <a:pt x="373" y="909"/>
                </a:lnTo>
                <a:lnTo>
                  <a:pt x="525" y="712"/>
                </a:lnTo>
                <a:lnTo>
                  <a:pt x="699" y="535"/>
                </a:lnTo>
                <a:lnTo>
                  <a:pt x="892" y="380"/>
                </a:lnTo>
                <a:lnTo>
                  <a:pt x="1102" y="248"/>
                </a:lnTo>
                <a:lnTo>
                  <a:pt x="1328" y="143"/>
                </a:lnTo>
                <a:lnTo>
                  <a:pt x="1568" y="65"/>
                </a:lnTo>
                <a:lnTo>
                  <a:pt x="1819" y="17"/>
                </a:lnTo>
                <a:lnTo>
                  <a:pt x="2080" y="0"/>
                </a:lnTo>
                <a:lnTo>
                  <a:pt x="19520" y="0"/>
                </a:lnTo>
                <a:lnTo>
                  <a:pt x="19781" y="17"/>
                </a:lnTo>
                <a:lnTo>
                  <a:pt x="20032" y="65"/>
                </a:lnTo>
                <a:lnTo>
                  <a:pt x="20272" y="143"/>
                </a:lnTo>
                <a:lnTo>
                  <a:pt x="20498" y="248"/>
                </a:lnTo>
                <a:lnTo>
                  <a:pt x="20708" y="380"/>
                </a:lnTo>
                <a:lnTo>
                  <a:pt x="20901" y="535"/>
                </a:lnTo>
                <a:lnTo>
                  <a:pt x="21075" y="712"/>
                </a:lnTo>
                <a:lnTo>
                  <a:pt x="21227" y="909"/>
                </a:lnTo>
                <a:lnTo>
                  <a:pt x="21356" y="1124"/>
                </a:lnTo>
                <a:lnTo>
                  <a:pt x="21460" y="1354"/>
                </a:lnTo>
                <a:lnTo>
                  <a:pt x="21536" y="1598"/>
                </a:lnTo>
                <a:lnTo>
                  <a:pt x="21584" y="1854"/>
                </a:lnTo>
                <a:lnTo>
                  <a:pt x="21600" y="2120"/>
                </a:lnTo>
                <a:lnTo>
                  <a:pt x="21600" y="19479"/>
                </a:lnTo>
                <a:lnTo>
                  <a:pt x="21584" y="19745"/>
                </a:lnTo>
                <a:lnTo>
                  <a:pt x="21536" y="20001"/>
                </a:lnTo>
                <a:lnTo>
                  <a:pt x="21460" y="20246"/>
                </a:lnTo>
                <a:lnTo>
                  <a:pt x="21356" y="20476"/>
                </a:lnTo>
                <a:lnTo>
                  <a:pt x="21227" y="20691"/>
                </a:lnTo>
                <a:lnTo>
                  <a:pt x="21075" y="20888"/>
                </a:lnTo>
                <a:lnTo>
                  <a:pt x="20901" y="21065"/>
                </a:lnTo>
                <a:lnTo>
                  <a:pt x="20708" y="21220"/>
                </a:lnTo>
                <a:lnTo>
                  <a:pt x="20498" y="21352"/>
                </a:lnTo>
                <a:lnTo>
                  <a:pt x="20272" y="21457"/>
                </a:lnTo>
                <a:lnTo>
                  <a:pt x="20032" y="21535"/>
                </a:lnTo>
                <a:lnTo>
                  <a:pt x="19781" y="21583"/>
                </a:lnTo>
                <a:lnTo>
                  <a:pt x="19520" y="21600"/>
                </a:lnTo>
                <a:lnTo>
                  <a:pt x="2080" y="21600"/>
                </a:lnTo>
                <a:lnTo>
                  <a:pt x="1819" y="21583"/>
                </a:lnTo>
                <a:lnTo>
                  <a:pt x="1568" y="21535"/>
                </a:lnTo>
                <a:lnTo>
                  <a:pt x="1328" y="21457"/>
                </a:lnTo>
                <a:lnTo>
                  <a:pt x="1102" y="21352"/>
                </a:lnTo>
                <a:lnTo>
                  <a:pt x="892" y="21220"/>
                </a:lnTo>
                <a:lnTo>
                  <a:pt x="699" y="21065"/>
                </a:lnTo>
                <a:lnTo>
                  <a:pt x="525" y="20888"/>
                </a:lnTo>
                <a:lnTo>
                  <a:pt x="373" y="20691"/>
                </a:lnTo>
                <a:lnTo>
                  <a:pt x="244" y="20476"/>
                </a:lnTo>
                <a:lnTo>
                  <a:pt x="140" y="20246"/>
                </a:lnTo>
                <a:lnTo>
                  <a:pt x="64" y="20001"/>
                </a:lnTo>
                <a:lnTo>
                  <a:pt x="16" y="19745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19812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890" name="object 22"/>
          <p:cNvSpPr/>
          <p:nvPr/>
        </p:nvSpPr>
        <p:spPr>
          <a:xfrm>
            <a:off x="4008882" y="1267204"/>
            <a:ext cx="1476756" cy="1973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7"/>
                </a:moveTo>
                <a:lnTo>
                  <a:pt x="108" y="1085"/>
                </a:lnTo>
                <a:lnTo>
                  <a:pt x="409" y="650"/>
                </a:lnTo>
                <a:lnTo>
                  <a:pt x="868" y="306"/>
                </a:lnTo>
                <a:lnTo>
                  <a:pt x="1451" y="81"/>
                </a:lnTo>
                <a:lnTo>
                  <a:pt x="2121" y="0"/>
                </a:lnTo>
                <a:lnTo>
                  <a:pt x="19479" y="0"/>
                </a:lnTo>
                <a:lnTo>
                  <a:pt x="20149" y="81"/>
                </a:lnTo>
                <a:lnTo>
                  <a:pt x="20732" y="306"/>
                </a:lnTo>
                <a:lnTo>
                  <a:pt x="21191" y="650"/>
                </a:lnTo>
                <a:lnTo>
                  <a:pt x="21492" y="1085"/>
                </a:lnTo>
                <a:lnTo>
                  <a:pt x="21600" y="1587"/>
                </a:lnTo>
                <a:lnTo>
                  <a:pt x="21600" y="20013"/>
                </a:lnTo>
                <a:lnTo>
                  <a:pt x="21492" y="20515"/>
                </a:lnTo>
                <a:lnTo>
                  <a:pt x="21191" y="20950"/>
                </a:lnTo>
                <a:lnTo>
                  <a:pt x="20732" y="21294"/>
                </a:lnTo>
                <a:lnTo>
                  <a:pt x="20149" y="21519"/>
                </a:lnTo>
                <a:lnTo>
                  <a:pt x="19479" y="21600"/>
                </a:lnTo>
                <a:lnTo>
                  <a:pt x="2121" y="21600"/>
                </a:lnTo>
                <a:lnTo>
                  <a:pt x="1451" y="21519"/>
                </a:lnTo>
                <a:lnTo>
                  <a:pt x="868" y="21294"/>
                </a:lnTo>
                <a:lnTo>
                  <a:pt x="409" y="20950"/>
                </a:lnTo>
                <a:lnTo>
                  <a:pt x="108" y="20515"/>
                </a:lnTo>
                <a:lnTo>
                  <a:pt x="0" y="20013"/>
                </a:lnTo>
                <a:lnTo>
                  <a:pt x="0" y="1587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891" name="object 23"/>
          <p:cNvSpPr/>
          <p:nvPr/>
        </p:nvSpPr>
        <p:spPr>
          <a:xfrm>
            <a:off x="4946903" y="2488692"/>
            <a:ext cx="297180" cy="4191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2" name="object 24"/>
          <p:cNvSpPr/>
          <p:nvPr/>
        </p:nvSpPr>
        <p:spPr>
          <a:xfrm>
            <a:off x="4621531" y="2490212"/>
            <a:ext cx="286422" cy="3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3" name="object 25"/>
          <p:cNvSpPr/>
          <p:nvPr/>
        </p:nvSpPr>
        <p:spPr>
          <a:xfrm>
            <a:off x="4617720" y="2891599"/>
            <a:ext cx="296903" cy="16267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4" name="object 26"/>
          <p:cNvSpPr/>
          <p:nvPr/>
        </p:nvSpPr>
        <p:spPr>
          <a:xfrm>
            <a:off x="4621531" y="2535421"/>
            <a:ext cx="286422" cy="1"/>
          </a:xfrm>
          <a:prstGeom prst="line">
            <a:avLst/>
          </a:prstGeom>
          <a:ln w="15783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5" name="object 27"/>
          <p:cNvSpPr/>
          <p:nvPr/>
        </p:nvSpPr>
        <p:spPr>
          <a:xfrm>
            <a:off x="4293891" y="2490212"/>
            <a:ext cx="287895" cy="3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6" name="object 28"/>
          <p:cNvSpPr/>
          <p:nvPr/>
        </p:nvSpPr>
        <p:spPr>
          <a:xfrm>
            <a:off x="4293891" y="2535421"/>
            <a:ext cx="287895" cy="1"/>
          </a:xfrm>
          <a:prstGeom prst="line">
            <a:avLst/>
          </a:prstGeom>
          <a:ln w="15783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7" name="object 29"/>
          <p:cNvSpPr txBox="1"/>
          <p:nvPr/>
        </p:nvSpPr>
        <p:spPr>
          <a:xfrm>
            <a:off x="4290059" y="2563883"/>
            <a:ext cx="298451" cy="135546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9525">
              <a:spcBef>
                <a:spcPts val="6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EBS</a:t>
            </a:r>
          </a:p>
        </p:txBody>
      </p:sp>
      <p:sp>
        <p:nvSpPr>
          <p:cNvPr id="898" name="object 30"/>
          <p:cNvSpPr/>
          <p:nvPr/>
        </p:nvSpPr>
        <p:spPr>
          <a:xfrm>
            <a:off x="6795516" y="2488692"/>
            <a:ext cx="297180" cy="4191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9" name="object 31"/>
          <p:cNvSpPr/>
          <p:nvPr/>
        </p:nvSpPr>
        <p:spPr>
          <a:xfrm>
            <a:off x="6470143" y="2490212"/>
            <a:ext cx="286422" cy="3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0" name="object 32"/>
          <p:cNvSpPr/>
          <p:nvPr/>
        </p:nvSpPr>
        <p:spPr>
          <a:xfrm>
            <a:off x="6466332" y="2891599"/>
            <a:ext cx="296903" cy="16267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1" name="object 33"/>
          <p:cNvSpPr/>
          <p:nvPr/>
        </p:nvSpPr>
        <p:spPr>
          <a:xfrm>
            <a:off x="6470143" y="2535421"/>
            <a:ext cx="286422" cy="1"/>
          </a:xfrm>
          <a:prstGeom prst="line">
            <a:avLst/>
          </a:prstGeom>
          <a:ln w="15783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2" name="object 34"/>
          <p:cNvSpPr/>
          <p:nvPr/>
        </p:nvSpPr>
        <p:spPr>
          <a:xfrm>
            <a:off x="6142482" y="2490212"/>
            <a:ext cx="286422" cy="3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3" name="object 35"/>
          <p:cNvSpPr/>
          <p:nvPr/>
        </p:nvSpPr>
        <p:spPr>
          <a:xfrm>
            <a:off x="3816096" y="3659123"/>
            <a:ext cx="406909" cy="4983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4" name="object 36"/>
          <p:cNvSpPr/>
          <p:nvPr/>
        </p:nvSpPr>
        <p:spPr>
          <a:xfrm>
            <a:off x="4273296" y="3648454"/>
            <a:ext cx="419101" cy="51358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5" name="object 37"/>
          <p:cNvSpPr/>
          <p:nvPr/>
        </p:nvSpPr>
        <p:spPr>
          <a:xfrm>
            <a:off x="3733799" y="3512820"/>
            <a:ext cx="3703322" cy="768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35" y="1296"/>
                </a:lnTo>
                <a:lnTo>
                  <a:pt x="129" y="621"/>
                </a:lnTo>
                <a:lnTo>
                  <a:pt x="269" y="167"/>
                </a:lnTo>
                <a:lnTo>
                  <a:pt x="440" y="0"/>
                </a:lnTo>
                <a:lnTo>
                  <a:pt x="21160" y="0"/>
                </a:lnTo>
                <a:lnTo>
                  <a:pt x="21331" y="167"/>
                </a:lnTo>
                <a:lnTo>
                  <a:pt x="21471" y="621"/>
                </a:lnTo>
                <a:lnTo>
                  <a:pt x="21565" y="1296"/>
                </a:lnTo>
                <a:lnTo>
                  <a:pt x="21600" y="2121"/>
                </a:lnTo>
                <a:lnTo>
                  <a:pt x="21600" y="19479"/>
                </a:lnTo>
                <a:lnTo>
                  <a:pt x="21565" y="20305"/>
                </a:lnTo>
                <a:lnTo>
                  <a:pt x="21471" y="20979"/>
                </a:lnTo>
                <a:lnTo>
                  <a:pt x="21331" y="21433"/>
                </a:lnTo>
                <a:lnTo>
                  <a:pt x="21160" y="21600"/>
                </a:lnTo>
                <a:lnTo>
                  <a:pt x="440" y="21600"/>
                </a:lnTo>
                <a:lnTo>
                  <a:pt x="269" y="21433"/>
                </a:lnTo>
                <a:lnTo>
                  <a:pt x="129" y="20979"/>
                </a:lnTo>
                <a:lnTo>
                  <a:pt x="35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6" name="object 38"/>
          <p:cNvSpPr txBox="1"/>
          <p:nvPr/>
        </p:nvSpPr>
        <p:spPr>
          <a:xfrm>
            <a:off x="4833620" y="3624832"/>
            <a:ext cx="1102361" cy="81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</a:t>
            </a:r>
          </a:p>
          <a:p>
            <a:pPr indent="12700"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Snapshots</a:t>
            </a:r>
          </a:p>
          <a:p>
            <a:pPr indent="400684" algn="ctr">
              <a:spcBef>
                <a:spcPts val="100"/>
              </a:spcBef>
              <a:defRPr b="1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S3</a:t>
            </a:r>
          </a:p>
          <a:p>
            <a:pPr indent="389890" algn="ctr">
              <a:spcBef>
                <a:spcPts val="4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Regi</a:t>
            </a:r>
            <a:r>
              <a:rPr spc="-15"/>
              <a:t>o</a:t>
            </a:r>
            <a:r>
              <a:t>n</a:t>
            </a:r>
          </a:p>
        </p:txBody>
      </p:sp>
      <p:sp>
        <p:nvSpPr>
          <p:cNvPr id="907" name="object 39"/>
          <p:cNvSpPr txBox="1"/>
          <p:nvPr/>
        </p:nvSpPr>
        <p:spPr>
          <a:xfrm>
            <a:off x="6594475" y="3719879"/>
            <a:ext cx="79756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S3</a:t>
            </a:r>
            <a:r>
              <a:rPr spc="-80"/>
              <a:t> </a:t>
            </a:r>
            <a:r>
              <a:rPr spc="0"/>
              <a:t>Buckets</a:t>
            </a:r>
          </a:p>
        </p:txBody>
      </p:sp>
      <p:grpSp>
        <p:nvGrpSpPr>
          <p:cNvPr id="910" name="object 40"/>
          <p:cNvGrpSpPr/>
          <p:nvPr/>
        </p:nvGrpSpPr>
        <p:grpSpPr>
          <a:xfrm>
            <a:off x="6102096" y="3725583"/>
            <a:ext cx="441958" cy="73920"/>
            <a:chOff x="0" y="0"/>
            <a:chExt cx="441957" cy="73918"/>
          </a:xfrm>
        </p:grpSpPr>
        <p:sp>
          <p:nvSpPr>
            <p:cNvPr id="908" name="Shape"/>
            <p:cNvSpPr/>
            <p:nvPr/>
          </p:nvSpPr>
          <p:spPr>
            <a:xfrm>
              <a:off x="0" y="0"/>
              <a:ext cx="405809" cy="73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551"/>
                  </a:lnTo>
                  <a:lnTo>
                    <a:pt x="603" y="11310"/>
                  </a:lnTo>
                  <a:lnTo>
                    <a:pt x="2283" y="15442"/>
                  </a:lnTo>
                  <a:lnTo>
                    <a:pt x="4846" y="18699"/>
                  </a:lnTo>
                  <a:lnTo>
                    <a:pt x="8098" y="20834"/>
                  </a:lnTo>
                  <a:lnTo>
                    <a:pt x="11847" y="21600"/>
                  </a:lnTo>
                  <a:lnTo>
                    <a:pt x="15610" y="20834"/>
                  </a:lnTo>
                  <a:lnTo>
                    <a:pt x="18872" y="18699"/>
                  </a:lnTo>
                  <a:lnTo>
                    <a:pt x="21440" y="15442"/>
                  </a:lnTo>
                  <a:lnTo>
                    <a:pt x="21600" y="15049"/>
                  </a:lnTo>
                  <a:lnTo>
                    <a:pt x="11847" y="15049"/>
                  </a:lnTo>
                  <a:lnTo>
                    <a:pt x="8098" y="14283"/>
                  </a:lnTo>
                  <a:lnTo>
                    <a:pt x="4846" y="12148"/>
                  </a:lnTo>
                  <a:lnTo>
                    <a:pt x="2283" y="8892"/>
                  </a:lnTo>
                  <a:lnTo>
                    <a:pt x="603" y="4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9" name="Shape"/>
            <p:cNvSpPr/>
            <p:nvPr/>
          </p:nvSpPr>
          <p:spPr>
            <a:xfrm>
              <a:off x="222566" y="5423"/>
              <a:ext cx="219392" cy="4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7745" y="11723"/>
                  </a:lnTo>
                  <a:lnTo>
                    <a:pt x="12996" y="16946"/>
                  </a:lnTo>
                  <a:lnTo>
                    <a:pt x="6962" y="20371"/>
                  </a:lnTo>
                  <a:lnTo>
                    <a:pt x="0" y="21600"/>
                  </a:lnTo>
                  <a:lnTo>
                    <a:pt x="18041" y="21600"/>
                  </a:lnTo>
                  <a:lnTo>
                    <a:pt x="20856" y="15602"/>
                  </a:lnTo>
                  <a:lnTo>
                    <a:pt x="21600" y="1050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3" name="object 41"/>
          <p:cNvGrpSpPr/>
          <p:nvPr/>
        </p:nvGrpSpPr>
        <p:grpSpPr>
          <a:xfrm>
            <a:off x="6102096" y="3725584"/>
            <a:ext cx="441958" cy="73919"/>
            <a:chOff x="0" y="0"/>
            <a:chExt cx="441957" cy="73917"/>
          </a:xfrm>
        </p:grpSpPr>
        <p:sp>
          <p:nvSpPr>
            <p:cNvPr id="911" name="Shape"/>
            <p:cNvSpPr/>
            <p:nvPr/>
          </p:nvSpPr>
          <p:spPr>
            <a:xfrm>
              <a:off x="0" y="0"/>
              <a:ext cx="404335" cy="7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551"/>
                  </a:lnTo>
                  <a:lnTo>
                    <a:pt x="605" y="11311"/>
                  </a:lnTo>
                  <a:lnTo>
                    <a:pt x="2291" y="15442"/>
                  </a:lnTo>
                  <a:lnTo>
                    <a:pt x="4863" y="18699"/>
                  </a:lnTo>
                  <a:lnTo>
                    <a:pt x="8128" y="20834"/>
                  </a:lnTo>
                  <a:lnTo>
                    <a:pt x="11890" y="21600"/>
                  </a:lnTo>
                  <a:lnTo>
                    <a:pt x="15518" y="20864"/>
                  </a:lnTo>
                  <a:lnTo>
                    <a:pt x="18682" y="18867"/>
                  </a:lnTo>
                  <a:lnTo>
                    <a:pt x="21186" y="15861"/>
                  </a:lnTo>
                  <a:lnTo>
                    <a:pt x="21600" y="15049"/>
                  </a:lnTo>
                  <a:lnTo>
                    <a:pt x="11890" y="15049"/>
                  </a:lnTo>
                  <a:lnTo>
                    <a:pt x="8128" y="14283"/>
                  </a:lnTo>
                  <a:lnTo>
                    <a:pt x="4863" y="12149"/>
                  </a:lnTo>
                  <a:lnTo>
                    <a:pt x="2291" y="8892"/>
                  </a:lnTo>
                  <a:lnTo>
                    <a:pt x="605" y="4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2" name="Shape"/>
            <p:cNvSpPr/>
            <p:nvPr/>
          </p:nvSpPr>
          <p:spPr>
            <a:xfrm>
              <a:off x="222568" y="8332"/>
              <a:ext cx="219390" cy="4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159" y="1766"/>
                  </a:lnTo>
                  <a:lnTo>
                    <a:pt x="20856" y="3982"/>
                  </a:lnTo>
                  <a:lnTo>
                    <a:pt x="20277" y="5299"/>
                  </a:lnTo>
                  <a:lnTo>
                    <a:pt x="19937" y="6659"/>
                  </a:lnTo>
                  <a:lnTo>
                    <a:pt x="18632" y="9039"/>
                  </a:lnTo>
                  <a:lnTo>
                    <a:pt x="17745" y="11057"/>
                  </a:lnTo>
                  <a:lnTo>
                    <a:pt x="17131" y="11778"/>
                  </a:lnTo>
                  <a:lnTo>
                    <a:pt x="16593" y="12758"/>
                  </a:lnTo>
                  <a:lnTo>
                    <a:pt x="14302" y="15099"/>
                  </a:lnTo>
                  <a:lnTo>
                    <a:pt x="12995" y="16633"/>
                  </a:lnTo>
                  <a:lnTo>
                    <a:pt x="12516" y="16924"/>
                  </a:lnTo>
                  <a:lnTo>
                    <a:pt x="11975" y="17476"/>
                  </a:lnTo>
                  <a:lnTo>
                    <a:pt x="8475" y="19371"/>
                  </a:lnTo>
                  <a:lnTo>
                    <a:pt x="6962" y="20288"/>
                  </a:lnTo>
                  <a:lnTo>
                    <a:pt x="6686" y="20340"/>
                  </a:lnTo>
                  <a:lnTo>
                    <a:pt x="6353" y="20520"/>
                  </a:lnTo>
                  <a:lnTo>
                    <a:pt x="0" y="21600"/>
                  </a:lnTo>
                  <a:lnTo>
                    <a:pt x="17896" y="21600"/>
                  </a:lnTo>
                  <a:lnTo>
                    <a:pt x="18629" y="20263"/>
                  </a:lnTo>
                  <a:lnTo>
                    <a:pt x="20278" y="16513"/>
                  </a:lnTo>
                  <a:lnTo>
                    <a:pt x="21159" y="12985"/>
                  </a:lnTo>
                  <a:lnTo>
                    <a:pt x="21600" y="976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14" name="object 42"/>
          <p:cNvSpPr/>
          <p:nvPr/>
        </p:nvSpPr>
        <p:spPr>
          <a:xfrm>
            <a:off x="6102096" y="3678932"/>
            <a:ext cx="441958" cy="9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86" y="0"/>
                </a:moveTo>
                <a:lnTo>
                  <a:pt x="6486" y="0"/>
                </a:lnTo>
                <a:lnTo>
                  <a:pt x="4449" y="1079"/>
                </a:lnTo>
                <a:lnTo>
                  <a:pt x="2096" y="3512"/>
                </a:lnTo>
                <a:lnTo>
                  <a:pt x="554" y="6630"/>
                </a:lnTo>
                <a:lnTo>
                  <a:pt x="0" y="10266"/>
                </a:lnTo>
                <a:lnTo>
                  <a:pt x="554" y="13852"/>
                </a:lnTo>
                <a:lnTo>
                  <a:pt x="2096" y="16963"/>
                </a:lnTo>
                <a:lnTo>
                  <a:pt x="4449" y="19416"/>
                </a:lnTo>
                <a:lnTo>
                  <a:pt x="7436" y="21023"/>
                </a:lnTo>
                <a:lnTo>
                  <a:pt x="10878" y="21600"/>
                </a:lnTo>
                <a:lnTo>
                  <a:pt x="14334" y="21023"/>
                </a:lnTo>
                <a:lnTo>
                  <a:pt x="17329" y="19416"/>
                </a:lnTo>
                <a:lnTo>
                  <a:pt x="19686" y="16963"/>
                </a:lnTo>
                <a:lnTo>
                  <a:pt x="21231" y="13852"/>
                </a:lnTo>
                <a:lnTo>
                  <a:pt x="21600" y="11460"/>
                </a:lnTo>
                <a:lnTo>
                  <a:pt x="21600" y="9056"/>
                </a:lnTo>
                <a:lnTo>
                  <a:pt x="21231" y="6630"/>
                </a:lnTo>
                <a:lnTo>
                  <a:pt x="19686" y="3512"/>
                </a:lnTo>
                <a:lnTo>
                  <a:pt x="17329" y="1079"/>
                </a:lnTo>
                <a:lnTo>
                  <a:pt x="15286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5" name="object 43"/>
          <p:cNvSpPr/>
          <p:nvPr/>
        </p:nvSpPr>
        <p:spPr>
          <a:xfrm>
            <a:off x="6467776" y="3775864"/>
            <a:ext cx="76277" cy="321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0622"/>
                </a:lnTo>
                <a:lnTo>
                  <a:pt x="1546" y="21600"/>
                </a:lnTo>
                <a:lnTo>
                  <a:pt x="21600" y="1541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6" name="object 44"/>
          <p:cNvSpPr/>
          <p:nvPr/>
        </p:nvSpPr>
        <p:spPr>
          <a:xfrm>
            <a:off x="6103308" y="3765570"/>
            <a:ext cx="72773" cy="331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461"/>
                </a:lnTo>
                <a:lnTo>
                  <a:pt x="21600" y="21600"/>
                </a:lnTo>
                <a:lnTo>
                  <a:pt x="21600" y="20139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9" name="object 45"/>
          <p:cNvGrpSpPr/>
          <p:nvPr/>
        </p:nvGrpSpPr>
        <p:grpSpPr>
          <a:xfrm>
            <a:off x="6176081" y="4074569"/>
            <a:ext cx="297159" cy="56954"/>
            <a:chOff x="0" y="0"/>
            <a:chExt cx="297158" cy="56953"/>
          </a:xfrm>
        </p:grpSpPr>
        <p:sp>
          <p:nvSpPr>
            <p:cNvPr id="917" name="Shape"/>
            <p:cNvSpPr/>
            <p:nvPr/>
          </p:nvSpPr>
          <p:spPr>
            <a:xfrm>
              <a:off x="0" y="0"/>
              <a:ext cx="286270" cy="5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8502"/>
                  </a:lnTo>
                  <a:lnTo>
                    <a:pt x="883" y="13651"/>
                  </a:lnTo>
                  <a:lnTo>
                    <a:pt x="3289" y="17809"/>
                  </a:lnTo>
                  <a:lnTo>
                    <a:pt x="6853" y="20587"/>
                  </a:lnTo>
                  <a:lnTo>
                    <a:pt x="11211" y="21600"/>
                  </a:lnTo>
                  <a:lnTo>
                    <a:pt x="15588" y="20587"/>
                  </a:lnTo>
                  <a:lnTo>
                    <a:pt x="19150" y="17809"/>
                  </a:lnTo>
                  <a:lnTo>
                    <a:pt x="21545" y="13651"/>
                  </a:lnTo>
                  <a:lnTo>
                    <a:pt x="21600" y="13328"/>
                  </a:lnTo>
                  <a:lnTo>
                    <a:pt x="11211" y="13328"/>
                  </a:lnTo>
                  <a:lnTo>
                    <a:pt x="6853" y="12279"/>
                  </a:lnTo>
                  <a:lnTo>
                    <a:pt x="3289" y="9421"/>
                  </a:lnTo>
                  <a:lnTo>
                    <a:pt x="883" y="5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8" name="Shape"/>
            <p:cNvSpPr/>
            <p:nvPr/>
          </p:nvSpPr>
          <p:spPr>
            <a:xfrm>
              <a:off x="148580" y="0"/>
              <a:ext cx="148579" cy="3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911" y="8402"/>
                  </a:lnTo>
                  <a:lnTo>
                    <a:pt x="15296" y="15269"/>
                  </a:lnTo>
                  <a:lnTo>
                    <a:pt x="8433" y="19901"/>
                  </a:lnTo>
                  <a:lnTo>
                    <a:pt x="0" y="21600"/>
                  </a:lnTo>
                  <a:lnTo>
                    <a:pt x="20017" y="21600"/>
                  </a:lnTo>
                  <a:lnTo>
                    <a:pt x="21600" y="1377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20" name="object 46"/>
          <p:cNvSpPr/>
          <p:nvPr/>
        </p:nvSpPr>
        <p:spPr>
          <a:xfrm>
            <a:off x="6466282" y="4077599"/>
            <a:ext cx="12701" cy="20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791" y="628"/>
                </a:lnTo>
                <a:lnTo>
                  <a:pt x="10791" y="1257"/>
                </a:lnTo>
                <a:lnTo>
                  <a:pt x="0" y="2515"/>
                </a:lnTo>
                <a:lnTo>
                  <a:pt x="0" y="21600"/>
                </a:lnTo>
                <a:lnTo>
                  <a:pt x="21600" y="20121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23" name="object 47"/>
          <p:cNvGrpSpPr/>
          <p:nvPr/>
        </p:nvGrpSpPr>
        <p:grpSpPr>
          <a:xfrm>
            <a:off x="6176081" y="4074569"/>
            <a:ext cx="297159" cy="56953"/>
            <a:chOff x="0" y="0"/>
            <a:chExt cx="297157" cy="56951"/>
          </a:xfrm>
        </p:grpSpPr>
        <p:sp>
          <p:nvSpPr>
            <p:cNvPr id="921" name="Shape"/>
            <p:cNvSpPr/>
            <p:nvPr/>
          </p:nvSpPr>
          <p:spPr>
            <a:xfrm>
              <a:off x="0" y="0"/>
              <a:ext cx="285274" cy="5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8502"/>
                  </a:lnTo>
                  <a:lnTo>
                    <a:pt x="886" y="13651"/>
                  </a:lnTo>
                  <a:lnTo>
                    <a:pt x="3300" y="17809"/>
                  </a:lnTo>
                  <a:lnTo>
                    <a:pt x="6877" y="20588"/>
                  </a:lnTo>
                  <a:lnTo>
                    <a:pt x="11250" y="21600"/>
                  </a:lnTo>
                  <a:lnTo>
                    <a:pt x="15286" y="20749"/>
                  </a:lnTo>
                  <a:lnTo>
                    <a:pt x="18192" y="18743"/>
                  </a:lnTo>
                  <a:lnTo>
                    <a:pt x="21361" y="14144"/>
                  </a:lnTo>
                  <a:lnTo>
                    <a:pt x="21600" y="13328"/>
                  </a:lnTo>
                  <a:lnTo>
                    <a:pt x="11250" y="13328"/>
                  </a:lnTo>
                  <a:lnTo>
                    <a:pt x="6877" y="12279"/>
                  </a:lnTo>
                  <a:lnTo>
                    <a:pt x="3300" y="9421"/>
                  </a:lnTo>
                  <a:lnTo>
                    <a:pt x="886" y="5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Shape"/>
            <p:cNvSpPr/>
            <p:nvPr/>
          </p:nvSpPr>
          <p:spPr>
            <a:xfrm>
              <a:off x="148582" y="2827"/>
              <a:ext cx="148576" cy="3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24" y="1755"/>
                  </a:lnTo>
                  <a:lnTo>
                    <a:pt x="20228" y="5530"/>
                  </a:lnTo>
                  <a:lnTo>
                    <a:pt x="19911" y="7247"/>
                  </a:lnTo>
                  <a:lnTo>
                    <a:pt x="19447" y="7998"/>
                  </a:lnTo>
                  <a:lnTo>
                    <a:pt x="18981" y="9469"/>
                  </a:lnTo>
                  <a:lnTo>
                    <a:pt x="16464" y="12825"/>
                  </a:lnTo>
                  <a:lnTo>
                    <a:pt x="15296" y="14715"/>
                  </a:lnTo>
                  <a:lnTo>
                    <a:pt x="14741" y="15122"/>
                  </a:lnTo>
                  <a:lnTo>
                    <a:pt x="14249" y="15778"/>
                  </a:lnTo>
                  <a:lnTo>
                    <a:pt x="10510" y="18228"/>
                  </a:lnTo>
                  <a:lnTo>
                    <a:pt x="8433" y="19752"/>
                  </a:lnTo>
                  <a:lnTo>
                    <a:pt x="8057" y="19835"/>
                  </a:lnTo>
                  <a:lnTo>
                    <a:pt x="7748" y="20036"/>
                  </a:lnTo>
                  <a:lnTo>
                    <a:pt x="0" y="21600"/>
                  </a:lnTo>
                  <a:lnTo>
                    <a:pt x="19872" y="21600"/>
                  </a:lnTo>
                  <a:lnTo>
                    <a:pt x="20242" y="20441"/>
                  </a:lnTo>
                  <a:lnTo>
                    <a:pt x="21506" y="13605"/>
                  </a:lnTo>
                  <a:lnTo>
                    <a:pt x="21600" y="999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29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6" name="object 48"/>
          <p:cNvGrpSpPr/>
          <p:nvPr/>
        </p:nvGrpSpPr>
        <p:grpSpPr>
          <a:xfrm>
            <a:off x="6103308" y="3765570"/>
            <a:ext cx="440745" cy="344141"/>
            <a:chOff x="0" y="0"/>
            <a:chExt cx="440743" cy="344140"/>
          </a:xfrm>
        </p:grpSpPr>
        <p:sp>
          <p:nvSpPr>
            <p:cNvPr id="924" name="Shape"/>
            <p:cNvSpPr/>
            <p:nvPr/>
          </p:nvSpPr>
          <p:spPr>
            <a:xfrm>
              <a:off x="0" y="0"/>
              <a:ext cx="432372" cy="34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635" y="19394"/>
                  </a:lnTo>
                  <a:lnTo>
                    <a:pt x="5813" y="20954"/>
                  </a:lnTo>
                  <a:lnTo>
                    <a:pt x="8173" y="21426"/>
                  </a:lnTo>
                  <a:lnTo>
                    <a:pt x="11058" y="21600"/>
                  </a:lnTo>
                  <a:lnTo>
                    <a:pt x="13956" y="21426"/>
                  </a:lnTo>
                  <a:lnTo>
                    <a:pt x="16314" y="20954"/>
                  </a:lnTo>
                  <a:lnTo>
                    <a:pt x="17900" y="20252"/>
                  </a:lnTo>
                  <a:lnTo>
                    <a:pt x="18481" y="19394"/>
                  </a:lnTo>
                  <a:lnTo>
                    <a:pt x="21600" y="2890"/>
                  </a:lnTo>
                  <a:lnTo>
                    <a:pt x="11058" y="2890"/>
                  </a:lnTo>
                  <a:lnTo>
                    <a:pt x="7765" y="2746"/>
                  </a:lnTo>
                  <a:lnTo>
                    <a:pt x="4858" y="2344"/>
                  </a:lnTo>
                  <a:lnTo>
                    <a:pt x="2492" y="1724"/>
                  </a:lnTo>
                  <a:lnTo>
                    <a:pt x="821" y="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3C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5" name="Shape"/>
            <p:cNvSpPr/>
            <p:nvPr/>
          </p:nvSpPr>
          <p:spPr>
            <a:xfrm>
              <a:off x="221353" y="2271"/>
              <a:ext cx="219392" cy="43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911" y="12430"/>
                  </a:lnTo>
                  <a:lnTo>
                    <a:pt x="12249" y="17304"/>
                  </a:lnTo>
                  <a:lnTo>
                    <a:pt x="6514" y="20471"/>
                  </a:lnTo>
                  <a:lnTo>
                    <a:pt x="0" y="21600"/>
                  </a:lnTo>
                  <a:lnTo>
                    <a:pt x="20776" y="21600"/>
                  </a:lnTo>
                  <a:lnTo>
                    <a:pt x="21600" y="420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03C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27" name="object 49"/>
          <p:cNvSpPr/>
          <p:nvPr/>
        </p:nvSpPr>
        <p:spPr>
          <a:xfrm>
            <a:off x="6274327" y="3844945"/>
            <a:ext cx="92782" cy="92093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8" name="object 50"/>
          <p:cNvSpPr/>
          <p:nvPr/>
        </p:nvSpPr>
        <p:spPr>
          <a:xfrm>
            <a:off x="6200338" y="3969751"/>
            <a:ext cx="91570" cy="902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9" name="object 51"/>
          <p:cNvSpPr/>
          <p:nvPr/>
        </p:nvSpPr>
        <p:spPr>
          <a:xfrm>
            <a:off x="6347097" y="3973391"/>
            <a:ext cx="91570" cy="84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72" y="0"/>
                </a:lnTo>
                <a:close/>
              </a:path>
            </a:pathLst>
          </a:custGeom>
          <a:solidFill>
            <a:srgbClr val="FDFDF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0" name="object 52"/>
          <p:cNvSpPr txBox="1"/>
          <p:nvPr/>
        </p:nvSpPr>
        <p:spPr>
          <a:xfrm>
            <a:off x="4617718" y="2563883"/>
            <a:ext cx="642621" cy="464915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">
              <a:spcBef>
                <a:spcPts val="6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</a:t>
            </a:r>
            <a:r>
              <a:rPr spc="70"/>
              <a:t> </a:t>
            </a:r>
            <a:r>
              <a:t>EBS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9844">
              <a:defRPr b="1" spc="-4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</a:t>
            </a:r>
          </a:p>
        </p:txBody>
      </p:sp>
      <p:sp>
        <p:nvSpPr>
          <p:cNvPr id="931" name="object 53"/>
          <p:cNvSpPr txBox="1"/>
          <p:nvPr/>
        </p:nvSpPr>
        <p:spPr>
          <a:xfrm>
            <a:off x="6138671" y="2543312"/>
            <a:ext cx="297181" cy="135547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429">
              <a:spcBef>
                <a:spcPts val="8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EBS</a:t>
            </a:r>
          </a:p>
        </p:txBody>
      </p:sp>
      <p:sp>
        <p:nvSpPr>
          <p:cNvPr id="932" name="object 54"/>
          <p:cNvSpPr/>
          <p:nvPr/>
        </p:nvSpPr>
        <p:spPr>
          <a:xfrm>
            <a:off x="5843778" y="1267205"/>
            <a:ext cx="1476757" cy="197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82"/>
                </a:moveTo>
                <a:lnTo>
                  <a:pt x="108" y="1082"/>
                </a:lnTo>
                <a:lnTo>
                  <a:pt x="409" y="648"/>
                </a:lnTo>
                <a:lnTo>
                  <a:pt x="868" y="305"/>
                </a:lnTo>
                <a:lnTo>
                  <a:pt x="1451" y="81"/>
                </a:lnTo>
                <a:lnTo>
                  <a:pt x="2121" y="0"/>
                </a:lnTo>
                <a:lnTo>
                  <a:pt x="19479" y="0"/>
                </a:lnTo>
                <a:lnTo>
                  <a:pt x="20149" y="81"/>
                </a:lnTo>
                <a:lnTo>
                  <a:pt x="20732" y="305"/>
                </a:lnTo>
                <a:lnTo>
                  <a:pt x="21191" y="648"/>
                </a:lnTo>
                <a:lnTo>
                  <a:pt x="21492" y="1082"/>
                </a:lnTo>
                <a:lnTo>
                  <a:pt x="21600" y="1582"/>
                </a:lnTo>
                <a:lnTo>
                  <a:pt x="21600" y="20018"/>
                </a:lnTo>
                <a:lnTo>
                  <a:pt x="21492" y="20518"/>
                </a:lnTo>
                <a:lnTo>
                  <a:pt x="21191" y="20952"/>
                </a:lnTo>
                <a:lnTo>
                  <a:pt x="20732" y="21295"/>
                </a:lnTo>
                <a:lnTo>
                  <a:pt x="20149" y="21519"/>
                </a:lnTo>
                <a:lnTo>
                  <a:pt x="19479" y="21600"/>
                </a:lnTo>
                <a:lnTo>
                  <a:pt x="2121" y="21600"/>
                </a:lnTo>
                <a:lnTo>
                  <a:pt x="1451" y="21519"/>
                </a:lnTo>
                <a:lnTo>
                  <a:pt x="868" y="21295"/>
                </a:lnTo>
                <a:lnTo>
                  <a:pt x="409" y="20952"/>
                </a:lnTo>
                <a:lnTo>
                  <a:pt x="108" y="20518"/>
                </a:lnTo>
                <a:lnTo>
                  <a:pt x="0" y="20018"/>
                </a:lnTo>
                <a:lnTo>
                  <a:pt x="0" y="1582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933" name="object 55"/>
          <p:cNvSpPr txBox="1"/>
          <p:nvPr/>
        </p:nvSpPr>
        <p:spPr>
          <a:xfrm>
            <a:off x="6466330" y="2543312"/>
            <a:ext cx="606426" cy="464916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6669">
              <a:spcBef>
                <a:spcPts val="800"/>
              </a:spcBef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</a:t>
            </a:r>
            <a:r>
              <a:rPr spc="150"/>
              <a:t> </a:t>
            </a:r>
            <a:r>
              <a:t>EBS</a:t>
            </a: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5875">
              <a:defRPr b="1" spc="-4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AZ</a:t>
            </a:r>
          </a:p>
        </p:txBody>
      </p:sp>
      <p:sp>
        <p:nvSpPr>
          <p:cNvPr id="934" name="object 56"/>
          <p:cNvSpPr/>
          <p:nvPr/>
        </p:nvSpPr>
        <p:spPr>
          <a:xfrm>
            <a:off x="3909059" y="995172"/>
            <a:ext cx="3528061" cy="2395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29" y="1693"/>
                </a:lnTo>
                <a:lnTo>
                  <a:pt x="113" y="1295"/>
                </a:lnTo>
                <a:lnTo>
                  <a:pt x="246" y="935"/>
                </a:lnTo>
                <a:lnTo>
                  <a:pt x="422" y="621"/>
                </a:lnTo>
                <a:lnTo>
                  <a:pt x="635" y="362"/>
                </a:lnTo>
                <a:lnTo>
                  <a:pt x="879" y="167"/>
                </a:lnTo>
                <a:lnTo>
                  <a:pt x="1150" y="43"/>
                </a:lnTo>
                <a:lnTo>
                  <a:pt x="1440" y="0"/>
                </a:lnTo>
                <a:lnTo>
                  <a:pt x="20160" y="0"/>
                </a:lnTo>
                <a:lnTo>
                  <a:pt x="20450" y="43"/>
                </a:lnTo>
                <a:lnTo>
                  <a:pt x="20721" y="167"/>
                </a:lnTo>
                <a:lnTo>
                  <a:pt x="20965" y="362"/>
                </a:lnTo>
                <a:lnTo>
                  <a:pt x="21178" y="621"/>
                </a:lnTo>
                <a:lnTo>
                  <a:pt x="21354" y="935"/>
                </a:lnTo>
                <a:lnTo>
                  <a:pt x="21487" y="1295"/>
                </a:lnTo>
                <a:lnTo>
                  <a:pt x="21571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71" y="19907"/>
                </a:lnTo>
                <a:lnTo>
                  <a:pt x="21487" y="20305"/>
                </a:lnTo>
                <a:lnTo>
                  <a:pt x="21354" y="20665"/>
                </a:lnTo>
                <a:lnTo>
                  <a:pt x="21178" y="20979"/>
                </a:lnTo>
                <a:lnTo>
                  <a:pt x="20965" y="21238"/>
                </a:lnTo>
                <a:lnTo>
                  <a:pt x="20721" y="21433"/>
                </a:lnTo>
                <a:lnTo>
                  <a:pt x="20450" y="21557"/>
                </a:lnTo>
                <a:lnTo>
                  <a:pt x="20160" y="21600"/>
                </a:lnTo>
                <a:lnTo>
                  <a:pt x="1440" y="21600"/>
                </a:lnTo>
                <a:lnTo>
                  <a:pt x="1150" y="21557"/>
                </a:lnTo>
                <a:lnTo>
                  <a:pt x="879" y="21433"/>
                </a:lnTo>
                <a:lnTo>
                  <a:pt x="635" y="21238"/>
                </a:lnTo>
                <a:lnTo>
                  <a:pt x="422" y="20979"/>
                </a:lnTo>
                <a:lnTo>
                  <a:pt x="246" y="20665"/>
                </a:lnTo>
                <a:lnTo>
                  <a:pt x="113" y="20305"/>
                </a:lnTo>
                <a:lnTo>
                  <a:pt x="29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5" name="object 57"/>
          <p:cNvSpPr/>
          <p:nvPr/>
        </p:nvSpPr>
        <p:spPr>
          <a:xfrm>
            <a:off x="4021835" y="731519"/>
            <a:ext cx="598933" cy="39166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6" name="object 58"/>
          <p:cNvSpPr/>
          <p:nvPr/>
        </p:nvSpPr>
        <p:spPr>
          <a:xfrm>
            <a:off x="2901694" y="1511808"/>
            <a:ext cx="914401" cy="486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58" y="0"/>
                </a:moveTo>
                <a:lnTo>
                  <a:pt x="15858" y="5400"/>
                </a:lnTo>
                <a:lnTo>
                  <a:pt x="0" y="5400"/>
                </a:lnTo>
                <a:lnTo>
                  <a:pt x="0" y="16200"/>
                </a:lnTo>
                <a:lnTo>
                  <a:pt x="15858" y="16200"/>
                </a:lnTo>
                <a:lnTo>
                  <a:pt x="15858" y="21600"/>
                </a:lnTo>
                <a:lnTo>
                  <a:pt x="21600" y="10800"/>
                </a:lnTo>
                <a:lnTo>
                  <a:pt x="15858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7" name="object 59"/>
          <p:cNvSpPr/>
          <p:nvPr/>
        </p:nvSpPr>
        <p:spPr>
          <a:xfrm>
            <a:off x="4489703" y="1435608"/>
            <a:ext cx="545592" cy="57454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8" name="object 60"/>
          <p:cNvSpPr/>
          <p:nvPr/>
        </p:nvSpPr>
        <p:spPr>
          <a:xfrm>
            <a:off x="6307835" y="1435608"/>
            <a:ext cx="545592" cy="57454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9" name="object 61"/>
          <p:cNvSpPr txBox="1"/>
          <p:nvPr/>
        </p:nvSpPr>
        <p:spPr>
          <a:xfrm>
            <a:off x="4406010" y="2031949"/>
            <a:ext cx="6807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Instances</a:t>
            </a:r>
          </a:p>
        </p:txBody>
      </p:sp>
      <p:sp>
        <p:nvSpPr>
          <p:cNvPr id="940" name="object 62"/>
          <p:cNvSpPr txBox="1"/>
          <p:nvPr/>
        </p:nvSpPr>
        <p:spPr>
          <a:xfrm>
            <a:off x="6240271" y="2031949"/>
            <a:ext cx="6807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object 80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943" name="object 2"/>
          <p:cNvSpPr txBox="1"/>
          <p:nvPr>
            <p:ph type="title"/>
          </p:nvPr>
        </p:nvSpPr>
        <p:spPr>
          <a:xfrm>
            <a:off x="415543" y="139064"/>
            <a:ext cx="308737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Instance Lifecycle</a:t>
            </a:r>
          </a:p>
        </p:txBody>
      </p:sp>
      <p:sp>
        <p:nvSpPr>
          <p:cNvPr id="944" name="object 3"/>
          <p:cNvSpPr txBox="1"/>
          <p:nvPr/>
        </p:nvSpPr>
        <p:spPr>
          <a:xfrm>
            <a:off x="693216" y="1532636"/>
            <a:ext cx="2095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4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10"/>
              <a:t>M</a:t>
            </a:r>
            <a:r>
              <a:rPr spc="0"/>
              <a:t>I</a:t>
            </a:r>
          </a:p>
        </p:txBody>
      </p:sp>
      <p:sp>
        <p:nvSpPr>
          <p:cNvPr id="945" name="object 4"/>
          <p:cNvSpPr/>
          <p:nvPr/>
        </p:nvSpPr>
        <p:spPr>
          <a:xfrm>
            <a:off x="525780" y="897636"/>
            <a:ext cx="545593" cy="5852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6" name="object 5"/>
          <p:cNvSpPr/>
          <p:nvPr/>
        </p:nvSpPr>
        <p:spPr>
          <a:xfrm>
            <a:off x="1028699" y="1089660"/>
            <a:ext cx="1427990" cy="2423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50" name="object 6"/>
          <p:cNvGrpSpPr/>
          <p:nvPr/>
        </p:nvGrpSpPr>
        <p:grpSpPr>
          <a:xfrm>
            <a:off x="1072133" y="1152144"/>
            <a:ext cx="1263269" cy="77724"/>
            <a:chOff x="0" y="0"/>
            <a:chExt cx="1263268" cy="77722"/>
          </a:xfrm>
        </p:grpSpPr>
        <p:sp>
          <p:nvSpPr>
            <p:cNvPr id="947" name="Shape"/>
            <p:cNvSpPr/>
            <p:nvPr/>
          </p:nvSpPr>
          <p:spPr>
            <a:xfrm>
              <a:off x="1185544" y="0"/>
              <a:ext cx="51818" cy="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8" name="Rectangle"/>
            <p:cNvSpPr/>
            <p:nvPr/>
          </p:nvSpPr>
          <p:spPr>
            <a:xfrm>
              <a:off x="0" y="25906"/>
              <a:ext cx="1185545" cy="25909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9" name="Shape"/>
            <p:cNvSpPr/>
            <p:nvPr/>
          </p:nvSpPr>
          <p:spPr>
            <a:xfrm>
              <a:off x="1198498" y="25906"/>
              <a:ext cx="64771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51" name="object 7"/>
          <p:cNvSpPr/>
          <p:nvPr/>
        </p:nvSpPr>
        <p:spPr>
          <a:xfrm>
            <a:off x="2287522" y="944880"/>
            <a:ext cx="1274065" cy="5364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2" name="object 8"/>
          <p:cNvSpPr/>
          <p:nvPr/>
        </p:nvSpPr>
        <p:spPr>
          <a:xfrm>
            <a:off x="2525266" y="1042416"/>
            <a:ext cx="797053" cy="37947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3" name="object 9"/>
          <p:cNvSpPr/>
          <p:nvPr/>
        </p:nvSpPr>
        <p:spPr>
          <a:xfrm>
            <a:off x="2334766" y="969263"/>
            <a:ext cx="1179578" cy="44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51" y="0"/>
                </a:moveTo>
                <a:lnTo>
                  <a:pt x="1349" y="0"/>
                </a:lnTo>
                <a:lnTo>
                  <a:pt x="824" y="283"/>
                </a:lnTo>
                <a:lnTo>
                  <a:pt x="395" y="1055"/>
                </a:lnTo>
                <a:lnTo>
                  <a:pt x="106" y="2200"/>
                </a:lnTo>
                <a:lnTo>
                  <a:pt x="0" y="3600"/>
                </a:lnTo>
                <a:lnTo>
                  <a:pt x="0" y="18000"/>
                </a:lnTo>
                <a:lnTo>
                  <a:pt x="106" y="19400"/>
                </a:lnTo>
                <a:lnTo>
                  <a:pt x="395" y="20545"/>
                </a:lnTo>
                <a:lnTo>
                  <a:pt x="824" y="21317"/>
                </a:lnTo>
                <a:lnTo>
                  <a:pt x="1349" y="21600"/>
                </a:lnTo>
                <a:lnTo>
                  <a:pt x="20251" y="21600"/>
                </a:lnTo>
                <a:lnTo>
                  <a:pt x="20776" y="21317"/>
                </a:lnTo>
                <a:lnTo>
                  <a:pt x="21205" y="20545"/>
                </a:lnTo>
                <a:lnTo>
                  <a:pt x="21494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4" y="2200"/>
                </a:lnTo>
                <a:lnTo>
                  <a:pt x="21205" y="1055"/>
                </a:lnTo>
                <a:lnTo>
                  <a:pt x="20776" y="283"/>
                </a:lnTo>
                <a:lnTo>
                  <a:pt x="20251" y="0"/>
                </a:lnTo>
                <a:close/>
              </a:path>
            </a:pathLst>
          </a:custGeom>
          <a:solidFill>
            <a:srgbClr val="FBEB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4" name="object 10"/>
          <p:cNvSpPr/>
          <p:nvPr/>
        </p:nvSpPr>
        <p:spPr>
          <a:xfrm>
            <a:off x="2334766" y="969263"/>
            <a:ext cx="1179578" cy="44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6" y="2200"/>
                </a:lnTo>
                <a:lnTo>
                  <a:pt x="395" y="1055"/>
                </a:lnTo>
                <a:lnTo>
                  <a:pt x="824" y="283"/>
                </a:lnTo>
                <a:lnTo>
                  <a:pt x="1349" y="0"/>
                </a:lnTo>
                <a:lnTo>
                  <a:pt x="20251" y="0"/>
                </a:lnTo>
                <a:lnTo>
                  <a:pt x="20776" y="283"/>
                </a:lnTo>
                <a:lnTo>
                  <a:pt x="21205" y="1055"/>
                </a:lnTo>
                <a:lnTo>
                  <a:pt x="21494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4" y="19400"/>
                </a:lnTo>
                <a:lnTo>
                  <a:pt x="21205" y="20545"/>
                </a:lnTo>
                <a:lnTo>
                  <a:pt x="20776" y="21317"/>
                </a:lnTo>
                <a:lnTo>
                  <a:pt x="20251" y="21600"/>
                </a:lnTo>
                <a:lnTo>
                  <a:pt x="1349" y="21600"/>
                </a:lnTo>
                <a:lnTo>
                  <a:pt x="824" y="21317"/>
                </a:lnTo>
                <a:lnTo>
                  <a:pt x="395" y="20545"/>
                </a:lnTo>
                <a:lnTo>
                  <a:pt x="106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5" name="object 11"/>
          <p:cNvSpPr txBox="1"/>
          <p:nvPr/>
        </p:nvSpPr>
        <p:spPr>
          <a:xfrm>
            <a:off x="2639947" y="1089150"/>
            <a:ext cx="57023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4"/>
              <a:t>e</a:t>
            </a:r>
            <a:r>
              <a:t>n</a:t>
            </a:r>
            <a:r>
              <a:rPr spc="-9"/>
              <a:t>d</a:t>
            </a:r>
            <a:r>
              <a:t>ing</a:t>
            </a:r>
          </a:p>
        </p:txBody>
      </p:sp>
      <p:sp>
        <p:nvSpPr>
          <p:cNvPr id="956" name="object 12"/>
          <p:cNvSpPr txBox="1"/>
          <p:nvPr/>
        </p:nvSpPr>
        <p:spPr>
          <a:xfrm>
            <a:off x="1552446" y="1018794"/>
            <a:ext cx="38798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</a:t>
            </a:r>
            <a:r>
              <a:rPr spc="-5"/>
              <a:t>c</a:t>
            </a:r>
            <a:r>
              <a:t>h</a:t>
            </a:r>
          </a:p>
        </p:txBody>
      </p:sp>
      <p:sp>
        <p:nvSpPr>
          <p:cNvPr id="957" name="object 13"/>
          <p:cNvSpPr/>
          <p:nvPr/>
        </p:nvSpPr>
        <p:spPr>
          <a:xfrm>
            <a:off x="2225039" y="1897378"/>
            <a:ext cx="1336548" cy="53797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8" name="object 14"/>
          <p:cNvSpPr/>
          <p:nvPr/>
        </p:nvSpPr>
        <p:spPr>
          <a:xfrm>
            <a:off x="2506978" y="1996438"/>
            <a:ext cx="774193" cy="37947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9" name="object 15"/>
          <p:cNvSpPr/>
          <p:nvPr/>
        </p:nvSpPr>
        <p:spPr>
          <a:xfrm>
            <a:off x="2272282" y="1921764"/>
            <a:ext cx="1242062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5" y="0"/>
                </a:moveTo>
                <a:lnTo>
                  <a:pt x="1285" y="0"/>
                </a:lnTo>
                <a:lnTo>
                  <a:pt x="785" y="283"/>
                </a:lnTo>
                <a:lnTo>
                  <a:pt x="377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7" y="20545"/>
                </a:lnTo>
                <a:lnTo>
                  <a:pt x="785" y="21317"/>
                </a:lnTo>
                <a:lnTo>
                  <a:pt x="1285" y="21600"/>
                </a:lnTo>
                <a:lnTo>
                  <a:pt x="20315" y="21600"/>
                </a:lnTo>
                <a:lnTo>
                  <a:pt x="20815" y="21317"/>
                </a:lnTo>
                <a:lnTo>
                  <a:pt x="21223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3" y="1055"/>
                </a:lnTo>
                <a:lnTo>
                  <a:pt x="20815" y="283"/>
                </a:lnTo>
                <a:lnTo>
                  <a:pt x="20315" y="0"/>
                </a:ln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0" name="object 16"/>
          <p:cNvSpPr/>
          <p:nvPr/>
        </p:nvSpPr>
        <p:spPr>
          <a:xfrm>
            <a:off x="2272282" y="1921764"/>
            <a:ext cx="1242062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7" y="1055"/>
                </a:lnTo>
                <a:lnTo>
                  <a:pt x="785" y="283"/>
                </a:lnTo>
                <a:lnTo>
                  <a:pt x="1285" y="0"/>
                </a:lnTo>
                <a:lnTo>
                  <a:pt x="20315" y="0"/>
                </a:lnTo>
                <a:lnTo>
                  <a:pt x="20815" y="283"/>
                </a:lnTo>
                <a:lnTo>
                  <a:pt x="21223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3" y="20545"/>
                </a:lnTo>
                <a:lnTo>
                  <a:pt x="20815" y="21317"/>
                </a:lnTo>
                <a:lnTo>
                  <a:pt x="20315" y="21600"/>
                </a:lnTo>
                <a:lnTo>
                  <a:pt x="1285" y="21600"/>
                </a:lnTo>
                <a:lnTo>
                  <a:pt x="785" y="21317"/>
                </a:lnTo>
                <a:lnTo>
                  <a:pt x="377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1" name="object 17"/>
          <p:cNvSpPr txBox="1"/>
          <p:nvPr/>
        </p:nvSpPr>
        <p:spPr>
          <a:xfrm>
            <a:off x="2621026" y="2042922"/>
            <a:ext cx="547371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</a:t>
            </a:r>
            <a:r>
              <a:rPr spc="-9"/>
              <a:t>n</a:t>
            </a:r>
            <a:r>
              <a:t>ing</a:t>
            </a:r>
          </a:p>
        </p:txBody>
      </p:sp>
      <p:sp>
        <p:nvSpPr>
          <p:cNvPr id="962" name="object 18"/>
          <p:cNvSpPr/>
          <p:nvPr/>
        </p:nvSpPr>
        <p:spPr>
          <a:xfrm>
            <a:off x="2763010" y="1389888"/>
            <a:ext cx="242317" cy="67360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66" name="object 19"/>
          <p:cNvGrpSpPr/>
          <p:nvPr/>
        </p:nvGrpSpPr>
        <p:grpSpPr>
          <a:xfrm>
            <a:off x="2845306" y="1411985"/>
            <a:ext cx="77725" cy="511302"/>
            <a:chOff x="0" y="0"/>
            <a:chExt cx="77724" cy="511300"/>
          </a:xfrm>
        </p:grpSpPr>
        <p:sp>
          <p:nvSpPr>
            <p:cNvPr id="963" name="Shape"/>
            <p:cNvSpPr/>
            <p:nvPr/>
          </p:nvSpPr>
          <p:spPr>
            <a:xfrm>
              <a:off x="0" y="433576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4" name="Rectangle"/>
            <p:cNvSpPr/>
            <p:nvPr/>
          </p:nvSpPr>
          <p:spPr>
            <a:xfrm>
              <a:off x="25908" y="0"/>
              <a:ext cx="25909" cy="446531"/>
            </a:xfrm>
            <a:prstGeom prst="rect">
              <a:avLst/>
            </a:pr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5" name="Shape"/>
            <p:cNvSpPr/>
            <p:nvPr/>
          </p:nvSpPr>
          <p:spPr>
            <a:xfrm>
              <a:off x="51816" y="433576"/>
              <a:ext cx="25909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7" name="object 20"/>
          <p:cNvSpPr/>
          <p:nvPr/>
        </p:nvSpPr>
        <p:spPr>
          <a:xfrm>
            <a:off x="1409699" y="2109216"/>
            <a:ext cx="986029" cy="24231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71" name="object 21"/>
          <p:cNvGrpSpPr/>
          <p:nvPr/>
        </p:nvGrpSpPr>
        <p:grpSpPr>
          <a:xfrm>
            <a:off x="1453132" y="2171700"/>
            <a:ext cx="821056" cy="77725"/>
            <a:chOff x="0" y="0"/>
            <a:chExt cx="821054" cy="77723"/>
          </a:xfrm>
        </p:grpSpPr>
        <p:sp>
          <p:nvSpPr>
            <p:cNvPr id="968" name="Shape"/>
            <p:cNvSpPr/>
            <p:nvPr/>
          </p:nvSpPr>
          <p:spPr>
            <a:xfrm>
              <a:off x="743330" y="0"/>
              <a:ext cx="5181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Rectangle"/>
            <p:cNvSpPr/>
            <p:nvPr/>
          </p:nvSpPr>
          <p:spPr>
            <a:xfrm>
              <a:off x="0" y="25906"/>
              <a:ext cx="743331" cy="25911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Shape"/>
            <p:cNvSpPr/>
            <p:nvPr/>
          </p:nvSpPr>
          <p:spPr>
            <a:xfrm>
              <a:off x="756285" y="25906"/>
              <a:ext cx="64770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2" name="object 22"/>
          <p:cNvSpPr/>
          <p:nvPr/>
        </p:nvSpPr>
        <p:spPr>
          <a:xfrm>
            <a:off x="147828" y="1921764"/>
            <a:ext cx="1336548" cy="53644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3" name="object 23"/>
          <p:cNvSpPr/>
          <p:nvPr/>
        </p:nvSpPr>
        <p:spPr>
          <a:xfrm>
            <a:off x="367283" y="2019300"/>
            <a:ext cx="899162" cy="37947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4" name="object 24"/>
          <p:cNvSpPr/>
          <p:nvPr/>
        </p:nvSpPr>
        <p:spPr>
          <a:xfrm>
            <a:off x="195070" y="1946148"/>
            <a:ext cx="1242062" cy="441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9" y="0"/>
                </a:moveTo>
                <a:lnTo>
                  <a:pt x="1281" y="0"/>
                </a:lnTo>
                <a:lnTo>
                  <a:pt x="782" y="283"/>
                </a:lnTo>
                <a:lnTo>
                  <a:pt x="375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5" y="20545"/>
                </a:lnTo>
                <a:lnTo>
                  <a:pt x="782" y="21317"/>
                </a:lnTo>
                <a:lnTo>
                  <a:pt x="1281" y="21600"/>
                </a:lnTo>
                <a:lnTo>
                  <a:pt x="20319" y="21600"/>
                </a:lnTo>
                <a:lnTo>
                  <a:pt x="20817" y="21317"/>
                </a:lnTo>
                <a:lnTo>
                  <a:pt x="21225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5" y="1055"/>
                </a:lnTo>
                <a:lnTo>
                  <a:pt x="20817" y="283"/>
                </a:lnTo>
                <a:lnTo>
                  <a:pt x="20319" y="0"/>
                </a:lnTo>
                <a:close/>
              </a:path>
            </a:pathLst>
          </a:custGeom>
          <a:solidFill>
            <a:srgbClr val="F9C57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5" name="object 25"/>
          <p:cNvSpPr/>
          <p:nvPr/>
        </p:nvSpPr>
        <p:spPr>
          <a:xfrm>
            <a:off x="195070" y="1946148"/>
            <a:ext cx="1242062" cy="441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5" y="1055"/>
                </a:lnTo>
                <a:lnTo>
                  <a:pt x="782" y="283"/>
                </a:lnTo>
                <a:lnTo>
                  <a:pt x="1281" y="0"/>
                </a:lnTo>
                <a:lnTo>
                  <a:pt x="20319" y="0"/>
                </a:lnTo>
                <a:lnTo>
                  <a:pt x="20817" y="283"/>
                </a:lnTo>
                <a:lnTo>
                  <a:pt x="21225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5" y="20545"/>
                </a:lnTo>
                <a:lnTo>
                  <a:pt x="20817" y="21317"/>
                </a:lnTo>
                <a:lnTo>
                  <a:pt x="20319" y="21600"/>
                </a:lnTo>
                <a:lnTo>
                  <a:pt x="1281" y="21600"/>
                </a:lnTo>
                <a:lnTo>
                  <a:pt x="782" y="21317"/>
                </a:lnTo>
                <a:lnTo>
                  <a:pt x="375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6" name="object 26"/>
          <p:cNvSpPr txBox="1"/>
          <p:nvPr/>
        </p:nvSpPr>
        <p:spPr>
          <a:xfrm>
            <a:off x="480466" y="2066289"/>
            <a:ext cx="67246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reb</a:t>
            </a:r>
            <a:r>
              <a:rPr spc="-4"/>
              <a:t>o</a:t>
            </a:r>
            <a:r>
              <a:t>ot</a:t>
            </a:r>
            <a:r>
              <a:rPr spc="4"/>
              <a:t>i</a:t>
            </a:r>
            <a:r>
              <a:t>ng</a:t>
            </a:r>
          </a:p>
        </p:txBody>
      </p:sp>
      <p:sp>
        <p:nvSpPr>
          <p:cNvPr id="977" name="object 27"/>
          <p:cNvSpPr txBox="1"/>
          <p:nvPr/>
        </p:nvSpPr>
        <p:spPr>
          <a:xfrm>
            <a:off x="1665477" y="1892300"/>
            <a:ext cx="37655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</a:t>
            </a:r>
            <a:r>
              <a:rPr spc="0"/>
              <a:t>boot</a:t>
            </a:r>
          </a:p>
        </p:txBody>
      </p:sp>
      <p:sp>
        <p:nvSpPr>
          <p:cNvPr id="978" name="object 28"/>
          <p:cNvSpPr/>
          <p:nvPr/>
        </p:nvSpPr>
        <p:spPr>
          <a:xfrm>
            <a:off x="1331974" y="1946148"/>
            <a:ext cx="944882" cy="24231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82" name="object 29"/>
          <p:cNvGrpSpPr/>
          <p:nvPr/>
        </p:nvGrpSpPr>
        <p:grpSpPr>
          <a:xfrm>
            <a:off x="1453133" y="2009267"/>
            <a:ext cx="780542" cy="77725"/>
            <a:chOff x="0" y="0"/>
            <a:chExt cx="780541" cy="77723"/>
          </a:xfrm>
        </p:grpSpPr>
        <p:sp>
          <p:nvSpPr>
            <p:cNvPr id="979" name="Shape"/>
            <p:cNvSpPr/>
            <p:nvPr/>
          </p:nvSpPr>
          <p:spPr>
            <a:xfrm>
              <a:off x="0" y="0"/>
              <a:ext cx="77979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623"/>
                  </a:lnTo>
                  <a:lnTo>
                    <a:pt x="21459" y="21600"/>
                  </a:lnTo>
                  <a:lnTo>
                    <a:pt x="21506" y="14391"/>
                  </a:lnTo>
                  <a:lnTo>
                    <a:pt x="17906" y="14364"/>
                  </a:lnTo>
                  <a:lnTo>
                    <a:pt x="17976" y="7165"/>
                  </a:lnTo>
                  <a:lnTo>
                    <a:pt x="21553" y="716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Shape"/>
            <p:cNvSpPr/>
            <p:nvPr/>
          </p:nvSpPr>
          <p:spPr>
            <a:xfrm>
              <a:off x="77639" y="25876"/>
              <a:ext cx="702903" cy="3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" y="0"/>
                  </a:moveTo>
                  <a:lnTo>
                    <a:pt x="0" y="17968"/>
                  </a:lnTo>
                  <a:lnTo>
                    <a:pt x="21592" y="21600"/>
                  </a:lnTo>
                  <a:lnTo>
                    <a:pt x="21600" y="363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1" name="Shape"/>
            <p:cNvSpPr/>
            <p:nvPr/>
          </p:nvSpPr>
          <p:spPr>
            <a:xfrm>
              <a:off x="64642" y="25780"/>
              <a:ext cx="13168" cy="2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5" y="0"/>
                  </a:moveTo>
                  <a:lnTo>
                    <a:pt x="0" y="21519"/>
                  </a:lnTo>
                  <a:lnTo>
                    <a:pt x="21321" y="21600"/>
                  </a:lnTo>
                  <a:lnTo>
                    <a:pt x="21598" y="80"/>
                  </a:lnTo>
                  <a:lnTo>
                    <a:pt x="415" y="0"/>
                  </a:lnTo>
                  <a:close/>
                  <a:moveTo>
                    <a:pt x="21600" y="0"/>
                  </a:moveTo>
                  <a:lnTo>
                    <a:pt x="415" y="0"/>
                  </a:lnTo>
                  <a:lnTo>
                    <a:pt x="21598" y="8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3" name="object 30"/>
          <p:cNvSpPr/>
          <p:nvPr/>
        </p:nvSpPr>
        <p:spPr>
          <a:xfrm>
            <a:off x="3393947" y="1089660"/>
            <a:ext cx="3688080" cy="9022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88" name="object 31"/>
          <p:cNvGrpSpPr/>
          <p:nvPr/>
        </p:nvGrpSpPr>
        <p:grpSpPr>
          <a:xfrm>
            <a:off x="3515104" y="1152144"/>
            <a:ext cx="3524380" cy="776860"/>
            <a:chOff x="0" y="0"/>
            <a:chExt cx="3524378" cy="776859"/>
          </a:xfrm>
        </p:grpSpPr>
        <p:sp>
          <p:nvSpPr>
            <p:cNvPr id="984" name="Shape"/>
            <p:cNvSpPr/>
            <p:nvPr/>
          </p:nvSpPr>
          <p:spPr>
            <a:xfrm>
              <a:off x="3498469" y="38861"/>
              <a:ext cx="25909" cy="73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9"/>
                  </a:lnTo>
                  <a:lnTo>
                    <a:pt x="10800" y="3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5" name="Shape"/>
            <p:cNvSpPr/>
            <p:nvPr/>
          </p:nvSpPr>
          <p:spPr>
            <a:xfrm>
              <a:off x="0" y="0"/>
              <a:ext cx="77725" cy="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6" name="Shape"/>
            <p:cNvSpPr/>
            <p:nvPr/>
          </p:nvSpPr>
          <p:spPr>
            <a:xfrm>
              <a:off x="77723" y="25907"/>
              <a:ext cx="3446656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63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38" y="21600"/>
                  </a:lnTo>
                  <a:lnTo>
                    <a:pt x="21438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63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Shape"/>
            <p:cNvSpPr/>
            <p:nvPr/>
          </p:nvSpPr>
          <p:spPr>
            <a:xfrm>
              <a:off x="64770" y="25907"/>
              <a:ext cx="3459608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81" y="21600"/>
                  </a:lnTo>
                  <a:lnTo>
                    <a:pt x="81" y="0"/>
                  </a:lnTo>
                  <a:close/>
                  <a:moveTo>
                    <a:pt x="21600" y="10800"/>
                  </a:moveTo>
                  <a:lnTo>
                    <a:pt x="21438" y="10800"/>
                  </a:lnTo>
                  <a:lnTo>
                    <a:pt x="21519" y="21600"/>
                  </a:lnTo>
                  <a:lnTo>
                    <a:pt x="21600" y="21600"/>
                  </a:lnTo>
                  <a:lnTo>
                    <a:pt x="21600" y="108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89" name="object 32"/>
          <p:cNvSpPr txBox="1"/>
          <p:nvPr/>
        </p:nvSpPr>
        <p:spPr>
          <a:xfrm>
            <a:off x="5076825" y="1030986"/>
            <a:ext cx="25780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5"/>
              <a:t>ta</a:t>
            </a:r>
            <a:r>
              <a:t>rt</a:t>
            </a:r>
          </a:p>
        </p:txBody>
      </p:sp>
      <p:sp>
        <p:nvSpPr>
          <p:cNvPr id="990" name="object 33"/>
          <p:cNvSpPr/>
          <p:nvPr/>
        </p:nvSpPr>
        <p:spPr>
          <a:xfrm>
            <a:off x="2211322" y="3805428"/>
            <a:ext cx="1350265" cy="53644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1" name="object 34"/>
          <p:cNvSpPr/>
          <p:nvPr/>
        </p:nvSpPr>
        <p:spPr>
          <a:xfrm>
            <a:off x="2400299" y="3904488"/>
            <a:ext cx="969265" cy="377953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2" name="object 35"/>
          <p:cNvSpPr/>
          <p:nvPr/>
        </p:nvSpPr>
        <p:spPr>
          <a:xfrm>
            <a:off x="2258566" y="3829810"/>
            <a:ext cx="1255779" cy="441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3" y="0"/>
                </a:moveTo>
                <a:lnTo>
                  <a:pt x="1267" y="0"/>
                </a:lnTo>
                <a:lnTo>
                  <a:pt x="774" y="283"/>
                </a:lnTo>
                <a:lnTo>
                  <a:pt x="371" y="1055"/>
                </a:lnTo>
                <a:lnTo>
                  <a:pt x="100" y="2200"/>
                </a:lnTo>
                <a:lnTo>
                  <a:pt x="0" y="3600"/>
                </a:lnTo>
                <a:lnTo>
                  <a:pt x="0" y="18000"/>
                </a:lnTo>
                <a:lnTo>
                  <a:pt x="100" y="19401"/>
                </a:lnTo>
                <a:lnTo>
                  <a:pt x="371" y="20546"/>
                </a:lnTo>
                <a:lnTo>
                  <a:pt x="774" y="21317"/>
                </a:lnTo>
                <a:lnTo>
                  <a:pt x="1267" y="21600"/>
                </a:lnTo>
                <a:lnTo>
                  <a:pt x="20333" y="21600"/>
                </a:lnTo>
                <a:lnTo>
                  <a:pt x="20826" y="21317"/>
                </a:lnTo>
                <a:lnTo>
                  <a:pt x="21229" y="20546"/>
                </a:lnTo>
                <a:lnTo>
                  <a:pt x="21500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00" y="2200"/>
                </a:lnTo>
                <a:lnTo>
                  <a:pt x="21229" y="1055"/>
                </a:lnTo>
                <a:lnTo>
                  <a:pt x="20826" y="283"/>
                </a:lnTo>
                <a:lnTo>
                  <a:pt x="20333" y="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3" name="object 36"/>
          <p:cNvSpPr/>
          <p:nvPr/>
        </p:nvSpPr>
        <p:spPr>
          <a:xfrm>
            <a:off x="2258566" y="3829810"/>
            <a:ext cx="1255779" cy="441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0" y="2200"/>
                </a:lnTo>
                <a:lnTo>
                  <a:pt x="371" y="1055"/>
                </a:lnTo>
                <a:lnTo>
                  <a:pt x="774" y="283"/>
                </a:lnTo>
                <a:lnTo>
                  <a:pt x="1267" y="0"/>
                </a:lnTo>
                <a:lnTo>
                  <a:pt x="20333" y="0"/>
                </a:lnTo>
                <a:lnTo>
                  <a:pt x="20826" y="283"/>
                </a:lnTo>
                <a:lnTo>
                  <a:pt x="21229" y="1055"/>
                </a:lnTo>
                <a:lnTo>
                  <a:pt x="2150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500" y="19401"/>
                </a:lnTo>
                <a:lnTo>
                  <a:pt x="21229" y="20546"/>
                </a:lnTo>
                <a:lnTo>
                  <a:pt x="20826" y="21317"/>
                </a:lnTo>
                <a:lnTo>
                  <a:pt x="20333" y="21600"/>
                </a:lnTo>
                <a:lnTo>
                  <a:pt x="1267" y="21600"/>
                </a:lnTo>
                <a:lnTo>
                  <a:pt x="774" y="21317"/>
                </a:lnTo>
                <a:lnTo>
                  <a:pt x="371" y="20546"/>
                </a:lnTo>
                <a:lnTo>
                  <a:pt x="100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4" name="object 37"/>
          <p:cNvSpPr txBox="1"/>
          <p:nvPr/>
        </p:nvSpPr>
        <p:spPr>
          <a:xfrm>
            <a:off x="2514980" y="3950308"/>
            <a:ext cx="74231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termin</a:t>
            </a:r>
            <a:r>
              <a:rPr spc="-4"/>
              <a:t>a</a:t>
            </a:r>
            <a:r>
              <a:rPr spc="-9"/>
              <a:t>t</a:t>
            </a:r>
            <a:r>
              <a:t>ed</a:t>
            </a:r>
          </a:p>
        </p:txBody>
      </p:sp>
      <p:sp>
        <p:nvSpPr>
          <p:cNvPr id="995" name="object 38"/>
          <p:cNvSpPr/>
          <p:nvPr/>
        </p:nvSpPr>
        <p:spPr>
          <a:xfrm>
            <a:off x="2769106" y="3296410"/>
            <a:ext cx="242317" cy="67360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99" name="object 39"/>
          <p:cNvGrpSpPr/>
          <p:nvPr/>
        </p:nvGrpSpPr>
        <p:grpSpPr>
          <a:xfrm>
            <a:off x="2851404" y="3318509"/>
            <a:ext cx="77724" cy="511301"/>
            <a:chOff x="0" y="0"/>
            <a:chExt cx="77723" cy="511300"/>
          </a:xfrm>
        </p:grpSpPr>
        <p:sp>
          <p:nvSpPr>
            <p:cNvPr id="996" name="Shape"/>
            <p:cNvSpPr/>
            <p:nvPr/>
          </p:nvSpPr>
          <p:spPr>
            <a:xfrm>
              <a:off x="0" y="433576"/>
              <a:ext cx="7124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Rectangle"/>
            <p:cNvSpPr/>
            <p:nvPr/>
          </p:nvSpPr>
          <p:spPr>
            <a:xfrm>
              <a:off x="25907" y="0"/>
              <a:ext cx="25909" cy="446531"/>
            </a:xfrm>
            <a:prstGeom prst="rect">
              <a:avLst/>
            </a:pr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8" name="Shape"/>
            <p:cNvSpPr/>
            <p:nvPr/>
          </p:nvSpPr>
          <p:spPr>
            <a:xfrm>
              <a:off x="51815" y="433576"/>
              <a:ext cx="25909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0" name="object 40"/>
          <p:cNvSpPr/>
          <p:nvPr/>
        </p:nvSpPr>
        <p:spPr>
          <a:xfrm>
            <a:off x="2225039" y="2851404"/>
            <a:ext cx="1336548" cy="53644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1" name="object 41"/>
          <p:cNvSpPr/>
          <p:nvPr/>
        </p:nvSpPr>
        <p:spPr>
          <a:xfrm>
            <a:off x="2284476" y="2950464"/>
            <a:ext cx="1219201" cy="37795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2" name="object 42"/>
          <p:cNvSpPr/>
          <p:nvPr/>
        </p:nvSpPr>
        <p:spPr>
          <a:xfrm>
            <a:off x="2272282" y="2875788"/>
            <a:ext cx="1242062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9" y="0"/>
                </a:moveTo>
                <a:lnTo>
                  <a:pt x="1281" y="0"/>
                </a:lnTo>
                <a:lnTo>
                  <a:pt x="783" y="283"/>
                </a:lnTo>
                <a:lnTo>
                  <a:pt x="375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5" y="20545"/>
                </a:lnTo>
                <a:lnTo>
                  <a:pt x="783" y="21317"/>
                </a:lnTo>
                <a:lnTo>
                  <a:pt x="1281" y="21600"/>
                </a:lnTo>
                <a:lnTo>
                  <a:pt x="20319" y="21600"/>
                </a:lnTo>
                <a:lnTo>
                  <a:pt x="20817" y="21317"/>
                </a:lnTo>
                <a:lnTo>
                  <a:pt x="21225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5" y="1055"/>
                </a:lnTo>
                <a:lnTo>
                  <a:pt x="20817" y="283"/>
                </a:lnTo>
                <a:lnTo>
                  <a:pt x="20319" y="0"/>
                </a:lnTo>
                <a:close/>
              </a:path>
            </a:pathLst>
          </a:custGeom>
          <a:solidFill>
            <a:srgbClr val="FBEB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3" name="object 43"/>
          <p:cNvSpPr/>
          <p:nvPr/>
        </p:nvSpPr>
        <p:spPr>
          <a:xfrm>
            <a:off x="2272282" y="2875788"/>
            <a:ext cx="1242062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5" y="1055"/>
                </a:lnTo>
                <a:lnTo>
                  <a:pt x="783" y="283"/>
                </a:lnTo>
                <a:lnTo>
                  <a:pt x="1281" y="0"/>
                </a:lnTo>
                <a:lnTo>
                  <a:pt x="20319" y="0"/>
                </a:lnTo>
                <a:lnTo>
                  <a:pt x="20817" y="283"/>
                </a:lnTo>
                <a:lnTo>
                  <a:pt x="21225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5" y="20545"/>
                </a:lnTo>
                <a:lnTo>
                  <a:pt x="20817" y="21317"/>
                </a:lnTo>
                <a:lnTo>
                  <a:pt x="20319" y="21600"/>
                </a:lnTo>
                <a:lnTo>
                  <a:pt x="1281" y="21600"/>
                </a:lnTo>
                <a:lnTo>
                  <a:pt x="783" y="21317"/>
                </a:lnTo>
                <a:lnTo>
                  <a:pt x="375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4" name="object 44"/>
          <p:cNvSpPr txBox="1"/>
          <p:nvPr/>
        </p:nvSpPr>
        <p:spPr>
          <a:xfrm>
            <a:off x="2398522" y="2996945"/>
            <a:ext cx="991870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4"/>
              <a:t>h</a:t>
            </a:r>
            <a:r>
              <a:t>ut</a:t>
            </a:r>
            <a:r>
              <a:rPr spc="4"/>
              <a:t>t</a:t>
            </a:r>
            <a:r>
              <a:t>in</a:t>
            </a:r>
            <a:r>
              <a:rPr spc="-4"/>
              <a:t>g</a:t>
            </a:r>
            <a:r>
              <a:t>-d</a:t>
            </a:r>
            <a:r>
              <a:rPr spc="-19"/>
              <a:t>o</a:t>
            </a:r>
            <a:r>
              <a:rPr spc="15"/>
              <a:t>w</a:t>
            </a:r>
            <a:r>
              <a:t>n</a:t>
            </a:r>
          </a:p>
        </p:txBody>
      </p:sp>
      <p:sp>
        <p:nvSpPr>
          <p:cNvPr id="1005" name="object 45"/>
          <p:cNvSpPr/>
          <p:nvPr/>
        </p:nvSpPr>
        <p:spPr>
          <a:xfrm>
            <a:off x="2758438" y="2343911"/>
            <a:ext cx="242316" cy="67360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09" name="object 46"/>
          <p:cNvGrpSpPr/>
          <p:nvPr/>
        </p:nvGrpSpPr>
        <p:grpSpPr>
          <a:xfrm>
            <a:off x="2840734" y="2366010"/>
            <a:ext cx="77725" cy="511301"/>
            <a:chOff x="0" y="0"/>
            <a:chExt cx="77724" cy="511300"/>
          </a:xfrm>
        </p:grpSpPr>
        <p:sp>
          <p:nvSpPr>
            <p:cNvPr id="1006" name="Shape"/>
            <p:cNvSpPr/>
            <p:nvPr/>
          </p:nvSpPr>
          <p:spPr>
            <a:xfrm>
              <a:off x="0" y="433576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7" name="Rectangle"/>
            <p:cNvSpPr/>
            <p:nvPr/>
          </p:nvSpPr>
          <p:spPr>
            <a:xfrm>
              <a:off x="25907" y="0"/>
              <a:ext cx="25909" cy="446531"/>
            </a:xfrm>
            <a:prstGeom prst="rect">
              <a:avLst/>
            </a:pr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8" name="Shape"/>
            <p:cNvSpPr/>
            <p:nvPr/>
          </p:nvSpPr>
          <p:spPr>
            <a:xfrm>
              <a:off x="51815" y="433576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0" name="object 47"/>
          <p:cNvSpPr/>
          <p:nvPr/>
        </p:nvSpPr>
        <p:spPr>
          <a:xfrm>
            <a:off x="2555748" y="2542032"/>
            <a:ext cx="644652" cy="1554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1" name="object 48"/>
          <p:cNvSpPr txBox="1"/>
          <p:nvPr/>
        </p:nvSpPr>
        <p:spPr>
          <a:xfrm>
            <a:off x="2622042" y="2527554"/>
            <a:ext cx="51244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Terminate</a:t>
            </a:r>
          </a:p>
        </p:txBody>
      </p:sp>
      <p:sp>
        <p:nvSpPr>
          <p:cNvPr id="1012" name="object 49"/>
          <p:cNvSpPr/>
          <p:nvPr/>
        </p:nvSpPr>
        <p:spPr>
          <a:xfrm>
            <a:off x="3393947" y="2348483"/>
            <a:ext cx="3688080" cy="184404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17" name="object 50"/>
          <p:cNvGrpSpPr/>
          <p:nvPr/>
        </p:nvGrpSpPr>
        <p:grpSpPr>
          <a:xfrm>
            <a:off x="3515104" y="2370582"/>
            <a:ext cx="3524380" cy="1719429"/>
            <a:chOff x="0" y="0"/>
            <a:chExt cx="3524378" cy="1719428"/>
          </a:xfrm>
        </p:grpSpPr>
        <p:sp>
          <p:nvSpPr>
            <p:cNvPr id="1013" name="Shape"/>
            <p:cNvSpPr/>
            <p:nvPr/>
          </p:nvSpPr>
          <p:spPr>
            <a:xfrm>
              <a:off x="0" y="1641704"/>
              <a:ext cx="77725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4" name="Shape"/>
            <p:cNvSpPr/>
            <p:nvPr/>
          </p:nvSpPr>
          <p:spPr>
            <a:xfrm>
              <a:off x="77723" y="1667612"/>
              <a:ext cx="3446656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38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563" y="21600"/>
                  </a:lnTo>
                  <a:lnTo>
                    <a:pt x="21600" y="16761"/>
                  </a:lnTo>
                  <a:lnTo>
                    <a:pt x="21600" y="10800"/>
                  </a:lnTo>
                  <a:lnTo>
                    <a:pt x="21438" y="10800"/>
                  </a:lnTo>
                  <a:lnTo>
                    <a:pt x="21438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5" name="Shape"/>
            <p:cNvSpPr/>
            <p:nvPr/>
          </p:nvSpPr>
          <p:spPr>
            <a:xfrm>
              <a:off x="3498469" y="0"/>
              <a:ext cx="25909" cy="1680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1434"/>
                  </a:lnTo>
                  <a:lnTo>
                    <a:pt x="21600" y="2143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757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6" name="Shape"/>
            <p:cNvSpPr/>
            <p:nvPr/>
          </p:nvSpPr>
          <p:spPr>
            <a:xfrm>
              <a:off x="64770" y="1667612"/>
              <a:ext cx="3459608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81" y="21600"/>
                  </a:lnTo>
                  <a:lnTo>
                    <a:pt x="81" y="0"/>
                  </a:lnTo>
                  <a:close/>
                  <a:moveTo>
                    <a:pt x="21600" y="0"/>
                  </a:moveTo>
                  <a:lnTo>
                    <a:pt x="21519" y="0"/>
                  </a:lnTo>
                  <a:lnTo>
                    <a:pt x="21438" y="10800"/>
                  </a:lnTo>
                  <a:lnTo>
                    <a:pt x="21600" y="108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8" name="object 51"/>
          <p:cNvSpPr txBox="1"/>
          <p:nvPr/>
        </p:nvSpPr>
        <p:spPr>
          <a:xfrm>
            <a:off x="4948809" y="3874108"/>
            <a:ext cx="51244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Terminate</a:t>
            </a:r>
          </a:p>
        </p:txBody>
      </p:sp>
      <p:sp>
        <p:nvSpPr>
          <p:cNvPr id="1019" name="object 52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020" name="object 53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1" name="object 54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2" name="object 55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3" name="object 56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4" name="object 57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5" name="object 58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6" name="object 59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7" name="object 60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8" name="object 61"/>
          <p:cNvSpPr/>
          <p:nvPr/>
        </p:nvSpPr>
        <p:spPr>
          <a:xfrm>
            <a:off x="3546347" y="758951"/>
            <a:ext cx="4418077" cy="3593592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9" name="object 62"/>
          <p:cNvSpPr/>
          <p:nvPr/>
        </p:nvSpPr>
        <p:spPr>
          <a:xfrm>
            <a:off x="3603497" y="793241"/>
            <a:ext cx="4303777" cy="3479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" y="3305"/>
                </a:lnTo>
                <a:lnTo>
                  <a:pt x="38" y="3016"/>
                </a:lnTo>
                <a:lnTo>
                  <a:pt x="85" y="2735"/>
                </a:lnTo>
                <a:lnTo>
                  <a:pt x="148" y="2462"/>
                </a:lnTo>
                <a:lnTo>
                  <a:pt x="229" y="2199"/>
                </a:lnTo>
                <a:lnTo>
                  <a:pt x="325" y="1945"/>
                </a:lnTo>
                <a:lnTo>
                  <a:pt x="436" y="1704"/>
                </a:lnTo>
                <a:lnTo>
                  <a:pt x="561" y="1474"/>
                </a:lnTo>
                <a:lnTo>
                  <a:pt x="701" y="1257"/>
                </a:lnTo>
                <a:lnTo>
                  <a:pt x="852" y="1054"/>
                </a:lnTo>
                <a:lnTo>
                  <a:pt x="1016" y="867"/>
                </a:lnTo>
                <a:lnTo>
                  <a:pt x="1191" y="695"/>
                </a:lnTo>
                <a:lnTo>
                  <a:pt x="1377" y="539"/>
                </a:lnTo>
                <a:lnTo>
                  <a:pt x="1573" y="402"/>
                </a:lnTo>
                <a:lnTo>
                  <a:pt x="1777" y="283"/>
                </a:lnTo>
                <a:lnTo>
                  <a:pt x="1990" y="184"/>
                </a:lnTo>
                <a:lnTo>
                  <a:pt x="2211" y="105"/>
                </a:lnTo>
                <a:lnTo>
                  <a:pt x="2438" y="47"/>
                </a:lnTo>
                <a:lnTo>
                  <a:pt x="2672" y="12"/>
                </a:lnTo>
                <a:lnTo>
                  <a:pt x="2910" y="0"/>
                </a:lnTo>
                <a:lnTo>
                  <a:pt x="18690" y="0"/>
                </a:lnTo>
                <a:lnTo>
                  <a:pt x="18928" y="12"/>
                </a:lnTo>
                <a:lnTo>
                  <a:pt x="19162" y="47"/>
                </a:lnTo>
                <a:lnTo>
                  <a:pt x="19389" y="105"/>
                </a:lnTo>
                <a:lnTo>
                  <a:pt x="19610" y="184"/>
                </a:lnTo>
                <a:lnTo>
                  <a:pt x="19823" y="283"/>
                </a:lnTo>
                <a:lnTo>
                  <a:pt x="20027" y="402"/>
                </a:lnTo>
                <a:lnTo>
                  <a:pt x="20223" y="539"/>
                </a:lnTo>
                <a:lnTo>
                  <a:pt x="20409" y="695"/>
                </a:lnTo>
                <a:lnTo>
                  <a:pt x="20584" y="867"/>
                </a:lnTo>
                <a:lnTo>
                  <a:pt x="20748" y="1054"/>
                </a:lnTo>
                <a:lnTo>
                  <a:pt x="20899" y="1257"/>
                </a:lnTo>
                <a:lnTo>
                  <a:pt x="21039" y="1474"/>
                </a:lnTo>
                <a:lnTo>
                  <a:pt x="21164" y="1704"/>
                </a:lnTo>
                <a:lnTo>
                  <a:pt x="21275" y="1945"/>
                </a:lnTo>
                <a:lnTo>
                  <a:pt x="21371" y="2199"/>
                </a:lnTo>
                <a:lnTo>
                  <a:pt x="21452" y="2462"/>
                </a:lnTo>
                <a:lnTo>
                  <a:pt x="21515" y="2735"/>
                </a:lnTo>
                <a:lnTo>
                  <a:pt x="21562" y="3016"/>
                </a:lnTo>
                <a:lnTo>
                  <a:pt x="21590" y="3305"/>
                </a:lnTo>
                <a:lnTo>
                  <a:pt x="21600" y="3600"/>
                </a:lnTo>
                <a:lnTo>
                  <a:pt x="21600" y="18000"/>
                </a:lnTo>
                <a:lnTo>
                  <a:pt x="21590" y="18295"/>
                </a:lnTo>
                <a:lnTo>
                  <a:pt x="21562" y="18584"/>
                </a:lnTo>
                <a:lnTo>
                  <a:pt x="21515" y="18865"/>
                </a:lnTo>
                <a:lnTo>
                  <a:pt x="21452" y="19138"/>
                </a:lnTo>
                <a:lnTo>
                  <a:pt x="21371" y="19401"/>
                </a:lnTo>
                <a:lnTo>
                  <a:pt x="21275" y="19654"/>
                </a:lnTo>
                <a:lnTo>
                  <a:pt x="21164" y="19896"/>
                </a:lnTo>
                <a:lnTo>
                  <a:pt x="21039" y="20126"/>
                </a:lnTo>
                <a:lnTo>
                  <a:pt x="20899" y="20343"/>
                </a:lnTo>
                <a:lnTo>
                  <a:pt x="20748" y="20546"/>
                </a:lnTo>
                <a:lnTo>
                  <a:pt x="20584" y="20733"/>
                </a:lnTo>
                <a:lnTo>
                  <a:pt x="20409" y="20905"/>
                </a:lnTo>
                <a:lnTo>
                  <a:pt x="20223" y="21061"/>
                </a:lnTo>
                <a:lnTo>
                  <a:pt x="20027" y="21198"/>
                </a:lnTo>
                <a:lnTo>
                  <a:pt x="19823" y="21317"/>
                </a:lnTo>
                <a:lnTo>
                  <a:pt x="19610" y="21416"/>
                </a:lnTo>
                <a:lnTo>
                  <a:pt x="19389" y="21495"/>
                </a:lnTo>
                <a:lnTo>
                  <a:pt x="19162" y="21553"/>
                </a:lnTo>
                <a:lnTo>
                  <a:pt x="18928" y="21588"/>
                </a:lnTo>
                <a:lnTo>
                  <a:pt x="18690" y="21600"/>
                </a:lnTo>
                <a:lnTo>
                  <a:pt x="2910" y="21600"/>
                </a:lnTo>
                <a:lnTo>
                  <a:pt x="2672" y="21588"/>
                </a:lnTo>
                <a:lnTo>
                  <a:pt x="2438" y="21553"/>
                </a:lnTo>
                <a:lnTo>
                  <a:pt x="2211" y="21495"/>
                </a:lnTo>
                <a:lnTo>
                  <a:pt x="1990" y="21416"/>
                </a:lnTo>
                <a:lnTo>
                  <a:pt x="1777" y="21317"/>
                </a:lnTo>
                <a:lnTo>
                  <a:pt x="1573" y="21198"/>
                </a:lnTo>
                <a:lnTo>
                  <a:pt x="1377" y="21061"/>
                </a:lnTo>
                <a:lnTo>
                  <a:pt x="1191" y="20905"/>
                </a:lnTo>
                <a:lnTo>
                  <a:pt x="1016" y="20733"/>
                </a:lnTo>
                <a:lnTo>
                  <a:pt x="852" y="20546"/>
                </a:lnTo>
                <a:lnTo>
                  <a:pt x="701" y="20343"/>
                </a:lnTo>
                <a:lnTo>
                  <a:pt x="561" y="20126"/>
                </a:lnTo>
                <a:lnTo>
                  <a:pt x="436" y="19896"/>
                </a:lnTo>
                <a:lnTo>
                  <a:pt x="325" y="19654"/>
                </a:lnTo>
                <a:lnTo>
                  <a:pt x="229" y="19401"/>
                </a:lnTo>
                <a:lnTo>
                  <a:pt x="148" y="19138"/>
                </a:lnTo>
                <a:lnTo>
                  <a:pt x="85" y="18865"/>
                </a:lnTo>
                <a:lnTo>
                  <a:pt x="38" y="18584"/>
                </a:lnTo>
                <a:lnTo>
                  <a:pt x="10" y="18295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8956">
            <a:solidFill>
              <a:srgbClr val="00AFEF"/>
            </a:solidFill>
            <a:prstDash val="lgDashDot"/>
          </a:ln>
        </p:spPr>
        <p:txBody>
          <a:bodyPr lIns="45719" rIns="45719"/>
          <a:lstStyle/>
          <a:p>
            <a:pPr/>
          </a:p>
        </p:txBody>
      </p:sp>
      <p:sp>
        <p:nvSpPr>
          <p:cNvPr id="1030" name="object 63"/>
          <p:cNvSpPr txBox="1"/>
          <p:nvPr/>
        </p:nvSpPr>
        <p:spPr>
          <a:xfrm>
            <a:off x="5273421" y="584962"/>
            <a:ext cx="13589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EBS-backed instances</a:t>
            </a:r>
            <a:r>
              <a:rPr spc="10"/>
              <a:t> </a:t>
            </a:r>
            <a:r>
              <a:rPr spc="0"/>
              <a:t>only</a:t>
            </a:r>
          </a:p>
        </p:txBody>
      </p:sp>
      <p:sp>
        <p:nvSpPr>
          <p:cNvPr id="1031" name="object 64"/>
          <p:cNvSpPr/>
          <p:nvPr/>
        </p:nvSpPr>
        <p:spPr>
          <a:xfrm>
            <a:off x="4893564" y="225551"/>
            <a:ext cx="368809" cy="52121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2" name="object 65"/>
          <p:cNvSpPr/>
          <p:nvPr/>
        </p:nvSpPr>
        <p:spPr>
          <a:xfrm>
            <a:off x="3471671" y="2042160"/>
            <a:ext cx="986028" cy="24231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36" name="object 66"/>
          <p:cNvGrpSpPr/>
          <p:nvPr/>
        </p:nvGrpSpPr>
        <p:grpSpPr>
          <a:xfrm>
            <a:off x="3515104" y="2104644"/>
            <a:ext cx="821057" cy="77725"/>
            <a:chOff x="0" y="0"/>
            <a:chExt cx="821055" cy="77723"/>
          </a:xfrm>
        </p:grpSpPr>
        <p:sp>
          <p:nvSpPr>
            <p:cNvPr id="1033" name="Shape"/>
            <p:cNvSpPr/>
            <p:nvPr/>
          </p:nvSpPr>
          <p:spPr>
            <a:xfrm>
              <a:off x="743331" y="0"/>
              <a:ext cx="5181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4" name="Rectangle"/>
            <p:cNvSpPr/>
            <p:nvPr/>
          </p:nvSpPr>
          <p:spPr>
            <a:xfrm>
              <a:off x="0" y="25906"/>
              <a:ext cx="743332" cy="25911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5" name="Shape"/>
            <p:cNvSpPr/>
            <p:nvPr/>
          </p:nvSpPr>
          <p:spPr>
            <a:xfrm>
              <a:off x="756285" y="25906"/>
              <a:ext cx="64771" cy="2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37" name="object 67"/>
          <p:cNvSpPr txBox="1"/>
          <p:nvPr/>
        </p:nvSpPr>
        <p:spPr>
          <a:xfrm>
            <a:off x="3798570" y="1978279"/>
            <a:ext cx="2527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5"/>
              <a:t>t</a:t>
            </a:r>
            <a:r>
              <a:t>op</a:t>
            </a:r>
          </a:p>
        </p:txBody>
      </p:sp>
      <p:sp>
        <p:nvSpPr>
          <p:cNvPr id="1038" name="object 68"/>
          <p:cNvSpPr/>
          <p:nvPr/>
        </p:nvSpPr>
        <p:spPr>
          <a:xfrm>
            <a:off x="4288535" y="1897378"/>
            <a:ext cx="1335025" cy="537973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9" name="object 69"/>
          <p:cNvSpPr/>
          <p:nvPr/>
        </p:nvSpPr>
        <p:spPr>
          <a:xfrm>
            <a:off x="4533899" y="1996438"/>
            <a:ext cx="844298" cy="379476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0" name="object 70"/>
          <p:cNvSpPr/>
          <p:nvPr/>
        </p:nvSpPr>
        <p:spPr>
          <a:xfrm>
            <a:off x="4335779" y="1921764"/>
            <a:ext cx="1240538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13" y="0"/>
                </a:moveTo>
                <a:lnTo>
                  <a:pt x="1287" y="0"/>
                </a:lnTo>
                <a:lnTo>
                  <a:pt x="786" y="283"/>
                </a:lnTo>
                <a:lnTo>
                  <a:pt x="377" y="1055"/>
                </a:lnTo>
                <a:lnTo>
                  <a:pt x="101" y="2200"/>
                </a:lnTo>
                <a:lnTo>
                  <a:pt x="0" y="3600"/>
                </a:lnTo>
                <a:lnTo>
                  <a:pt x="0" y="18000"/>
                </a:lnTo>
                <a:lnTo>
                  <a:pt x="101" y="19400"/>
                </a:lnTo>
                <a:lnTo>
                  <a:pt x="377" y="20545"/>
                </a:lnTo>
                <a:lnTo>
                  <a:pt x="786" y="21317"/>
                </a:lnTo>
                <a:lnTo>
                  <a:pt x="1287" y="21600"/>
                </a:lnTo>
                <a:lnTo>
                  <a:pt x="20313" y="21600"/>
                </a:lnTo>
                <a:lnTo>
                  <a:pt x="20814" y="21317"/>
                </a:lnTo>
                <a:lnTo>
                  <a:pt x="21223" y="20545"/>
                </a:lnTo>
                <a:lnTo>
                  <a:pt x="2149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9" y="2200"/>
                </a:lnTo>
                <a:lnTo>
                  <a:pt x="21223" y="1055"/>
                </a:lnTo>
                <a:lnTo>
                  <a:pt x="20814" y="283"/>
                </a:lnTo>
                <a:lnTo>
                  <a:pt x="20313" y="0"/>
                </a:lnTo>
                <a:close/>
              </a:path>
            </a:pathLst>
          </a:custGeom>
          <a:solidFill>
            <a:srgbClr val="FBEB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1" name="object 71"/>
          <p:cNvSpPr/>
          <p:nvPr/>
        </p:nvSpPr>
        <p:spPr>
          <a:xfrm>
            <a:off x="4335779" y="1921764"/>
            <a:ext cx="1240538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1" y="2200"/>
                </a:lnTo>
                <a:lnTo>
                  <a:pt x="377" y="1055"/>
                </a:lnTo>
                <a:lnTo>
                  <a:pt x="786" y="283"/>
                </a:lnTo>
                <a:lnTo>
                  <a:pt x="1287" y="0"/>
                </a:lnTo>
                <a:lnTo>
                  <a:pt x="20313" y="0"/>
                </a:lnTo>
                <a:lnTo>
                  <a:pt x="20814" y="283"/>
                </a:lnTo>
                <a:lnTo>
                  <a:pt x="21223" y="1055"/>
                </a:lnTo>
                <a:lnTo>
                  <a:pt x="21499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9" y="19400"/>
                </a:lnTo>
                <a:lnTo>
                  <a:pt x="21223" y="20545"/>
                </a:lnTo>
                <a:lnTo>
                  <a:pt x="20814" y="21317"/>
                </a:lnTo>
                <a:lnTo>
                  <a:pt x="20313" y="21600"/>
                </a:lnTo>
                <a:lnTo>
                  <a:pt x="1287" y="21600"/>
                </a:lnTo>
                <a:lnTo>
                  <a:pt x="786" y="21317"/>
                </a:lnTo>
                <a:lnTo>
                  <a:pt x="377" y="20545"/>
                </a:lnTo>
                <a:lnTo>
                  <a:pt x="101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2" name="object 72"/>
          <p:cNvSpPr txBox="1"/>
          <p:nvPr/>
        </p:nvSpPr>
        <p:spPr>
          <a:xfrm>
            <a:off x="4648579" y="2042922"/>
            <a:ext cx="617221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stop</a:t>
            </a:r>
            <a:r>
              <a:rPr spc="-9"/>
              <a:t>p</a:t>
            </a:r>
            <a:r>
              <a:t>ing</a:t>
            </a:r>
          </a:p>
        </p:txBody>
      </p:sp>
      <p:sp>
        <p:nvSpPr>
          <p:cNvPr id="1043" name="object 73"/>
          <p:cNvSpPr/>
          <p:nvPr/>
        </p:nvSpPr>
        <p:spPr>
          <a:xfrm>
            <a:off x="6350508" y="1903476"/>
            <a:ext cx="1350265" cy="53644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4" name="object 74"/>
          <p:cNvSpPr/>
          <p:nvPr/>
        </p:nvSpPr>
        <p:spPr>
          <a:xfrm>
            <a:off x="6627876" y="2002534"/>
            <a:ext cx="797052" cy="377952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5" name="object 75"/>
          <p:cNvSpPr/>
          <p:nvPr/>
        </p:nvSpPr>
        <p:spPr>
          <a:xfrm>
            <a:off x="6397752" y="1927860"/>
            <a:ext cx="1255778" cy="441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3" y="0"/>
                </a:moveTo>
                <a:lnTo>
                  <a:pt x="1267" y="0"/>
                </a:lnTo>
                <a:lnTo>
                  <a:pt x="774" y="283"/>
                </a:lnTo>
                <a:lnTo>
                  <a:pt x="371" y="1055"/>
                </a:lnTo>
                <a:lnTo>
                  <a:pt x="100" y="2200"/>
                </a:lnTo>
                <a:lnTo>
                  <a:pt x="0" y="3600"/>
                </a:lnTo>
                <a:lnTo>
                  <a:pt x="0" y="18000"/>
                </a:lnTo>
                <a:lnTo>
                  <a:pt x="100" y="19400"/>
                </a:lnTo>
                <a:lnTo>
                  <a:pt x="371" y="20545"/>
                </a:lnTo>
                <a:lnTo>
                  <a:pt x="774" y="21317"/>
                </a:lnTo>
                <a:lnTo>
                  <a:pt x="1267" y="21600"/>
                </a:lnTo>
                <a:lnTo>
                  <a:pt x="20333" y="21600"/>
                </a:lnTo>
                <a:lnTo>
                  <a:pt x="20826" y="21317"/>
                </a:lnTo>
                <a:lnTo>
                  <a:pt x="21229" y="20545"/>
                </a:lnTo>
                <a:lnTo>
                  <a:pt x="21500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00" y="2200"/>
                </a:lnTo>
                <a:lnTo>
                  <a:pt x="21229" y="1055"/>
                </a:lnTo>
                <a:lnTo>
                  <a:pt x="20826" y="283"/>
                </a:lnTo>
                <a:lnTo>
                  <a:pt x="20333" y="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6" name="object 76"/>
          <p:cNvSpPr/>
          <p:nvPr/>
        </p:nvSpPr>
        <p:spPr>
          <a:xfrm>
            <a:off x="6397752" y="1927860"/>
            <a:ext cx="1255778" cy="441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0" y="2200"/>
                </a:lnTo>
                <a:lnTo>
                  <a:pt x="371" y="1055"/>
                </a:lnTo>
                <a:lnTo>
                  <a:pt x="774" y="283"/>
                </a:lnTo>
                <a:lnTo>
                  <a:pt x="1267" y="0"/>
                </a:lnTo>
                <a:lnTo>
                  <a:pt x="20333" y="0"/>
                </a:lnTo>
                <a:lnTo>
                  <a:pt x="20826" y="283"/>
                </a:lnTo>
                <a:lnTo>
                  <a:pt x="21229" y="1055"/>
                </a:lnTo>
                <a:lnTo>
                  <a:pt x="2150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500" y="19400"/>
                </a:lnTo>
                <a:lnTo>
                  <a:pt x="21229" y="20545"/>
                </a:lnTo>
                <a:lnTo>
                  <a:pt x="20826" y="21317"/>
                </a:lnTo>
                <a:lnTo>
                  <a:pt x="20333" y="21600"/>
                </a:lnTo>
                <a:lnTo>
                  <a:pt x="1267" y="21600"/>
                </a:lnTo>
                <a:lnTo>
                  <a:pt x="774" y="21317"/>
                </a:lnTo>
                <a:lnTo>
                  <a:pt x="371" y="20545"/>
                </a:lnTo>
                <a:lnTo>
                  <a:pt x="10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7" name="object 77"/>
          <p:cNvSpPr txBox="1"/>
          <p:nvPr/>
        </p:nvSpPr>
        <p:spPr>
          <a:xfrm>
            <a:off x="6741921" y="2048382"/>
            <a:ext cx="57023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stop</a:t>
            </a:r>
            <a:r>
              <a:rPr spc="-9"/>
              <a:t>p</a:t>
            </a:r>
            <a:r>
              <a:t>ed</a:t>
            </a:r>
          </a:p>
        </p:txBody>
      </p:sp>
      <p:sp>
        <p:nvSpPr>
          <p:cNvPr id="1048" name="object 78"/>
          <p:cNvSpPr/>
          <p:nvPr/>
        </p:nvSpPr>
        <p:spPr>
          <a:xfrm>
            <a:off x="5533644" y="2037588"/>
            <a:ext cx="986028" cy="24231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52" name="object 79"/>
          <p:cNvGrpSpPr/>
          <p:nvPr/>
        </p:nvGrpSpPr>
        <p:grpSpPr>
          <a:xfrm>
            <a:off x="5577078" y="2100072"/>
            <a:ext cx="821057" cy="77724"/>
            <a:chOff x="0" y="0"/>
            <a:chExt cx="821055" cy="77722"/>
          </a:xfrm>
        </p:grpSpPr>
        <p:sp>
          <p:nvSpPr>
            <p:cNvPr id="1049" name="Shape"/>
            <p:cNvSpPr/>
            <p:nvPr/>
          </p:nvSpPr>
          <p:spPr>
            <a:xfrm>
              <a:off x="743331" y="0"/>
              <a:ext cx="51817" cy="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0" name="Rectangle"/>
            <p:cNvSpPr/>
            <p:nvPr/>
          </p:nvSpPr>
          <p:spPr>
            <a:xfrm>
              <a:off x="0" y="25906"/>
              <a:ext cx="743332" cy="25909"/>
            </a:xfrm>
            <a:prstGeom prst="rect">
              <a:avLst/>
            </a:pr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Shape"/>
            <p:cNvSpPr/>
            <p:nvPr/>
          </p:nvSpPr>
          <p:spPr>
            <a:xfrm>
              <a:off x="756285" y="25906"/>
              <a:ext cx="64771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7B7B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object 2"/>
          <p:cNvSpPr txBox="1"/>
          <p:nvPr>
            <p:ph type="title"/>
          </p:nvPr>
        </p:nvSpPr>
        <p:spPr>
          <a:xfrm>
            <a:off x="415544" y="140588"/>
            <a:ext cx="7440294" cy="787401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/>
            </a:pPr>
            <a:r>
              <a:t>AWS Marketplace – IT </a:t>
            </a:r>
            <a:r>
              <a:rPr spc="0"/>
              <a:t>Software </a:t>
            </a:r>
            <a:r>
              <a:t>Optimized for the  Cloud</a:t>
            </a:r>
          </a:p>
        </p:txBody>
      </p:sp>
      <p:sp>
        <p:nvSpPr>
          <p:cNvPr id="1055" name="object 3"/>
          <p:cNvSpPr txBox="1"/>
          <p:nvPr/>
        </p:nvSpPr>
        <p:spPr>
          <a:xfrm>
            <a:off x="419505" y="984883"/>
            <a:ext cx="4231642" cy="379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113664" indent="-342900">
              <a:lnSpc>
                <a:spcPts val="16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17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Online </a:t>
            </a:r>
            <a:r>
              <a:rPr spc="-5"/>
              <a:t>store </a:t>
            </a:r>
            <a:r>
              <a:t>to </a:t>
            </a:r>
            <a:r>
              <a:rPr spc="-10"/>
              <a:t>discover, </a:t>
            </a:r>
            <a:r>
              <a:t>purchase, and  deploy </a:t>
            </a:r>
            <a:r>
              <a:rPr spc="-5"/>
              <a:t>IT software </a:t>
            </a:r>
            <a:r>
              <a:t>on </a:t>
            </a:r>
            <a:r>
              <a:rPr spc="-5"/>
              <a:t>top </a:t>
            </a:r>
            <a:r>
              <a:t>of </a:t>
            </a:r>
            <a:r>
              <a:rPr spc="-5"/>
              <a:t>the </a:t>
            </a:r>
            <a:r>
              <a:rPr spc="-20"/>
              <a:t>AWS  </a:t>
            </a:r>
            <a:r>
              <a:rPr spc="-5"/>
              <a:t>infrastructure.</a:t>
            </a:r>
          </a:p>
          <a:p>
            <a:pPr marL="355600" marR="170814" indent="-342900">
              <a:lnSpc>
                <a:spcPct val="801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17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Catalog of </a:t>
            </a:r>
            <a:r>
              <a:rPr b="1"/>
              <a:t>2700+ </a:t>
            </a:r>
            <a:r>
              <a:rPr spc="-5"/>
              <a:t>IT software </a:t>
            </a:r>
            <a:r>
              <a:t>solutions  including Paid, </a:t>
            </a:r>
            <a:r>
              <a:rPr spc="-5"/>
              <a:t>BYOL, </a:t>
            </a:r>
            <a:r>
              <a:t>Open Source,  SaaS, and </a:t>
            </a:r>
            <a:r>
              <a:rPr spc="-5"/>
              <a:t>free-to-try</a:t>
            </a:r>
            <a:r>
              <a:rPr spc="10"/>
              <a:t> </a:t>
            </a:r>
            <a:r>
              <a:t>options.</a:t>
            </a:r>
          </a:p>
          <a:p>
            <a:pPr marL="355600" indent="-342900">
              <a:lnSpc>
                <a:spcPts val="2100"/>
              </a:lnSpc>
              <a:buSzPct val="100000"/>
              <a:buChar char="•"/>
              <a:tabLst>
                <a:tab pos="342900" algn="l"/>
                <a:tab pos="3556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Pre-configured </a:t>
            </a:r>
            <a:r>
              <a:rPr spc="0"/>
              <a:t>to </a:t>
            </a:r>
            <a:r>
              <a:t>operate on</a:t>
            </a:r>
            <a:r>
              <a:rPr spc="-80"/>
              <a:t> </a:t>
            </a:r>
            <a:r>
              <a:rPr spc="-20"/>
              <a:t>AWS.</a:t>
            </a:r>
          </a:p>
          <a:p>
            <a:pPr marL="355600" indent="-342900">
              <a:lnSpc>
                <a:spcPts val="1900"/>
              </a:lnSpc>
              <a:buSzPct val="100000"/>
              <a:buChar char="•"/>
              <a:tabLst>
                <a:tab pos="342900" algn="l"/>
                <a:tab pos="3556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</a:t>
            </a:r>
            <a:r>
              <a:rPr spc="-5"/>
              <a:t>checked by </a:t>
            </a:r>
            <a:r>
              <a:rPr spc="-25"/>
              <a:t>AWS </a:t>
            </a:r>
            <a:r>
              <a:rPr spc="0"/>
              <a:t>for</a:t>
            </a:r>
            <a:r>
              <a:rPr spc="-30"/>
              <a:t> </a:t>
            </a:r>
            <a:r>
              <a:rPr spc="-5"/>
              <a:t>security</a:t>
            </a:r>
          </a:p>
          <a:p>
            <a:pPr indent="355600">
              <a:lnSpc>
                <a:spcPts val="1900"/>
              </a:lnSpc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</a:t>
            </a:r>
            <a:r>
              <a:rPr spc="0"/>
              <a:t> </a:t>
            </a:r>
            <a:r>
              <a:rPr spc="-20"/>
              <a:t>operability.</a:t>
            </a:r>
          </a:p>
          <a:p>
            <a:pPr marL="355600" marR="663575" indent="-342900">
              <a:lnSpc>
                <a:spcPct val="800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Deploys </a:t>
            </a:r>
            <a:r>
              <a:rPr spc="0"/>
              <a:t>to </a:t>
            </a:r>
            <a:r>
              <a:rPr spc="-25"/>
              <a:t>AWS </a:t>
            </a:r>
            <a:r>
              <a:rPr spc="-5"/>
              <a:t>environment</a:t>
            </a:r>
            <a:r>
              <a:rPr spc="-55"/>
              <a:t> </a:t>
            </a:r>
            <a:r>
              <a:rPr spc="-5"/>
              <a:t>in  minutes.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Flexible, usage-based billing</a:t>
            </a:r>
            <a:r>
              <a:rPr spc="40"/>
              <a:t> </a:t>
            </a:r>
            <a:r>
              <a:t>models.</a:t>
            </a:r>
          </a:p>
          <a:p>
            <a:pPr marL="355600" marR="677544" indent="-342900">
              <a:lnSpc>
                <a:spcPts val="1700"/>
              </a:lnSpc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1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</a:t>
            </a:r>
            <a:r>
              <a:rPr spc="-5"/>
              <a:t>charges billed </a:t>
            </a:r>
            <a:r>
              <a:rPr spc="0"/>
              <a:t>to</a:t>
            </a:r>
            <a:r>
              <a:rPr spc="-80"/>
              <a:t> </a:t>
            </a:r>
            <a:r>
              <a:rPr spc="-25"/>
              <a:t>AWS  </a:t>
            </a:r>
            <a:r>
              <a:rPr spc="-5"/>
              <a:t>account.</a:t>
            </a:r>
          </a:p>
          <a:p>
            <a:pPr indent="82550">
              <a:spcBef>
                <a:spcPts val="200"/>
              </a:spcBef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Includes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AWS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Test</a:t>
            </a:r>
            <a:r>
              <a:rPr spc="-1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Drive</a:t>
            </a:r>
            <a:r>
              <a:t>.</a:t>
            </a:r>
          </a:p>
          <a:p>
            <a:pPr indent="12700">
              <a:defRPr spc="-5" sz="1700" u="sng">
                <a:solidFill>
                  <a:srgbClr val="686CEA"/>
                </a:solidFill>
                <a:uFill>
                  <a:solidFill>
                    <a:srgbClr val="686CE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https://</a:t>
            </a: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aws.amazon.com/marketplace</a:t>
            </a:r>
          </a:p>
        </p:txBody>
      </p:sp>
      <p:sp>
        <p:nvSpPr>
          <p:cNvPr id="1056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057" name="object 5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8" name="object 6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9" name="object 7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0" name="object 8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1" name="object 9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2" name="object 10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3" name="object 11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4" name="object 12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5" name="object 13"/>
          <p:cNvSpPr/>
          <p:nvPr/>
        </p:nvSpPr>
        <p:spPr>
          <a:xfrm>
            <a:off x="4980431" y="1207007"/>
            <a:ext cx="4044698" cy="33771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6" name="object 14"/>
          <p:cNvSpPr/>
          <p:nvPr/>
        </p:nvSpPr>
        <p:spPr>
          <a:xfrm>
            <a:off x="4975858" y="1202435"/>
            <a:ext cx="4053842" cy="3386330"/>
          </a:xfrm>
          <a:prstGeom prst="rect">
            <a:avLst/>
          </a:prstGeom>
          <a:ln w="9143">
            <a:solidFill>
              <a:srgbClr val="F79F28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object 5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69" name="object 2"/>
          <p:cNvSpPr txBox="1"/>
          <p:nvPr>
            <p:ph type="title"/>
          </p:nvPr>
        </p:nvSpPr>
        <p:spPr>
          <a:xfrm>
            <a:off x="415544" y="139064"/>
            <a:ext cx="7106919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Choosing the Right Amazon EC2 Instance</a:t>
            </a:r>
          </a:p>
        </p:txBody>
      </p:sp>
      <p:sp>
        <p:nvSpPr>
          <p:cNvPr id="1070" name="object 3"/>
          <p:cNvSpPr txBox="1"/>
          <p:nvPr/>
        </p:nvSpPr>
        <p:spPr>
          <a:xfrm>
            <a:off x="419505" y="1035175"/>
            <a:ext cx="7889876" cy="353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25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>
                <a:solidFill>
                  <a:srgbClr val="FBB64B"/>
                </a:solidFill>
              </a:rPr>
              <a:t>uses Intel® Xeon® processors </a:t>
            </a:r>
            <a:r>
              <a:rPr spc="0"/>
              <a:t>to provide customers with high  performance and value. </a:t>
            </a:r>
            <a:r>
              <a:rPr spc="-4"/>
              <a:t>EC2 </a:t>
            </a:r>
            <a:r>
              <a:rPr spc="0"/>
              <a:t>instance </a:t>
            </a:r>
            <a:r>
              <a:rPr spc="-4"/>
              <a:t>types </a:t>
            </a:r>
            <a:r>
              <a:rPr spc="0"/>
              <a:t>are optimized for</a:t>
            </a:r>
            <a:r>
              <a:rPr spc="-150"/>
              <a:t> </a:t>
            </a:r>
            <a:r>
              <a:rPr spc="-4"/>
              <a:t>different  </a:t>
            </a:r>
            <a:r>
              <a:rPr spc="0"/>
              <a:t>use cases, workload requirements and come in multiple</a:t>
            </a:r>
            <a:r>
              <a:rPr spc="-180"/>
              <a:t> </a:t>
            </a:r>
            <a:r>
              <a:rPr spc="0"/>
              <a:t>sizes.</a:t>
            </a:r>
          </a:p>
          <a:p>
            <a:pPr indent="12700">
              <a:spcBef>
                <a:spcPts val="1200"/>
              </a:spcBef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Consider the following when choosing your</a:t>
            </a:r>
            <a:r>
              <a:rPr spc="-114"/>
              <a:t> </a:t>
            </a:r>
            <a:r>
              <a:t>instances: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Core</a:t>
            </a:r>
            <a:r>
              <a:rPr spc="-30"/>
              <a:t> </a:t>
            </a:r>
            <a:r>
              <a:t>count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Memory</a:t>
            </a:r>
            <a:r>
              <a:rPr spc="-35"/>
              <a:t> </a:t>
            </a:r>
            <a:r>
              <a:t>size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size and</a:t>
            </a:r>
            <a:r>
              <a:rPr spc="-110"/>
              <a:t> </a:t>
            </a:r>
            <a:r>
              <a:rPr spc="-4"/>
              <a:t>type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90"/>
              <a:t> </a:t>
            </a:r>
            <a:r>
              <a:t>performance</a:t>
            </a:r>
          </a:p>
          <a:p>
            <a:pPr marL="355600" indent="-342900">
              <a:spcBef>
                <a:spcPts val="1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CPU</a:t>
            </a:r>
            <a:r>
              <a:rPr spc="-4"/>
              <a:t> </a:t>
            </a:r>
            <a:r>
              <a:t>technologies</a:t>
            </a:r>
          </a:p>
        </p:txBody>
      </p:sp>
      <p:sp>
        <p:nvSpPr>
          <p:cNvPr id="1071" name="object 4"/>
          <p:cNvSpPr/>
          <p:nvPr/>
        </p:nvSpPr>
        <p:spPr>
          <a:xfrm>
            <a:off x="8317992" y="134111"/>
            <a:ext cx="641604" cy="8564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object 5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74" name="object 2"/>
          <p:cNvSpPr txBox="1"/>
          <p:nvPr>
            <p:ph type="title"/>
          </p:nvPr>
        </p:nvSpPr>
        <p:spPr>
          <a:xfrm>
            <a:off x="415543" y="139064"/>
            <a:ext cx="5138422" cy="452121"/>
          </a:xfrm>
          <a:prstGeom prst="rect">
            <a:avLst/>
          </a:prstGeom>
        </p:spPr>
        <p:txBody>
          <a:bodyPr/>
          <a:lstStyle/>
          <a:p>
            <a:pPr indent="12700">
              <a:tabLst>
                <a:tab pos="2184400" algn="l"/>
              </a:tabLst>
              <a:defRPr spc="-100" sz="2800">
                <a:solidFill>
                  <a:srgbClr val="4D4D4B"/>
                </a:solidFill>
              </a:defRPr>
            </a:pPr>
            <a:r>
              <a:t>X1</a:t>
            </a:r>
            <a:r>
              <a:rPr spc="0"/>
              <a:t> </a:t>
            </a:r>
            <a:r>
              <a:t>Instance	- Tons of</a:t>
            </a:r>
            <a:r>
              <a:rPr spc="0"/>
              <a:t> </a:t>
            </a:r>
            <a:r>
              <a:t>Memory</a:t>
            </a:r>
          </a:p>
        </p:txBody>
      </p:sp>
      <p:sp>
        <p:nvSpPr>
          <p:cNvPr id="1075" name="object 3"/>
          <p:cNvSpPr txBox="1"/>
          <p:nvPr/>
        </p:nvSpPr>
        <p:spPr>
          <a:xfrm>
            <a:off x="419505" y="962024"/>
            <a:ext cx="7047867" cy="231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X1</a:t>
            </a:r>
            <a:r>
              <a:rPr spc="-10"/>
              <a:t> </a:t>
            </a:r>
            <a:r>
              <a:t>instance: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Features up </a:t>
            </a:r>
            <a:r>
              <a:rPr spc="0"/>
              <a:t>to 2TB of memory </a:t>
            </a:r>
            <a:r>
              <a:t>and 100</a:t>
            </a:r>
            <a:r>
              <a:rPr spc="-10"/>
              <a:t> </a:t>
            </a:r>
            <a:r>
              <a:t>vCPU.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Uses </a:t>
            </a:r>
            <a:r>
              <a:rPr spc="0"/>
              <a:t>Intel </a:t>
            </a:r>
            <a:r>
              <a:t>E7 v3 Haswell</a:t>
            </a:r>
            <a:r>
              <a:rPr spc="35"/>
              <a:t> </a:t>
            </a:r>
            <a:r>
              <a:rPr spc="0"/>
              <a:t>processors.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designed </a:t>
            </a:r>
            <a:r>
              <a:t>for </a:t>
            </a:r>
            <a:r>
              <a:rPr spc="-5"/>
              <a:t>demanding enterprise workloads,  including production installations </a:t>
            </a:r>
            <a:r>
              <a:t>of </a:t>
            </a:r>
            <a:r>
              <a:rPr spc="-5"/>
              <a:t>SAP HANA,  </a:t>
            </a:r>
            <a:r>
              <a:t>Microsoft </a:t>
            </a:r>
            <a:r>
              <a:rPr spc="-10"/>
              <a:t>SQL </a:t>
            </a:r>
            <a:r>
              <a:rPr spc="-20"/>
              <a:t>Server, </a:t>
            </a:r>
            <a:r>
              <a:rPr spc="-5"/>
              <a:t>Apache Spark, and</a:t>
            </a:r>
            <a:r>
              <a:rPr spc="-204"/>
              <a:t> </a:t>
            </a:r>
            <a:r>
              <a:t>Presto.</a:t>
            </a:r>
          </a:p>
        </p:txBody>
      </p:sp>
      <p:sp>
        <p:nvSpPr>
          <p:cNvPr id="1076" name="object 4"/>
          <p:cNvSpPr/>
          <p:nvPr/>
        </p:nvSpPr>
        <p:spPr>
          <a:xfrm>
            <a:off x="7771028" y="3183499"/>
            <a:ext cx="1187546" cy="11875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 txBox="1"/>
          <p:nvPr>
            <p:ph type="title"/>
          </p:nvPr>
        </p:nvSpPr>
        <p:spPr>
          <a:xfrm>
            <a:off x="475283" y="1493596"/>
            <a:ext cx="6539232" cy="1854836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1</a:t>
            </a:r>
          </a:p>
          <a:p>
            <a:pPr marR="5080" indent="12700">
              <a:defRPr spc="-100" sz="4000">
                <a:solidFill>
                  <a:srgbClr val="4D4D4B"/>
                </a:solidFill>
              </a:defRPr>
            </a:pPr>
            <a:r>
              <a:t>Introduction and History of  AWS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object 1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79" name="object 2"/>
          <p:cNvSpPr txBox="1"/>
          <p:nvPr>
            <p:ph type="title"/>
          </p:nvPr>
        </p:nvSpPr>
        <p:spPr>
          <a:xfrm>
            <a:off x="415544" y="139064"/>
            <a:ext cx="5026026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Current Generation</a:t>
            </a:r>
            <a:r>
              <a:rPr spc="0"/>
              <a:t> </a:t>
            </a:r>
            <a:r>
              <a:t>Instances</a:t>
            </a:r>
          </a:p>
        </p:txBody>
      </p:sp>
      <p:graphicFrame>
        <p:nvGraphicFramePr>
          <p:cNvPr id="1080" name="object 3"/>
          <p:cNvGraphicFramePr/>
          <p:nvPr/>
        </p:nvGraphicFramePr>
        <p:xfrm>
          <a:off x="334961" y="1003300"/>
          <a:ext cx="8204836" cy="32664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15995"/>
                <a:gridCol w="4688839"/>
              </a:tblGrid>
              <a:tr h="37083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Instance</a:t>
                      </a:r>
                      <a:r>
                        <a:rPr spc="10"/>
                        <a:t> </a:t>
                      </a:r>
                      <a:r>
                        <a:t>Family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indent="88264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Some Use</a:t>
                      </a:r>
                      <a:r>
                        <a:rPr spc="0"/>
                        <a:t> </a:t>
                      </a:r>
                      <a:r>
                        <a:t>Cases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General purpose (t2, m4,</a:t>
                      </a:r>
                      <a:r>
                        <a:rPr spc="65"/>
                        <a:t> </a:t>
                      </a:r>
                      <a:r>
                        <a:t>m3)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1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Low-traffic </a:t>
                      </a:r>
                      <a:r>
                        <a:rPr spc="-5"/>
                        <a:t>websites and </a:t>
                      </a:r>
                      <a:r>
                        <a:t>web</a:t>
                      </a:r>
                      <a:r>
                        <a:rPr spc="70"/>
                        <a:t> </a:t>
                      </a:r>
                      <a:r>
                        <a:rPr spc="-5"/>
                        <a:t>applications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Small databases and mid-size</a:t>
                      </a:r>
                      <a:r>
                        <a:rPr spc="0"/>
                        <a:t> </a:t>
                      </a:r>
                      <a:r>
                        <a:t>databases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Compute-optimized (c4,</a:t>
                      </a:r>
                      <a:r>
                        <a:rPr spc="65"/>
                        <a:t> </a:t>
                      </a:r>
                      <a:r>
                        <a:t>c3)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High performance front-end</a:t>
                      </a:r>
                      <a:r>
                        <a:rPr spc="55"/>
                        <a:t> </a:t>
                      </a:r>
                      <a:r>
                        <a:t>fleets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Video-encoding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Memory-optimized</a:t>
                      </a:r>
                      <a:r>
                        <a:rPr spc="65"/>
                        <a:t> </a:t>
                      </a:r>
                      <a:r>
                        <a:t>(r3)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High performance</a:t>
                      </a:r>
                      <a:r>
                        <a:rPr spc="15"/>
                        <a:t> </a:t>
                      </a:r>
                      <a:r>
                        <a:t>databases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Distributed memory</a:t>
                      </a:r>
                      <a:r>
                        <a:rPr spc="20"/>
                        <a:t> </a:t>
                      </a:r>
                      <a:r>
                        <a:t>caches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Storage-optimized (i2,</a:t>
                      </a:r>
                      <a:r>
                        <a:rPr spc="70"/>
                        <a:t> </a:t>
                      </a:r>
                      <a:r>
                        <a:t>d2)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Data</a:t>
                      </a:r>
                      <a:r>
                        <a:rPr spc="0"/>
                        <a:t> </a:t>
                      </a:r>
                      <a:r>
                        <a:t>warehousing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Log or data-processing</a:t>
                      </a:r>
                      <a:r>
                        <a:rPr spc="25"/>
                        <a:t> </a:t>
                      </a:r>
                      <a:r>
                        <a:t>applications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87630" algn="l">
                        <a:spcBef>
                          <a:spcPts val="300"/>
                        </a:spcBef>
                        <a:defRPr b="1" spc="-10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GPU </a:t>
                      </a:r>
                      <a:r>
                        <a:rPr spc="-5"/>
                        <a:t>instances</a:t>
                      </a:r>
                      <a:r>
                        <a:rPr spc="35"/>
                        <a:t> </a:t>
                      </a:r>
                      <a:r>
                        <a:rPr spc="-5"/>
                        <a:t>(g2)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marL="374650" indent="-287020" algn="l">
                        <a:spcBef>
                          <a:spcPts val="300"/>
                        </a:spcBef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3D application</a:t>
                      </a:r>
                      <a:r>
                        <a:rPr spc="-30"/>
                        <a:t> </a:t>
                      </a:r>
                      <a:r>
                        <a:t>streaming</a:t>
                      </a:r>
                    </a:p>
                    <a:p>
                      <a:pPr marL="374650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Machine</a:t>
                      </a:r>
                      <a:r>
                        <a:rPr spc="-10"/>
                        <a:t> </a:t>
                      </a:r>
                      <a:r>
                        <a:t>learning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</a:tbl>
          </a:graphicData>
        </a:graphic>
      </p:graphicFrame>
      <p:sp>
        <p:nvSpPr>
          <p:cNvPr id="1081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2" name="object 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083" name="object 6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4" name="object 7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5" name="object 8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6" name="object 9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7" name="object 10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8" name="object 11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9" name="object 12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0" name="object 13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object 1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093" name="object 2"/>
          <p:cNvSpPr txBox="1"/>
          <p:nvPr>
            <p:ph type="title"/>
          </p:nvPr>
        </p:nvSpPr>
        <p:spPr>
          <a:xfrm>
            <a:off x="415544" y="139064"/>
            <a:ext cx="3110865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Instance Metadata</a:t>
            </a:r>
          </a:p>
        </p:txBody>
      </p:sp>
      <p:sp>
        <p:nvSpPr>
          <p:cNvPr id="1094" name="object 3"/>
          <p:cNvSpPr txBox="1"/>
          <p:nvPr/>
        </p:nvSpPr>
        <p:spPr>
          <a:xfrm>
            <a:off x="419506" y="962024"/>
            <a:ext cx="6887844" cy="112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b="1" spc="-5"/>
              <a:t>data </a:t>
            </a:r>
            <a:r>
              <a:rPr spc="-5"/>
              <a:t>about your</a:t>
            </a:r>
            <a:r>
              <a:rPr spc="5"/>
              <a:t> </a:t>
            </a:r>
            <a:r>
              <a:rPr b="1" spc="-5"/>
              <a:t>instance</a:t>
            </a:r>
            <a:r>
              <a:rPr spc="-5"/>
              <a:t>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used </a:t>
            </a:r>
            <a:r>
              <a:rPr spc="0"/>
              <a:t>to </a:t>
            </a:r>
            <a:r>
              <a:rPr b="1"/>
              <a:t>configure or manage </a:t>
            </a:r>
            <a:r>
              <a:t>a running  instance.</a:t>
            </a:r>
          </a:p>
        </p:txBody>
      </p:sp>
      <p:sp>
        <p:nvSpPr>
          <p:cNvPr id="1095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096" name="object 5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7" name="object 6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8" name="object 7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9" name="object 8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0" name="object 9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1" name="object 10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2" name="object 11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3" name="object 12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object 1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06" name="object 2"/>
          <p:cNvSpPr txBox="1"/>
          <p:nvPr>
            <p:ph type="title"/>
          </p:nvPr>
        </p:nvSpPr>
        <p:spPr>
          <a:xfrm>
            <a:off x="415543" y="139064"/>
            <a:ext cx="322961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Instance User Data</a:t>
            </a:r>
          </a:p>
        </p:txBody>
      </p:sp>
      <p:sp>
        <p:nvSpPr>
          <p:cNvPr id="1107" name="object 3"/>
          <p:cNvSpPr txBox="1"/>
          <p:nvPr/>
        </p:nvSpPr>
        <p:spPr>
          <a:xfrm>
            <a:off x="419505" y="962024"/>
            <a:ext cx="6451601" cy="1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passed </a:t>
            </a:r>
            <a:r>
              <a:rPr spc="0"/>
              <a:t>to the </a:t>
            </a:r>
            <a:r>
              <a:t>instance </a:t>
            </a:r>
            <a:r>
              <a:rPr b="1"/>
              <a:t>at</a:t>
            </a:r>
            <a:r>
              <a:rPr b="1" spc="45"/>
              <a:t> </a:t>
            </a:r>
            <a:r>
              <a:rPr b="1"/>
              <a:t>launch</a:t>
            </a:r>
            <a:r>
              <a:t>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used </a:t>
            </a:r>
            <a:r>
              <a:rPr spc="0"/>
              <a:t>to </a:t>
            </a:r>
            <a:r>
              <a:t>perform common </a:t>
            </a:r>
            <a:r>
              <a:rPr b="1"/>
              <a:t>automated  </a:t>
            </a:r>
            <a:r>
              <a:rPr b="1" spc="0"/>
              <a:t>configuration</a:t>
            </a:r>
            <a:r>
              <a:rPr b="1" spc="-40"/>
              <a:t> </a:t>
            </a:r>
            <a:r>
              <a:rPr b="1"/>
              <a:t>tasks</a:t>
            </a:r>
            <a:r>
              <a:t>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Runs </a:t>
            </a:r>
            <a:r>
              <a:rPr spc="0"/>
              <a:t>scripts after the </a:t>
            </a:r>
            <a:r>
              <a:t>instance </a:t>
            </a:r>
            <a:r>
              <a:rPr spc="0"/>
              <a:t>starts.</a:t>
            </a:r>
          </a:p>
        </p:txBody>
      </p:sp>
      <p:sp>
        <p:nvSpPr>
          <p:cNvPr id="1108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109" name="object 5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0" name="object 6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1" name="object 7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2" name="object 8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3" name="object 9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4" name="object 10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15" name="object 11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16" name="object 12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object 2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19" name="object 2"/>
          <p:cNvSpPr txBox="1"/>
          <p:nvPr>
            <p:ph type="title"/>
          </p:nvPr>
        </p:nvSpPr>
        <p:spPr>
          <a:xfrm>
            <a:off x="415544" y="139064"/>
            <a:ext cx="4293235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User Data Example</a:t>
            </a:r>
            <a:r>
              <a:rPr spc="0"/>
              <a:t> </a:t>
            </a:r>
            <a:r>
              <a:t>Linux</a:t>
            </a:r>
          </a:p>
        </p:txBody>
      </p:sp>
      <p:sp>
        <p:nvSpPr>
          <p:cNvPr id="1120" name="object 3"/>
          <p:cNvSpPr txBox="1"/>
          <p:nvPr/>
        </p:nvSpPr>
        <p:spPr>
          <a:xfrm>
            <a:off x="419100" y="1973707"/>
            <a:ext cx="1891664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8889">
              <a:spcBef>
                <a:spcPts val="100"/>
              </a:spcBef>
              <a:defRPr spc="-4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#!/bin/sh</a:t>
            </a:r>
          </a:p>
        </p:txBody>
      </p:sp>
      <p:sp>
        <p:nvSpPr>
          <p:cNvPr id="1121" name="object 4"/>
          <p:cNvSpPr txBox="1"/>
          <p:nvPr/>
        </p:nvSpPr>
        <p:spPr>
          <a:xfrm>
            <a:off x="419099" y="2278545"/>
            <a:ext cx="392176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8889">
              <a:spcBef>
                <a:spcPts val="500"/>
              </a:spcBef>
              <a:defRPr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yum -y </a:t>
            </a:r>
            <a:r>
              <a:rPr spc="-4"/>
              <a:t>install</a:t>
            </a:r>
            <a:r>
              <a:rPr spc="-35"/>
              <a:t> </a:t>
            </a:r>
            <a:r>
              <a:rPr spc="-4"/>
              <a:t>httpd</a:t>
            </a:r>
          </a:p>
          <a:p>
            <a:pPr indent="8889">
              <a:spcBef>
                <a:spcPts val="400"/>
              </a:spcBef>
              <a:defRPr spc="-4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chkconfig httpd</a:t>
            </a:r>
            <a:r>
              <a:rPr spc="-19"/>
              <a:t> </a:t>
            </a:r>
            <a:r>
              <a:t>on</a:t>
            </a:r>
          </a:p>
          <a:p>
            <a:pPr indent="8889">
              <a:spcBef>
                <a:spcPts val="400"/>
              </a:spcBef>
              <a:defRPr spc="-4" sz="20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/etc/init.d/httpd</a:t>
            </a:r>
            <a:r>
              <a:rPr spc="-19"/>
              <a:t> </a:t>
            </a:r>
            <a:r>
              <a:t>start</a:t>
            </a:r>
          </a:p>
        </p:txBody>
      </p:sp>
      <p:sp>
        <p:nvSpPr>
          <p:cNvPr id="1122" name="object 5"/>
          <p:cNvSpPr/>
          <p:nvPr/>
        </p:nvSpPr>
        <p:spPr>
          <a:xfrm>
            <a:off x="318515" y="1836420"/>
            <a:ext cx="2092451" cy="6004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3" name="object 6"/>
          <p:cNvSpPr/>
          <p:nvPr/>
        </p:nvSpPr>
        <p:spPr>
          <a:xfrm>
            <a:off x="390143" y="1885188"/>
            <a:ext cx="1949195" cy="457201"/>
          </a:xfrm>
          <a:prstGeom prst="rect">
            <a:avLst/>
          </a:prstGeom>
          <a:ln w="57912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4" name="object 7"/>
          <p:cNvSpPr/>
          <p:nvPr/>
        </p:nvSpPr>
        <p:spPr>
          <a:xfrm>
            <a:off x="2345434" y="1673350"/>
            <a:ext cx="1501140" cy="5181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29" name="object 8"/>
          <p:cNvGrpSpPr/>
          <p:nvPr/>
        </p:nvGrpSpPr>
        <p:grpSpPr>
          <a:xfrm>
            <a:off x="2387473" y="1817622"/>
            <a:ext cx="1242315" cy="310896"/>
            <a:chOff x="0" y="0"/>
            <a:chExt cx="1242314" cy="310895"/>
          </a:xfrm>
        </p:grpSpPr>
        <p:sp>
          <p:nvSpPr>
            <p:cNvPr id="1125" name="Shape"/>
            <p:cNvSpPr/>
            <p:nvPr/>
          </p:nvSpPr>
          <p:spPr>
            <a:xfrm>
              <a:off x="0" y="56952"/>
              <a:ext cx="1076745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0" y="0"/>
                  </a:moveTo>
                  <a:lnTo>
                    <a:pt x="0" y="16761"/>
                  </a:lnTo>
                  <a:lnTo>
                    <a:pt x="209" y="21600"/>
                  </a:lnTo>
                  <a:lnTo>
                    <a:pt x="21600" y="4840"/>
                  </a:lnTo>
                  <a:lnTo>
                    <a:pt x="213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6" name="Shape"/>
            <p:cNvSpPr/>
            <p:nvPr/>
          </p:nvSpPr>
          <p:spPr>
            <a:xfrm>
              <a:off x="1076744" y="51688"/>
              <a:ext cx="165571" cy="11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24" y="0"/>
                  </a:moveTo>
                  <a:lnTo>
                    <a:pt x="2348" y="0"/>
                  </a:lnTo>
                  <a:lnTo>
                    <a:pt x="3723" y="10316"/>
                  </a:lnTo>
                  <a:lnTo>
                    <a:pt x="0" y="11273"/>
                  </a:lnTo>
                  <a:lnTo>
                    <a:pt x="1370" y="21600"/>
                  </a:lnTo>
                  <a:lnTo>
                    <a:pt x="21600" y="392"/>
                  </a:lnTo>
                  <a:lnTo>
                    <a:pt x="2062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7" name="Shape"/>
            <p:cNvSpPr/>
            <p:nvPr/>
          </p:nvSpPr>
          <p:spPr>
            <a:xfrm>
              <a:off x="1066252" y="51688"/>
              <a:ext cx="39029" cy="6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66" y="0"/>
                  </a:moveTo>
                  <a:lnTo>
                    <a:pt x="0" y="1829"/>
                  </a:lnTo>
                  <a:lnTo>
                    <a:pt x="5807" y="21600"/>
                  </a:lnTo>
                  <a:lnTo>
                    <a:pt x="21600" y="19768"/>
                  </a:lnTo>
                  <a:lnTo>
                    <a:pt x="1576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8" name="Shape"/>
            <p:cNvSpPr/>
            <p:nvPr/>
          </p:nvSpPr>
          <p:spPr>
            <a:xfrm>
              <a:off x="1055751" y="0"/>
              <a:ext cx="179083" cy="5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67" y="21600"/>
                  </a:lnTo>
                  <a:lnTo>
                    <a:pt x="4703" y="19603"/>
                  </a:lnTo>
                  <a:lnTo>
                    <a:pt x="21600" y="19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30" name="object 9"/>
          <p:cNvSpPr txBox="1"/>
          <p:nvPr/>
        </p:nvSpPr>
        <p:spPr>
          <a:xfrm>
            <a:off x="3684269" y="1372361"/>
            <a:ext cx="5123817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55930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 data shell scripts </a:t>
            </a:r>
            <a:r>
              <a:rPr spc="0"/>
              <a:t>must start </a:t>
            </a:r>
            <a:r>
              <a:rPr spc="-10"/>
              <a:t>with </a:t>
            </a:r>
            <a:r>
              <a:rPr spc="0"/>
              <a:t>the #!  </a:t>
            </a:r>
            <a:r>
              <a:t>characters and </a:t>
            </a:r>
            <a:r>
              <a:rPr spc="0"/>
              <a:t>the </a:t>
            </a:r>
            <a:r>
              <a:t>path </a:t>
            </a:r>
            <a:r>
              <a:rPr spc="0"/>
              <a:t>to </a:t>
            </a:r>
            <a:r>
              <a:t>the interpreter </a:t>
            </a:r>
            <a:r>
              <a:rPr spc="-10"/>
              <a:t>you  </a:t>
            </a:r>
            <a:r>
              <a:rPr spc="-15"/>
              <a:t>want </a:t>
            </a:r>
            <a:r>
              <a:rPr spc="0"/>
              <a:t>to </a:t>
            </a:r>
            <a:r>
              <a:t>read </a:t>
            </a:r>
            <a:r>
              <a:rPr spc="0"/>
              <a:t>the</a:t>
            </a:r>
            <a:r>
              <a:rPr spc="55"/>
              <a:t> </a:t>
            </a:r>
            <a:r>
              <a:t>script.</a:t>
            </a:r>
          </a:p>
        </p:txBody>
      </p:sp>
      <p:sp>
        <p:nvSpPr>
          <p:cNvPr id="1131" name="object 10"/>
          <p:cNvSpPr/>
          <p:nvPr/>
        </p:nvSpPr>
        <p:spPr>
          <a:xfrm>
            <a:off x="318514" y="2319527"/>
            <a:ext cx="4122422" cy="12268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2" name="object 11"/>
          <p:cNvSpPr/>
          <p:nvPr/>
        </p:nvSpPr>
        <p:spPr>
          <a:xfrm>
            <a:off x="390143" y="2368294"/>
            <a:ext cx="3979163" cy="1083565"/>
          </a:xfrm>
          <a:prstGeom prst="rect">
            <a:avLst/>
          </a:prstGeom>
          <a:ln w="57912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33" name="object 12"/>
          <p:cNvSpPr/>
          <p:nvPr/>
        </p:nvSpPr>
        <p:spPr>
          <a:xfrm>
            <a:off x="4386071" y="3044950"/>
            <a:ext cx="1263397" cy="5654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38" name="object 13"/>
          <p:cNvGrpSpPr/>
          <p:nvPr/>
        </p:nvGrpSpPr>
        <p:grpSpPr>
          <a:xfrm>
            <a:off x="4428616" y="3067304"/>
            <a:ext cx="1002793" cy="342012"/>
            <a:chOff x="0" y="0"/>
            <a:chExt cx="1002792" cy="342011"/>
          </a:xfrm>
        </p:grpSpPr>
        <p:sp>
          <p:nvSpPr>
            <p:cNvPr id="1134" name="Shape"/>
            <p:cNvSpPr/>
            <p:nvPr/>
          </p:nvSpPr>
          <p:spPr>
            <a:xfrm>
              <a:off x="812165" y="286238"/>
              <a:ext cx="190628" cy="55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0" y="0"/>
                  </a:moveTo>
                  <a:lnTo>
                    <a:pt x="0" y="21600"/>
                  </a:lnTo>
                  <a:lnTo>
                    <a:pt x="21600" y="7238"/>
                  </a:lnTo>
                  <a:lnTo>
                    <a:pt x="20232" y="3008"/>
                  </a:lnTo>
                  <a:lnTo>
                    <a:pt x="4922" y="3008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5" name="Shape"/>
            <p:cNvSpPr/>
            <p:nvPr/>
          </p:nvSpPr>
          <p:spPr>
            <a:xfrm>
              <a:off x="827694" y="230489"/>
              <a:ext cx="43400" cy="63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726" y="0"/>
                  </a:moveTo>
                  <a:lnTo>
                    <a:pt x="0" y="18959"/>
                  </a:lnTo>
                  <a:lnTo>
                    <a:pt x="13889" y="21600"/>
                  </a:lnTo>
                  <a:lnTo>
                    <a:pt x="21600" y="2640"/>
                  </a:lnTo>
                  <a:lnTo>
                    <a:pt x="772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6" name="Shape"/>
            <p:cNvSpPr/>
            <p:nvPr/>
          </p:nvSpPr>
          <p:spPr>
            <a:xfrm>
              <a:off x="843218" y="174625"/>
              <a:ext cx="147503" cy="11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8" y="0"/>
                  </a:moveTo>
                  <a:lnTo>
                    <a:pt x="0" y="10108"/>
                  </a:lnTo>
                  <a:lnTo>
                    <a:pt x="4082" y="11512"/>
                  </a:lnTo>
                  <a:lnTo>
                    <a:pt x="1813" y="21600"/>
                  </a:lnTo>
                  <a:lnTo>
                    <a:pt x="21600" y="21600"/>
                  </a:lnTo>
                  <a:lnTo>
                    <a:pt x="227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7" name="Shape"/>
            <p:cNvSpPr/>
            <p:nvPr/>
          </p:nvSpPr>
          <p:spPr>
            <a:xfrm>
              <a:off x="0" y="0"/>
              <a:ext cx="843219" cy="28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7" y="0"/>
                  </a:moveTo>
                  <a:lnTo>
                    <a:pt x="0" y="4217"/>
                  </a:lnTo>
                  <a:lnTo>
                    <a:pt x="21202" y="21600"/>
                  </a:lnTo>
                  <a:lnTo>
                    <a:pt x="21600" y="1739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39" name="object 14"/>
          <p:cNvSpPr txBox="1"/>
          <p:nvPr/>
        </p:nvSpPr>
        <p:spPr>
          <a:xfrm>
            <a:off x="5432297" y="2911600"/>
            <a:ext cx="3375660" cy="1097423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73100" indent="91439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Install Apache </a:t>
            </a:r>
            <a:r>
              <a:rPr spc="-15"/>
              <a:t>web</a:t>
            </a:r>
            <a:r>
              <a:rPr spc="-90"/>
              <a:t> </a:t>
            </a:r>
            <a:r>
              <a:t>server  Enable </a:t>
            </a:r>
            <a:r>
              <a:rPr spc="0"/>
              <a:t>the </a:t>
            </a:r>
            <a:r>
              <a:rPr spc="-15"/>
              <a:t>web </a:t>
            </a:r>
            <a:r>
              <a:t>server  Start </a:t>
            </a:r>
            <a:r>
              <a:rPr spc="0"/>
              <a:t>the </a:t>
            </a:r>
            <a:r>
              <a:rPr spc="-20"/>
              <a:t>web</a:t>
            </a:r>
            <a:r>
              <a:rPr spc="15"/>
              <a:t> </a:t>
            </a:r>
            <a:r>
              <a:t>server</a:t>
            </a:r>
          </a:p>
        </p:txBody>
      </p:sp>
      <p:sp>
        <p:nvSpPr>
          <p:cNvPr id="1140" name="object 1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141" name="object 16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2" name="object 17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3" name="object 18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4" name="object 19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5" name="object 20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6" name="object 21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47" name="object 22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48" name="object 23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object 2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51" name="object 2"/>
          <p:cNvSpPr txBox="1"/>
          <p:nvPr>
            <p:ph type="title"/>
          </p:nvPr>
        </p:nvSpPr>
        <p:spPr>
          <a:xfrm>
            <a:off x="415544" y="139064"/>
            <a:ext cx="4902201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User Data Example</a:t>
            </a:r>
            <a:r>
              <a:rPr spc="0"/>
              <a:t> </a:t>
            </a:r>
            <a:r>
              <a:t>Windows</a:t>
            </a:r>
          </a:p>
        </p:txBody>
      </p:sp>
      <p:sp>
        <p:nvSpPr>
          <p:cNvPr id="1152" name="object 3"/>
          <p:cNvSpPr txBox="1"/>
          <p:nvPr/>
        </p:nvSpPr>
        <p:spPr>
          <a:xfrm>
            <a:off x="415543" y="1345133"/>
            <a:ext cx="16643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&lt;powershell&gt;</a:t>
            </a:r>
          </a:p>
        </p:txBody>
      </p:sp>
      <p:sp>
        <p:nvSpPr>
          <p:cNvPr id="1153" name="object 4"/>
          <p:cNvSpPr txBox="1"/>
          <p:nvPr/>
        </p:nvSpPr>
        <p:spPr>
          <a:xfrm>
            <a:off x="387094" y="1671827"/>
            <a:ext cx="3939542" cy="311912"/>
          </a:xfrm>
          <a:prstGeom prst="rect">
            <a:avLst/>
          </a:prstGeom>
          <a:ln w="57911">
            <a:solidFill>
              <a:srgbClr val="FAB3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0640">
              <a:spcBef>
                <a:spcPts val="1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Import-Module</a:t>
            </a:r>
            <a:r>
              <a:rPr spc="-34"/>
              <a:t> </a:t>
            </a:r>
            <a:r>
              <a:t>ServerManager</a:t>
            </a:r>
          </a:p>
        </p:txBody>
      </p:sp>
      <p:sp>
        <p:nvSpPr>
          <p:cNvPr id="1154" name="object 5"/>
          <p:cNvSpPr txBox="1"/>
          <p:nvPr/>
        </p:nvSpPr>
        <p:spPr>
          <a:xfrm>
            <a:off x="387095" y="2316478"/>
            <a:ext cx="6673851" cy="616712"/>
          </a:xfrm>
          <a:prstGeom prst="rect">
            <a:avLst/>
          </a:prstGeom>
          <a:ln w="57911">
            <a:solidFill>
              <a:srgbClr val="FBB64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0640">
              <a:spcBef>
                <a:spcPts val="2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Install-WindowsFeature web-server,</a:t>
            </a:r>
            <a:r>
              <a:rPr spc="-20"/>
              <a:t> </a:t>
            </a:r>
            <a:r>
              <a:t>web-webserver</a:t>
            </a:r>
          </a:p>
          <a:p>
            <a:pPr indent="40640">
              <a:spcBef>
                <a:spcPts val="4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Install-WindowsFeature</a:t>
            </a:r>
            <a:r>
              <a:rPr spc="-15"/>
              <a:t> </a:t>
            </a:r>
            <a:r>
              <a:t>web-mgmt-tools</a:t>
            </a:r>
          </a:p>
        </p:txBody>
      </p:sp>
      <p:sp>
        <p:nvSpPr>
          <p:cNvPr id="1155" name="object 6"/>
          <p:cNvSpPr txBox="1"/>
          <p:nvPr/>
        </p:nvSpPr>
        <p:spPr>
          <a:xfrm>
            <a:off x="415543" y="2991991"/>
            <a:ext cx="180149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&lt;/powershell&gt;</a:t>
            </a:r>
          </a:p>
        </p:txBody>
      </p:sp>
      <p:sp>
        <p:nvSpPr>
          <p:cNvPr id="1156" name="object 7"/>
          <p:cNvSpPr/>
          <p:nvPr/>
        </p:nvSpPr>
        <p:spPr>
          <a:xfrm>
            <a:off x="315467" y="1623060"/>
            <a:ext cx="4082798" cy="609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7" name="object 8"/>
          <p:cNvSpPr/>
          <p:nvPr/>
        </p:nvSpPr>
        <p:spPr>
          <a:xfrm>
            <a:off x="4319015" y="1392935"/>
            <a:ext cx="800101" cy="6080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62" name="object 9"/>
          <p:cNvGrpSpPr/>
          <p:nvPr/>
        </p:nvGrpSpPr>
        <p:grpSpPr>
          <a:xfrm>
            <a:off x="4361688" y="1591055"/>
            <a:ext cx="539624" cy="347854"/>
            <a:chOff x="0" y="0"/>
            <a:chExt cx="539623" cy="347853"/>
          </a:xfrm>
        </p:grpSpPr>
        <p:sp>
          <p:nvSpPr>
            <p:cNvPr id="1158" name="Shape"/>
            <p:cNvSpPr/>
            <p:nvPr/>
          </p:nvSpPr>
          <p:spPr>
            <a:xfrm>
              <a:off x="0" y="66460"/>
              <a:ext cx="406965" cy="28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8" y="0"/>
                  </a:moveTo>
                  <a:lnTo>
                    <a:pt x="0" y="17808"/>
                  </a:lnTo>
                  <a:lnTo>
                    <a:pt x="1618" y="21600"/>
                  </a:lnTo>
                  <a:lnTo>
                    <a:pt x="21600" y="3783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9" name="Shape"/>
            <p:cNvSpPr/>
            <p:nvPr/>
          </p:nvSpPr>
          <p:spPr>
            <a:xfrm>
              <a:off x="401191" y="51308"/>
              <a:ext cx="106660" cy="11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6147" y="9354"/>
                  </a:lnTo>
                  <a:lnTo>
                    <a:pt x="1169" y="12230"/>
                  </a:lnTo>
                  <a:lnTo>
                    <a:pt x="733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0" name="Shape"/>
            <p:cNvSpPr/>
            <p:nvPr/>
          </p:nvSpPr>
          <p:spPr>
            <a:xfrm>
              <a:off x="376594" y="51308"/>
              <a:ext cx="54952" cy="6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69" y="0"/>
                  </a:moveTo>
                  <a:lnTo>
                    <a:pt x="0" y="5080"/>
                  </a:lnTo>
                  <a:lnTo>
                    <a:pt x="11938" y="21600"/>
                  </a:lnTo>
                  <a:lnTo>
                    <a:pt x="21600" y="16520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1" name="Shape"/>
            <p:cNvSpPr/>
            <p:nvPr/>
          </p:nvSpPr>
          <p:spPr>
            <a:xfrm>
              <a:off x="346200" y="0"/>
              <a:ext cx="193423" cy="66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5572"/>
                  </a:lnTo>
                  <a:lnTo>
                    <a:pt x="3394" y="21600"/>
                  </a:lnTo>
                  <a:lnTo>
                    <a:pt x="6141" y="16675"/>
                  </a:lnTo>
                  <a:lnTo>
                    <a:pt x="18052" y="1667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63" name="object 10"/>
          <p:cNvSpPr txBox="1"/>
          <p:nvPr/>
        </p:nvSpPr>
        <p:spPr>
          <a:xfrm>
            <a:off x="4996434" y="1268730"/>
            <a:ext cx="4029710" cy="566604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0805">
              <a:lnSpc>
                <a:spcPts val="2100"/>
              </a:lnSpc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Import </a:t>
            </a:r>
            <a:r>
              <a:rPr spc="0"/>
              <a:t>the </a:t>
            </a:r>
            <a:r>
              <a:t>Server </a:t>
            </a:r>
            <a:r>
              <a:rPr spc="-10"/>
              <a:t>Manager</a:t>
            </a:r>
            <a:r>
              <a:rPr spc="0"/>
              <a:t> </a:t>
            </a:r>
            <a:r>
              <a:t>module</a:t>
            </a:r>
          </a:p>
          <a:p>
            <a:pPr indent="90805">
              <a:lnSpc>
                <a:spcPts val="2100"/>
              </a:lnSpc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</a:t>
            </a:r>
            <a:r>
              <a:rPr spc="-10"/>
              <a:t>Windows</a:t>
            </a:r>
            <a:r>
              <a:rPr spc="45"/>
              <a:t> </a:t>
            </a:r>
            <a:r>
              <a:rPr spc="-10"/>
              <a:t>PowerShell.</a:t>
            </a:r>
          </a:p>
        </p:txBody>
      </p:sp>
      <p:sp>
        <p:nvSpPr>
          <p:cNvPr id="1164" name="object 11"/>
          <p:cNvSpPr/>
          <p:nvPr/>
        </p:nvSpPr>
        <p:spPr>
          <a:xfrm>
            <a:off x="315467" y="2267711"/>
            <a:ext cx="6816854" cy="81381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5" name="object 12"/>
          <p:cNvSpPr/>
          <p:nvPr/>
        </p:nvSpPr>
        <p:spPr>
          <a:xfrm>
            <a:off x="4030207" y="3135419"/>
            <a:ext cx="1256647" cy="67821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70" name="object 13"/>
          <p:cNvGrpSpPr/>
          <p:nvPr/>
        </p:nvGrpSpPr>
        <p:grpSpPr>
          <a:xfrm>
            <a:off x="4054602" y="3139439"/>
            <a:ext cx="1205232" cy="625094"/>
            <a:chOff x="0" y="0"/>
            <a:chExt cx="1205231" cy="625093"/>
          </a:xfrm>
        </p:grpSpPr>
        <p:sp>
          <p:nvSpPr>
            <p:cNvPr id="1166" name="Shape"/>
            <p:cNvSpPr/>
            <p:nvPr/>
          </p:nvSpPr>
          <p:spPr>
            <a:xfrm>
              <a:off x="1011047" y="572995"/>
              <a:ext cx="194185" cy="52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0" y="0"/>
                  </a:moveTo>
                  <a:lnTo>
                    <a:pt x="0" y="21442"/>
                  </a:lnTo>
                  <a:lnTo>
                    <a:pt x="21600" y="21600"/>
                  </a:lnTo>
                  <a:lnTo>
                    <a:pt x="18350" y="5382"/>
                  </a:lnTo>
                  <a:lnTo>
                    <a:pt x="5764" y="5382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7" name="Shape"/>
            <p:cNvSpPr/>
            <p:nvPr/>
          </p:nvSpPr>
          <p:spPr>
            <a:xfrm>
              <a:off x="1037032" y="521180"/>
              <a:ext cx="51867" cy="6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42" y="0"/>
                  </a:moveTo>
                  <a:lnTo>
                    <a:pt x="0" y="17272"/>
                  </a:lnTo>
                  <a:lnTo>
                    <a:pt x="10758" y="21600"/>
                  </a:lnTo>
                  <a:lnTo>
                    <a:pt x="21600" y="4327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8" name="Shape"/>
            <p:cNvSpPr/>
            <p:nvPr/>
          </p:nvSpPr>
          <p:spPr>
            <a:xfrm>
              <a:off x="1062863" y="469518"/>
              <a:ext cx="113151" cy="116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94" y="0"/>
                  </a:moveTo>
                  <a:lnTo>
                    <a:pt x="39" y="9582"/>
                  </a:lnTo>
                  <a:lnTo>
                    <a:pt x="4970" y="1199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499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9" name="Shape"/>
            <p:cNvSpPr/>
            <p:nvPr/>
          </p:nvSpPr>
          <p:spPr>
            <a:xfrm>
              <a:off x="0" y="0"/>
              <a:ext cx="1063067" cy="57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6" y="0"/>
                  </a:moveTo>
                  <a:lnTo>
                    <a:pt x="0" y="1953"/>
                  </a:lnTo>
                  <a:lnTo>
                    <a:pt x="21071" y="21600"/>
                  </a:lnTo>
                  <a:lnTo>
                    <a:pt x="21600" y="19647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71" name="object 14"/>
          <p:cNvSpPr txBox="1"/>
          <p:nvPr/>
        </p:nvSpPr>
        <p:spPr>
          <a:xfrm>
            <a:off x="5404865" y="3400804"/>
            <a:ext cx="3375660" cy="564023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9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Install </a:t>
            </a:r>
            <a:r>
              <a:rPr spc="0"/>
              <a:t>IIS</a:t>
            </a:r>
          </a:p>
          <a:p>
            <a:pPr indent="91439"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Install </a:t>
            </a:r>
            <a:r>
              <a:rPr spc="-15"/>
              <a:t>Web </a:t>
            </a:r>
            <a:r>
              <a:t>Management</a:t>
            </a:r>
            <a:r>
              <a:rPr spc="0"/>
              <a:t> </a:t>
            </a:r>
            <a:r>
              <a:rPr spc="-45"/>
              <a:t>Tools</a:t>
            </a:r>
          </a:p>
        </p:txBody>
      </p:sp>
      <p:sp>
        <p:nvSpPr>
          <p:cNvPr id="1172" name="object 1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173" name="object 16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4" name="object 17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5" name="object 18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6" name="object 19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7" name="object 20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8" name="object 21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9" name="object 22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0" name="object 23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object 5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83" name="object 2"/>
          <p:cNvSpPr txBox="1"/>
          <p:nvPr>
            <p:ph type="title"/>
          </p:nvPr>
        </p:nvSpPr>
        <p:spPr>
          <a:xfrm>
            <a:off x="415544" y="139064"/>
            <a:ext cx="5673726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EC2 Purchasing</a:t>
            </a:r>
            <a:r>
              <a:rPr spc="0"/>
              <a:t> </a:t>
            </a:r>
            <a:r>
              <a:t>Options</a:t>
            </a:r>
          </a:p>
        </p:txBody>
      </p:sp>
      <p:sp>
        <p:nvSpPr>
          <p:cNvPr id="1184" name="object 3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185" name="object 4"/>
          <p:cNvSpPr/>
          <p:nvPr/>
        </p:nvSpPr>
        <p:spPr>
          <a:xfrm>
            <a:off x="8169495" y="364647"/>
            <a:ext cx="79501" cy="501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6" name="object 5"/>
          <p:cNvSpPr/>
          <p:nvPr/>
        </p:nvSpPr>
        <p:spPr>
          <a:xfrm>
            <a:off x="8248994" y="325722"/>
            <a:ext cx="97520" cy="580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7" name="object 6"/>
          <p:cNvSpPr/>
          <p:nvPr/>
        </p:nvSpPr>
        <p:spPr>
          <a:xfrm>
            <a:off x="8346513" y="277321"/>
            <a:ext cx="126147" cy="677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8" name="object 7"/>
          <p:cNvSpPr/>
          <p:nvPr/>
        </p:nvSpPr>
        <p:spPr>
          <a:xfrm>
            <a:off x="8472660" y="219454"/>
            <a:ext cx="334544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9" name="object 8"/>
          <p:cNvSpPr/>
          <p:nvPr/>
        </p:nvSpPr>
        <p:spPr>
          <a:xfrm>
            <a:off x="8405872" y="219454"/>
            <a:ext cx="66789" cy="79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432" y="0"/>
                </a:lnTo>
                <a:lnTo>
                  <a:pt x="0" y="770"/>
                </a:lnTo>
                <a:lnTo>
                  <a:pt x="0" y="20701"/>
                </a:lnTo>
                <a:lnTo>
                  <a:pt x="21289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441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0" name="object 9"/>
          <p:cNvSpPr/>
          <p:nvPr/>
        </p:nvSpPr>
        <p:spPr>
          <a:xfrm>
            <a:off x="8320547" y="277320"/>
            <a:ext cx="1" cy="676543"/>
          </a:xfrm>
          <a:prstGeom prst="line">
            <a:avLst/>
          </a:prstGeom>
          <a:ln w="51932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1" name="object 10"/>
          <p:cNvSpPr/>
          <p:nvPr/>
        </p:nvSpPr>
        <p:spPr>
          <a:xfrm>
            <a:off x="8228324" y="325722"/>
            <a:ext cx="1" cy="579740"/>
          </a:xfrm>
          <a:prstGeom prst="line">
            <a:avLst/>
          </a:prstGeom>
          <a:ln w="41338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2" name="object 11"/>
          <p:cNvSpPr/>
          <p:nvPr/>
        </p:nvSpPr>
        <p:spPr>
          <a:xfrm>
            <a:off x="8153065" y="364646"/>
            <a:ext cx="1" cy="502940"/>
          </a:xfrm>
          <a:prstGeom prst="line">
            <a:avLst/>
          </a:prstGeom>
          <a:ln w="32859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3" name="object 12"/>
          <p:cNvSpPr/>
          <p:nvPr/>
        </p:nvSpPr>
        <p:spPr>
          <a:xfrm>
            <a:off x="316990" y="1219200"/>
            <a:ext cx="1313690" cy="3115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60" y="0"/>
                </a:lnTo>
                <a:lnTo>
                  <a:pt x="1319" y="72"/>
                </a:lnTo>
                <a:lnTo>
                  <a:pt x="633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3" y="21333"/>
                </a:lnTo>
                <a:lnTo>
                  <a:pt x="1319" y="21528"/>
                </a:lnTo>
                <a:lnTo>
                  <a:pt x="2160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4" name="object 13"/>
          <p:cNvSpPr txBox="1"/>
          <p:nvPr/>
        </p:nvSpPr>
        <p:spPr>
          <a:xfrm>
            <a:off x="386891" y="1426210"/>
            <a:ext cx="1172212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6679" marR="5080" indent="-94614">
              <a:lnSpc>
                <a:spcPts val="1700"/>
              </a:lnSpc>
              <a:spcBef>
                <a:spcPts val="300"/>
              </a:spcBef>
              <a:defRPr b="1" spc="-1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</a:t>
            </a:r>
            <a:r>
              <a:rPr spc="-10"/>
              <a:t>n-</a:t>
            </a:r>
            <a:r>
              <a:rPr spc="-5"/>
              <a:t>Dema</a:t>
            </a:r>
            <a:r>
              <a:rPr spc="-10"/>
              <a:t>n</a:t>
            </a:r>
            <a:r>
              <a:rPr spc="-5"/>
              <a:t>d  Instances</a:t>
            </a:r>
          </a:p>
        </p:txBody>
      </p:sp>
      <p:sp>
        <p:nvSpPr>
          <p:cNvPr id="1195" name="object 14"/>
          <p:cNvSpPr/>
          <p:nvPr/>
        </p:nvSpPr>
        <p:spPr>
          <a:xfrm>
            <a:off x="390143" y="2112264"/>
            <a:ext cx="1175004" cy="21488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6" name="object 15"/>
          <p:cNvSpPr/>
          <p:nvPr/>
        </p:nvSpPr>
        <p:spPr>
          <a:xfrm>
            <a:off x="451866" y="2154172"/>
            <a:ext cx="1051561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0"/>
                </a:moveTo>
                <a:lnTo>
                  <a:pt x="2160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0" y="21600"/>
                </a:lnTo>
                <a:lnTo>
                  <a:pt x="19440" y="21600"/>
                </a:lnTo>
                <a:lnTo>
                  <a:pt x="20280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0" y="88"/>
                </a:lnTo>
                <a:lnTo>
                  <a:pt x="194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7" name="object 16"/>
          <p:cNvSpPr/>
          <p:nvPr/>
        </p:nvSpPr>
        <p:spPr>
          <a:xfrm>
            <a:off x="451866" y="2154172"/>
            <a:ext cx="1051561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0" y="0"/>
                </a:lnTo>
                <a:lnTo>
                  <a:pt x="19440" y="0"/>
                </a:lnTo>
                <a:lnTo>
                  <a:pt x="20280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0" y="21512"/>
                </a:lnTo>
                <a:lnTo>
                  <a:pt x="19440" y="21600"/>
                </a:lnTo>
                <a:lnTo>
                  <a:pt x="2160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8" name="object 17"/>
          <p:cNvSpPr txBox="1"/>
          <p:nvPr/>
        </p:nvSpPr>
        <p:spPr>
          <a:xfrm>
            <a:off x="634390" y="2982595"/>
            <a:ext cx="685801" cy="303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200"/>
              </a:lnSpc>
              <a:spcBef>
                <a:spcPts val="1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by</a:t>
            </a:r>
            <a:r>
              <a:rPr spc="-100"/>
              <a:t> </a:t>
            </a:r>
            <a:r>
              <a:t>the</a:t>
            </a:r>
          </a:p>
          <a:p>
            <a:pPr algn="ctr">
              <a:lnSpc>
                <a:spcPts val="1200"/>
              </a:lnSpc>
              <a:defRPr b="1" sz="11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hour</a:t>
            </a:r>
            <a:r>
              <a:rPr b="0" u="none">
                <a:uFillTx/>
              </a:rPr>
              <a:t>.</a:t>
            </a:r>
          </a:p>
        </p:txBody>
      </p:sp>
      <p:sp>
        <p:nvSpPr>
          <p:cNvPr id="1199" name="object 18"/>
          <p:cNvSpPr/>
          <p:nvPr/>
        </p:nvSpPr>
        <p:spPr>
          <a:xfrm>
            <a:off x="1787650" y="1219200"/>
            <a:ext cx="1313690" cy="3115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0" name="object 19"/>
          <p:cNvSpPr txBox="1"/>
          <p:nvPr/>
        </p:nvSpPr>
        <p:spPr>
          <a:xfrm>
            <a:off x="1964817" y="1426210"/>
            <a:ext cx="960120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765">
              <a:lnSpc>
                <a:spcPts val="1700"/>
              </a:lnSpc>
              <a:spcBef>
                <a:spcPts val="300"/>
              </a:spcBef>
              <a:defRPr b="1" spc="-10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Reserved  </a:t>
            </a:r>
            <a:r>
              <a:rPr spc="-5"/>
              <a:t>Ins</a:t>
            </a:r>
            <a:r>
              <a:rPr spc="-15"/>
              <a:t>t</a:t>
            </a:r>
            <a:r>
              <a:rPr spc="-5"/>
              <a:t>ances</a:t>
            </a:r>
          </a:p>
        </p:txBody>
      </p:sp>
      <p:sp>
        <p:nvSpPr>
          <p:cNvPr id="1201" name="object 20"/>
          <p:cNvSpPr/>
          <p:nvPr/>
        </p:nvSpPr>
        <p:spPr>
          <a:xfrm>
            <a:off x="1857755" y="2113788"/>
            <a:ext cx="1175004" cy="12816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2" name="object 21"/>
          <p:cNvSpPr/>
          <p:nvPr/>
        </p:nvSpPr>
        <p:spPr>
          <a:xfrm>
            <a:off x="1868422" y="2199132"/>
            <a:ext cx="1190245" cy="11323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3" name="object 22"/>
          <p:cNvSpPr/>
          <p:nvPr/>
        </p:nvSpPr>
        <p:spPr>
          <a:xfrm>
            <a:off x="1919477" y="2155698"/>
            <a:ext cx="1051561" cy="1158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70" y="0"/>
                </a:moveTo>
                <a:lnTo>
                  <a:pt x="1930" y="0"/>
                </a:lnTo>
                <a:lnTo>
                  <a:pt x="1179" y="170"/>
                </a:lnTo>
                <a:lnTo>
                  <a:pt x="565" y="632"/>
                </a:lnTo>
                <a:lnTo>
                  <a:pt x="152" y="1319"/>
                </a:lnTo>
                <a:lnTo>
                  <a:pt x="0" y="2160"/>
                </a:lnTo>
                <a:lnTo>
                  <a:pt x="0" y="19440"/>
                </a:lnTo>
                <a:lnTo>
                  <a:pt x="152" y="20281"/>
                </a:lnTo>
                <a:lnTo>
                  <a:pt x="565" y="20968"/>
                </a:lnTo>
                <a:lnTo>
                  <a:pt x="1179" y="21430"/>
                </a:lnTo>
                <a:lnTo>
                  <a:pt x="1930" y="21600"/>
                </a:lnTo>
                <a:lnTo>
                  <a:pt x="19670" y="21600"/>
                </a:lnTo>
                <a:lnTo>
                  <a:pt x="20421" y="21430"/>
                </a:lnTo>
                <a:lnTo>
                  <a:pt x="21035" y="20968"/>
                </a:lnTo>
                <a:lnTo>
                  <a:pt x="21448" y="20281"/>
                </a:lnTo>
                <a:lnTo>
                  <a:pt x="21600" y="19440"/>
                </a:lnTo>
                <a:lnTo>
                  <a:pt x="21600" y="2160"/>
                </a:lnTo>
                <a:lnTo>
                  <a:pt x="21448" y="1319"/>
                </a:lnTo>
                <a:lnTo>
                  <a:pt x="21035" y="632"/>
                </a:lnTo>
                <a:lnTo>
                  <a:pt x="20421" y="170"/>
                </a:lnTo>
                <a:lnTo>
                  <a:pt x="1967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4" name="object 23"/>
          <p:cNvSpPr/>
          <p:nvPr/>
        </p:nvSpPr>
        <p:spPr>
          <a:xfrm>
            <a:off x="1919477" y="2155698"/>
            <a:ext cx="1051561" cy="1158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lnTo>
                  <a:pt x="152" y="1319"/>
                </a:lnTo>
                <a:lnTo>
                  <a:pt x="565" y="632"/>
                </a:lnTo>
                <a:lnTo>
                  <a:pt x="1179" y="170"/>
                </a:lnTo>
                <a:lnTo>
                  <a:pt x="1930" y="0"/>
                </a:lnTo>
                <a:lnTo>
                  <a:pt x="19670" y="0"/>
                </a:lnTo>
                <a:lnTo>
                  <a:pt x="20421" y="170"/>
                </a:lnTo>
                <a:lnTo>
                  <a:pt x="21035" y="632"/>
                </a:lnTo>
                <a:lnTo>
                  <a:pt x="21448" y="1319"/>
                </a:lnTo>
                <a:lnTo>
                  <a:pt x="21600" y="2160"/>
                </a:lnTo>
                <a:lnTo>
                  <a:pt x="21600" y="19440"/>
                </a:lnTo>
                <a:lnTo>
                  <a:pt x="21448" y="20281"/>
                </a:lnTo>
                <a:lnTo>
                  <a:pt x="21035" y="20968"/>
                </a:lnTo>
                <a:lnTo>
                  <a:pt x="20421" y="21430"/>
                </a:lnTo>
                <a:lnTo>
                  <a:pt x="19670" y="21600"/>
                </a:lnTo>
                <a:lnTo>
                  <a:pt x="1930" y="21600"/>
                </a:lnTo>
                <a:lnTo>
                  <a:pt x="1179" y="21430"/>
                </a:lnTo>
                <a:lnTo>
                  <a:pt x="565" y="20968"/>
                </a:lnTo>
                <a:lnTo>
                  <a:pt x="152" y="20281"/>
                </a:lnTo>
                <a:lnTo>
                  <a:pt x="0" y="19440"/>
                </a:lnTo>
                <a:lnTo>
                  <a:pt x="0" y="216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5" name="object 24"/>
          <p:cNvSpPr txBox="1"/>
          <p:nvPr/>
        </p:nvSpPr>
        <p:spPr>
          <a:xfrm>
            <a:off x="1982216" y="2248026"/>
            <a:ext cx="925195" cy="8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90000"/>
              </a:lnSpc>
              <a:spcBef>
                <a:spcPts val="2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Purchase,</a:t>
            </a:r>
            <a:r>
              <a:rPr spc="-70"/>
              <a:t> </a:t>
            </a:r>
            <a:r>
              <a:t>at</a:t>
            </a:r>
            <a:r>
              <a:rPr spc="-50"/>
              <a:t> </a:t>
            </a:r>
            <a:r>
              <a:t>a  significant 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discount</a:t>
            </a:r>
            <a:r>
              <a:t>,  instances that  are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always </a:t>
            </a:r>
            <a:r>
              <a:rPr b="1" spc="-4"/>
              <a:t>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available</a:t>
            </a:r>
          </a:p>
        </p:txBody>
      </p:sp>
      <p:sp>
        <p:nvSpPr>
          <p:cNvPr id="1206" name="object 25"/>
          <p:cNvSpPr/>
          <p:nvPr/>
        </p:nvSpPr>
        <p:spPr>
          <a:xfrm>
            <a:off x="1857755" y="3429000"/>
            <a:ext cx="1175004" cy="8321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7" name="object 26"/>
          <p:cNvSpPr/>
          <p:nvPr/>
        </p:nvSpPr>
        <p:spPr>
          <a:xfrm>
            <a:off x="1919477" y="3470909"/>
            <a:ext cx="1051561" cy="708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70" y="0"/>
                </a:moveTo>
                <a:lnTo>
                  <a:pt x="1930" y="0"/>
                </a:lnTo>
                <a:lnTo>
                  <a:pt x="1179" y="170"/>
                </a:lnTo>
                <a:lnTo>
                  <a:pt x="565" y="633"/>
                </a:lnTo>
                <a:lnTo>
                  <a:pt x="152" y="1320"/>
                </a:lnTo>
                <a:lnTo>
                  <a:pt x="0" y="2160"/>
                </a:lnTo>
                <a:lnTo>
                  <a:pt x="0" y="19440"/>
                </a:lnTo>
                <a:lnTo>
                  <a:pt x="152" y="20281"/>
                </a:lnTo>
                <a:lnTo>
                  <a:pt x="565" y="20967"/>
                </a:lnTo>
                <a:lnTo>
                  <a:pt x="1179" y="21430"/>
                </a:lnTo>
                <a:lnTo>
                  <a:pt x="1930" y="21600"/>
                </a:lnTo>
                <a:lnTo>
                  <a:pt x="19670" y="21600"/>
                </a:lnTo>
                <a:lnTo>
                  <a:pt x="20421" y="21430"/>
                </a:lnTo>
                <a:lnTo>
                  <a:pt x="21035" y="20967"/>
                </a:lnTo>
                <a:lnTo>
                  <a:pt x="21448" y="20281"/>
                </a:lnTo>
                <a:lnTo>
                  <a:pt x="21600" y="19440"/>
                </a:lnTo>
                <a:lnTo>
                  <a:pt x="21600" y="2160"/>
                </a:lnTo>
                <a:lnTo>
                  <a:pt x="21448" y="1320"/>
                </a:lnTo>
                <a:lnTo>
                  <a:pt x="21035" y="633"/>
                </a:lnTo>
                <a:lnTo>
                  <a:pt x="20421" y="170"/>
                </a:lnTo>
                <a:lnTo>
                  <a:pt x="1967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8" name="object 27"/>
          <p:cNvSpPr/>
          <p:nvPr/>
        </p:nvSpPr>
        <p:spPr>
          <a:xfrm>
            <a:off x="1919477" y="3470909"/>
            <a:ext cx="1051561" cy="708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lnTo>
                  <a:pt x="152" y="1320"/>
                </a:lnTo>
                <a:lnTo>
                  <a:pt x="565" y="633"/>
                </a:lnTo>
                <a:lnTo>
                  <a:pt x="1179" y="170"/>
                </a:lnTo>
                <a:lnTo>
                  <a:pt x="1930" y="0"/>
                </a:lnTo>
                <a:lnTo>
                  <a:pt x="19670" y="0"/>
                </a:lnTo>
                <a:lnTo>
                  <a:pt x="20421" y="170"/>
                </a:lnTo>
                <a:lnTo>
                  <a:pt x="21035" y="633"/>
                </a:lnTo>
                <a:lnTo>
                  <a:pt x="21448" y="1320"/>
                </a:lnTo>
                <a:lnTo>
                  <a:pt x="21600" y="2160"/>
                </a:lnTo>
                <a:lnTo>
                  <a:pt x="21600" y="19440"/>
                </a:lnTo>
                <a:lnTo>
                  <a:pt x="21448" y="20281"/>
                </a:lnTo>
                <a:lnTo>
                  <a:pt x="21035" y="20967"/>
                </a:lnTo>
                <a:lnTo>
                  <a:pt x="20421" y="21430"/>
                </a:lnTo>
                <a:lnTo>
                  <a:pt x="19670" y="21600"/>
                </a:lnTo>
                <a:lnTo>
                  <a:pt x="1930" y="21600"/>
                </a:lnTo>
                <a:lnTo>
                  <a:pt x="1179" y="21430"/>
                </a:lnTo>
                <a:lnTo>
                  <a:pt x="565" y="20967"/>
                </a:lnTo>
                <a:lnTo>
                  <a:pt x="152" y="20281"/>
                </a:lnTo>
                <a:lnTo>
                  <a:pt x="0" y="19440"/>
                </a:lnTo>
                <a:lnTo>
                  <a:pt x="0" y="216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9" name="object 28"/>
          <p:cNvSpPr txBox="1"/>
          <p:nvPr/>
        </p:nvSpPr>
        <p:spPr>
          <a:xfrm>
            <a:off x="2076704" y="3639768"/>
            <a:ext cx="737236" cy="303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200"/>
              </a:lnSpc>
              <a:spcBef>
                <a:spcPts val="100"/>
              </a:spcBef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1-year </a:t>
            </a:r>
            <a:r>
              <a:rPr spc="0"/>
              <a:t>to</a:t>
            </a:r>
            <a:r>
              <a:rPr spc="-114"/>
              <a:t> </a:t>
            </a:r>
            <a:r>
              <a:rPr spc="0"/>
              <a:t>3-</a:t>
            </a:r>
          </a:p>
          <a:p>
            <a:pPr indent="18415">
              <a:lnSpc>
                <a:spcPts val="1200"/>
              </a:lnSpc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year</a:t>
            </a:r>
            <a:r>
              <a:rPr spc="-85"/>
              <a:t> </a:t>
            </a:r>
            <a:r>
              <a:rPr spc="0"/>
              <a:t>terms.</a:t>
            </a:r>
          </a:p>
        </p:txBody>
      </p:sp>
      <p:sp>
        <p:nvSpPr>
          <p:cNvPr id="1210" name="object 29"/>
          <p:cNvSpPr/>
          <p:nvPr/>
        </p:nvSpPr>
        <p:spPr>
          <a:xfrm>
            <a:off x="3259835" y="1219200"/>
            <a:ext cx="1312165" cy="3115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0"/>
                </a:moveTo>
                <a:lnTo>
                  <a:pt x="2160" y="0"/>
                </a:lnTo>
                <a:lnTo>
                  <a:pt x="1319" y="72"/>
                </a:lnTo>
                <a:lnTo>
                  <a:pt x="633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3" y="21333"/>
                </a:lnTo>
                <a:lnTo>
                  <a:pt x="1319" y="21528"/>
                </a:lnTo>
                <a:lnTo>
                  <a:pt x="2160" y="21600"/>
                </a:lnTo>
                <a:lnTo>
                  <a:pt x="19440" y="21600"/>
                </a:lnTo>
                <a:lnTo>
                  <a:pt x="20281" y="21528"/>
                </a:lnTo>
                <a:lnTo>
                  <a:pt x="20967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7" y="267"/>
                </a:lnTo>
                <a:lnTo>
                  <a:pt x="20281" y="72"/>
                </a:lnTo>
                <a:lnTo>
                  <a:pt x="19440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1" name="object 30"/>
          <p:cNvSpPr txBox="1"/>
          <p:nvPr/>
        </p:nvSpPr>
        <p:spPr>
          <a:xfrm>
            <a:off x="3390646" y="1426210"/>
            <a:ext cx="1050291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19" marR="5080" indent="-33654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Scheduled  Instances</a:t>
            </a:r>
          </a:p>
        </p:txBody>
      </p:sp>
      <p:sp>
        <p:nvSpPr>
          <p:cNvPr id="1212" name="object 31"/>
          <p:cNvSpPr/>
          <p:nvPr/>
        </p:nvSpPr>
        <p:spPr>
          <a:xfrm>
            <a:off x="3329940" y="2112264"/>
            <a:ext cx="1173481" cy="21488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3" name="object 32"/>
          <p:cNvSpPr/>
          <p:nvPr/>
        </p:nvSpPr>
        <p:spPr>
          <a:xfrm>
            <a:off x="3357371" y="2404871"/>
            <a:ext cx="1152145" cy="158496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4" name="object 33"/>
          <p:cNvSpPr/>
          <p:nvPr/>
        </p:nvSpPr>
        <p:spPr>
          <a:xfrm>
            <a:off x="3391660" y="2154172"/>
            <a:ext cx="1050038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39" y="0"/>
                </a:moveTo>
                <a:lnTo>
                  <a:pt x="2161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1" y="21600"/>
                </a:lnTo>
                <a:lnTo>
                  <a:pt x="19439" y="21600"/>
                </a:lnTo>
                <a:lnTo>
                  <a:pt x="20281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1" y="88"/>
                </a:lnTo>
                <a:lnTo>
                  <a:pt x="19439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5" name="object 34"/>
          <p:cNvSpPr/>
          <p:nvPr/>
        </p:nvSpPr>
        <p:spPr>
          <a:xfrm>
            <a:off x="3391660" y="2154172"/>
            <a:ext cx="1050038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1" y="0"/>
                </a:lnTo>
                <a:lnTo>
                  <a:pt x="19439" y="0"/>
                </a:lnTo>
                <a:lnTo>
                  <a:pt x="20281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1" y="21512"/>
                </a:lnTo>
                <a:lnTo>
                  <a:pt x="19439" y="21600"/>
                </a:lnTo>
                <a:lnTo>
                  <a:pt x="2161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6" name="object 35"/>
          <p:cNvSpPr txBox="1"/>
          <p:nvPr/>
        </p:nvSpPr>
        <p:spPr>
          <a:xfrm>
            <a:off x="3472053" y="2454401"/>
            <a:ext cx="887095" cy="1248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3970" algn="ctr">
              <a:lnSpc>
                <a:spcPct val="90000"/>
              </a:lnSpc>
              <a:spcBef>
                <a:spcPts val="2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Purchase  </a:t>
            </a:r>
            <a:r>
              <a:rPr spc="-4"/>
              <a:t>instances</a:t>
            </a:r>
            <a:r>
              <a:rPr spc="-75"/>
              <a:t> </a:t>
            </a:r>
            <a:r>
              <a:t>that  are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always </a:t>
            </a:r>
            <a:r>
              <a:rPr b="1" spc="-4"/>
              <a:t>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available</a:t>
            </a:r>
            <a:r>
              <a:rPr b="1" spc="-4"/>
              <a:t> </a:t>
            </a:r>
            <a:r>
              <a:rPr spc="-4"/>
              <a:t>on  </a:t>
            </a:r>
            <a:r>
              <a:t>the specified 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recurring </a:t>
            </a:r>
            <a:r>
              <a:rPr b="1"/>
              <a:t> </a:t>
            </a:r>
            <a:r>
              <a:rPr b="1" spc="-4" u="sng">
                <a:uFill>
                  <a:solidFill>
                    <a:srgbClr val="FFFFFF"/>
                  </a:solidFill>
                </a:uFill>
              </a:rPr>
              <a:t>schedule</a:t>
            </a:r>
            <a:r>
              <a:rPr spc="-4"/>
              <a:t>,</a:t>
            </a:r>
            <a:r>
              <a:rPr spc="-65"/>
              <a:t> </a:t>
            </a:r>
            <a:r>
              <a:rPr spc="4"/>
              <a:t>for  </a:t>
            </a:r>
            <a:r>
              <a:t>a </a:t>
            </a:r>
            <a:r>
              <a:rPr spc="-4"/>
              <a:t>one-year  </a:t>
            </a:r>
            <a:r>
              <a:t>term.</a:t>
            </a:r>
          </a:p>
        </p:txBody>
      </p:sp>
      <p:sp>
        <p:nvSpPr>
          <p:cNvPr id="1217" name="object 36"/>
          <p:cNvSpPr/>
          <p:nvPr/>
        </p:nvSpPr>
        <p:spPr>
          <a:xfrm>
            <a:off x="4730496" y="1219200"/>
            <a:ext cx="1313690" cy="3115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8" name="object 37"/>
          <p:cNvSpPr txBox="1"/>
          <p:nvPr/>
        </p:nvSpPr>
        <p:spPr>
          <a:xfrm>
            <a:off x="4908041" y="1426210"/>
            <a:ext cx="960120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54634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Spot  Ins</a:t>
            </a:r>
            <a:r>
              <a:rPr spc="-15"/>
              <a:t>t</a:t>
            </a:r>
            <a:r>
              <a:t>ances</a:t>
            </a:r>
          </a:p>
        </p:txBody>
      </p:sp>
      <p:sp>
        <p:nvSpPr>
          <p:cNvPr id="1219" name="object 38"/>
          <p:cNvSpPr/>
          <p:nvPr/>
        </p:nvSpPr>
        <p:spPr>
          <a:xfrm>
            <a:off x="4800600" y="2112264"/>
            <a:ext cx="1175003" cy="21488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0" name="object 39"/>
          <p:cNvSpPr/>
          <p:nvPr/>
        </p:nvSpPr>
        <p:spPr>
          <a:xfrm>
            <a:off x="4796028" y="2404871"/>
            <a:ext cx="1223773" cy="158496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1" name="object 40"/>
          <p:cNvSpPr/>
          <p:nvPr/>
        </p:nvSpPr>
        <p:spPr>
          <a:xfrm>
            <a:off x="4862321" y="2154172"/>
            <a:ext cx="1051561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0" y="0"/>
                </a:moveTo>
                <a:lnTo>
                  <a:pt x="2160" y="0"/>
                </a:lnTo>
                <a:lnTo>
                  <a:pt x="1320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20" y="21512"/>
                </a:lnTo>
                <a:lnTo>
                  <a:pt x="2160" y="21600"/>
                </a:lnTo>
                <a:lnTo>
                  <a:pt x="19440" y="21600"/>
                </a:lnTo>
                <a:lnTo>
                  <a:pt x="20280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0" y="88"/>
                </a:lnTo>
                <a:lnTo>
                  <a:pt x="19440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2" name="object 41"/>
          <p:cNvSpPr/>
          <p:nvPr/>
        </p:nvSpPr>
        <p:spPr>
          <a:xfrm>
            <a:off x="4862321" y="2154172"/>
            <a:ext cx="1051561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20" y="88"/>
                </a:lnTo>
                <a:lnTo>
                  <a:pt x="2160" y="0"/>
                </a:lnTo>
                <a:lnTo>
                  <a:pt x="19440" y="0"/>
                </a:lnTo>
                <a:lnTo>
                  <a:pt x="20280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0" y="21512"/>
                </a:lnTo>
                <a:lnTo>
                  <a:pt x="19440" y="21600"/>
                </a:lnTo>
                <a:lnTo>
                  <a:pt x="2160" y="21600"/>
                </a:lnTo>
                <a:lnTo>
                  <a:pt x="1320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3" name="object 42"/>
          <p:cNvSpPr txBox="1"/>
          <p:nvPr/>
        </p:nvSpPr>
        <p:spPr>
          <a:xfrm>
            <a:off x="4910073" y="2454401"/>
            <a:ext cx="956945" cy="1248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90000"/>
              </a:lnSpc>
              <a:spcBef>
                <a:spcPts val="200"/>
              </a:spcBef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Bid </a:t>
            </a:r>
            <a:r>
              <a:rPr spc="0"/>
              <a:t>on</a:t>
            </a:r>
            <a:r>
              <a:rPr spc="-79"/>
              <a:t>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unused </a:t>
            </a:r>
            <a:r>
              <a:rPr b="1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instances</a:t>
            </a:r>
            <a:r>
              <a:rPr spc="0"/>
              <a:t>,  </a:t>
            </a:r>
            <a:r>
              <a:t>which </a:t>
            </a:r>
            <a:r>
              <a:rPr spc="0"/>
              <a:t>can run  as </a:t>
            </a:r>
            <a:r>
              <a:t>long </a:t>
            </a:r>
            <a:r>
              <a:rPr spc="0"/>
              <a:t>as  they are  </a:t>
            </a:r>
            <a:r>
              <a:t>available </a:t>
            </a:r>
            <a:r>
              <a:rPr spc="0"/>
              <a:t>and  </a:t>
            </a:r>
            <a:r>
              <a:t>your bid </a:t>
            </a:r>
            <a:r>
              <a:rPr spc="0"/>
              <a:t>is  </a:t>
            </a:r>
            <a:r>
              <a:t>above </a:t>
            </a:r>
            <a:r>
              <a:rPr spc="0"/>
              <a:t>the  </a:t>
            </a:r>
            <a:r>
              <a:t>Spot</a:t>
            </a:r>
            <a:r>
              <a:rPr spc="-25"/>
              <a:t> </a:t>
            </a:r>
            <a:r>
              <a:rPr spc="0"/>
              <a:t>price.</a:t>
            </a:r>
          </a:p>
        </p:txBody>
      </p:sp>
      <p:sp>
        <p:nvSpPr>
          <p:cNvPr id="1224" name="object 43"/>
          <p:cNvSpPr/>
          <p:nvPr/>
        </p:nvSpPr>
        <p:spPr>
          <a:xfrm>
            <a:off x="7673340" y="1219200"/>
            <a:ext cx="1313688" cy="3115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5" name="object 44"/>
          <p:cNvSpPr txBox="1"/>
          <p:nvPr/>
        </p:nvSpPr>
        <p:spPr>
          <a:xfrm>
            <a:off x="7834121" y="1426210"/>
            <a:ext cx="994411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03200" marR="5080" indent="-191134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Dedicated  Hosts</a:t>
            </a:r>
          </a:p>
        </p:txBody>
      </p:sp>
      <p:sp>
        <p:nvSpPr>
          <p:cNvPr id="1226" name="object 45"/>
          <p:cNvSpPr/>
          <p:nvPr/>
        </p:nvSpPr>
        <p:spPr>
          <a:xfrm>
            <a:off x="7743442" y="2112264"/>
            <a:ext cx="1173480" cy="21488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7" name="object 46"/>
          <p:cNvSpPr/>
          <p:nvPr/>
        </p:nvSpPr>
        <p:spPr>
          <a:xfrm>
            <a:off x="7798306" y="2630422"/>
            <a:ext cx="1098804" cy="113385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8" name="object 47"/>
          <p:cNvSpPr/>
          <p:nvPr/>
        </p:nvSpPr>
        <p:spPr>
          <a:xfrm>
            <a:off x="7805166" y="2154172"/>
            <a:ext cx="1050036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39" y="0"/>
                </a:moveTo>
                <a:lnTo>
                  <a:pt x="2161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1" y="21600"/>
                </a:lnTo>
                <a:lnTo>
                  <a:pt x="19439" y="21600"/>
                </a:lnTo>
                <a:lnTo>
                  <a:pt x="20281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1" y="88"/>
                </a:lnTo>
                <a:lnTo>
                  <a:pt x="19439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9" name="object 48"/>
          <p:cNvSpPr/>
          <p:nvPr/>
        </p:nvSpPr>
        <p:spPr>
          <a:xfrm>
            <a:off x="7805166" y="2154172"/>
            <a:ext cx="1050036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1" y="0"/>
                </a:lnTo>
                <a:lnTo>
                  <a:pt x="19439" y="0"/>
                </a:lnTo>
                <a:lnTo>
                  <a:pt x="20281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1" y="21512"/>
                </a:lnTo>
                <a:lnTo>
                  <a:pt x="19439" y="21600"/>
                </a:lnTo>
                <a:lnTo>
                  <a:pt x="2161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0" name="object 49"/>
          <p:cNvSpPr txBox="1"/>
          <p:nvPr/>
        </p:nvSpPr>
        <p:spPr>
          <a:xfrm>
            <a:off x="7913878" y="2680842"/>
            <a:ext cx="834390" cy="8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" marR="5080" indent="10159" algn="ctr">
              <a:lnSpc>
                <a:spcPct val="90000"/>
              </a:lnSpc>
              <a:spcBef>
                <a:spcPts val="200"/>
              </a:spcBef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</a:t>
            </a:r>
            <a:r>
              <a:rPr spc="4"/>
              <a:t>for </a:t>
            </a:r>
            <a:r>
              <a:t>a  </a:t>
            </a:r>
            <a:r>
              <a:rPr spc="-4"/>
              <a:t>physical</a:t>
            </a:r>
            <a:r>
              <a:rPr spc="-65"/>
              <a:t> </a:t>
            </a:r>
            <a:r>
              <a:t>host  that </a:t>
            </a:r>
            <a:r>
              <a:rPr spc="-4"/>
              <a:t>is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fully </a:t>
            </a:r>
            <a:r>
              <a:rPr b="1"/>
              <a:t> </a:t>
            </a:r>
            <a:r>
              <a:rPr b="1" u="sng">
                <a:uFill>
                  <a:solidFill>
                    <a:srgbClr val="FFFFFF"/>
                  </a:solidFill>
                </a:uFill>
              </a:rPr>
              <a:t>dedicated</a:t>
            </a:r>
            <a:r>
              <a:rPr b="1" spc="-110"/>
              <a:t> </a:t>
            </a:r>
            <a:r>
              <a:t>to  </a:t>
            </a:r>
            <a:r>
              <a:rPr spc="-4"/>
              <a:t>running your  </a:t>
            </a:r>
            <a:r>
              <a:t>instances.</a:t>
            </a:r>
          </a:p>
        </p:txBody>
      </p:sp>
      <p:sp>
        <p:nvSpPr>
          <p:cNvPr id="1231" name="object 50"/>
          <p:cNvSpPr/>
          <p:nvPr/>
        </p:nvSpPr>
        <p:spPr>
          <a:xfrm>
            <a:off x="6201154" y="1219200"/>
            <a:ext cx="1313689" cy="3115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41" y="0"/>
                </a:moveTo>
                <a:lnTo>
                  <a:pt x="2159" y="0"/>
                </a:lnTo>
                <a:lnTo>
                  <a:pt x="1319" y="72"/>
                </a:lnTo>
                <a:lnTo>
                  <a:pt x="632" y="267"/>
                </a:lnTo>
                <a:lnTo>
                  <a:pt x="170" y="556"/>
                </a:lnTo>
                <a:lnTo>
                  <a:pt x="0" y="911"/>
                </a:lnTo>
                <a:lnTo>
                  <a:pt x="0" y="20689"/>
                </a:lnTo>
                <a:lnTo>
                  <a:pt x="170" y="21044"/>
                </a:lnTo>
                <a:lnTo>
                  <a:pt x="632" y="21333"/>
                </a:lnTo>
                <a:lnTo>
                  <a:pt x="1319" y="21528"/>
                </a:lnTo>
                <a:lnTo>
                  <a:pt x="2159" y="21600"/>
                </a:lnTo>
                <a:lnTo>
                  <a:pt x="19441" y="21600"/>
                </a:lnTo>
                <a:lnTo>
                  <a:pt x="20281" y="21528"/>
                </a:lnTo>
                <a:lnTo>
                  <a:pt x="20968" y="21333"/>
                </a:lnTo>
                <a:lnTo>
                  <a:pt x="21430" y="21044"/>
                </a:lnTo>
                <a:lnTo>
                  <a:pt x="21600" y="20689"/>
                </a:lnTo>
                <a:lnTo>
                  <a:pt x="21600" y="911"/>
                </a:lnTo>
                <a:lnTo>
                  <a:pt x="21430" y="556"/>
                </a:lnTo>
                <a:lnTo>
                  <a:pt x="20968" y="267"/>
                </a:lnTo>
                <a:lnTo>
                  <a:pt x="20281" y="72"/>
                </a:lnTo>
                <a:lnTo>
                  <a:pt x="19441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2" name="object 51"/>
          <p:cNvSpPr txBox="1"/>
          <p:nvPr/>
        </p:nvSpPr>
        <p:spPr>
          <a:xfrm>
            <a:off x="6362827" y="1426210"/>
            <a:ext cx="994411" cy="43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7145" marR="5080" indent="-5081">
              <a:lnSpc>
                <a:spcPts val="1700"/>
              </a:lnSpc>
              <a:spcBef>
                <a:spcPts val="300"/>
              </a:spcBef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Dedicated  Instances</a:t>
            </a:r>
          </a:p>
        </p:txBody>
      </p:sp>
      <p:sp>
        <p:nvSpPr>
          <p:cNvPr id="1233" name="object 52"/>
          <p:cNvSpPr/>
          <p:nvPr/>
        </p:nvSpPr>
        <p:spPr>
          <a:xfrm>
            <a:off x="6272784" y="2112264"/>
            <a:ext cx="1173481" cy="21488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4" name="object 53"/>
          <p:cNvSpPr/>
          <p:nvPr/>
        </p:nvSpPr>
        <p:spPr>
          <a:xfrm>
            <a:off x="6289547" y="2630422"/>
            <a:ext cx="1162812" cy="113385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5" name="object 54"/>
          <p:cNvSpPr/>
          <p:nvPr/>
        </p:nvSpPr>
        <p:spPr>
          <a:xfrm>
            <a:off x="6334504" y="2154172"/>
            <a:ext cx="1050037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39" y="0"/>
                </a:moveTo>
                <a:lnTo>
                  <a:pt x="2161" y="0"/>
                </a:lnTo>
                <a:lnTo>
                  <a:pt x="1319" y="88"/>
                </a:lnTo>
                <a:lnTo>
                  <a:pt x="633" y="329"/>
                </a:lnTo>
                <a:lnTo>
                  <a:pt x="170" y="685"/>
                </a:lnTo>
                <a:lnTo>
                  <a:pt x="0" y="1121"/>
                </a:lnTo>
                <a:lnTo>
                  <a:pt x="0" y="20479"/>
                </a:lnTo>
                <a:lnTo>
                  <a:pt x="170" y="20915"/>
                </a:lnTo>
                <a:lnTo>
                  <a:pt x="633" y="21272"/>
                </a:lnTo>
                <a:lnTo>
                  <a:pt x="1319" y="21512"/>
                </a:lnTo>
                <a:lnTo>
                  <a:pt x="2161" y="21600"/>
                </a:lnTo>
                <a:lnTo>
                  <a:pt x="19439" y="21600"/>
                </a:lnTo>
                <a:lnTo>
                  <a:pt x="20281" y="21512"/>
                </a:lnTo>
                <a:lnTo>
                  <a:pt x="20967" y="21272"/>
                </a:lnTo>
                <a:lnTo>
                  <a:pt x="21430" y="20915"/>
                </a:lnTo>
                <a:lnTo>
                  <a:pt x="21600" y="20479"/>
                </a:lnTo>
                <a:lnTo>
                  <a:pt x="21600" y="1121"/>
                </a:lnTo>
                <a:lnTo>
                  <a:pt x="21430" y="685"/>
                </a:lnTo>
                <a:lnTo>
                  <a:pt x="20967" y="329"/>
                </a:lnTo>
                <a:lnTo>
                  <a:pt x="20281" y="88"/>
                </a:lnTo>
                <a:lnTo>
                  <a:pt x="19439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6" name="object 55"/>
          <p:cNvSpPr/>
          <p:nvPr/>
        </p:nvSpPr>
        <p:spPr>
          <a:xfrm>
            <a:off x="6334504" y="2154172"/>
            <a:ext cx="1050037" cy="20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1"/>
                </a:moveTo>
                <a:lnTo>
                  <a:pt x="170" y="685"/>
                </a:lnTo>
                <a:lnTo>
                  <a:pt x="633" y="329"/>
                </a:lnTo>
                <a:lnTo>
                  <a:pt x="1319" y="88"/>
                </a:lnTo>
                <a:lnTo>
                  <a:pt x="2161" y="0"/>
                </a:lnTo>
                <a:lnTo>
                  <a:pt x="19439" y="0"/>
                </a:lnTo>
                <a:lnTo>
                  <a:pt x="20281" y="88"/>
                </a:lnTo>
                <a:lnTo>
                  <a:pt x="20967" y="329"/>
                </a:lnTo>
                <a:lnTo>
                  <a:pt x="21430" y="685"/>
                </a:lnTo>
                <a:lnTo>
                  <a:pt x="21600" y="1121"/>
                </a:lnTo>
                <a:lnTo>
                  <a:pt x="21600" y="20479"/>
                </a:lnTo>
                <a:lnTo>
                  <a:pt x="21430" y="20915"/>
                </a:lnTo>
                <a:lnTo>
                  <a:pt x="20967" y="21272"/>
                </a:lnTo>
                <a:lnTo>
                  <a:pt x="20281" y="21512"/>
                </a:lnTo>
                <a:lnTo>
                  <a:pt x="19439" y="21600"/>
                </a:lnTo>
                <a:lnTo>
                  <a:pt x="2161" y="21600"/>
                </a:lnTo>
                <a:lnTo>
                  <a:pt x="1319" y="21512"/>
                </a:lnTo>
                <a:lnTo>
                  <a:pt x="633" y="21272"/>
                </a:lnTo>
                <a:lnTo>
                  <a:pt x="170" y="20915"/>
                </a:lnTo>
                <a:lnTo>
                  <a:pt x="0" y="20479"/>
                </a:lnTo>
                <a:lnTo>
                  <a:pt x="0" y="112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7" name="object 56"/>
          <p:cNvSpPr txBox="1"/>
          <p:nvPr/>
        </p:nvSpPr>
        <p:spPr>
          <a:xfrm>
            <a:off x="6404228" y="2680842"/>
            <a:ext cx="911226" cy="83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4" marR="5080" indent="8890" algn="ctr">
              <a:lnSpc>
                <a:spcPct val="90000"/>
              </a:lnSpc>
              <a:spcBef>
                <a:spcPts val="200"/>
              </a:spcBef>
              <a:defRPr spc="-4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Pay, </a:t>
            </a:r>
            <a:r>
              <a:rPr spc="0"/>
              <a:t>by the  hour, </a:t>
            </a:r>
            <a:r>
              <a:rPr spc="4"/>
              <a:t>for  </a:t>
            </a:r>
            <a:r>
              <a:rPr spc="0"/>
              <a:t>instances</a:t>
            </a:r>
            <a:r>
              <a:rPr spc="-90"/>
              <a:t> </a:t>
            </a:r>
            <a:r>
              <a:rPr spc="0"/>
              <a:t>that  run on</a:t>
            </a:r>
            <a:r>
              <a:rPr spc="-114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single- </a:t>
            </a:r>
            <a:r>
              <a:rPr b="1" spc="0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tenant </a:t>
            </a:r>
            <a:r>
              <a:rPr b="1" spc="0"/>
              <a:t> </a:t>
            </a:r>
            <a:r>
              <a:rPr b="1" spc="0" u="sng">
                <a:uFill>
                  <a:solidFill>
                    <a:srgbClr val="FFFFFF"/>
                  </a:solidFill>
                </a:uFill>
              </a:rPr>
              <a:t>hardware</a:t>
            </a:r>
            <a:r>
              <a:rPr spc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object 2"/>
          <p:cNvSpPr txBox="1"/>
          <p:nvPr>
            <p:ph type="title"/>
          </p:nvPr>
        </p:nvSpPr>
        <p:spPr>
          <a:xfrm>
            <a:off x="475283" y="1799081"/>
            <a:ext cx="3185797" cy="1244601"/>
          </a:xfrm>
          <a:prstGeom prst="rect">
            <a:avLst/>
          </a:prstGeom>
        </p:spPr>
        <p:txBody>
          <a:bodyPr/>
          <a:lstStyle>
            <a:lvl1pPr marR="5080"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Networking  Amazon VPC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object 1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242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9A634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3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4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45" name="object 5"/>
          <p:cNvSpPr txBox="1"/>
          <p:nvPr>
            <p:ph type="title"/>
          </p:nvPr>
        </p:nvSpPr>
        <p:spPr>
          <a:xfrm>
            <a:off x="415543" y="139064"/>
            <a:ext cx="606361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Virtual Private Cloud</a:t>
            </a:r>
            <a:r>
              <a:rPr spc="0"/>
              <a:t> </a:t>
            </a:r>
            <a:r>
              <a:t>(VPC)</a:t>
            </a:r>
          </a:p>
        </p:txBody>
      </p:sp>
      <p:sp>
        <p:nvSpPr>
          <p:cNvPr id="1246" name="object 6"/>
          <p:cNvSpPr txBox="1"/>
          <p:nvPr/>
        </p:nvSpPr>
        <p:spPr>
          <a:xfrm>
            <a:off x="2229356" y="1566163"/>
            <a:ext cx="5854067" cy="121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Provision a </a:t>
            </a:r>
            <a:r>
              <a:rPr b="1" spc="-4"/>
              <a:t>private, </a:t>
            </a:r>
            <a:r>
              <a:rPr b="1"/>
              <a:t>isolated </a:t>
            </a:r>
            <a:r>
              <a:rPr b="1" spc="-4"/>
              <a:t>virtual </a:t>
            </a:r>
            <a:r>
              <a:rPr b="1"/>
              <a:t>network</a:t>
            </a:r>
            <a:r>
              <a:rPr b="1" spc="-104"/>
              <a:t> </a:t>
            </a:r>
            <a:r>
              <a:t>on  the </a:t>
            </a:r>
            <a:r>
              <a:rPr spc="-25"/>
              <a:t>AWS</a:t>
            </a:r>
            <a:r>
              <a:rPr spc="-135"/>
              <a:t> </a:t>
            </a:r>
            <a:r>
              <a:t>cloud.</a:t>
            </a:r>
          </a:p>
          <a:p>
            <a:pPr marL="355600" marR="1088389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Have complete control over your</a:t>
            </a:r>
            <a:r>
              <a:rPr spc="-114"/>
              <a:t> </a:t>
            </a:r>
            <a:r>
              <a:rPr spc="-4"/>
              <a:t>virtual  </a:t>
            </a:r>
            <a:r>
              <a:t>networking</a:t>
            </a:r>
            <a:r>
              <a:rPr spc="-39"/>
              <a:t> </a:t>
            </a:r>
            <a:r>
              <a:t>environment.</a:t>
            </a:r>
          </a:p>
        </p:txBody>
      </p:sp>
      <p:sp>
        <p:nvSpPr>
          <p:cNvPr id="1247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8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49" name="object 9"/>
          <p:cNvSpPr/>
          <p:nvPr/>
        </p:nvSpPr>
        <p:spPr>
          <a:xfrm>
            <a:off x="772668" y="2500883"/>
            <a:ext cx="124815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0" name="object 10"/>
          <p:cNvSpPr txBox="1"/>
          <p:nvPr/>
        </p:nvSpPr>
        <p:spPr>
          <a:xfrm>
            <a:off x="958088" y="2620516"/>
            <a:ext cx="7702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63195" marR="5080" indent="-15113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 VPC</a:t>
            </a:r>
          </a:p>
        </p:txBody>
      </p:sp>
      <p:sp>
        <p:nvSpPr>
          <p:cNvPr id="1251" name="object 11"/>
          <p:cNvSpPr/>
          <p:nvPr/>
        </p:nvSpPr>
        <p:spPr>
          <a:xfrm>
            <a:off x="972310" y="1677922"/>
            <a:ext cx="731521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object 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254" name="object 2"/>
          <p:cNvSpPr txBox="1"/>
          <p:nvPr>
            <p:ph type="title"/>
          </p:nvPr>
        </p:nvSpPr>
        <p:spPr>
          <a:xfrm>
            <a:off x="415543" y="139064"/>
            <a:ext cx="318325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VPCs and Subnets</a:t>
            </a:r>
          </a:p>
        </p:txBody>
      </p:sp>
      <p:sp>
        <p:nvSpPr>
          <p:cNvPr id="1255" name="object 3"/>
          <p:cNvSpPr txBox="1"/>
          <p:nvPr/>
        </p:nvSpPr>
        <p:spPr>
          <a:xfrm>
            <a:off x="419505" y="967510"/>
            <a:ext cx="7521576" cy="321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subnet </a:t>
            </a:r>
            <a:r>
              <a:t>defines a range of IP </a:t>
            </a:r>
            <a:r>
              <a:rPr spc="0"/>
              <a:t>addresses </a:t>
            </a:r>
            <a:r>
              <a:t>in your</a:t>
            </a:r>
            <a:r>
              <a:rPr spc="-35"/>
              <a:t> </a:t>
            </a:r>
            <a:r>
              <a:t>VPC.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75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4"/>
              <a:t>can launch </a:t>
            </a:r>
            <a:r>
              <a:rPr spc="-35"/>
              <a:t>AWS </a:t>
            </a:r>
            <a:r>
              <a:rPr spc="-4"/>
              <a:t>resources into a subnet that</a:t>
            </a:r>
            <a:r>
              <a:rPr spc="45"/>
              <a:t> </a:t>
            </a:r>
            <a:r>
              <a:rPr spc="-4"/>
              <a:t>you</a:t>
            </a:r>
          </a:p>
          <a:p>
            <a:pPr indent="355600">
              <a:defRPr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select.</a:t>
            </a:r>
          </a:p>
          <a:p>
            <a:pPr marL="355600" marR="39369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private subnet </a:t>
            </a:r>
            <a:r>
              <a:t>should be used </a:t>
            </a:r>
            <a:r>
              <a:rPr spc="0"/>
              <a:t>for </a:t>
            </a:r>
            <a:r>
              <a:t>resources that </a:t>
            </a:r>
            <a:r>
              <a:rPr spc="-9"/>
              <a:t>won’t  </a:t>
            </a:r>
            <a:r>
              <a:t>be accessible over the</a:t>
            </a:r>
            <a:r>
              <a:rPr spc="15"/>
              <a:t> </a:t>
            </a:r>
            <a:r>
              <a:t>Internet.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</a:t>
            </a:r>
            <a:r>
              <a:rPr b="1"/>
              <a:t>public subnet </a:t>
            </a:r>
            <a:r>
              <a:t>should be </a:t>
            </a:r>
            <a:r>
              <a:rPr spc="0"/>
              <a:t>used </a:t>
            </a:r>
            <a:r>
              <a:t>for resources that will</a:t>
            </a:r>
            <a:r>
              <a:rPr spc="60"/>
              <a:t> </a:t>
            </a:r>
            <a:r>
              <a:t>be</a:t>
            </a:r>
          </a:p>
          <a:p>
            <a:pPr indent="355600"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accessed over the</a:t>
            </a:r>
            <a:r>
              <a:rPr spc="19"/>
              <a:t> </a:t>
            </a:r>
            <a:r>
              <a:t>Internet.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Each subnet must reside entirely within one</a:t>
            </a:r>
            <a:r>
              <a:rPr spc="-60"/>
              <a:t> </a:t>
            </a:r>
            <a:r>
              <a:t>Availability</a:t>
            </a:r>
          </a:p>
          <a:p>
            <a:pPr indent="355600"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Zone and cannot </a:t>
            </a:r>
            <a:r>
              <a:rPr spc="0"/>
              <a:t>span</a:t>
            </a:r>
            <a:r>
              <a:rPr spc="9"/>
              <a:t> </a:t>
            </a:r>
            <a:r>
              <a:rPr spc="0"/>
              <a:t>zones.</a:t>
            </a:r>
          </a:p>
        </p:txBody>
      </p:sp>
      <p:sp>
        <p:nvSpPr>
          <p:cNvPr id="1256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57" name="object 5"/>
          <p:cNvSpPr/>
          <p:nvPr/>
        </p:nvSpPr>
        <p:spPr>
          <a:xfrm>
            <a:off x="8215162" y="281377"/>
            <a:ext cx="587142" cy="7026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object 55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260" name="object 2"/>
          <p:cNvSpPr txBox="1"/>
          <p:nvPr>
            <p:ph type="title"/>
          </p:nvPr>
        </p:nvSpPr>
        <p:spPr>
          <a:xfrm>
            <a:off x="415543" y="139064"/>
            <a:ext cx="379793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VPC Example</a:t>
            </a:r>
          </a:p>
        </p:txBody>
      </p:sp>
      <p:sp>
        <p:nvSpPr>
          <p:cNvPr id="1261" name="object 3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62" name="object 4"/>
          <p:cNvSpPr/>
          <p:nvPr/>
        </p:nvSpPr>
        <p:spPr>
          <a:xfrm>
            <a:off x="8215162" y="281377"/>
            <a:ext cx="587142" cy="7026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3" name="object 5"/>
          <p:cNvSpPr/>
          <p:nvPr/>
        </p:nvSpPr>
        <p:spPr>
          <a:xfrm>
            <a:off x="623315" y="1879092"/>
            <a:ext cx="7767830" cy="2397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3" y="1693"/>
                </a:lnTo>
                <a:lnTo>
                  <a:pt x="51" y="1295"/>
                </a:lnTo>
                <a:lnTo>
                  <a:pt x="112" y="935"/>
                </a:lnTo>
                <a:lnTo>
                  <a:pt x="192" y="621"/>
                </a:lnTo>
                <a:lnTo>
                  <a:pt x="289" y="362"/>
                </a:lnTo>
                <a:lnTo>
                  <a:pt x="400" y="167"/>
                </a:lnTo>
                <a:lnTo>
                  <a:pt x="523" y="43"/>
                </a:lnTo>
                <a:lnTo>
                  <a:pt x="654" y="0"/>
                </a:lnTo>
                <a:lnTo>
                  <a:pt x="20946" y="0"/>
                </a:lnTo>
                <a:lnTo>
                  <a:pt x="21077" y="43"/>
                </a:lnTo>
                <a:lnTo>
                  <a:pt x="21200" y="167"/>
                </a:lnTo>
                <a:lnTo>
                  <a:pt x="21311" y="362"/>
                </a:lnTo>
                <a:lnTo>
                  <a:pt x="21408" y="621"/>
                </a:lnTo>
                <a:lnTo>
                  <a:pt x="21488" y="935"/>
                </a:lnTo>
                <a:lnTo>
                  <a:pt x="21549" y="1295"/>
                </a:lnTo>
                <a:lnTo>
                  <a:pt x="21587" y="1693"/>
                </a:lnTo>
                <a:lnTo>
                  <a:pt x="21600" y="2120"/>
                </a:lnTo>
                <a:lnTo>
                  <a:pt x="21600" y="19479"/>
                </a:lnTo>
                <a:lnTo>
                  <a:pt x="21587" y="19907"/>
                </a:lnTo>
                <a:lnTo>
                  <a:pt x="21549" y="20305"/>
                </a:lnTo>
                <a:lnTo>
                  <a:pt x="21488" y="20665"/>
                </a:lnTo>
                <a:lnTo>
                  <a:pt x="21408" y="20979"/>
                </a:lnTo>
                <a:lnTo>
                  <a:pt x="21311" y="21238"/>
                </a:lnTo>
                <a:lnTo>
                  <a:pt x="21200" y="21433"/>
                </a:lnTo>
                <a:lnTo>
                  <a:pt x="21077" y="21557"/>
                </a:lnTo>
                <a:lnTo>
                  <a:pt x="20946" y="21600"/>
                </a:lnTo>
                <a:lnTo>
                  <a:pt x="654" y="21600"/>
                </a:lnTo>
                <a:lnTo>
                  <a:pt x="523" y="21557"/>
                </a:lnTo>
                <a:lnTo>
                  <a:pt x="400" y="21433"/>
                </a:lnTo>
                <a:lnTo>
                  <a:pt x="289" y="21238"/>
                </a:lnTo>
                <a:lnTo>
                  <a:pt x="192" y="20979"/>
                </a:lnTo>
                <a:lnTo>
                  <a:pt x="112" y="20665"/>
                </a:lnTo>
                <a:lnTo>
                  <a:pt x="51" y="20305"/>
                </a:lnTo>
                <a:lnTo>
                  <a:pt x="13" y="19907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4" name="object 6"/>
          <p:cNvSpPr/>
          <p:nvPr/>
        </p:nvSpPr>
        <p:spPr>
          <a:xfrm>
            <a:off x="995172" y="1626106"/>
            <a:ext cx="467869" cy="4495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5" name="object 7"/>
          <p:cNvSpPr/>
          <p:nvPr/>
        </p:nvSpPr>
        <p:spPr>
          <a:xfrm>
            <a:off x="339851" y="1563624"/>
            <a:ext cx="8369809" cy="297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0" y="1777"/>
                </a:lnTo>
                <a:lnTo>
                  <a:pt x="38" y="1450"/>
                </a:lnTo>
                <a:lnTo>
                  <a:pt x="84" y="1146"/>
                </a:lnTo>
                <a:lnTo>
                  <a:pt x="145" y="868"/>
                </a:lnTo>
                <a:lnTo>
                  <a:pt x="221" y="621"/>
                </a:lnTo>
                <a:lnTo>
                  <a:pt x="308" y="409"/>
                </a:lnTo>
                <a:lnTo>
                  <a:pt x="407" y="237"/>
                </a:lnTo>
                <a:lnTo>
                  <a:pt x="515" y="108"/>
                </a:lnTo>
                <a:lnTo>
                  <a:pt x="631" y="28"/>
                </a:lnTo>
                <a:lnTo>
                  <a:pt x="753" y="0"/>
                </a:lnTo>
                <a:lnTo>
                  <a:pt x="20847" y="0"/>
                </a:lnTo>
                <a:lnTo>
                  <a:pt x="20969" y="28"/>
                </a:lnTo>
                <a:lnTo>
                  <a:pt x="21085" y="108"/>
                </a:lnTo>
                <a:lnTo>
                  <a:pt x="21193" y="237"/>
                </a:lnTo>
                <a:lnTo>
                  <a:pt x="21292" y="409"/>
                </a:lnTo>
                <a:lnTo>
                  <a:pt x="21379" y="621"/>
                </a:lnTo>
                <a:lnTo>
                  <a:pt x="21455" y="868"/>
                </a:lnTo>
                <a:lnTo>
                  <a:pt x="21516" y="1146"/>
                </a:lnTo>
                <a:lnTo>
                  <a:pt x="21562" y="1450"/>
                </a:lnTo>
                <a:lnTo>
                  <a:pt x="21590" y="1777"/>
                </a:lnTo>
                <a:lnTo>
                  <a:pt x="21600" y="2120"/>
                </a:lnTo>
                <a:lnTo>
                  <a:pt x="21600" y="19479"/>
                </a:lnTo>
                <a:lnTo>
                  <a:pt x="21590" y="19823"/>
                </a:lnTo>
                <a:lnTo>
                  <a:pt x="21562" y="20150"/>
                </a:lnTo>
                <a:lnTo>
                  <a:pt x="21516" y="20454"/>
                </a:lnTo>
                <a:lnTo>
                  <a:pt x="21455" y="20732"/>
                </a:lnTo>
                <a:lnTo>
                  <a:pt x="21379" y="20979"/>
                </a:lnTo>
                <a:lnTo>
                  <a:pt x="21292" y="21191"/>
                </a:lnTo>
                <a:lnTo>
                  <a:pt x="21193" y="21363"/>
                </a:lnTo>
                <a:lnTo>
                  <a:pt x="21085" y="21492"/>
                </a:lnTo>
                <a:lnTo>
                  <a:pt x="20969" y="21572"/>
                </a:lnTo>
                <a:lnTo>
                  <a:pt x="20847" y="21600"/>
                </a:lnTo>
                <a:lnTo>
                  <a:pt x="753" y="21600"/>
                </a:lnTo>
                <a:lnTo>
                  <a:pt x="631" y="21572"/>
                </a:lnTo>
                <a:lnTo>
                  <a:pt x="515" y="21492"/>
                </a:lnTo>
                <a:lnTo>
                  <a:pt x="407" y="21363"/>
                </a:lnTo>
                <a:lnTo>
                  <a:pt x="308" y="21191"/>
                </a:lnTo>
                <a:lnTo>
                  <a:pt x="221" y="20979"/>
                </a:lnTo>
                <a:lnTo>
                  <a:pt x="145" y="20732"/>
                </a:lnTo>
                <a:lnTo>
                  <a:pt x="84" y="20454"/>
                </a:lnTo>
                <a:lnTo>
                  <a:pt x="38" y="20150"/>
                </a:lnTo>
                <a:lnTo>
                  <a:pt x="10" y="19823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6" name="object 8"/>
          <p:cNvSpPr txBox="1"/>
          <p:nvPr/>
        </p:nvSpPr>
        <p:spPr>
          <a:xfrm>
            <a:off x="4199382" y="4358740"/>
            <a:ext cx="61785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10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0"/>
              <a:t> </a:t>
            </a:r>
            <a:r>
              <a:rPr spc="0"/>
              <a:t>Cloud</a:t>
            </a:r>
          </a:p>
        </p:txBody>
      </p:sp>
      <p:sp>
        <p:nvSpPr>
          <p:cNvPr id="1267" name="object 9"/>
          <p:cNvSpPr/>
          <p:nvPr/>
        </p:nvSpPr>
        <p:spPr>
          <a:xfrm>
            <a:off x="826008" y="1280160"/>
            <a:ext cx="469392" cy="4526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8" name="object 10"/>
          <p:cNvSpPr/>
          <p:nvPr/>
        </p:nvSpPr>
        <p:spPr>
          <a:xfrm>
            <a:off x="1173480" y="2697478"/>
            <a:ext cx="1595628" cy="1126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2"/>
                </a:moveTo>
                <a:lnTo>
                  <a:pt x="118" y="1296"/>
                </a:lnTo>
                <a:lnTo>
                  <a:pt x="438" y="621"/>
                </a:lnTo>
                <a:lnTo>
                  <a:pt x="914" y="167"/>
                </a:lnTo>
                <a:lnTo>
                  <a:pt x="1497" y="0"/>
                </a:lnTo>
                <a:lnTo>
                  <a:pt x="20103" y="0"/>
                </a:lnTo>
                <a:lnTo>
                  <a:pt x="20685" y="167"/>
                </a:lnTo>
                <a:lnTo>
                  <a:pt x="21161" y="621"/>
                </a:lnTo>
                <a:lnTo>
                  <a:pt x="21482" y="1296"/>
                </a:lnTo>
                <a:lnTo>
                  <a:pt x="21600" y="2122"/>
                </a:lnTo>
                <a:lnTo>
                  <a:pt x="21600" y="19478"/>
                </a:lnTo>
                <a:lnTo>
                  <a:pt x="21482" y="20304"/>
                </a:lnTo>
                <a:lnTo>
                  <a:pt x="21161" y="20979"/>
                </a:lnTo>
                <a:lnTo>
                  <a:pt x="20685" y="21433"/>
                </a:lnTo>
                <a:lnTo>
                  <a:pt x="20103" y="21600"/>
                </a:lnTo>
                <a:lnTo>
                  <a:pt x="1497" y="21600"/>
                </a:lnTo>
                <a:lnTo>
                  <a:pt x="914" y="21433"/>
                </a:lnTo>
                <a:lnTo>
                  <a:pt x="438" y="20979"/>
                </a:lnTo>
                <a:lnTo>
                  <a:pt x="118" y="20304"/>
                </a:lnTo>
                <a:lnTo>
                  <a:pt x="0" y="19478"/>
                </a:lnTo>
                <a:lnTo>
                  <a:pt x="0" y="2122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9" name="object 11"/>
          <p:cNvSpPr/>
          <p:nvPr/>
        </p:nvSpPr>
        <p:spPr>
          <a:xfrm>
            <a:off x="3665220" y="2697478"/>
            <a:ext cx="1595629" cy="112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9"/>
                </a:moveTo>
                <a:lnTo>
                  <a:pt x="117" y="1294"/>
                </a:lnTo>
                <a:lnTo>
                  <a:pt x="438" y="621"/>
                </a:lnTo>
                <a:lnTo>
                  <a:pt x="912" y="167"/>
                </a:lnTo>
                <a:lnTo>
                  <a:pt x="1494" y="0"/>
                </a:lnTo>
                <a:lnTo>
                  <a:pt x="20106" y="0"/>
                </a:lnTo>
                <a:lnTo>
                  <a:pt x="20688" y="167"/>
                </a:lnTo>
                <a:lnTo>
                  <a:pt x="21162" y="621"/>
                </a:lnTo>
                <a:lnTo>
                  <a:pt x="21483" y="1294"/>
                </a:lnTo>
                <a:lnTo>
                  <a:pt x="21600" y="2119"/>
                </a:lnTo>
                <a:lnTo>
                  <a:pt x="21600" y="19480"/>
                </a:lnTo>
                <a:lnTo>
                  <a:pt x="21483" y="20306"/>
                </a:lnTo>
                <a:lnTo>
                  <a:pt x="21162" y="20979"/>
                </a:lnTo>
                <a:lnTo>
                  <a:pt x="20688" y="21433"/>
                </a:lnTo>
                <a:lnTo>
                  <a:pt x="20106" y="21600"/>
                </a:lnTo>
                <a:lnTo>
                  <a:pt x="1494" y="21600"/>
                </a:lnTo>
                <a:lnTo>
                  <a:pt x="912" y="21433"/>
                </a:lnTo>
                <a:lnTo>
                  <a:pt x="438" y="20979"/>
                </a:lnTo>
                <a:lnTo>
                  <a:pt x="117" y="20306"/>
                </a:lnTo>
                <a:lnTo>
                  <a:pt x="0" y="19480"/>
                </a:lnTo>
                <a:lnTo>
                  <a:pt x="0" y="2119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0" name="object 12"/>
          <p:cNvSpPr/>
          <p:nvPr/>
        </p:nvSpPr>
        <p:spPr>
          <a:xfrm>
            <a:off x="6124954" y="2697478"/>
            <a:ext cx="1595629" cy="112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19"/>
                </a:moveTo>
                <a:lnTo>
                  <a:pt x="117" y="1294"/>
                </a:lnTo>
                <a:lnTo>
                  <a:pt x="438" y="621"/>
                </a:lnTo>
                <a:lnTo>
                  <a:pt x="912" y="167"/>
                </a:lnTo>
                <a:lnTo>
                  <a:pt x="1494" y="0"/>
                </a:lnTo>
                <a:lnTo>
                  <a:pt x="20106" y="0"/>
                </a:lnTo>
                <a:lnTo>
                  <a:pt x="20688" y="167"/>
                </a:lnTo>
                <a:lnTo>
                  <a:pt x="21162" y="621"/>
                </a:lnTo>
                <a:lnTo>
                  <a:pt x="21483" y="1294"/>
                </a:lnTo>
                <a:lnTo>
                  <a:pt x="21600" y="2119"/>
                </a:lnTo>
                <a:lnTo>
                  <a:pt x="21600" y="19480"/>
                </a:lnTo>
                <a:lnTo>
                  <a:pt x="21483" y="20306"/>
                </a:lnTo>
                <a:lnTo>
                  <a:pt x="21162" y="20979"/>
                </a:lnTo>
                <a:lnTo>
                  <a:pt x="20688" y="21433"/>
                </a:lnTo>
                <a:lnTo>
                  <a:pt x="20106" y="21600"/>
                </a:lnTo>
                <a:lnTo>
                  <a:pt x="1494" y="21600"/>
                </a:lnTo>
                <a:lnTo>
                  <a:pt x="912" y="21433"/>
                </a:lnTo>
                <a:lnTo>
                  <a:pt x="438" y="20979"/>
                </a:lnTo>
                <a:lnTo>
                  <a:pt x="117" y="20306"/>
                </a:lnTo>
                <a:lnTo>
                  <a:pt x="0" y="19480"/>
                </a:lnTo>
                <a:lnTo>
                  <a:pt x="0" y="2119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1" name="object 13"/>
          <p:cNvSpPr/>
          <p:nvPr/>
        </p:nvSpPr>
        <p:spPr>
          <a:xfrm>
            <a:off x="6355341" y="2778250"/>
            <a:ext cx="397306" cy="46830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2" name="object 14"/>
          <p:cNvSpPr txBox="1"/>
          <p:nvPr/>
        </p:nvSpPr>
        <p:spPr>
          <a:xfrm>
            <a:off x="6206997" y="3180333"/>
            <a:ext cx="66992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</a:t>
            </a:r>
            <a:r>
              <a:rPr spc="-55"/>
              <a:t> </a:t>
            </a:r>
            <a:r>
              <a:t>Server</a:t>
            </a:r>
          </a:p>
        </p:txBody>
      </p:sp>
      <p:sp>
        <p:nvSpPr>
          <p:cNvPr id="1273" name="object 15"/>
          <p:cNvSpPr/>
          <p:nvPr/>
        </p:nvSpPr>
        <p:spPr>
          <a:xfrm>
            <a:off x="1516730" y="2797156"/>
            <a:ext cx="256853" cy="28070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4" name="object 16"/>
          <p:cNvSpPr txBox="1"/>
          <p:nvPr/>
        </p:nvSpPr>
        <p:spPr>
          <a:xfrm>
            <a:off x="1263777" y="3044698"/>
            <a:ext cx="76263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</a:t>
            </a:r>
            <a:r>
              <a:rPr spc="-79"/>
              <a:t> </a:t>
            </a:r>
            <a:r>
              <a:rPr spc="-4"/>
              <a:t>Server</a:t>
            </a:r>
          </a:p>
        </p:txBody>
      </p:sp>
      <p:sp>
        <p:nvSpPr>
          <p:cNvPr id="1275" name="object 17"/>
          <p:cNvSpPr txBox="1"/>
          <p:nvPr/>
        </p:nvSpPr>
        <p:spPr>
          <a:xfrm>
            <a:off x="5613653" y="1176908"/>
            <a:ext cx="633096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7625" marR="5080" indent="-35560">
              <a:spcBef>
                <a:spcPts val="100"/>
              </a:spcBef>
              <a:defRPr spc="-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ustomer  </a:t>
            </a:r>
            <a:r>
              <a:rPr spc="-4"/>
              <a:t>Network</a:t>
            </a:r>
          </a:p>
        </p:txBody>
      </p:sp>
      <p:sp>
        <p:nvSpPr>
          <p:cNvPr id="1276" name="object 18"/>
          <p:cNvSpPr/>
          <p:nvPr/>
        </p:nvSpPr>
        <p:spPr>
          <a:xfrm>
            <a:off x="5670803" y="690372"/>
            <a:ext cx="518161" cy="54864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7" name="object 19"/>
          <p:cNvSpPr/>
          <p:nvPr/>
        </p:nvSpPr>
        <p:spPr>
          <a:xfrm flipH="1" flipV="1">
            <a:off x="3274314" y="1073657"/>
            <a:ext cx="1052578" cy="1047751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8" name="object 20"/>
          <p:cNvSpPr/>
          <p:nvPr/>
        </p:nvSpPr>
        <p:spPr>
          <a:xfrm>
            <a:off x="4224528" y="2055876"/>
            <a:ext cx="467869" cy="38404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9" name="object 21"/>
          <p:cNvSpPr/>
          <p:nvPr/>
        </p:nvSpPr>
        <p:spPr>
          <a:xfrm>
            <a:off x="4270247" y="2066544"/>
            <a:ext cx="377952" cy="40538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0" name="object 22"/>
          <p:cNvSpPr/>
          <p:nvPr/>
        </p:nvSpPr>
        <p:spPr>
          <a:xfrm>
            <a:off x="4271771" y="2080260"/>
            <a:ext cx="373381" cy="289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28"/>
                </a:lnTo>
                <a:lnTo>
                  <a:pt x="1474" y="5347"/>
                </a:lnTo>
                <a:lnTo>
                  <a:pt x="3163" y="3162"/>
                </a:lnTo>
                <a:lnTo>
                  <a:pt x="5349" y="1474"/>
                </a:lnTo>
                <a:lnTo>
                  <a:pt x="7929" y="386"/>
                </a:lnTo>
                <a:lnTo>
                  <a:pt x="10800" y="0"/>
                </a:lnTo>
                <a:lnTo>
                  <a:pt x="13671" y="386"/>
                </a:lnTo>
                <a:lnTo>
                  <a:pt x="16251" y="1474"/>
                </a:lnTo>
                <a:lnTo>
                  <a:pt x="18437" y="3162"/>
                </a:lnTo>
                <a:lnTo>
                  <a:pt x="20126" y="5347"/>
                </a:lnTo>
                <a:lnTo>
                  <a:pt x="21214" y="7928"/>
                </a:lnTo>
                <a:lnTo>
                  <a:pt x="21600" y="10800"/>
                </a:lnTo>
                <a:lnTo>
                  <a:pt x="21214" y="13672"/>
                </a:lnTo>
                <a:lnTo>
                  <a:pt x="20126" y="16253"/>
                </a:lnTo>
                <a:lnTo>
                  <a:pt x="18437" y="18438"/>
                </a:lnTo>
                <a:lnTo>
                  <a:pt x="16251" y="20126"/>
                </a:lnTo>
                <a:lnTo>
                  <a:pt x="13671" y="21214"/>
                </a:lnTo>
                <a:lnTo>
                  <a:pt x="10800" y="21600"/>
                </a:lnTo>
                <a:lnTo>
                  <a:pt x="7929" y="21214"/>
                </a:lnTo>
                <a:lnTo>
                  <a:pt x="5349" y="20126"/>
                </a:lnTo>
                <a:lnTo>
                  <a:pt x="3163" y="18438"/>
                </a:lnTo>
                <a:lnTo>
                  <a:pt x="1474" y="16253"/>
                </a:lnTo>
                <a:lnTo>
                  <a:pt x="386" y="1367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A2A2A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1" name="object 23"/>
          <p:cNvSpPr txBox="1"/>
          <p:nvPr/>
        </p:nvSpPr>
        <p:spPr>
          <a:xfrm>
            <a:off x="4391659" y="2116963"/>
            <a:ext cx="13589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2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1282" name="object 24"/>
          <p:cNvSpPr/>
          <p:nvPr/>
        </p:nvSpPr>
        <p:spPr>
          <a:xfrm flipV="1">
            <a:off x="4589526" y="1073657"/>
            <a:ext cx="1211201" cy="1047751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3" name="object 25"/>
          <p:cNvSpPr txBox="1"/>
          <p:nvPr/>
        </p:nvSpPr>
        <p:spPr>
          <a:xfrm>
            <a:off x="2777998" y="1128139"/>
            <a:ext cx="50165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</a:t>
            </a:r>
            <a:r>
              <a:rPr spc="-4"/>
              <a:t>e</a:t>
            </a:r>
            <a:r>
              <a:t>t</a:t>
            </a:r>
          </a:p>
        </p:txBody>
      </p:sp>
      <p:sp>
        <p:nvSpPr>
          <p:cNvPr id="1284" name="object 26"/>
          <p:cNvSpPr/>
          <p:nvPr/>
        </p:nvSpPr>
        <p:spPr>
          <a:xfrm>
            <a:off x="2746248" y="690372"/>
            <a:ext cx="563880" cy="54864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5" name="object 27"/>
          <p:cNvSpPr/>
          <p:nvPr/>
        </p:nvSpPr>
        <p:spPr>
          <a:xfrm flipH="1">
            <a:off x="1966722" y="2225800"/>
            <a:ext cx="2306702" cy="15494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6" name="object 28"/>
          <p:cNvSpPr/>
          <p:nvPr/>
        </p:nvSpPr>
        <p:spPr>
          <a:xfrm flipH="1" flipV="1">
            <a:off x="4645914" y="2234944"/>
            <a:ext cx="2278127" cy="1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7" name="object 29"/>
          <p:cNvSpPr/>
          <p:nvPr/>
        </p:nvSpPr>
        <p:spPr>
          <a:xfrm>
            <a:off x="4459985" y="2370582"/>
            <a:ext cx="4827" cy="327407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8" name="object 30"/>
          <p:cNvSpPr/>
          <p:nvPr/>
        </p:nvSpPr>
        <p:spPr>
          <a:xfrm>
            <a:off x="6924292" y="2225800"/>
            <a:ext cx="1" cy="472695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9" name="object 31"/>
          <p:cNvSpPr/>
          <p:nvPr/>
        </p:nvSpPr>
        <p:spPr>
          <a:xfrm>
            <a:off x="1966722" y="2228850"/>
            <a:ext cx="5588" cy="469140"/>
          </a:xfrm>
          <a:prstGeom prst="line">
            <a:avLst/>
          </a:prstGeom>
          <a:ln w="25908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0" name="object 32"/>
          <p:cNvSpPr/>
          <p:nvPr/>
        </p:nvSpPr>
        <p:spPr>
          <a:xfrm>
            <a:off x="1760220" y="1213103"/>
            <a:ext cx="1389889" cy="165354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08" name="object 33"/>
          <p:cNvGrpSpPr/>
          <p:nvPr/>
        </p:nvGrpSpPr>
        <p:grpSpPr>
          <a:xfrm>
            <a:off x="1847342" y="1314449"/>
            <a:ext cx="1216660" cy="1411861"/>
            <a:chOff x="0" y="0"/>
            <a:chExt cx="1216659" cy="1411859"/>
          </a:xfrm>
        </p:grpSpPr>
        <p:sp>
          <p:nvSpPr>
            <p:cNvPr id="1291" name="Shape"/>
            <p:cNvSpPr/>
            <p:nvPr/>
          </p:nvSpPr>
          <p:spPr>
            <a:xfrm>
              <a:off x="1149477" y="76718"/>
              <a:ext cx="40800" cy="9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00" y="0"/>
                  </a:moveTo>
                  <a:lnTo>
                    <a:pt x="6790" y="4847"/>
                  </a:lnTo>
                  <a:lnTo>
                    <a:pt x="3967" y="12224"/>
                  </a:lnTo>
                  <a:lnTo>
                    <a:pt x="268" y="19601"/>
                  </a:lnTo>
                  <a:lnTo>
                    <a:pt x="0" y="20072"/>
                  </a:lnTo>
                  <a:lnTo>
                    <a:pt x="13245" y="21600"/>
                  </a:lnTo>
                  <a:lnTo>
                    <a:pt x="13649" y="20865"/>
                  </a:lnTo>
                  <a:lnTo>
                    <a:pt x="17481" y="13224"/>
                  </a:lnTo>
                  <a:lnTo>
                    <a:pt x="20440" y="5435"/>
                  </a:lnTo>
                  <a:lnTo>
                    <a:pt x="21600" y="363"/>
                  </a:lnTo>
                  <a:lnTo>
                    <a:pt x="790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2" name="Shape"/>
            <p:cNvSpPr/>
            <p:nvPr/>
          </p:nvSpPr>
          <p:spPr>
            <a:xfrm>
              <a:off x="1165733" y="63373"/>
              <a:ext cx="50927" cy="1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17" y="0"/>
                  </a:moveTo>
                  <a:lnTo>
                    <a:pt x="0" y="0"/>
                  </a:lnTo>
                  <a:lnTo>
                    <a:pt x="10935" y="3322"/>
                  </a:lnTo>
                  <a:lnTo>
                    <a:pt x="10410" y="19509"/>
                  </a:lnTo>
                  <a:lnTo>
                    <a:pt x="21600" y="21600"/>
                  </a:lnTo>
                  <a:lnTo>
                    <a:pt x="1861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3" name="Shape"/>
            <p:cNvSpPr/>
            <p:nvPr/>
          </p:nvSpPr>
          <p:spPr>
            <a:xfrm>
              <a:off x="1164398" y="63373"/>
              <a:ext cx="27117" cy="1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" y="0"/>
                  </a:moveTo>
                  <a:lnTo>
                    <a:pt x="0" y="19330"/>
                  </a:lnTo>
                  <a:lnTo>
                    <a:pt x="20614" y="21600"/>
                  </a:lnTo>
                  <a:lnTo>
                    <a:pt x="21600" y="367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4" name="Shape"/>
            <p:cNvSpPr/>
            <p:nvPr/>
          </p:nvSpPr>
          <p:spPr>
            <a:xfrm>
              <a:off x="1139063" y="0"/>
              <a:ext cx="70563" cy="76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35" y="0"/>
                  </a:moveTo>
                  <a:lnTo>
                    <a:pt x="0" y="21168"/>
                  </a:lnTo>
                  <a:lnTo>
                    <a:pt x="7755" y="21600"/>
                  </a:lnTo>
                  <a:lnTo>
                    <a:pt x="8164" y="17843"/>
                  </a:lnTo>
                  <a:lnTo>
                    <a:pt x="21600" y="17843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5" name="Shape"/>
            <p:cNvSpPr/>
            <p:nvPr/>
          </p:nvSpPr>
          <p:spPr>
            <a:xfrm>
              <a:off x="1087501" y="236854"/>
              <a:ext cx="64389" cy="10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77" y="0"/>
                  </a:moveTo>
                  <a:lnTo>
                    <a:pt x="11247" y="3695"/>
                  </a:lnTo>
                  <a:lnTo>
                    <a:pt x="7158" y="9889"/>
                  </a:lnTo>
                  <a:lnTo>
                    <a:pt x="2641" y="15979"/>
                  </a:lnTo>
                  <a:lnTo>
                    <a:pt x="0" y="19232"/>
                  </a:lnTo>
                  <a:lnTo>
                    <a:pt x="7754" y="21600"/>
                  </a:lnTo>
                  <a:lnTo>
                    <a:pt x="10566" y="18165"/>
                  </a:lnTo>
                  <a:lnTo>
                    <a:pt x="15209" y="11867"/>
                  </a:lnTo>
                  <a:lnTo>
                    <a:pt x="19428" y="5491"/>
                  </a:lnTo>
                  <a:lnTo>
                    <a:pt x="21600" y="1796"/>
                  </a:lnTo>
                  <a:lnTo>
                    <a:pt x="1337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6" name="Shape"/>
            <p:cNvSpPr/>
            <p:nvPr/>
          </p:nvSpPr>
          <p:spPr>
            <a:xfrm>
              <a:off x="990726" y="397510"/>
              <a:ext cx="81408" cy="9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3" y="0"/>
                  </a:moveTo>
                  <a:lnTo>
                    <a:pt x="5763" y="11975"/>
                  </a:lnTo>
                  <a:lnTo>
                    <a:pt x="0" y="17949"/>
                  </a:lnTo>
                  <a:lnTo>
                    <a:pt x="5257" y="21600"/>
                  </a:lnTo>
                  <a:lnTo>
                    <a:pt x="16411" y="9459"/>
                  </a:lnTo>
                  <a:lnTo>
                    <a:pt x="21600" y="2932"/>
                  </a:lnTo>
                  <a:lnTo>
                    <a:pt x="15703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7" name="Shape"/>
            <p:cNvSpPr/>
            <p:nvPr/>
          </p:nvSpPr>
          <p:spPr>
            <a:xfrm>
              <a:off x="861568" y="536575"/>
              <a:ext cx="95885" cy="86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52" y="0"/>
                  </a:moveTo>
                  <a:lnTo>
                    <a:pt x="15392" y="2280"/>
                  </a:lnTo>
                  <a:lnTo>
                    <a:pt x="10328" y="7348"/>
                  </a:lnTo>
                  <a:lnTo>
                    <a:pt x="5149" y="12130"/>
                  </a:lnTo>
                  <a:lnTo>
                    <a:pt x="0" y="16438"/>
                  </a:lnTo>
                  <a:lnTo>
                    <a:pt x="3519" y="21600"/>
                  </a:lnTo>
                  <a:lnTo>
                    <a:pt x="8897" y="17103"/>
                  </a:lnTo>
                  <a:lnTo>
                    <a:pt x="14247" y="12130"/>
                  </a:lnTo>
                  <a:lnTo>
                    <a:pt x="19512" y="6873"/>
                  </a:lnTo>
                  <a:lnTo>
                    <a:pt x="21600" y="4561"/>
                  </a:lnTo>
                  <a:lnTo>
                    <a:pt x="1745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8" name="Shape"/>
            <p:cNvSpPr/>
            <p:nvPr/>
          </p:nvSpPr>
          <p:spPr>
            <a:xfrm>
              <a:off x="704214" y="642366"/>
              <a:ext cx="105412" cy="6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76" y="0"/>
                  </a:moveTo>
                  <a:lnTo>
                    <a:pt x="11919" y="5895"/>
                  </a:lnTo>
                  <a:lnTo>
                    <a:pt x="1457" y="12318"/>
                  </a:lnTo>
                  <a:lnTo>
                    <a:pt x="0" y="12889"/>
                  </a:lnTo>
                  <a:lnTo>
                    <a:pt x="1327" y="21600"/>
                  </a:lnTo>
                  <a:lnTo>
                    <a:pt x="14183" y="14033"/>
                  </a:lnTo>
                  <a:lnTo>
                    <a:pt x="21600" y="7919"/>
                  </a:lnTo>
                  <a:lnTo>
                    <a:pt x="19076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9" name="Shape"/>
            <p:cNvSpPr/>
            <p:nvPr/>
          </p:nvSpPr>
          <p:spPr>
            <a:xfrm>
              <a:off x="525652" y="692150"/>
              <a:ext cx="105793" cy="3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92" y="0"/>
                  </a:moveTo>
                  <a:lnTo>
                    <a:pt x="11280" y="1157"/>
                  </a:lnTo>
                  <a:lnTo>
                    <a:pt x="5601" y="3086"/>
                  </a:lnTo>
                  <a:lnTo>
                    <a:pt x="0" y="6171"/>
                  </a:lnTo>
                  <a:lnTo>
                    <a:pt x="959" y="21600"/>
                  </a:lnTo>
                  <a:lnTo>
                    <a:pt x="6198" y="18746"/>
                  </a:lnTo>
                  <a:lnTo>
                    <a:pt x="11487" y="16894"/>
                  </a:lnTo>
                  <a:lnTo>
                    <a:pt x="21600" y="15737"/>
                  </a:lnTo>
                  <a:lnTo>
                    <a:pt x="2139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0" name="Shape"/>
            <p:cNvSpPr/>
            <p:nvPr/>
          </p:nvSpPr>
          <p:spPr>
            <a:xfrm>
              <a:off x="355981" y="726694"/>
              <a:ext cx="102870" cy="7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00" y="0"/>
                  </a:moveTo>
                  <a:lnTo>
                    <a:pt x="7413" y="8541"/>
                  </a:lnTo>
                  <a:lnTo>
                    <a:pt x="0" y="15185"/>
                  </a:lnTo>
                  <a:lnTo>
                    <a:pt x="3040" y="21600"/>
                  </a:lnTo>
                  <a:lnTo>
                    <a:pt x="4880" y="19816"/>
                  </a:lnTo>
                  <a:lnTo>
                    <a:pt x="10000" y="15374"/>
                  </a:lnTo>
                  <a:lnTo>
                    <a:pt x="15200" y="11350"/>
                  </a:lnTo>
                  <a:lnTo>
                    <a:pt x="20453" y="7820"/>
                  </a:lnTo>
                  <a:lnTo>
                    <a:pt x="21600" y="7175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1" name="Shape"/>
            <p:cNvSpPr/>
            <p:nvPr/>
          </p:nvSpPr>
          <p:spPr>
            <a:xfrm>
              <a:off x="218694" y="825373"/>
              <a:ext cx="91187" cy="91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59" y="0"/>
                  </a:moveTo>
                  <a:lnTo>
                    <a:pt x="6558" y="10456"/>
                  </a:lnTo>
                  <a:lnTo>
                    <a:pt x="0" y="17656"/>
                  </a:lnTo>
                  <a:lnTo>
                    <a:pt x="4693" y="21600"/>
                  </a:lnTo>
                  <a:lnTo>
                    <a:pt x="5926" y="20166"/>
                  </a:lnTo>
                  <a:lnTo>
                    <a:pt x="10890" y="14788"/>
                  </a:lnTo>
                  <a:lnTo>
                    <a:pt x="16004" y="9710"/>
                  </a:lnTo>
                  <a:lnTo>
                    <a:pt x="21329" y="4900"/>
                  </a:lnTo>
                  <a:lnTo>
                    <a:pt x="21600" y="4690"/>
                  </a:lnTo>
                  <a:lnTo>
                    <a:pt x="1765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2" name="Shape"/>
            <p:cNvSpPr/>
            <p:nvPr/>
          </p:nvSpPr>
          <p:spPr>
            <a:xfrm>
              <a:off x="115062" y="962532"/>
              <a:ext cx="76201" cy="10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24" y="0"/>
                  </a:moveTo>
                  <a:lnTo>
                    <a:pt x="13968" y="1724"/>
                  </a:lnTo>
                  <a:lnTo>
                    <a:pt x="8820" y="7568"/>
                  </a:lnTo>
                  <a:lnTo>
                    <a:pt x="3960" y="13601"/>
                  </a:lnTo>
                  <a:lnTo>
                    <a:pt x="0" y="18961"/>
                  </a:lnTo>
                  <a:lnTo>
                    <a:pt x="6408" y="21600"/>
                  </a:lnTo>
                  <a:lnTo>
                    <a:pt x="10224" y="16456"/>
                  </a:lnTo>
                  <a:lnTo>
                    <a:pt x="14940" y="10585"/>
                  </a:lnTo>
                  <a:lnTo>
                    <a:pt x="19944" y="4929"/>
                  </a:lnTo>
                  <a:lnTo>
                    <a:pt x="21600" y="3205"/>
                  </a:lnTo>
                  <a:lnTo>
                    <a:pt x="15624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3" name="Shape"/>
            <p:cNvSpPr/>
            <p:nvPr/>
          </p:nvSpPr>
          <p:spPr>
            <a:xfrm>
              <a:off x="47116" y="1123569"/>
              <a:ext cx="58041" cy="106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67" y="0"/>
                  </a:moveTo>
                  <a:lnTo>
                    <a:pt x="9028" y="4935"/>
                  </a:lnTo>
                  <a:lnTo>
                    <a:pt x="4821" y="11394"/>
                  </a:lnTo>
                  <a:lnTo>
                    <a:pt x="1087" y="17957"/>
                  </a:lnTo>
                  <a:lnTo>
                    <a:pt x="0" y="20231"/>
                  </a:lnTo>
                  <a:lnTo>
                    <a:pt x="9311" y="21600"/>
                  </a:lnTo>
                  <a:lnTo>
                    <a:pt x="10304" y="19507"/>
                  </a:lnTo>
                  <a:lnTo>
                    <a:pt x="13896" y="13177"/>
                  </a:lnTo>
                  <a:lnTo>
                    <a:pt x="17960" y="6924"/>
                  </a:lnTo>
                  <a:lnTo>
                    <a:pt x="21600" y="1963"/>
                  </a:lnTo>
                  <a:lnTo>
                    <a:pt x="1266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4" name="Shape"/>
            <p:cNvSpPr/>
            <p:nvPr/>
          </p:nvSpPr>
          <p:spPr>
            <a:xfrm>
              <a:off x="0" y="1331976"/>
              <a:ext cx="70754" cy="79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90" y="21600"/>
                  </a:lnTo>
                  <a:lnTo>
                    <a:pt x="21600" y="4464"/>
                  </a:lnTo>
                  <a:lnTo>
                    <a:pt x="15547" y="4464"/>
                  </a:lnTo>
                  <a:lnTo>
                    <a:pt x="7676" y="3777"/>
                  </a:lnTo>
                  <a:lnTo>
                    <a:pt x="8045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5" name="Shape"/>
            <p:cNvSpPr/>
            <p:nvPr/>
          </p:nvSpPr>
          <p:spPr>
            <a:xfrm>
              <a:off x="50926" y="1335136"/>
              <a:ext cx="26671" cy="1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8" y="0"/>
                  </a:moveTo>
                  <a:lnTo>
                    <a:pt x="0" y="21600"/>
                  </a:lnTo>
                  <a:lnTo>
                    <a:pt x="16058" y="21600"/>
                  </a:lnTo>
                  <a:lnTo>
                    <a:pt x="21600" y="249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6" name="Shape"/>
            <p:cNvSpPr/>
            <p:nvPr/>
          </p:nvSpPr>
          <p:spPr>
            <a:xfrm>
              <a:off x="26352" y="1300099"/>
              <a:ext cx="29529" cy="3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6" y="0"/>
                  </a:moveTo>
                  <a:lnTo>
                    <a:pt x="1626" y="6577"/>
                  </a:lnTo>
                  <a:lnTo>
                    <a:pt x="0" y="20635"/>
                  </a:lnTo>
                  <a:lnTo>
                    <a:pt x="18904" y="21600"/>
                  </a:lnTo>
                  <a:lnTo>
                    <a:pt x="20299" y="9239"/>
                  </a:lnTo>
                  <a:lnTo>
                    <a:pt x="21600" y="2662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7" name="Shape"/>
            <p:cNvSpPr/>
            <p:nvPr/>
          </p:nvSpPr>
          <p:spPr>
            <a:xfrm>
              <a:off x="25145" y="1333571"/>
              <a:ext cx="27051" cy="1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4" y="0"/>
                  </a:moveTo>
                  <a:lnTo>
                    <a:pt x="0" y="17920"/>
                  </a:lnTo>
                  <a:lnTo>
                    <a:pt x="20587" y="21600"/>
                  </a:lnTo>
                  <a:lnTo>
                    <a:pt x="21600" y="2266"/>
                  </a:lnTo>
                  <a:lnTo>
                    <a:pt x="964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09" name="object 34"/>
          <p:cNvSpPr/>
          <p:nvPr/>
        </p:nvSpPr>
        <p:spPr>
          <a:xfrm>
            <a:off x="2880360" y="2433827"/>
            <a:ext cx="1639825" cy="57912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20" name="object 35"/>
          <p:cNvGrpSpPr/>
          <p:nvPr/>
        </p:nvGrpSpPr>
        <p:grpSpPr>
          <a:xfrm>
            <a:off x="3001516" y="2456688"/>
            <a:ext cx="1475487" cy="446915"/>
            <a:chOff x="0" y="0"/>
            <a:chExt cx="1475485" cy="446914"/>
          </a:xfrm>
        </p:grpSpPr>
        <p:sp>
          <p:nvSpPr>
            <p:cNvPr id="1310" name="Shape"/>
            <p:cNvSpPr/>
            <p:nvPr/>
          </p:nvSpPr>
          <p:spPr>
            <a:xfrm>
              <a:off x="1402842" y="145287"/>
              <a:ext cx="72644" cy="9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09" y="0"/>
                  </a:moveTo>
                  <a:lnTo>
                    <a:pt x="0" y="4456"/>
                  </a:lnTo>
                  <a:lnTo>
                    <a:pt x="717" y="4850"/>
                  </a:lnTo>
                  <a:lnTo>
                    <a:pt x="3776" y="6965"/>
                  </a:lnTo>
                  <a:lnTo>
                    <a:pt x="12009" y="15255"/>
                  </a:lnTo>
                  <a:lnTo>
                    <a:pt x="13934" y="21600"/>
                  </a:lnTo>
                  <a:lnTo>
                    <a:pt x="21600" y="21149"/>
                  </a:lnTo>
                  <a:lnTo>
                    <a:pt x="17409" y="10574"/>
                  </a:lnTo>
                  <a:lnTo>
                    <a:pt x="9365" y="3017"/>
                  </a:lnTo>
                  <a:lnTo>
                    <a:pt x="5929" y="620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1" name="Shape"/>
            <p:cNvSpPr/>
            <p:nvPr/>
          </p:nvSpPr>
          <p:spPr>
            <a:xfrm>
              <a:off x="1247012" y="59181"/>
              <a:ext cx="105538" cy="64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8" y="0"/>
                  </a:moveTo>
                  <a:lnTo>
                    <a:pt x="0" y="8174"/>
                  </a:lnTo>
                  <a:lnTo>
                    <a:pt x="2859" y="9784"/>
                  </a:lnTo>
                  <a:lnTo>
                    <a:pt x="6940" y="12367"/>
                  </a:lnTo>
                  <a:lnTo>
                    <a:pt x="10839" y="15078"/>
                  </a:lnTo>
                  <a:lnTo>
                    <a:pt x="14556" y="17831"/>
                  </a:lnTo>
                  <a:lnTo>
                    <a:pt x="18091" y="20711"/>
                  </a:lnTo>
                  <a:lnTo>
                    <a:pt x="19079" y="21600"/>
                  </a:lnTo>
                  <a:lnTo>
                    <a:pt x="21600" y="13977"/>
                  </a:lnTo>
                  <a:lnTo>
                    <a:pt x="13049" y="7200"/>
                  </a:lnTo>
                  <a:lnTo>
                    <a:pt x="4783" y="1736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2" name="Shape"/>
            <p:cNvSpPr/>
            <p:nvPr/>
          </p:nvSpPr>
          <p:spPr>
            <a:xfrm>
              <a:off x="1073531" y="14986"/>
              <a:ext cx="106680" cy="4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8" y="0"/>
                  </a:moveTo>
                  <a:lnTo>
                    <a:pt x="0" y="11894"/>
                  </a:lnTo>
                  <a:lnTo>
                    <a:pt x="5811" y="14084"/>
                  </a:lnTo>
                  <a:lnTo>
                    <a:pt x="15583" y="18878"/>
                  </a:lnTo>
                  <a:lnTo>
                    <a:pt x="20314" y="21600"/>
                  </a:lnTo>
                  <a:lnTo>
                    <a:pt x="21600" y="9882"/>
                  </a:lnTo>
                  <a:lnTo>
                    <a:pt x="16869" y="7161"/>
                  </a:lnTo>
                  <a:lnTo>
                    <a:pt x="6891" y="230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3" name="Shape"/>
            <p:cNvSpPr/>
            <p:nvPr/>
          </p:nvSpPr>
          <p:spPr>
            <a:xfrm>
              <a:off x="894969" y="0"/>
              <a:ext cx="104649" cy="30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0" y="0"/>
                  </a:moveTo>
                  <a:lnTo>
                    <a:pt x="0" y="0"/>
                  </a:lnTo>
                  <a:lnTo>
                    <a:pt x="52" y="18284"/>
                  </a:lnTo>
                  <a:lnTo>
                    <a:pt x="5872" y="18464"/>
                  </a:lnTo>
                  <a:lnTo>
                    <a:pt x="11272" y="19181"/>
                  </a:lnTo>
                  <a:lnTo>
                    <a:pt x="16646" y="20346"/>
                  </a:lnTo>
                  <a:lnTo>
                    <a:pt x="21154" y="21600"/>
                  </a:lnTo>
                  <a:lnTo>
                    <a:pt x="21600" y="3405"/>
                  </a:lnTo>
                  <a:lnTo>
                    <a:pt x="17091" y="2151"/>
                  </a:lnTo>
                  <a:lnTo>
                    <a:pt x="11586" y="986"/>
                  </a:lnTo>
                  <a:lnTo>
                    <a:pt x="6081" y="17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4" name="Shape"/>
            <p:cNvSpPr/>
            <p:nvPr/>
          </p:nvSpPr>
          <p:spPr>
            <a:xfrm>
              <a:off x="712596" y="2920"/>
              <a:ext cx="105665" cy="3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62" y="0"/>
                  </a:moveTo>
                  <a:lnTo>
                    <a:pt x="16096" y="900"/>
                  </a:lnTo>
                  <a:lnTo>
                    <a:pt x="5400" y="4200"/>
                  </a:lnTo>
                  <a:lnTo>
                    <a:pt x="0" y="6525"/>
                  </a:lnTo>
                  <a:lnTo>
                    <a:pt x="753" y="21600"/>
                  </a:lnTo>
                  <a:lnTo>
                    <a:pt x="5971" y="19424"/>
                  </a:lnTo>
                  <a:lnTo>
                    <a:pt x="16408" y="16200"/>
                  </a:lnTo>
                  <a:lnTo>
                    <a:pt x="21600" y="15225"/>
                  </a:lnTo>
                  <a:lnTo>
                    <a:pt x="2126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5" name="Shape"/>
            <p:cNvSpPr/>
            <p:nvPr/>
          </p:nvSpPr>
          <p:spPr>
            <a:xfrm>
              <a:off x="533654" y="27431"/>
              <a:ext cx="107062" cy="5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47" y="0"/>
                  </a:moveTo>
                  <a:lnTo>
                    <a:pt x="11684" y="4234"/>
                  </a:lnTo>
                  <a:lnTo>
                    <a:pt x="2639" y="9434"/>
                  </a:lnTo>
                  <a:lnTo>
                    <a:pt x="0" y="11202"/>
                  </a:lnTo>
                  <a:lnTo>
                    <a:pt x="1589" y="21600"/>
                  </a:lnTo>
                  <a:lnTo>
                    <a:pt x="4074" y="19938"/>
                  </a:lnTo>
                  <a:lnTo>
                    <a:pt x="8404" y="17366"/>
                  </a:lnTo>
                  <a:lnTo>
                    <a:pt x="12888" y="14900"/>
                  </a:lnTo>
                  <a:lnTo>
                    <a:pt x="17500" y="12596"/>
                  </a:lnTo>
                  <a:lnTo>
                    <a:pt x="21600" y="10666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6" name="Shape"/>
            <p:cNvSpPr/>
            <p:nvPr/>
          </p:nvSpPr>
          <p:spPr>
            <a:xfrm>
              <a:off x="367156" y="81406"/>
              <a:ext cx="102872" cy="7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13" y="0"/>
                  </a:moveTo>
                  <a:lnTo>
                    <a:pt x="10053" y="6380"/>
                  </a:lnTo>
                  <a:lnTo>
                    <a:pt x="1307" y="14213"/>
                  </a:lnTo>
                  <a:lnTo>
                    <a:pt x="0" y="15706"/>
                  </a:lnTo>
                  <a:lnTo>
                    <a:pt x="3440" y="21600"/>
                  </a:lnTo>
                  <a:lnTo>
                    <a:pt x="4507" y="20406"/>
                  </a:lnTo>
                  <a:lnTo>
                    <a:pt x="6933" y="17944"/>
                  </a:lnTo>
                  <a:lnTo>
                    <a:pt x="15787" y="10744"/>
                  </a:lnTo>
                  <a:lnTo>
                    <a:pt x="21600" y="6976"/>
                  </a:lnTo>
                  <a:lnTo>
                    <a:pt x="19413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7" name="Shape"/>
            <p:cNvSpPr/>
            <p:nvPr/>
          </p:nvSpPr>
          <p:spPr>
            <a:xfrm>
              <a:off x="283591" y="206629"/>
              <a:ext cx="62357" cy="10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70" y="0"/>
                  </a:moveTo>
                  <a:lnTo>
                    <a:pt x="12450" y="1360"/>
                  </a:lnTo>
                  <a:lnTo>
                    <a:pt x="12274" y="3440"/>
                  </a:lnTo>
                  <a:lnTo>
                    <a:pt x="11834" y="5146"/>
                  </a:lnTo>
                  <a:lnTo>
                    <a:pt x="5455" y="13787"/>
                  </a:lnTo>
                  <a:lnTo>
                    <a:pt x="0" y="17920"/>
                  </a:lnTo>
                  <a:lnTo>
                    <a:pt x="6599" y="21600"/>
                  </a:lnTo>
                  <a:lnTo>
                    <a:pt x="15133" y="14640"/>
                  </a:lnTo>
                  <a:lnTo>
                    <a:pt x="20677" y="5973"/>
                  </a:lnTo>
                  <a:lnTo>
                    <a:pt x="21380" y="1840"/>
                  </a:lnTo>
                  <a:lnTo>
                    <a:pt x="21600" y="507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8" name="Shape"/>
            <p:cNvSpPr/>
            <p:nvPr/>
          </p:nvSpPr>
          <p:spPr>
            <a:xfrm>
              <a:off x="135127" y="338709"/>
              <a:ext cx="105030" cy="6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75" y="0"/>
                  </a:moveTo>
                  <a:lnTo>
                    <a:pt x="7731" y="9062"/>
                  </a:lnTo>
                  <a:lnTo>
                    <a:pt x="0" y="13572"/>
                  </a:lnTo>
                  <a:lnTo>
                    <a:pt x="1619" y="21600"/>
                  </a:lnTo>
                  <a:lnTo>
                    <a:pt x="10004" y="16717"/>
                  </a:lnTo>
                  <a:lnTo>
                    <a:pt x="20660" y="8028"/>
                  </a:lnTo>
                  <a:lnTo>
                    <a:pt x="21600" y="7076"/>
                  </a:lnTo>
                  <a:lnTo>
                    <a:pt x="18675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9" name="Triangle"/>
            <p:cNvSpPr/>
            <p:nvPr/>
          </p:nvSpPr>
          <p:spPr>
            <a:xfrm>
              <a:off x="0" y="369443"/>
              <a:ext cx="81026" cy="7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70" y="0"/>
                  </a:moveTo>
                  <a:lnTo>
                    <a:pt x="0" y="12818"/>
                  </a:lnTo>
                  <a:lnTo>
                    <a:pt x="21600" y="21600"/>
                  </a:lnTo>
                  <a:lnTo>
                    <a:pt x="1967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21" name="object 36"/>
          <p:cNvSpPr/>
          <p:nvPr/>
        </p:nvSpPr>
        <p:spPr>
          <a:xfrm>
            <a:off x="5804915" y="1440179"/>
            <a:ext cx="1239013" cy="139903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37" name="object 37"/>
          <p:cNvGrpSpPr/>
          <p:nvPr/>
        </p:nvGrpSpPr>
        <p:grpSpPr>
          <a:xfrm>
            <a:off x="5893179" y="1541524"/>
            <a:ext cx="1063245" cy="1157099"/>
            <a:chOff x="0" y="0"/>
            <a:chExt cx="1063244" cy="1157097"/>
          </a:xfrm>
        </p:grpSpPr>
        <p:sp>
          <p:nvSpPr>
            <p:cNvPr id="1322" name="Shape"/>
            <p:cNvSpPr/>
            <p:nvPr/>
          </p:nvSpPr>
          <p:spPr>
            <a:xfrm>
              <a:off x="26061" y="76485"/>
              <a:ext cx="45441" cy="93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69" y="0"/>
                  </a:moveTo>
                  <a:lnTo>
                    <a:pt x="0" y="450"/>
                  </a:lnTo>
                  <a:lnTo>
                    <a:pt x="169" y="1345"/>
                  </a:lnTo>
                  <a:lnTo>
                    <a:pt x="2523" y="7813"/>
                  </a:lnTo>
                  <a:lnTo>
                    <a:pt x="5481" y="14103"/>
                  </a:lnTo>
                  <a:lnTo>
                    <a:pt x="9043" y="20307"/>
                  </a:lnTo>
                  <a:lnTo>
                    <a:pt x="9888" y="21600"/>
                  </a:lnTo>
                  <a:lnTo>
                    <a:pt x="21600" y="19719"/>
                  </a:lnTo>
                  <a:lnTo>
                    <a:pt x="20936" y="18719"/>
                  </a:lnTo>
                  <a:lnTo>
                    <a:pt x="17495" y="12751"/>
                  </a:lnTo>
                  <a:lnTo>
                    <a:pt x="14657" y="6754"/>
                  </a:lnTo>
                  <a:lnTo>
                    <a:pt x="12424" y="816"/>
                  </a:lnTo>
                  <a:lnTo>
                    <a:pt x="1226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3" name="Shape"/>
            <p:cNvSpPr/>
            <p:nvPr/>
          </p:nvSpPr>
          <p:spPr>
            <a:xfrm>
              <a:off x="0" y="0"/>
              <a:ext cx="70972" cy="8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11" y="0"/>
                  </a:moveTo>
                  <a:lnTo>
                    <a:pt x="0" y="21600"/>
                  </a:lnTo>
                  <a:lnTo>
                    <a:pt x="7932" y="21073"/>
                  </a:lnTo>
                  <a:lnTo>
                    <a:pt x="7576" y="17642"/>
                  </a:lnTo>
                  <a:lnTo>
                    <a:pt x="15422" y="17062"/>
                  </a:lnTo>
                  <a:lnTo>
                    <a:pt x="21600" y="17062"/>
                  </a:lnTo>
                  <a:lnTo>
                    <a:pt x="10011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4" name="Shape"/>
            <p:cNvSpPr/>
            <p:nvPr/>
          </p:nvSpPr>
          <p:spPr>
            <a:xfrm>
              <a:off x="50673" y="63500"/>
              <a:ext cx="26925" cy="1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84" y="0"/>
                  </a:moveTo>
                  <a:lnTo>
                    <a:pt x="0" y="0"/>
                  </a:lnTo>
                  <a:lnTo>
                    <a:pt x="961" y="21600"/>
                  </a:lnTo>
                  <a:lnTo>
                    <a:pt x="21600" y="18380"/>
                  </a:lnTo>
                  <a:lnTo>
                    <a:pt x="16284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5" name="Shape"/>
            <p:cNvSpPr/>
            <p:nvPr/>
          </p:nvSpPr>
          <p:spPr>
            <a:xfrm>
              <a:off x="75184" y="232790"/>
              <a:ext cx="72772" cy="10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36" y="0"/>
                  </a:moveTo>
                  <a:lnTo>
                    <a:pt x="0" y="2341"/>
                  </a:lnTo>
                  <a:lnTo>
                    <a:pt x="3393" y="7369"/>
                  </a:lnTo>
                  <a:lnTo>
                    <a:pt x="7275" y="12529"/>
                  </a:lnTo>
                  <a:lnTo>
                    <a:pt x="11460" y="17583"/>
                  </a:lnTo>
                  <a:lnTo>
                    <a:pt x="15079" y="21600"/>
                  </a:lnTo>
                  <a:lnTo>
                    <a:pt x="21600" y="18674"/>
                  </a:lnTo>
                  <a:lnTo>
                    <a:pt x="18094" y="14817"/>
                  </a:lnTo>
                  <a:lnTo>
                    <a:pt x="14098" y="10002"/>
                  </a:lnTo>
                  <a:lnTo>
                    <a:pt x="10329" y="5001"/>
                  </a:lnTo>
                  <a:lnTo>
                    <a:pt x="6936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6" name="Shape"/>
            <p:cNvSpPr/>
            <p:nvPr/>
          </p:nvSpPr>
          <p:spPr>
            <a:xfrm>
              <a:off x="173355" y="382905"/>
              <a:ext cx="91314" cy="9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47" y="0"/>
                  </a:moveTo>
                  <a:lnTo>
                    <a:pt x="0" y="3889"/>
                  </a:lnTo>
                  <a:lnTo>
                    <a:pt x="1292" y="5445"/>
                  </a:lnTo>
                  <a:lnTo>
                    <a:pt x="5618" y="10231"/>
                  </a:lnTo>
                  <a:lnTo>
                    <a:pt x="10094" y="14779"/>
                  </a:lnTo>
                  <a:lnTo>
                    <a:pt x="14720" y="19147"/>
                  </a:lnTo>
                  <a:lnTo>
                    <a:pt x="17604" y="21600"/>
                  </a:lnTo>
                  <a:lnTo>
                    <a:pt x="21600" y="16993"/>
                  </a:lnTo>
                  <a:lnTo>
                    <a:pt x="18926" y="14689"/>
                  </a:lnTo>
                  <a:lnTo>
                    <a:pt x="14480" y="10531"/>
                  </a:lnTo>
                  <a:lnTo>
                    <a:pt x="10184" y="6163"/>
                  </a:lnTo>
                  <a:lnTo>
                    <a:pt x="6008" y="1556"/>
                  </a:lnTo>
                  <a:lnTo>
                    <a:pt x="4747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7" name="Shape"/>
            <p:cNvSpPr/>
            <p:nvPr/>
          </p:nvSpPr>
          <p:spPr>
            <a:xfrm>
              <a:off x="311531" y="500125"/>
              <a:ext cx="104268" cy="6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4" y="0"/>
                  </a:moveTo>
                  <a:lnTo>
                    <a:pt x="0" y="6855"/>
                  </a:lnTo>
                  <a:lnTo>
                    <a:pt x="1710" y="8529"/>
                  </a:lnTo>
                  <a:lnTo>
                    <a:pt x="6341" y="12514"/>
                  </a:lnTo>
                  <a:lnTo>
                    <a:pt x="11024" y="16140"/>
                  </a:lnTo>
                  <a:lnTo>
                    <a:pt x="15812" y="19368"/>
                  </a:lnTo>
                  <a:lnTo>
                    <a:pt x="19732" y="21600"/>
                  </a:lnTo>
                  <a:lnTo>
                    <a:pt x="21600" y="13948"/>
                  </a:lnTo>
                  <a:lnTo>
                    <a:pt x="17996" y="11916"/>
                  </a:lnTo>
                  <a:lnTo>
                    <a:pt x="13470" y="8927"/>
                  </a:lnTo>
                  <a:lnTo>
                    <a:pt x="8998" y="5500"/>
                  </a:lnTo>
                  <a:lnTo>
                    <a:pt x="4630" y="167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8" name="Shape"/>
            <p:cNvSpPr/>
            <p:nvPr/>
          </p:nvSpPr>
          <p:spPr>
            <a:xfrm>
              <a:off x="485267" y="562482"/>
              <a:ext cx="106808" cy="3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9" y="0"/>
                  </a:moveTo>
                  <a:lnTo>
                    <a:pt x="0" y="16300"/>
                  </a:lnTo>
                  <a:lnTo>
                    <a:pt x="4392" y="17746"/>
                  </a:lnTo>
                  <a:lnTo>
                    <a:pt x="14023" y="18870"/>
                  </a:lnTo>
                  <a:lnTo>
                    <a:pt x="18544" y="20396"/>
                  </a:lnTo>
                  <a:lnTo>
                    <a:pt x="20675" y="21600"/>
                  </a:lnTo>
                  <a:lnTo>
                    <a:pt x="21600" y="5461"/>
                  </a:lnTo>
                  <a:lnTo>
                    <a:pt x="19109" y="4096"/>
                  </a:lnTo>
                  <a:lnTo>
                    <a:pt x="14203" y="2489"/>
                  </a:lnTo>
                  <a:lnTo>
                    <a:pt x="4957" y="1446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9" name="Shape"/>
            <p:cNvSpPr/>
            <p:nvPr/>
          </p:nvSpPr>
          <p:spPr>
            <a:xfrm>
              <a:off x="659892" y="592836"/>
              <a:ext cx="102998" cy="7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" y="0"/>
                  </a:moveTo>
                  <a:lnTo>
                    <a:pt x="0" y="7354"/>
                  </a:lnTo>
                  <a:lnTo>
                    <a:pt x="1225" y="8008"/>
                  </a:lnTo>
                  <a:lnTo>
                    <a:pt x="5806" y="10935"/>
                  </a:lnTo>
                  <a:lnTo>
                    <a:pt x="10307" y="14246"/>
                  </a:lnTo>
                  <a:lnTo>
                    <a:pt x="14728" y="17942"/>
                  </a:lnTo>
                  <a:lnTo>
                    <a:pt x="18670" y="21600"/>
                  </a:lnTo>
                  <a:lnTo>
                    <a:pt x="21600" y="15016"/>
                  </a:lnTo>
                  <a:lnTo>
                    <a:pt x="17445" y="11127"/>
                  </a:lnTo>
                  <a:lnTo>
                    <a:pt x="12758" y="7239"/>
                  </a:lnTo>
                  <a:lnTo>
                    <a:pt x="7990" y="3735"/>
                  </a:lnTo>
                  <a:lnTo>
                    <a:pt x="3143" y="654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0" name="Shape"/>
            <p:cNvSpPr/>
            <p:nvPr/>
          </p:nvSpPr>
          <p:spPr>
            <a:xfrm>
              <a:off x="808736" y="691134"/>
              <a:ext cx="89663" cy="9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69" y="0"/>
                  </a:moveTo>
                  <a:lnTo>
                    <a:pt x="0" y="4538"/>
                  </a:lnTo>
                  <a:lnTo>
                    <a:pt x="4956" y="8988"/>
                  </a:lnTo>
                  <a:lnTo>
                    <a:pt x="9331" y="13320"/>
                  </a:lnTo>
                  <a:lnTo>
                    <a:pt x="13554" y="17828"/>
                  </a:lnTo>
                  <a:lnTo>
                    <a:pt x="16797" y="21600"/>
                  </a:lnTo>
                  <a:lnTo>
                    <a:pt x="21600" y="17769"/>
                  </a:lnTo>
                  <a:lnTo>
                    <a:pt x="18204" y="13820"/>
                  </a:lnTo>
                  <a:lnTo>
                    <a:pt x="13798" y="9105"/>
                  </a:lnTo>
                  <a:lnTo>
                    <a:pt x="9209" y="4626"/>
                  </a:lnTo>
                  <a:lnTo>
                    <a:pt x="4497" y="32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1" name="Shape"/>
            <p:cNvSpPr/>
            <p:nvPr/>
          </p:nvSpPr>
          <p:spPr>
            <a:xfrm>
              <a:off x="922654" y="832231"/>
              <a:ext cx="70995" cy="10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08" y="0"/>
                  </a:moveTo>
                  <a:lnTo>
                    <a:pt x="0" y="2908"/>
                  </a:lnTo>
                  <a:lnTo>
                    <a:pt x="1468" y="4494"/>
                  </a:lnTo>
                  <a:lnTo>
                    <a:pt x="5564" y="9306"/>
                  </a:lnTo>
                  <a:lnTo>
                    <a:pt x="9390" y="14277"/>
                  </a:lnTo>
                  <a:lnTo>
                    <a:pt x="12906" y="19326"/>
                  </a:lnTo>
                  <a:lnTo>
                    <a:pt x="14336" y="21600"/>
                  </a:lnTo>
                  <a:lnTo>
                    <a:pt x="21600" y="19485"/>
                  </a:lnTo>
                  <a:lnTo>
                    <a:pt x="20054" y="17000"/>
                  </a:lnTo>
                  <a:lnTo>
                    <a:pt x="16383" y="11739"/>
                  </a:lnTo>
                  <a:lnTo>
                    <a:pt x="12365" y="6610"/>
                  </a:lnTo>
                  <a:lnTo>
                    <a:pt x="8115" y="1586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2" name="Shape"/>
            <p:cNvSpPr/>
            <p:nvPr/>
          </p:nvSpPr>
          <p:spPr>
            <a:xfrm>
              <a:off x="985774" y="1080608"/>
              <a:ext cx="70586" cy="76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72" y="0"/>
                  </a:moveTo>
                  <a:lnTo>
                    <a:pt x="0" y="548"/>
                  </a:lnTo>
                  <a:lnTo>
                    <a:pt x="13680" y="21600"/>
                  </a:lnTo>
                  <a:lnTo>
                    <a:pt x="21600" y="3668"/>
                  </a:lnTo>
                  <a:lnTo>
                    <a:pt x="8200" y="3668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3" name="Shape"/>
            <p:cNvSpPr/>
            <p:nvPr/>
          </p:nvSpPr>
          <p:spPr>
            <a:xfrm>
              <a:off x="1011497" y="1078662"/>
              <a:ext cx="26982" cy="1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51" y="0"/>
                  </a:moveTo>
                  <a:lnTo>
                    <a:pt x="0" y="2814"/>
                  </a:lnTo>
                  <a:lnTo>
                    <a:pt x="860" y="21600"/>
                  </a:lnTo>
                  <a:lnTo>
                    <a:pt x="21600" y="18478"/>
                  </a:lnTo>
                  <a:lnTo>
                    <a:pt x="20651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4" name="Shape"/>
            <p:cNvSpPr/>
            <p:nvPr/>
          </p:nvSpPr>
          <p:spPr>
            <a:xfrm>
              <a:off x="1012571" y="1076706"/>
              <a:ext cx="50674" cy="1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538" y="2501"/>
                  </a:lnTo>
                  <a:lnTo>
                    <a:pt x="11043" y="18839"/>
                  </a:lnTo>
                  <a:lnTo>
                    <a:pt x="0" y="21600"/>
                  </a:lnTo>
                  <a:lnTo>
                    <a:pt x="186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5" name="Shape"/>
            <p:cNvSpPr/>
            <p:nvPr/>
          </p:nvSpPr>
          <p:spPr>
            <a:xfrm>
              <a:off x="995426" y="1000506"/>
              <a:ext cx="41867" cy="8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08" y="0"/>
                  </a:moveTo>
                  <a:lnTo>
                    <a:pt x="0" y="1884"/>
                  </a:lnTo>
                  <a:lnTo>
                    <a:pt x="2686" y="6883"/>
                  </a:lnTo>
                  <a:lnTo>
                    <a:pt x="5766" y="13904"/>
                  </a:lnTo>
                  <a:lnTo>
                    <a:pt x="8190" y="20959"/>
                  </a:lnTo>
                  <a:lnTo>
                    <a:pt x="8292" y="21600"/>
                  </a:lnTo>
                  <a:lnTo>
                    <a:pt x="21600" y="21075"/>
                  </a:lnTo>
                  <a:lnTo>
                    <a:pt x="21360" y="19726"/>
                  </a:lnTo>
                  <a:lnTo>
                    <a:pt x="18805" y="12329"/>
                  </a:lnTo>
                  <a:lnTo>
                    <a:pt x="15529" y="5034"/>
                  </a:lnTo>
                  <a:lnTo>
                    <a:pt x="12908" y="0"/>
                  </a:lnTo>
                  <a:close/>
                </a:path>
              </a:pathLst>
            </a:cu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6" name="Shape"/>
            <p:cNvSpPr/>
            <p:nvPr/>
          </p:nvSpPr>
          <p:spPr>
            <a:xfrm>
              <a:off x="24892" y="63500"/>
              <a:ext cx="26980" cy="1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41" y="0"/>
                  </a:moveTo>
                  <a:lnTo>
                    <a:pt x="0" y="3124"/>
                  </a:lnTo>
                  <a:lnTo>
                    <a:pt x="936" y="21600"/>
                  </a:lnTo>
                  <a:lnTo>
                    <a:pt x="21600" y="18789"/>
                  </a:lnTo>
                  <a:lnTo>
                    <a:pt x="20641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38" name="object 38"/>
          <p:cNvSpPr/>
          <p:nvPr/>
        </p:nvSpPr>
        <p:spPr>
          <a:xfrm>
            <a:off x="5818632" y="1722120"/>
            <a:ext cx="414528" cy="408431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9" name="object 39"/>
          <p:cNvSpPr/>
          <p:nvPr/>
        </p:nvSpPr>
        <p:spPr>
          <a:xfrm>
            <a:off x="2584704" y="1647444"/>
            <a:ext cx="425195" cy="42519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0" name="object 40"/>
          <p:cNvSpPr/>
          <p:nvPr/>
        </p:nvSpPr>
        <p:spPr>
          <a:xfrm>
            <a:off x="3948684" y="2831592"/>
            <a:ext cx="358140" cy="35814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1" name="object 41"/>
          <p:cNvSpPr txBox="1"/>
          <p:nvPr/>
        </p:nvSpPr>
        <p:spPr>
          <a:xfrm>
            <a:off x="3766184" y="3105404"/>
            <a:ext cx="72453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55"/>
              <a:t> </a:t>
            </a:r>
            <a:r>
              <a:rPr spc="-4"/>
              <a:t>Server</a:t>
            </a:r>
          </a:p>
        </p:txBody>
      </p:sp>
      <p:sp>
        <p:nvSpPr>
          <p:cNvPr id="1342" name="object 42"/>
          <p:cNvSpPr/>
          <p:nvPr/>
        </p:nvSpPr>
        <p:spPr>
          <a:xfrm>
            <a:off x="2634994" y="2718816"/>
            <a:ext cx="297181" cy="306325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3" name="object 43"/>
          <p:cNvSpPr txBox="1"/>
          <p:nvPr/>
        </p:nvSpPr>
        <p:spPr>
          <a:xfrm>
            <a:off x="2441829" y="3006598"/>
            <a:ext cx="632461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  <a:r>
              <a:rPr spc="-50"/>
              <a:t> </a:t>
            </a:r>
            <a:r>
              <a:t>NAT</a:t>
            </a:r>
          </a:p>
          <a:p>
            <a:pPr indent="41275"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Gateway</a:t>
            </a:r>
          </a:p>
        </p:txBody>
      </p:sp>
      <p:sp>
        <p:nvSpPr>
          <p:cNvPr id="1344" name="object 44"/>
          <p:cNvSpPr txBox="1"/>
          <p:nvPr/>
        </p:nvSpPr>
        <p:spPr>
          <a:xfrm>
            <a:off x="2963672" y="1693291"/>
            <a:ext cx="577851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48894">
              <a:spcBef>
                <a:spcPts val="1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Internet  Gate</a:t>
            </a:r>
            <a:r>
              <a:rPr spc="-19"/>
              <a:t>w</a:t>
            </a:r>
            <a:r>
              <a:t>ay</a:t>
            </a:r>
          </a:p>
        </p:txBody>
      </p:sp>
      <p:sp>
        <p:nvSpPr>
          <p:cNvPr id="1345" name="object 45"/>
          <p:cNvSpPr/>
          <p:nvPr/>
        </p:nvSpPr>
        <p:spPr>
          <a:xfrm>
            <a:off x="1289302" y="2577893"/>
            <a:ext cx="162319" cy="179298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6" name="object 46"/>
          <p:cNvSpPr/>
          <p:nvPr/>
        </p:nvSpPr>
        <p:spPr>
          <a:xfrm>
            <a:off x="3768850" y="2582465"/>
            <a:ext cx="162319" cy="179298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7" name="object 47"/>
          <p:cNvSpPr/>
          <p:nvPr/>
        </p:nvSpPr>
        <p:spPr>
          <a:xfrm>
            <a:off x="6248398" y="2585512"/>
            <a:ext cx="162319" cy="179298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8" name="object 48"/>
          <p:cNvSpPr/>
          <p:nvPr/>
        </p:nvSpPr>
        <p:spPr>
          <a:xfrm>
            <a:off x="1989171" y="3341225"/>
            <a:ext cx="256853" cy="28070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9" name="object 49"/>
          <p:cNvSpPr txBox="1"/>
          <p:nvPr/>
        </p:nvSpPr>
        <p:spPr>
          <a:xfrm>
            <a:off x="1492377" y="3519678"/>
            <a:ext cx="1007111" cy="36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600"/>
              </a:spcBef>
              <a:defRPr spc="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</a:t>
            </a:r>
            <a:r>
              <a:rPr spc="-100"/>
              <a:t> </a:t>
            </a:r>
            <a:r>
              <a:rPr spc="-4"/>
              <a:t>Server</a:t>
            </a:r>
          </a:p>
          <a:p>
            <a:pPr marR="55880" algn="r">
              <a:spcBef>
                <a:spcPts val="5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</a:t>
            </a:r>
            <a:r>
              <a:rPr spc="-70"/>
              <a:t> </a:t>
            </a:r>
            <a:r>
              <a:t>Subnet</a:t>
            </a:r>
          </a:p>
        </p:txBody>
      </p:sp>
      <p:sp>
        <p:nvSpPr>
          <p:cNvPr id="1350" name="object 50"/>
          <p:cNvSpPr/>
          <p:nvPr/>
        </p:nvSpPr>
        <p:spPr>
          <a:xfrm>
            <a:off x="4635636" y="3339865"/>
            <a:ext cx="261346" cy="281899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1" name="object 51"/>
          <p:cNvSpPr txBox="1"/>
          <p:nvPr/>
        </p:nvSpPr>
        <p:spPr>
          <a:xfrm>
            <a:off x="3963160" y="3493515"/>
            <a:ext cx="1166496" cy="61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54025">
              <a:spcBef>
                <a:spcPts val="700"/>
              </a:spcBef>
              <a:defRPr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55"/>
              <a:t> </a:t>
            </a:r>
            <a:r>
              <a:rPr spc="-4"/>
              <a:t>Server</a:t>
            </a:r>
          </a:p>
          <a:p>
            <a:pPr indent="12700">
              <a:spcBef>
                <a:spcPts val="6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Private</a:t>
            </a:r>
            <a:r>
              <a:rPr spc="-30"/>
              <a:t> </a:t>
            </a:r>
            <a:r>
              <a:t>Subnet</a:t>
            </a:r>
          </a:p>
          <a:p>
            <a:pPr indent="22859">
              <a:spcBef>
                <a:spcPts val="900"/>
              </a:spcBef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Virtual Private</a:t>
            </a:r>
            <a:r>
              <a:rPr spc="-40"/>
              <a:t> </a:t>
            </a:r>
            <a:r>
              <a:rPr spc="0"/>
              <a:t>Cloud</a:t>
            </a:r>
          </a:p>
        </p:txBody>
      </p:sp>
      <p:sp>
        <p:nvSpPr>
          <p:cNvPr id="1352" name="object 52"/>
          <p:cNvSpPr/>
          <p:nvPr/>
        </p:nvSpPr>
        <p:spPr>
          <a:xfrm>
            <a:off x="7082028" y="3185160"/>
            <a:ext cx="396241" cy="46830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3" name="object 53"/>
          <p:cNvSpPr txBox="1"/>
          <p:nvPr/>
        </p:nvSpPr>
        <p:spPr>
          <a:xfrm>
            <a:off x="6336918" y="3515359"/>
            <a:ext cx="1266192" cy="36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608330">
              <a:spcBef>
                <a:spcPts val="6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</a:t>
            </a:r>
            <a:r>
              <a:rPr spc="-50"/>
              <a:t> </a:t>
            </a:r>
            <a:r>
              <a:t>Server</a:t>
            </a:r>
          </a:p>
          <a:p>
            <a:pPr indent="12700">
              <a:spcBef>
                <a:spcPts val="500"/>
              </a:spcBef>
              <a:defRPr b="1"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VPN </a:t>
            </a:r>
            <a:r>
              <a:rPr spc="0"/>
              <a:t>Only</a:t>
            </a:r>
            <a:r>
              <a:rPr spc="-39"/>
              <a:t> </a:t>
            </a:r>
            <a:r>
              <a:t>Subnet</a:t>
            </a:r>
          </a:p>
        </p:txBody>
      </p:sp>
      <p:sp>
        <p:nvSpPr>
          <p:cNvPr id="1354" name="object 54"/>
          <p:cNvSpPr txBox="1"/>
          <p:nvPr/>
        </p:nvSpPr>
        <p:spPr>
          <a:xfrm>
            <a:off x="5295646" y="1693291"/>
            <a:ext cx="577851" cy="45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88900" algn="just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Virtual  Private  </a:t>
            </a:r>
            <a:r>
              <a:rPr spc="0"/>
              <a:t>Gate</a:t>
            </a:r>
            <a:r>
              <a:rPr spc="-25"/>
              <a:t>w</a:t>
            </a:r>
            <a:r>
              <a:rPr spc="0"/>
              <a:t>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4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67" name="object 2"/>
          <p:cNvSpPr txBox="1"/>
          <p:nvPr>
            <p:ph type="title"/>
          </p:nvPr>
        </p:nvSpPr>
        <p:spPr>
          <a:xfrm>
            <a:off x="415543" y="139064"/>
            <a:ext cx="273240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History</a:t>
            </a:r>
          </a:p>
        </p:txBody>
      </p:sp>
      <p:sp>
        <p:nvSpPr>
          <p:cNvPr id="68" name="object 3"/>
          <p:cNvSpPr/>
          <p:nvPr/>
        </p:nvSpPr>
        <p:spPr>
          <a:xfrm>
            <a:off x="219455" y="1758694"/>
            <a:ext cx="8810245" cy="1626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07" y="0"/>
                </a:moveTo>
                <a:lnTo>
                  <a:pt x="19607" y="5400"/>
                </a:lnTo>
                <a:lnTo>
                  <a:pt x="0" y="5400"/>
                </a:lnTo>
                <a:lnTo>
                  <a:pt x="997" y="10800"/>
                </a:lnTo>
                <a:lnTo>
                  <a:pt x="0" y="16200"/>
                </a:lnTo>
                <a:lnTo>
                  <a:pt x="19607" y="16200"/>
                </a:lnTo>
                <a:lnTo>
                  <a:pt x="19607" y="21600"/>
                </a:lnTo>
                <a:lnTo>
                  <a:pt x="21600" y="10800"/>
                </a:lnTo>
                <a:lnTo>
                  <a:pt x="19607" y="0"/>
                </a:lnTo>
                <a:close/>
              </a:path>
            </a:pathLst>
          </a:custGeom>
          <a:solidFill>
            <a:srgbClr val="FDE4D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object 4"/>
          <p:cNvSpPr txBox="1"/>
          <p:nvPr/>
        </p:nvSpPr>
        <p:spPr>
          <a:xfrm>
            <a:off x="310388" y="1714626"/>
            <a:ext cx="876301" cy="34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4" algn="ctr">
              <a:lnSpc>
                <a:spcPct val="86100"/>
              </a:lnSpc>
              <a:spcBef>
                <a:spcPts val="2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1994</a:t>
            </a:r>
            <a:r>
              <a:rPr b="0"/>
              <a:t>: </a:t>
            </a:r>
            <a:r>
              <a:rPr b="0" spc="0"/>
              <a:t>Jeff</a:t>
            </a:r>
            <a:r>
              <a:rPr b="0" spc="-85"/>
              <a:t> </a:t>
            </a:r>
            <a:r>
              <a:rPr b="0"/>
              <a:t>Bezos  </a:t>
            </a:r>
            <a:r>
              <a:rPr b="0" spc="0"/>
              <a:t>incorporated</a:t>
            </a:r>
            <a:r>
              <a:rPr b="0" spc="-100"/>
              <a:t> </a:t>
            </a:r>
            <a:r>
              <a:rPr b="0" spc="0"/>
              <a:t>the  company.</a:t>
            </a:r>
          </a:p>
        </p:txBody>
      </p:sp>
      <p:sp>
        <p:nvSpPr>
          <p:cNvPr id="70" name="object 5"/>
          <p:cNvSpPr/>
          <p:nvPr/>
        </p:nvSpPr>
        <p:spPr>
          <a:xfrm>
            <a:off x="546353" y="2369056"/>
            <a:ext cx="406910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4" y="285"/>
                </a:lnTo>
                <a:lnTo>
                  <a:pt x="6050" y="1097"/>
                </a:lnTo>
                <a:lnTo>
                  <a:pt x="4045" y="2372"/>
                </a:lnTo>
                <a:lnTo>
                  <a:pt x="2373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3" y="17555"/>
                </a:lnTo>
                <a:lnTo>
                  <a:pt x="4045" y="19228"/>
                </a:lnTo>
                <a:lnTo>
                  <a:pt x="6050" y="20503"/>
                </a:lnTo>
                <a:lnTo>
                  <a:pt x="8324" y="21315"/>
                </a:lnTo>
                <a:lnTo>
                  <a:pt x="10800" y="21600"/>
                </a:lnTo>
                <a:lnTo>
                  <a:pt x="13276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7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7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6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3A44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object 6"/>
          <p:cNvSpPr/>
          <p:nvPr/>
        </p:nvSpPr>
        <p:spPr>
          <a:xfrm>
            <a:off x="546353" y="2369056"/>
            <a:ext cx="406910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3" y="4044"/>
                </a:lnTo>
                <a:lnTo>
                  <a:pt x="4045" y="2372"/>
                </a:lnTo>
                <a:lnTo>
                  <a:pt x="6050" y="1097"/>
                </a:lnTo>
                <a:lnTo>
                  <a:pt x="8324" y="285"/>
                </a:lnTo>
                <a:lnTo>
                  <a:pt x="10800" y="0"/>
                </a:lnTo>
                <a:lnTo>
                  <a:pt x="13276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7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7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6" y="21315"/>
                </a:lnTo>
                <a:lnTo>
                  <a:pt x="10800" y="21600"/>
                </a:lnTo>
                <a:lnTo>
                  <a:pt x="8324" y="21315"/>
                </a:lnTo>
                <a:lnTo>
                  <a:pt x="6050" y="20503"/>
                </a:lnTo>
                <a:lnTo>
                  <a:pt x="4045" y="19228"/>
                </a:lnTo>
                <a:lnTo>
                  <a:pt x="2373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object 7"/>
          <p:cNvSpPr txBox="1"/>
          <p:nvPr/>
        </p:nvSpPr>
        <p:spPr>
          <a:xfrm>
            <a:off x="1399794" y="3010661"/>
            <a:ext cx="694691" cy="58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1995</a:t>
            </a:r>
            <a:r>
              <a:rPr b="0"/>
              <a:t>:</a:t>
            </a:r>
          </a:p>
          <a:p>
            <a:pPr marR="5080" indent="12064" algn="ctr">
              <a:lnSpc>
                <a:spcPct val="86300"/>
              </a:lnSpc>
              <a:defRPr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on</a:t>
            </a:r>
            <a:r>
              <a:t>.</a:t>
            </a:r>
            <a:r>
              <a:rPr spc="5"/>
              <a:t>c</a:t>
            </a:r>
            <a:r>
              <a:rPr spc="-5"/>
              <a:t>o</a:t>
            </a:r>
            <a:r>
              <a:t>m  launched its  </a:t>
            </a:r>
            <a:r>
              <a:rPr spc="-5"/>
              <a:t>online  </a:t>
            </a:r>
            <a:r>
              <a:t>bookstore.</a:t>
            </a:r>
          </a:p>
        </p:txBody>
      </p:sp>
      <p:sp>
        <p:nvSpPr>
          <p:cNvPr id="73" name="object 8"/>
          <p:cNvSpPr/>
          <p:nvPr/>
        </p:nvSpPr>
        <p:spPr>
          <a:xfrm>
            <a:off x="1546097" y="2369056"/>
            <a:ext cx="405386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5" y="285"/>
                </a:lnTo>
                <a:lnTo>
                  <a:pt x="6052" y="1097"/>
                </a:lnTo>
                <a:lnTo>
                  <a:pt x="4046" y="2372"/>
                </a:lnTo>
                <a:lnTo>
                  <a:pt x="2374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4" y="17555"/>
                </a:lnTo>
                <a:lnTo>
                  <a:pt x="4046" y="19228"/>
                </a:lnTo>
                <a:lnTo>
                  <a:pt x="6052" y="20503"/>
                </a:lnTo>
                <a:lnTo>
                  <a:pt x="8325" y="21315"/>
                </a:lnTo>
                <a:lnTo>
                  <a:pt x="10800" y="21600"/>
                </a:lnTo>
                <a:lnTo>
                  <a:pt x="13275" y="21315"/>
                </a:lnTo>
                <a:lnTo>
                  <a:pt x="15548" y="20503"/>
                </a:lnTo>
                <a:lnTo>
                  <a:pt x="17554" y="19228"/>
                </a:lnTo>
                <a:lnTo>
                  <a:pt x="19226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6" y="4044"/>
                </a:lnTo>
                <a:lnTo>
                  <a:pt x="17554" y="2372"/>
                </a:lnTo>
                <a:lnTo>
                  <a:pt x="15548" y="1097"/>
                </a:lnTo>
                <a:lnTo>
                  <a:pt x="13275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8A9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object 9"/>
          <p:cNvSpPr/>
          <p:nvPr/>
        </p:nvSpPr>
        <p:spPr>
          <a:xfrm>
            <a:off x="1546097" y="2369056"/>
            <a:ext cx="405386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4" y="4044"/>
                </a:lnTo>
                <a:lnTo>
                  <a:pt x="4046" y="2372"/>
                </a:lnTo>
                <a:lnTo>
                  <a:pt x="6052" y="1097"/>
                </a:lnTo>
                <a:lnTo>
                  <a:pt x="8325" y="285"/>
                </a:lnTo>
                <a:lnTo>
                  <a:pt x="10800" y="0"/>
                </a:lnTo>
                <a:lnTo>
                  <a:pt x="13275" y="285"/>
                </a:lnTo>
                <a:lnTo>
                  <a:pt x="15548" y="1097"/>
                </a:lnTo>
                <a:lnTo>
                  <a:pt x="17554" y="2372"/>
                </a:lnTo>
                <a:lnTo>
                  <a:pt x="19226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6" y="17555"/>
                </a:lnTo>
                <a:lnTo>
                  <a:pt x="17554" y="19228"/>
                </a:lnTo>
                <a:lnTo>
                  <a:pt x="15548" y="20503"/>
                </a:lnTo>
                <a:lnTo>
                  <a:pt x="13275" y="21315"/>
                </a:lnTo>
                <a:lnTo>
                  <a:pt x="10800" y="21600"/>
                </a:lnTo>
                <a:lnTo>
                  <a:pt x="8325" y="21315"/>
                </a:lnTo>
                <a:lnTo>
                  <a:pt x="6052" y="20503"/>
                </a:lnTo>
                <a:lnTo>
                  <a:pt x="4046" y="19228"/>
                </a:lnTo>
                <a:lnTo>
                  <a:pt x="2374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object 10"/>
          <p:cNvSpPr txBox="1"/>
          <p:nvPr/>
        </p:nvSpPr>
        <p:spPr>
          <a:xfrm>
            <a:off x="2270886" y="1478025"/>
            <a:ext cx="556260" cy="58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2005</a:t>
            </a:r>
            <a:r>
              <a:rPr b="0"/>
              <a:t>:</a:t>
            </a:r>
          </a:p>
          <a:p>
            <a:pPr marL="1270" marR="5080" indent="10159" algn="ctr">
              <a:lnSpc>
                <a:spcPct val="864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Publi</a:t>
            </a:r>
            <a:r>
              <a:rPr spc="5"/>
              <a:t>s</a:t>
            </a:r>
            <a:r>
              <a:t>hing  </a:t>
            </a:r>
            <a:r>
              <a:rPr spc="-10"/>
              <a:t>was 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76" name="object 11"/>
          <p:cNvSpPr/>
          <p:nvPr/>
        </p:nvSpPr>
        <p:spPr>
          <a:xfrm>
            <a:off x="2346198" y="2369056"/>
            <a:ext cx="406907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6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6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BAC5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object 12"/>
          <p:cNvSpPr/>
          <p:nvPr/>
        </p:nvSpPr>
        <p:spPr>
          <a:xfrm>
            <a:off x="2346198" y="2369056"/>
            <a:ext cx="406907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6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6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object 13"/>
          <p:cNvSpPr txBox="1"/>
          <p:nvPr/>
        </p:nvSpPr>
        <p:spPr>
          <a:xfrm>
            <a:off x="2978275" y="3010660"/>
            <a:ext cx="524511" cy="79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" algn="ctr">
              <a:lnSpc>
                <a:spcPts val="1000"/>
              </a:lnSpc>
              <a:spcBef>
                <a:spcPts val="100"/>
              </a:spcBef>
              <a:defRPr b="1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2006</a:t>
            </a:r>
            <a:r>
              <a:rPr b="0"/>
              <a:t>:</a:t>
            </a:r>
          </a:p>
          <a:p>
            <a:pPr marL="1269" marR="33655" indent="40005" algn="ctr">
              <a:lnSpc>
                <a:spcPct val="86300"/>
              </a:lnSpc>
              <a:defRPr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5"/>
              <a:t>m</a:t>
            </a:r>
            <a:r>
              <a:rPr spc="-5"/>
              <a:t>a</a:t>
            </a:r>
            <a:r>
              <a:rPr spc="-10"/>
              <a:t>z</a:t>
            </a:r>
            <a:r>
              <a:rPr spc="-5"/>
              <a:t>on  </a:t>
            </a:r>
            <a:r>
              <a:rPr spc="5"/>
              <a:t>Web  </a:t>
            </a:r>
            <a:r>
              <a:rPr spc="-5"/>
              <a:t>Se</a:t>
            </a:r>
            <a:r>
              <a:t>r</a:t>
            </a:r>
            <a:r>
              <a:rPr spc="-10"/>
              <a:t>v</a:t>
            </a:r>
            <a:r>
              <a:rPr spc="-5"/>
              <a:t>i</a:t>
            </a:r>
            <a:r>
              <a:rPr spc="5"/>
              <a:t>c</a:t>
            </a:r>
            <a:r>
              <a:rPr spc="-5"/>
              <a:t>e</a:t>
            </a:r>
            <a:r>
              <a:t>s  </a:t>
            </a:r>
            <a:r>
              <a:rPr spc="5"/>
              <a:t>(AWS)</a:t>
            </a:r>
          </a:p>
          <a:p>
            <a:pPr indent="1270" algn="ctr">
              <a:lnSpc>
                <a:spcPts val="800"/>
              </a:lnSpc>
              <a:defRPr spc="-10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was</a:t>
            </a:r>
          </a:p>
          <a:p>
            <a:pPr algn="ctr">
              <a:lnSpc>
                <a:spcPts val="1000"/>
              </a:lnSpc>
              <a:defRPr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laun</a:t>
            </a:r>
            <a:r>
              <a:rPr spc="5"/>
              <a:t>c</a:t>
            </a:r>
            <a:r>
              <a:t>hed.</a:t>
            </a:r>
          </a:p>
        </p:txBody>
      </p:sp>
      <p:sp>
        <p:nvSpPr>
          <p:cNvPr id="79" name="object 14"/>
          <p:cNvSpPr/>
          <p:nvPr/>
        </p:nvSpPr>
        <p:spPr>
          <a:xfrm>
            <a:off x="3038094" y="2369056"/>
            <a:ext cx="406907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6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6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EEB15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object 15"/>
          <p:cNvSpPr/>
          <p:nvPr/>
        </p:nvSpPr>
        <p:spPr>
          <a:xfrm>
            <a:off x="3038094" y="2369056"/>
            <a:ext cx="406907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6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6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object 16"/>
          <p:cNvSpPr txBox="1"/>
          <p:nvPr/>
        </p:nvSpPr>
        <p:spPr>
          <a:xfrm>
            <a:off x="3670553" y="1596389"/>
            <a:ext cx="524511" cy="4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2007</a:t>
            </a:r>
            <a:r>
              <a:rPr b="0"/>
              <a:t>:</a:t>
            </a:r>
          </a:p>
          <a:p>
            <a:pPr marL="635" marR="5080" indent="11429" algn="ctr">
              <a:lnSpc>
                <a:spcPct val="861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Kindle  </a:t>
            </a:r>
            <a:r>
              <a:rPr spc="-10"/>
              <a:t>was  </a:t>
            </a:r>
            <a:r>
              <a:rPr spc="0"/>
              <a:t>laun</a:t>
            </a:r>
            <a:r>
              <a:rPr spc="5"/>
              <a:t>c</a:t>
            </a:r>
            <a:r>
              <a:rPr spc="0"/>
              <a:t>hed.</a:t>
            </a:r>
          </a:p>
        </p:txBody>
      </p:sp>
      <p:sp>
        <p:nvSpPr>
          <p:cNvPr id="82" name="object 17"/>
          <p:cNvSpPr/>
          <p:nvPr/>
        </p:nvSpPr>
        <p:spPr>
          <a:xfrm>
            <a:off x="3729990" y="2369056"/>
            <a:ext cx="406908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1B76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object 18"/>
          <p:cNvSpPr/>
          <p:nvPr/>
        </p:nvSpPr>
        <p:spPr>
          <a:xfrm>
            <a:off x="3729990" y="2369056"/>
            <a:ext cx="406908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object 19"/>
          <p:cNvSpPr txBox="1"/>
          <p:nvPr/>
        </p:nvSpPr>
        <p:spPr>
          <a:xfrm>
            <a:off x="4348988" y="3010660"/>
            <a:ext cx="551816" cy="4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2011</a:t>
            </a:r>
            <a:r>
              <a:rPr b="0"/>
              <a:t>:</a:t>
            </a:r>
          </a:p>
          <a:p>
            <a:pPr marR="5080" indent="12700" algn="ctr">
              <a:lnSpc>
                <a:spcPct val="861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Fresh</a:t>
            </a:r>
            <a:r>
              <a:rPr spc="-85"/>
              <a:t> </a:t>
            </a:r>
            <a:r>
              <a:rPr spc="-10"/>
              <a:t>was </a:t>
            </a:r>
            <a:r>
              <a:rPr spc="0"/>
              <a:t>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85" name="object 20"/>
          <p:cNvSpPr/>
          <p:nvPr/>
        </p:nvSpPr>
        <p:spPr>
          <a:xfrm>
            <a:off x="4423409" y="2369056"/>
            <a:ext cx="405386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5" y="285"/>
                </a:lnTo>
                <a:lnTo>
                  <a:pt x="6052" y="1097"/>
                </a:lnTo>
                <a:lnTo>
                  <a:pt x="4046" y="2372"/>
                </a:lnTo>
                <a:lnTo>
                  <a:pt x="2374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4" y="17555"/>
                </a:lnTo>
                <a:lnTo>
                  <a:pt x="4046" y="19228"/>
                </a:lnTo>
                <a:lnTo>
                  <a:pt x="6052" y="20503"/>
                </a:lnTo>
                <a:lnTo>
                  <a:pt x="8325" y="21315"/>
                </a:lnTo>
                <a:lnTo>
                  <a:pt x="10800" y="21600"/>
                </a:lnTo>
                <a:lnTo>
                  <a:pt x="13275" y="21315"/>
                </a:lnTo>
                <a:lnTo>
                  <a:pt x="15548" y="20503"/>
                </a:lnTo>
                <a:lnTo>
                  <a:pt x="17554" y="19228"/>
                </a:lnTo>
                <a:lnTo>
                  <a:pt x="19226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6" y="4044"/>
                </a:lnTo>
                <a:lnTo>
                  <a:pt x="17554" y="2372"/>
                </a:lnTo>
                <a:lnTo>
                  <a:pt x="15548" y="1097"/>
                </a:lnTo>
                <a:lnTo>
                  <a:pt x="13275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5BA7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object 21"/>
          <p:cNvSpPr/>
          <p:nvPr/>
        </p:nvSpPr>
        <p:spPr>
          <a:xfrm>
            <a:off x="4423409" y="2369056"/>
            <a:ext cx="405386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4" y="4044"/>
                </a:lnTo>
                <a:lnTo>
                  <a:pt x="4046" y="2372"/>
                </a:lnTo>
                <a:lnTo>
                  <a:pt x="6052" y="1097"/>
                </a:lnTo>
                <a:lnTo>
                  <a:pt x="8325" y="285"/>
                </a:lnTo>
                <a:lnTo>
                  <a:pt x="10800" y="0"/>
                </a:lnTo>
                <a:lnTo>
                  <a:pt x="13275" y="285"/>
                </a:lnTo>
                <a:lnTo>
                  <a:pt x="15548" y="1097"/>
                </a:lnTo>
                <a:lnTo>
                  <a:pt x="17554" y="2372"/>
                </a:lnTo>
                <a:lnTo>
                  <a:pt x="19226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6" y="17555"/>
                </a:lnTo>
                <a:lnTo>
                  <a:pt x="17554" y="19228"/>
                </a:lnTo>
                <a:lnTo>
                  <a:pt x="15548" y="20503"/>
                </a:lnTo>
                <a:lnTo>
                  <a:pt x="13275" y="21315"/>
                </a:lnTo>
                <a:lnTo>
                  <a:pt x="10800" y="21600"/>
                </a:lnTo>
                <a:lnTo>
                  <a:pt x="8325" y="21315"/>
                </a:lnTo>
                <a:lnTo>
                  <a:pt x="6052" y="20503"/>
                </a:lnTo>
                <a:lnTo>
                  <a:pt x="4046" y="19228"/>
                </a:lnTo>
                <a:lnTo>
                  <a:pt x="2374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object 22"/>
          <p:cNvSpPr txBox="1"/>
          <p:nvPr/>
        </p:nvSpPr>
        <p:spPr>
          <a:xfrm>
            <a:off x="5062473" y="1714626"/>
            <a:ext cx="762636" cy="342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4" marR="5080" indent="10160" algn="just">
              <a:lnSpc>
                <a:spcPct val="86100"/>
              </a:lnSpc>
              <a:spcBef>
                <a:spcPts val="2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2012</a:t>
            </a:r>
            <a:r>
              <a:rPr b="0"/>
              <a:t>:</a:t>
            </a:r>
            <a:r>
              <a:rPr b="0" spc="-69"/>
              <a:t> </a:t>
            </a:r>
            <a:r>
              <a:rPr b="0"/>
              <a:t>Amazon  </a:t>
            </a:r>
            <a:r>
              <a:rPr b="0" spc="0"/>
              <a:t>Game </a:t>
            </a:r>
            <a:r>
              <a:rPr b="0"/>
              <a:t>Studios  </a:t>
            </a:r>
            <a:r>
              <a:rPr b="0" spc="-10"/>
              <a:t>was</a:t>
            </a:r>
            <a:r>
              <a:rPr b="0" spc="-60"/>
              <a:t> </a:t>
            </a:r>
            <a:r>
              <a:rPr b="0" spc="0"/>
              <a:t>launched.</a:t>
            </a:r>
          </a:p>
        </p:txBody>
      </p:sp>
      <p:sp>
        <p:nvSpPr>
          <p:cNvPr id="88" name="object 23"/>
          <p:cNvSpPr/>
          <p:nvPr/>
        </p:nvSpPr>
        <p:spPr>
          <a:xfrm>
            <a:off x="5241797" y="2369056"/>
            <a:ext cx="406907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6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6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7C07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object 24"/>
          <p:cNvSpPr/>
          <p:nvPr/>
        </p:nvSpPr>
        <p:spPr>
          <a:xfrm>
            <a:off x="5241797" y="2369056"/>
            <a:ext cx="406907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6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6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object 25"/>
          <p:cNvSpPr txBox="1"/>
          <p:nvPr/>
        </p:nvSpPr>
        <p:spPr>
          <a:xfrm>
            <a:off x="6000750" y="3010660"/>
            <a:ext cx="524510" cy="4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8745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2013</a:t>
            </a:r>
            <a:r>
              <a:rPr b="0"/>
              <a:t>:</a:t>
            </a:r>
          </a:p>
          <a:p>
            <a:pPr marR="5080" indent="52069" algn="just">
              <a:lnSpc>
                <a:spcPct val="861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Art </a:t>
            </a:r>
            <a:r>
              <a:rPr spc="-10"/>
              <a:t>was 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91" name="object 26"/>
          <p:cNvSpPr/>
          <p:nvPr/>
        </p:nvSpPr>
        <p:spPr>
          <a:xfrm>
            <a:off x="6060185" y="2369056"/>
            <a:ext cx="406908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9C58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object 27"/>
          <p:cNvSpPr/>
          <p:nvPr/>
        </p:nvSpPr>
        <p:spPr>
          <a:xfrm>
            <a:off x="6060185" y="2369056"/>
            <a:ext cx="406908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object 28"/>
          <p:cNvSpPr txBox="1"/>
          <p:nvPr/>
        </p:nvSpPr>
        <p:spPr>
          <a:xfrm>
            <a:off x="6692900" y="1478025"/>
            <a:ext cx="524510" cy="580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2014</a:t>
            </a:r>
            <a:r>
              <a:rPr b="0"/>
              <a:t>:</a:t>
            </a:r>
          </a:p>
          <a:p>
            <a:pPr marR="5080" indent="12700" algn="ctr">
              <a:lnSpc>
                <a:spcPct val="864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Prime  </a:t>
            </a:r>
            <a:r>
              <a:t>Now </a:t>
            </a:r>
            <a:r>
              <a:rPr spc="-10"/>
              <a:t>was  </a:t>
            </a:r>
            <a:r>
              <a:t>laun</a:t>
            </a:r>
            <a:r>
              <a:rPr spc="5"/>
              <a:t>c</a:t>
            </a:r>
            <a:r>
              <a:t>hed</a:t>
            </a:r>
            <a:r>
              <a:rPr spc="0"/>
              <a:t>.</a:t>
            </a:r>
          </a:p>
        </p:txBody>
      </p:sp>
      <p:sp>
        <p:nvSpPr>
          <p:cNvPr id="94" name="object 29"/>
          <p:cNvSpPr/>
          <p:nvPr/>
        </p:nvSpPr>
        <p:spPr>
          <a:xfrm>
            <a:off x="6752080" y="2369056"/>
            <a:ext cx="406909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3" y="285"/>
                </a:lnTo>
                <a:lnTo>
                  <a:pt x="6050" y="1097"/>
                </a:lnTo>
                <a:lnTo>
                  <a:pt x="4044" y="2372"/>
                </a:lnTo>
                <a:lnTo>
                  <a:pt x="2372" y="4044"/>
                </a:lnTo>
                <a:lnTo>
                  <a:pt x="1097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7" y="15550"/>
                </a:lnTo>
                <a:lnTo>
                  <a:pt x="2372" y="17555"/>
                </a:lnTo>
                <a:lnTo>
                  <a:pt x="4044" y="19228"/>
                </a:lnTo>
                <a:lnTo>
                  <a:pt x="6050" y="20503"/>
                </a:lnTo>
                <a:lnTo>
                  <a:pt x="8323" y="21315"/>
                </a:lnTo>
                <a:lnTo>
                  <a:pt x="10800" y="21600"/>
                </a:lnTo>
                <a:lnTo>
                  <a:pt x="13277" y="21315"/>
                </a:lnTo>
                <a:lnTo>
                  <a:pt x="15550" y="20503"/>
                </a:lnTo>
                <a:lnTo>
                  <a:pt x="17555" y="19228"/>
                </a:lnTo>
                <a:lnTo>
                  <a:pt x="19228" y="17555"/>
                </a:lnTo>
                <a:lnTo>
                  <a:pt x="20503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3" y="6050"/>
                </a:lnTo>
                <a:lnTo>
                  <a:pt x="19228" y="4044"/>
                </a:lnTo>
                <a:lnTo>
                  <a:pt x="17555" y="2372"/>
                </a:lnTo>
                <a:lnTo>
                  <a:pt x="15550" y="1097"/>
                </a:lnTo>
                <a:lnTo>
                  <a:pt x="13277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AC99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object 30"/>
          <p:cNvSpPr/>
          <p:nvPr/>
        </p:nvSpPr>
        <p:spPr>
          <a:xfrm>
            <a:off x="6752080" y="2369056"/>
            <a:ext cx="406909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7" y="6050"/>
                </a:lnTo>
                <a:lnTo>
                  <a:pt x="2372" y="4044"/>
                </a:lnTo>
                <a:lnTo>
                  <a:pt x="4044" y="2372"/>
                </a:lnTo>
                <a:lnTo>
                  <a:pt x="6050" y="1097"/>
                </a:lnTo>
                <a:lnTo>
                  <a:pt x="8323" y="285"/>
                </a:lnTo>
                <a:lnTo>
                  <a:pt x="10800" y="0"/>
                </a:lnTo>
                <a:lnTo>
                  <a:pt x="13277" y="285"/>
                </a:lnTo>
                <a:lnTo>
                  <a:pt x="15550" y="1097"/>
                </a:lnTo>
                <a:lnTo>
                  <a:pt x="17555" y="2372"/>
                </a:lnTo>
                <a:lnTo>
                  <a:pt x="19228" y="4044"/>
                </a:lnTo>
                <a:lnTo>
                  <a:pt x="20503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3" y="15550"/>
                </a:lnTo>
                <a:lnTo>
                  <a:pt x="19228" y="17555"/>
                </a:lnTo>
                <a:lnTo>
                  <a:pt x="17555" y="19228"/>
                </a:lnTo>
                <a:lnTo>
                  <a:pt x="15550" y="20503"/>
                </a:lnTo>
                <a:lnTo>
                  <a:pt x="13277" y="21315"/>
                </a:lnTo>
                <a:lnTo>
                  <a:pt x="10800" y="21600"/>
                </a:lnTo>
                <a:lnTo>
                  <a:pt x="8323" y="21315"/>
                </a:lnTo>
                <a:lnTo>
                  <a:pt x="6050" y="20503"/>
                </a:lnTo>
                <a:lnTo>
                  <a:pt x="4044" y="19228"/>
                </a:lnTo>
                <a:lnTo>
                  <a:pt x="2372" y="17555"/>
                </a:lnTo>
                <a:lnTo>
                  <a:pt x="1097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object 31"/>
          <p:cNvSpPr txBox="1"/>
          <p:nvPr/>
        </p:nvSpPr>
        <p:spPr>
          <a:xfrm>
            <a:off x="7389621" y="3010660"/>
            <a:ext cx="685801" cy="80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905" algn="ctr">
              <a:lnSpc>
                <a:spcPts val="1000"/>
              </a:lnSpc>
              <a:spcBef>
                <a:spcPts val="100"/>
              </a:spcBef>
              <a:defRPr b="1"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2015</a:t>
            </a:r>
            <a:r>
              <a:rPr b="0"/>
              <a:t>:</a:t>
            </a:r>
          </a:p>
          <a:p>
            <a:pPr marR="5080" indent="12064" algn="ctr">
              <a:lnSpc>
                <a:spcPct val="86200"/>
              </a:lnSpc>
              <a:defRPr spc="-5" sz="9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0"/>
              <a:t>Home  </a:t>
            </a:r>
            <a:r>
              <a:t>Services</a:t>
            </a:r>
            <a:r>
              <a:rPr spc="-69"/>
              <a:t> </a:t>
            </a:r>
            <a:r>
              <a:t>and  Amazon  Echo were  </a:t>
            </a:r>
            <a:r>
              <a:rPr spc="0"/>
              <a:t>launched.</a:t>
            </a:r>
          </a:p>
        </p:txBody>
      </p:sp>
      <p:sp>
        <p:nvSpPr>
          <p:cNvPr id="97" name="object 32"/>
          <p:cNvSpPr/>
          <p:nvPr/>
        </p:nvSpPr>
        <p:spPr>
          <a:xfrm>
            <a:off x="7530844" y="2369056"/>
            <a:ext cx="405384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325" y="285"/>
                </a:lnTo>
                <a:lnTo>
                  <a:pt x="6052" y="1097"/>
                </a:lnTo>
                <a:lnTo>
                  <a:pt x="4046" y="2372"/>
                </a:lnTo>
                <a:lnTo>
                  <a:pt x="2374" y="4044"/>
                </a:lnTo>
                <a:lnTo>
                  <a:pt x="1098" y="6050"/>
                </a:lnTo>
                <a:lnTo>
                  <a:pt x="285" y="8323"/>
                </a:lnTo>
                <a:lnTo>
                  <a:pt x="0" y="10800"/>
                </a:lnTo>
                <a:lnTo>
                  <a:pt x="285" y="13277"/>
                </a:lnTo>
                <a:lnTo>
                  <a:pt x="1098" y="15550"/>
                </a:lnTo>
                <a:lnTo>
                  <a:pt x="2374" y="17555"/>
                </a:lnTo>
                <a:lnTo>
                  <a:pt x="4046" y="19228"/>
                </a:lnTo>
                <a:lnTo>
                  <a:pt x="6052" y="20503"/>
                </a:lnTo>
                <a:lnTo>
                  <a:pt x="8325" y="21315"/>
                </a:lnTo>
                <a:lnTo>
                  <a:pt x="10800" y="21600"/>
                </a:lnTo>
                <a:lnTo>
                  <a:pt x="13275" y="21315"/>
                </a:lnTo>
                <a:lnTo>
                  <a:pt x="15548" y="20503"/>
                </a:lnTo>
                <a:lnTo>
                  <a:pt x="17554" y="19228"/>
                </a:lnTo>
                <a:lnTo>
                  <a:pt x="19226" y="17555"/>
                </a:lnTo>
                <a:lnTo>
                  <a:pt x="20502" y="15550"/>
                </a:lnTo>
                <a:lnTo>
                  <a:pt x="21315" y="13277"/>
                </a:lnTo>
                <a:lnTo>
                  <a:pt x="21600" y="10800"/>
                </a:lnTo>
                <a:lnTo>
                  <a:pt x="21315" y="8323"/>
                </a:lnTo>
                <a:lnTo>
                  <a:pt x="20502" y="6050"/>
                </a:lnTo>
                <a:lnTo>
                  <a:pt x="19226" y="4044"/>
                </a:lnTo>
                <a:lnTo>
                  <a:pt x="17554" y="2372"/>
                </a:lnTo>
                <a:lnTo>
                  <a:pt x="15548" y="1097"/>
                </a:lnTo>
                <a:lnTo>
                  <a:pt x="13275" y="285"/>
                </a:lnTo>
                <a:lnTo>
                  <a:pt x="10800" y="0"/>
                </a:lnTo>
                <a:close/>
              </a:path>
            </a:pathLst>
          </a:custGeom>
          <a:solidFill>
            <a:srgbClr val="FCD09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object 33"/>
          <p:cNvSpPr/>
          <p:nvPr/>
        </p:nvSpPr>
        <p:spPr>
          <a:xfrm>
            <a:off x="7530844" y="2369056"/>
            <a:ext cx="405384" cy="406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285" y="8323"/>
                </a:lnTo>
                <a:lnTo>
                  <a:pt x="1098" y="6050"/>
                </a:lnTo>
                <a:lnTo>
                  <a:pt x="2374" y="4044"/>
                </a:lnTo>
                <a:lnTo>
                  <a:pt x="4046" y="2372"/>
                </a:lnTo>
                <a:lnTo>
                  <a:pt x="6052" y="1097"/>
                </a:lnTo>
                <a:lnTo>
                  <a:pt x="8325" y="285"/>
                </a:lnTo>
                <a:lnTo>
                  <a:pt x="10800" y="0"/>
                </a:lnTo>
                <a:lnTo>
                  <a:pt x="13275" y="285"/>
                </a:lnTo>
                <a:lnTo>
                  <a:pt x="15548" y="1097"/>
                </a:lnTo>
                <a:lnTo>
                  <a:pt x="17554" y="2372"/>
                </a:lnTo>
                <a:lnTo>
                  <a:pt x="19226" y="4044"/>
                </a:lnTo>
                <a:lnTo>
                  <a:pt x="20502" y="6050"/>
                </a:lnTo>
                <a:lnTo>
                  <a:pt x="21315" y="8323"/>
                </a:lnTo>
                <a:lnTo>
                  <a:pt x="21600" y="10800"/>
                </a:lnTo>
                <a:lnTo>
                  <a:pt x="21315" y="13277"/>
                </a:lnTo>
                <a:lnTo>
                  <a:pt x="20502" y="15550"/>
                </a:lnTo>
                <a:lnTo>
                  <a:pt x="19226" y="17555"/>
                </a:lnTo>
                <a:lnTo>
                  <a:pt x="17554" y="19228"/>
                </a:lnTo>
                <a:lnTo>
                  <a:pt x="15548" y="20503"/>
                </a:lnTo>
                <a:lnTo>
                  <a:pt x="13275" y="21315"/>
                </a:lnTo>
                <a:lnTo>
                  <a:pt x="10800" y="21600"/>
                </a:lnTo>
                <a:lnTo>
                  <a:pt x="8325" y="21315"/>
                </a:lnTo>
                <a:lnTo>
                  <a:pt x="6052" y="20503"/>
                </a:lnTo>
                <a:lnTo>
                  <a:pt x="4046" y="19228"/>
                </a:lnTo>
                <a:lnTo>
                  <a:pt x="2374" y="17555"/>
                </a:lnTo>
                <a:lnTo>
                  <a:pt x="1098" y="15550"/>
                </a:lnTo>
                <a:lnTo>
                  <a:pt x="285" y="13277"/>
                </a:lnTo>
                <a:lnTo>
                  <a:pt x="0" y="108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object 34"/>
          <p:cNvSpPr/>
          <p:nvPr/>
        </p:nvSpPr>
        <p:spPr>
          <a:xfrm>
            <a:off x="1481327" y="3649979"/>
            <a:ext cx="609600" cy="6202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object 35"/>
          <p:cNvSpPr/>
          <p:nvPr/>
        </p:nvSpPr>
        <p:spPr>
          <a:xfrm>
            <a:off x="512062" y="1118616"/>
            <a:ext cx="495299" cy="4495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object 36"/>
          <p:cNvSpPr/>
          <p:nvPr/>
        </p:nvSpPr>
        <p:spPr>
          <a:xfrm>
            <a:off x="1691639" y="1216152"/>
            <a:ext cx="1417320" cy="2697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object 37"/>
          <p:cNvSpPr/>
          <p:nvPr/>
        </p:nvSpPr>
        <p:spPr>
          <a:xfrm>
            <a:off x="2545078" y="3796284"/>
            <a:ext cx="1357884" cy="88087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object 38"/>
          <p:cNvSpPr/>
          <p:nvPr/>
        </p:nvSpPr>
        <p:spPr>
          <a:xfrm>
            <a:off x="3355847" y="1197863"/>
            <a:ext cx="1094232" cy="29260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object 39"/>
          <p:cNvSpPr/>
          <p:nvPr/>
        </p:nvSpPr>
        <p:spPr>
          <a:xfrm>
            <a:off x="4043171" y="3701796"/>
            <a:ext cx="1213104" cy="25908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object 40"/>
          <p:cNvSpPr/>
          <p:nvPr/>
        </p:nvSpPr>
        <p:spPr>
          <a:xfrm>
            <a:off x="5702808" y="3607308"/>
            <a:ext cx="1112520" cy="27584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object 41"/>
          <p:cNvSpPr/>
          <p:nvPr/>
        </p:nvSpPr>
        <p:spPr>
          <a:xfrm>
            <a:off x="6140196" y="1208532"/>
            <a:ext cx="1507237" cy="283464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object 42"/>
          <p:cNvSpPr/>
          <p:nvPr/>
        </p:nvSpPr>
        <p:spPr>
          <a:xfrm>
            <a:off x="7036306" y="3921252"/>
            <a:ext cx="697993" cy="69799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object 43"/>
          <p:cNvSpPr/>
          <p:nvPr/>
        </p:nvSpPr>
        <p:spPr>
          <a:xfrm>
            <a:off x="4803647" y="1208532"/>
            <a:ext cx="1213104" cy="283464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object 44"/>
          <p:cNvSpPr/>
          <p:nvPr/>
        </p:nvSpPr>
        <p:spPr>
          <a:xfrm>
            <a:off x="7808976" y="4055364"/>
            <a:ext cx="1290828" cy="28651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object 45"/>
          <p:cNvSpPr/>
          <p:nvPr/>
        </p:nvSpPr>
        <p:spPr>
          <a:xfrm>
            <a:off x="2540506" y="2868167"/>
            <a:ext cx="1463041" cy="1716024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object 46"/>
          <p:cNvSpPr/>
          <p:nvPr/>
        </p:nvSpPr>
        <p:spPr>
          <a:xfrm>
            <a:off x="2593084" y="2897884"/>
            <a:ext cx="1357886" cy="1610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035"/>
                </a:moveTo>
                <a:lnTo>
                  <a:pt x="73" y="2423"/>
                </a:lnTo>
                <a:lnTo>
                  <a:pt x="283" y="1854"/>
                </a:lnTo>
                <a:lnTo>
                  <a:pt x="615" y="1338"/>
                </a:lnTo>
                <a:lnTo>
                  <a:pt x="1055" y="889"/>
                </a:lnTo>
                <a:lnTo>
                  <a:pt x="1587" y="518"/>
                </a:lnTo>
                <a:lnTo>
                  <a:pt x="2199" y="239"/>
                </a:lnTo>
                <a:lnTo>
                  <a:pt x="2875" y="62"/>
                </a:lnTo>
                <a:lnTo>
                  <a:pt x="3600" y="0"/>
                </a:lnTo>
                <a:lnTo>
                  <a:pt x="18000" y="0"/>
                </a:lnTo>
                <a:lnTo>
                  <a:pt x="18725" y="62"/>
                </a:lnTo>
                <a:lnTo>
                  <a:pt x="19401" y="239"/>
                </a:lnTo>
                <a:lnTo>
                  <a:pt x="20013" y="518"/>
                </a:lnTo>
                <a:lnTo>
                  <a:pt x="20545" y="889"/>
                </a:lnTo>
                <a:lnTo>
                  <a:pt x="20985" y="1338"/>
                </a:lnTo>
                <a:lnTo>
                  <a:pt x="21317" y="1854"/>
                </a:lnTo>
                <a:lnTo>
                  <a:pt x="21527" y="2423"/>
                </a:lnTo>
                <a:lnTo>
                  <a:pt x="21600" y="3035"/>
                </a:lnTo>
                <a:lnTo>
                  <a:pt x="21600" y="18565"/>
                </a:lnTo>
                <a:lnTo>
                  <a:pt x="21527" y="19177"/>
                </a:lnTo>
                <a:lnTo>
                  <a:pt x="21317" y="19747"/>
                </a:lnTo>
                <a:lnTo>
                  <a:pt x="20985" y="20262"/>
                </a:lnTo>
                <a:lnTo>
                  <a:pt x="20545" y="20711"/>
                </a:lnTo>
                <a:lnTo>
                  <a:pt x="20013" y="21082"/>
                </a:lnTo>
                <a:lnTo>
                  <a:pt x="19401" y="21362"/>
                </a:lnTo>
                <a:lnTo>
                  <a:pt x="18725" y="21538"/>
                </a:lnTo>
                <a:lnTo>
                  <a:pt x="18000" y="21600"/>
                </a:lnTo>
                <a:lnTo>
                  <a:pt x="3600" y="21600"/>
                </a:lnTo>
                <a:lnTo>
                  <a:pt x="2875" y="21538"/>
                </a:lnTo>
                <a:lnTo>
                  <a:pt x="2199" y="21362"/>
                </a:lnTo>
                <a:lnTo>
                  <a:pt x="1587" y="21082"/>
                </a:lnTo>
                <a:lnTo>
                  <a:pt x="1055" y="20711"/>
                </a:lnTo>
                <a:lnTo>
                  <a:pt x="615" y="20262"/>
                </a:lnTo>
                <a:lnTo>
                  <a:pt x="283" y="19747"/>
                </a:lnTo>
                <a:lnTo>
                  <a:pt x="73" y="19177"/>
                </a:lnTo>
                <a:lnTo>
                  <a:pt x="0" y="18565"/>
                </a:lnTo>
                <a:lnTo>
                  <a:pt x="0" y="303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object 100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357" name="object 2"/>
          <p:cNvSpPr txBox="1"/>
          <p:nvPr>
            <p:ph type="title"/>
          </p:nvPr>
        </p:nvSpPr>
        <p:spPr>
          <a:xfrm>
            <a:off x="415544" y="139064"/>
            <a:ext cx="354647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Security in Your VPC</a:t>
            </a:r>
          </a:p>
        </p:txBody>
      </p:sp>
      <p:sp>
        <p:nvSpPr>
          <p:cNvPr id="1358" name="object 3"/>
          <p:cNvSpPr txBox="1"/>
          <p:nvPr/>
        </p:nvSpPr>
        <p:spPr>
          <a:xfrm>
            <a:off x="419505" y="962024"/>
            <a:ext cx="2520951" cy="18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-25"/>
              <a:t> </a:t>
            </a:r>
            <a:r>
              <a:t>groups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35"/>
              <a:t> </a:t>
            </a:r>
            <a:r>
              <a:t>access  control lists  (ACLs)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Key</a:t>
            </a:r>
            <a:r>
              <a:rPr spc="-10"/>
              <a:t> </a:t>
            </a:r>
            <a:r>
              <a:t>Pairs</a:t>
            </a:r>
          </a:p>
        </p:txBody>
      </p:sp>
      <p:sp>
        <p:nvSpPr>
          <p:cNvPr id="1359" name="object 4"/>
          <p:cNvSpPr/>
          <p:nvPr/>
        </p:nvSpPr>
        <p:spPr>
          <a:xfrm>
            <a:off x="3346703" y="792480"/>
            <a:ext cx="4489706" cy="3493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15" y="1833"/>
                </a:lnTo>
                <a:lnTo>
                  <a:pt x="59" y="1557"/>
                </a:lnTo>
                <a:lnTo>
                  <a:pt x="130" y="1295"/>
                </a:lnTo>
                <a:lnTo>
                  <a:pt x="225" y="1050"/>
                </a:lnTo>
                <a:lnTo>
                  <a:pt x="344" y="825"/>
                </a:lnTo>
                <a:lnTo>
                  <a:pt x="483" y="621"/>
                </a:lnTo>
                <a:lnTo>
                  <a:pt x="642" y="442"/>
                </a:lnTo>
                <a:lnTo>
                  <a:pt x="817" y="290"/>
                </a:lnTo>
                <a:lnTo>
                  <a:pt x="1008" y="167"/>
                </a:lnTo>
                <a:lnTo>
                  <a:pt x="1211" y="76"/>
                </a:lnTo>
                <a:lnTo>
                  <a:pt x="1426" y="19"/>
                </a:lnTo>
                <a:lnTo>
                  <a:pt x="1650" y="0"/>
                </a:lnTo>
                <a:lnTo>
                  <a:pt x="19950" y="0"/>
                </a:lnTo>
                <a:lnTo>
                  <a:pt x="20174" y="19"/>
                </a:lnTo>
                <a:lnTo>
                  <a:pt x="20389" y="76"/>
                </a:lnTo>
                <a:lnTo>
                  <a:pt x="20592" y="167"/>
                </a:lnTo>
                <a:lnTo>
                  <a:pt x="20783" y="290"/>
                </a:lnTo>
                <a:lnTo>
                  <a:pt x="20958" y="442"/>
                </a:lnTo>
                <a:lnTo>
                  <a:pt x="21117" y="621"/>
                </a:lnTo>
                <a:lnTo>
                  <a:pt x="21256" y="825"/>
                </a:lnTo>
                <a:lnTo>
                  <a:pt x="21375" y="1050"/>
                </a:lnTo>
                <a:lnTo>
                  <a:pt x="21470" y="1295"/>
                </a:lnTo>
                <a:lnTo>
                  <a:pt x="21541" y="1557"/>
                </a:lnTo>
                <a:lnTo>
                  <a:pt x="21585" y="1833"/>
                </a:lnTo>
                <a:lnTo>
                  <a:pt x="21600" y="2120"/>
                </a:lnTo>
                <a:lnTo>
                  <a:pt x="21600" y="19479"/>
                </a:lnTo>
                <a:lnTo>
                  <a:pt x="21585" y="19767"/>
                </a:lnTo>
                <a:lnTo>
                  <a:pt x="21541" y="20043"/>
                </a:lnTo>
                <a:lnTo>
                  <a:pt x="21470" y="20305"/>
                </a:lnTo>
                <a:lnTo>
                  <a:pt x="21375" y="20550"/>
                </a:lnTo>
                <a:lnTo>
                  <a:pt x="21256" y="20775"/>
                </a:lnTo>
                <a:lnTo>
                  <a:pt x="21117" y="20979"/>
                </a:lnTo>
                <a:lnTo>
                  <a:pt x="20958" y="21158"/>
                </a:lnTo>
                <a:lnTo>
                  <a:pt x="20783" y="21310"/>
                </a:lnTo>
                <a:lnTo>
                  <a:pt x="20592" y="21433"/>
                </a:lnTo>
                <a:lnTo>
                  <a:pt x="20389" y="21524"/>
                </a:lnTo>
                <a:lnTo>
                  <a:pt x="20174" y="21581"/>
                </a:lnTo>
                <a:lnTo>
                  <a:pt x="19950" y="21600"/>
                </a:lnTo>
                <a:lnTo>
                  <a:pt x="1650" y="21600"/>
                </a:lnTo>
                <a:lnTo>
                  <a:pt x="1426" y="21581"/>
                </a:lnTo>
                <a:lnTo>
                  <a:pt x="1211" y="21524"/>
                </a:lnTo>
                <a:lnTo>
                  <a:pt x="1008" y="21433"/>
                </a:lnTo>
                <a:lnTo>
                  <a:pt x="817" y="21310"/>
                </a:lnTo>
                <a:lnTo>
                  <a:pt x="642" y="21158"/>
                </a:lnTo>
                <a:lnTo>
                  <a:pt x="483" y="20979"/>
                </a:lnTo>
                <a:lnTo>
                  <a:pt x="344" y="20775"/>
                </a:lnTo>
                <a:lnTo>
                  <a:pt x="225" y="20550"/>
                </a:lnTo>
                <a:lnTo>
                  <a:pt x="130" y="20305"/>
                </a:lnTo>
                <a:lnTo>
                  <a:pt x="59" y="20043"/>
                </a:lnTo>
                <a:lnTo>
                  <a:pt x="15" y="19767"/>
                </a:lnTo>
                <a:lnTo>
                  <a:pt x="0" y="19479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0" name="object 5"/>
          <p:cNvSpPr/>
          <p:nvPr/>
        </p:nvSpPr>
        <p:spPr>
          <a:xfrm>
            <a:off x="3273552" y="528827"/>
            <a:ext cx="598932" cy="3916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1" name="object 6"/>
          <p:cNvSpPr/>
          <p:nvPr/>
        </p:nvSpPr>
        <p:spPr>
          <a:xfrm>
            <a:off x="6211823" y="2250948"/>
            <a:ext cx="1362457" cy="411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50" y="1294"/>
                </a:lnTo>
                <a:lnTo>
                  <a:pt x="187" y="620"/>
                </a:lnTo>
                <a:lnTo>
                  <a:pt x="391" y="166"/>
                </a:lnTo>
                <a:lnTo>
                  <a:pt x="640" y="0"/>
                </a:lnTo>
                <a:lnTo>
                  <a:pt x="20960" y="0"/>
                </a:lnTo>
                <a:lnTo>
                  <a:pt x="21209" y="166"/>
                </a:lnTo>
                <a:lnTo>
                  <a:pt x="21413" y="620"/>
                </a:lnTo>
                <a:lnTo>
                  <a:pt x="21550" y="1294"/>
                </a:lnTo>
                <a:lnTo>
                  <a:pt x="21600" y="2120"/>
                </a:lnTo>
                <a:lnTo>
                  <a:pt x="21600" y="19480"/>
                </a:lnTo>
                <a:lnTo>
                  <a:pt x="21550" y="20306"/>
                </a:lnTo>
                <a:lnTo>
                  <a:pt x="21413" y="20980"/>
                </a:lnTo>
                <a:lnTo>
                  <a:pt x="21209" y="21434"/>
                </a:lnTo>
                <a:lnTo>
                  <a:pt x="20960" y="21600"/>
                </a:lnTo>
                <a:lnTo>
                  <a:pt x="640" y="21600"/>
                </a:lnTo>
                <a:lnTo>
                  <a:pt x="391" y="21434"/>
                </a:lnTo>
                <a:lnTo>
                  <a:pt x="187" y="20980"/>
                </a:lnTo>
                <a:lnTo>
                  <a:pt x="50" y="20306"/>
                </a:lnTo>
                <a:lnTo>
                  <a:pt x="0" y="19480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2" name="object 7"/>
          <p:cNvSpPr/>
          <p:nvPr/>
        </p:nvSpPr>
        <p:spPr>
          <a:xfrm>
            <a:off x="6176771" y="2098549"/>
            <a:ext cx="208782" cy="2331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3" name="object 8"/>
          <p:cNvSpPr txBox="1"/>
          <p:nvPr/>
        </p:nvSpPr>
        <p:spPr>
          <a:xfrm>
            <a:off x="6564883" y="2278506"/>
            <a:ext cx="656591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827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Subnet  </a:t>
            </a:r>
            <a:r>
              <a:rPr spc="-9"/>
              <a:t>10.0.1.0</a:t>
            </a:r>
            <a:r>
              <a:t>/</a:t>
            </a:r>
            <a:r>
              <a:rPr spc="-9"/>
              <a:t>24</a:t>
            </a:r>
          </a:p>
        </p:txBody>
      </p:sp>
      <p:sp>
        <p:nvSpPr>
          <p:cNvPr id="1364" name="object 9"/>
          <p:cNvSpPr txBox="1"/>
          <p:nvPr/>
        </p:nvSpPr>
        <p:spPr>
          <a:xfrm>
            <a:off x="6045834" y="4491633"/>
            <a:ext cx="8470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Internet</a:t>
            </a:r>
            <a:r>
              <a:rPr spc="-40"/>
              <a:t> </a:t>
            </a:r>
            <a:r>
              <a:rPr spc="0"/>
              <a:t>Gateway</a:t>
            </a:r>
          </a:p>
        </p:txBody>
      </p:sp>
      <p:sp>
        <p:nvSpPr>
          <p:cNvPr id="1365" name="object 10"/>
          <p:cNvSpPr/>
          <p:nvPr/>
        </p:nvSpPr>
        <p:spPr>
          <a:xfrm>
            <a:off x="6178296" y="3928871"/>
            <a:ext cx="537973" cy="5638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6" name="object 11"/>
          <p:cNvSpPr txBox="1"/>
          <p:nvPr/>
        </p:nvSpPr>
        <p:spPr>
          <a:xfrm>
            <a:off x="4652009" y="4488281"/>
            <a:ext cx="6826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VPN</a:t>
            </a:r>
            <a:r>
              <a:rPr spc="-75"/>
              <a:t> </a:t>
            </a:r>
            <a:r>
              <a:t>Gateway</a:t>
            </a:r>
          </a:p>
        </p:txBody>
      </p:sp>
      <p:sp>
        <p:nvSpPr>
          <p:cNvPr id="1367" name="object 12"/>
          <p:cNvSpPr/>
          <p:nvPr/>
        </p:nvSpPr>
        <p:spPr>
          <a:xfrm>
            <a:off x="4690871" y="3928871"/>
            <a:ext cx="537973" cy="5638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8" name="object 13"/>
          <p:cNvSpPr txBox="1"/>
          <p:nvPr/>
        </p:nvSpPr>
        <p:spPr>
          <a:xfrm>
            <a:off x="5387466" y="3625417"/>
            <a:ext cx="591186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  <a:r>
              <a:rPr spc="-55"/>
              <a:t> </a:t>
            </a:r>
            <a:r>
              <a:rPr spc="-5"/>
              <a:t>Router</a:t>
            </a:r>
          </a:p>
          <a:p>
            <a:pPr indent="40005">
              <a:defRPr b="1" spc="-5" sz="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10.0.0.0/16</a:t>
            </a:r>
          </a:p>
        </p:txBody>
      </p:sp>
      <p:sp>
        <p:nvSpPr>
          <p:cNvPr id="1369" name="object 14"/>
          <p:cNvSpPr/>
          <p:nvPr/>
        </p:nvSpPr>
        <p:spPr>
          <a:xfrm>
            <a:off x="5408676" y="2961132"/>
            <a:ext cx="537973" cy="56388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0" name="object 15"/>
          <p:cNvSpPr/>
          <p:nvPr/>
        </p:nvSpPr>
        <p:spPr>
          <a:xfrm>
            <a:off x="6050279" y="1583436"/>
            <a:ext cx="838201" cy="39928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1" name="object 16"/>
          <p:cNvSpPr/>
          <p:nvPr/>
        </p:nvSpPr>
        <p:spPr>
          <a:xfrm>
            <a:off x="6103620" y="1539238"/>
            <a:ext cx="766573" cy="52730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2" name="object 17"/>
          <p:cNvSpPr/>
          <p:nvPr/>
        </p:nvSpPr>
        <p:spPr>
          <a:xfrm>
            <a:off x="6097523" y="1610866"/>
            <a:ext cx="743712" cy="30480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3" name="object 18"/>
          <p:cNvSpPr/>
          <p:nvPr/>
        </p:nvSpPr>
        <p:spPr>
          <a:xfrm>
            <a:off x="6097523" y="1610866"/>
            <a:ext cx="743712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6" y="2198"/>
                </a:lnTo>
                <a:lnTo>
                  <a:pt x="432" y="1054"/>
                </a:lnTo>
                <a:lnTo>
                  <a:pt x="901" y="283"/>
                </a:lnTo>
                <a:lnTo>
                  <a:pt x="1475" y="0"/>
                </a:lnTo>
                <a:lnTo>
                  <a:pt x="20125" y="0"/>
                </a:lnTo>
                <a:lnTo>
                  <a:pt x="20699" y="283"/>
                </a:lnTo>
                <a:lnTo>
                  <a:pt x="21168" y="1054"/>
                </a:lnTo>
                <a:lnTo>
                  <a:pt x="21484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484" y="19402"/>
                </a:lnTo>
                <a:lnTo>
                  <a:pt x="21168" y="20546"/>
                </a:lnTo>
                <a:lnTo>
                  <a:pt x="20699" y="21317"/>
                </a:lnTo>
                <a:lnTo>
                  <a:pt x="20125" y="21600"/>
                </a:lnTo>
                <a:lnTo>
                  <a:pt x="1475" y="21600"/>
                </a:lnTo>
                <a:lnTo>
                  <a:pt x="901" y="21317"/>
                </a:lnTo>
                <a:lnTo>
                  <a:pt x="432" y="20546"/>
                </a:lnTo>
                <a:lnTo>
                  <a:pt x="116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4" name="object 19"/>
          <p:cNvSpPr txBox="1"/>
          <p:nvPr/>
        </p:nvSpPr>
        <p:spPr>
          <a:xfrm>
            <a:off x="6214998" y="1586228"/>
            <a:ext cx="509906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6514" marR="5080" indent="-44449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375" name="object 20"/>
          <p:cNvSpPr/>
          <p:nvPr/>
        </p:nvSpPr>
        <p:spPr>
          <a:xfrm>
            <a:off x="6880859" y="1577338"/>
            <a:ext cx="827532" cy="40538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6" name="object 21"/>
          <p:cNvSpPr/>
          <p:nvPr/>
        </p:nvSpPr>
        <p:spPr>
          <a:xfrm>
            <a:off x="6931152" y="1536191"/>
            <a:ext cx="766573" cy="52730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7" name="object 22"/>
          <p:cNvSpPr/>
          <p:nvPr/>
        </p:nvSpPr>
        <p:spPr>
          <a:xfrm>
            <a:off x="6928104" y="1604772"/>
            <a:ext cx="733045" cy="31089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8" name="object 23"/>
          <p:cNvSpPr/>
          <p:nvPr/>
        </p:nvSpPr>
        <p:spPr>
          <a:xfrm>
            <a:off x="6928104" y="1604772"/>
            <a:ext cx="733045" cy="310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20" y="2200"/>
                </a:lnTo>
                <a:lnTo>
                  <a:pt x="448" y="1055"/>
                </a:lnTo>
                <a:lnTo>
                  <a:pt x="933" y="283"/>
                </a:lnTo>
                <a:lnTo>
                  <a:pt x="1527" y="0"/>
                </a:lnTo>
                <a:lnTo>
                  <a:pt x="20073" y="0"/>
                </a:lnTo>
                <a:lnTo>
                  <a:pt x="20667" y="283"/>
                </a:lnTo>
                <a:lnTo>
                  <a:pt x="21152" y="1055"/>
                </a:lnTo>
                <a:lnTo>
                  <a:pt x="2148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80" y="19400"/>
                </a:lnTo>
                <a:lnTo>
                  <a:pt x="21152" y="20545"/>
                </a:lnTo>
                <a:lnTo>
                  <a:pt x="20667" y="21317"/>
                </a:lnTo>
                <a:lnTo>
                  <a:pt x="20073" y="21600"/>
                </a:lnTo>
                <a:lnTo>
                  <a:pt x="1527" y="21600"/>
                </a:lnTo>
                <a:lnTo>
                  <a:pt x="933" y="21317"/>
                </a:lnTo>
                <a:lnTo>
                  <a:pt x="448" y="20545"/>
                </a:lnTo>
                <a:lnTo>
                  <a:pt x="12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9" name="object 24"/>
          <p:cNvSpPr txBox="1"/>
          <p:nvPr/>
        </p:nvSpPr>
        <p:spPr>
          <a:xfrm>
            <a:off x="7042149" y="1583563"/>
            <a:ext cx="509907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5243" marR="5080" indent="-43177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380" name="object 25"/>
          <p:cNvSpPr/>
          <p:nvPr/>
        </p:nvSpPr>
        <p:spPr>
          <a:xfrm>
            <a:off x="3965447" y="2891027"/>
            <a:ext cx="1144525" cy="318517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1" name="object 26"/>
          <p:cNvSpPr/>
          <p:nvPr/>
        </p:nvSpPr>
        <p:spPr>
          <a:xfrm>
            <a:off x="4018788" y="2886455"/>
            <a:ext cx="1036320" cy="36728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2" name="object 27"/>
          <p:cNvSpPr/>
          <p:nvPr/>
        </p:nvSpPr>
        <p:spPr>
          <a:xfrm>
            <a:off x="4012691" y="2918460"/>
            <a:ext cx="1050037" cy="22402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3" name="object 28"/>
          <p:cNvSpPr/>
          <p:nvPr/>
        </p:nvSpPr>
        <p:spPr>
          <a:xfrm>
            <a:off x="4012691" y="2918460"/>
            <a:ext cx="1050038" cy="224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0" y="2201"/>
                </a:lnTo>
                <a:lnTo>
                  <a:pt x="225" y="1056"/>
                </a:lnTo>
                <a:lnTo>
                  <a:pt x="470" y="283"/>
                </a:lnTo>
                <a:lnTo>
                  <a:pt x="768" y="0"/>
                </a:lnTo>
                <a:lnTo>
                  <a:pt x="20832" y="0"/>
                </a:lnTo>
                <a:lnTo>
                  <a:pt x="21130" y="283"/>
                </a:lnTo>
                <a:lnTo>
                  <a:pt x="21375" y="1056"/>
                </a:lnTo>
                <a:lnTo>
                  <a:pt x="21540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40" y="19399"/>
                </a:lnTo>
                <a:lnTo>
                  <a:pt x="21375" y="20544"/>
                </a:lnTo>
                <a:lnTo>
                  <a:pt x="21130" y="21317"/>
                </a:lnTo>
                <a:lnTo>
                  <a:pt x="20832" y="21600"/>
                </a:lnTo>
                <a:lnTo>
                  <a:pt x="768" y="21600"/>
                </a:lnTo>
                <a:lnTo>
                  <a:pt x="470" y="21317"/>
                </a:lnTo>
                <a:lnTo>
                  <a:pt x="225" y="20544"/>
                </a:lnTo>
                <a:lnTo>
                  <a:pt x="60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4" name="object 29"/>
          <p:cNvSpPr txBox="1"/>
          <p:nvPr/>
        </p:nvSpPr>
        <p:spPr>
          <a:xfrm>
            <a:off x="4129785" y="2934080"/>
            <a:ext cx="81470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0"/>
              <a:t> </a:t>
            </a:r>
            <a:r>
              <a:t>ACL</a:t>
            </a:r>
          </a:p>
        </p:txBody>
      </p:sp>
      <p:sp>
        <p:nvSpPr>
          <p:cNvPr id="1385" name="object 30"/>
          <p:cNvSpPr/>
          <p:nvPr/>
        </p:nvSpPr>
        <p:spPr>
          <a:xfrm>
            <a:off x="6321552" y="2891027"/>
            <a:ext cx="1143001" cy="318517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6" name="object 31"/>
          <p:cNvSpPr/>
          <p:nvPr/>
        </p:nvSpPr>
        <p:spPr>
          <a:xfrm>
            <a:off x="6373367" y="2886455"/>
            <a:ext cx="1036320" cy="367285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7" name="object 32"/>
          <p:cNvSpPr/>
          <p:nvPr/>
        </p:nvSpPr>
        <p:spPr>
          <a:xfrm>
            <a:off x="6368796" y="2918460"/>
            <a:ext cx="1048512" cy="224028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8" name="object 33"/>
          <p:cNvSpPr/>
          <p:nvPr/>
        </p:nvSpPr>
        <p:spPr>
          <a:xfrm>
            <a:off x="6368796" y="2918460"/>
            <a:ext cx="1048512" cy="224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1" y="2201"/>
                </a:lnTo>
                <a:lnTo>
                  <a:pt x="226" y="1056"/>
                </a:lnTo>
                <a:lnTo>
                  <a:pt x="470" y="283"/>
                </a:lnTo>
                <a:lnTo>
                  <a:pt x="769" y="0"/>
                </a:lnTo>
                <a:lnTo>
                  <a:pt x="20831" y="0"/>
                </a:lnTo>
                <a:lnTo>
                  <a:pt x="21130" y="283"/>
                </a:lnTo>
                <a:lnTo>
                  <a:pt x="21374" y="1056"/>
                </a:lnTo>
                <a:lnTo>
                  <a:pt x="21539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39" y="19399"/>
                </a:lnTo>
                <a:lnTo>
                  <a:pt x="21374" y="20544"/>
                </a:lnTo>
                <a:lnTo>
                  <a:pt x="21130" y="21317"/>
                </a:lnTo>
                <a:lnTo>
                  <a:pt x="20831" y="21600"/>
                </a:lnTo>
                <a:lnTo>
                  <a:pt x="769" y="21600"/>
                </a:lnTo>
                <a:lnTo>
                  <a:pt x="470" y="21317"/>
                </a:lnTo>
                <a:lnTo>
                  <a:pt x="226" y="20544"/>
                </a:lnTo>
                <a:lnTo>
                  <a:pt x="61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78C12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9" name="object 34"/>
          <p:cNvSpPr txBox="1"/>
          <p:nvPr/>
        </p:nvSpPr>
        <p:spPr>
          <a:xfrm>
            <a:off x="6485635" y="2934080"/>
            <a:ext cx="81470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0"/>
              <a:t> </a:t>
            </a:r>
            <a:r>
              <a:t>ACL</a:t>
            </a:r>
          </a:p>
        </p:txBody>
      </p:sp>
      <p:sp>
        <p:nvSpPr>
          <p:cNvPr id="1390" name="object 35"/>
          <p:cNvSpPr/>
          <p:nvPr/>
        </p:nvSpPr>
        <p:spPr>
          <a:xfrm>
            <a:off x="3965447" y="3351276"/>
            <a:ext cx="1144525" cy="320041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1" name="object 36"/>
          <p:cNvSpPr/>
          <p:nvPr/>
        </p:nvSpPr>
        <p:spPr>
          <a:xfrm>
            <a:off x="3995928" y="3346703"/>
            <a:ext cx="1082040" cy="368808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2" name="object 37"/>
          <p:cNvSpPr/>
          <p:nvPr/>
        </p:nvSpPr>
        <p:spPr>
          <a:xfrm>
            <a:off x="4012691" y="3378708"/>
            <a:ext cx="1050037" cy="225553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3" name="object 38"/>
          <p:cNvSpPr/>
          <p:nvPr/>
        </p:nvSpPr>
        <p:spPr>
          <a:xfrm>
            <a:off x="4012691" y="3378708"/>
            <a:ext cx="1050038" cy="225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1" y="2201"/>
                </a:lnTo>
                <a:lnTo>
                  <a:pt x="227" y="1057"/>
                </a:lnTo>
                <a:lnTo>
                  <a:pt x="473" y="284"/>
                </a:lnTo>
                <a:lnTo>
                  <a:pt x="773" y="0"/>
                </a:lnTo>
                <a:lnTo>
                  <a:pt x="20827" y="0"/>
                </a:lnTo>
                <a:lnTo>
                  <a:pt x="21127" y="284"/>
                </a:lnTo>
                <a:lnTo>
                  <a:pt x="21373" y="1057"/>
                </a:lnTo>
                <a:lnTo>
                  <a:pt x="21539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39" y="19399"/>
                </a:lnTo>
                <a:lnTo>
                  <a:pt x="21373" y="20543"/>
                </a:lnTo>
                <a:lnTo>
                  <a:pt x="21127" y="21316"/>
                </a:lnTo>
                <a:lnTo>
                  <a:pt x="20827" y="21600"/>
                </a:lnTo>
                <a:lnTo>
                  <a:pt x="773" y="21600"/>
                </a:lnTo>
                <a:lnTo>
                  <a:pt x="473" y="21316"/>
                </a:lnTo>
                <a:lnTo>
                  <a:pt x="227" y="20543"/>
                </a:lnTo>
                <a:lnTo>
                  <a:pt x="61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4" name="object 39"/>
          <p:cNvSpPr txBox="1"/>
          <p:nvPr/>
        </p:nvSpPr>
        <p:spPr>
          <a:xfrm>
            <a:off x="4106926" y="3395217"/>
            <a:ext cx="85979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Routing</a:t>
            </a:r>
            <a:r>
              <a:rPr spc="-65"/>
              <a:t> </a:t>
            </a:r>
            <a:r>
              <a:t>Table</a:t>
            </a:r>
          </a:p>
        </p:txBody>
      </p:sp>
      <p:sp>
        <p:nvSpPr>
          <p:cNvPr id="1395" name="object 40"/>
          <p:cNvSpPr/>
          <p:nvPr/>
        </p:nvSpPr>
        <p:spPr>
          <a:xfrm>
            <a:off x="6321552" y="3348228"/>
            <a:ext cx="1143001" cy="32004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6" name="object 41"/>
          <p:cNvSpPr/>
          <p:nvPr/>
        </p:nvSpPr>
        <p:spPr>
          <a:xfrm>
            <a:off x="6350508" y="3343654"/>
            <a:ext cx="1082040" cy="368808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7" name="object 42"/>
          <p:cNvSpPr/>
          <p:nvPr/>
        </p:nvSpPr>
        <p:spPr>
          <a:xfrm>
            <a:off x="6368796" y="3375659"/>
            <a:ext cx="1048512" cy="225552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8" name="object 43"/>
          <p:cNvSpPr/>
          <p:nvPr/>
        </p:nvSpPr>
        <p:spPr>
          <a:xfrm>
            <a:off x="6368796" y="3375659"/>
            <a:ext cx="1048512" cy="225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1" y="2201"/>
                </a:lnTo>
                <a:lnTo>
                  <a:pt x="227" y="1057"/>
                </a:lnTo>
                <a:lnTo>
                  <a:pt x="474" y="284"/>
                </a:lnTo>
                <a:lnTo>
                  <a:pt x="774" y="0"/>
                </a:lnTo>
                <a:lnTo>
                  <a:pt x="20826" y="0"/>
                </a:lnTo>
                <a:lnTo>
                  <a:pt x="21126" y="284"/>
                </a:lnTo>
                <a:lnTo>
                  <a:pt x="21373" y="1057"/>
                </a:lnTo>
                <a:lnTo>
                  <a:pt x="21539" y="2201"/>
                </a:lnTo>
                <a:lnTo>
                  <a:pt x="21600" y="3600"/>
                </a:lnTo>
                <a:lnTo>
                  <a:pt x="21600" y="18000"/>
                </a:lnTo>
                <a:lnTo>
                  <a:pt x="21539" y="19399"/>
                </a:lnTo>
                <a:lnTo>
                  <a:pt x="21373" y="20543"/>
                </a:lnTo>
                <a:lnTo>
                  <a:pt x="21126" y="21316"/>
                </a:lnTo>
                <a:lnTo>
                  <a:pt x="20826" y="21600"/>
                </a:lnTo>
                <a:lnTo>
                  <a:pt x="774" y="21600"/>
                </a:lnTo>
                <a:lnTo>
                  <a:pt x="474" y="21316"/>
                </a:lnTo>
                <a:lnTo>
                  <a:pt x="227" y="20543"/>
                </a:lnTo>
                <a:lnTo>
                  <a:pt x="61" y="19399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9" name="object 44"/>
          <p:cNvSpPr txBox="1"/>
          <p:nvPr/>
        </p:nvSpPr>
        <p:spPr>
          <a:xfrm>
            <a:off x="6462776" y="3392170"/>
            <a:ext cx="85979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Routing</a:t>
            </a:r>
            <a:r>
              <a:rPr spc="-65"/>
              <a:t> </a:t>
            </a:r>
            <a:r>
              <a:t>Table</a:t>
            </a:r>
          </a:p>
        </p:txBody>
      </p:sp>
      <p:sp>
        <p:nvSpPr>
          <p:cNvPr id="1400" name="object 45"/>
          <p:cNvSpPr/>
          <p:nvPr/>
        </p:nvSpPr>
        <p:spPr>
          <a:xfrm>
            <a:off x="4080802" y="1284626"/>
            <a:ext cx="130478" cy="364447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06" name="object 46"/>
          <p:cNvGrpSpPr/>
          <p:nvPr/>
        </p:nvGrpSpPr>
        <p:grpSpPr>
          <a:xfrm>
            <a:off x="4107179" y="1290066"/>
            <a:ext cx="77726" cy="313437"/>
            <a:chOff x="0" y="0"/>
            <a:chExt cx="77725" cy="313436"/>
          </a:xfrm>
        </p:grpSpPr>
        <p:sp>
          <p:nvSpPr>
            <p:cNvPr id="1401" name="Shape"/>
            <p:cNvSpPr/>
            <p:nvPr/>
          </p:nvSpPr>
          <p:spPr>
            <a:xfrm>
              <a:off x="0" y="235712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2" name="Rectangle"/>
            <p:cNvSpPr/>
            <p:nvPr/>
          </p:nvSpPr>
          <p:spPr>
            <a:xfrm>
              <a:off x="25908" y="64769"/>
              <a:ext cx="25909" cy="18389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3" name="Shape"/>
            <p:cNvSpPr/>
            <p:nvPr/>
          </p:nvSpPr>
          <p:spPr>
            <a:xfrm>
              <a:off x="51816" y="235712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4" name="Shape"/>
            <p:cNvSpPr/>
            <p:nvPr/>
          </p:nvSpPr>
          <p:spPr>
            <a:xfrm>
              <a:off x="0" y="0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5" name="Shape"/>
            <p:cNvSpPr/>
            <p:nvPr/>
          </p:nvSpPr>
          <p:spPr>
            <a:xfrm>
              <a:off x="51816" y="64769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07" name="object 47"/>
          <p:cNvSpPr/>
          <p:nvPr/>
        </p:nvSpPr>
        <p:spPr>
          <a:xfrm>
            <a:off x="3936491" y="870202"/>
            <a:ext cx="423673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8" name="object 48"/>
          <p:cNvSpPr txBox="1"/>
          <p:nvPr/>
        </p:nvSpPr>
        <p:spPr>
          <a:xfrm>
            <a:off x="3955160" y="994916"/>
            <a:ext cx="381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409" name="object 49"/>
          <p:cNvSpPr/>
          <p:nvPr/>
        </p:nvSpPr>
        <p:spPr>
          <a:xfrm>
            <a:off x="4868710" y="1284626"/>
            <a:ext cx="130478" cy="364447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15" name="object 50"/>
          <p:cNvGrpSpPr/>
          <p:nvPr/>
        </p:nvGrpSpPr>
        <p:grpSpPr>
          <a:xfrm>
            <a:off x="4895088" y="1290066"/>
            <a:ext cx="77726" cy="313437"/>
            <a:chOff x="0" y="0"/>
            <a:chExt cx="77725" cy="313436"/>
          </a:xfrm>
        </p:grpSpPr>
        <p:sp>
          <p:nvSpPr>
            <p:cNvPr id="1410" name="Shape"/>
            <p:cNvSpPr/>
            <p:nvPr/>
          </p:nvSpPr>
          <p:spPr>
            <a:xfrm>
              <a:off x="0" y="235712"/>
              <a:ext cx="7124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1" name="Rectangle"/>
            <p:cNvSpPr/>
            <p:nvPr/>
          </p:nvSpPr>
          <p:spPr>
            <a:xfrm>
              <a:off x="25908" y="64769"/>
              <a:ext cx="25908" cy="18389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2" name="Shape"/>
            <p:cNvSpPr/>
            <p:nvPr/>
          </p:nvSpPr>
          <p:spPr>
            <a:xfrm>
              <a:off x="51815" y="235712"/>
              <a:ext cx="25911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19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3" name="Shape"/>
            <p:cNvSpPr/>
            <p:nvPr/>
          </p:nvSpPr>
          <p:spPr>
            <a:xfrm>
              <a:off x="0" y="0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4" name="Shape"/>
            <p:cNvSpPr/>
            <p:nvPr/>
          </p:nvSpPr>
          <p:spPr>
            <a:xfrm>
              <a:off x="51815" y="64769"/>
              <a:ext cx="25911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16" name="object 51"/>
          <p:cNvSpPr/>
          <p:nvPr/>
        </p:nvSpPr>
        <p:spPr>
          <a:xfrm>
            <a:off x="6348984" y="1191766"/>
            <a:ext cx="242316" cy="556261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22" name="object 52"/>
          <p:cNvGrpSpPr/>
          <p:nvPr/>
        </p:nvGrpSpPr>
        <p:grpSpPr>
          <a:xfrm>
            <a:off x="6431279" y="1293113"/>
            <a:ext cx="77726" cy="313437"/>
            <a:chOff x="0" y="0"/>
            <a:chExt cx="77725" cy="313436"/>
          </a:xfrm>
        </p:grpSpPr>
        <p:sp>
          <p:nvSpPr>
            <p:cNvPr id="1417" name="Shape"/>
            <p:cNvSpPr/>
            <p:nvPr/>
          </p:nvSpPr>
          <p:spPr>
            <a:xfrm>
              <a:off x="0" y="235712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8" name="Rectangle"/>
            <p:cNvSpPr/>
            <p:nvPr/>
          </p:nvSpPr>
          <p:spPr>
            <a:xfrm>
              <a:off x="25908" y="64770"/>
              <a:ext cx="25909" cy="183896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9" name="Shape"/>
            <p:cNvSpPr/>
            <p:nvPr/>
          </p:nvSpPr>
          <p:spPr>
            <a:xfrm>
              <a:off x="51816" y="235712"/>
              <a:ext cx="25910" cy="12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0" name="Shape"/>
            <p:cNvSpPr/>
            <p:nvPr/>
          </p:nvSpPr>
          <p:spPr>
            <a:xfrm>
              <a:off x="0" y="0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1" name="Shape"/>
            <p:cNvSpPr/>
            <p:nvPr/>
          </p:nvSpPr>
          <p:spPr>
            <a:xfrm>
              <a:off x="51816" y="64769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23" name="object 53"/>
          <p:cNvSpPr/>
          <p:nvPr/>
        </p:nvSpPr>
        <p:spPr>
          <a:xfrm>
            <a:off x="7174992" y="1188719"/>
            <a:ext cx="242317" cy="556261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29" name="object 54"/>
          <p:cNvGrpSpPr/>
          <p:nvPr/>
        </p:nvGrpSpPr>
        <p:grpSpPr>
          <a:xfrm>
            <a:off x="7257288" y="1290066"/>
            <a:ext cx="77725" cy="313437"/>
            <a:chOff x="0" y="0"/>
            <a:chExt cx="77724" cy="313436"/>
          </a:xfrm>
        </p:grpSpPr>
        <p:sp>
          <p:nvSpPr>
            <p:cNvPr id="1424" name="Shape"/>
            <p:cNvSpPr/>
            <p:nvPr/>
          </p:nvSpPr>
          <p:spPr>
            <a:xfrm>
              <a:off x="0" y="235712"/>
              <a:ext cx="7124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5" name="Rectangle"/>
            <p:cNvSpPr/>
            <p:nvPr/>
          </p:nvSpPr>
          <p:spPr>
            <a:xfrm>
              <a:off x="25907" y="64769"/>
              <a:ext cx="25909" cy="18389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6" name="Shape"/>
            <p:cNvSpPr/>
            <p:nvPr/>
          </p:nvSpPr>
          <p:spPr>
            <a:xfrm>
              <a:off x="51815" y="235712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7" name="Shape"/>
            <p:cNvSpPr/>
            <p:nvPr/>
          </p:nvSpPr>
          <p:spPr>
            <a:xfrm>
              <a:off x="0" y="0"/>
              <a:ext cx="7124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4" y="21600"/>
                  </a:lnTo>
                  <a:lnTo>
                    <a:pt x="7854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8" name="Shape"/>
            <p:cNvSpPr/>
            <p:nvPr/>
          </p:nvSpPr>
          <p:spPr>
            <a:xfrm>
              <a:off x="51815" y="64769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30" name="object 55"/>
          <p:cNvSpPr/>
          <p:nvPr/>
        </p:nvSpPr>
        <p:spPr>
          <a:xfrm>
            <a:off x="6348984" y="1818132"/>
            <a:ext cx="242316" cy="583692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36" name="object 56"/>
          <p:cNvGrpSpPr/>
          <p:nvPr/>
        </p:nvGrpSpPr>
        <p:grpSpPr>
          <a:xfrm>
            <a:off x="6431279" y="1919477"/>
            <a:ext cx="77726" cy="341123"/>
            <a:chOff x="0" y="0"/>
            <a:chExt cx="77725" cy="341122"/>
          </a:xfrm>
        </p:grpSpPr>
        <p:sp>
          <p:nvSpPr>
            <p:cNvPr id="1431" name="Shape"/>
            <p:cNvSpPr/>
            <p:nvPr/>
          </p:nvSpPr>
          <p:spPr>
            <a:xfrm>
              <a:off x="0" y="263398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2" name="Rectangle"/>
            <p:cNvSpPr/>
            <p:nvPr/>
          </p:nvSpPr>
          <p:spPr>
            <a:xfrm>
              <a:off x="25908" y="64770"/>
              <a:ext cx="25909" cy="211583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3" name="Shape"/>
            <p:cNvSpPr/>
            <p:nvPr/>
          </p:nvSpPr>
          <p:spPr>
            <a:xfrm>
              <a:off x="51816" y="263398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4" name="Shape"/>
            <p:cNvSpPr/>
            <p:nvPr/>
          </p:nvSpPr>
          <p:spPr>
            <a:xfrm>
              <a:off x="0" y="0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5" name="Shape"/>
            <p:cNvSpPr/>
            <p:nvPr/>
          </p:nvSpPr>
          <p:spPr>
            <a:xfrm>
              <a:off x="51816" y="64769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37" name="object 57"/>
          <p:cNvSpPr/>
          <p:nvPr/>
        </p:nvSpPr>
        <p:spPr>
          <a:xfrm>
            <a:off x="7174992" y="1807464"/>
            <a:ext cx="242317" cy="583693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43" name="object 58"/>
          <p:cNvGrpSpPr/>
          <p:nvPr/>
        </p:nvGrpSpPr>
        <p:grpSpPr>
          <a:xfrm>
            <a:off x="7257288" y="1908810"/>
            <a:ext cx="77725" cy="341122"/>
            <a:chOff x="0" y="0"/>
            <a:chExt cx="77724" cy="341121"/>
          </a:xfrm>
        </p:grpSpPr>
        <p:sp>
          <p:nvSpPr>
            <p:cNvPr id="1438" name="Shape"/>
            <p:cNvSpPr/>
            <p:nvPr/>
          </p:nvSpPr>
          <p:spPr>
            <a:xfrm>
              <a:off x="0" y="263397"/>
              <a:ext cx="7124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9" name="Rectangle"/>
            <p:cNvSpPr/>
            <p:nvPr/>
          </p:nvSpPr>
          <p:spPr>
            <a:xfrm>
              <a:off x="25907" y="64769"/>
              <a:ext cx="25909" cy="211583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0" name="Shape"/>
            <p:cNvSpPr/>
            <p:nvPr/>
          </p:nvSpPr>
          <p:spPr>
            <a:xfrm>
              <a:off x="51815" y="263397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1" name="Shape"/>
            <p:cNvSpPr/>
            <p:nvPr/>
          </p:nvSpPr>
          <p:spPr>
            <a:xfrm>
              <a:off x="0" y="0"/>
              <a:ext cx="71247" cy="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4" y="21600"/>
                  </a:lnTo>
                  <a:lnTo>
                    <a:pt x="7854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2" name="Shape"/>
            <p:cNvSpPr/>
            <p:nvPr/>
          </p:nvSpPr>
          <p:spPr>
            <a:xfrm>
              <a:off x="51815" y="64769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44" name="object 59"/>
          <p:cNvSpPr/>
          <p:nvPr/>
        </p:nvSpPr>
        <p:spPr>
          <a:xfrm>
            <a:off x="4415028" y="2561844"/>
            <a:ext cx="248413" cy="498349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52" name="object 60"/>
          <p:cNvGrpSpPr/>
          <p:nvPr/>
        </p:nvGrpSpPr>
        <p:grpSpPr>
          <a:xfrm>
            <a:off x="4499102" y="2663188"/>
            <a:ext cx="79884" cy="256668"/>
            <a:chOff x="0" y="0"/>
            <a:chExt cx="79883" cy="256667"/>
          </a:xfrm>
        </p:grpSpPr>
        <p:sp>
          <p:nvSpPr>
            <p:cNvPr id="1445" name="Shape"/>
            <p:cNvSpPr/>
            <p:nvPr/>
          </p:nvSpPr>
          <p:spPr>
            <a:xfrm>
              <a:off x="0" y="178054"/>
              <a:ext cx="71209" cy="7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249" y="21600"/>
                  </a:lnTo>
                  <a:lnTo>
                    <a:pt x="21600" y="3873"/>
                  </a:lnTo>
                  <a:lnTo>
                    <a:pt x="15602" y="3873"/>
                  </a:lnTo>
                  <a:lnTo>
                    <a:pt x="7743" y="3734"/>
                  </a:lnTo>
                  <a:lnTo>
                    <a:pt x="7834" y="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6" name="Shape"/>
            <p:cNvSpPr/>
            <p:nvPr/>
          </p:nvSpPr>
          <p:spPr>
            <a:xfrm>
              <a:off x="51435" y="179237"/>
              <a:ext cx="26289" cy="12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3" y="0"/>
                  </a:moveTo>
                  <a:lnTo>
                    <a:pt x="0" y="21600"/>
                  </a:lnTo>
                  <a:lnTo>
                    <a:pt x="16246" y="21600"/>
                  </a:lnTo>
                  <a:lnTo>
                    <a:pt x="21600" y="995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7" name="Shape"/>
            <p:cNvSpPr/>
            <p:nvPr/>
          </p:nvSpPr>
          <p:spPr>
            <a:xfrm>
              <a:off x="25825" y="77427"/>
              <a:ext cx="28233" cy="10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0" y="0"/>
                  </a:moveTo>
                  <a:lnTo>
                    <a:pt x="0" y="21474"/>
                  </a:lnTo>
                  <a:lnTo>
                    <a:pt x="19820" y="21600"/>
                  </a:lnTo>
                  <a:lnTo>
                    <a:pt x="21600" y="126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8" name="Shape"/>
            <p:cNvSpPr/>
            <p:nvPr/>
          </p:nvSpPr>
          <p:spPr>
            <a:xfrm>
              <a:off x="28448" y="64516"/>
              <a:ext cx="51436" cy="1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07" y="0"/>
                  </a:moveTo>
                  <a:lnTo>
                    <a:pt x="0" y="0"/>
                  </a:lnTo>
                  <a:lnTo>
                    <a:pt x="10880" y="778"/>
                  </a:lnTo>
                  <a:lnTo>
                    <a:pt x="10754" y="20694"/>
                  </a:lnTo>
                  <a:lnTo>
                    <a:pt x="21600" y="21600"/>
                  </a:lnTo>
                  <a:lnTo>
                    <a:pt x="18807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9" name="Shape"/>
            <p:cNvSpPr/>
            <p:nvPr/>
          </p:nvSpPr>
          <p:spPr>
            <a:xfrm>
              <a:off x="28151" y="64516"/>
              <a:ext cx="26206" cy="1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" y="0"/>
                  </a:moveTo>
                  <a:lnTo>
                    <a:pt x="0" y="20650"/>
                  </a:lnTo>
                  <a:lnTo>
                    <a:pt x="21354" y="21600"/>
                  </a:lnTo>
                  <a:lnTo>
                    <a:pt x="21600" y="81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0" name="Shape"/>
            <p:cNvSpPr/>
            <p:nvPr/>
          </p:nvSpPr>
          <p:spPr>
            <a:xfrm>
              <a:off x="2286" y="0"/>
              <a:ext cx="70948" cy="77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34" y="0"/>
                  </a:moveTo>
                  <a:lnTo>
                    <a:pt x="0" y="21435"/>
                  </a:lnTo>
                  <a:lnTo>
                    <a:pt x="7875" y="21600"/>
                  </a:lnTo>
                  <a:lnTo>
                    <a:pt x="7965" y="17998"/>
                  </a:lnTo>
                  <a:lnTo>
                    <a:pt x="21600" y="17998"/>
                  </a:lnTo>
                  <a:lnTo>
                    <a:pt x="1233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1" name="Shape"/>
            <p:cNvSpPr/>
            <p:nvPr/>
          </p:nvSpPr>
          <p:spPr>
            <a:xfrm>
              <a:off x="25526" y="178644"/>
              <a:ext cx="26206" cy="13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6" y="0"/>
                  </a:moveTo>
                  <a:lnTo>
                    <a:pt x="0" y="20788"/>
                  </a:lnTo>
                  <a:lnTo>
                    <a:pt x="21356" y="21600"/>
                  </a:lnTo>
                  <a:lnTo>
                    <a:pt x="21600" y="948"/>
                  </a:lnTo>
                  <a:lnTo>
                    <a:pt x="246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53" name="object 61"/>
          <p:cNvSpPr/>
          <p:nvPr/>
        </p:nvSpPr>
        <p:spPr>
          <a:xfrm>
            <a:off x="6772656" y="2569464"/>
            <a:ext cx="242317" cy="498349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61" name="object 62"/>
          <p:cNvGrpSpPr/>
          <p:nvPr/>
        </p:nvGrpSpPr>
        <p:grpSpPr>
          <a:xfrm>
            <a:off x="6855206" y="2670810"/>
            <a:ext cx="78106" cy="256667"/>
            <a:chOff x="0" y="0"/>
            <a:chExt cx="78105" cy="256666"/>
          </a:xfrm>
        </p:grpSpPr>
        <p:sp>
          <p:nvSpPr>
            <p:cNvPr id="1454" name="Shape"/>
            <p:cNvSpPr/>
            <p:nvPr/>
          </p:nvSpPr>
          <p:spPr>
            <a:xfrm>
              <a:off x="0" y="178815"/>
              <a:ext cx="71259" cy="7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703" y="21600"/>
                  </a:lnTo>
                  <a:lnTo>
                    <a:pt x="21600" y="3629"/>
                  </a:lnTo>
                  <a:lnTo>
                    <a:pt x="15707" y="3629"/>
                  </a:lnTo>
                  <a:lnTo>
                    <a:pt x="7853" y="3594"/>
                  </a:lnTo>
                  <a:lnTo>
                    <a:pt x="786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5" name="Shape"/>
            <p:cNvSpPr/>
            <p:nvPr/>
          </p:nvSpPr>
          <p:spPr>
            <a:xfrm>
              <a:off x="51816" y="178985"/>
              <a:ext cx="25910" cy="1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0"/>
                  </a:moveTo>
                  <a:lnTo>
                    <a:pt x="0" y="21600"/>
                  </a:lnTo>
                  <a:lnTo>
                    <a:pt x="16209" y="21600"/>
                  </a:lnTo>
                  <a:lnTo>
                    <a:pt x="2160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6" name="Shape"/>
            <p:cNvSpPr/>
            <p:nvPr/>
          </p:nvSpPr>
          <p:spPr>
            <a:xfrm>
              <a:off x="25959" y="77681"/>
              <a:ext cx="26314" cy="10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" y="0"/>
                  </a:moveTo>
                  <a:lnTo>
                    <a:pt x="0" y="21582"/>
                  </a:lnTo>
                  <a:lnTo>
                    <a:pt x="21268" y="21600"/>
                  </a:lnTo>
                  <a:lnTo>
                    <a:pt x="21600" y="1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7" name="Shape"/>
            <p:cNvSpPr/>
            <p:nvPr/>
          </p:nvSpPr>
          <p:spPr>
            <a:xfrm>
              <a:off x="52272" y="64769"/>
              <a:ext cx="25834" cy="1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4" y="0"/>
                  </a:moveTo>
                  <a:lnTo>
                    <a:pt x="43" y="0"/>
                  </a:lnTo>
                  <a:lnTo>
                    <a:pt x="0" y="21461"/>
                  </a:lnTo>
                  <a:lnTo>
                    <a:pt x="21600" y="21600"/>
                  </a:lnTo>
                  <a:lnTo>
                    <a:pt x="161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8" name="Rectangle"/>
            <p:cNvSpPr/>
            <p:nvPr/>
          </p:nvSpPr>
          <p:spPr>
            <a:xfrm>
              <a:off x="26364" y="64769"/>
              <a:ext cx="25961" cy="1299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9" name="Shape"/>
            <p:cNvSpPr/>
            <p:nvPr/>
          </p:nvSpPr>
          <p:spPr>
            <a:xfrm>
              <a:off x="380" y="0"/>
              <a:ext cx="71260" cy="7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96" y="0"/>
                  </a:moveTo>
                  <a:lnTo>
                    <a:pt x="0" y="21576"/>
                  </a:lnTo>
                  <a:lnTo>
                    <a:pt x="7876" y="21600"/>
                  </a:lnTo>
                  <a:lnTo>
                    <a:pt x="7892" y="18010"/>
                  </a:lnTo>
                  <a:lnTo>
                    <a:pt x="21600" y="18010"/>
                  </a:lnTo>
                  <a:lnTo>
                    <a:pt x="1189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0" name="Shape"/>
            <p:cNvSpPr/>
            <p:nvPr/>
          </p:nvSpPr>
          <p:spPr>
            <a:xfrm>
              <a:off x="25908" y="178900"/>
              <a:ext cx="25960" cy="1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" y="0"/>
                  </a:moveTo>
                  <a:lnTo>
                    <a:pt x="0" y="21389"/>
                  </a:lnTo>
                  <a:lnTo>
                    <a:pt x="21558" y="21600"/>
                  </a:lnTo>
                  <a:lnTo>
                    <a:pt x="21600" y="14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62" name="object 63"/>
          <p:cNvSpPr/>
          <p:nvPr/>
        </p:nvSpPr>
        <p:spPr>
          <a:xfrm>
            <a:off x="4416552" y="3034282"/>
            <a:ext cx="242316" cy="498350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70" name="object 64"/>
          <p:cNvGrpSpPr/>
          <p:nvPr/>
        </p:nvGrpSpPr>
        <p:grpSpPr>
          <a:xfrm>
            <a:off x="4499102" y="3135628"/>
            <a:ext cx="78107" cy="256668"/>
            <a:chOff x="0" y="0"/>
            <a:chExt cx="78106" cy="256667"/>
          </a:xfrm>
        </p:grpSpPr>
        <p:sp>
          <p:nvSpPr>
            <p:cNvPr id="1463" name="Shape"/>
            <p:cNvSpPr/>
            <p:nvPr/>
          </p:nvSpPr>
          <p:spPr>
            <a:xfrm>
              <a:off x="0" y="178815"/>
              <a:ext cx="71259" cy="7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703" y="21600"/>
                  </a:lnTo>
                  <a:lnTo>
                    <a:pt x="21600" y="3629"/>
                  </a:lnTo>
                  <a:lnTo>
                    <a:pt x="15706" y="3629"/>
                  </a:lnTo>
                  <a:lnTo>
                    <a:pt x="7853" y="3594"/>
                  </a:lnTo>
                  <a:lnTo>
                    <a:pt x="786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4" name="Shape"/>
            <p:cNvSpPr/>
            <p:nvPr/>
          </p:nvSpPr>
          <p:spPr>
            <a:xfrm>
              <a:off x="51815" y="178985"/>
              <a:ext cx="25910" cy="1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0"/>
                  </a:moveTo>
                  <a:lnTo>
                    <a:pt x="0" y="21600"/>
                  </a:lnTo>
                  <a:lnTo>
                    <a:pt x="16209" y="21600"/>
                  </a:lnTo>
                  <a:lnTo>
                    <a:pt x="2160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5" name="Shape"/>
            <p:cNvSpPr/>
            <p:nvPr/>
          </p:nvSpPr>
          <p:spPr>
            <a:xfrm>
              <a:off x="25959" y="77681"/>
              <a:ext cx="26314" cy="10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" y="0"/>
                  </a:moveTo>
                  <a:lnTo>
                    <a:pt x="0" y="21582"/>
                  </a:lnTo>
                  <a:lnTo>
                    <a:pt x="21268" y="21600"/>
                  </a:lnTo>
                  <a:lnTo>
                    <a:pt x="21600" y="1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6" name="Shape"/>
            <p:cNvSpPr/>
            <p:nvPr/>
          </p:nvSpPr>
          <p:spPr>
            <a:xfrm>
              <a:off x="52272" y="64769"/>
              <a:ext cx="25835" cy="1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4" y="0"/>
                  </a:moveTo>
                  <a:lnTo>
                    <a:pt x="43" y="0"/>
                  </a:lnTo>
                  <a:lnTo>
                    <a:pt x="0" y="21461"/>
                  </a:lnTo>
                  <a:lnTo>
                    <a:pt x="21600" y="21600"/>
                  </a:lnTo>
                  <a:lnTo>
                    <a:pt x="161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7" name="Rectangle"/>
            <p:cNvSpPr/>
            <p:nvPr/>
          </p:nvSpPr>
          <p:spPr>
            <a:xfrm>
              <a:off x="26364" y="64769"/>
              <a:ext cx="25961" cy="1299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8" name="Shape"/>
            <p:cNvSpPr/>
            <p:nvPr/>
          </p:nvSpPr>
          <p:spPr>
            <a:xfrm>
              <a:off x="381" y="0"/>
              <a:ext cx="71259" cy="7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95" y="0"/>
                  </a:moveTo>
                  <a:lnTo>
                    <a:pt x="0" y="21576"/>
                  </a:lnTo>
                  <a:lnTo>
                    <a:pt x="7876" y="21600"/>
                  </a:lnTo>
                  <a:lnTo>
                    <a:pt x="7892" y="18010"/>
                  </a:lnTo>
                  <a:lnTo>
                    <a:pt x="21600" y="18010"/>
                  </a:lnTo>
                  <a:lnTo>
                    <a:pt x="1189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9" name="Shape"/>
            <p:cNvSpPr/>
            <p:nvPr/>
          </p:nvSpPr>
          <p:spPr>
            <a:xfrm>
              <a:off x="25908" y="178900"/>
              <a:ext cx="25960" cy="1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" y="0"/>
                  </a:moveTo>
                  <a:lnTo>
                    <a:pt x="0" y="21389"/>
                  </a:lnTo>
                  <a:lnTo>
                    <a:pt x="21557" y="21600"/>
                  </a:lnTo>
                  <a:lnTo>
                    <a:pt x="21600" y="14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71" name="object 65"/>
          <p:cNvSpPr/>
          <p:nvPr/>
        </p:nvSpPr>
        <p:spPr>
          <a:xfrm>
            <a:off x="6772656" y="3035806"/>
            <a:ext cx="242317" cy="498349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79" name="object 66"/>
          <p:cNvGrpSpPr/>
          <p:nvPr/>
        </p:nvGrpSpPr>
        <p:grpSpPr>
          <a:xfrm>
            <a:off x="6855206" y="3137154"/>
            <a:ext cx="78106" cy="256667"/>
            <a:chOff x="0" y="0"/>
            <a:chExt cx="78105" cy="256666"/>
          </a:xfrm>
        </p:grpSpPr>
        <p:sp>
          <p:nvSpPr>
            <p:cNvPr id="1472" name="Shape"/>
            <p:cNvSpPr/>
            <p:nvPr/>
          </p:nvSpPr>
          <p:spPr>
            <a:xfrm>
              <a:off x="0" y="178815"/>
              <a:ext cx="71259" cy="7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703" y="21600"/>
                  </a:lnTo>
                  <a:lnTo>
                    <a:pt x="21600" y="3629"/>
                  </a:lnTo>
                  <a:lnTo>
                    <a:pt x="15707" y="3629"/>
                  </a:lnTo>
                  <a:lnTo>
                    <a:pt x="7853" y="3594"/>
                  </a:lnTo>
                  <a:lnTo>
                    <a:pt x="786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3" name="Shape"/>
            <p:cNvSpPr/>
            <p:nvPr/>
          </p:nvSpPr>
          <p:spPr>
            <a:xfrm>
              <a:off x="51816" y="178985"/>
              <a:ext cx="25910" cy="1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0"/>
                  </a:moveTo>
                  <a:lnTo>
                    <a:pt x="0" y="21600"/>
                  </a:lnTo>
                  <a:lnTo>
                    <a:pt x="16209" y="21600"/>
                  </a:lnTo>
                  <a:lnTo>
                    <a:pt x="21600" y="14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4" name="Shape"/>
            <p:cNvSpPr/>
            <p:nvPr/>
          </p:nvSpPr>
          <p:spPr>
            <a:xfrm>
              <a:off x="25959" y="77681"/>
              <a:ext cx="26314" cy="10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" y="0"/>
                  </a:moveTo>
                  <a:lnTo>
                    <a:pt x="0" y="21582"/>
                  </a:lnTo>
                  <a:lnTo>
                    <a:pt x="21268" y="21600"/>
                  </a:lnTo>
                  <a:lnTo>
                    <a:pt x="21600" y="1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5" name="Shape"/>
            <p:cNvSpPr/>
            <p:nvPr/>
          </p:nvSpPr>
          <p:spPr>
            <a:xfrm>
              <a:off x="52272" y="64769"/>
              <a:ext cx="25834" cy="1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94" y="0"/>
                  </a:moveTo>
                  <a:lnTo>
                    <a:pt x="43" y="0"/>
                  </a:lnTo>
                  <a:lnTo>
                    <a:pt x="0" y="21461"/>
                  </a:lnTo>
                  <a:lnTo>
                    <a:pt x="21600" y="21600"/>
                  </a:lnTo>
                  <a:lnTo>
                    <a:pt x="161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6" name="Rectangle"/>
            <p:cNvSpPr/>
            <p:nvPr/>
          </p:nvSpPr>
          <p:spPr>
            <a:xfrm>
              <a:off x="26364" y="64769"/>
              <a:ext cx="25961" cy="12998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7" name="Shape"/>
            <p:cNvSpPr/>
            <p:nvPr/>
          </p:nvSpPr>
          <p:spPr>
            <a:xfrm>
              <a:off x="380" y="0"/>
              <a:ext cx="71260" cy="77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96" y="0"/>
                  </a:moveTo>
                  <a:lnTo>
                    <a:pt x="0" y="21576"/>
                  </a:lnTo>
                  <a:lnTo>
                    <a:pt x="7876" y="21600"/>
                  </a:lnTo>
                  <a:lnTo>
                    <a:pt x="7892" y="18010"/>
                  </a:lnTo>
                  <a:lnTo>
                    <a:pt x="21600" y="18010"/>
                  </a:lnTo>
                  <a:lnTo>
                    <a:pt x="1189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8" name="Shape"/>
            <p:cNvSpPr/>
            <p:nvPr/>
          </p:nvSpPr>
          <p:spPr>
            <a:xfrm>
              <a:off x="25908" y="178900"/>
              <a:ext cx="25960" cy="1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" y="0"/>
                  </a:moveTo>
                  <a:lnTo>
                    <a:pt x="0" y="21389"/>
                  </a:lnTo>
                  <a:lnTo>
                    <a:pt x="21558" y="21600"/>
                  </a:lnTo>
                  <a:lnTo>
                    <a:pt x="21600" y="14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80" name="object 67"/>
          <p:cNvSpPr/>
          <p:nvPr/>
        </p:nvSpPr>
        <p:spPr>
          <a:xfrm>
            <a:off x="4802123" y="3276599"/>
            <a:ext cx="780289" cy="778765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87" name="object 68"/>
          <p:cNvGrpSpPr/>
          <p:nvPr/>
        </p:nvGrpSpPr>
        <p:grpSpPr>
          <a:xfrm>
            <a:off x="4923282" y="3377946"/>
            <a:ext cx="537590" cy="536956"/>
            <a:chOff x="0" y="0"/>
            <a:chExt cx="537589" cy="536955"/>
          </a:xfrm>
        </p:grpSpPr>
        <p:sp>
          <p:nvSpPr>
            <p:cNvPr id="1481" name="Shape"/>
            <p:cNvSpPr/>
            <p:nvPr/>
          </p:nvSpPr>
          <p:spPr>
            <a:xfrm>
              <a:off x="0" y="454532"/>
              <a:ext cx="82422" cy="8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22" y="0"/>
                  </a:moveTo>
                  <a:lnTo>
                    <a:pt x="0" y="21600"/>
                  </a:lnTo>
                  <a:lnTo>
                    <a:pt x="21600" y="14411"/>
                  </a:lnTo>
                  <a:lnTo>
                    <a:pt x="19203" y="12008"/>
                  </a:lnTo>
                  <a:lnTo>
                    <a:pt x="14411" y="12008"/>
                  </a:lnTo>
                  <a:lnTo>
                    <a:pt x="9618" y="7189"/>
                  </a:lnTo>
                  <a:lnTo>
                    <a:pt x="12011" y="4800"/>
                  </a:lnTo>
                  <a:lnTo>
                    <a:pt x="722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2" name="Shape"/>
            <p:cNvSpPr/>
            <p:nvPr/>
          </p:nvSpPr>
          <p:spPr>
            <a:xfrm>
              <a:off x="45831" y="45735"/>
              <a:ext cx="445928" cy="44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12" y="0"/>
                  </a:moveTo>
                  <a:lnTo>
                    <a:pt x="0" y="20710"/>
                  </a:lnTo>
                  <a:lnTo>
                    <a:pt x="887" y="21600"/>
                  </a:lnTo>
                  <a:lnTo>
                    <a:pt x="21600" y="891"/>
                  </a:lnTo>
                  <a:lnTo>
                    <a:pt x="2071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3" name="Shape"/>
            <p:cNvSpPr/>
            <p:nvPr/>
          </p:nvSpPr>
          <p:spPr>
            <a:xfrm>
              <a:off x="482599" y="36575"/>
              <a:ext cx="42762" cy="45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9238" y="8676"/>
                  </a:lnTo>
                  <a:lnTo>
                    <a:pt x="4627" y="12972"/>
                  </a:lnTo>
                  <a:lnTo>
                    <a:pt x="1385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4" name="Shape"/>
            <p:cNvSpPr/>
            <p:nvPr/>
          </p:nvSpPr>
          <p:spPr>
            <a:xfrm>
              <a:off x="473428" y="36575"/>
              <a:ext cx="27460" cy="2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14" y="0"/>
                  </a:moveTo>
                  <a:lnTo>
                    <a:pt x="0" y="7186"/>
                  </a:lnTo>
                  <a:lnTo>
                    <a:pt x="14419" y="21600"/>
                  </a:lnTo>
                  <a:lnTo>
                    <a:pt x="21600" y="14447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5" name="Shape"/>
            <p:cNvSpPr/>
            <p:nvPr/>
          </p:nvSpPr>
          <p:spPr>
            <a:xfrm>
              <a:off x="455166" y="0"/>
              <a:ext cx="82424" cy="4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955"/>
                  </a:lnTo>
                  <a:lnTo>
                    <a:pt x="4786" y="21600"/>
                  </a:lnTo>
                  <a:lnTo>
                    <a:pt x="7189" y="17274"/>
                  </a:lnTo>
                  <a:lnTo>
                    <a:pt x="18395" y="1727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6" name="Shape"/>
            <p:cNvSpPr/>
            <p:nvPr/>
          </p:nvSpPr>
          <p:spPr>
            <a:xfrm>
              <a:off x="36701" y="472847"/>
              <a:ext cx="36573" cy="2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92" y="0"/>
                  </a:moveTo>
                  <a:lnTo>
                    <a:pt x="0" y="7159"/>
                  </a:lnTo>
                  <a:lnTo>
                    <a:pt x="10801" y="21600"/>
                  </a:lnTo>
                  <a:lnTo>
                    <a:pt x="16210" y="14417"/>
                  </a:lnTo>
                  <a:lnTo>
                    <a:pt x="5392" y="0"/>
                  </a:lnTo>
                  <a:close/>
                  <a:moveTo>
                    <a:pt x="16210" y="14417"/>
                  </a:moveTo>
                  <a:lnTo>
                    <a:pt x="10801" y="21600"/>
                  </a:lnTo>
                  <a:lnTo>
                    <a:pt x="21600" y="21600"/>
                  </a:lnTo>
                  <a:lnTo>
                    <a:pt x="16210" y="14417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88" name="object 69"/>
          <p:cNvSpPr/>
          <p:nvPr/>
        </p:nvSpPr>
        <p:spPr>
          <a:xfrm>
            <a:off x="5775959" y="3297935"/>
            <a:ext cx="794005" cy="771145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95" name="object 70"/>
          <p:cNvGrpSpPr/>
          <p:nvPr/>
        </p:nvGrpSpPr>
        <p:grpSpPr>
          <a:xfrm>
            <a:off x="5897117" y="3399282"/>
            <a:ext cx="551563" cy="529058"/>
            <a:chOff x="0" y="0"/>
            <a:chExt cx="551561" cy="529057"/>
          </a:xfrm>
        </p:grpSpPr>
        <p:sp>
          <p:nvSpPr>
            <p:cNvPr id="1489" name="Shape"/>
            <p:cNvSpPr/>
            <p:nvPr/>
          </p:nvSpPr>
          <p:spPr>
            <a:xfrm>
              <a:off x="468630" y="484596"/>
              <a:ext cx="82932" cy="44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73" y="0"/>
                  </a:moveTo>
                  <a:lnTo>
                    <a:pt x="0" y="9087"/>
                  </a:lnTo>
                  <a:lnTo>
                    <a:pt x="21600" y="21600"/>
                  </a:lnTo>
                  <a:lnTo>
                    <a:pt x="18317" y="4361"/>
                  </a:lnTo>
                  <a:lnTo>
                    <a:pt x="7112" y="4361"/>
                  </a:lnTo>
                  <a:lnTo>
                    <a:pt x="467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0" name="Shape"/>
            <p:cNvSpPr/>
            <p:nvPr/>
          </p:nvSpPr>
          <p:spPr>
            <a:xfrm>
              <a:off x="486572" y="465912"/>
              <a:ext cx="27271" cy="2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96" y="0"/>
                  </a:moveTo>
                  <a:lnTo>
                    <a:pt x="0" y="14591"/>
                  </a:lnTo>
                  <a:lnTo>
                    <a:pt x="7416" y="21600"/>
                  </a:lnTo>
                  <a:lnTo>
                    <a:pt x="21600" y="7002"/>
                  </a:lnTo>
                  <a:lnTo>
                    <a:pt x="1419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1" name="Shape"/>
            <p:cNvSpPr/>
            <p:nvPr/>
          </p:nvSpPr>
          <p:spPr>
            <a:xfrm>
              <a:off x="495935" y="447167"/>
              <a:ext cx="43024" cy="4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26" y="0"/>
                  </a:moveTo>
                  <a:lnTo>
                    <a:pt x="4298" y="8725"/>
                  </a:lnTo>
                  <a:lnTo>
                    <a:pt x="8990" y="1289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3326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2" name="Shape"/>
            <p:cNvSpPr/>
            <p:nvPr/>
          </p:nvSpPr>
          <p:spPr>
            <a:xfrm>
              <a:off x="47056" y="44385"/>
              <a:ext cx="457440" cy="44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1" y="0"/>
                  </a:moveTo>
                  <a:lnTo>
                    <a:pt x="0" y="922"/>
                  </a:lnTo>
                  <a:lnTo>
                    <a:pt x="20754" y="21600"/>
                  </a:lnTo>
                  <a:lnTo>
                    <a:pt x="21600" y="20683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3" name="Shape"/>
            <p:cNvSpPr/>
            <p:nvPr/>
          </p:nvSpPr>
          <p:spPr>
            <a:xfrm>
              <a:off x="0" y="0"/>
              <a:ext cx="82932" cy="81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608" y="21600"/>
                  </a:lnTo>
                  <a:lnTo>
                    <a:pt x="12256" y="16686"/>
                  </a:lnTo>
                  <a:lnTo>
                    <a:pt x="9824" y="14322"/>
                  </a:lnTo>
                  <a:lnTo>
                    <a:pt x="14521" y="9358"/>
                  </a:lnTo>
                  <a:lnTo>
                    <a:pt x="19188" y="9358"/>
                  </a:lnTo>
                  <a:lnTo>
                    <a:pt x="21600" y="6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4" name="Shape"/>
            <p:cNvSpPr/>
            <p:nvPr/>
          </p:nvSpPr>
          <p:spPr>
            <a:xfrm>
              <a:off x="37719" y="35433"/>
              <a:ext cx="35954" cy="2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35" y="0"/>
                  </a:moveTo>
                  <a:lnTo>
                    <a:pt x="0" y="14631"/>
                  </a:lnTo>
                  <a:lnTo>
                    <a:pt x="5610" y="21600"/>
                  </a:lnTo>
                  <a:lnTo>
                    <a:pt x="16441" y="6969"/>
                  </a:lnTo>
                  <a:lnTo>
                    <a:pt x="10835" y="0"/>
                  </a:lnTo>
                  <a:close/>
                  <a:moveTo>
                    <a:pt x="21600" y="0"/>
                  </a:moveTo>
                  <a:lnTo>
                    <a:pt x="10835" y="0"/>
                  </a:lnTo>
                  <a:lnTo>
                    <a:pt x="16441" y="6969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96" name="object 71"/>
          <p:cNvSpPr/>
          <p:nvPr/>
        </p:nvSpPr>
        <p:spPr>
          <a:xfrm>
            <a:off x="4904232" y="3142488"/>
            <a:ext cx="626364" cy="463297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03" name="object 72"/>
          <p:cNvGrpSpPr/>
          <p:nvPr/>
        </p:nvGrpSpPr>
        <p:grpSpPr>
          <a:xfrm>
            <a:off x="5025390" y="3243833"/>
            <a:ext cx="383922" cy="220473"/>
            <a:chOff x="0" y="0"/>
            <a:chExt cx="383921" cy="220472"/>
          </a:xfrm>
        </p:grpSpPr>
        <p:sp>
          <p:nvSpPr>
            <p:cNvPr id="1497" name="Shape"/>
            <p:cNvSpPr/>
            <p:nvPr/>
          </p:nvSpPr>
          <p:spPr>
            <a:xfrm>
              <a:off x="0" y="148082"/>
              <a:ext cx="86741" cy="7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954" y="0"/>
                  </a:moveTo>
                  <a:lnTo>
                    <a:pt x="0" y="21600"/>
                  </a:lnTo>
                  <a:lnTo>
                    <a:pt x="21600" y="20122"/>
                  </a:lnTo>
                  <a:lnTo>
                    <a:pt x="19311" y="15347"/>
                  </a:lnTo>
                  <a:lnTo>
                    <a:pt x="15591" y="15347"/>
                  </a:lnTo>
                  <a:lnTo>
                    <a:pt x="12366" y="8640"/>
                  </a:lnTo>
                  <a:lnTo>
                    <a:pt x="15171" y="67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8" name="Shape"/>
            <p:cNvSpPr/>
            <p:nvPr/>
          </p:nvSpPr>
          <p:spPr>
            <a:xfrm>
              <a:off x="60921" y="27517"/>
              <a:ext cx="261986" cy="16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4" y="0"/>
                  </a:moveTo>
                  <a:lnTo>
                    <a:pt x="0" y="18665"/>
                  </a:lnTo>
                  <a:lnTo>
                    <a:pt x="1065" y="21600"/>
                  </a:lnTo>
                  <a:lnTo>
                    <a:pt x="21600" y="2919"/>
                  </a:lnTo>
                  <a:lnTo>
                    <a:pt x="2054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9" name="Shape"/>
            <p:cNvSpPr/>
            <p:nvPr/>
          </p:nvSpPr>
          <p:spPr>
            <a:xfrm>
              <a:off x="321310" y="21082"/>
              <a:ext cx="48594" cy="51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5702" y="9410"/>
                  </a:lnTo>
                  <a:lnTo>
                    <a:pt x="709" y="12127"/>
                  </a:lnTo>
                  <a:lnTo>
                    <a:pt x="643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0" name="Shape"/>
            <p:cNvSpPr/>
            <p:nvPr/>
          </p:nvSpPr>
          <p:spPr>
            <a:xfrm>
              <a:off x="310098" y="21082"/>
              <a:ext cx="24040" cy="2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74" y="0"/>
                  </a:moveTo>
                  <a:lnTo>
                    <a:pt x="0" y="4826"/>
                  </a:lnTo>
                  <a:lnTo>
                    <a:pt x="11508" y="21600"/>
                  </a:lnTo>
                  <a:lnTo>
                    <a:pt x="21600" y="16760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1" name="Shape"/>
            <p:cNvSpPr/>
            <p:nvPr/>
          </p:nvSpPr>
          <p:spPr>
            <a:xfrm>
              <a:off x="297180" y="0"/>
              <a:ext cx="86742" cy="2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3888"/>
                  </a:lnTo>
                  <a:lnTo>
                    <a:pt x="3217" y="21600"/>
                  </a:lnTo>
                  <a:lnTo>
                    <a:pt x="6009" y="16548"/>
                  </a:lnTo>
                  <a:lnTo>
                    <a:pt x="18109" y="1654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2" name="Shape"/>
            <p:cNvSpPr/>
            <p:nvPr/>
          </p:nvSpPr>
          <p:spPr>
            <a:xfrm>
              <a:off x="49657" y="170570"/>
              <a:ext cx="27892" cy="2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24" y="0"/>
                  </a:moveTo>
                  <a:lnTo>
                    <a:pt x="0" y="4826"/>
                  </a:lnTo>
                  <a:lnTo>
                    <a:pt x="10032" y="21600"/>
                  </a:lnTo>
                  <a:lnTo>
                    <a:pt x="18728" y="16783"/>
                  </a:lnTo>
                  <a:lnTo>
                    <a:pt x="8724" y="0"/>
                  </a:lnTo>
                  <a:close/>
                  <a:moveTo>
                    <a:pt x="18728" y="16783"/>
                  </a:moveTo>
                  <a:lnTo>
                    <a:pt x="10032" y="21600"/>
                  </a:lnTo>
                  <a:lnTo>
                    <a:pt x="21600" y="21600"/>
                  </a:lnTo>
                  <a:lnTo>
                    <a:pt x="18728" y="16783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04" name="object 73"/>
          <p:cNvSpPr/>
          <p:nvPr/>
        </p:nvSpPr>
        <p:spPr>
          <a:xfrm>
            <a:off x="5910071" y="3162299"/>
            <a:ext cx="580645" cy="467870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11" name="object 74"/>
          <p:cNvGrpSpPr/>
          <p:nvPr/>
        </p:nvGrpSpPr>
        <p:grpSpPr>
          <a:xfrm>
            <a:off x="6031229" y="3263646"/>
            <a:ext cx="338076" cy="225552"/>
            <a:chOff x="0" y="0"/>
            <a:chExt cx="338075" cy="225550"/>
          </a:xfrm>
        </p:grpSpPr>
        <p:sp>
          <p:nvSpPr>
            <p:cNvPr id="1505" name="Shape"/>
            <p:cNvSpPr/>
            <p:nvPr/>
          </p:nvSpPr>
          <p:spPr>
            <a:xfrm>
              <a:off x="251841" y="193222"/>
              <a:ext cx="86235" cy="3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3" y="0"/>
                  </a:moveTo>
                  <a:lnTo>
                    <a:pt x="0" y="14387"/>
                  </a:lnTo>
                  <a:lnTo>
                    <a:pt x="21600" y="21600"/>
                  </a:lnTo>
                  <a:lnTo>
                    <a:pt x="18005" y="4799"/>
                  </a:lnTo>
                  <a:lnTo>
                    <a:pt x="6299" y="4799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6" name="Shape"/>
            <p:cNvSpPr/>
            <p:nvPr/>
          </p:nvSpPr>
          <p:spPr>
            <a:xfrm>
              <a:off x="266224" y="171664"/>
              <a:ext cx="25115" cy="2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85" y="0"/>
                  </a:moveTo>
                  <a:lnTo>
                    <a:pt x="0" y="16202"/>
                  </a:lnTo>
                  <a:lnTo>
                    <a:pt x="9257" y="21600"/>
                  </a:lnTo>
                  <a:lnTo>
                    <a:pt x="21600" y="5374"/>
                  </a:lnTo>
                  <a:lnTo>
                    <a:pt x="1238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7" name="Shape"/>
            <p:cNvSpPr/>
            <p:nvPr/>
          </p:nvSpPr>
          <p:spPr>
            <a:xfrm>
              <a:off x="276987" y="150112"/>
              <a:ext cx="46737" cy="5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35" y="0"/>
                  </a:moveTo>
                  <a:lnTo>
                    <a:pt x="1681" y="9256"/>
                  </a:lnTo>
                  <a:lnTo>
                    <a:pt x="6633" y="1232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833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8" name="Shape"/>
            <p:cNvSpPr/>
            <p:nvPr/>
          </p:nvSpPr>
          <p:spPr>
            <a:xfrm>
              <a:off x="57449" y="32328"/>
              <a:ext cx="223176" cy="160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4" y="0"/>
                  </a:moveTo>
                  <a:lnTo>
                    <a:pt x="0" y="2894"/>
                  </a:lnTo>
                  <a:lnTo>
                    <a:pt x="20206" y="21600"/>
                  </a:lnTo>
                  <a:lnTo>
                    <a:pt x="21600" y="18706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9" name="Shape"/>
            <p:cNvSpPr/>
            <p:nvPr/>
          </p:nvSpPr>
          <p:spPr>
            <a:xfrm>
              <a:off x="0" y="0"/>
              <a:ext cx="86234" cy="75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784" y="21600"/>
                  </a:lnTo>
                  <a:lnTo>
                    <a:pt x="14390" y="15429"/>
                  </a:lnTo>
                  <a:lnTo>
                    <a:pt x="11707" y="13382"/>
                  </a:lnTo>
                  <a:lnTo>
                    <a:pt x="15301" y="7200"/>
                  </a:lnTo>
                  <a:lnTo>
                    <a:pt x="19199" y="7200"/>
                  </a:lnTo>
                  <a:lnTo>
                    <a:pt x="21600" y="3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0" name="Shape"/>
            <p:cNvSpPr/>
            <p:nvPr/>
          </p:nvSpPr>
          <p:spPr>
            <a:xfrm>
              <a:off x="46736" y="25144"/>
              <a:ext cx="29911" cy="28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64" y="0"/>
                  </a:moveTo>
                  <a:lnTo>
                    <a:pt x="0" y="16226"/>
                  </a:lnTo>
                  <a:lnTo>
                    <a:pt x="7737" y="21600"/>
                  </a:lnTo>
                  <a:lnTo>
                    <a:pt x="18136" y="5398"/>
                  </a:lnTo>
                  <a:lnTo>
                    <a:pt x="10364" y="0"/>
                  </a:lnTo>
                  <a:close/>
                  <a:moveTo>
                    <a:pt x="21600" y="0"/>
                  </a:moveTo>
                  <a:lnTo>
                    <a:pt x="10364" y="0"/>
                  </a:lnTo>
                  <a:lnTo>
                    <a:pt x="18136" y="5398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12" name="object 7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13" name="object 76"/>
          <p:cNvSpPr/>
          <p:nvPr/>
        </p:nvSpPr>
        <p:spPr>
          <a:xfrm>
            <a:off x="8215162" y="281377"/>
            <a:ext cx="587142" cy="702646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4" name="object 77"/>
          <p:cNvSpPr/>
          <p:nvPr/>
        </p:nvSpPr>
        <p:spPr>
          <a:xfrm>
            <a:off x="4725923" y="870202"/>
            <a:ext cx="422149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5" name="object 78"/>
          <p:cNvSpPr txBox="1"/>
          <p:nvPr/>
        </p:nvSpPr>
        <p:spPr>
          <a:xfrm>
            <a:off x="4743703" y="994916"/>
            <a:ext cx="381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516" name="object 79"/>
          <p:cNvSpPr/>
          <p:nvPr/>
        </p:nvSpPr>
        <p:spPr>
          <a:xfrm>
            <a:off x="6260591" y="865632"/>
            <a:ext cx="422148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7" name="object 80"/>
          <p:cNvSpPr txBox="1"/>
          <p:nvPr/>
        </p:nvSpPr>
        <p:spPr>
          <a:xfrm>
            <a:off x="6279007" y="990727"/>
            <a:ext cx="381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518" name="object 81"/>
          <p:cNvSpPr/>
          <p:nvPr/>
        </p:nvSpPr>
        <p:spPr>
          <a:xfrm>
            <a:off x="7086599" y="865632"/>
            <a:ext cx="422150" cy="437388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9" name="object 82"/>
          <p:cNvSpPr txBox="1"/>
          <p:nvPr/>
        </p:nvSpPr>
        <p:spPr>
          <a:xfrm>
            <a:off x="7105267" y="990727"/>
            <a:ext cx="381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10" sz="7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</a:t>
            </a:r>
          </a:p>
        </p:txBody>
      </p:sp>
      <p:sp>
        <p:nvSpPr>
          <p:cNvPr id="1520" name="object 83"/>
          <p:cNvSpPr/>
          <p:nvPr/>
        </p:nvSpPr>
        <p:spPr>
          <a:xfrm>
            <a:off x="3855720" y="2243327"/>
            <a:ext cx="1362456" cy="411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0"/>
                </a:moveTo>
                <a:lnTo>
                  <a:pt x="50" y="1294"/>
                </a:lnTo>
                <a:lnTo>
                  <a:pt x="187" y="620"/>
                </a:lnTo>
                <a:lnTo>
                  <a:pt x="391" y="166"/>
                </a:lnTo>
                <a:lnTo>
                  <a:pt x="640" y="0"/>
                </a:lnTo>
                <a:lnTo>
                  <a:pt x="20960" y="0"/>
                </a:lnTo>
                <a:lnTo>
                  <a:pt x="21209" y="166"/>
                </a:lnTo>
                <a:lnTo>
                  <a:pt x="21413" y="620"/>
                </a:lnTo>
                <a:lnTo>
                  <a:pt x="21550" y="1294"/>
                </a:lnTo>
                <a:lnTo>
                  <a:pt x="21600" y="2120"/>
                </a:lnTo>
                <a:lnTo>
                  <a:pt x="21600" y="19480"/>
                </a:lnTo>
                <a:lnTo>
                  <a:pt x="21550" y="20306"/>
                </a:lnTo>
                <a:lnTo>
                  <a:pt x="21413" y="20980"/>
                </a:lnTo>
                <a:lnTo>
                  <a:pt x="21209" y="21434"/>
                </a:lnTo>
                <a:lnTo>
                  <a:pt x="20960" y="21600"/>
                </a:lnTo>
                <a:lnTo>
                  <a:pt x="640" y="21600"/>
                </a:lnTo>
                <a:lnTo>
                  <a:pt x="391" y="21434"/>
                </a:lnTo>
                <a:lnTo>
                  <a:pt x="187" y="20980"/>
                </a:lnTo>
                <a:lnTo>
                  <a:pt x="50" y="20306"/>
                </a:lnTo>
                <a:lnTo>
                  <a:pt x="0" y="19480"/>
                </a:lnTo>
                <a:lnTo>
                  <a:pt x="0" y="2120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1" name="object 84"/>
          <p:cNvSpPr txBox="1"/>
          <p:nvPr/>
        </p:nvSpPr>
        <p:spPr>
          <a:xfrm>
            <a:off x="4209415" y="2270886"/>
            <a:ext cx="656591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827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Subnet  </a:t>
            </a:r>
            <a:r>
              <a:rPr spc="-9"/>
              <a:t>10.0.0.0</a:t>
            </a:r>
            <a:r>
              <a:t>/</a:t>
            </a:r>
            <a:r>
              <a:rPr spc="-9"/>
              <a:t>24</a:t>
            </a:r>
          </a:p>
        </p:txBody>
      </p:sp>
      <p:sp>
        <p:nvSpPr>
          <p:cNvPr id="1522" name="object 85"/>
          <p:cNvSpPr/>
          <p:nvPr/>
        </p:nvSpPr>
        <p:spPr>
          <a:xfrm>
            <a:off x="3726179" y="1575816"/>
            <a:ext cx="838201" cy="39928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3" name="object 86"/>
          <p:cNvSpPr/>
          <p:nvPr/>
        </p:nvSpPr>
        <p:spPr>
          <a:xfrm>
            <a:off x="3779520" y="1531619"/>
            <a:ext cx="766573" cy="527304"/>
          </a:xfrm>
          <a:prstGeom prst="rect">
            <a:avLst/>
          </a:prstGeom>
          <a:blipFill>
            <a:blip r:embed="rId3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4" name="object 87"/>
          <p:cNvSpPr/>
          <p:nvPr/>
        </p:nvSpPr>
        <p:spPr>
          <a:xfrm>
            <a:off x="3773423" y="1603247"/>
            <a:ext cx="743713" cy="304801"/>
          </a:xfrm>
          <a:prstGeom prst="rect">
            <a:avLst/>
          </a:prstGeom>
          <a:blipFill>
            <a:blip r:embed="rId3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5" name="object 88"/>
          <p:cNvSpPr/>
          <p:nvPr/>
        </p:nvSpPr>
        <p:spPr>
          <a:xfrm>
            <a:off x="3773423" y="1603247"/>
            <a:ext cx="743713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6" y="2198"/>
                </a:lnTo>
                <a:lnTo>
                  <a:pt x="432" y="1054"/>
                </a:lnTo>
                <a:lnTo>
                  <a:pt x="901" y="283"/>
                </a:lnTo>
                <a:lnTo>
                  <a:pt x="1475" y="0"/>
                </a:lnTo>
                <a:lnTo>
                  <a:pt x="20125" y="0"/>
                </a:lnTo>
                <a:lnTo>
                  <a:pt x="20699" y="283"/>
                </a:lnTo>
                <a:lnTo>
                  <a:pt x="21168" y="1054"/>
                </a:lnTo>
                <a:lnTo>
                  <a:pt x="21484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484" y="19402"/>
                </a:lnTo>
                <a:lnTo>
                  <a:pt x="21168" y="20546"/>
                </a:lnTo>
                <a:lnTo>
                  <a:pt x="20699" y="21317"/>
                </a:lnTo>
                <a:lnTo>
                  <a:pt x="20125" y="21600"/>
                </a:lnTo>
                <a:lnTo>
                  <a:pt x="1475" y="21600"/>
                </a:lnTo>
                <a:lnTo>
                  <a:pt x="901" y="21317"/>
                </a:lnTo>
                <a:lnTo>
                  <a:pt x="432" y="20546"/>
                </a:lnTo>
                <a:lnTo>
                  <a:pt x="116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6" name="object 89"/>
          <p:cNvSpPr txBox="1"/>
          <p:nvPr/>
        </p:nvSpPr>
        <p:spPr>
          <a:xfrm>
            <a:off x="3891153" y="1578608"/>
            <a:ext cx="509906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6514" marR="5080" indent="-44449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527" name="object 90"/>
          <p:cNvSpPr/>
          <p:nvPr/>
        </p:nvSpPr>
        <p:spPr>
          <a:xfrm>
            <a:off x="4520184" y="1569719"/>
            <a:ext cx="827533" cy="40538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8" name="object 91"/>
          <p:cNvSpPr/>
          <p:nvPr/>
        </p:nvSpPr>
        <p:spPr>
          <a:xfrm>
            <a:off x="4568952" y="1528572"/>
            <a:ext cx="766573" cy="527304"/>
          </a:xfrm>
          <a:prstGeom prst="rect">
            <a:avLst/>
          </a:prstGeom>
          <a:blipFill>
            <a:blip r:embed="rId3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9" name="object 92"/>
          <p:cNvSpPr/>
          <p:nvPr/>
        </p:nvSpPr>
        <p:spPr>
          <a:xfrm>
            <a:off x="4567428" y="1597152"/>
            <a:ext cx="733045" cy="310897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0" name="object 93"/>
          <p:cNvSpPr/>
          <p:nvPr/>
        </p:nvSpPr>
        <p:spPr>
          <a:xfrm>
            <a:off x="4567428" y="1597152"/>
            <a:ext cx="733045" cy="310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20" y="2200"/>
                </a:lnTo>
                <a:lnTo>
                  <a:pt x="448" y="1055"/>
                </a:lnTo>
                <a:lnTo>
                  <a:pt x="933" y="283"/>
                </a:lnTo>
                <a:lnTo>
                  <a:pt x="1527" y="0"/>
                </a:lnTo>
                <a:lnTo>
                  <a:pt x="20073" y="0"/>
                </a:lnTo>
                <a:lnTo>
                  <a:pt x="20667" y="283"/>
                </a:lnTo>
                <a:lnTo>
                  <a:pt x="21152" y="1055"/>
                </a:lnTo>
                <a:lnTo>
                  <a:pt x="2148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80" y="19400"/>
                </a:lnTo>
                <a:lnTo>
                  <a:pt x="21152" y="20544"/>
                </a:lnTo>
                <a:lnTo>
                  <a:pt x="20667" y="21317"/>
                </a:lnTo>
                <a:lnTo>
                  <a:pt x="20073" y="21600"/>
                </a:lnTo>
                <a:lnTo>
                  <a:pt x="1527" y="21600"/>
                </a:lnTo>
                <a:lnTo>
                  <a:pt x="933" y="21317"/>
                </a:lnTo>
                <a:lnTo>
                  <a:pt x="448" y="20544"/>
                </a:lnTo>
                <a:lnTo>
                  <a:pt x="12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1" name="object 94"/>
          <p:cNvSpPr txBox="1"/>
          <p:nvPr/>
        </p:nvSpPr>
        <p:spPr>
          <a:xfrm>
            <a:off x="4680329" y="1575941"/>
            <a:ext cx="509906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5243" marR="5080" indent="-43177">
              <a:spcBef>
                <a:spcPts val="100"/>
              </a:spcBef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</a:t>
            </a:r>
            <a:r>
              <a:rPr spc="-9"/>
              <a:t>t</a:t>
            </a:r>
            <a:r>
              <a:t>y  Group</a:t>
            </a:r>
          </a:p>
        </p:txBody>
      </p:sp>
      <p:sp>
        <p:nvSpPr>
          <p:cNvPr id="1532" name="object 95"/>
          <p:cNvSpPr/>
          <p:nvPr/>
        </p:nvSpPr>
        <p:spPr>
          <a:xfrm>
            <a:off x="4024884" y="1810511"/>
            <a:ext cx="242316" cy="583692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38" name="object 96"/>
          <p:cNvGrpSpPr/>
          <p:nvPr/>
        </p:nvGrpSpPr>
        <p:grpSpPr>
          <a:xfrm>
            <a:off x="4107179" y="1911856"/>
            <a:ext cx="77726" cy="341123"/>
            <a:chOff x="0" y="0"/>
            <a:chExt cx="77725" cy="341122"/>
          </a:xfrm>
        </p:grpSpPr>
        <p:sp>
          <p:nvSpPr>
            <p:cNvPr id="1533" name="Shape"/>
            <p:cNvSpPr/>
            <p:nvPr/>
          </p:nvSpPr>
          <p:spPr>
            <a:xfrm>
              <a:off x="0" y="263398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4" name="Rectangle"/>
            <p:cNvSpPr/>
            <p:nvPr/>
          </p:nvSpPr>
          <p:spPr>
            <a:xfrm>
              <a:off x="25908" y="64769"/>
              <a:ext cx="25909" cy="211583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5" name="Shape"/>
            <p:cNvSpPr/>
            <p:nvPr/>
          </p:nvSpPr>
          <p:spPr>
            <a:xfrm>
              <a:off x="51816" y="263398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6" name="Shape"/>
            <p:cNvSpPr/>
            <p:nvPr/>
          </p:nvSpPr>
          <p:spPr>
            <a:xfrm>
              <a:off x="0" y="0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7" name="Shape"/>
            <p:cNvSpPr/>
            <p:nvPr/>
          </p:nvSpPr>
          <p:spPr>
            <a:xfrm>
              <a:off x="51816" y="64768"/>
              <a:ext cx="25910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39" name="object 97"/>
          <p:cNvSpPr/>
          <p:nvPr/>
        </p:nvSpPr>
        <p:spPr>
          <a:xfrm>
            <a:off x="4812791" y="1799844"/>
            <a:ext cx="242316" cy="583692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45" name="object 98"/>
          <p:cNvGrpSpPr/>
          <p:nvPr/>
        </p:nvGrpSpPr>
        <p:grpSpPr>
          <a:xfrm>
            <a:off x="4895088" y="1901188"/>
            <a:ext cx="77726" cy="341123"/>
            <a:chOff x="0" y="0"/>
            <a:chExt cx="77724" cy="341122"/>
          </a:xfrm>
        </p:grpSpPr>
        <p:sp>
          <p:nvSpPr>
            <p:cNvPr id="1540" name="Shape"/>
            <p:cNvSpPr/>
            <p:nvPr/>
          </p:nvSpPr>
          <p:spPr>
            <a:xfrm>
              <a:off x="0" y="263398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1" name="Rectangle"/>
            <p:cNvSpPr/>
            <p:nvPr/>
          </p:nvSpPr>
          <p:spPr>
            <a:xfrm>
              <a:off x="25908" y="64770"/>
              <a:ext cx="25908" cy="211583"/>
            </a:xfrm>
            <a:prstGeom prst="rect">
              <a:avLst/>
            </a:pr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2" name="Shape"/>
            <p:cNvSpPr/>
            <p:nvPr/>
          </p:nvSpPr>
          <p:spPr>
            <a:xfrm>
              <a:off x="51815" y="263398"/>
              <a:ext cx="25911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3" name="Shape"/>
            <p:cNvSpPr/>
            <p:nvPr/>
          </p:nvSpPr>
          <p:spPr>
            <a:xfrm>
              <a:off x="0" y="0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4" name="Shape"/>
            <p:cNvSpPr/>
            <p:nvPr/>
          </p:nvSpPr>
          <p:spPr>
            <a:xfrm>
              <a:off x="51815" y="64769"/>
              <a:ext cx="25911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4646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46" name="object 99"/>
          <p:cNvSpPr/>
          <p:nvPr/>
        </p:nvSpPr>
        <p:spPr>
          <a:xfrm>
            <a:off x="3832859" y="2090932"/>
            <a:ext cx="208782" cy="231644"/>
          </a:xfrm>
          <a:prstGeom prst="rect">
            <a:avLst/>
          </a:prstGeom>
          <a:blipFill>
            <a:blip r:embed="rId3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object 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49" name="object 2"/>
          <p:cNvSpPr txBox="1"/>
          <p:nvPr>
            <p:ph type="title"/>
          </p:nvPr>
        </p:nvSpPr>
        <p:spPr>
          <a:xfrm>
            <a:off x="415543" y="139064"/>
            <a:ext cx="300418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VPN Connections</a:t>
            </a:r>
          </a:p>
        </p:txBody>
      </p:sp>
      <p:graphicFrame>
        <p:nvGraphicFramePr>
          <p:cNvPr id="1550" name="object 3"/>
          <p:cNvGraphicFramePr/>
          <p:nvPr/>
        </p:nvGraphicFramePr>
        <p:xfrm>
          <a:off x="331545" y="1256157"/>
          <a:ext cx="8204201" cy="31750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57830"/>
                <a:gridCol w="5246370"/>
              </a:tblGrid>
              <a:tr h="370839"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VPN Connectivity</a:t>
                      </a:r>
                      <a:r>
                        <a:rPr spc="15"/>
                        <a:t> </a:t>
                      </a:r>
                      <a:r>
                        <a:rPr spc="0"/>
                        <a:t>option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Hardware</a:t>
                      </a:r>
                      <a:r>
                        <a:rPr spc="35"/>
                        <a:t> </a:t>
                      </a:r>
                      <a:r>
                        <a:rPr b="1" spc="-5"/>
                        <a:t>VPN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R="513080" indent="91439" algn="l">
                        <a:spcBef>
                          <a:spcPts val="300"/>
                        </a:spcBef>
                        <a:defRPr spc="-6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 </a:t>
                      </a:r>
                      <a:r>
                        <a:rPr spc="-5"/>
                        <a:t>can create an </a:t>
                      </a:r>
                      <a:r>
                        <a:rPr b="1" spc="-5"/>
                        <a:t>IPsec </a:t>
                      </a:r>
                      <a:r>
                        <a:rPr spc="-5"/>
                        <a:t>hardware VPN connection  between </a:t>
                      </a:r>
                      <a:r>
                        <a:rPr spc="-10"/>
                        <a:t>your </a:t>
                      </a:r>
                      <a:r>
                        <a:rPr spc="-5"/>
                        <a:t>VPC and </a:t>
                      </a:r>
                      <a:r>
                        <a:rPr spc="-10"/>
                        <a:t>your </a:t>
                      </a:r>
                      <a:r>
                        <a:rPr spc="-5"/>
                        <a:t>remote</a:t>
                      </a:r>
                      <a:r>
                        <a:rPr spc="100"/>
                        <a:t> </a:t>
                      </a:r>
                      <a:r>
                        <a:rPr spc="-5"/>
                        <a:t>network.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b="1" spc="-5"/>
                        <a:t>Direct</a:t>
                      </a:r>
                      <a:r>
                        <a:rPr b="1" spc="25"/>
                        <a:t> </a:t>
                      </a:r>
                      <a:r>
                        <a:rPr b="1" spc="-5"/>
                        <a:t>Connect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spc="-5"/>
                        <a:t>Direct Connect provides a </a:t>
                      </a:r>
                      <a:r>
                        <a:rPr b="1" spc="-5"/>
                        <a:t>dedicated</a:t>
                      </a:r>
                      <a:r>
                        <a:rPr b="1" spc="75"/>
                        <a:t> </a:t>
                      </a:r>
                      <a:r>
                        <a:rPr b="1" spc="-10"/>
                        <a:t>private</a:t>
                      </a:r>
                    </a:p>
                    <a:p>
                      <a:pPr indent="91439" algn="l"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connection from a remote network to </a:t>
                      </a:r>
                      <a:r>
                        <a:rPr spc="-10"/>
                        <a:t>your</a:t>
                      </a:r>
                      <a:r>
                        <a:rPr spc="130"/>
                        <a:t> </a:t>
                      </a:r>
                      <a:r>
                        <a:t>VPC.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spc="-2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AWS </a:t>
                      </a:r>
                      <a:r>
                        <a:rPr b="1" spc="-5"/>
                        <a:t>VPN</a:t>
                      </a:r>
                      <a:r>
                        <a:rPr b="1" spc="0"/>
                        <a:t> </a:t>
                      </a:r>
                      <a:r>
                        <a:rPr spc="-5"/>
                        <a:t>CloudHub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R="407669" indent="91439" algn="l">
                        <a:spcBef>
                          <a:spcPts val="300"/>
                        </a:spcBef>
                        <a:defRPr spc="-6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 </a:t>
                      </a:r>
                      <a:r>
                        <a:rPr spc="-5"/>
                        <a:t>can create multiple </a:t>
                      </a:r>
                      <a:r>
                        <a:rPr b="1" spc="-50"/>
                        <a:t>AWS </a:t>
                      </a:r>
                      <a:r>
                        <a:rPr b="1" spc="0"/>
                        <a:t>hardware </a:t>
                      </a:r>
                      <a:r>
                        <a:rPr b="1" spc="-5"/>
                        <a:t>VPN  </a:t>
                      </a:r>
                      <a:r>
                        <a:rPr spc="-5"/>
                        <a:t>connections via </a:t>
                      </a:r>
                      <a:r>
                        <a:rPr spc="-10"/>
                        <a:t>your </a:t>
                      </a:r>
                      <a:r>
                        <a:rPr spc="-5"/>
                        <a:t>VPC to enable communications  between various remote</a:t>
                      </a:r>
                      <a:r>
                        <a:rPr spc="40"/>
                        <a:t> </a:t>
                      </a:r>
                      <a:r>
                        <a:rPr spc="-5"/>
                        <a:t>networks.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822998"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Software</a:t>
                      </a:r>
                      <a:r>
                        <a:rPr spc="25"/>
                        <a:t> </a:t>
                      </a:r>
                      <a:r>
                        <a:rPr b="1"/>
                        <a:t>VPN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marR="147320" indent="91439" algn="l">
                        <a:spcBef>
                          <a:spcPts val="300"/>
                        </a:spcBef>
                        <a:defRPr spc="-60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 </a:t>
                      </a:r>
                      <a:r>
                        <a:rPr spc="-5"/>
                        <a:t>can create a VPN connection to </a:t>
                      </a:r>
                      <a:r>
                        <a:rPr spc="-10"/>
                        <a:t>your </a:t>
                      </a:r>
                      <a:r>
                        <a:rPr spc="-5"/>
                        <a:t>remote  network by using an Amazon EC2 instance in </a:t>
                      </a:r>
                      <a:r>
                        <a:rPr spc="-10"/>
                        <a:t>your </a:t>
                      </a:r>
                      <a:r>
                        <a:rPr spc="-5"/>
                        <a:t>VPC  that’s running a </a:t>
                      </a:r>
                      <a:r>
                        <a:rPr b="1" spc="0"/>
                        <a:t>software </a:t>
                      </a:r>
                      <a:r>
                        <a:rPr b="1" spc="-5"/>
                        <a:t>VPN</a:t>
                      </a:r>
                      <a:r>
                        <a:rPr b="1" spc="-15"/>
                        <a:t> </a:t>
                      </a:r>
                      <a:r>
                        <a:rPr b="1" spc="-5"/>
                        <a:t>appliance</a:t>
                      </a:r>
                      <a:r>
                        <a:rPr spc="-5"/>
                        <a:t>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</a:tbl>
          </a:graphicData>
        </a:graphic>
      </p:graphicFrame>
      <p:sp>
        <p:nvSpPr>
          <p:cNvPr id="1551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F7971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52" name="object 5"/>
          <p:cNvSpPr/>
          <p:nvPr/>
        </p:nvSpPr>
        <p:spPr>
          <a:xfrm>
            <a:off x="8215162" y="281377"/>
            <a:ext cx="587142" cy="7026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object 2"/>
          <p:cNvSpPr txBox="1"/>
          <p:nvPr>
            <p:ph type="title"/>
          </p:nvPr>
        </p:nvSpPr>
        <p:spPr>
          <a:xfrm>
            <a:off x="475283" y="1799081"/>
            <a:ext cx="7085967" cy="124460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Storage Services</a:t>
            </a:r>
          </a:p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Amazon S3 and Amazon</a:t>
            </a:r>
            <a:r>
              <a:rPr spc="-200"/>
              <a:t> </a:t>
            </a:r>
            <a:r>
              <a:t>EBS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object 2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57" name="object 2"/>
          <p:cNvSpPr/>
          <p:nvPr/>
        </p:nvSpPr>
        <p:spPr>
          <a:xfrm>
            <a:off x="266699" y="777239"/>
            <a:ext cx="8619745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7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1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89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58" name="object 3"/>
          <p:cNvSpPr/>
          <p:nvPr/>
        </p:nvSpPr>
        <p:spPr>
          <a:xfrm>
            <a:off x="837438" y="1544574"/>
            <a:ext cx="1095757" cy="999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59" name="object 4"/>
          <p:cNvSpPr/>
          <p:nvPr/>
        </p:nvSpPr>
        <p:spPr>
          <a:xfrm>
            <a:off x="837438" y="1544574"/>
            <a:ext cx="1095757" cy="999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60" name="object 5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1" name="object 6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62" name="object 7"/>
          <p:cNvSpPr txBox="1"/>
          <p:nvPr>
            <p:ph type="title"/>
          </p:nvPr>
        </p:nvSpPr>
        <p:spPr>
          <a:xfrm>
            <a:off x="415544" y="139064"/>
            <a:ext cx="6229351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Simple Storage Service</a:t>
            </a:r>
            <a:r>
              <a:rPr spc="0"/>
              <a:t> </a:t>
            </a:r>
            <a:r>
              <a:t>(S3)</a:t>
            </a:r>
          </a:p>
        </p:txBody>
      </p:sp>
      <p:sp>
        <p:nvSpPr>
          <p:cNvPr id="1563" name="object 8"/>
          <p:cNvSpPr txBox="1"/>
          <p:nvPr/>
        </p:nvSpPr>
        <p:spPr>
          <a:xfrm>
            <a:off x="2281553" y="1354367"/>
            <a:ext cx="5880101" cy="1896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 algn="just">
              <a:spcBef>
                <a:spcPts val="500"/>
              </a:spcBef>
              <a:buSzPct val="100000"/>
              <a:buChar char="•"/>
              <a:tabLst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for the</a:t>
            </a:r>
            <a:r>
              <a:rPr spc="-75"/>
              <a:t> </a:t>
            </a:r>
            <a:r>
              <a:t>Internet</a:t>
            </a:r>
          </a:p>
          <a:p>
            <a:pPr marL="355600" indent="-342900" algn="just">
              <a:spcBef>
                <a:spcPts val="400"/>
              </a:spcBef>
              <a:buSzPct val="100000"/>
              <a:buChar char="•"/>
              <a:tabLst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Natively </a:t>
            </a:r>
            <a:r>
              <a:rPr spc="0"/>
              <a:t>online, HTTP</a:t>
            </a:r>
            <a:r>
              <a:rPr spc="-50"/>
              <a:t> </a:t>
            </a:r>
            <a:r>
              <a:rPr spc="0"/>
              <a:t>access</a:t>
            </a:r>
          </a:p>
          <a:p>
            <a:pPr marL="355600" marR="5080" indent="-342900" algn="just">
              <a:spcBef>
                <a:spcPts val="400"/>
              </a:spcBef>
              <a:buSzPct val="100000"/>
              <a:buChar char="•"/>
              <a:tabLst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that allows you to store and retrieve </a:t>
            </a:r>
            <a:r>
              <a:rPr b="1"/>
              <a:t>any  amount of data</a:t>
            </a:r>
            <a:r>
              <a:t>, any </a:t>
            </a:r>
            <a:r>
              <a:rPr spc="-4"/>
              <a:t>time, </a:t>
            </a:r>
            <a:r>
              <a:t>from anywhere on</a:t>
            </a:r>
            <a:r>
              <a:rPr spc="-159"/>
              <a:t> </a:t>
            </a:r>
            <a:r>
              <a:t>the  web</a:t>
            </a:r>
          </a:p>
          <a:p>
            <a:pPr marL="355600" indent="-342900" algn="just">
              <a:spcBef>
                <a:spcPts val="400"/>
              </a:spcBef>
              <a:buSzPct val="100000"/>
              <a:buFont typeface="Arial"/>
              <a:buChar char="•"/>
              <a:tabLst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Highly scalable</a:t>
            </a:r>
            <a:r>
              <a:rPr b="0"/>
              <a:t>, reliable, fast and</a:t>
            </a:r>
            <a:r>
              <a:rPr b="0" spc="-125"/>
              <a:t> </a:t>
            </a:r>
            <a:r>
              <a:rPr b="0"/>
              <a:t>durable</a:t>
            </a:r>
          </a:p>
        </p:txBody>
      </p:sp>
      <p:sp>
        <p:nvSpPr>
          <p:cNvPr id="1564" name="object 9"/>
          <p:cNvSpPr/>
          <p:nvPr/>
        </p:nvSpPr>
        <p:spPr>
          <a:xfrm>
            <a:off x="661416" y="2549650"/>
            <a:ext cx="1552957" cy="6858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5" name="object 10"/>
          <p:cNvSpPr txBox="1"/>
          <p:nvPr/>
        </p:nvSpPr>
        <p:spPr>
          <a:xfrm>
            <a:off x="846225" y="2670428"/>
            <a:ext cx="10763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t>S3</a:t>
            </a:r>
          </a:p>
        </p:txBody>
      </p:sp>
      <p:sp>
        <p:nvSpPr>
          <p:cNvPr id="1566" name="object 11"/>
          <p:cNvSpPr/>
          <p:nvPr/>
        </p:nvSpPr>
        <p:spPr>
          <a:xfrm>
            <a:off x="1371508" y="1793063"/>
            <a:ext cx="250421" cy="475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7" name="object 12"/>
          <p:cNvSpPr/>
          <p:nvPr/>
        </p:nvSpPr>
        <p:spPr>
          <a:xfrm>
            <a:off x="1621929" y="1793063"/>
            <a:ext cx="48193" cy="475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8" name="object 13"/>
          <p:cNvSpPr/>
          <p:nvPr/>
        </p:nvSpPr>
        <p:spPr>
          <a:xfrm>
            <a:off x="1371508" y="1667299"/>
            <a:ext cx="108676" cy="211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69" name="object 14"/>
          <p:cNvSpPr/>
          <p:nvPr/>
        </p:nvSpPr>
        <p:spPr>
          <a:xfrm>
            <a:off x="1371508" y="2184749"/>
            <a:ext cx="108676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0" name="object 15"/>
          <p:cNvSpPr/>
          <p:nvPr/>
        </p:nvSpPr>
        <p:spPr>
          <a:xfrm>
            <a:off x="1371508" y="1939945"/>
            <a:ext cx="108676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1" name="object 16"/>
          <p:cNvSpPr/>
          <p:nvPr/>
        </p:nvSpPr>
        <p:spPr>
          <a:xfrm>
            <a:off x="1120144" y="1793063"/>
            <a:ext cx="251366" cy="475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2" name="object 17"/>
          <p:cNvSpPr/>
          <p:nvPr/>
        </p:nvSpPr>
        <p:spPr>
          <a:xfrm>
            <a:off x="1096519" y="1793063"/>
            <a:ext cx="1" cy="475206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3" name="object 18"/>
          <p:cNvSpPr/>
          <p:nvPr/>
        </p:nvSpPr>
        <p:spPr>
          <a:xfrm>
            <a:off x="1261890" y="2184749"/>
            <a:ext cx="109618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4" name="object 19"/>
          <p:cNvSpPr/>
          <p:nvPr/>
        </p:nvSpPr>
        <p:spPr>
          <a:xfrm>
            <a:off x="1261890" y="1939945"/>
            <a:ext cx="109618" cy="183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5" name="object 20"/>
          <p:cNvSpPr/>
          <p:nvPr/>
        </p:nvSpPr>
        <p:spPr>
          <a:xfrm>
            <a:off x="1261890" y="1667299"/>
            <a:ext cx="218293" cy="230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6" name="object 21"/>
          <p:cNvSpPr/>
          <p:nvPr/>
        </p:nvSpPr>
        <p:spPr>
          <a:xfrm>
            <a:off x="1261890" y="2164589"/>
            <a:ext cx="218293" cy="4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object 1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79" name="object 2"/>
          <p:cNvSpPr txBox="1"/>
          <p:nvPr>
            <p:ph type="title"/>
          </p:nvPr>
        </p:nvSpPr>
        <p:spPr>
          <a:xfrm>
            <a:off x="415543" y="139064"/>
            <a:ext cx="297053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Facts</a:t>
            </a:r>
          </a:p>
        </p:txBody>
      </p:sp>
      <p:sp>
        <p:nvSpPr>
          <p:cNvPr id="1580" name="object 3"/>
          <p:cNvSpPr txBox="1"/>
          <p:nvPr/>
        </p:nvSpPr>
        <p:spPr>
          <a:xfrm>
            <a:off x="419506" y="968121"/>
            <a:ext cx="7227569" cy="341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store an </a:t>
            </a:r>
            <a:r>
              <a:rPr b="1"/>
              <a:t>unlimited number of objects </a:t>
            </a:r>
            <a:r>
              <a:t>in a</a:t>
            </a:r>
            <a:r>
              <a:rPr spc="190"/>
              <a:t> </a:t>
            </a:r>
            <a:r>
              <a:t>bucket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Objects can be </a:t>
            </a:r>
            <a:r>
              <a:rPr b="1"/>
              <a:t>up to 5 TB</a:t>
            </a:r>
            <a:r>
              <a:t>; no </a:t>
            </a:r>
            <a:r>
              <a:rPr spc="0"/>
              <a:t>bucket size</a:t>
            </a:r>
            <a:r>
              <a:rPr spc="85"/>
              <a:t> </a:t>
            </a:r>
            <a:r>
              <a:t>limit</a:t>
            </a:r>
          </a:p>
          <a:p>
            <a:pPr marL="355600" indent="-342900">
              <a:lnSpc>
                <a:spcPts val="2300"/>
              </a:lnSpc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Designed for </a:t>
            </a:r>
            <a:r>
              <a:rPr b="1"/>
              <a:t>99.999999999% </a:t>
            </a:r>
            <a:r>
              <a:t>durability and</a:t>
            </a:r>
            <a:r>
              <a:rPr spc="95"/>
              <a:t> </a:t>
            </a:r>
            <a:r>
              <a:rPr b="1"/>
              <a:t>99.99%</a:t>
            </a:r>
          </a:p>
          <a:p>
            <a:pPr indent="355600">
              <a:lnSpc>
                <a:spcPts val="2300"/>
              </a:lnSpc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of objects over a given</a:t>
            </a:r>
            <a:r>
              <a:rPr spc="39"/>
              <a:t> </a:t>
            </a:r>
            <a:r>
              <a:t>year</a:t>
            </a:r>
          </a:p>
          <a:p>
            <a:pPr marL="355600" marR="19684" indent="-342900">
              <a:lnSpc>
                <a:spcPts val="21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use </a:t>
            </a:r>
            <a:r>
              <a:rPr b="1"/>
              <a:t>HTTP/S </a:t>
            </a:r>
            <a:r>
              <a:t>endpoints to store and retrieve any  amount of data, at any time, from anywhere on the</a:t>
            </a:r>
            <a:r>
              <a:rPr spc="175"/>
              <a:t> </a:t>
            </a:r>
            <a:r>
              <a:t>web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highly scalable, reliable, </a:t>
            </a:r>
            <a:r>
              <a:rPr spc="0"/>
              <a:t>fast, </a:t>
            </a:r>
            <a:r>
              <a:t>and</a:t>
            </a:r>
            <a:r>
              <a:rPr spc="15"/>
              <a:t> </a:t>
            </a:r>
            <a:r>
              <a:t>inexpensive</a:t>
            </a:r>
          </a:p>
          <a:p>
            <a:pPr marL="355600" marR="33655" indent="-342900">
              <a:lnSpc>
                <a:spcPts val="21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use optional server-side </a:t>
            </a:r>
            <a:r>
              <a:rPr b="1"/>
              <a:t>encryption </a:t>
            </a:r>
            <a:r>
              <a:t>using </a:t>
            </a:r>
            <a:r>
              <a:rPr spc="-35"/>
              <a:t>AWS </a:t>
            </a:r>
            <a:r>
              <a:t>or  customer-managed provided </a:t>
            </a:r>
            <a:r>
              <a:rPr spc="0"/>
              <a:t>client-side</a:t>
            </a:r>
            <a:r>
              <a:rPr spc="70"/>
              <a:t> </a:t>
            </a:r>
            <a:r>
              <a:t>encryption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Auditing </a:t>
            </a:r>
            <a:r>
              <a:rPr spc="0"/>
              <a:t>is </a:t>
            </a:r>
            <a:r>
              <a:t>provided by access</a:t>
            </a:r>
            <a:r>
              <a:rPr spc="9"/>
              <a:t> </a:t>
            </a:r>
            <a:r>
              <a:t>logs</a:t>
            </a:r>
          </a:p>
          <a:p>
            <a:pPr marL="355600" indent="-342900">
              <a:buSzPct val="100000"/>
              <a:buChar char="•"/>
              <a:tabLst>
                <a:tab pos="342900" algn="l"/>
                <a:tab pos="3556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Provides standards-based </a:t>
            </a:r>
            <a:r>
              <a:rPr b="1"/>
              <a:t>REST </a:t>
            </a:r>
            <a:r>
              <a:t>and SOAP</a:t>
            </a:r>
            <a:r>
              <a:rPr spc="60"/>
              <a:t> </a:t>
            </a:r>
            <a:r>
              <a:t>interfaces</a:t>
            </a:r>
          </a:p>
        </p:txBody>
      </p:sp>
      <p:sp>
        <p:nvSpPr>
          <p:cNvPr id="1581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82" name="object 5"/>
          <p:cNvSpPr/>
          <p:nvPr/>
        </p:nvSpPr>
        <p:spPr>
          <a:xfrm>
            <a:off x="8468017" y="378791"/>
            <a:ext cx="249785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3" name="object 6"/>
          <p:cNvSpPr/>
          <p:nvPr/>
        </p:nvSpPr>
        <p:spPr>
          <a:xfrm>
            <a:off x="8717801" y="378791"/>
            <a:ext cx="48072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4" name="object 7"/>
          <p:cNvSpPr/>
          <p:nvPr/>
        </p:nvSpPr>
        <p:spPr>
          <a:xfrm>
            <a:off x="8468017" y="253027"/>
            <a:ext cx="108400" cy="21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5" name="object 8"/>
          <p:cNvSpPr/>
          <p:nvPr/>
        </p:nvSpPr>
        <p:spPr>
          <a:xfrm>
            <a:off x="8468018" y="770477"/>
            <a:ext cx="108400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6" name="object 9"/>
          <p:cNvSpPr/>
          <p:nvPr/>
        </p:nvSpPr>
        <p:spPr>
          <a:xfrm>
            <a:off x="8468017" y="525674"/>
            <a:ext cx="108400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7" name="object 10"/>
          <p:cNvSpPr/>
          <p:nvPr/>
        </p:nvSpPr>
        <p:spPr>
          <a:xfrm>
            <a:off x="8217292" y="378791"/>
            <a:ext cx="250726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8" name="object 11"/>
          <p:cNvSpPr/>
          <p:nvPr/>
        </p:nvSpPr>
        <p:spPr>
          <a:xfrm>
            <a:off x="8193726" y="378791"/>
            <a:ext cx="1" cy="475204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9" name="object 12"/>
          <p:cNvSpPr/>
          <p:nvPr/>
        </p:nvSpPr>
        <p:spPr>
          <a:xfrm>
            <a:off x="8358678" y="770477"/>
            <a:ext cx="10934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0" name="object 13"/>
          <p:cNvSpPr/>
          <p:nvPr/>
        </p:nvSpPr>
        <p:spPr>
          <a:xfrm>
            <a:off x="8358678" y="525674"/>
            <a:ext cx="109341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1" name="object 14"/>
          <p:cNvSpPr/>
          <p:nvPr/>
        </p:nvSpPr>
        <p:spPr>
          <a:xfrm>
            <a:off x="8358678" y="253027"/>
            <a:ext cx="217738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2" name="object 15"/>
          <p:cNvSpPr/>
          <p:nvPr/>
        </p:nvSpPr>
        <p:spPr>
          <a:xfrm>
            <a:off x="8358678" y="750318"/>
            <a:ext cx="217738" cy="4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object 1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595" name="object 2"/>
          <p:cNvSpPr txBox="1"/>
          <p:nvPr>
            <p:ph type="title"/>
          </p:nvPr>
        </p:nvSpPr>
        <p:spPr>
          <a:xfrm>
            <a:off x="415543" y="139064"/>
            <a:ext cx="411607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Common Use Scenarios</a:t>
            </a:r>
          </a:p>
        </p:txBody>
      </p:sp>
      <p:sp>
        <p:nvSpPr>
          <p:cNvPr id="1596" name="object 3"/>
          <p:cNvSpPr txBox="1"/>
          <p:nvPr/>
        </p:nvSpPr>
        <p:spPr>
          <a:xfrm>
            <a:off x="419505" y="962024"/>
            <a:ext cx="3924301" cy="202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and</a:t>
            </a:r>
            <a:r>
              <a:rPr spc="5"/>
              <a:t> </a:t>
            </a:r>
            <a:r>
              <a:t>backup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 file</a:t>
            </a:r>
            <a:r>
              <a:rPr spc="30"/>
              <a:t> </a:t>
            </a:r>
            <a:r>
              <a:t>hosting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Media</a:t>
            </a:r>
            <a:r>
              <a:rPr spc="0"/>
              <a:t> </a:t>
            </a:r>
            <a:r>
              <a:t>hosting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Software delivery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Store AMIs </a:t>
            </a:r>
            <a:r>
              <a:rPr spc="-5"/>
              <a:t>and</a:t>
            </a:r>
            <a:r>
              <a:rPr spc="-204"/>
              <a:t> </a:t>
            </a:r>
            <a:r>
              <a:rPr spc="-5"/>
              <a:t>snapshots</a:t>
            </a:r>
          </a:p>
        </p:txBody>
      </p:sp>
      <p:sp>
        <p:nvSpPr>
          <p:cNvPr id="1597" name="object 4"/>
          <p:cNvSpPr/>
          <p:nvPr/>
        </p:nvSpPr>
        <p:spPr>
          <a:xfrm>
            <a:off x="7919466" y="115061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98" name="object 5"/>
          <p:cNvSpPr/>
          <p:nvPr/>
        </p:nvSpPr>
        <p:spPr>
          <a:xfrm>
            <a:off x="8453535" y="363825"/>
            <a:ext cx="250421" cy="476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9" name="object 6"/>
          <p:cNvSpPr/>
          <p:nvPr/>
        </p:nvSpPr>
        <p:spPr>
          <a:xfrm>
            <a:off x="8703957" y="363825"/>
            <a:ext cx="48194" cy="476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0" name="object 7"/>
          <p:cNvSpPr/>
          <p:nvPr/>
        </p:nvSpPr>
        <p:spPr>
          <a:xfrm>
            <a:off x="8453535" y="237800"/>
            <a:ext cx="108675" cy="211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1" name="object 8"/>
          <p:cNvSpPr/>
          <p:nvPr/>
        </p:nvSpPr>
        <p:spPr>
          <a:xfrm>
            <a:off x="8453535" y="756323"/>
            <a:ext cx="108675" cy="210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2" name="object 9"/>
          <p:cNvSpPr/>
          <p:nvPr/>
        </p:nvSpPr>
        <p:spPr>
          <a:xfrm>
            <a:off x="8453535" y="511012"/>
            <a:ext cx="108675" cy="183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3" name="object 10"/>
          <p:cNvSpPr/>
          <p:nvPr/>
        </p:nvSpPr>
        <p:spPr>
          <a:xfrm>
            <a:off x="8202172" y="363825"/>
            <a:ext cx="251366" cy="476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4" name="object 11"/>
          <p:cNvSpPr/>
          <p:nvPr/>
        </p:nvSpPr>
        <p:spPr>
          <a:xfrm>
            <a:off x="8178548" y="363825"/>
            <a:ext cx="1" cy="476191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05" name="object 12"/>
          <p:cNvSpPr/>
          <p:nvPr/>
        </p:nvSpPr>
        <p:spPr>
          <a:xfrm>
            <a:off x="8343917" y="756323"/>
            <a:ext cx="109620" cy="210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6" name="object 13"/>
          <p:cNvSpPr/>
          <p:nvPr/>
        </p:nvSpPr>
        <p:spPr>
          <a:xfrm>
            <a:off x="8343917" y="511012"/>
            <a:ext cx="109620" cy="183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7" name="object 14"/>
          <p:cNvSpPr/>
          <p:nvPr/>
        </p:nvSpPr>
        <p:spPr>
          <a:xfrm>
            <a:off x="8343917" y="237800"/>
            <a:ext cx="218293" cy="2308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8" name="object 15"/>
          <p:cNvSpPr/>
          <p:nvPr/>
        </p:nvSpPr>
        <p:spPr>
          <a:xfrm>
            <a:off x="8343917" y="736121"/>
            <a:ext cx="218293" cy="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object 2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11" name="object 2"/>
          <p:cNvSpPr txBox="1"/>
          <p:nvPr>
            <p:ph type="title"/>
          </p:nvPr>
        </p:nvSpPr>
        <p:spPr>
          <a:xfrm>
            <a:off x="415543" y="139064"/>
            <a:ext cx="365950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Concepts</a:t>
            </a:r>
          </a:p>
        </p:txBody>
      </p:sp>
      <p:sp>
        <p:nvSpPr>
          <p:cNvPr id="1612" name="object 3"/>
          <p:cNvSpPr txBox="1"/>
          <p:nvPr/>
        </p:nvSpPr>
        <p:spPr>
          <a:xfrm>
            <a:off x="3792092" y="1035175"/>
            <a:ext cx="4650741" cy="2772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434975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S3 stores data as</a:t>
            </a:r>
            <a:r>
              <a:rPr spc="-140"/>
              <a:t> </a:t>
            </a:r>
            <a:r>
              <a:t>objects  within</a:t>
            </a:r>
            <a:r>
              <a:rPr spc="-4"/>
              <a:t> </a:t>
            </a:r>
            <a:r>
              <a:rPr b="1"/>
              <a:t>buckets</a:t>
            </a:r>
          </a:p>
          <a:p>
            <a:pPr marL="355600" marR="349884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</a:t>
            </a:r>
            <a:r>
              <a:rPr spc="0"/>
              <a:t>object is composed of a </a:t>
            </a:r>
            <a:r>
              <a:t>file</a:t>
            </a:r>
            <a:r>
              <a:rPr spc="-110"/>
              <a:t> </a:t>
            </a:r>
            <a:r>
              <a:rPr spc="0"/>
              <a:t>and  optionally any </a:t>
            </a:r>
            <a:r>
              <a:rPr b="1" spc="0"/>
              <a:t>metadata </a:t>
            </a:r>
            <a:r>
              <a:rPr spc="0"/>
              <a:t>that  describes that</a:t>
            </a:r>
            <a:r>
              <a:rPr spc="-79"/>
              <a:t> </a:t>
            </a:r>
            <a:r>
              <a:t>file</a:t>
            </a:r>
          </a:p>
          <a:p>
            <a:pPr marL="355600" marR="274954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60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0"/>
              <a:t>can have </a:t>
            </a:r>
            <a:r>
              <a:rPr b="1" spc="0"/>
              <a:t>up to 100 buckets</a:t>
            </a:r>
            <a:r>
              <a:rPr b="1" spc="-90"/>
              <a:t> </a:t>
            </a:r>
            <a:r>
              <a:rPr spc="0"/>
              <a:t>in  each</a:t>
            </a:r>
            <a:r>
              <a:rPr spc="-35"/>
              <a:t> </a:t>
            </a:r>
            <a:r>
              <a:rPr spc="0"/>
              <a:t>account</a:t>
            </a:r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60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0"/>
              <a:t>can </a:t>
            </a:r>
            <a:r>
              <a:rPr b="1" spc="0"/>
              <a:t>control access </a:t>
            </a:r>
            <a:r>
              <a:rPr spc="0"/>
              <a:t>to the</a:t>
            </a:r>
            <a:r>
              <a:rPr spc="-75"/>
              <a:t> </a:t>
            </a:r>
            <a:r>
              <a:rPr spc="0"/>
              <a:t>bucket  and its</a:t>
            </a:r>
            <a:r>
              <a:rPr spc="-39"/>
              <a:t> </a:t>
            </a:r>
            <a:r>
              <a:rPr spc="0"/>
              <a:t>objects</a:t>
            </a:r>
          </a:p>
        </p:txBody>
      </p:sp>
      <p:sp>
        <p:nvSpPr>
          <p:cNvPr id="1613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4" name="object 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15" name="object 6"/>
          <p:cNvSpPr/>
          <p:nvPr/>
        </p:nvSpPr>
        <p:spPr>
          <a:xfrm>
            <a:off x="8468017" y="378791"/>
            <a:ext cx="249785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6" name="object 7"/>
          <p:cNvSpPr/>
          <p:nvPr/>
        </p:nvSpPr>
        <p:spPr>
          <a:xfrm>
            <a:off x="8717801" y="378791"/>
            <a:ext cx="48072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7" name="object 8"/>
          <p:cNvSpPr/>
          <p:nvPr/>
        </p:nvSpPr>
        <p:spPr>
          <a:xfrm>
            <a:off x="8468017" y="253027"/>
            <a:ext cx="108400" cy="21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8" name="object 9"/>
          <p:cNvSpPr/>
          <p:nvPr/>
        </p:nvSpPr>
        <p:spPr>
          <a:xfrm>
            <a:off x="8468018" y="770477"/>
            <a:ext cx="108400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9" name="object 10"/>
          <p:cNvSpPr/>
          <p:nvPr/>
        </p:nvSpPr>
        <p:spPr>
          <a:xfrm>
            <a:off x="8468017" y="525674"/>
            <a:ext cx="108400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0" name="object 11"/>
          <p:cNvSpPr/>
          <p:nvPr/>
        </p:nvSpPr>
        <p:spPr>
          <a:xfrm>
            <a:off x="8217292" y="378791"/>
            <a:ext cx="250726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1" name="object 12"/>
          <p:cNvSpPr/>
          <p:nvPr/>
        </p:nvSpPr>
        <p:spPr>
          <a:xfrm>
            <a:off x="8193726" y="378791"/>
            <a:ext cx="1" cy="475204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2" name="object 13"/>
          <p:cNvSpPr/>
          <p:nvPr/>
        </p:nvSpPr>
        <p:spPr>
          <a:xfrm>
            <a:off x="8358678" y="770477"/>
            <a:ext cx="10934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3" name="object 14"/>
          <p:cNvSpPr/>
          <p:nvPr/>
        </p:nvSpPr>
        <p:spPr>
          <a:xfrm>
            <a:off x="8358678" y="525674"/>
            <a:ext cx="109341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4" name="object 15"/>
          <p:cNvSpPr/>
          <p:nvPr/>
        </p:nvSpPr>
        <p:spPr>
          <a:xfrm>
            <a:off x="8358678" y="253027"/>
            <a:ext cx="217738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5" name="object 16"/>
          <p:cNvSpPr/>
          <p:nvPr/>
        </p:nvSpPr>
        <p:spPr>
          <a:xfrm>
            <a:off x="8358678" y="750318"/>
            <a:ext cx="217738" cy="4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6" name="object 17"/>
          <p:cNvSpPr/>
          <p:nvPr/>
        </p:nvSpPr>
        <p:spPr>
          <a:xfrm>
            <a:off x="1648245" y="1738321"/>
            <a:ext cx="587142" cy="7026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7" name="object 18"/>
          <p:cNvSpPr txBox="1"/>
          <p:nvPr/>
        </p:nvSpPr>
        <p:spPr>
          <a:xfrm>
            <a:off x="1636014" y="2579370"/>
            <a:ext cx="679451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8440" marR="5080" indent="-206376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0"/>
              <a:t>m</a:t>
            </a:r>
            <a:r>
              <a:t>azon  </a:t>
            </a:r>
            <a:r>
              <a:rPr spc="-5"/>
              <a:t>S3</a:t>
            </a:r>
          </a:p>
        </p:txBody>
      </p:sp>
      <p:sp>
        <p:nvSpPr>
          <p:cNvPr id="1628" name="object 19"/>
          <p:cNvSpPr/>
          <p:nvPr/>
        </p:nvSpPr>
        <p:spPr>
          <a:xfrm>
            <a:off x="589025" y="2439161"/>
            <a:ext cx="1379603" cy="157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0809"/>
                </a:lnTo>
                <a:lnTo>
                  <a:pt x="0" y="10809"/>
                </a:lnTo>
                <a:lnTo>
                  <a:pt x="0" y="21600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9" name="object 20"/>
          <p:cNvSpPr/>
          <p:nvPr/>
        </p:nvSpPr>
        <p:spPr>
          <a:xfrm>
            <a:off x="1968244" y="2439161"/>
            <a:ext cx="1317626" cy="157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809"/>
                </a:lnTo>
                <a:lnTo>
                  <a:pt x="0" y="10809"/>
                </a:lnTo>
                <a:lnTo>
                  <a:pt x="0" y="0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0" name="object 21"/>
          <p:cNvSpPr txBox="1"/>
          <p:nvPr/>
        </p:nvSpPr>
        <p:spPr>
          <a:xfrm>
            <a:off x="319531" y="3367278"/>
            <a:ext cx="571501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6204" marR="5080" indent="-104139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Bucket  </a:t>
            </a:r>
            <a:r>
              <a:rPr spc="-5"/>
              <a:t>with</a:t>
            </a:r>
          </a:p>
        </p:txBody>
      </p:sp>
      <p:sp>
        <p:nvSpPr>
          <p:cNvPr id="1631" name="object 22"/>
          <p:cNvSpPr txBox="1"/>
          <p:nvPr/>
        </p:nvSpPr>
        <p:spPr>
          <a:xfrm>
            <a:off x="289051" y="3793947"/>
            <a:ext cx="63119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Objects</a:t>
            </a:r>
          </a:p>
        </p:txBody>
      </p:sp>
      <p:sp>
        <p:nvSpPr>
          <p:cNvPr id="1632" name="object 23"/>
          <p:cNvSpPr/>
          <p:nvPr/>
        </p:nvSpPr>
        <p:spPr>
          <a:xfrm>
            <a:off x="2918460" y="2604516"/>
            <a:ext cx="731521" cy="7315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3" name="object 24"/>
          <p:cNvSpPr txBox="1"/>
          <p:nvPr/>
        </p:nvSpPr>
        <p:spPr>
          <a:xfrm>
            <a:off x="3006598" y="3332226"/>
            <a:ext cx="5715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Bucket</a:t>
            </a:r>
          </a:p>
        </p:txBody>
      </p:sp>
      <p:sp>
        <p:nvSpPr>
          <p:cNvPr id="1634" name="object 25"/>
          <p:cNvSpPr/>
          <p:nvPr/>
        </p:nvSpPr>
        <p:spPr>
          <a:xfrm>
            <a:off x="875538" y="3062477"/>
            <a:ext cx="844551" cy="442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8956">
            <a:solidFill>
              <a:srgbClr val="6CADE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35" name="object 26"/>
          <p:cNvSpPr/>
          <p:nvPr/>
        </p:nvSpPr>
        <p:spPr>
          <a:xfrm>
            <a:off x="239267" y="2584704"/>
            <a:ext cx="731521" cy="7315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6" name="object 27"/>
          <p:cNvSpPr/>
          <p:nvPr/>
        </p:nvSpPr>
        <p:spPr>
          <a:xfrm>
            <a:off x="1601724" y="3137916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7" name="object 28"/>
          <p:cNvSpPr txBox="1"/>
          <p:nvPr/>
        </p:nvSpPr>
        <p:spPr>
          <a:xfrm>
            <a:off x="1735963" y="3750664"/>
            <a:ext cx="5416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object 2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40" name="object 2"/>
          <p:cNvSpPr txBox="1"/>
          <p:nvPr>
            <p:ph type="title"/>
          </p:nvPr>
        </p:nvSpPr>
        <p:spPr>
          <a:xfrm>
            <a:off x="415543" y="139064"/>
            <a:ext cx="207708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Object Keys</a:t>
            </a:r>
          </a:p>
        </p:txBody>
      </p:sp>
      <p:sp>
        <p:nvSpPr>
          <p:cNvPr id="1641" name="object 3"/>
          <p:cNvSpPr txBox="1"/>
          <p:nvPr/>
        </p:nvSpPr>
        <p:spPr>
          <a:xfrm>
            <a:off x="419505" y="1035176"/>
            <a:ext cx="7244717" cy="119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object key is </a:t>
            </a:r>
            <a:r>
              <a:rPr spc="0"/>
              <a:t>the </a:t>
            </a:r>
            <a:r>
              <a:t>unique identifier </a:t>
            </a:r>
            <a:r>
              <a:rPr spc="0"/>
              <a:t>for </a:t>
            </a:r>
            <a:r>
              <a:rPr spc="-10"/>
              <a:t>an </a:t>
            </a:r>
            <a:r>
              <a:t>object in a  </a:t>
            </a:r>
            <a:r>
              <a:rPr spc="0"/>
              <a:t>bucket.</a:t>
            </a:r>
          </a:p>
          <a:p>
            <a:pPr indent="1223644">
              <a:spcBef>
                <a:spcPts val="1800"/>
              </a:spcBef>
              <a:defRPr spc="-5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doc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.s3.amazonaws.com/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2006-03-01/AmazonS3.html</a:t>
            </a:r>
          </a:p>
        </p:txBody>
      </p:sp>
      <p:sp>
        <p:nvSpPr>
          <p:cNvPr id="1642" name="object 4"/>
          <p:cNvSpPr txBox="1"/>
          <p:nvPr/>
        </p:nvSpPr>
        <p:spPr>
          <a:xfrm>
            <a:off x="879449" y="2564383"/>
            <a:ext cx="72390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F795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rPr spc="-15"/>
              <a:t>u</a:t>
            </a:r>
            <a:r>
              <a:rPr spc="0"/>
              <a:t>cket</a:t>
            </a:r>
          </a:p>
        </p:txBody>
      </p:sp>
      <p:sp>
        <p:nvSpPr>
          <p:cNvPr id="1643" name="object 5"/>
          <p:cNvSpPr txBox="1"/>
          <p:nvPr/>
        </p:nvSpPr>
        <p:spPr>
          <a:xfrm>
            <a:off x="4150614" y="2607310"/>
            <a:ext cx="11423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Object/Key</a:t>
            </a:r>
          </a:p>
        </p:txBody>
      </p:sp>
      <p:sp>
        <p:nvSpPr>
          <p:cNvPr id="1644" name="object 6"/>
          <p:cNvSpPr/>
          <p:nvPr/>
        </p:nvSpPr>
        <p:spPr>
          <a:xfrm>
            <a:off x="1600200" y="2148838"/>
            <a:ext cx="1257300" cy="9677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5" name="object 7"/>
          <p:cNvSpPr/>
          <p:nvPr/>
        </p:nvSpPr>
        <p:spPr>
          <a:xfrm>
            <a:off x="1766709" y="2315591"/>
            <a:ext cx="744565" cy="4558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6" name="object 8"/>
          <p:cNvSpPr/>
          <p:nvPr/>
        </p:nvSpPr>
        <p:spPr>
          <a:xfrm>
            <a:off x="5277610" y="2200655"/>
            <a:ext cx="1255777" cy="9677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7" name="object 9"/>
          <p:cNvSpPr/>
          <p:nvPr/>
        </p:nvSpPr>
        <p:spPr>
          <a:xfrm>
            <a:off x="5443739" y="2367407"/>
            <a:ext cx="743914" cy="45439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8" name="object 10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49" name="object 11"/>
          <p:cNvSpPr/>
          <p:nvPr/>
        </p:nvSpPr>
        <p:spPr>
          <a:xfrm>
            <a:off x="8468017" y="378791"/>
            <a:ext cx="249785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0" name="object 12"/>
          <p:cNvSpPr/>
          <p:nvPr/>
        </p:nvSpPr>
        <p:spPr>
          <a:xfrm>
            <a:off x="8717801" y="378791"/>
            <a:ext cx="48072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1" name="object 13"/>
          <p:cNvSpPr/>
          <p:nvPr/>
        </p:nvSpPr>
        <p:spPr>
          <a:xfrm>
            <a:off x="8468017" y="253027"/>
            <a:ext cx="108400" cy="21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2" name="object 14"/>
          <p:cNvSpPr/>
          <p:nvPr/>
        </p:nvSpPr>
        <p:spPr>
          <a:xfrm>
            <a:off x="8468018" y="770477"/>
            <a:ext cx="108400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3" name="object 15"/>
          <p:cNvSpPr/>
          <p:nvPr/>
        </p:nvSpPr>
        <p:spPr>
          <a:xfrm>
            <a:off x="8468017" y="525674"/>
            <a:ext cx="108400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4" name="object 16"/>
          <p:cNvSpPr/>
          <p:nvPr/>
        </p:nvSpPr>
        <p:spPr>
          <a:xfrm>
            <a:off x="8217292" y="378791"/>
            <a:ext cx="250726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5" name="object 17"/>
          <p:cNvSpPr/>
          <p:nvPr/>
        </p:nvSpPr>
        <p:spPr>
          <a:xfrm>
            <a:off x="8193726" y="378791"/>
            <a:ext cx="1" cy="475204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56" name="object 18"/>
          <p:cNvSpPr/>
          <p:nvPr/>
        </p:nvSpPr>
        <p:spPr>
          <a:xfrm>
            <a:off x="8358678" y="770477"/>
            <a:ext cx="10934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7" name="object 19"/>
          <p:cNvSpPr/>
          <p:nvPr/>
        </p:nvSpPr>
        <p:spPr>
          <a:xfrm>
            <a:off x="8358678" y="525674"/>
            <a:ext cx="109341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8" name="object 20"/>
          <p:cNvSpPr/>
          <p:nvPr/>
        </p:nvSpPr>
        <p:spPr>
          <a:xfrm>
            <a:off x="8358678" y="253027"/>
            <a:ext cx="217738" cy="23041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9" name="object 21"/>
          <p:cNvSpPr/>
          <p:nvPr/>
        </p:nvSpPr>
        <p:spPr>
          <a:xfrm>
            <a:off x="8358678" y="750318"/>
            <a:ext cx="217738" cy="4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object 1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62" name="object 2"/>
          <p:cNvSpPr txBox="1"/>
          <p:nvPr>
            <p:ph type="title"/>
          </p:nvPr>
        </p:nvSpPr>
        <p:spPr>
          <a:xfrm>
            <a:off x="415543" y="139064"/>
            <a:ext cx="344297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S3 Security</a:t>
            </a:r>
          </a:p>
        </p:txBody>
      </p:sp>
      <p:sp>
        <p:nvSpPr>
          <p:cNvPr id="1663" name="object 3"/>
          <p:cNvSpPr txBox="1"/>
          <p:nvPr/>
        </p:nvSpPr>
        <p:spPr>
          <a:xfrm>
            <a:off x="419505" y="962171"/>
            <a:ext cx="8019417" cy="2568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</a:t>
            </a:r>
            <a:r>
              <a:rPr b="1" spc="-5"/>
              <a:t>control access </a:t>
            </a:r>
            <a:r>
              <a:rPr spc="0"/>
              <a:t>to buckets </a:t>
            </a:r>
            <a:r>
              <a:rPr spc="-5"/>
              <a:t>and objects</a:t>
            </a:r>
            <a:r>
              <a:rPr spc="150"/>
              <a:t> </a:t>
            </a:r>
            <a:r>
              <a:rPr spc="-5"/>
              <a:t>with: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 Control Lists</a:t>
            </a:r>
            <a:r>
              <a:rPr spc="-85"/>
              <a:t> </a:t>
            </a:r>
            <a:r>
              <a:rPr spc="4"/>
              <a:t>(ACLs)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Bucket</a:t>
            </a:r>
            <a:r>
              <a:rPr spc="-39"/>
              <a:t> </a:t>
            </a:r>
            <a:r>
              <a:t>policies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Identity and Access Management (IAM)</a:t>
            </a:r>
            <a:r>
              <a:rPr spc="-250"/>
              <a:t> </a:t>
            </a:r>
            <a:r>
              <a:t>policies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upload or download data </a:t>
            </a:r>
            <a:r>
              <a:rPr spc="0"/>
              <a:t>to </a:t>
            </a:r>
            <a:r>
              <a:rPr spc="-5"/>
              <a:t>Amazon S3 via</a:t>
            </a:r>
            <a:r>
              <a:rPr spc="70"/>
              <a:t> </a:t>
            </a:r>
            <a:r>
              <a:rPr b="1" spc="-5"/>
              <a:t>SSL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encrypted endpoints.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</a:t>
            </a:r>
            <a:r>
              <a:rPr b="1" spc="-10"/>
              <a:t>encrypt </a:t>
            </a:r>
            <a:r>
              <a:rPr b="1" spc="-5"/>
              <a:t>data </a:t>
            </a:r>
            <a:r>
              <a:rPr spc="-5"/>
              <a:t>using </a:t>
            </a:r>
            <a:r>
              <a:rPr spc="-30"/>
              <a:t>AWS</a:t>
            </a:r>
            <a:r>
              <a:rPr spc="5"/>
              <a:t> </a:t>
            </a:r>
            <a:r>
              <a:rPr spc="-5"/>
              <a:t>SDKs.</a:t>
            </a:r>
          </a:p>
        </p:txBody>
      </p:sp>
      <p:sp>
        <p:nvSpPr>
          <p:cNvPr id="1664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65" name="object 5"/>
          <p:cNvSpPr/>
          <p:nvPr/>
        </p:nvSpPr>
        <p:spPr>
          <a:xfrm>
            <a:off x="8468017" y="378791"/>
            <a:ext cx="249785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6" name="object 6"/>
          <p:cNvSpPr/>
          <p:nvPr/>
        </p:nvSpPr>
        <p:spPr>
          <a:xfrm>
            <a:off x="8717801" y="378791"/>
            <a:ext cx="48072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7" name="object 7"/>
          <p:cNvSpPr/>
          <p:nvPr/>
        </p:nvSpPr>
        <p:spPr>
          <a:xfrm>
            <a:off x="8468017" y="253027"/>
            <a:ext cx="108400" cy="21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8" name="object 8"/>
          <p:cNvSpPr/>
          <p:nvPr/>
        </p:nvSpPr>
        <p:spPr>
          <a:xfrm>
            <a:off x="8468018" y="770477"/>
            <a:ext cx="108400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9" name="object 9"/>
          <p:cNvSpPr/>
          <p:nvPr/>
        </p:nvSpPr>
        <p:spPr>
          <a:xfrm>
            <a:off x="8468017" y="525674"/>
            <a:ext cx="108400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0" name="object 10"/>
          <p:cNvSpPr/>
          <p:nvPr/>
        </p:nvSpPr>
        <p:spPr>
          <a:xfrm>
            <a:off x="8217292" y="378791"/>
            <a:ext cx="250726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1" name="object 11"/>
          <p:cNvSpPr/>
          <p:nvPr/>
        </p:nvSpPr>
        <p:spPr>
          <a:xfrm>
            <a:off x="8193726" y="378791"/>
            <a:ext cx="1" cy="475204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72" name="object 12"/>
          <p:cNvSpPr/>
          <p:nvPr/>
        </p:nvSpPr>
        <p:spPr>
          <a:xfrm>
            <a:off x="8358678" y="770477"/>
            <a:ext cx="10934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3" name="object 13"/>
          <p:cNvSpPr/>
          <p:nvPr/>
        </p:nvSpPr>
        <p:spPr>
          <a:xfrm>
            <a:off x="8358678" y="525674"/>
            <a:ext cx="109341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4" name="object 14"/>
          <p:cNvSpPr/>
          <p:nvPr/>
        </p:nvSpPr>
        <p:spPr>
          <a:xfrm>
            <a:off x="8358678" y="253027"/>
            <a:ext cx="217738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5" name="object 15"/>
          <p:cNvSpPr/>
          <p:nvPr/>
        </p:nvSpPr>
        <p:spPr>
          <a:xfrm>
            <a:off x="8358678" y="750318"/>
            <a:ext cx="217738" cy="4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object 1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78" name="object 2"/>
          <p:cNvSpPr txBox="1"/>
          <p:nvPr>
            <p:ph type="title"/>
          </p:nvPr>
        </p:nvSpPr>
        <p:spPr>
          <a:xfrm>
            <a:off x="415543" y="139064"/>
            <a:ext cx="476504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Object Lifecycle</a:t>
            </a:r>
          </a:p>
        </p:txBody>
      </p:sp>
      <p:sp>
        <p:nvSpPr>
          <p:cNvPr id="1679" name="object 3"/>
          <p:cNvSpPr txBox="1"/>
          <p:nvPr/>
        </p:nvSpPr>
        <p:spPr>
          <a:xfrm>
            <a:off x="419505" y="1009877"/>
            <a:ext cx="7533642" cy="3378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0000"/>
              </a:lnSpc>
              <a:spcBef>
                <a:spcPts val="100"/>
              </a:spcBef>
              <a:defRPr b="1" spc="-4" sz="20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Lifecycle </a:t>
            </a:r>
            <a:r>
              <a:rPr spc="0"/>
              <a:t>management </a:t>
            </a:r>
            <a:r>
              <a:rPr b="0" spc="0"/>
              <a:t>defines how Amazon S3 manages</a:t>
            </a:r>
            <a:r>
              <a:rPr b="0" spc="-215"/>
              <a:t> </a:t>
            </a:r>
            <a:r>
              <a:rPr b="0" spc="0"/>
              <a:t>objects  during their lifetime. Some objects that you store in an Amazon S3  bucket might </a:t>
            </a:r>
            <a:r>
              <a:rPr b="0"/>
              <a:t>have </a:t>
            </a:r>
            <a:r>
              <a:rPr b="0" spc="0"/>
              <a:t>a well-defined</a:t>
            </a:r>
            <a:r>
              <a:rPr b="0" spc="-104"/>
              <a:t> </a:t>
            </a:r>
            <a:r>
              <a:rPr b="0" spc="0"/>
              <a:t>lifecycle:</a:t>
            </a:r>
          </a:p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Log</a:t>
            </a:r>
            <a:r>
              <a:rPr spc="-19"/>
              <a:t> </a:t>
            </a:r>
            <a:r>
              <a:rPr spc="-4"/>
              <a:t>files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Archive</a:t>
            </a:r>
            <a:r>
              <a:rPr spc="-19"/>
              <a:t> </a:t>
            </a:r>
            <a:r>
              <a:t>documents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Digital media</a:t>
            </a:r>
            <a:r>
              <a:rPr spc="-35"/>
              <a:t> </a:t>
            </a:r>
            <a:r>
              <a:t>archives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Financial and healthcare</a:t>
            </a:r>
            <a:r>
              <a:rPr spc="-60"/>
              <a:t> </a:t>
            </a:r>
            <a:r>
              <a:t>records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Raw genomics sequence</a:t>
            </a:r>
            <a:r>
              <a:rPr spc="-95"/>
              <a:t> </a:t>
            </a:r>
            <a:r>
              <a:t>data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Long-term database</a:t>
            </a:r>
            <a:r>
              <a:rPr spc="-104"/>
              <a:t> </a:t>
            </a:r>
            <a:r>
              <a:t>backups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that must be retained for regulatory</a:t>
            </a:r>
            <a:r>
              <a:rPr spc="-190"/>
              <a:t> </a:t>
            </a:r>
            <a:r>
              <a:t>compliance</a:t>
            </a:r>
          </a:p>
        </p:txBody>
      </p:sp>
      <p:sp>
        <p:nvSpPr>
          <p:cNvPr id="1680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81" name="object 5"/>
          <p:cNvSpPr/>
          <p:nvPr/>
        </p:nvSpPr>
        <p:spPr>
          <a:xfrm>
            <a:off x="8468017" y="378791"/>
            <a:ext cx="249785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2" name="object 6"/>
          <p:cNvSpPr/>
          <p:nvPr/>
        </p:nvSpPr>
        <p:spPr>
          <a:xfrm>
            <a:off x="8717801" y="378791"/>
            <a:ext cx="48072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3" name="object 7"/>
          <p:cNvSpPr/>
          <p:nvPr/>
        </p:nvSpPr>
        <p:spPr>
          <a:xfrm>
            <a:off x="8468017" y="253027"/>
            <a:ext cx="108400" cy="21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4" name="object 8"/>
          <p:cNvSpPr/>
          <p:nvPr/>
        </p:nvSpPr>
        <p:spPr>
          <a:xfrm>
            <a:off x="8468018" y="770477"/>
            <a:ext cx="108400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5" name="object 9"/>
          <p:cNvSpPr/>
          <p:nvPr/>
        </p:nvSpPr>
        <p:spPr>
          <a:xfrm>
            <a:off x="8468017" y="525674"/>
            <a:ext cx="108400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6" name="object 10"/>
          <p:cNvSpPr/>
          <p:nvPr/>
        </p:nvSpPr>
        <p:spPr>
          <a:xfrm>
            <a:off x="8217292" y="378791"/>
            <a:ext cx="250726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7" name="object 11"/>
          <p:cNvSpPr/>
          <p:nvPr/>
        </p:nvSpPr>
        <p:spPr>
          <a:xfrm>
            <a:off x="8193726" y="378791"/>
            <a:ext cx="1" cy="475204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88" name="object 12"/>
          <p:cNvSpPr/>
          <p:nvPr/>
        </p:nvSpPr>
        <p:spPr>
          <a:xfrm>
            <a:off x="8358678" y="770477"/>
            <a:ext cx="10934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9" name="object 13"/>
          <p:cNvSpPr/>
          <p:nvPr/>
        </p:nvSpPr>
        <p:spPr>
          <a:xfrm>
            <a:off x="8358678" y="525674"/>
            <a:ext cx="109341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0" name="object 14"/>
          <p:cNvSpPr/>
          <p:nvPr/>
        </p:nvSpPr>
        <p:spPr>
          <a:xfrm>
            <a:off x="8358678" y="253027"/>
            <a:ext cx="217738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1" name="object 15"/>
          <p:cNvSpPr/>
          <p:nvPr/>
        </p:nvSpPr>
        <p:spPr>
          <a:xfrm>
            <a:off x="8358678" y="750318"/>
            <a:ext cx="217738" cy="4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1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14" name="object 2"/>
          <p:cNvSpPr txBox="1"/>
          <p:nvPr>
            <p:ph type="title"/>
          </p:nvPr>
        </p:nvSpPr>
        <p:spPr>
          <a:xfrm>
            <a:off x="415543" y="139064"/>
            <a:ext cx="495871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Web Services</a:t>
            </a:r>
            <a:r>
              <a:rPr spc="0"/>
              <a:t> </a:t>
            </a:r>
            <a:r>
              <a:t>(AWS)</a:t>
            </a:r>
          </a:p>
        </p:txBody>
      </p:sp>
      <p:sp>
        <p:nvSpPr>
          <p:cNvPr id="115" name="object 3"/>
          <p:cNvSpPr/>
          <p:nvPr/>
        </p:nvSpPr>
        <p:spPr>
          <a:xfrm>
            <a:off x="4293107" y="780287"/>
            <a:ext cx="3657601" cy="36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" y="10517"/>
                </a:lnTo>
                <a:lnTo>
                  <a:pt x="14" y="10235"/>
                </a:lnTo>
                <a:lnTo>
                  <a:pt x="32" y="9956"/>
                </a:lnTo>
                <a:lnTo>
                  <a:pt x="58" y="9678"/>
                </a:lnTo>
                <a:lnTo>
                  <a:pt x="90" y="9403"/>
                </a:lnTo>
                <a:lnTo>
                  <a:pt x="128" y="9130"/>
                </a:lnTo>
                <a:lnTo>
                  <a:pt x="174" y="8859"/>
                </a:lnTo>
                <a:lnTo>
                  <a:pt x="226" y="8590"/>
                </a:lnTo>
                <a:lnTo>
                  <a:pt x="285" y="8324"/>
                </a:lnTo>
                <a:lnTo>
                  <a:pt x="351" y="8060"/>
                </a:lnTo>
                <a:lnTo>
                  <a:pt x="422" y="7799"/>
                </a:lnTo>
                <a:lnTo>
                  <a:pt x="501" y="7540"/>
                </a:lnTo>
                <a:lnTo>
                  <a:pt x="585" y="7284"/>
                </a:lnTo>
                <a:lnTo>
                  <a:pt x="676" y="7031"/>
                </a:lnTo>
                <a:lnTo>
                  <a:pt x="772" y="6782"/>
                </a:lnTo>
                <a:lnTo>
                  <a:pt x="875" y="6535"/>
                </a:lnTo>
                <a:lnTo>
                  <a:pt x="983" y="6291"/>
                </a:lnTo>
                <a:lnTo>
                  <a:pt x="1098" y="6050"/>
                </a:lnTo>
                <a:lnTo>
                  <a:pt x="1218" y="5813"/>
                </a:lnTo>
                <a:lnTo>
                  <a:pt x="1343" y="5579"/>
                </a:lnTo>
                <a:lnTo>
                  <a:pt x="1475" y="5349"/>
                </a:lnTo>
                <a:lnTo>
                  <a:pt x="1611" y="5122"/>
                </a:lnTo>
                <a:lnTo>
                  <a:pt x="1753" y="4899"/>
                </a:lnTo>
                <a:lnTo>
                  <a:pt x="1900" y="4680"/>
                </a:lnTo>
                <a:lnTo>
                  <a:pt x="2053" y="4464"/>
                </a:lnTo>
                <a:lnTo>
                  <a:pt x="2210" y="4253"/>
                </a:lnTo>
                <a:lnTo>
                  <a:pt x="2373" y="4045"/>
                </a:lnTo>
                <a:lnTo>
                  <a:pt x="2540" y="3842"/>
                </a:lnTo>
                <a:lnTo>
                  <a:pt x="2712" y="3642"/>
                </a:lnTo>
                <a:lnTo>
                  <a:pt x="2889" y="3447"/>
                </a:lnTo>
                <a:lnTo>
                  <a:pt x="3071" y="3257"/>
                </a:lnTo>
                <a:lnTo>
                  <a:pt x="3257" y="3071"/>
                </a:lnTo>
                <a:lnTo>
                  <a:pt x="3447" y="2889"/>
                </a:lnTo>
                <a:lnTo>
                  <a:pt x="3642" y="2712"/>
                </a:lnTo>
                <a:lnTo>
                  <a:pt x="3842" y="2540"/>
                </a:lnTo>
                <a:lnTo>
                  <a:pt x="4045" y="2373"/>
                </a:lnTo>
                <a:lnTo>
                  <a:pt x="4253" y="2210"/>
                </a:lnTo>
                <a:lnTo>
                  <a:pt x="4464" y="2053"/>
                </a:lnTo>
                <a:lnTo>
                  <a:pt x="4680" y="1900"/>
                </a:lnTo>
                <a:lnTo>
                  <a:pt x="4899" y="1753"/>
                </a:lnTo>
                <a:lnTo>
                  <a:pt x="5122" y="1611"/>
                </a:lnTo>
                <a:lnTo>
                  <a:pt x="5349" y="1474"/>
                </a:lnTo>
                <a:lnTo>
                  <a:pt x="5579" y="1343"/>
                </a:lnTo>
                <a:lnTo>
                  <a:pt x="5813" y="1218"/>
                </a:lnTo>
                <a:lnTo>
                  <a:pt x="6050" y="1098"/>
                </a:lnTo>
                <a:lnTo>
                  <a:pt x="6291" y="983"/>
                </a:lnTo>
                <a:lnTo>
                  <a:pt x="6535" y="875"/>
                </a:lnTo>
                <a:lnTo>
                  <a:pt x="6782" y="772"/>
                </a:lnTo>
                <a:lnTo>
                  <a:pt x="7031" y="676"/>
                </a:lnTo>
                <a:lnTo>
                  <a:pt x="7284" y="585"/>
                </a:lnTo>
                <a:lnTo>
                  <a:pt x="7540" y="501"/>
                </a:lnTo>
                <a:lnTo>
                  <a:pt x="7799" y="422"/>
                </a:lnTo>
                <a:lnTo>
                  <a:pt x="8060" y="351"/>
                </a:lnTo>
                <a:lnTo>
                  <a:pt x="8324" y="285"/>
                </a:lnTo>
                <a:lnTo>
                  <a:pt x="8590" y="226"/>
                </a:lnTo>
                <a:lnTo>
                  <a:pt x="8859" y="174"/>
                </a:lnTo>
                <a:lnTo>
                  <a:pt x="9130" y="128"/>
                </a:lnTo>
                <a:lnTo>
                  <a:pt x="9403" y="90"/>
                </a:lnTo>
                <a:lnTo>
                  <a:pt x="9678" y="58"/>
                </a:lnTo>
                <a:lnTo>
                  <a:pt x="9956" y="32"/>
                </a:lnTo>
                <a:lnTo>
                  <a:pt x="10235" y="14"/>
                </a:lnTo>
                <a:lnTo>
                  <a:pt x="10517" y="4"/>
                </a:lnTo>
                <a:lnTo>
                  <a:pt x="10800" y="0"/>
                </a:lnTo>
                <a:lnTo>
                  <a:pt x="11083" y="4"/>
                </a:lnTo>
                <a:lnTo>
                  <a:pt x="11365" y="14"/>
                </a:lnTo>
                <a:lnTo>
                  <a:pt x="11644" y="32"/>
                </a:lnTo>
                <a:lnTo>
                  <a:pt x="11922" y="58"/>
                </a:lnTo>
                <a:lnTo>
                  <a:pt x="12197" y="90"/>
                </a:lnTo>
                <a:lnTo>
                  <a:pt x="12470" y="128"/>
                </a:lnTo>
                <a:lnTo>
                  <a:pt x="12741" y="174"/>
                </a:lnTo>
                <a:lnTo>
                  <a:pt x="13010" y="226"/>
                </a:lnTo>
                <a:lnTo>
                  <a:pt x="13276" y="285"/>
                </a:lnTo>
                <a:lnTo>
                  <a:pt x="13540" y="351"/>
                </a:lnTo>
                <a:lnTo>
                  <a:pt x="13801" y="422"/>
                </a:lnTo>
                <a:lnTo>
                  <a:pt x="14060" y="501"/>
                </a:lnTo>
                <a:lnTo>
                  <a:pt x="14316" y="585"/>
                </a:lnTo>
                <a:lnTo>
                  <a:pt x="14569" y="676"/>
                </a:lnTo>
                <a:lnTo>
                  <a:pt x="14818" y="772"/>
                </a:lnTo>
                <a:lnTo>
                  <a:pt x="15065" y="875"/>
                </a:lnTo>
                <a:lnTo>
                  <a:pt x="15309" y="983"/>
                </a:lnTo>
                <a:lnTo>
                  <a:pt x="15550" y="1098"/>
                </a:lnTo>
                <a:lnTo>
                  <a:pt x="15787" y="1218"/>
                </a:lnTo>
                <a:lnTo>
                  <a:pt x="16021" y="1343"/>
                </a:lnTo>
                <a:lnTo>
                  <a:pt x="16251" y="1474"/>
                </a:lnTo>
                <a:lnTo>
                  <a:pt x="16478" y="1611"/>
                </a:lnTo>
                <a:lnTo>
                  <a:pt x="16701" y="1753"/>
                </a:lnTo>
                <a:lnTo>
                  <a:pt x="16920" y="1900"/>
                </a:lnTo>
                <a:lnTo>
                  <a:pt x="17136" y="2053"/>
                </a:lnTo>
                <a:lnTo>
                  <a:pt x="17347" y="2210"/>
                </a:lnTo>
                <a:lnTo>
                  <a:pt x="17555" y="2373"/>
                </a:lnTo>
                <a:lnTo>
                  <a:pt x="17758" y="2540"/>
                </a:lnTo>
                <a:lnTo>
                  <a:pt x="17958" y="2712"/>
                </a:lnTo>
                <a:lnTo>
                  <a:pt x="18153" y="2889"/>
                </a:lnTo>
                <a:lnTo>
                  <a:pt x="18343" y="3071"/>
                </a:lnTo>
                <a:lnTo>
                  <a:pt x="18529" y="3257"/>
                </a:lnTo>
                <a:lnTo>
                  <a:pt x="18711" y="3447"/>
                </a:lnTo>
                <a:lnTo>
                  <a:pt x="18888" y="3642"/>
                </a:lnTo>
                <a:lnTo>
                  <a:pt x="19060" y="3842"/>
                </a:lnTo>
                <a:lnTo>
                  <a:pt x="19227" y="4045"/>
                </a:lnTo>
                <a:lnTo>
                  <a:pt x="19390" y="4253"/>
                </a:lnTo>
                <a:lnTo>
                  <a:pt x="19547" y="4464"/>
                </a:lnTo>
                <a:lnTo>
                  <a:pt x="19700" y="4680"/>
                </a:lnTo>
                <a:lnTo>
                  <a:pt x="19847" y="4899"/>
                </a:lnTo>
                <a:lnTo>
                  <a:pt x="19989" y="5122"/>
                </a:lnTo>
                <a:lnTo>
                  <a:pt x="20126" y="5349"/>
                </a:lnTo>
                <a:lnTo>
                  <a:pt x="20257" y="5579"/>
                </a:lnTo>
                <a:lnTo>
                  <a:pt x="20382" y="5813"/>
                </a:lnTo>
                <a:lnTo>
                  <a:pt x="20502" y="6050"/>
                </a:lnTo>
                <a:lnTo>
                  <a:pt x="20617" y="6291"/>
                </a:lnTo>
                <a:lnTo>
                  <a:pt x="20725" y="6535"/>
                </a:lnTo>
                <a:lnTo>
                  <a:pt x="20828" y="6782"/>
                </a:lnTo>
                <a:lnTo>
                  <a:pt x="20924" y="7031"/>
                </a:lnTo>
                <a:lnTo>
                  <a:pt x="21015" y="7284"/>
                </a:lnTo>
                <a:lnTo>
                  <a:pt x="21099" y="7540"/>
                </a:lnTo>
                <a:lnTo>
                  <a:pt x="21178" y="7799"/>
                </a:lnTo>
                <a:lnTo>
                  <a:pt x="21249" y="8060"/>
                </a:lnTo>
                <a:lnTo>
                  <a:pt x="21315" y="8324"/>
                </a:lnTo>
                <a:lnTo>
                  <a:pt x="21374" y="8590"/>
                </a:lnTo>
                <a:lnTo>
                  <a:pt x="21426" y="8859"/>
                </a:lnTo>
                <a:lnTo>
                  <a:pt x="21472" y="9130"/>
                </a:lnTo>
                <a:lnTo>
                  <a:pt x="21510" y="9403"/>
                </a:lnTo>
                <a:lnTo>
                  <a:pt x="21542" y="9678"/>
                </a:lnTo>
                <a:lnTo>
                  <a:pt x="21568" y="9956"/>
                </a:lnTo>
                <a:lnTo>
                  <a:pt x="21586" y="10235"/>
                </a:lnTo>
                <a:lnTo>
                  <a:pt x="21596" y="10517"/>
                </a:lnTo>
                <a:lnTo>
                  <a:pt x="21600" y="10800"/>
                </a:lnTo>
                <a:lnTo>
                  <a:pt x="21596" y="11083"/>
                </a:lnTo>
                <a:lnTo>
                  <a:pt x="21586" y="11365"/>
                </a:lnTo>
                <a:lnTo>
                  <a:pt x="21568" y="11644"/>
                </a:lnTo>
                <a:lnTo>
                  <a:pt x="21542" y="11922"/>
                </a:lnTo>
                <a:lnTo>
                  <a:pt x="21510" y="12197"/>
                </a:lnTo>
                <a:lnTo>
                  <a:pt x="21472" y="12470"/>
                </a:lnTo>
                <a:lnTo>
                  <a:pt x="21426" y="12741"/>
                </a:lnTo>
                <a:lnTo>
                  <a:pt x="21374" y="13010"/>
                </a:lnTo>
                <a:lnTo>
                  <a:pt x="21315" y="13276"/>
                </a:lnTo>
                <a:lnTo>
                  <a:pt x="21249" y="13540"/>
                </a:lnTo>
                <a:lnTo>
                  <a:pt x="21178" y="13801"/>
                </a:lnTo>
                <a:lnTo>
                  <a:pt x="21099" y="14060"/>
                </a:lnTo>
                <a:lnTo>
                  <a:pt x="21015" y="14316"/>
                </a:lnTo>
                <a:lnTo>
                  <a:pt x="20924" y="14568"/>
                </a:lnTo>
                <a:lnTo>
                  <a:pt x="20828" y="14818"/>
                </a:lnTo>
                <a:lnTo>
                  <a:pt x="20725" y="15065"/>
                </a:lnTo>
                <a:lnTo>
                  <a:pt x="20617" y="15309"/>
                </a:lnTo>
                <a:lnTo>
                  <a:pt x="20502" y="15550"/>
                </a:lnTo>
                <a:lnTo>
                  <a:pt x="20382" y="15787"/>
                </a:lnTo>
                <a:lnTo>
                  <a:pt x="20257" y="16021"/>
                </a:lnTo>
                <a:lnTo>
                  <a:pt x="20126" y="16251"/>
                </a:lnTo>
                <a:lnTo>
                  <a:pt x="19989" y="16478"/>
                </a:lnTo>
                <a:lnTo>
                  <a:pt x="19847" y="16701"/>
                </a:lnTo>
                <a:lnTo>
                  <a:pt x="19700" y="16920"/>
                </a:lnTo>
                <a:lnTo>
                  <a:pt x="19547" y="17136"/>
                </a:lnTo>
                <a:lnTo>
                  <a:pt x="19390" y="17347"/>
                </a:lnTo>
                <a:lnTo>
                  <a:pt x="19227" y="17555"/>
                </a:lnTo>
                <a:lnTo>
                  <a:pt x="19060" y="17758"/>
                </a:lnTo>
                <a:lnTo>
                  <a:pt x="18888" y="17958"/>
                </a:lnTo>
                <a:lnTo>
                  <a:pt x="18711" y="18153"/>
                </a:lnTo>
                <a:lnTo>
                  <a:pt x="18529" y="18343"/>
                </a:lnTo>
                <a:lnTo>
                  <a:pt x="18343" y="18529"/>
                </a:lnTo>
                <a:lnTo>
                  <a:pt x="18153" y="18711"/>
                </a:lnTo>
                <a:lnTo>
                  <a:pt x="17958" y="18888"/>
                </a:lnTo>
                <a:lnTo>
                  <a:pt x="17758" y="19060"/>
                </a:lnTo>
                <a:lnTo>
                  <a:pt x="17555" y="19227"/>
                </a:lnTo>
                <a:lnTo>
                  <a:pt x="17347" y="19390"/>
                </a:lnTo>
                <a:lnTo>
                  <a:pt x="17136" y="19547"/>
                </a:lnTo>
                <a:lnTo>
                  <a:pt x="16920" y="19700"/>
                </a:lnTo>
                <a:lnTo>
                  <a:pt x="16701" y="19847"/>
                </a:lnTo>
                <a:lnTo>
                  <a:pt x="16478" y="19989"/>
                </a:lnTo>
                <a:lnTo>
                  <a:pt x="16251" y="20126"/>
                </a:lnTo>
                <a:lnTo>
                  <a:pt x="16021" y="20257"/>
                </a:lnTo>
                <a:lnTo>
                  <a:pt x="15787" y="20382"/>
                </a:lnTo>
                <a:lnTo>
                  <a:pt x="15550" y="20502"/>
                </a:lnTo>
                <a:lnTo>
                  <a:pt x="15309" y="20617"/>
                </a:lnTo>
                <a:lnTo>
                  <a:pt x="15065" y="20725"/>
                </a:lnTo>
                <a:lnTo>
                  <a:pt x="14818" y="20828"/>
                </a:lnTo>
                <a:lnTo>
                  <a:pt x="14569" y="20924"/>
                </a:lnTo>
                <a:lnTo>
                  <a:pt x="14316" y="21015"/>
                </a:lnTo>
                <a:lnTo>
                  <a:pt x="14060" y="21099"/>
                </a:lnTo>
                <a:lnTo>
                  <a:pt x="13801" y="21177"/>
                </a:lnTo>
                <a:lnTo>
                  <a:pt x="13540" y="21249"/>
                </a:lnTo>
                <a:lnTo>
                  <a:pt x="13276" y="21315"/>
                </a:lnTo>
                <a:lnTo>
                  <a:pt x="13010" y="21374"/>
                </a:lnTo>
                <a:lnTo>
                  <a:pt x="12741" y="21426"/>
                </a:lnTo>
                <a:lnTo>
                  <a:pt x="12470" y="21472"/>
                </a:lnTo>
                <a:lnTo>
                  <a:pt x="12197" y="21510"/>
                </a:lnTo>
                <a:lnTo>
                  <a:pt x="11922" y="21542"/>
                </a:lnTo>
                <a:lnTo>
                  <a:pt x="11644" y="21568"/>
                </a:lnTo>
                <a:lnTo>
                  <a:pt x="11365" y="21585"/>
                </a:lnTo>
                <a:lnTo>
                  <a:pt x="11083" y="21596"/>
                </a:lnTo>
                <a:lnTo>
                  <a:pt x="10800" y="21600"/>
                </a:lnTo>
                <a:lnTo>
                  <a:pt x="10517" y="21596"/>
                </a:lnTo>
                <a:lnTo>
                  <a:pt x="10235" y="21585"/>
                </a:lnTo>
                <a:lnTo>
                  <a:pt x="9956" y="21568"/>
                </a:lnTo>
                <a:lnTo>
                  <a:pt x="9678" y="21542"/>
                </a:lnTo>
                <a:lnTo>
                  <a:pt x="9403" y="21510"/>
                </a:lnTo>
                <a:lnTo>
                  <a:pt x="9130" y="21472"/>
                </a:lnTo>
                <a:lnTo>
                  <a:pt x="8859" y="21426"/>
                </a:lnTo>
                <a:lnTo>
                  <a:pt x="8590" y="21374"/>
                </a:lnTo>
                <a:lnTo>
                  <a:pt x="8324" y="21315"/>
                </a:lnTo>
                <a:lnTo>
                  <a:pt x="8060" y="21249"/>
                </a:lnTo>
                <a:lnTo>
                  <a:pt x="7799" y="21177"/>
                </a:lnTo>
                <a:lnTo>
                  <a:pt x="7540" y="21099"/>
                </a:lnTo>
                <a:lnTo>
                  <a:pt x="7284" y="21015"/>
                </a:lnTo>
                <a:lnTo>
                  <a:pt x="7031" y="20924"/>
                </a:lnTo>
                <a:lnTo>
                  <a:pt x="6782" y="20828"/>
                </a:lnTo>
                <a:lnTo>
                  <a:pt x="6535" y="20725"/>
                </a:lnTo>
                <a:lnTo>
                  <a:pt x="6291" y="20617"/>
                </a:lnTo>
                <a:lnTo>
                  <a:pt x="6050" y="20502"/>
                </a:lnTo>
                <a:lnTo>
                  <a:pt x="5813" y="20382"/>
                </a:lnTo>
                <a:lnTo>
                  <a:pt x="5579" y="20257"/>
                </a:lnTo>
                <a:lnTo>
                  <a:pt x="5349" y="20125"/>
                </a:lnTo>
                <a:lnTo>
                  <a:pt x="5122" y="19989"/>
                </a:lnTo>
                <a:lnTo>
                  <a:pt x="4899" y="19847"/>
                </a:lnTo>
                <a:lnTo>
                  <a:pt x="4680" y="19700"/>
                </a:lnTo>
                <a:lnTo>
                  <a:pt x="4464" y="19547"/>
                </a:lnTo>
                <a:lnTo>
                  <a:pt x="4253" y="19390"/>
                </a:lnTo>
                <a:lnTo>
                  <a:pt x="4045" y="19227"/>
                </a:lnTo>
                <a:lnTo>
                  <a:pt x="3842" y="19060"/>
                </a:lnTo>
                <a:lnTo>
                  <a:pt x="3642" y="18888"/>
                </a:lnTo>
                <a:lnTo>
                  <a:pt x="3447" y="18711"/>
                </a:lnTo>
                <a:lnTo>
                  <a:pt x="3257" y="18529"/>
                </a:lnTo>
                <a:lnTo>
                  <a:pt x="3071" y="18343"/>
                </a:lnTo>
                <a:lnTo>
                  <a:pt x="2889" y="18153"/>
                </a:lnTo>
                <a:lnTo>
                  <a:pt x="2712" y="17958"/>
                </a:lnTo>
                <a:lnTo>
                  <a:pt x="2540" y="17758"/>
                </a:lnTo>
                <a:lnTo>
                  <a:pt x="2373" y="17555"/>
                </a:lnTo>
                <a:lnTo>
                  <a:pt x="2210" y="17347"/>
                </a:lnTo>
                <a:lnTo>
                  <a:pt x="2053" y="17136"/>
                </a:lnTo>
                <a:lnTo>
                  <a:pt x="1900" y="16920"/>
                </a:lnTo>
                <a:lnTo>
                  <a:pt x="1753" y="16701"/>
                </a:lnTo>
                <a:lnTo>
                  <a:pt x="1611" y="16478"/>
                </a:lnTo>
                <a:lnTo>
                  <a:pt x="1475" y="16251"/>
                </a:lnTo>
                <a:lnTo>
                  <a:pt x="1343" y="16021"/>
                </a:lnTo>
                <a:lnTo>
                  <a:pt x="1218" y="15787"/>
                </a:lnTo>
                <a:lnTo>
                  <a:pt x="1098" y="15550"/>
                </a:lnTo>
                <a:lnTo>
                  <a:pt x="983" y="15309"/>
                </a:lnTo>
                <a:lnTo>
                  <a:pt x="875" y="15065"/>
                </a:lnTo>
                <a:lnTo>
                  <a:pt x="772" y="14818"/>
                </a:lnTo>
                <a:lnTo>
                  <a:pt x="676" y="14568"/>
                </a:lnTo>
                <a:lnTo>
                  <a:pt x="585" y="14316"/>
                </a:lnTo>
                <a:lnTo>
                  <a:pt x="501" y="14060"/>
                </a:lnTo>
                <a:lnTo>
                  <a:pt x="422" y="13801"/>
                </a:lnTo>
                <a:lnTo>
                  <a:pt x="351" y="13540"/>
                </a:lnTo>
                <a:lnTo>
                  <a:pt x="285" y="13276"/>
                </a:lnTo>
                <a:lnTo>
                  <a:pt x="226" y="13010"/>
                </a:lnTo>
                <a:lnTo>
                  <a:pt x="174" y="12741"/>
                </a:lnTo>
                <a:lnTo>
                  <a:pt x="128" y="12470"/>
                </a:lnTo>
                <a:lnTo>
                  <a:pt x="90" y="12197"/>
                </a:lnTo>
                <a:lnTo>
                  <a:pt x="58" y="11922"/>
                </a:lnTo>
                <a:lnTo>
                  <a:pt x="32" y="11644"/>
                </a:lnTo>
                <a:lnTo>
                  <a:pt x="14" y="11365"/>
                </a:lnTo>
                <a:lnTo>
                  <a:pt x="4" y="11083"/>
                </a:lnTo>
                <a:lnTo>
                  <a:pt x="0" y="10800"/>
                </a:lnTo>
                <a:close/>
              </a:path>
            </a:pathLst>
          </a:custGeom>
          <a:ln w="57912">
            <a:solidFill>
              <a:srgbClr val="757574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object 4"/>
          <p:cNvSpPr/>
          <p:nvPr/>
        </p:nvSpPr>
        <p:spPr>
          <a:xfrm>
            <a:off x="4114800" y="1080516"/>
            <a:ext cx="944878" cy="9448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object 5"/>
          <p:cNvSpPr txBox="1"/>
          <p:nvPr/>
        </p:nvSpPr>
        <p:spPr>
          <a:xfrm>
            <a:off x="4477003" y="2350770"/>
            <a:ext cx="1600836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24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Messaging</a:t>
            </a:r>
          </a:p>
        </p:txBody>
      </p:sp>
      <p:sp>
        <p:nvSpPr>
          <p:cNvPr id="118" name="object 6"/>
          <p:cNvSpPr txBox="1"/>
          <p:nvPr/>
        </p:nvSpPr>
        <p:spPr>
          <a:xfrm>
            <a:off x="4765294" y="3220339"/>
            <a:ext cx="6965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5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</a:t>
            </a:r>
            <a:r>
              <a:rPr spc="-15"/>
              <a:t>b</a:t>
            </a:r>
            <a:r>
              <a:t>i</a:t>
            </a:r>
            <a:r>
              <a:rPr spc="-15"/>
              <a:t>l</a:t>
            </a:r>
            <a:r>
              <a:t>e</a:t>
            </a:r>
          </a:p>
        </p:txBody>
      </p:sp>
      <p:sp>
        <p:nvSpPr>
          <p:cNvPr id="119" name="object 7"/>
          <p:cNvSpPr txBox="1"/>
          <p:nvPr/>
        </p:nvSpPr>
        <p:spPr>
          <a:xfrm>
            <a:off x="4671185" y="2760343"/>
            <a:ext cx="1605916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28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</a:t>
            </a:r>
            <a:r>
              <a:rPr spc="5"/>
              <a:t>a</a:t>
            </a:r>
            <a:r>
              <a:t>base</a:t>
            </a:r>
          </a:p>
        </p:txBody>
      </p:sp>
      <p:sp>
        <p:nvSpPr>
          <p:cNvPr id="120" name="object 8"/>
          <p:cNvSpPr txBox="1"/>
          <p:nvPr/>
        </p:nvSpPr>
        <p:spPr>
          <a:xfrm>
            <a:off x="5599303" y="3236797"/>
            <a:ext cx="1961515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i="1" spc="-5" sz="28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21" name="object 9"/>
          <p:cNvSpPr txBox="1"/>
          <p:nvPr/>
        </p:nvSpPr>
        <p:spPr>
          <a:xfrm>
            <a:off x="6257290" y="2118009"/>
            <a:ext cx="1562101" cy="933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900"/>
              </a:spcBef>
              <a:defRPr b="1" spc="-10" sz="28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Compute</a:t>
            </a:r>
          </a:p>
          <a:p>
            <a:pPr marR="351154" algn="r">
              <a:spcBef>
                <a:spcPts val="400"/>
              </a:spcBef>
              <a:defRPr b="1" spc="-20" sz="14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70"/>
              <a:t> </a:t>
            </a:r>
            <a:r>
              <a:rPr spc="0"/>
              <a:t>Services</a:t>
            </a:r>
          </a:p>
          <a:p>
            <a:pPr marR="321945" algn="r">
              <a:spcBef>
                <a:spcPts val="400"/>
              </a:spcBef>
              <a:defRPr spc="-5" sz="1600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</a:t>
            </a:r>
            <a:r>
              <a:rPr spc="-20"/>
              <a:t>y</a:t>
            </a:r>
            <a:r>
              <a:t>ments</a:t>
            </a:r>
          </a:p>
        </p:txBody>
      </p:sp>
      <p:sp>
        <p:nvSpPr>
          <p:cNvPr id="122" name="object 10"/>
          <p:cNvSpPr txBox="1"/>
          <p:nvPr/>
        </p:nvSpPr>
        <p:spPr>
          <a:xfrm>
            <a:off x="5224017" y="3714698"/>
            <a:ext cx="2111376" cy="5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800"/>
              </a:lnSpc>
              <a:defRPr spc="-5" sz="16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On-Demand</a:t>
            </a:r>
            <a:r>
              <a:rPr spc="-35"/>
              <a:t> </a:t>
            </a:r>
            <a:r>
              <a:t>Workforce</a:t>
            </a:r>
          </a:p>
          <a:p>
            <a:pPr indent="71119" algn="ctr">
              <a:lnSpc>
                <a:spcPts val="2400"/>
              </a:lnSpc>
              <a:defRPr b="1" spc="-5" sz="21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VPC</a:t>
            </a:r>
          </a:p>
        </p:txBody>
      </p:sp>
      <p:sp>
        <p:nvSpPr>
          <p:cNvPr id="123" name="object 11"/>
          <p:cNvSpPr txBox="1"/>
          <p:nvPr/>
        </p:nvSpPr>
        <p:spPr>
          <a:xfrm>
            <a:off x="4606797" y="2071241"/>
            <a:ext cx="93853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5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15"/>
              <a:t>n</a:t>
            </a:r>
            <a:r>
              <a:t>a</a:t>
            </a:r>
            <a:r>
              <a:rPr spc="-15"/>
              <a:t>l</a:t>
            </a:r>
            <a:r>
              <a:t>ytics</a:t>
            </a:r>
          </a:p>
        </p:txBody>
      </p:sp>
      <p:sp>
        <p:nvSpPr>
          <p:cNvPr id="124" name="object 12"/>
          <p:cNvSpPr txBox="1"/>
          <p:nvPr/>
        </p:nvSpPr>
        <p:spPr>
          <a:xfrm>
            <a:off x="5210302" y="1362583"/>
            <a:ext cx="2592706" cy="85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44525" indent="81280">
              <a:spcBef>
                <a:spcPts val="100"/>
              </a:spcBef>
              <a:defRPr spc="-5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Development and  Management</a:t>
            </a:r>
            <a:r>
              <a:rPr spc="-65"/>
              <a:t> </a:t>
            </a:r>
            <a:r>
              <a:rPr spc="-45"/>
              <a:t>Tools</a:t>
            </a:r>
          </a:p>
          <a:p>
            <a:pPr indent="612140">
              <a:spcBef>
                <a:spcPts val="200"/>
              </a:spcBef>
              <a:defRPr spc="-5" sz="2100">
                <a:solidFill>
                  <a:srgbClr val="004A9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Content</a:t>
            </a:r>
            <a:r>
              <a:rPr spc="-65"/>
              <a:t> </a:t>
            </a:r>
            <a:r>
              <a:t>Delivery</a:t>
            </a:r>
          </a:p>
        </p:txBody>
      </p:sp>
      <p:sp>
        <p:nvSpPr>
          <p:cNvPr id="125" name="object 13"/>
          <p:cNvSpPr txBox="1"/>
          <p:nvPr/>
        </p:nvSpPr>
        <p:spPr>
          <a:xfrm>
            <a:off x="5604764" y="899541"/>
            <a:ext cx="1347471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2800">
                <a:solidFill>
                  <a:srgbClr val="F1972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26" name="object 14"/>
          <p:cNvSpPr txBox="1"/>
          <p:nvPr/>
        </p:nvSpPr>
        <p:spPr>
          <a:xfrm>
            <a:off x="396340" y="602106"/>
            <a:ext cx="3823336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i="1" spc="-5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Enable businesses and developers to  use </a:t>
            </a:r>
            <a:r>
              <a:rPr spc="0"/>
              <a:t>web </a:t>
            </a:r>
            <a:r>
              <a:t>services to build</a:t>
            </a:r>
            <a:r>
              <a:rPr spc="5"/>
              <a:t> </a:t>
            </a:r>
            <a:r>
              <a:t>scalable,</a:t>
            </a:r>
          </a:p>
        </p:txBody>
      </p:sp>
      <p:sp>
        <p:nvSpPr>
          <p:cNvPr id="127" name="object 15"/>
          <p:cNvSpPr txBox="1"/>
          <p:nvPr/>
        </p:nvSpPr>
        <p:spPr>
          <a:xfrm>
            <a:off x="396340" y="1150441"/>
            <a:ext cx="268986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i="1" spc="-5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sophisticated</a:t>
            </a:r>
            <a:r>
              <a:rPr spc="-34"/>
              <a:t> </a:t>
            </a:r>
            <a:r>
              <a:t>applications.</a:t>
            </a:r>
          </a:p>
        </p:txBody>
      </p:sp>
      <p:sp>
        <p:nvSpPr>
          <p:cNvPr id="128" name="object 16"/>
          <p:cNvSpPr/>
          <p:nvPr/>
        </p:nvSpPr>
        <p:spPr>
          <a:xfrm>
            <a:off x="400811" y="1754122"/>
            <a:ext cx="3736848" cy="24246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object 1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694" name="object 2"/>
          <p:cNvSpPr txBox="1"/>
          <p:nvPr>
            <p:ph type="title"/>
          </p:nvPr>
        </p:nvSpPr>
        <p:spPr>
          <a:xfrm>
            <a:off x="415543" y="139064"/>
            <a:ext cx="324675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S3 Pricing</a:t>
            </a:r>
          </a:p>
        </p:txBody>
      </p:sp>
      <p:sp>
        <p:nvSpPr>
          <p:cNvPr id="1695" name="object 3"/>
          <p:cNvSpPr txBox="1"/>
          <p:nvPr/>
        </p:nvSpPr>
        <p:spPr>
          <a:xfrm>
            <a:off x="419505" y="974825"/>
            <a:ext cx="7776211" cy="246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25450" indent="-413384">
              <a:spcBef>
                <a:spcPts val="5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only </a:t>
            </a:r>
            <a:r>
              <a:rPr spc="-4"/>
              <a:t>for </a:t>
            </a:r>
            <a:r>
              <a:t>what you</a:t>
            </a:r>
            <a:r>
              <a:rPr spc="-75"/>
              <a:t> </a:t>
            </a:r>
            <a:r>
              <a:t>use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 minimum</a:t>
            </a:r>
            <a:r>
              <a:rPr spc="-39"/>
              <a:t> </a:t>
            </a:r>
            <a:r>
              <a:t>fee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Prices based on location of your Amazon </a:t>
            </a:r>
            <a:r>
              <a:rPr spc="-4"/>
              <a:t>S3</a:t>
            </a:r>
            <a:r>
              <a:rPr spc="-250"/>
              <a:t> </a:t>
            </a:r>
            <a:r>
              <a:t>bucket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Estimate monthly bill using the </a:t>
            </a:r>
            <a:r>
              <a:rPr b="1" spc="-35"/>
              <a:t>AWS </a:t>
            </a:r>
            <a:r>
              <a:rPr b="1" spc="-4"/>
              <a:t>Simple </a:t>
            </a:r>
            <a:r>
              <a:rPr b="1"/>
              <a:t>Monthly</a:t>
            </a:r>
            <a:r>
              <a:rPr b="1" spc="-90"/>
              <a:t> </a:t>
            </a:r>
            <a:r>
              <a:rPr b="1"/>
              <a:t>Calculator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Pricing is available</a:t>
            </a:r>
            <a:r>
              <a:rPr spc="-19"/>
              <a:t> </a:t>
            </a:r>
            <a:r>
              <a:t>as:</a:t>
            </a:r>
          </a:p>
          <a:p>
            <a:pPr lvl="1" marL="541019" indent="-128269">
              <a:spcBef>
                <a:spcPts val="4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</a:t>
            </a:r>
            <a:r>
              <a:rPr spc="15"/>
              <a:t> </a:t>
            </a:r>
            <a:r>
              <a:t>Pricing</a:t>
            </a:r>
          </a:p>
          <a:p>
            <a:pPr lvl="1" marL="541019" indent="-128269">
              <a:spcBef>
                <a:spcPts val="3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Request</a:t>
            </a:r>
            <a:r>
              <a:rPr spc="5"/>
              <a:t> </a:t>
            </a:r>
            <a:r>
              <a:t>Pricing</a:t>
            </a:r>
          </a:p>
          <a:p>
            <a:pPr lvl="1" marL="541019" indent="-128269">
              <a:spcBef>
                <a:spcPts val="3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</a:t>
            </a:r>
            <a:r>
              <a:rPr spc="-10"/>
              <a:t>Transfer </a:t>
            </a:r>
            <a:r>
              <a:t>Pricing: data transferred out of Amazon</a:t>
            </a:r>
            <a:r>
              <a:rPr spc="0"/>
              <a:t> </a:t>
            </a:r>
            <a:r>
              <a:t>S3</a:t>
            </a:r>
          </a:p>
        </p:txBody>
      </p:sp>
      <p:sp>
        <p:nvSpPr>
          <p:cNvPr id="1696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97" name="object 5"/>
          <p:cNvSpPr/>
          <p:nvPr/>
        </p:nvSpPr>
        <p:spPr>
          <a:xfrm>
            <a:off x="8468017" y="378791"/>
            <a:ext cx="249785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93"/>
                </a:lnTo>
                <a:lnTo>
                  <a:pt x="0" y="18807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8" name="object 6"/>
          <p:cNvSpPr/>
          <p:nvPr/>
        </p:nvSpPr>
        <p:spPr>
          <a:xfrm>
            <a:off x="8717801" y="378791"/>
            <a:ext cx="48072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09"/>
                </a:lnTo>
                <a:lnTo>
                  <a:pt x="2160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9" name="object 7"/>
          <p:cNvSpPr/>
          <p:nvPr/>
        </p:nvSpPr>
        <p:spPr>
          <a:xfrm>
            <a:off x="8468017" y="253027"/>
            <a:ext cx="108400" cy="211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8753"/>
                </a:lnTo>
                <a:lnTo>
                  <a:pt x="21600" y="21600"/>
                </a:lnTo>
                <a:lnTo>
                  <a:pt x="21600" y="5597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0" name="object 8"/>
          <p:cNvSpPr/>
          <p:nvPr/>
        </p:nvSpPr>
        <p:spPr>
          <a:xfrm>
            <a:off x="8468018" y="770477"/>
            <a:ext cx="108400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762"/>
                </a:lnTo>
                <a:lnTo>
                  <a:pt x="0" y="21600"/>
                </a:lnTo>
                <a:lnTo>
                  <a:pt x="21600" y="15978"/>
                </a:lnTo>
                <a:lnTo>
                  <a:pt x="2160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1" name="object 9"/>
          <p:cNvSpPr/>
          <p:nvPr/>
        </p:nvSpPr>
        <p:spPr>
          <a:xfrm>
            <a:off x="8468017" y="525674"/>
            <a:ext cx="108400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9903"/>
                </a:lnTo>
                <a:lnTo>
                  <a:pt x="21600" y="158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2" name="object 10"/>
          <p:cNvSpPr/>
          <p:nvPr/>
        </p:nvSpPr>
        <p:spPr>
          <a:xfrm>
            <a:off x="8217292" y="378791"/>
            <a:ext cx="250726" cy="47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807"/>
                </a:lnTo>
                <a:lnTo>
                  <a:pt x="21600" y="2793"/>
                </a:lnTo>
                <a:lnTo>
                  <a:pt x="0" y="0"/>
                </a:lnTo>
                <a:close/>
              </a:path>
            </a:pathLst>
          </a:custGeom>
          <a:solidFill>
            <a:srgbClr val="E03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3" name="object 11"/>
          <p:cNvSpPr/>
          <p:nvPr/>
        </p:nvSpPr>
        <p:spPr>
          <a:xfrm>
            <a:off x="8193726" y="378791"/>
            <a:ext cx="1" cy="475204"/>
          </a:xfrm>
          <a:prstGeom prst="line">
            <a:avLst/>
          </a:prstGeom>
          <a:ln w="47248">
            <a:solidFill>
              <a:srgbClr val="86292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4" name="object 12"/>
          <p:cNvSpPr/>
          <p:nvPr/>
        </p:nvSpPr>
        <p:spPr>
          <a:xfrm>
            <a:off x="8358678" y="770477"/>
            <a:ext cx="109341" cy="21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978"/>
                </a:lnTo>
                <a:lnTo>
                  <a:pt x="21600" y="21600"/>
                </a:lnTo>
                <a:lnTo>
                  <a:pt x="21600" y="2762"/>
                </a:lnTo>
                <a:lnTo>
                  <a:pt x="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5" name="object 13"/>
          <p:cNvSpPr/>
          <p:nvPr/>
        </p:nvSpPr>
        <p:spPr>
          <a:xfrm>
            <a:off x="8358678" y="525674"/>
            <a:ext cx="109341" cy="183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583"/>
                </a:lnTo>
                <a:lnTo>
                  <a:pt x="0" y="19903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6292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6" name="object 14"/>
          <p:cNvSpPr/>
          <p:nvPr/>
        </p:nvSpPr>
        <p:spPr>
          <a:xfrm>
            <a:off x="8358678" y="253027"/>
            <a:ext cx="217738" cy="2304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7" name="object 15"/>
          <p:cNvSpPr/>
          <p:nvPr/>
        </p:nvSpPr>
        <p:spPr>
          <a:xfrm>
            <a:off x="8358678" y="750318"/>
            <a:ext cx="217738" cy="47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47" y="0"/>
                </a:moveTo>
                <a:lnTo>
                  <a:pt x="0" y="9256"/>
                </a:lnTo>
                <a:lnTo>
                  <a:pt x="10847" y="21600"/>
                </a:lnTo>
                <a:lnTo>
                  <a:pt x="21600" y="9256"/>
                </a:lnTo>
                <a:lnTo>
                  <a:pt x="10847" y="0"/>
                </a:lnTo>
                <a:close/>
              </a:path>
            </a:pathLst>
          </a:custGeom>
          <a:solidFill>
            <a:srgbClr val="F3A1A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8" name="object 16"/>
          <p:cNvSpPr/>
          <p:nvPr/>
        </p:nvSpPr>
        <p:spPr>
          <a:xfrm>
            <a:off x="7094449" y="3216635"/>
            <a:ext cx="1463703" cy="10844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object 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711" name="object 2"/>
          <p:cNvSpPr txBox="1"/>
          <p:nvPr>
            <p:ph type="title"/>
          </p:nvPr>
        </p:nvSpPr>
        <p:spPr>
          <a:xfrm>
            <a:off x="415543" y="139064"/>
            <a:ext cx="271335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Glacier</a:t>
            </a:r>
          </a:p>
        </p:txBody>
      </p:sp>
      <p:sp>
        <p:nvSpPr>
          <p:cNvPr id="1712" name="object 3"/>
          <p:cNvSpPr txBox="1"/>
          <p:nvPr/>
        </p:nvSpPr>
        <p:spPr>
          <a:xfrm>
            <a:off x="419506" y="962024"/>
            <a:ext cx="7757794" cy="202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Long </a:t>
            </a:r>
            <a:r>
              <a:rPr spc="0"/>
              <a:t>term </a:t>
            </a:r>
            <a:r>
              <a:t>low-cost archiving</a:t>
            </a:r>
            <a:r>
              <a:rPr spc="40"/>
              <a:t> </a:t>
            </a:r>
            <a:r>
              <a:t>service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Optimal </a:t>
            </a:r>
            <a:r>
              <a:rPr spc="0"/>
              <a:t>for </a:t>
            </a:r>
            <a:r>
              <a:t>infrequently accessed</a:t>
            </a:r>
            <a:r>
              <a:rPr spc="20"/>
              <a:t> </a:t>
            </a:r>
            <a:r>
              <a:t>data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Designed </a:t>
            </a:r>
            <a:r>
              <a:rPr spc="0"/>
              <a:t>for </a:t>
            </a:r>
            <a:r>
              <a:t>99.999999999%</a:t>
            </a:r>
            <a:r>
              <a:rPr spc="75"/>
              <a:t> </a:t>
            </a:r>
            <a:r>
              <a:t>durability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Three to five </a:t>
            </a:r>
            <a:r>
              <a:rPr spc="-5"/>
              <a:t>hours’ retrieval</a:t>
            </a:r>
            <a:r>
              <a:rPr spc="-80"/>
              <a:t> </a:t>
            </a:r>
            <a:r>
              <a:rPr spc="-5"/>
              <a:t>time*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Less </a:t>
            </a:r>
            <a:r>
              <a:rPr spc="0"/>
              <a:t>than </a:t>
            </a:r>
            <a:r>
              <a:t>$0.004 per </a:t>
            </a:r>
            <a:r>
              <a:rPr spc="0"/>
              <a:t>GB/month </a:t>
            </a:r>
            <a:r>
              <a:t>(depending </a:t>
            </a:r>
            <a:r>
              <a:rPr spc="0"/>
              <a:t>on</a:t>
            </a:r>
            <a:r>
              <a:rPr spc="35"/>
              <a:t> </a:t>
            </a:r>
            <a:r>
              <a:t>region)</a:t>
            </a:r>
          </a:p>
        </p:txBody>
      </p:sp>
      <p:sp>
        <p:nvSpPr>
          <p:cNvPr id="1713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714" name="object 5"/>
          <p:cNvSpPr/>
          <p:nvPr/>
        </p:nvSpPr>
        <p:spPr>
          <a:xfrm>
            <a:off x="8159494" y="246888"/>
            <a:ext cx="626365" cy="7498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object 15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717" name="object 2"/>
          <p:cNvSpPr/>
          <p:nvPr/>
        </p:nvSpPr>
        <p:spPr>
          <a:xfrm>
            <a:off x="266699" y="777239"/>
            <a:ext cx="8619745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7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1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89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FF0000">
              <a:alpha val="3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18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19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720" name="object 5"/>
          <p:cNvSpPr txBox="1"/>
          <p:nvPr>
            <p:ph type="title"/>
          </p:nvPr>
        </p:nvSpPr>
        <p:spPr>
          <a:xfrm>
            <a:off x="415544" y="139064"/>
            <a:ext cx="5794376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Elastic Block Store</a:t>
            </a:r>
            <a:r>
              <a:rPr spc="0"/>
              <a:t> </a:t>
            </a:r>
            <a:r>
              <a:t>(EBS)</a:t>
            </a:r>
          </a:p>
        </p:txBody>
      </p:sp>
      <p:sp>
        <p:nvSpPr>
          <p:cNvPr id="1721" name="object 6"/>
          <p:cNvSpPr txBox="1"/>
          <p:nvPr/>
        </p:nvSpPr>
        <p:spPr>
          <a:xfrm>
            <a:off x="2313557" y="1406397"/>
            <a:ext cx="5703572" cy="155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166370" indent="-343534">
              <a:spcBef>
                <a:spcPts val="100"/>
              </a:spcBef>
              <a:buSzPct val="100000"/>
              <a:buFont typeface="Arial"/>
              <a:buChar char="•"/>
              <a:tabLst>
                <a:tab pos="3556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Persistent block </a:t>
            </a:r>
            <a:r>
              <a:rPr spc="-4"/>
              <a:t>level </a:t>
            </a:r>
            <a:r>
              <a:t>storage </a:t>
            </a:r>
            <a:r>
              <a:rPr b="0"/>
              <a:t>volumes</a:t>
            </a:r>
            <a:r>
              <a:rPr b="0" spc="-114"/>
              <a:t> </a:t>
            </a:r>
            <a:r>
              <a:rPr b="0" spc="-9"/>
              <a:t>offer  </a:t>
            </a:r>
            <a:r>
              <a:rPr b="0"/>
              <a:t>consistent and low-latency</a:t>
            </a:r>
            <a:r>
              <a:rPr b="0" spc="-95"/>
              <a:t> </a:t>
            </a:r>
            <a:r>
              <a:rPr b="0"/>
              <a:t>performance.</a:t>
            </a:r>
          </a:p>
          <a:p>
            <a:pPr marL="355600" marR="5080" indent="-343534">
              <a:spcBef>
                <a:spcPts val="400"/>
              </a:spcBef>
              <a:buSzPct val="100000"/>
              <a:buChar char="•"/>
              <a:tabLst>
                <a:tab pos="3556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Stored data is automatically replicated within</a:t>
            </a:r>
            <a:r>
              <a:rPr spc="-140"/>
              <a:t> </a:t>
            </a:r>
            <a:r>
              <a:t>its  </a:t>
            </a:r>
            <a:r>
              <a:rPr spc="-4"/>
              <a:t>Availability</a:t>
            </a:r>
            <a:r>
              <a:rPr spc="4"/>
              <a:t> </a:t>
            </a:r>
            <a:r>
              <a:t>Zone.</a:t>
            </a:r>
          </a:p>
          <a:p>
            <a:pPr marL="355600" indent="-343534">
              <a:spcBef>
                <a:spcPts val="400"/>
              </a:spcBef>
              <a:buSzPct val="100000"/>
              <a:buChar char="•"/>
              <a:tabLst>
                <a:tab pos="3556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Snapshots are stored durably in Amazon</a:t>
            </a:r>
            <a:r>
              <a:rPr spc="-250"/>
              <a:t> </a:t>
            </a:r>
            <a:r>
              <a:t>S3.</a:t>
            </a:r>
          </a:p>
        </p:txBody>
      </p:sp>
      <p:sp>
        <p:nvSpPr>
          <p:cNvPr id="1722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3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724" name="object 9"/>
          <p:cNvSpPr/>
          <p:nvPr/>
        </p:nvSpPr>
        <p:spPr>
          <a:xfrm>
            <a:off x="1138427" y="1807247"/>
            <a:ext cx="520719" cy="575296"/>
          </a:xfrm>
          <a:prstGeom prst="rect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5" name="object 10"/>
          <p:cNvSpPr/>
          <p:nvPr/>
        </p:nvSpPr>
        <p:spPr>
          <a:xfrm>
            <a:off x="1145114" y="1677922"/>
            <a:ext cx="502340" cy="6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797" y="0"/>
                </a:moveTo>
                <a:lnTo>
                  <a:pt x="3001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79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6" name="object 11"/>
          <p:cNvSpPr/>
          <p:nvPr/>
        </p:nvSpPr>
        <p:spPr>
          <a:xfrm>
            <a:off x="1138427" y="2382541"/>
            <a:ext cx="520719" cy="28555"/>
          </a:xfrm>
          <a:prstGeom prst="rect">
            <a:avLst/>
          </a:pr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7" name="object 12"/>
          <p:cNvSpPr/>
          <p:nvPr/>
        </p:nvSpPr>
        <p:spPr>
          <a:xfrm>
            <a:off x="1145114" y="1757283"/>
            <a:ext cx="502340" cy="1"/>
          </a:xfrm>
          <a:prstGeom prst="line">
            <a:avLst/>
          </a:prstGeom>
          <a:ln w="27707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28" name="object 13"/>
          <p:cNvSpPr/>
          <p:nvPr/>
        </p:nvSpPr>
        <p:spPr>
          <a:xfrm>
            <a:off x="821435" y="2529838"/>
            <a:ext cx="130454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9" name="object 14"/>
          <p:cNvSpPr txBox="1"/>
          <p:nvPr/>
        </p:nvSpPr>
        <p:spPr>
          <a:xfrm>
            <a:off x="1005941" y="2649472"/>
            <a:ext cx="7702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69545" marR="5080" indent="-15748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 EBS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object 75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732" name="object 2"/>
          <p:cNvSpPr txBox="1"/>
          <p:nvPr>
            <p:ph type="title"/>
          </p:nvPr>
        </p:nvSpPr>
        <p:spPr>
          <a:xfrm>
            <a:off x="415544" y="139064"/>
            <a:ext cx="3854451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Lifecycle</a:t>
            </a:r>
          </a:p>
        </p:txBody>
      </p:sp>
      <p:sp>
        <p:nvSpPr>
          <p:cNvPr id="1733" name="object 3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734" name="object 4"/>
          <p:cNvSpPr/>
          <p:nvPr/>
        </p:nvSpPr>
        <p:spPr>
          <a:xfrm>
            <a:off x="8203692" y="375943"/>
            <a:ext cx="501189" cy="57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5" name="object 5"/>
          <p:cNvSpPr/>
          <p:nvPr/>
        </p:nvSpPr>
        <p:spPr>
          <a:xfrm>
            <a:off x="8210398" y="289894"/>
            <a:ext cx="39889" cy="2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6" name="object 6"/>
          <p:cNvSpPr/>
          <p:nvPr/>
        </p:nvSpPr>
        <p:spPr>
          <a:xfrm>
            <a:off x="8203692" y="964224"/>
            <a:ext cx="521408" cy="1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7" name="object 7"/>
          <p:cNvSpPr/>
          <p:nvPr/>
        </p:nvSpPr>
        <p:spPr>
          <a:xfrm>
            <a:off x="8210398" y="312260"/>
            <a:ext cx="59596" cy="2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8" name="object 8"/>
          <p:cNvSpPr/>
          <p:nvPr/>
        </p:nvSpPr>
        <p:spPr>
          <a:xfrm>
            <a:off x="2368843" y="913080"/>
            <a:ext cx="3594293" cy="3820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44" name="object 9"/>
          <p:cNvGrpSpPr/>
          <p:nvPr/>
        </p:nvGrpSpPr>
        <p:grpSpPr>
          <a:xfrm>
            <a:off x="2411857" y="1038043"/>
            <a:ext cx="3234463" cy="3378202"/>
            <a:chOff x="0" y="0"/>
            <a:chExt cx="3234462" cy="3378200"/>
          </a:xfrm>
        </p:grpSpPr>
        <p:sp>
          <p:nvSpPr>
            <p:cNvPr id="1739" name="Shape"/>
            <p:cNvSpPr/>
            <p:nvPr/>
          </p:nvSpPr>
          <p:spPr>
            <a:xfrm>
              <a:off x="600963" y="2654300"/>
              <a:ext cx="2169199" cy="72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52" y="0"/>
                  </a:moveTo>
                  <a:lnTo>
                    <a:pt x="0" y="3411"/>
                  </a:lnTo>
                  <a:lnTo>
                    <a:pt x="880" y="21600"/>
                  </a:lnTo>
                  <a:lnTo>
                    <a:pt x="2361" y="16295"/>
                  </a:lnTo>
                  <a:lnTo>
                    <a:pt x="17617" y="16295"/>
                  </a:lnTo>
                  <a:lnTo>
                    <a:pt x="17814" y="15916"/>
                  </a:lnTo>
                  <a:lnTo>
                    <a:pt x="18201" y="15537"/>
                  </a:lnTo>
                  <a:lnTo>
                    <a:pt x="18582" y="14779"/>
                  </a:lnTo>
                  <a:lnTo>
                    <a:pt x="18957" y="14021"/>
                  </a:lnTo>
                  <a:lnTo>
                    <a:pt x="19326" y="13263"/>
                  </a:lnTo>
                  <a:lnTo>
                    <a:pt x="19688" y="12505"/>
                  </a:lnTo>
                  <a:lnTo>
                    <a:pt x="20043" y="11747"/>
                  </a:lnTo>
                  <a:lnTo>
                    <a:pt x="20391" y="10989"/>
                  </a:lnTo>
                  <a:lnTo>
                    <a:pt x="20731" y="10232"/>
                  </a:lnTo>
                  <a:lnTo>
                    <a:pt x="21064" y="9095"/>
                  </a:lnTo>
                  <a:lnTo>
                    <a:pt x="21389" y="8337"/>
                  </a:lnTo>
                  <a:lnTo>
                    <a:pt x="21600" y="7579"/>
                  </a:lnTo>
                  <a:lnTo>
                    <a:pt x="8879" y="7579"/>
                  </a:lnTo>
                  <a:lnTo>
                    <a:pt x="8411" y="7200"/>
                  </a:lnTo>
                  <a:lnTo>
                    <a:pt x="7942" y="7200"/>
                  </a:lnTo>
                  <a:lnTo>
                    <a:pt x="5595" y="5305"/>
                  </a:lnTo>
                  <a:lnTo>
                    <a:pt x="7052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0" name="Shape"/>
            <p:cNvSpPr/>
            <p:nvPr/>
          </p:nvSpPr>
          <p:spPr>
            <a:xfrm>
              <a:off x="1523063" y="469900"/>
              <a:ext cx="1711400" cy="243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33" y="0"/>
                  </a:moveTo>
                  <a:lnTo>
                    <a:pt x="0" y="0"/>
                  </a:lnTo>
                  <a:lnTo>
                    <a:pt x="580" y="112"/>
                  </a:lnTo>
                  <a:lnTo>
                    <a:pt x="1161" y="112"/>
                  </a:lnTo>
                  <a:lnTo>
                    <a:pt x="1743" y="225"/>
                  </a:lnTo>
                  <a:lnTo>
                    <a:pt x="2325" y="225"/>
                  </a:lnTo>
                  <a:lnTo>
                    <a:pt x="4641" y="675"/>
                  </a:lnTo>
                  <a:lnTo>
                    <a:pt x="5214" y="900"/>
                  </a:lnTo>
                  <a:lnTo>
                    <a:pt x="5784" y="1012"/>
                  </a:lnTo>
                  <a:lnTo>
                    <a:pt x="6350" y="1237"/>
                  </a:lnTo>
                  <a:lnTo>
                    <a:pt x="6905" y="1462"/>
                  </a:lnTo>
                  <a:lnTo>
                    <a:pt x="7446" y="1687"/>
                  </a:lnTo>
                  <a:lnTo>
                    <a:pt x="7972" y="1912"/>
                  </a:lnTo>
                  <a:lnTo>
                    <a:pt x="8483" y="2137"/>
                  </a:lnTo>
                  <a:lnTo>
                    <a:pt x="8979" y="2362"/>
                  </a:lnTo>
                  <a:lnTo>
                    <a:pt x="9459" y="2700"/>
                  </a:lnTo>
                  <a:lnTo>
                    <a:pt x="9923" y="2925"/>
                  </a:lnTo>
                  <a:lnTo>
                    <a:pt x="10371" y="3262"/>
                  </a:lnTo>
                  <a:lnTo>
                    <a:pt x="10803" y="3487"/>
                  </a:lnTo>
                  <a:lnTo>
                    <a:pt x="11217" y="3825"/>
                  </a:lnTo>
                  <a:lnTo>
                    <a:pt x="11615" y="4162"/>
                  </a:lnTo>
                  <a:lnTo>
                    <a:pt x="11996" y="4387"/>
                  </a:lnTo>
                  <a:lnTo>
                    <a:pt x="12359" y="4725"/>
                  </a:lnTo>
                  <a:lnTo>
                    <a:pt x="12705" y="5062"/>
                  </a:lnTo>
                  <a:lnTo>
                    <a:pt x="13032" y="5400"/>
                  </a:lnTo>
                  <a:lnTo>
                    <a:pt x="13342" y="5850"/>
                  </a:lnTo>
                  <a:lnTo>
                    <a:pt x="13633" y="6187"/>
                  </a:lnTo>
                  <a:lnTo>
                    <a:pt x="13905" y="6525"/>
                  </a:lnTo>
                  <a:lnTo>
                    <a:pt x="14158" y="6862"/>
                  </a:lnTo>
                  <a:lnTo>
                    <a:pt x="14392" y="7312"/>
                  </a:lnTo>
                  <a:lnTo>
                    <a:pt x="14607" y="7650"/>
                  </a:lnTo>
                  <a:lnTo>
                    <a:pt x="14802" y="7987"/>
                  </a:lnTo>
                  <a:lnTo>
                    <a:pt x="14976" y="8437"/>
                  </a:lnTo>
                  <a:lnTo>
                    <a:pt x="15131" y="8775"/>
                  </a:lnTo>
                  <a:lnTo>
                    <a:pt x="15265" y="9225"/>
                  </a:lnTo>
                  <a:lnTo>
                    <a:pt x="15378" y="9562"/>
                  </a:lnTo>
                  <a:lnTo>
                    <a:pt x="15470" y="10012"/>
                  </a:lnTo>
                  <a:lnTo>
                    <a:pt x="15541" y="10462"/>
                  </a:lnTo>
                  <a:lnTo>
                    <a:pt x="15591" y="10800"/>
                  </a:lnTo>
                  <a:lnTo>
                    <a:pt x="15618" y="11250"/>
                  </a:lnTo>
                  <a:lnTo>
                    <a:pt x="15624" y="11588"/>
                  </a:lnTo>
                  <a:lnTo>
                    <a:pt x="15607" y="12038"/>
                  </a:lnTo>
                  <a:lnTo>
                    <a:pt x="15568" y="12488"/>
                  </a:lnTo>
                  <a:lnTo>
                    <a:pt x="15505" y="12825"/>
                  </a:lnTo>
                  <a:lnTo>
                    <a:pt x="15420" y="13275"/>
                  </a:lnTo>
                  <a:lnTo>
                    <a:pt x="15312" y="13613"/>
                  </a:lnTo>
                  <a:lnTo>
                    <a:pt x="15180" y="14063"/>
                  </a:lnTo>
                  <a:lnTo>
                    <a:pt x="15024" y="14513"/>
                  </a:lnTo>
                  <a:lnTo>
                    <a:pt x="14843" y="14850"/>
                  </a:lnTo>
                  <a:lnTo>
                    <a:pt x="14639" y="15300"/>
                  </a:lnTo>
                  <a:lnTo>
                    <a:pt x="14413" y="15638"/>
                  </a:lnTo>
                  <a:lnTo>
                    <a:pt x="14168" y="15975"/>
                  </a:lnTo>
                  <a:lnTo>
                    <a:pt x="13902" y="16425"/>
                  </a:lnTo>
                  <a:lnTo>
                    <a:pt x="13618" y="16763"/>
                  </a:lnTo>
                  <a:lnTo>
                    <a:pt x="13315" y="17100"/>
                  </a:lnTo>
                  <a:lnTo>
                    <a:pt x="12994" y="17438"/>
                  </a:lnTo>
                  <a:lnTo>
                    <a:pt x="12655" y="17775"/>
                  </a:lnTo>
                  <a:lnTo>
                    <a:pt x="12300" y="18000"/>
                  </a:lnTo>
                  <a:lnTo>
                    <a:pt x="11929" y="18338"/>
                  </a:lnTo>
                  <a:lnTo>
                    <a:pt x="11542" y="18675"/>
                  </a:lnTo>
                  <a:lnTo>
                    <a:pt x="11140" y="18900"/>
                  </a:lnTo>
                  <a:lnTo>
                    <a:pt x="10723" y="19125"/>
                  </a:lnTo>
                  <a:lnTo>
                    <a:pt x="10292" y="19463"/>
                  </a:lnTo>
                  <a:lnTo>
                    <a:pt x="9848" y="19688"/>
                  </a:lnTo>
                  <a:lnTo>
                    <a:pt x="9391" y="19913"/>
                  </a:lnTo>
                  <a:lnTo>
                    <a:pt x="8922" y="20138"/>
                  </a:lnTo>
                  <a:lnTo>
                    <a:pt x="8441" y="20250"/>
                  </a:lnTo>
                  <a:lnTo>
                    <a:pt x="7949" y="20475"/>
                  </a:lnTo>
                  <a:lnTo>
                    <a:pt x="7446" y="20700"/>
                  </a:lnTo>
                  <a:lnTo>
                    <a:pt x="5880" y="21038"/>
                  </a:lnTo>
                  <a:lnTo>
                    <a:pt x="3679" y="21488"/>
                  </a:lnTo>
                  <a:lnTo>
                    <a:pt x="3112" y="21488"/>
                  </a:lnTo>
                  <a:lnTo>
                    <a:pt x="2540" y="21600"/>
                  </a:lnTo>
                  <a:lnTo>
                    <a:pt x="15740" y="21600"/>
                  </a:lnTo>
                  <a:lnTo>
                    <a:pt x="15874" y="21488"/>
                  </a:lnTo>
                  <a:lnTo>
                    <a:pt x="16265" y="21263"/>
                  </a:lnTo>
                  <a:lnTo>
                    <a:pt x="16645" y="20925"/>
                  </a:lnTo>
                  <a:lnTo>
                    <a:pt x="17014" y="20588"/>
                  </a:lnTo>
                  <a:lnTo>
                    <a:pt x="17372" y="20363"/>
                  </a:lnTo>
                  <a:lnTo>
                    <a:pt x="17717" y="20025"/>
                  </a:lnTo>
                  <a:lnTo>
                    <a:pt x="18051" y="19688"/>
                  </a:lnTo>
                  <a:lnTo>
                    <a:pt x="18372" y="19350"/>
                  </a:lnTo>
                  <a:lnTo>
                    <a:pt x="18681" y="19013"/>
                  </a:lnTo>
                  <a:lnTo>
                    <a:pt x="18976" y="18563"/>
                  </a:lnTo>
                  <a:lnTo>
                    <a:pt x="19259" y="18225"/>
                  </a:lnTo>
                  <a:lnTo>
                    <a:pt x="19527" y="17888"/>
                  </a:lnTo>
                  <a:lnTo>
                    <a:pt x="19782" y="17438"/>
                  </a:lnTo>
                  <a:lnTo>
                    <a:pt x="20021" y="17100"/>
                  </a:lnTo>
                  <a:lnTo>
                    <a:pt x="20243" y="16763"/>
                  </a:lnTo>
                  <a:lnTo>
                    <a:pt x="20448" y="16313"/>
                  </a:lnTo>
                  <a:lnTo>
                    <a:pt x="20636" y="15975"/>
                  </a:lnTo>
                  <a:lnTo>
                    <a:pt x="20806" y="15525"/>
                  </a:lnTo>
                  <a:lnTo>
                    <a:pt x="20960" y="15075"/>
                  </a:lnTo>
                  <a:lnTo>
                    <a:pt x="21097" y="14738"/>
                  </a:lnTo>
                  <a:lnTo>
                    <a:pt x="21217" y="14288"/>
                  </a:lnTo>
                  <a:lnTo>
                    <a:pt x="21320" y="13950"/>
                  </a:lnTo>
                  <a:lnTo>
                    <a:pt x="21408" y="13500"/>
                  </a:lnTo>
                  <a:lnTo>
                    <a:pt x="21478" y="13163"/>
                  </a:lnTo>
                  <a:lnTo>
                    <a:pt x="21533" y="12713"/>
                  </a:lnTo>
                  <a:lnTo>
                    <a:pt x="21571" y="12263"/>
                  </a:lnTo>
                  <a:lnTo>
                    <a:pt x="21594" y="11925"/>
                  </a:lnTo>
                  <a:lnTo>
                    <a:pt x="21600" y="11475"/>
                  </a:lnTo>
                  <a:lnTo>
                    <a:pt x="21591" y="11138"/>
                  </a:lnTo>
                  <a:lnTo>
                    <a:pt x="21566" y="10687"/>
                  </a:lnTo>
                  <a:lnTo>
                    <a:pt x="21525" y="10237"/>
                  </a:lnTo>
                  <a:lnTo>
                    <a:pt x="21469" y="9900"/>
                  </a:lnTo>
                  <a:lnTo>
                    <a:pt x="21398" y="9450"/>
                  </a:lnTo>
                  <a:lnTo>
                    <a:pt x="21311" y="9112"/>
                  </a:lnTo>
                  <a:lnTo>
                    <a:pt x="21209" y="8662"/>
                  </a:lnTo>
                  <a:lnTo>
                    <a:pt x="21093" y="8325"/>
                  </a:lnTo>
                  <a:lnTo>
                    <a:pt x="20961" y="7875"/>
                  </a:lnTo>
                  <a:lnTo>
                    <a:pt x="20815" y="7537"/>
                  </a:lnTo>
                  <a:lnTo>
                    <a:pt x="20654" y="7087"/>
                  </a:lnTo>
                  <a:lnTo>
                    <a:pt x="20478" y="6750"/>
                  </a:lnTo>
                  <a:lnTo>
                    <a:pt x="20288" y="6300"/>
                  </a:lnTo>
                  <a:lnTo>
                    <a:pt x="20084" y="5962"/>
                  </a:lnTo>
                  <a:lnTo>
                    <a:pt x="19865" y="5625"/>
                  </a:lnTo>
                  <a:lnTo>
                    <a:pt x="19633" y="5175"/>
                  </a:lnTo>
                  <a:lnTo>
                    <a:pt x="19386" y="4837"/>
                  </a:lnTo>
                  <a:lnTo>
                    <a:pt x="19126" y="4500"/>
                  </a:lnTo>
                  <a:lnTo>
                    <a:pt x="18851" y="4162"/>
                  </a:lnTo>
                  <a:lnTo>
                    <a:pt x="18564" y="3712"/>
                  </a:lnTo>
                  <a:lnTo>
                    <a:pt x="18262" y="3375"/>
                  </a:lnTo>
                  <a:lnTo>
                    <a:pt x="17947" y="3037"/>
                  </a:lnTo>
                  <a:lnTo>
                    <a:pt x="17619" y="2700"/>
                  </a:lnTo>
                  <a:lnTo>
                    <a:pt x="17278" y="2362"/>
                  </a:lnTo>
                  <a:lnTo>
                    <a:pt x="16923" y="2025"/>
                  </a:lnTo>
                  <a:lnTo>
                    <a:pt x="16556" y="1687"/>
                  </a:lnTo>
                  <a:lnTo>
                    <a:pt x="16176" y="1462"/>
                  </a:lnTo>
                  <a:lnTo>
                    <a:pt x="15783" y="1125"/>
                  </a:lnTo>
                  <a:lnTo>
                    <a:pt x="15377" y="787"/>
                  </a:lnTo>
                  <a:lnTo>
                    <a:pt x="14959" y="450"/>
                  </a:lnTo>
                  <a:lnTo>
                    <a:pt x="14528" y="225"/>
                  </a:lnTo>
                  <a:lnTo>
                    <a:pt x="14233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1" name="Shape"/>
            <p:cNvSpPr/>
            <p:nvPr/>
          </p:nvSpPr>
          <p:spPr>
            <a:xfrm>
              <a:off x="0" y="12700"/>
              <a:ext cx="2650770" cy="109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8" y="0"/>
                  </a:moveTo>
                  <a:lnTo>
                    <a:pt x="10109" y="0"/>
                  </a:lnTo>
                  <a:lnTo>
                    <a:pt x="9747" y="251"/>
                  </a:lnTo>
                  <a:lnTo>
                    <a:pt x="9387" y="251"/>
                  </a:lnTo>
                  <a:lnTo>
                    <a:pt x="8674" y="753"/>
                  </a:lnTo>
                  <a:lnTo>
                    <a:pt x="8321" y="753"/>
                  </a:lnTo>
                  <a:lnTo>
                    <a:pt x="7282" y="1507"/>
                  </a:lnTo>
                  <a:lnTo>
                    <a:pt x="6943" y="2009"/>
                  </a:lnTo>
                  <a:lnTo>
                    <a:pt x="6275" y="2512"/>
                  </a:lnTo>
                  <a:lnTo>
                    <a:pt x="5947" y="3014"/>
                  </a:lnTo>
                  <a:lnTo>
                    <a:pt x="5624" y="3265"/>
                  </a:lnTo>
                  <a:lnTo>
                    <a:pt x="4991" y="4270"/>
                  </a:lnTo>
                  <a:lnTo>
                    <a:pt x="4681" y="4772"/>
                  </a:lnTo>
                  <a:lnTo>
                    <a:pt x="4377" y="5023"/>
                  </a:lnTo>
                  <a:lnTo>
                    <a:pt x="4078" y="5526"/>
                  </a:lnTo>
                  <a:lnTo>
                    <a:pt x="3785" y="6279"/>
                  </a:lnTo>
                  <a:lnTo>
                    <a:pt x="3497" y="6781"/>
                  </a:lnTo>
                  <a:lnTo>
                    <a:pt x="3216" y="7284"/>
                  </a:lnTo>
                  <a:lnTo>
                    <a:pt x="2940" y="7786"/>
                  </a:lnTo>
                  <a:lnTo>
                    <a:pt x="2670" y="8540"/>
                  </a:lnTo>
                  <a:lnTo>
                    <a:pt x="2408" y="9042"/>
                  </a:lnTo>
                  <a:lnTo>
                    <a:pt x="2151" y="9795"/>
                  </a:lnTo>
                  <a:lnTo>
                    <a:pt x="1902" y="10298"/>
                  </a:lnTo>
                  <a:lnTo>
                    <a:pt x="1660" y="11051"/>
                  </a:lnTo>
                  <a:lnTo>
                    <a:pt x="1425" y="11805"/>
                  </a:lnTo>
                  <a:lnTo>
                    <a:pt x="1197" y="12558"/>
                  </a:lnTo>
                  <a:lnTo>
                    <a:pt x="977" y="13060"/>
                  </a:lnTo>
                  <a:lnTo>
                    <a:pt x="765" y="13814"/>
                  </a:lnTo>
                  <a:lnTo>
                    <a:pt x="561" y="14819"/>
                  </a:lnTo>
                  <a:lnTo>
                    <a:pt x="366" y="15572"/>
                  </a:lnTo>
                  <a:lnTo>
                    <a:pt x="179" y="16326"/>
                  </a:lnTo>
                  <a:lnTo>
                    <a:pt x="0" y="17079"/>
                  </a:lnTo>
                  <a:lnTo>
                    <a:pt x="3409" y="21600"/>
                  </a:lnTo>
                  <a:lnTo>
                    <a:pt x="3585" y="20595"/>
                  </a:lnTo>
                  <a:lnTo>
                    <a:pt x="3773" y="19842"/>
                  </a:lnTo>
                  <a:lnTo>
                    <a:pt x="3972" y="19088"/>
                  </a:lnTo>
                  <a:lnTo>
                    <a:pt x="4183" y="18335"/>
                  </a:lnTo>
                  <a:lnTo>
                    <a:pt x="4405" y="17581"/>
                  </a:lnTo>
                  <a:lnTo>
                    <a:pt x="4638" y="17079"/>
                  </a:lnTo>
                  <a:lnTo>
                    <a:pt x="4880" y="16326"/>
                  </a:lnTo>
                  <a:lnTo>
                    <a:pt x="5133" y="15572"/>
                  </a:lnTo>
                  <a:lnTo>
                    <a:pt x="5395" y="15070"/>
                  </a:lnTo>
                  <a:lnTo>
                    <a:pt x="5666" y="14567"/>
                  </a:lnTo>
                  <a:lnTo>
                    <a:pt x="5946" y="14065"/>
                  </a:lnTo>
                  <a:lnTo>
                    <a:pt x="6234" y="13312"/>
                  </a:lnTo>
                  <a:lnTo>
                    <a:pt x="6530" y="12809"/>
                  </a:lnTo>
                  <a:lnTo>
                    <a:pt x="6833" y="12558"/>
                  </a:lnTo>
                  <a:lnTo>
                    <a:pt x="7144" y="12056"/>
                  </a:lnTo>
                  <a:lnTo>
                    <a:pt x="7462" y="11553"/>
                  </a:lnTo>
                  <a:lnTo>
                    <a:pt x="7785" y="11302"/>
                  </a:lnTo>
                  <a:lnTo>
                    <a:pt x="8115" y="10800"/>
                  </a:lnTo>
                  <a:lnTo>
                    <a:pt x="9843" y="9544"/>
                  </a:lnTo>
                  <a:lnTo>
                    <a:pt x="10202" y="9544"/>
                  </a:lnTo>
                  <a:lnTo>
                    <a:pt x="10563" y="9293"/>
                  </a:lnTo>
                  <a:lnTo>
                    <a:pt x="10928" y="9293"/>
                  </a:lnTo>
                  <a:lnTo>
                    <a:pt x="11296" y="9042"/>
                  </a:lnTo>
                  <a:lnTo>
                    <a:pt x="21600" y="9042"/>
                  </a:lnTo>
                  <a:lnTo>
                    <a:pt x="21505" y="8791"/>
                  </a:lnTo>
                  <a:lnTo>
                    <a:pt x="21211" y="8288"/>
                  </a:lnTo>
                  <a:lnTo>
                    <a:pt x="20909" y="7535"/>
                  </a:lnTo>
                  <a:lnTo>
                    <a:pt x="20600" y="7033"/>
                  </a:lnTo>
                  <a:lnTo>
                    <a:pt x="20283" y="6530"/>
                  </a:lnTo>
                  <a:lnTo>
                    <a:pt x="19959" y="6028"/>
                  </a:lnTo>
                  <a:lnTo>
                    <a:pt x="19627" y="5274"/>
                  </a:lnTo>
                  <a:lnTo>
                    <a:pt x="19287" y="4772"/>
                  </a:lnTo>
                  <a:lnTo>
                    <a:pt x="18940" y="4270"/>
                  </a:lnTo>
                  <a:lnTo>
                    <a:pt x="18586" y="4019"/>
                  </a:lnTo>
                  <a:lnTo>
                    <a:pt x="17506" y="2512"/>
                  </a:lnTo>
                  <a:lnTo>
                    <a:pt x="16776" y="2009"/>
                  </a:lnTo>
                  <a:lnTo>
                    <a:pt x="16409" y="1507"/>
                  </a:lnTo>
                  <a:lnTo>
                    <a:pt x="14927" y="502"/>
                  </a:lnTo>
                  <a:lnTo>
                    <a:pt x="14554" y="502"/>
                  </a:lnTo>
                  <a:lnTo>
                    <a:pt x="13808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2" name="Shape"/>
            <p:cNvSpPr/>
            <p:nvPr/>
          </p:nvSpPr>
          <p:spPr>
            <a:xfrm>
              <a:off x="1285333" y="0"/>
              <a:ext cx="31765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91" y="0"/>
                  </a:moveTo>
                  <a:lnTo>
                    <a:pt x="30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8491" y="0"/>
                  </a:lnTo>
                  <a:close/>
                </a:path>
              </a:pathLst>
            </a:custGeom>
            <a:solidFill>
              <a:srgbClr val="006FC0">
                <a:alpha val="698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3" name="Shape"/>
            <p:cNvSpPr/>
            <p:nvPr/>
          </p:nvSpPr>
          <p:spPr>
            <a:xfrm>
              <a:off x="838072" y="3200400"/>
              <a:ext cx="1532129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38" y="20057"/>
                  </a:moveTo>
                  <a:lnTo>
                    <a:pt x="7718" y="20057"/>
                  </a:lnTo>
                  <a:lnTo>
                    <a:pt x="8367" y="21600"/>
                  </a:lnTo>
                  <a:lnTo>
                    <a:pt x="13507" y="21600"/>
                  </a:lnTo>
                  <a:lnTo>
                    <a:pt x="14138" y="20057"/>
                  </a:lnTo>
                  <a:close/>
                  <a:moveTo>
                    <a:pt x="16007" y="16971"/>
                  </a:moveTo>
                  <a:lnTo>
                    <a:pt x="5770" y="16971"/>
                  </a:lnTo>
                  <a:lnTo>
                    <a:pt x="7069" y="20057"/>
                  </a:lnTo>
                  <a:lnTo>
                    <a:pt x="14765" y="20057"/>
                  </a:lnTo>
                  <a:lnTo>
                    <a:pt x="16007" y="16971"/>
                  </a:lnTo>
                  <a:close/>
                  <a:moveTo>
                    <a:pt x="21600" y="0"/>
                  </a:moveTo>
                  <a:lnTo>
                    <a:pt x="0" y="0"/>
                  </a:lnTo>
                  <a:lnTo>
                    <a:pt x="1265" y="6171"/>
                  </a:lnTo>
                  <a:lnTo>
                    <a:pt x="2542" y="9257"/>
                  </a:lnTo>
                  <a:lnTo>
                    <a:pt x="3184" y="12343"/>
                  </a:lnTo>
                  <a:lnTo>
                    <a:pt x="5122" y="16971"/>
                  </a:lnTo>
                  <a:lnTo>
                    <a:pt x="16621" y="16971"/>
                  </a:lnTo>
                  <a:lnTo>
                    <a:pt x="18431" y="12343"/>
                  </a:lnTo>
                  <a:lnTo>
                    <a:pt x="19023" y="9257"/>
                  </a:lnTo>
                  <a:lnTo>
                    <a:pt x="20186" y="6171"/>
                  </a:lnTo>
                  <a:lnTo>
                    <a:pt x="20758" y="3086"/>
                  </a:lnTo>
                  <a:lnTo>
                    <a:pt x="21322" y="1543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45" name="object 10"/>
          <p:cNvSpPr/>
          <p:nvPr/>
        </p:nvSpPr>
        <p:spPr>
          <a:xfrm>
            <a:off x="1962911" y="1863850"/>
            <a:ext cx="1014984" cy="536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6" name="object 11"/>
          <p:cNvSpPr/>
          <p:nvPr/>
        </p:nvSpPr>
        <p:spPr>
          <a:xfrm>
            <a:off x="2010155" y="1891282"/>
            <a:ext cx="920496" cy="44196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7" name="object 12"/>
          <p:cNvSpPr/>
          <p:nvPr/>
        </p:nvSpPr>
        <p:spPr>
          <a:xfrm>
            <a:off x="2010155" y="1891282"/>
            <a:ext cx="920496" cy="4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36" y="2200"/>
                </a:lnTo>
                <a:lnTo>
                  <a:pt x="507" y="1055"/>
                </a:lnTo>
                <a:lnTo>
                  <a:pt x="1056" y="283"/>
                </a:lnTo>
                <a:lnTo>
                  <a:pt x="1728" y="0"/>
                </a:lnTo>
                <a:lnTo>
                  <a:pt x="19872" y="0"/>
                </a:lnTo>
                <a:lnTo>
                  <a:pt x="20544" y="283"/>
                </a:lnTo>
                <a:lnTo>
                  <a:pt x="21093" y="1055"/>
                </a:lnTo>
                <a:lnTo>
                  <a:pt x="21464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64" y="19400"/>
                </a:lnTo>
                <a:lnTo>
                  <a:pt x="21093" y="20545"/>
                </a:lnTo>
                <a:lnTo>
                  <a:pt x="20544" y="21317"/>
                </a:lnTo>
                <a:lnTo>
                  <a:pt x="19872" y="21600"/>
                </a:lnTo>
                <a:lnTo>
                  <a:pt x="1728" y="21600"/>
                </a:lnTo>
                <a:lnTo>
                  <a:pt x="1056" y="21317"/>
                </a:lnTo>
                <a:lnTo>
                  <a:pt x="507" y="20545"/>
                </a:lnTo>
                <a:lnTo>
                  <a:pt x="136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48" name="object 13"/>
          <p:cNvSpPr/>
          <p:nvPr/>
        </p:nvSpPr>
        <p:spPr>
          <a:xfrm>
            <a:off x="440436" y="704086"/>
            <a:ext cx="2171701" cy="176022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9" name="object 14"/>
          <p:cNvSpPr/>
          <p:nvPr/>
        </p:nvSpPr>
        <p:spPr>
          <a:xfrm>
            <a:off x="431291" y="701040"/>
            <a:ext cx="2118361" cy="117500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52" name="object 15"/>
          <p:cNvGrpSpPr/>
          <p:nvPr/>
        </p:nvGrpSpPr>
        <p:grpSpPr>
          <a:xfrm>
            <a:off x="641603" y="905255"/>
            <a:ext cx="1571246" cy="1159892"/>
            <a:chOff x="0" y="0"/>
            <a:chExt cx="1571244" cy="1159891"/>
          </a:xfrm>
        </p:grpSpPr>
        <p:sp>
          <p:nvSpPr>
            <p:cNvPr id="1750" name="Triangle"/>
            <p:cNvSpPr/>
            <p:nvPr/>
          </p:nvSpPr>
          <p:spPr>
            <a:xfrm>
              <a:off x="916558" y="635508"/>
              <a:ext cx="606300" cy="52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94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1399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1" name="Rectangle"/>
            <p:cNvSpPr/>
            <p:nvPr/>
          </p:nvSpPr>
          <p:spPr>
            <a:xfrm>
              <a:off x="0" y="0"/>
              <a:ext cx="1571245" cy="6355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53" name="object 16"/>
          <p:cNvSpPr/>
          <p:nvPr/>
        </p:nvSpPr>
        <p:spPr>
          <a:xfrm>
            <a:off x="641603" y="905255"/>
            <a:ext cx="1571246" cy="1159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1835"/>
                </a:lnTo>
                <a:lnTo>
                  <a:pt x="18000" y="11835"/>
                </a:lnTo>
                <a:lnTo>
                  <a:pt x="20935" y="21600"/>
                </a:lnTo>
                <a:lnTo>
                  <a:pt x="12600" y="11835"/>
                </a:lnTo>
                <a:lnTo>
                  <a:pt x="0" y="1183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54" name="object 17"/>
          <p:cNvSpPr txBox="1"/>
          <p:nvPr/>
        </p:nvSpPr>
        <p:spPr>
          <a:xfrm>
            <a:off x="720648" y="931925"/>
            <a:ext cx="1294131" cy="4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30" sz="1400">
                <a:latin typeface="Arial"/>
                <a:ea typeface="Arial"/>
                <a:cs typeface="Arial"/>
                <a:sym typeface="Arial"/>
              </a:defRPr>
            </a:pPr>
            <a:r>
              <a:t>Vast </a:t>
            </a:r>
            <a:r>
              <a:rPr spc="0"/>
              <a:t>amounts</a:t>
            </a:r>
            <a:r>
              <a:rPr spc="-94"/>
              <a:t> </a:t>
            </a:r>
            <a:r>
              <a:rPr spc="0"/>
              <a:t>of  unused</a:t>
            </a:r>
            <a:r>
              <a:rPr spc="-50"/>
              <a:t> </a:t>
            </a:r>
            <a:r>
              <a:rPr spc="0"/>
              <a:t>space</a:t>
            </a:r>
          </a:p>
        </p:txBody>
      </p:sp>
      <p:sp>
        <p:nvSpPr>
          <p:cNvPr id="1755" name="object 18"/>
          <p:cNvSpPr/>
          <p:nvPr/>
        </p:nvSpPr>
        <p:spPr>
          <a:xfrm>
            <a:off x="2799588" y="1123188"/>
            <a:ext cx="1030225" cy="46939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6" name="object 19"/>
          <p:cNvSpPr/>
          <p:nvPr/>
        </p:nvSpPr>
        <p:spPr>
          <a:xfrm>
            <a:off x="2897122" y="1155191"/>
            <a:ext cx="833628" cy="45872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7" name="object 20"/>
          <p:cNvSpPr/>
          <p:nvPr/>
        </p:nvSpPr>
        <p:spPr>
          <a:xfrm>
            <a:off x="2846832" y="1147572"/>
            <a:ext cx="935737" cy="374904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8" name="object 21"/>
          <p:cNvSpPr/>
          <p:nvPr/>
        </p:nvSpPr>
        <p:spPr>
          <a:xfrm>
            <a:off x="2846832" y="1147572"/>
            <a:ext cx="935738" cy="374904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59" name="object 22"/>
          <p:cNvSpPr txBox="1"/>
          <p:nvPr/>
        </p:nvSpPr>
        <p:spPr>
          <a:xfrm>
            <a:off x="3034409" y="1209800"/>
            <a:ext cx="56070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4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reate</a:t>
            </a:r>
          </a:p>
        </p:txBody>
      </p:sp>
      <p:sp>
        <p:nvSpPr>
          <p:cNvPr id="1760" name="object 23"/>
          <p:cNvSpPr/>
          <p:nvPr/>
        </p:nvSpPr>
        <p:spPr>
          <a:xfrm>
            <a:off x="3357370" y="227074"/>
            <a:ext cx="3517393" cy="134264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1" name="object 24"/>
          <p:cNvSpPr/>
          <p:nvPr/>
        </p:nvSpPr>
        <p:spPr>
          <a:xfrm>
            <a:off x="4555235" y="225552"/>
            <a:ext cx="2286001" cy="117500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64" name="object 25"/>
          <p:cNvGrpSpPr/>
          <p:nvPr/>
        </p:nvGrpSpPr>
        <p:grpSpPr>
          <a:xfrm>
            <a:off x="3558793" y="428244"/>
            <a:ext cx="2916683" cy="742569"/>
            <a:chOff x="0" y="0"/>
            <a:chExt cx="2916681" cy="742567"/>
          </a:xfrm>
        </p:grpSpPr>
        <p:sp>
          <p:nvSpPr>
            <p:cNvPr id="1762" name="Shape"/>
            <p:cNvSpPr/>
            <p:nvPr/>
          </p:nvSpPr>
          <p:spPr>
            <a:xfrm>
              <a:off x="0" y="0"/>
              <a:ext cx="2916682" cy="74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937" y="0"/>
                  </a:lnTo>
                  <a:lnTo>
                    <a:pt x="8937" y="9852"/>
                  </a:lnTo>
                  <a:lnTo>
                    <a:pt x="0" y="21600"/>
                  </a:lnTo>
                  <a:lnTo>
                    <a:pt x="8937" y="14075"/>
                  </a:lnTo>
                  <a:lnTo>
                    <a:pt x="21600" y="1407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3" name="Rectangle"/>
            <p:cNvSpPr/>
            <p:nvPr/>
          </p:nvSpPr>
          <p:spPr>
            <a:xfrm>
              <a:off x="1206753" y="483869"/>
              <a:ext cx="1709929" cy="96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65" name="object 26"/>
          <p:cNvSpPr/>
          <p:nvPr/>
        </p:nvSpPr>
        <p:spPr>
          <a:xfrm>
            <a:off x="3558793" y="428244"/>
            <a:ext cx="2916683" cy="742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937" y="0"/>
                </a:moveTo>
                <a:lnTo>
                  <a:pt x="21600" y="0"/>
                </a:lnTo>
                <a:lnTo>
                  <a:pt x="21600" y="16890"/>
                </a:lnTo>
                <a:lnTo>
                  <a:pt x="8937" y="16890"/>
                </a:lnTo>
                <a:lnTo>
                  <a:pt x="8937" y="14075"/>
                </a:lnTo>
                <a:lnTo>
                  <a:pt x="0" y="21600"/>
                </a:lnTo>
                <a:lnTo>
                  <a:pt x="8937" y="9852"/>
                </a:lnTo>
                <a:lnTo>
                  <a:pt x="8937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66" name="object 27"/>
          <p:cNvSpPr txBox="1"/>
          <p:nvPr/>
        </p:nvSpPr>
        <p:spPr>
          <a:xfrm>
            <a:off x="4844922" y="455167"/>
            <a:ext cx="1510031" cy="4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</a:t>
            </a:r>
            <a:r>
              <a:rPr spc="-40"/>
              <a:t> </a:t>
            </a:r>
            <a:r>
              <a:rPr spc="-10"/>
              <a:t>CreateVolume  </a:t>
            </a:r>
            <a:r>
              <a:rPr spc="0"/>
              <a:t>1 </a:t>
            </a:r>
            <a:r>
              <a:t>GiB </a:t>
            </a:r>
            <a:r>
              <a:rPr spc="0"/>
              <a:t>to </a:t>
            </a:r>
            <a:r>
              <a:t>16</a:t>
            </a:r>
            <a:r>
              <a:rPr spc="-100"/>
              <a:t> </a:t>
            </a:r>
            <a:r>
              <a:rPr spc="-20"/>
              <a:t>TiB</a:t>
            </a:r>
          </a:p>
        </p:txBody>
      </p:sp>
      <p:sp>
        <p:nvSpPr>
          <p:cNvPr id="1767" name="object 28"/>
          <p:cNvSpPr/>
          <p:nvPr/>
        </p:nvSpPr>
        <p:spPr>
          <a:xfrm>
            <a:off x="4297679" y="1498091"/>
            <a:ext cx="1031749" cy="56235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8" name="object 29"/>
          <p:cNvSpPr/>
          <p:nvPr/>
        </p:nvSpPr>
        <p:spPr>
          <a:xfrm>
            <a:off x="4408932" y="1577338"/>
            <a:ext cx="806197" cy="45872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9" name="object 30"/>
          <p:cNvSpPr/>
          <p:nvPr/>
        </p:nvSpPr>
        <p:spPr>
          <a:xfrm>
            <a:off x="4344923" y="1522474"/>
            <a:ext cx="937261" cy="46786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0" name="object 31"/>
          <p:cNvSpPr/>
          <p:nvPr/>
        </p:nvSpPr>
        <p:spPr>
          <a:xfrm>
            <a:off x="4344923" y="1522474"/>
            <a:ext cx="937261" cy="467871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71" name="object 32"/>
          <p:cNvSpPr txBox="1"/>
          <p:nvPr/>
        </p:nvSpPr>
        <p:spPr>
          <a:xfrm>
            <a:off x="4547108" y="1631442"/>
            <a:ext cx="5327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Attach</a:t>
            </a:r>
          </a:p>
        </p:txBody>
      </p:sp>
      <p:sp>
        <p:nvSpPr>
          <p:cNvPr id="1772" name="object 33"/>
          <p:cNvSpPr/>
          <p:nvPr/>
        </p:nvSpPr>
        <p:spPr>
          <a:xfrm>
            <a:off x="4956047" y="1171955"/>
            <a:ext cx="4178808" cy="123596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3" name="object 34"/>
          <p:cNvSpPr/>
          <p:nvPr/>
        </p:nvSpPr>
        <p:spPr>
          <a:xfrm>
            <a:off x="5600699" y="1168908"/>
            <a:ext cx="3461005" cy="1175004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76" name="object 35"/>
          <p:cNvGrpSpPr/>
          <p:nvPr/>
        </p:nvGrpSpPr>
        <p:grpSpPr>
          <a:xfrm>
            <a:off x="5158104" y="1373124"/>
            <a:ext cx="3577464" cy="635508"/>
            <a:chOff x="0" y="0"/>
            <a:chExt cx="3577463" cy="635507"/>
          </a:xfrm>
        </p:grpSpPr>
        <p:sp>
          <p:nvSpPr>
            <p:cNvPr id="1774" name="Shape"/>
            <p:cNvSpPr/>
            <p:nvPr/>
          </p:nvSpPr>
          <p:spPr>
            <a:xfrm>
              <a:off x="0" y="333121"/>
              <a:ext cx="3577464" cy="30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942" y="14034"/>
                  </a:lnTo>
                  <a:lnTo>
                    <a:pt x="3942" y="21600"/>
                  </a:lnTo>
                  <a:lnTo>
                    <a:pt x="21600" y="21600"/>
                  </a:lnTo>
                  <a:lnTo>
                    <a:pt x="21600" y="2685"/>
                  </a:lnTo>
                  <a:lnTo>
                    <a:pt x="3942" y="2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5" name="Rectangle"/>
            <p:cNvSpPr/>
            <p:nvPr/>
          </p:nvSpPr>
          <p:spPr>
            <a:xfrm>
              <a:off x="652907" y="0"/>
              <a:ext cx="2924557" cy="3707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77" name="object 36"/>
          <p:cNvSpPr/>
          <p:nvPr/>
        </p:nvSpPr>
        <p:spPr>
          <a:xfrm>
            <a:off x="5158104" y="1373124"/>
            <a:ext cx="3577464" cy="63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42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942" y="21600"/>
                </a:lnTo>
                <a:lnTo>
                  <a:pt x="3942" y="18000"/>
                </a:lnTo>
                <a:lnTo>
                  <a:pt x="0" y="11322"/>
                </a:lnTo>
                <a:lnTo>
                  <a:pt x="3942" y="12600"/>
                </a:lnTo>
                <a:lnTo>
                  <a:pt x="3942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78" name="object 37"/>
          <p:cNvSpPr txBox="1"/>
          <p:nvPr/>
        </p:nvSpPr>
        <p:spPr>
          <a:xfrm>
            <a:off x="5890004" y="1400046"/>
            <a:ext cx="2635251" cy="4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 </a:t>
            </a:r>
            <a:r>
              <a:rPr spc="-10"/>
              <a:t>AttachVolume </a:t>
            </a:r>
            <a:r>
              <a:rPr spc="0"/>
              <a:t>to </a:t>
            </a:r>
            <a:r>
              <a:t>affiliate</a:t>
            </a:r>
            <a:r>
              <a:rPr spc="-170"/>
              <a:t> </a:t>
            </a:r>
            <a:r>
              <a:t>with  </a:t>
            </a:r>
            <a:r>
              <a:rPr spc="0"/>
              <a:t>one Amazon </a:t>
            </a:r>
            <a:r>
              <a:t>EC2</a:t>
            </a:r>
            <a:r>
              <a:rPr spc="-150"/>
              <a:t> </a:t>
            </a:r>
            <a:r>
              <a:rPr spc="0"/>
              <a:t>instance</a:t>
            </a:r>
          </a:p>
        </p:txBody>
      </p:sp>
      <p:sp>
        <p:nvSpPr>
          <p:cNvPr id="1779" name="object 38"/>
          <p:cNvSpPr/>
          <p:nvPr/>
        </p:nvSpPr>
        <p:spPr>
          <a:xfrm>
            <a:off x="4735067" y="2246376"/>
            <a:ext cx="1030225" cy="803149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0" name="object 39"/>
          <p:cNvSpPr/>
          <p:nvPr/>
        </p:nvSpPr>
        <p:spPr>
          <a:xfrm>
            <a:off x="4748784" y="2232660"/>
            <a:ext cx="1048513" cy="885445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1" name="object 40"/>
          <p:cNvSpPr/>
          <p:nvPr/>
        </p:nvSpPr>
        <p:spPr>
          <a:xfrm>
            <a:off x="4782310" y="2270760"/>
            <a:ext cx="935737" cy="70866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2" name="object 41"/>
          <p:cNvSpPr/>
          <p:nvPr/>
        </p:nvSpPr>
        <p:spPr>
          <a:xfrm>
            <a:off x="4782310" y="2270760"/>
            <a:ext cx="935738" cy="708660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83" name="object 42"/>
          <p:cNvSpPr txBox="1"/>
          <p:nvPr/>
        </p:nvSpPr>
        <p:spPr>
          <a:xfrm>
            <a:off x="4886071" y="2287270"/>
            <a:ext cx="73088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Attached</a:t>
            </a:r>
          </a:p>
          <a:p>
            <a:pPr algn="ctr"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and</a:t>
            </a:r>
          </a:p>
          <a:p>
            <a:pPr algn="ctr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50"/>
              <a:t> </a:t>
            </a:r>
            <a:r>
              <a:rPr spc="-5"/>
              <a:t>Use</a:t>
            </a:r>
          </a:p>
        </p:txBody>
      </p:sp>
      <p:sp>
        <p:nvSpPr>
          <p:cNvPr id="1784" name="object 43"/>
          <p:cNvSpPr/>
          <p:nvPr/>
        </p:nvSpPr>
        <p:spPr>
          <a:xfrm>
            <a:off x="5455920" y="2031492"/>
            <a:ext cx="3688080" cy="1424941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5" name="object 44"/>
          <p:cNvSpPr/>
          <p:nvPr/>
        </p:nvSpPr>
        <p:spPr>
          <a:xfrm>
            <a:off x="6053328" y="2029966"/>
            <a:ext cx="3011425" cy="1388365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88" name="object 45"/>
          <p:cNvGrpSpPr/>
          <p:nvPr/>
        </p:nvGrpSpPr>
        <p:grpSpPr>
          <a:xfrm>
            <a:off x="5658103" y="2232660"/>
            <a:ext cx="3315208" cy="824485"/>
            <a:chOff x="0" y="0"/>
            <a:chExt cx="3315207" cy="824483"/>
          </a:xfrm>
        </p:grpSpPr>
        <p:sp>
          <p:nvSpPr>
            <p:cNvPr id="1786" name="Shape"/>
            <p:cNvSpPr/>
            <p:nvPr/>
          </p:nvSpPr>
          <p:spPr>
            <a:xfrm>
              <a:off x="0" y="465073"/>
              <a:ext cx="3315208" cy="35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896" y="13342"/>
                  </a:lnTo>
                  <a:lnTo>
                    <a:pt x="3896" y="21600"/>
                  </a:lnTo>
                  <a:lnTo>
                    <a:pt x="21600" y="21600"/>
                  </a:lnTo>
                  <a:lnTo>
                    <a:pt x="21600" y="954"/>
                  </a:lnTo>
                  <a:lnTo>
                    <a:pt x="3896" y="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7" name="Rectangle"/>
            <p:cNvSpPr/>
            <p:nvPr/>
          </p:nvSpPr>
          <p:spPr>
            <a:xfrm>
              <a:off x="597916" y="0"/>
              <a:ext cx="2717292" cy="4809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89" name="object 46"/>
          <p:cNvSpPr/>
          <p:nvPr/>
        </p:nvSpPr>
        <p:spPr>
          <a:xfrm>
            <a:off x="5658103" y="2232660"/>
            <a:ext cx="3315208" cy="82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96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896" y="21600"/>
                </a:lnTo>
                <a:lnTo>
                  <a:pt x="3896" y="18000"/>
                </a:lnTo>
                <a:lnTo>
                  <a:pt x="0" y="12184"/>
                </a:lnTo>
                <a:lnTo>
                  <a:pt x="3896" y="12600"/>
                </a:lnTo>
                <a:lnTo>
                  <a:pt x="3896" y="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0" name="object 47"/>
          <p:cNvSpPr txBox="1"/>
          <p:nvPr/>
        </p:nvSpPr>
        <p:spPr>
          <a:xfrm>
            <a:off x="6336538" y="2260473"/>
            <a:ext cx="219392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1445" indent="-119379">
              <a:spcBef>
                <a:spcPts val="100"/>
              </a:spcBef>
              <a:buSzPct val="100000"/>
              <a:buChar char="•"/>
              <a:tabLst>
                <a:tab pos="127000" algn="l"/>
              </a:tabLst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Format </a:t>
            </a:r>
            <a:r>
              <a:rPr spc="0"/>
              <a:t>from Amazon</a:t>
            </a:r>
            <a:r>
              <a:rPr spc="-204"/>
              <a:t> </a:t>
            </a:r>
            <a:r>
              <a:t>EC2</a:t>
            </a:r>
          </a:p>
          <a:p>
            <a:pPr indent="131445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50"/>
              <a:t> </a:t>
            </a:r>
            <a:r>
              <a:t>OS</a:t>
            </a:r>
          </a:p>
          <a:p>
            <a:pPr marL="131445" indent="-119379">
              <a:buSzPct val="100000"/>
              <a:buChar char="•"/>
              <a:tabLst>
                <a:tab pos="1270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Mount </a:t>
            </a:r>
            <a:r>
              <a:rPr spc="-5"/>
              <a:t>formatted</a:t>
            </a:r>
            <a:r>
              <a:rPr spc="-90"/>
              <a:t> </a:t>
            </a:r>
            <a:r>
              <a:rPr spc="-5"/>
              <a:t>drive</a:t>
            </a:r>
          </a:p>
        </p:txBody>
      </p:sp>
      <p:sp>
        <p:nvSpPr>
          <p:cNvPr id="1791" name="object 48"/>
          <p:cNvSpPr/>
          <p:nvPr/>
        </p:nvSpPr>
        <p:spPr>
          <a:xfrm>
            <a:off x="4524754" y="3182111"/>
            <a:ext cx="1641349" cy="611124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2" name="object 49"/>
          <p:cNvSpPr/>
          <p:nvPr/>
        </p:nvSpPr>
        <p:spPr>
          <a:xfrm>
            <a:off x="4552188" y="3284220"/>
            <a:ext cx="1584961" cy="458725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3" name="object 50"/>
          <p:cNvSpPr/>
          <p:nvPr/>
        </p:nvSpPr>
        <p:spPr>
          <a:xfrm>
            <a:off x="4571999" y="3206494"/>
            <a:ext cx="1546862" cy="516637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4" name="object 51"/>
          <p:cNvSpPr/>
          <p:nvPr/>
        </p:nvSpPr>
        <p:spPr>
          <a:xfrm>
            <a:off x="4571999" y="3206494"/>
            <a:ext cx="1546862" cy="516638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5" name="object 52"/>
          <p:cNvSpPr txBox="1"/>
          <p:nvPr/>
        </p:nvSpPr>
        <p:spPr>
          <a:xfrm>
            <a:off x="4690364" y="3340099"/>
            <a:ext cx="131127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CreateSnapshot</a:t>
            </a:r>
          </a:p>
        </p:txBody>
      </p:sp>
      <p:sp>
        <p:nvSpPr>
          <p:cNvPr id="1796" name="object 53"/>
          <p:cNvSpPr/>
          <p:nvPr/>
        </p:nvSpPr>
        <p:spPr>
          <a:xfrm>
            <a:off x="5836920" y="3241548"/>
            <a:ext cx="2886456" cy="1168909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7" name="object 54"/>
          <p:cNvSpPr/>
          <p:nvPr/>
        </p:nvSpPr>
        <p:spPr>
          <a:xfrm>
            <a:off x="6365747" y="3270503"/>
            <a:ext cx="1837945" cy="1175004"/>
          </a:xfrm>
          <a:prstGeom prst="rect">
            <a:avLst/>
          </a:prstGeom>
          <a:blipFill>
            <a:blip r:embed="rId2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00" name="object 55"/>
          <p:cNvGrpSpPr/>
          <p:nvPr/>
        </p:nvGrpSpPr>
        <p:grpSpPr>
          <a:xfrm>
            <a:off x="6038215" y="3443351"/>
            <a:ext cx="2285874" cy="567818"/>
            <a:chOff x="0" y="0"/>
            <a:chExt cx="2285873" cy="567816"/>
          </a:xfrm>
        </p:grpSpPr>
        <p:sp>
          <p:nvSpPr>
            <p:cNvPr id="1798" name="Shape"/>
            <p:cNvSpPr/>
            <p:nvPr/>
          </p:nvSpPr>
          <p:spPr>
            <a:xfrm>
              <a:off x="0" y="0"/>
              <a:ext cx="2285874" cy="56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082" y="9256"/>
                  </a:lnTo>
                  <a:lnTo>
                    <a:pt x="5082" y="21600"/>
                  </a:lnTo>
                  <a:lnTo>
                    <a:pt x="21600" y="21600"/>
                  </a:lnTo>
                  <a:lnTo>
                    <a:pt x="21600" y="3966"/>
                  </a:lnTo>
                  <a:lnTo>
                    <a:pt x="5082" y="3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9" name="Rectangle"/>
            <p:cNvSpPr/>
            <p:nvPr/>
          </p:nvSpPr>
          <p:spPr>
            <a:xfrm>
              <a:off x="537844" y="11555"/>
              <a:ext cx="1748030" cy="92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01" name="object 56"/>
          <p:cNvSpPr/>
          <p:nvPr/>
        </p:nvSpPr>
        <p:spPr>
          <a:xfrm>
            <a:off x="6038215" y="3443351"/>
            <a:ext cx="2285874" cy="567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82" y="440"/>
                </a:moveTo>
                <a:lnTo>
                  <a:pt x="21600" y="440"/>
                </a:lnTo>
                <a:lnTo>
                  <a:pt x="21600" y="21600"/>
                </a:lnTo>
                <a:lnTo>
                  <a:pt x="5082" y="21600"/>
                </a:lnTo>
                <a:lnTo>
                  <a:pt x="5082" y="9256"/>
                </a:lnTo>
                <a:lnTo>
                  <a:pt x="0" y="0"/>
                </a:lnTo>
                <a:lnTo>
                  <a:pt x="5082" y="3966"/>
                </a:lnTo>
                <a:lnTo>
                  <a:pt x="5082" y="44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02" name="object 57"/>
          <p:cNvSpPr txBox="1"/>
          <p:nvPr/>
        </p:nvSpPr>
        <p:spPr>
          <a:xfrm>
            <a:off x="6655689" y="3501644"/>
            <a:ext cx="1062356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9379" marR="5080" indent="-107314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Snapshot to  Amazon</a:t>
            </a:r>
            <a:r>
              <a:rPr spc="-120"/>
              <a:t> </a:t>
            </a:r>
            <a:r>
              <a:t>S3</a:t>
            </a:r>
          </a:p>
        </p:txBody>
      </p:sp>
      <p:sp>
        <p:nvSpPr>
          <p:cNvPr id="1803" name="object 58"/>
          <p:cNvSpPr/>
          <p:nvPr/>
        </p:nvSpPr>
        <p:spPr>
          <a:xfrm>
            <a:off x="3768852" y="3790188"/>
            <a:ext cx="1031749" cy="469393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4" name="object 59"/>
          <p:cNvSpPr/>
          <p:nvPr/>
        </p:nvSpPr>
        <p:spPr>
          <a:xfrm>
            <a:off x="3852671" y="3822191"/>
            <a:ext cx="864109" cy="458724"/>
          </a:xfrm>
          <a:prstGeom prst="rect">
            <a:avLst/>
          </a:prstGeom>
          <a:blipFill>
            <a:blip r:embed="rId2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5" name="object 60"/>
          <p:cNvSpPr/>
          <p:nvPr/>
        </p:nvSpPr>
        <p:spPr>
          <a:xfrm>
            <a:off x="3816096" y="3814571"/>
            <a:ext cx="937261" cy="374904"/>
          </a:xfrm>
          <a:prstGeom prst="rect">
            <a:avLst/>
          </a:prstGeom>
          <a:blipFill>
            <a:blip r:embed="rId2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6" name="object 61"/>
          <p:cNvSpPr/>
          <p:nvPr/>
        </p:nvSpPr>
        <p:spPr>
          <a:xfrm>
            <a:off x="3816096" y="3814571"/>
            <a:ext cx="937261" cy="374904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07" name="object 62"/>
          <p:cNvSpPr txBox="1"/>
          <p:nvPr/>
        </p:nvSpPr>
        <p:spPr>
          <a:xfrm>
            <a:off x="3989323" y="3877462"/>
            <a:ext cx="59118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0"/>
              <a:t>etach</a:t>
            </a:r>
          </a:p>
        </p:txBody>
      </p:sp>
      <p:sp>
        <p:nvSpPr>
          <p:cNvPr id="1808" name="object 63"/>
          <p:cNvSpPr/>
          <p:nvPr/>
        </p:nvSpPr>
        <p:spPr>
          <a:xfrm>
            <a:off x="4483608" y="3834384"/>
            <a:ext cx="2788920" cy="1094233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9" name="object 64"/>
          <p:cNvSpPr/>
          <p:nvPr/>
        </p:nvSpPr>
        <p:spPr>
          <a:xfrm>
            <a:off x="4905754" y="4011167"/>
            <a:ext cx="2314956" cy="961645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12" name="object 65"/>
          <p:cNvGrpSpPr/>
          <p:nvPr/>
        </p:nvGrpSpPr>
        <p:grpSpPr>
          <a:xfrm>
            <a:off x="4685157" y="4036466"/>
            <a:ext cx="2188085" cy="492861"/>
            <a:chOff x="0" y="0"/>
            <a:chExt cx="2188084" cy="492860"/>
          </a:xfrm>
        </p:grpSpPr>
        <p:sp>
          <p:nvSpPr>
            <p:cNvPr id="1810" name="Rectangle"/>
            <p:cNvSpPr/>
            <p:nvPr/>
          </p:nvSpPr>
          <p:spPr>
            <a:xfrm>
              <a:off x="430910" y="168248"/>
              <a:ext cx="1757175" cy="3246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1" name="Triangle"/>
            <p:cNvSpPr/>
            <p:nvPr/>
          </p:nvSpPr>
          <p:spPr>
            <a:xfrm>
              <a:off x="0" y="0"/>
              <a:ext cx="1163066" cy="168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344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13" name="object 66"/>
          <p:cNvSpPr/>
          <p:nvPr/>
        </p:nvSpPr>
        <p:spPr>
          <a:xfrm>
            <a:off x="4685157" y="4036466"/>
            <a:ext cx="2188085" cy="49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254" y="7374"/>
                </a:moveTo>
                <a:lnTo>
                  <a:pt x="7145" y="7374"/>
                </a:lnTo>
                <a:lnTo>
                  <a:pt x="0" y="0"/>
                </a:lnTo>
                <a:lnTo>
                  <a:pt x="11481" y="7374"/>
                </a:lnTo>
                <a:lnTo>
                  <a:pt x="21600" y="7374"/>
                </a:lnTo>
                <a:lnTo>
                  <a:pt x="21600" y="21600"/>
                </a:lnTo>
                <a:lnTo>
                  <a:pt x="4254" y="21600"/>
                </a:lnTo>
                <a:lnTo>
                  <a:pt x="4254" y="7374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4" name="object 67"/>
          <p:cNvSpPr txBox="1"/>
          <p:nvPr/>
        </p:nvSpPr>
        <p:spPr>
          <a:xfrm>
            <a:off x="5195442" y="4242611"/>
            <a:ext cx="154051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</a:t>
            </a:r>
            <a:r>
              <a:rPr spc="-35"/>
              <a:t> </a:t>
            </a:r>
            <a:r>
              <a:rPr spc="-10"/>
              <a:t>DetachVolume</a:t>
            </a:r>
          </a:p>
        </p:txBody>
      </p:sp>
      <p:sp>
        <p:nvSpPr>
          <p:cNvPr id="1815" name="object 68"/>
          <p:cNvSpPr/>
          <p:nvPr/>
        </p:nvSpPr>
        <p:spPr>
          <a:xfrm>
            <a:off x="1959864" y="2846832"/>
            <a:ext cx="1527049" cy="1246633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6" name="object 69"/>
          <p:cNvSpPr txBox="1"/>
          <p:nvPr/>
        </p:nvSpPr>
        <p:spPr>
          <a:xfrm>
            <a:off x="2304669" y="3247135"/>
            <a:ext cx="640081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400">
                <a:latin typeface="Arial"/>
                <a:ea typeface="Arial"/>
                <a:cs typeface="Arial"/>
                <a:sym typeface="Arial"/>
              </a:defRPr>
            </a:pPr>
            <a:r>
              <a:t>D</a:t>
            </a:r>
            <a:r>
              <a:rPr spc="0"/>
              <a:t>eleted</a:t>
            </a:r>
          </a:p>
        </p:txBody>
      </p:sp>
      <p:sp>
        <p:nvSpPr>
          <p:cNvPr id="1817" name="object 70"/>
          <p:cNvSpPr/>
          <p:nvPr/>
        </p:nvSpPr>
        <p:spPr>
          <a:xfrm>
            <a:off x="132586" y="3221734"/>
            <a:ext cx="2511554" cy="1225296"/>
          </a:xfrm>
          <a:prstGeom prst="rect">
            <a:avLst/>
          </a:prstGeom>
          <a:blipFill>
            <a:blip r:embed="rId3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8" name="object 71"/>
          <p:cNvSpPr/>
          <p:nvPr/>
        </p:nvSpPr>
        <p:spPr>
          <a:xfrm>
            <a:off x="123443" y="3535679"/>
            <a:ext cx="2266190" cy="961645"/>
          </a:xfrm>
          <a:prstGeom prst="rect">
            <a:avLst/>
          </a:prstGeom>
          <a:blipFill>
            <a:blip r:embed="rId3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21" name="object 72"/>
          <p:cNvGrpSpPr/>
          <p:nvPr/>
        </p:nvGrpSpPr>
        <p:grpSpPr>
          <a:xfrm>
            <a:off x="333756" y="3423665"/>
            <a:ext cx="1911477" cy="624079"/>
            <a:chOff x="0" y="0"/>
            <a:chExt cx="1911476" cy="624078"/>
          </a:xfrm>
        </p:grpSpPr>
        <p:sp>
          <p:nvSpPr>
            <p:cNvPr id="1819" name="Rectangle"/>
            <p:cNvSpPr/>
            <p:nvPr/>
          </p:nvSpPr>
          <p:spPr>
            <a:xfrm>
              <a:off x="0" y="310133"/>
              <a:ext cx="1729739" cy="3139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0" name="Triangle"/>
            <p:cNvSpPr/>
            <p:nvPr/>
          </p:nvSpPr>
          <p:spPr>
            <a:xfrm>
              <a:off x="1009015" y="0"/>
              <a:ext cx="902462" cy="31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35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22" name="object 73"/>
          <p:cNvSpPr/>
          <p:nvPr/>
        </p:nvSpPr>
        <p:spPr>
          <a:xfrm>
            <a:off x="333755" y="3423665"/>
            <a:ext cx="1911479" cy="62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734"/>
                </a:moveTo>
                <a:lnTo>
                  <a:pt x="11402" y="10734"/>
                </a:lnTo>
                <a:lnTo>
                  <a:pt x="21600" y="0"/>
                </a:lnTo>
                <a:lnTo>
                  <a:pt x="16289" y="10734"/>
                </a:lnTo>
                <a:lnTo>
                  <a:pt x="19546" y="10734"/>
                </a:lnTo>
                <a:lnTo>
                  <a:pt x="19546" y="21600"/>
                </a:lnTo>
                <a:lnTo>
                  <a:pt x="0" y="21600"/>
                </a:lnTo>
                <a:lnTo>
                  <a:pt x="0" y="10734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3" name="object 74"/>
          <p:cNvSpPr txBox="1"/>
          <p:nvPr/>
        </p:nvSpPr>
        <p:spPr>
          <a:xfrm>
            <a:off x="412800" y="3766210"/>
            <a:ext cx="149034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Arial"/>
                <a:ea typeface="Arial"/>
                <a:cs typeface="Arial"/>
                <a:sym typeface="Arial"/>
              </a:defRPr>
            </a:pPr>
            <a:r>
              <a:t>Call</a:t>
            </a:r>
            <a:r>
              <a:rPr spc="-35"/>
              <a:t> </a:t>
            </a:r>
            <a:r>
              <a:rPr spc="-10"/>
              <a:t>DeleteVolume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object 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26" name="object 2"/>
          <p:cNvSpPr txBox="1"/>
          <p:nvPr>
            <p:ph type="title"/>
          </p:nvPr>
        </p:nvSpPr>
        <p:spPr>
          <a:xfrm>
            <a:off x="415544" y="139064"/>
            <a:ext cx="4688205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EBS Volume Types</a:t>
            </a:r>
          </a:p>
        </p:txBody>
      </p:sp>
      <p:sp>
        <p:nvSpPr>
          <p:cNvPr id="1827" name="object 3"/>
          <p:cNvSpPr txBox="1"/>
          <p:nvPr/>
        </p:nvSpPr>
        <p:spPr>
          <a:xfrm>
            <a:off x="419505" y="962171"/>
            <a:ext cx="7584442" cy="243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SSD-backed volumes</a:t>
            </a:r>
            <a:r>
              <a:rPr spc="30"/>
              <a:t> </a:t>
            </a:r>
            <a:r>
              <a:t>are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Optimized for </a:t>
            </a:r>
            <a:r>
              <a:rPr b="1"/>
              <a:t>transactional </a:t>
            </a:r>
            <a:r>
              <a:t>workloads that involve</a:t>
            </a:r>
            <a:r>
              <a:rPr spc="-159"/>
              <a:t> </a:t>
            </a:r>
            <a:r>
              <a:rPr b="1"/>
              <a:t>frequent</a:t>
            </a:r>
          </a:p>
          <a:p>
            <a:pPr indent="756284"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read/write </a:t>
            </a:r>
            <a:r>
              <a:rPr b="0"/>
              <a:t>operations with </a:t>
            </a:r>
            <a:r>
              <a:t>small </a:t>
            </a:r>
            <a:r>
              <a:rPr spc="-4"/>
              <a:t>I/O</a:t>
            </a:r>
            <a:r>
              <a:rPr spc="-145"/>
              <a:t> </a:t>
            </a:r>
            <a:r>
              <a:rPr b="0"/>
              <a:t>size.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Dominant in </a:t>
            </a:r>
            <a:r>
              <a:rPr b="1" spc="-4"/>
              <a:t>IOPS</a:t>
            </a:r>
            <a:r>
              <a:rPr b="1" spc="-50"/>
              <a:t> </a:t>
            </a:r>
            <a:r>
              <a:t>performance.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HDD-backed volumes</a:t>
            </a:r>
            <a:r>
              <a:rPr spc="40"/>
              <a:t> </a:t>
            </a:r>
            <a:r>
              <a:t>are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Optimized for </a:t>
            </a:r>
            <a:r>
              <a:rPr b="1"/>
              <a:t>large streaming</a:t>
            </a:r>
            <a:r>
              <a:rPr b="1" spc="-110"/>
              <a:t> </a:t>
            </a:r>
            <a:r>
              <a:t>workloads.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Dominant in </a:t>
            </a:r>
            <a:r>
              <a:rPr b="1"/>
              <a:t>throughput </a:t>
            </a:r>
            <a:r>
              <a:t>(measured in</a:t>
            </a:r>
            <a:r>
              <a:rPr spc="-85"/>
              <a:t> </a:t>
            </a:r>
            <a:r>
              <a:rPr spc="-4"/>
              <a:t>MiB/s).</a:t>
            </a:r>
          </a:p>
        </p:txBody>
      </p:sp>
      <p:sp>
        <p:nvSpPr>
          <p:cNvPr id="1828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829" name="object 5"/>
          <p:cNvSpPr/>
          <p:nvPr/>
        </p:nvSpPr>
        <p:spPr>
          <a:xfrm>
            <a:off x="8203692" y="375943"/>
            <a:ext cx="501189" cy="57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0" name="object 6"/>
          <p:cNvSpPr/>
          <p:nvPr/>
        </p:nvSpPr>
        <p:spPr>
          <a:xfrm>
            <a:off x="8210398" y="289894"/>
            <a:ext cx="39889" cy="2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1" name="object 7"/>
          <p:cNvSpPr/>
          <p:nvPr/>
        </p:nvSpPr>
        <p:spPr>
          <a:xfrm>
            <a:off x="8203692" y="964224"/>
            <a:ext cx="521408" cy="1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2" name="object 8"/>
          <p:cNvSpPr/>
          <p:nvPr/>
        </p:nvSpPr>
        <p:spPr>
          <a:xfrm>
            <a:off x="8210398" y="312260"/>
            <a:ext cx="59596" cy="2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object 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35" name="object 2"/>
          <p:cNvSpPr txBox="1"/>
          <p:nvPr>
            <p:ph type="title"/>
          </p:nvPr>
        </p:nvSpPr>
        <p:spPr>
          <a:xfrm>
            <a:off x="415543" y="139064"/>
            <a:ext cx="326580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EBS Facts</a:t>
            </a:r>
          </a:p>
        </p:txBody>
      </p:sp>
      <p:sp>
        <p:nvSpPr>
          <p:cNvPr id="1836" name="object 3"/>
          <p:cNvSpPr txBox="1"/>
          <p:nvPr/>
        </p:nvSpPr>
        <p:spPr>
          <a:xfrm>
            <a:off x="419505" y="1035177"/>
            <a:ext cx="7586982" cy="29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478155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 is recommended when data </a:t>
            </a:r>
            <a:r>
              <a:rPr spc="0"/>
              <a:t>must </a:t>
            </a:r>
            <a:r>
              <a:t>be </a:t>
            </a:r>
            <a:r>
              <a:rPr b="1"/>
              <a:t>quickly  accessible </a:t>
            </a:r>
            <a:r>
              <a:t>and requires </a:t>
            </a:r>
            <a:r>
              <a:rPr b="1"/>
              <a:t>long-term</a:t>
            </a:r>
            <a:r>
              <a:rPr b="1" spc="95"/>
              <a:t> </a:t>
            </a:r>
            <a:r>
              <a:rPr b="1"/>
              <a:t>persistence</a:t>
            </a:r>
            <a:r>
              <a:t>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7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0"/>
              <a:t>can </a:t>
            </a:r>
            <a:r>
              <a:rPr spc="-5"/>
              <a:t>launch your EBS volumes </a:t>
            </a:r>
            <a:r>
              <a:rPr spc="0"/>
              <a:t>as </a:t>
            </a:r>
            <a:r>
              <a:rPr b="1" spc="-5"/>
              <a:t>encrypted  </a:t>
            </a:r>
            <a:r>
              <a:rPr spc="-5"/>
              <a:t>volumes – data stored </a:t>
            </a:r>
            <a:r>
              <a:rPr spc="0"/>
              <a:t>at rest </a:t>
            </a:r>
            <a:r>
              <a:rPr spc="-5"/>
              <a:t>on </a:t>
            </a:r>
            <a:r>
              <a:rPr spc="0"/>
              <a:t>the </a:t>
            </a:r>
            <a:r>
              <a:rPr spc="-5"/>
              <a:t>volume, disk </a:t>
            </a:r>
            <a:r>
              <a:rPr spc="0"/>
              <a:t>I/O,  </a:t>
            </a:r>
            <a:r>
              <a:rPr spc="-5"/>
              <a:t>and snapshots created </a:t>
            </a:r>
            <a:r>
              <a:rPr spc="0"/>
              <a:t>from the </a:t>
            </a:r>
            <a:r>
              <a:rPr spc="-5"/>
              <a:t>volume are all  encrypted.</a:t>
            </a:r>
          </a:p>
          <a:p>
            <a:pPr marL="355600" marR="632459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can create </a:t>
            </a:r>
            <a:r>
              <a:rPr b="1" spc="-5"/>
              <a:t>point-in-time snapshots </a:t>
            </a:r>
            <a:r>
              <a:rPr spc="0"/>
              <a:t>of </a:t>
            </a:r>
            <a:r>
              <a:rPr spc="-5"/>
              <a:t>EBS  volumes, which </a:t>
            </a:r>
            <a:r>
              <a:rPr spc="0"/>
              <a:t>are </a:t>
            </a:r>
            <a:r>
              <a:rPr spc="-5"/>
              <a:t>persisted </a:t>
            </a:r>
            <a:r>
              <a:rPr spc="0"/>
              <a:t>to </a:t>
            </a:r>
            <a:r>
              <a:rPr spc="-5"/>
              <a:t>Amazon</a:t>
            </a:r>
            <a:r>
              <a:rPr spc="-90"/>
              <a:t> </a:t>
            </a:r>
            <a:r>
              <a:rPr spc="-5"/>
              <a:t>S3.</a:t>
            </a:r>
          </a:p>
        </p:txBody>
      </p:sp>
      <p:sp>
        <p:nvSpPr>
          <p:cNvPr id="1837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838" name="object 5"/>
          <p:cNvSpPr/>
          <p:nvPr/>
        </p:nvSpPr>
        <p:spPr>
          <a:xfrm>
            <a:off x="8203692" y="375943"/>
            <a:ext cx="501189" cy="57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9" name="object 6"/>
          <p:cNvSpPr/>
          <p:nvPr/>
        </p:nvSpPr>
        <p:spPr>
          <a:xfrm>
            <a:off x="8210398" y="289894"/>
            <a:ext cx="39889" cy="2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40" name="object 7"/>
          <p:cNvSpPr/>
          <p:nvPr/>
        </p:nvSpPr>
        <p:spPr>
          <a:xfrm>
            <a:off x="8203692" y="964224"/>
            <a:ext cx="521408" cy="1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1" name="object 8"/>
          <p:cNvSpPr/>
          <p:nvPr/>
        </p:nvSpPr>
        <p:spPr>
          <a:xfrm>
            <a:off x="8210398" y="312260"/>
            <a:ext cx="59596" cy="2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object 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44" name="object 2"/>
          <p:cNvSpPr txBox="1"/>
          <p:nvPr>
            <p:ph type="title"/>
          </p:nvPr>
        </p:nvSpPr>
        <p:spPr>
          <a:xfrm>
            <a:off x="415543" y="139064"/>
            <a:ext cx="413512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Use Cases</a:t>
            </a:r>
          </a:p>
        </p:txBody>
      </p:sp>
      <p:sp>
        <p:nvSpPr>
          <p:cNvPr id="1845" name="object 3"/>
          <p:cNvSpPr txBox="1"/>
          <p:nvPr/>
        </p:nvSpPr>
        <p:spPr>
          <a:xfrm>
            <a:off x="419505" y="974825"/>
            <a:ext cx="7508242" cy="223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OS: </a:t>
            </a:r>
            <a:r>
              <a:rPr b="0" spc="4"/>
              <a:t>Use </a:t>
            </a:r>
            <a:r>
              <a:rPr b="0"/>
              <a:t>for boot/root volume, secondary</a:t>
            </a:r>
            <a:r>
              <a:rPr b="0" spc="-185"/>
              <a:t> </a:t>
            </a:r>
            <a:r>
              <a:rPr b="0"/>
              <a:t>volumes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Databases: </a:t>
            </a:r>
            <a:r>
              <a:rPr b="0"/>
              <a:t>Scales with </a:t>
            </a:r>
            <a:r>
              <a:rPr b="0" spc="-4"/>
              <a:t>your </a:t>
            </a:r>
            <a:r>
              <a:rPr b="0"/>
              <a:t>performance</a:t>
            </a:r>
            <a:r>
              <a:rPr b="0" spc="-110"/>
              <a:t> </a:t>
            </a:r>
            <a:r>
              <a:rPr b="0"/>
              <a:t>needs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Enterprise applications: </a:t>
            </a:r>
            <a:r>
              <a:rPr b="0"/>
              <a:t>Provides reliable block storage to</a:t>
            </a:r>
            <a:r>
              <a:rPr b="0" spc="-164"/>
              <a:t> </a:t>
            </a:r>
            <a:r>
              <a:rPr b="0"/>
              <a:t>run</a:t>
            </a:r>
          </a:p>
          <a:p>
            <a:pPr indent="355600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mission-critical</a:t>
            </a:r>
            <a:r>
              <a:rPr spc="-30"/>
              <a:t> </a:t>
            </a:r>
            <a:r>
              <a:t>applications</a:t>
            </a:r>
          </a:p>
          <a:p>
            <a:pPr marL="355600" marR="635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Business </a:t>
            </a:r>
            <a:r>
              <a:rPr spc="-4"/>
              <a:t>continuity: </a:t>
            </a:r>
            <a:r>
              <a:rPr b="0"/>
              <a:t>Minimize data loss and recovery </a:t>
            </a:r>
            <a:r>
              <a:rPr b="0" spc="-4"/>
              <a:t>time</a:t>
            </a:r>
            <a:r>
              <a:rPr b="0" spc="-104"/>
              <a:t> </a:t>
            </a:r>
            <a:r>
              <a:rPr b="0"/>
              <a:t>by  regularly backing up using </a:t>
            </a:r>
            <a:r>
              <a:rPr b="0" spc="-4"/>
              <a:t>EBS</a:t>
            </a:r>
            <a:r>
              <a:rPr b="0" spc="-70"/>
              <a:t> </a:t>
            </a:r>
            <a:r>
              <a:rPr b="0"/>
              <a:t>Snapshots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Applications: </a:t>
            </a:r>
            <a:r>
              <a:rPr b="0"/>
              <a:t>Install and persist any</a:t>
            </a:r>
            <a:r>
              <a:rPr b="0" spc="-130"/>
              <a:t> </a:t>
            </a:r>
            <a:r>
              <a:rPr b="0"/>
              <a:t>application</a:t>
            </a:r>
          </a:p>
        </p:txBody>
      </p:sp>
      <p:sp>
        <p:nvSpPr>
          <p:cNvPr id="1846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847" name="object 5"/>
          <p:cNvSpPr/>
          <p:nvPr/>
        </p:nvSpPr>
        <p:spPr>
          <a:xfrm>
            <a:off x="8203692" y="375943"/>
            <a:ext cx="501189" cy="57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48" name="object 6"/>
          <p:cNvSpPr/>
          <p:nvPr/>
        </p:nvSpPr>
        <p:spPr>
          <a:xfrm>
            <a:off x="8210398" y="289894"/>
            <a:ext cx="39889" cy="2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49" name="object 7"/>
          <p:cNvSpPr/>
          <p:nvPr/>
        </p:nvSpPr>
        <p:spPr>
          <a:xfrm>
            <a:off x="8203692" y="964224"/>
            <a:ext cx="521408" cy="1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0" name="object 8"/>
          <p:cNvSpPr/>
          <p:nvPr/>
        </p:nvSpPr>
        <p:spPr>
          <a:xfrm>
            <a:off x="8210398" y="312260"/>
            <a:ext cx="59596" cy="2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object 11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53" name="object 2"/>
          <p:cNvSpPr txBox="1"/>
          <p:nvPr>
            <p:ph type="title"/>
          </p:nvPr>
        </p:nvSpPr>
        <p:spPr>
          <a:xfrm>
            <a:off x="415543" y="139064"/>
            <a:ext cx="354139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Pricing</a:t>
            </a:r>
          </a:p>
        </p:txBody>
      </p:sp>
      <p:sp>
        <p:nvSpPr>
          <p:cNvPr id="1854" name="object 3"/>
          <p:cNvSpPr txBox="1"/>
          <p:nvPr/>
        </p:nvSpPr>
        <p:spPr>
          <a:xfrm>
            <a:off x="419505" y="974825"/>
            <a:ext cx="4086226" cy="1860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500"/>
              </a:spcBef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Pay </a:t>
            </a:r>
            <a:r>
              <a:rPr spc="-4"/>
              <a:t>for </a:t>
            </a:r>
            <a:r>
              <a:t>what you</a:t>
            </a:r>
            <a:r>
              <a:rPr spc="-70"/>
              <a:t> </a:t>
            </a:r>
            <a:r>
              <a:t>provision: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Pricing based on</a:t>
            </a:r>
            <a:r>
              <a:rPr spc="-60"/>
              <a:t> </a:t>
            </a:r>
            <a:r>
              <a:t>region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Review Pricing Calculator</a:t>
            </a:r>
            <a:r>
              <a:rPr spc="-75"/>
              <a:t> </a:t>
            </a:r>
            <a:r>
              <a:t>online</a:t>
            </a:r>
          </a:p>
          <a:p>
            <a:pPr marL="425450" indent="-413384">
              <a:spcBef>
                <a:spcPts val="400"/>
              </a:spcBef>
              <a:buSzPct val="100000"/>
              <a:buChar char="•"/>
              <a:tabLst>
                <a:tab pos="419100" algn="l"/>
                <a:tab pos="419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Pricing is available</a:t>
            </a:r>
            <a:r>
              <a:rPr spc="-30"/>
              <a:t> </a:t>
            </a:r>
            <a:r>
              <a:t>as:</a:t>
            </a:r>
          </a:p>
          <a:p>
            <a:pPr lvl="1" marL="541019" indent="-128269">
              <a:spcBef>
                <a:spcPts val="4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</a:t>
            </a:r>
          </a:p>
          <a:p>
            <a:pPr lvl="1" marL="541019" indent="-128269">
              <a:spcBef>
                <a:spcPts val="300"/>
              </a:spcBef>
              <a:buSzPct val="100000"/>
              <a:buChar char="•"/>
              <a:tabLst>
                <a:tab pos="533400" algn="l"/>
              </a:tabLst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IOPS</a:t>
            </a:r>
          </a:p>
        </p:txBody>
      </p:sp>
      <p:sp>
        <p:nvSpPr>
          <p:cNvPr id="1855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856" name="object 5"/>
          <p:cNvSpPr/>
          <p:nvPr/>
        </p:nvSpPr>
        <p:spPr>
          <a:xfrm>
            <a:off x="8203692" y="375943"/>
            <a:ext cx="501189" cy="57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57" name="object 6"/>
          <p:cNvSpPr/>
          <p:nvPr/>
        </p:nvSpPr>
        <p:spPr>
          <a:xfrm>
            <a:off x="8210398" y="289894"/>
            <a:ext cx="39889" cy="2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58" name="object 7"/>
          <p:cNvSpPr/>
          <p:nvPr/>
        </p:nvSpPr>
        <p:spPr>
          <a:xfrm>
            <a:off x="8203692" y="964224"/>
            <a:ext cx="521408" cy="1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9" name="object 8"/>
          <p:cNvSpPr/>
          <p:nvPr/>
        </p:nvSpPr>
        <p:spPr>
          <a:xfrm>
            <a:off x="8210398" y="312260"/>
            <a:ext cx="59596" cy="2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0" name="object 9"/>
          <p:cNvSpPr/>
          <p:nvPr/>
        </p:nvSpPr>
        <p:spPr>
          <a:xfrm>
            <a:off x="1447799" y="4070603"/>
            <a:ext cx="6376417" cy="463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34" y="0"/>
                </a:moveTo>
                <a:lnTo>
                  <a:pt x="66" y="0"/>
                </a:lnTo>
                <a:lnTo>
                  <a:pt x="40" y="71"/>
                </a:lnTo>
                <a:lnTo>
                  <a:pt x="19" y="266"/>
                </a:lnTo>
                <a:lnTo>
                  <a:pt x="5" y="554"/>
                </a:lnTo>
                <a:lnTo>
                  <a:pt x="0" y="908"/>
                </a:lnTo>
                <a:lnTo>
                  <a:pt x="0" y="20692"/>
                </a:lnTo>
                <a:lnTo>
                  <a:pt x="5" y="21046"/>
                </a:lnTo>
                <a:lnTo>
                  <a:pt x="19" y="21334"/>
                </a:lnTo>
                <a:lnTo>
                  <a:pt x="40" y="21529"/>
                </a:lnTo>
                <a:lnTo>
                  <a:pt x="66" y="21600"/>
                </a:lnTo>
                <a:lnTo>
                  <a:pt x="21534" y="21600"/>
                </a:lnTo>
                <a:lnTo>
                  <a:pt x="21560" y="21529"/>
                </a:lnTo>
                <a:lnTo>
                  <a:pt x="21581" y="21334"/>
                </a:lnTo>
                <a:lnTo>
                  <a:pt x="21595" y="21046"/>
                </a:lnTo>
                <a:lnTo>
                  <a:pt x="21600" y="20692"/>
                </a:lnTo>
                <a:lnTo>
                  <a:pt x="21600" y="908"/>
                </a:lnTo>
                <a:lnTo>
                  <a:pt x="21595" y="554"/>
                </a:lnTo>
                <a:lnTo>
                  <a:pt x="21581" y="266"/>
                </a:lnTo>
                <a:lnTo>
                  <a:pt x="21560" y="71"/>
                </a:lnTo>
                <a:lnTo>
                  <a:pt x="21534" y="0"/>
                </a:lnTo>
                <a:close/>
              </a:path>
            </a:pathLst>
          </a:custGeom>
          <a:solidFill>
            <a:srgbClr val="F1F1F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1" name="object 10"/>
          <p:cNvSpPr txBox="1"/>
          <p:nvPr/>
        </p:nvSpPr>
        <p:spPr>
          <a:xfrm>
            <a:off x="1612771" y="4100879"/>
            <a:ext cx="614743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 </a:t>
            </a:r>
            <a:r>
              <a:rPr i="1"/>
              <a:t>Check </a:t>
            </a:r>
            <a:r>
              <a:rPr i="1" spc="-15"/>
              <a:t>Amazon </a:t>
            </a:r>
            <a:r>
              <a:rPr i="1"/>
              <a:t>EBS Pricing page for current pricing for all</a:t>
            </a:r>
            <a:r>
              <a:rPr i="1" spc="125"/>
              <a:t> </a:t>
            </a:r>
            <a:r>
              <a:rPr i="1"/>
              <a:t>regions.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object 1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64" name="object 2"/>
          <p:cNvSpPr txBox="1"/>
          <p:nvPr>
            <p:ph type="title"/>
          </p:nvPr>
        </p:nvSpPr>
        <p:spPr>
          <a:xfrm>
            <a:off x="415543" y="139064"/>
            <a:ext cx="3402331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EBS Scope</a:t>
            </a:r>
          </a:p>
        </p:txBody>
      </p:sp>
      <p:sp>
        <p:nvSpPr>
          <p:cNvPr id="1865" name="object 3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800000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1866" name="object 4"/>
          <p:cNvSpPr/>
          <p:nvPr/>
        </p:nvSpPr>
        <p:spPr>
          <a:xfrm>
            <a:off x="8203692" y="375943"/>
            <a:ext cx="501189" cy="57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6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3964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7" name="object 5"/>
          <p:cNvSpPr/>
          <p:nvPr/>
        </p:nvSpPr>
        <p:spPr>
          <a:xfrm>
            <a:off x="8210398" y="289894"/>
            <a:ext cx="39889" cy="22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67" y="0"/>
                </a:moveTo>
                <a:lnTo>
                  <a:pt x="0" y="21599"/>
                </a:lnTo>
                <a:lnTo>
                  <a:pt x="21600" y="21600"/>
                </a:lnTo>
                <a:lnTo>
                  <a:pt x="12967" y="0"/>
                </a:ln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8" name="object 6"/>
          <p:cNvSpPr/>
          <p:nvPr/>
        </p:nvSpPr>
        <p:spPr>
          <a:xfrm>
            <a:off x="8203692" y="964224"/>
            <a:ext cx="521408" cy="1"/>
          </a:xfrm>
          <a:prstGeom prst="line">
            <a:avLst/>
          </a:prstGeom>
          <a:ln w="28366">
            <a:solidFill>
              <a:srgbClr val="8B33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9" name="object 7"/>
          <p:cNvSpPr/>
          <p:nvPr/>
        </p:nvSpPr>
        <p:spPr>
          <a:xfrm>
            <a:off x="8210398" y="312260"/>
            <a:ext cx="59596" cy="2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4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14457" y="0"/>
                </a:lnTo>
                <a:close/>
              </a:path>
            </a:pathLst>
          </a:custGeom>
          <a:solidFill>
            <a:srgbClr val="8B332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0" name="object 8"/>
          <p:cNvSpPr/>
          <p:nvPr/>
        </p:nvSpPr>
        <p:spPr>
          <a:xfrm>
            <a:off x="1511046" y="2058160"/>
            <a:ext cx="2749296" cy="1840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32" y="3016"/>
                </a:lnTo>
                <a:lnTo>
                  <a:pt x="123" y="2462"/>
                </a:lnTo>
                <a:lnTo>
                  <a:pt x="269" y="1946"/>
                </a:lnTo>
                <a:lnTo>
                  <a:pt x="465" y="1474"/>
                </a:lnTo>
                <a:lnTo>
                  <a:pt x="706" y="1055"/>
                </a:lnTo>
                <a:lnTo>
                  <a:pt x="987" y="695"/>
                </a:lnTo>
                <a:lnTo>
                  <a:pt x="1303" y="402"/>
                </a:lnTo>
                <a:lnTo>
                  <a:pt x="1649" y="184"/>
                </a:lnTo>
                <a:lnTo>
                  <a:pt x="2020" y="47"/>
                </a:lnTo>
                <a:lnTo>
                  <a:pt x="2411" y="0"/>
                </a:lnTo>
                <a:lnTo>
                  <a:pt x="19189" y="0"/>
                </a:lnTo>
                <a:lnTo>
                  <a:pt x="19580" y="47"/>
                </a:lnTo>
                <a:lnTo>
                  <a:pt x="19951" y="184"/>
                </a:lnTo>
                <a:lnTo>
                  <a:pt x="20297" y="402"/>
                </a:lnTo>
                <a:lnTo>
                  <a:pt x="20613" y="695"/>
                </a:lnTo>
                <a:lnTo>
                  <a:pt x="20894" y="1055"/>
                </a:lnTo>
                <a:lnTo>
                  <a:pt x="21135" y="1474"/>
                </a:lnTo>
                <a:lnTo>
                  <a:pt x="21331" y="1946"/>
                </a:lnTo>
                <a:lnTo>
                  <a:pt x="21477" y="2462"/>
                </a:lnTo>
                <a:lnTo>
                  <a:pt x="21568" y="3016"/>
                </a:lnTo>
                <a:lnTo>
                  <a:pt x="21600" y="3600"/>
                </a:lnTo>
                <a:lnTo>
                  <a:pt x="21600" y="18000"/>
                </a:lnTo>
                <a:lnTo>
                  <a:pt x="21568" y="18584"/>
                </a:lnTo>
                <a:lnTo>
                  <a:pt x="21477" y="19138"/>
                </a:lnTo>
                <a:lnTo>
                  <a:pt x="21331" y="19654"/>
                </a:lnTo>
                <a:lnTo>
                  <a:pt x="21135" y="20126"/>
                </a:lnTo>
                <a:lnTo>
                  <a:pt x="20894" y="20545"/>
                </a:lnTo>
                <a:lnTo>
                  <a:pt x="20613" y="20905"/>
                </a:lnTo>
                <a:lnTo>
                  <a:pt x="20297" y="21198"/>
                </a:lnTo>
                <a:lnTo>
                  <a:pt x="19951" y="21416"/>
                </a:lnTo>
                <a:lnTo>
                  <a:pt x="19580" y="21553"/>
                </a:lnTo>
                <a:lnTo>
                  <a:pt x="19189" y="21600"/>
                </a:lnTo>
                <a:lnTo>
                  <a:pt x="2411" y="21600"/>
                </a:lnTo>
                <a:lnTo>
                  <a:pt x="2020" y="21553"/>
                </a:lnTo>
                <a:lnTo>
                  <a:pt x="1649" y="21416"/>
                </a:lnTo>
                <a:lnTo>
                  <a:pt x="1303" y="21198"/>
                </a:lnTo>
                <a:lnTo>
                  <a:pt x="987" y="20905"/>
                </a:lnTo>
                <a:lnTo>
                  <a:pt x="706" y="20545"/>
                </a:lnTo>
                <a:lnTo>
                  <a:pt x="465" y="20126"/>
                </a:lnTo>
                <a:lnTo>
                  <a:pt x="269" y="19654"/>
                </a:lnTo>
                <a:lnTo>
                  <a:pt x="123" y="19138"/>
                </a:lnTo>
                <a:lnTo>
                  <a:pt x="32" y="18584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1" name="object 9"/>
          <p:cNvSpPr txBox="1"/>
          <p:nvPr/>
        </p:nvSpPr>
        <p:spPr>
          <a:xfrm>
            <a:off x="1941702" y="3471164"/>
            <a:ext cx="188785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</a:t>
            </a:r>
            <a:r>
              <a:rPr spc="-5"/>
              <a:t>Zone</a:t>
            </a:r>
            <a:r>
              <a:rPr spc="-110"/>
              <a:t> </a:t>
            </a:r>
            <a:r>
              <a:rPr spc="0"/>
              <a:t>A</a:t>
            </a:r>
          </a:p>
        </p:txBody>
      </p:sp>
      <p:sp>
        <p:nvSpPr>
          <p:cNvPr id="1872" name="object 10"/>
          <p:cNvSpPr/>
          <p:nvPr/>
        </p:nvSpPr>
        <p:spPr>
          <a:xfrm>
            <a:off x="4655058" y="2030728"/>
            <a:ext cx="2894077" cy="1842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25" y="3068"/>
                </a:lnTo>
                <a:lnTo>
                  <a:pt x="97" y="2561"/>
                </a:lnTo>
                <a:lnTo>
                  <a:pt x="213" y="2083"/>
                </a:lnTo>
                <a:lnTo>
                  <a:pt x="369" y="1640"/>
                </a:lnTo>
                <a:lnTo>
                  <a:pt x="562" y="1238"/>
                </a:lnTo>
                <a:lnTo>
                  <a:pt x="788" y="883"/>
                </a:lnTo>
                <a:lnTo>
                  <a:pt x="1044" y="580"/>
                </a:lnTo>
                <a:lnTo>
                  <a:pt x="1326" y="335"/>
                </a:lnTo>
                <a:lnTo>
                  <a:pt x="1630" y="152"/>
                </a:lnTo>
                <a:lnTo>
                  <a:pt x="1953" y="39"/>
                </a:lnTo>
                <a:lnTo>
                  <a:pt x="2292" y="0"/>
                </a:lnTo>
                <a:lnTo>
                  <a:pt x="19308" y="0"/>
                </a:lnTo>
                <a:lnTo>
                  <a:pt x="19647" y="39"/>
                </a:lnTo>
                <a:lnTo>
                  <a:pt x="19970" y="152"/>
                </a:lnTo>
                <a:lnTo>
                  <a:pt x="20274" y="335"/>
                </a:lnTo>
                <a:lnTo>
                  <a:pt x="20556" y="580"/>
                </a:lnTo>
                <a:lnTo>
                  <a:pt x="20812" y="883"/>
                </a:lnTo>
                <a:lnTo>
                  <a:pt x="21038" y="1238"/>
                </a:lnTo>
                <a:lnTo>
                  <a:pt x="21231" y="1640"/>
                </a:lnTo>
                <a:lnTo>
                  <a:pt x="21387" y="2083"/>
                </a:lnTo>
                <a:lnTo>
                  <a:pt x="21503" y="2561"/>
                </a:lnTo>
                <a:lnTo>
                  <a:pt x="21575" y="3068"/>
                </a:lnTo>
                <a:lnTo>
                  <a:pt x="21600" y="3600"/>
                </a:lnTo>
                <a:lnTo>
                  <a:pt x="21600" y="18000"/>
                </a:lnTo>
                <a:lnTo>
                  <a:pt x="21575" y="18532"/>
                </a:lnTo>
                <a:lnTo>
                  <a:pt x="21503" y="19039"/>
                </a:lnTo>
                <a:lnTo>
                  <a:pt x="21387" y="19517"/>
                </a:lnTo>
                <a:lnTo>
                  <a:pt x="21231" y="19960"/>
                </a:lnTo>
                <a:lnTo>
                  <a:pt x="21038" y="20362"/>
                </a:lnTo>
                <a:lnTo>
                  <a:pt x="20812" y="20717"/>
                </a:lnTo>
                <a:lnTo>
                  <a:pt x="20556" y="21020"/>
                </a:lnTo>
                <a:lnTo>
                  <a:pt x="20274" y="21265"/>
                </a:lnTo>
                <a:lnTo>
                  <a:pt x="19970" y="21448"/>
                </a:lnTo>
                <a:lnTo>
                  <a:pt x="19647" y="21561"/>
                </a:lnTo>
                <a:lnTo>
                  <a:pt x="19308" y="21600"/>
                </a:lnTo>
                <a:lnTo>
                  <a:pt x="2292" y="21600"/>
                </a:lnTo>
                <a:lnTo>
                  <a:pt x="1953" y="21561"/>
                </a:lnTo>
                <a:lnTo>
                  <a:pt x="1630" y="21448"/>
                </a:lnTo>
                <a:lnTo>
                  <a:pt x="1326" y="21265"/>
                </a:lnTo>
                <a:lnTo>
                  <a:pt x="1044" y="21020"/>
                </a:lnTo>
                <a:lnTo>
                  <a:pt x="788" y="20717"/>
                </a:lnTo>
                <a:lnTo>
                  <a:pt x="562" y="20362"/>
                </a:lnTo>
                <a:lnTo>
                  <a:pt x="369" y="19960"/>
                </a:lnTo>
                <a:lnTo>
                  <a:pt x="213" y="19517"/>
                </a:lnTo>
                <a:lnTo>
                  <a:pt x="97" y="19039"/>
                </a:lnTo>
                <a:lnTo>
                  <a:pt x="25" y="1853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38100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3" name="object 11"/>
          <p:cNvSpPr txBox="1"/>
          <p:nvPr/>
        </p:nvSpPr>
        <p:spPr>
          <a:xfrm>
            <a:off x="5150865" y="3444366"/>
            <a:ext cx="190119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Availability </a:t>
            </a:r>
            <a:r>
              <a:rPr spc="-5"/>
              <a:t>Zone </a:t>
            </a:r>
            <a:r>
              <a:rPr spc="0"/>
              <a:t>B</a:t>
            </a:r>
          </a:p>
        </p:txBody>
      </p:sp>
      <p:sp>
        <p:nvSpPr>
          <p:cNvPr id="1874" name="object 12"/>
          <p:cNvSpPr txBox="1"/>
          <p:nvPr/>
        </p:nvSpPr>
        <p:spPr>
          <a:xfrm>
            <a:off x="1479041" y="1019936"/>
            <a:ext cx="5889626" cy="93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0"/>
              <a:t>EBS </a:t>
            </a:r>
            <a:r>
              <a:rPr spc="-10"/>
              <a:t>volumes </a:t>
            </a:r>
            <a:r>
              <a:rPr spc="-5"/>
              <a:t>are </a:t>
            </a:r>
            <a:r>
              <a:rPr spc="0"/>
              <a:t>in </a:t>
            </a:r>
            <a:r>
              <a:rPr spc="-5"/>
              <a:t>a </a:t>
            </a:r>
            <a:r>
              <a:rPr spc="0"/>
              <a:t>single </a:t>
            </a:r>
            <a:r>
              <a:rPr spc="-10"/>
              <a:t>Availability</a:t>
            </a:r>
            <a:r>
              <a:rPr spc="55"/>
              <a:t> </a:t>
            </a:r>
            <a:r>
              <a:rPr spc="0"/>
              <a:t>Zone</a:t>
            </a:r>
          </a:p>
          <a:p>
            <a: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685800">
              <a:tabLst>
                <a:tab pos="3848100" algn="l"/>
              </a:tabLst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EBS </a:t>
            </a:r>
            <a:r>
              <a:rPr spc="-20"/>
              <a:t>Volume</a:t>
            </a:r>
            <a:r>
              <a:rPr spc="-5"/>
              <a:t> 1	</a:t>
            </a:r>
            <a:r>
              <a:t>EBS </a:t>
            </a:r>
            <a:r>
              <a:rPr spc="-20"/>
              <a:t>Volume</a:t>
            </a:r>
            <a:r>
              <a:rPr spc="-25"/>
              <a:t> </a:t>
            </a:r>
            <a:r>
              <a:rPr spc="-5"/>
              <a:t>2</a:t>
            </a:r>
          </a:p>
        </p:txBody>
      </p:sp>
      <p:sp>
        <p:nvSpPr>
          <p:cNvPr id="1875" name="object 13"/>
          <p:cNvSpPr txBox="1"/>
          <p:nvPr/>
        </p:nvSpPr>
        <p:spPr>
          <a:xfrm>
            <a:off x="1400046" y="4227067"/>
            <a:ext cx="649732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0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Volume </a:t>
            </a:r>
            <a:r>
              <a:rPr spc="-5"/>
              <a:t>data is replicated across multiple servers in an </a:t>
            </a:r>
            <a:r>
              <a:rPr spc="-10"/>
              <a:t>Availability</a:t>
            </a:r>
            <a:r>
              <a:rPr spc="60"/>
              <a:t> </a:t>
            </a:r>
            <a:r>
              <a:rPr spc="-5"/>
              <a:t>Zone.</a:t>
            </a:r>
          </a:p>
        </p:txBody>
      </p:sp>
      <p:sp>
        <p:nvSpPr>
          <p:cNvPr id="1876" name="object 14"/>
          <p:cNvSpPr/>
          <p:nvPr/>
        </p:nvSpPr>
        <p:spPr>
          <a:xfrm>
            <a:off x="1859278" y="2179320"/>
            <a:ext cx="2045208" cy="129235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77" name="object 15"/>
          <p:cNvSpPr/>
          <p:nvPr/>
        </p:nvSpPr>
        <p:spPr>
          <a:xfrm>
            <a:off x="5087110" y="2179320"/>
            <a:ext cx="2045208" cy="12923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object 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80" name="object 2"/>
          <p:cNvSpPr txBox="1"/>
          <p:nvPr>
            <p:ph type="title"/>
          </p:nvPr>
        </p:nvSpPr>
        <p:spPr>
          <a:xfrm>
            <a:off x="415543" y="139064"/>
            <a:ext cx="516318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Amazon EC2 Instance</a:t>
            </a:r>
            <a:r>
              <a:rPr spc="0"/>
              <a:t> </a:t>
            </a:r>
            <a:r>
              <a:t>Storage</a:t>
            </a:r>
          </a:p>
        </p:txBody>
      </p:sp>
      <p:sp>
        <p:nvSpPr>
          <p:cNvPr id="1881" name="object 3"/>
          <p:cNvSpPr txBox="1"/>
          <p:nvPr/>
        </p:nvSpPr>
        <p:spPr>
          <a:xfrm>
            <a:off x="419506" y="962024"/>
            <a:ext cx="8024494" cy="323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3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local, complimentary </a:t>
            </a:r>
            <a:r>
              <a:rPr b="1" spc="-5"/>
              <a:t>direct attached block</a:t>
            </a:r>
            <a:r>
              <a:rPr b="1" spc="100"/>
              <a:t> </a:t>
            </a:r>
            <a:r>
              <a:rPr b="1" spc="-5"/>
              <a:t>storage</a:t>
            </a:r>
            <a:r>
              <a:rPr spc="-5"/>
              <a:t>.</a:t>
            </a:r>
          </a:p>
          <a:p>
            <a:pPr marL="355600" marR="5080" indent="-342900">
              <a:lnSpc>
                <a:spcPts val="2500"/>
              </a:lnSpc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Includes </a:t>
            </a:r>
            <a:r>
              <a:rPr spc="-20"/>
              <a:t>availability, </a:t>
            </a:r>
            <a:r>
              <a:t>number </a:t>
            </a:r>
            <a:r>
              <a:rPr spc="0"/>
              <a:t>of </a:t>
            </a:r>
            <a:r>
              <a:t>disks, and size </a:t>
            </a:r>
            <a:r>
              <a:rPr b="1"/>
              <a:t>based on  EC2 instance type</a:t>
            </a:r>
            <a:r>
              <a:t>.</a:t>
            </a:r>
          </a:p>
          <a:p>
            <a:pPr marL="355600" marR="158750" indent="-342900">
              <a:lnSpc>
                <a:spcPts val="2500"/>
              </a:lnSpc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optimized </a:t>
            </a:r>
            <a:r>
              <a:t>for </a:t>
            </a:r>
            <a:r>
              <a:rPr b="1"/>
              <a:t>up to </a:t>
            </a:r>
            <a:r>
              <a:rPr b="1" spc="-5"/>
              <a:t>365,000 Read </a:t>
            </a:r>
            <a:r>
              <a:rPr b="1"/>
              <a:t>IOPS </a:t>
            </a:r>
            <a:r>
              <a:rPr spc="-5"/>
              <a:t>and 315,000  First </a:t>
            </a:r>
            <a:r>
              <a:rPr spc="-15"/>
              <a:t>Write</a:t>
            </a:r>
            <a:r>
              <a:rPr spc="5"/>
              <a:t> </a:t>
            </a:r>
            <a:r>
              <a:t>IOPS.</a:t>
            </a:r>
          </a:p>
          <a:p>
            <a:pPr marL="355600" indent="-342900"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</a:t>
            </a:r>
            <a:r>
              <a:rPr spc="-5"/>
              <a:t>SSD </a:t>
            </a:r>
            <a:r>
              <a:t>or</a:t>
            </a:r>
            <a:r>
              <a:rPr spc="-20"/>
              <a:t> </a:t>
            </a:r>
            <a:r>
              <a:rPr spc="-5"/>
              <a:t>magnetic.</a:t>
            </a:r>
          </a:p>
          <a:p>
            <a:pPr marL="355600" indent="-342900"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Has </a:t>
            </a:r>
            <a:r>
              <a:rPr b="1" spc="0"/>
              <a:t>no</a:t>
            </a:r>
            <a:r>
              <a:rPr b="1" spc="-10"/>
              <a:t> </a:t>
            </a:r>
            <a:r>
              <a:rPr b="1"/>
              <a:t>persistence</a:t>
            </a:r>
            <a:r>
              <a:t>.</a:t>
            </a:r>
          </a:p>
          <a:p>
            <a:pPr marL="355600" marR="732155" indent="-342900">
              <a:lnSpc>
                <a:spcPts val="2500"/>
              </a:lnSpc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="1"/>
              <a:t>utomatically </a:t>
            </a:r>
            <a:r>
              <a:rPr b="1" spc="0"/>
              <a:t>deletes </a:t>
            </a:r>
            <a:r>
              <a:t>data when an EC2 instance  </a:t>
            </a:r>
            <a:r>
              <a:rPr spc="0"/>
              <a:t>stops, </a:t>
            </a:r>
            <a:r>
              <a:t>fails or </a:t>
            </a:r>
            <a:r>
              <a:rPr spc="-10"/>
              <a:t>is</a:t>
            </a:r>
            <a:r>
              <a:rPr spc="20"/>
              <a:t> </a:t>
            </a:r>
            <a:r>
              <a:t>terminated.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 txBox="1"/>
          <p:nvPr/>
        </p:nvSpPr>
        <p:spPr>
          <a:xfrm>
            <a:off x="1641474" y="4154830"/>
            <a:ext cx="306072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2010</a:t>
            </a:r>
          </a:p>
        </p:txBody>
      </p:sp>
      <p:sp>
        <p:nvSpPr>
          <p:cNvPr id="131" name="object 3"/>
          <p:cNvSpPr txBox="1"/>
          <p:nvPr/>
        </p:nvSpPr>
        <p:spPr>
          <a:xfrm>
            <a:off x="1667381" y="3595573"/>
            <a:ext cx="2787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61</a:t>
            </a:r>
          </a:p>
        </p:txBody>
      </p:sp>
      <p:sp>
        <p:nvSpPr>
          <p:cNvPr id="132" name="object 4"/>
          <p:cNvSpPr txBox="1"/>
          <p:nvPr/>
        </p:nvSpPr>
        <p:spPr>
          <a:xfrm>
            <a:off x="5223764" y="2251329"/>
            <a:ext cx="4051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516</a:t>
            </a:r>
          </a:p>
        </p:txBody>
      </p:sp>
      <p:sp>
        <p:nvSpPr>
          <p:cNvPr id="133" name="object 5"/>
          <p:cNvSpPr txBox="1"/>
          <p:nvPr/>
        </p:nvSpPr>
        <p:spPr>
          <a:xfrm>
            <a:off x="7136383" y="1180846"/>
            <a:ext cx="61023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1,</a:t>
            </a:r>
            <a:r>
              <a:rPr spc="-15"/>
              <a:t>0</a:t>
            </a:r>
            <a:r>
              <a:rPr spc="95"/>
              <a:t>1</a:t>
            </a:r>
            <a:r>
              <a:t>7</a:t>
            </a:r>
          </a:p>
        </p:txBody>
      </p:sp>
      <p:sp>
        <p:nvSpPr>
          <p:cNvPr id="134" name="object 6"/>
          <p:cNvSpPr txBox="1"/>
          <p:nvPr/>
        </p:nvSpPr>
        <p:spPr>
          <a:xfrm>
            <a:off x="3463544" y="3361690"/>
            <a:ext cx="40513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159</a:t>
            </a:r>
          </a:p>
        </p:txBody>
      </p:sp>
      <p:sp>
        <p:nvSpPr>
          <p:cNvPr id="135" name="object 7"/>
          <p:cNvSpPr/>
          <p:nvPr/>
        </p:nvSpPr>
        <p:spPr>
          <a:xfrm>
            <a:off x="1738883" y="3922776"/>
            <a:ext cx="140209" cy="1402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object 8"/>
          <p:cNvSpPr/>
          <p:nvPr/>
        </p:nvSpPr>
        <p:spPr>
          <a:xfrm>
            <a:off x="3593591" y="3685032"/>
            <a:ext cx="138685" cy="1402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object 9"/>
          <p:cNvSpPr/>
          <p:nvPr/>
        </p:nvSpPr>
        <p:spPr>
          <a:xfrm>
            <a:off x="5420867" y="2787394"/>
            <a:ext cx="138685" cy="1402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object 10"/>
          <p:cNvSpPr/>
          <p:nvPr/>
        </p:nvSpPr>
        <p:spPr>
          <a:xfrm>
            <a:off x="7205471" y="1522474"/>
            <a:ext cx="138684" cy="1402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object 11"/>
          <p:cNvSpPr txBox="1"/>
          <p:nvPr/>
        </p:nvSpPr>
        <p:spPr>
          <a:xfrm>
            <a:off x="3501390" y="4154830"/>
            <a:ext cx="30607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2012</a:t>
            </a:r>
          </a:p>
        </p:txBody>
      </p:sp>
      <p:sp>
        <p:nvSpPr>
          <p:cNvPr id="140" name="object 12"/>
          <p:cNvSpPr txBox="1"/>
          <p:nvPr/>
        </p:nvSpPr>
        <p:spPr>
          <a:xfrm>
            <a:off x="5329173" y="4154830"/>
            <a:ext cx="30607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141" name="object 13"/>
          <p:cNvSpPr txBox="1"/>
          <p:nvPr/>
        </p:nvSpPr>
        <p:spPr>
          <a:xfrm>
            <a:off x="7074789" y="4154830"/>
            <a:ext cx="30607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000">
                <a:solidFill>
                  <a:srgbClr val="91919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2016</a:t>
            </a:r>
          </a:p>
        </p:txBody>
      </p:sp>
      <p:sp>
        <p:nvSpPr>
          <p:cNvPr id="142" name="object 14"/>
          <p:cNvSpPr txBox="1"/>
          <p:nvPr/>
        </p:nvSpPr>
        <p:spPr>
          <a:xfrm>
            <a:off x="389026" y="771270"/>
            <a:ext cx="5278755" cy="83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9" sz="1000">
                <a:solidFill>
                  <a:srgbClr val="6C6D6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has been continually expanding </a:t>
            </a:r>
            <a:r>
              <a:rPr spc="-4"/>
              <a:t>its </a:t>
            </a:r>
            <a:r>
              <a:rPr spc="0"/>
              <a:t>services </a:t>
            </a:r>
            <a:r>
              <a:rPr spc="-4"/>
              <a:t>to </a:t>
            </a:r>
            <a:r>
              <a:rPr spc="0"/>
              <a:t>support </a:t>
            </a:r>
            <a:r>
              <a:rPr spc="-4"/>
              <a:t>virtually </a:t>
            </a:r>
            <a:r>
              <a:rPr spc="0"/>
              <a:t>any cloud workload,  and it now has more than 90 services that range from compute, storage, networking,  database, analytics, application services, deployment, management, developer, mobile,  Internet of Things </a:t>
            </a:r>
            <a:r>
              <a:rPr spc="-4"/>
              <a:t>(IoT), </a:t>
            </a:r>
            <a:r>
              <a:rPr spc="0"/>
              <a:t>Artificial Intelligence </a:t>
            </a:r>
            <a:r>
              <a:rPr spc="-4"/>
              <a:t>(AI), security, </a:t>
            </a:r>
            <a:r>
              <a:rPr spc="0"/>
              <a:t>hybrid and enterprise  applications. </a:t>
            </a:r>
            <a:r>
              <a:t>AWS </a:t>
            </a:r>
            <a:r>
              <a:rPr spc="0"/>
              <a:t>has launched a </a:t>
            </a:r>
            <a:r>
              <a:rPr spc="-4"/>
              <a:t>total </a:t>
            </a:r>
            <a:r>
              <a:rPr spc="0"/>
              <a:t>of 1,017 new features and/or services </a:t>
            </a:r>
            <a:r>
              <a:rPr spc="-4"/>
              <a:t>year to  </a:t>
            </a:r>
            <a:r>
              <a:rPr spc="0"/>
              <a:t>date* - for a </a:t>
            </a:r>
            <a:r>
              <a:rPr spc="-4"/>
              <a:t>total </a:t>
            </a:r>
            <a:r>
              <a:rPr spc="0"/>
              <a:t>of 2,913 new features and/or services since inception in</a:t>
            </a:r>
            <a:r>
              <a:rPr spc="-125"/>
              <a:t> </a:t>
            </a:r>
            <a:r>
              <a:rPr spc="0"/>
              <a:t>2006.</a:t>
            </a:r>
          </a:p>
        </p:txBody>
      </p:sp>
      <p:sp>
        <p:nvSpPr>
          <p:cNvPr id="143" name="object 15"/>
          <p:cNvSpPr txBox="1"/>
          <p:nvPr>
            <p:ph type="title"/>
          </p:nvPr>
        </p:nvSpPr>
        <p:spPr>
          <a:xfrm>
            <a:off x="389025" y="217676"/>
            <a:ext cx="3811906" cy="42227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2600">
                <a:solidFill>
                  <a:srgbClr val="3D3D3D"/>
                </a:solidFill>
              </a:defRPr>
            </a:pPr>
            <a:r>
              <a:t>AWS </a:t>
            </a:r>
            <a:r>
              <a:rPr spc="0"/>
              <a:t>Pace of</a:t>
            </a:r>
            <a:r>
              <a:t> </a:t>
            </a:r>
            <a:r>
              <a:rPr spc="0"/>
              <a:t>Innovation</a:t>
            </a:r>
          </a:p>
        </p:txBody>
      </p:sp>
      <p:sp>
        <p:nvSpPr>
          <p:cNvPr id="144" name="object 16"/>
          <p:cNvSpPr/>
          <p:nvPr/>
        </p:nvSpPr>
        <p:spPr>
          <a:xfrm>
            <a:off x="1836420" y="3776471"/>
            <a:ext cx="1825752" cy="30022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object 17"/>
          <p:cNvSpPr/>
          <p:nvPr/>
        </p:nvSpPr>
        <p:spPr>
          <a:xfrm flipV="1">
            <a:off x="1879092" y="3803903"/>
            <a:ext cx="1735201" cy="205766"/>
          </a:xfrm>
          <a:prstGeom prst="line">
            <a:avLst/>
          </a:prstGeom>
          <a:ln w="9144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object 18"/>
          <p:cNvSpPr/>
          <p:nvPr/>
        </p:nvSpPr>
        <p:spPr>
          <a:xfrm>
            <a:off x="3688079" y="2878834"/>
            <a:ext cx="1799845" cy="94335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object 19"/>
          <p:cNvSpPr/>
          <p:nvPr/>
        </p:nvSpPr>
        <p:spPr>
          <a:xfrm flipV="1">
            <a:off x="3732276" y="2906266"/>
            <a:ext cx="1708277" cy="848742"/>
          </a:xfrm>
          <a:prstGeom prst="line">
            <a:avLst/>
          </a:prstGeom>
          <a:ln w="9144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object 20"/>
          <p:cNvSpPr/>
          <p:nvPr/>
        </p:nvSpPr>
        <p:spPr>
          <a:xfrm>
            <a:off x="5494020" y="1613916"/>
            <a:ext cx="1778508" cy="126034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object 21"/>
          <p:cNvSpPr/>
          <p:nvPr/>
        </p:nvSpPr>
        <p:spPr>
          <a:xfrm flipV="1">
            <a:off x="5539740" y="1641348"/>
            <a:ext cx="1685926" cy="1166241"/>
          </a:xfrm>
          <a:prstGeom prst="line">
            <a:avLst/>
          </a:prstGeom>
          <a:ln w="9144">
            <a:solidFill>
              <a:srgbClr val="4140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object 22"/>
          <p:cNvSpPr txBox="1"/>
          <p:nvPr/>
        </p:nvSpPr>
        <p:spPr>
          <a:xfrm>
            <a:off x="312216" y="4898092"/>
            <a:ext cx="11506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900">
                <a:solidFill>
                  <a:srgbClr val="B6B6B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*As </a:t>
            </a:r>
            <a:r>
              <a:rPr spc="0"/>
              <a:t>of </a:t>
            </a:r>
            <a:r>
              <a:t>1 </a:t>
            </a:r>
            <a:r>
              <a:rPr spc="0"/>
              <a:t>January</a:t>
            </a:r>
            <a:r>
              <a:rPr spc="-80"/>
              <a:t> </a:t>
            </a:r>
            <a:r>
              <a:t>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object 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84" name="object 2"/>
          <p:cNvSpPr txBox="1"/>
          <p:nvPr>
            <p:ph type="title"/>
          </p:nvPr>
        </p:nvSpPr>
        <p:spPr>
          <a:xfrm>
            <a:off x="415543" y="139064"/>
            <a:ext cx="764095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EBS vs. Amazon EC2 Instance Store</a:t>
            </a:r>
          </a:p>
        </p:txBody>
      </p:sp>
      <p:sp>
        <p:nvSpPr>
          <p:cNvPr id="1885" name="object 3"/>
          <p:cNvSpPr txBox="1"/>
          <p:nvPr/>
        </p:nvSpPr>
        <p:spPr>
          <a:xfrm>
            <a:off x="419505" y="962171"/>
            <a:ext cx="8019417" cy="272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6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0"/>
              <a:t> </a:t>
            </a:r>
            <a:r>
              <a:t>EBS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stored on an Amazon </a:t>
            </a:r>
            <a:r>
              <a:rPr spc="-4"/>
              <a:t>EBS </a:t>
            </a:r>
            <a:r>
              <a:t>volume can</a:t>
            </a:r>
            <a:r>
              <a:rPr spc="-240"/>
              <a:t> </a:t>
            </a:r>
            <a:r>
              <a:t>persist</a:t>
            </a:r>
          </a:p>
          <a:p>
            <a:pPr indent="756284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independently of the </a:t>
            </a:r>
            <a:r>
              <a:rPr spc="-4"/>
              <a:t>life </a:t>
            </a:r>
            <a:r>
              <a:t>of </a:t>
            </a:r>
            <a:r>
              <a:rPr spc="-4"/>
              <a:t>the</a:t>
            </a:r>
            <a:r>
              <a:rPr spc="-90"/>
              <a:t> </a:t>
            </a:r>
            <a:r>
              <a:t>instance.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is</a:t>
            </a:r>
            <a:r>
              <a:rPr spc="-25"/>
              <a:t> </a:t>
            </a:r>
            <a:r>
              <a:rPr b="1"/>
              <a:t>persistent</a:t>
            </a:r>
            <a:r>
              <a:t>.</a:t>
            </a:r>
          </a:p>
          <a:p>
            <a:pPr indent="12700">
              <a:spcBef>
                <a:spcPts val="500"/>
              </a:spcBef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Instance</a:t>
            </a:r>
            <a:r>
              <a:rPr spc="10"/>
              <a:t> </a:t>
            </a:r>
            <a:r>
              <a:rPr spc="0"/>
              <a:t>Store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stored on a local instance store persists only as long as</a:t>
            </a:r>
            <a:r>
              <a:rPr spc="-190"/>
              <a:t> </a:t>
            </a:r>
            <a:r>
              <a:t>the</a:t>
            </a:r>
          </a:p>
          <a:p>
            <a:pPr indent="756284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 is</a:t>
            </a:r>
            <a:r>
              <a:rPr spc="-45"/>
              <a:t> </a:t>
            </a:r>
            <a:r>
              <a:t>alive.</a:t>
            </a:r>
          </a:p>
          <a:p>
            <a:pPr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Storage is</a:t>
            </a:r>
            <a:r>
              <a:rPr spc="-25"/>
              <a:t> </a:t>
            </a:r>
            <a:r>
              <a:rPr b="1"/>
              <a:t>ephemeral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object 2"/>
          <p:cNvSpPr txBox="1"/>
          <p:nvPr>
            <p:ph type="title"/>
          </p:nvPr>
        </p:nvSpPr>
        <p:spPr>
          <a:xfrm>
            <a:off x="475283" y="1493596"/>
            <a:ext cx="7125336" cy="1854836"/>
          </a:xfrm>
          <a:prstGeom prst="rect">
            <a:avLst/>
          </a:prstGeom>
        </p:spPr>
        <p:txBody>
          <a:bodyPr/>
          <a:lstStyle/>
          <a:p>
            <a:pPr indent="12700">
              <a:defRPr spc="-100" sz="4000">
                <a:solidFill>
                  <a:srgbClr val="4D4D4B"/>
                </a:solidFill>
              </a:defRPr>
            </a:pPr>
            <a:r>
              <a:t>Module</a:t>
            </a:r>
            <a:r>
              <a:rPr spc="0"/>
              <a:t> </a:t>
            </a:r>
            <a:r>
              <a:t>3</a:t>
            </a:r>
          </a:p>
          <a:p>
            <a:pPr marR="5080" indent="12700">
              <a:defRPr spc="-100" sz="4000">
                <a:solidFill>
                  <a:srgbClr val="4D4D4B"/>
                </a:solidFill>
              </a:defRPr>
            </a:pPr>
            <a:r>
              <a:t>Security, Identity, and Access 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object 3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890" name="object 2"/>
          <p:cNvSpPr txBox="1"/>
          <p:nvPr>
            <p:ph type="title"/>
          </p:nvPr>
        </p:nvSpPr>
        <p:spPr>
          <a:xfrm>
            <a:off x="415543" y="139064"/>
            <a:ext cx="5792472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Shared Responsibility</a:t>
            </a:r>
            <a:r>
              <a:rPr spc="0"/>
              <a:t> </a:t>
            </a:r>
            <a:r>
              <a:t>Model</a:t>
            </a:r>
          </a:p>
        </p:txBody>
      </p:sp>
      <p:sp>
        <p:nvSpPr>
          <p:cNvPr id="1891" name="object 3"/>
          <p:cNvSpPr/>
          <p:nvPr/>
        </p:nvSpPr>
        <p:spPr>
          <a:xfrm>
            <a:off x="1418844" y="2642616"/>
            <a:ext cx="5440681" cy="934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82" y="0"/>
                </a:moveTo>
                <a:lnTo>
                  <a:pt x="618" y="0"/>
                </a:lnTo>
                <a:lnTo>
                  <a:pt x="423" y="184"/>
                </a:lnTo>
                <a:lnTo>
                  <a:pt x="253" y="695"/>
                </a:lnTo>
                <a:lnTo>
                  <a:pt x="119" y="1474"/>
                </a:lnTo>
                <a:lnTo>
                  <a:pt x="32" y="2462"/>
                </a:lnTo>
                <a:lnTo>
                  <a:pt x="0" y="3600"/>
                </a:lnTo>
                <a:lnTo>
                  <a:pt x="0" y="18000"/>
                </a:lnTo>
                <a:lnTo>
                  <a:pt x="32" y="19138"/>
                </a:lnTo>
                <a:lnTo>
                  <a:pt x="119" y="20126"/>
                </a:lnTo>
                <a:lnTo>
                  <a:pt x="253" y="20905"/>
                </a:lnTo>
                <a:lnTo>
                  <a:pt x="423" y="21416"/>
                </a:lnTo>
                <a:lnTo>
                  <a:pt x="618" y="21600"/>
                </a:lnTo>
                <a:lnTo>
                  <a:pt x="20982" y="21600"/>
                </a:lnTo>
                <a:lnTo>
                  <a:pt x="21177" y="21416"/>
                </a:lnTo>
                <a:lnTo>
                  <a:pt x="21347" y="20905"/>
                </a:lnTo>
                <a:lnTo>
                  <a:pt x="21481" y="20126"/>
                </a:lnTo>
                <a:lnTo>
                  <a:pt x="21568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68" y="2462"/>
                </a:lnTo>
                <a:lnTo>
                  <a:pt x="21481" y="1474"/>
                </a:lnTo>
                <a:lnTo>
                  <a:pt x="21347" y="695"/>
                </a:lnTo>
                <a:lnTo>
                  <a:pt x="21177" y="184"/>
                </a:lnTo>
                <a:lnTo>
                  <a:pt x="20982" y="0"/>
                </a:ln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2" name="object 4"/>
          <p:cNvSpPr/>
          <p:nvPr/>
        </p:nvSpPr>
        <p:spPr>
          <a:xfrm>
            <a:off x="1517903" y="3019044"/>
            <a:ext cx="1243585" cy="48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88" y="0"/>
                </a:moveTo>
                <a:lnTo>
                  <a:pt x="1412" y="0"/>
                </a:lnTo>
                <a:lnTo>
                  <a:pt x="863" y="283"/>
                </a:lnTo>
                <a:lnTo>
                  <a:pt x="414" y="1055"/>
                </a:lnTo>
                <a:lnTo>
                  <a:pt x="111" y="2200"/>
                </a:lnTo>
                <a:lnTo>
                  <a:pt x="0" y="3600"/>
                </a:lnTo>
                <a:lnTo>
                  <a:pt x="0" y="18000"/>
                </a:lnTo>
                <a:lnTo>
                  <a:pt x="111" y="19400"/>
                </a:lnTo>
                <a:lnTo>
                  <a:pt x="414" y="20545"/>
                </a:lnTo>
                <a:lnTo>
                  <a:pt x="863" y="21317"/>
                </a:lnTo>
                <a:lnTo>
                  <a:pt x="1412" y="21600"/>
                </a:lnTo>
                <a:lnTo>
                  <a:pt x="20188" y="21600"/>
                </a:lnTo>
                <a:lnTo>
                  <a:pt x="20737" y="21317"/>
                </a:lnTo>
                <a:lnTo>
                  <a:pt x="21186" y="20545"/>
                </a:lnTo>
                <a:lnTo>
                  <a:pt x="21489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89" y="2200"/>
                </a:lnTo>
                <a:lnTo>
                  <a:pt x="21186" y="1055"/>
                </a:lnTo>
                <a:lnTo>
                  <a:pt x="20737" y="283"/>
                </a:lnTo>
                <a:lnTo>
                  <a:pt x="2018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3" name="object 5"/>
          <p:cNvSpPr/>
          <p:nvPr/>
        </p:nvSpPr>
        <p:spPr>
          <a:xfrm>
            <a:off x="2860548" y="3014472"/>
            <a:ext cx="1295401" cy="486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49" y="0"/>
                </a:moveTo>
                <a:lnTo>
                  <a:pt x="1351" y="0"/>
                </a:lnTo>
                <a:lnTo>
                  <a:pt x="825" y="283"/>
                </a:lnTo>
                <a:lnTo>
                  <a:pt x="396" y="1055"/>
                </a:lnTo>
                <a:lnTo>
                  <a:pt x="106" y="2200"/>
                </a:lnTo>
                <a:lnTo>
                  <a:pt x="0" y="3600"/>
                </a:lnTo>
                <a:lnTo>
                  <a:pt x="0" y="18000"/>
                </a:lnTo>
                <a:lnTo>
                  <a:pt x="106" y="19400"/>
                </a:lnTo>
                <a:lnTo>
                  <a:pt x="396" y="20545"/>
                </a:lnTo>
                <a:lnTo>
                  <a:pt x="825" y="21317"/>
                </a:lnTo>
                <a:lnTo>
                  <a:pt x="1351" y="21600"/>
                </a:lnTo>
                <a:lnTo>
                  <a:pt x="20249" y="21600"/>
                </a:lnTo>
                <a:lnTo>
                  <a:pt x="20775" y="21317"/>
                </a:lnTo>
                <a:lnTo>
                  <a:pt x="21204" y="20545"/>
                </a:lnTo>
                <a:lnTo>
                  <a:pt x="21494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4" y="2200"/>
                </a:lnTo>
                <a:lnTo>
                  <a:pt x="21204" y="1055"/>
                </a:lnTo>
                <a:lnTo>
                  <a:pt x="20775" y="283"/>
                </a:lnTo>
                <a:lnTo>
                  <a:pt x="2024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4" name="object 6"/>
          <p:cNvSpPr/>
          <p:nvPr/>
        </p:nvSpPr>
        <p:spPr>
          <a:xfrm>
            <a:off x="4242815" y="3019044"/>
            <a:ext cx="1267969" cy="487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215" y="0"/>
                </a:moveTo>
                <a:lnTo>
                  <a:pt x="1385" y="0"/>
                </a:lnTo>
                <a:lnTo>
                  <a:pt x="846" y="283"/>
                </a:lnTo>
                <a:lnTo>
                  <a:pt x="406" y="1055"/>
                </a:lnTo>
                <a:lnTo>
                  <a:pt x="109" y="2200"/>
                </a:lnTo>
                <a:lnTo>
                  <a:pt x="0" y="3600"/>
                </a:lnTo>
                <a:lnTo>
                  <a:pt x="0" y="18000"/>
                </a:lnTo>
                <a:lnTo>
                  <a:pt x="109" y="19400"/>
                </a:lnTo>
                <a:lnTo>
                  <a:pt x="406" y="20545"/>
                </a:lnTo>
                <a:lnTo>
                  <a:pt x="846" y="21317"/>
                </a:lnTo>
                <a:lnTo>
                  <a:pt x="1385" y="21600"/>
                </a:lnTo>
                <a:lnTo>
                  <a:pt x="20215" y="21600"/>
                </a:lnTo>
                <a:lnTo>
                  <a:pt x="20754" y="21317"/>
                </a:lnTo>
                <a:lnTo>
                  <a:pt x="21194" y="20545"/>
                </a:lnTo>
                <a:lnTo>
                  <a:pt x="21491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491" y="2200"/>
                </a:lnTo>
                <a:lnTo>
                  <a:pt x="21194" y="1055"/>
                </a:lnTo>
                <a:lnTo>
                  <a:pt x="20754" y="283"/>
                </a:lnTo>
                <a:lnTo>
                  <a:pt x="202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5" name="object 7"/>
          <p:cNvSpPr txBox="1"/>
          <p:nvPr/>
        </p:nvSpPr>
        <p:spPr>
          <a:xfrm>
            <a:off x="1509774" y="2662808"/>
            <a:ext cx="3773172" cy="1047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30" sz="1500">
                <a:solidFill>
                  <a:srgbClr val="FFFFFF"/>
                </a:solidFill>
              </a:defRPr>
            </a:pPr>
            <a:r>
              <a:t>AWS </a:t>
            </a:r>
            <a:r>
              <a:rPr spc="-10"/>
              <a:t>Foundation</a:t>
            </a:r>
            <a:r>
              <a:rPr spc="10"/>
              <a:t> </a:t>
            </a:r>
            <a:r>
              <a:rPr spc="-5"/>
              <a:t>Services</a:t>
            </a:r>
          </a:p>
          <a:p>
            <a:pPr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45745">
              <a:tabLst>
                <a:tab pos="1676400" algn="l"/>
                <a:tab pos="2971800" algn="l"/>
              </a:tabLst>
              <a:defRPr b="1" spc="-10" sz="1600">
                <a:solidFill>
                  <a:srgbClr val="1F487C"/>
                </a:solidFill>
              </a:defRPr>
            </a:pPr>
            <a:r>
              <a:t>Compute	</a:t>
            </a:r>
            <a:r>
              <a:rPr baseline="1736" spc="-15" sz="2400"/>
              <a:t>Storage	</a:t>
            </a:r>
            <a:r>
              <a:t>Database</a:t>
            </a:r>
          </a:p>
        </p:txBody>
      </p:sp>
      <p:sp>
        <p:nvSpPr>
          <p:cNvPr id="1896" name="object 8"/>
          <p:cNvSpPr/>
          <p:nvPr/>
        </p:nvSpPr>
        <p:spPr>
          <a:xfrm>
            <a:off x="5588508" y="3019044"/>
            <a:ext cx="1188720" cy="48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142" y="0"/>
                </a:moveTo>
                <a:lnTo>
                  <a:pt x="1458" y="0"/>
                </a:lnTo>
                <a:lnTo>
                  <a:pt x="891" y="283"/>
                </a:lnTo>
                <a:lnTo>
                  <a:pt x="427" y="1054"/>
                </a:lnTo>
                <a:lnTo>
                  <a:pt x="115" y="2199"/>
                </a:lnTo>
                <a:lnTo>
                  <a:pt x="0" y="3600"/>
                </a:lnTo>
                <a:lnTo>
                  <a:pt x="0" y="18000"/>
                </a:lnTo>
                <a:lnTo>
                  <a:pt x="115" y="19401"/>
                </a:lnTo>
                <a:lnTo>
                  <a:pt x="427" y="20546"/>
                </a:lnTo>
                <a:lnTo>
                  <a:pt x="891" y="21317"/>
                </a:lnTo>
                <a:lnTo>
                  <a:pt x="1458" y="21600"/>
                </a:lnTo>
                <a:lnTo>
                  <a:pt x="20142" y="21600"/>
                </a:lnTo>
                <a:lnTo>
                  <a:pt x="20709" y="21317"/>
                </a:lnTo>
                <a:lnTo>
                  <a:pt x="21173" y="20546"/>
                </a:lnTo>
                <a:lnTo>
                  <a:pt x="21485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85" y="2199"/>
                </a:lnTo>
                <a:lnTo>
                  <a:pt x="21173" y="1054"/>
                </a:lnTo>
                <a:lnTo>
                  <a:pt x="20709" y="283"/>
                </a:lnTo>
                <a:lnTo>
                  <a:pt x="2014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7" name="object 9"/>
          <p:cNvSpPr txBox="1"/>
          <p:nvPr/>
        </p:nvSpPr>
        <p:spPr>
          <a:xfrm>
            <a:off x="5735573" y="3129533"/>
            <a:ext cx="89471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1400">
                <a:solidFill>
                  <a:srgbClr val="1F487C"/>
                </a:solidFill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1898" name="object 10"/>
          <p:cNvSpPr/>
          <p:nvPr/>
        </p:nvSpPr>
        <p:spPr>
          <a:xfrm>
            <a:off x="1418843" y="3651503"/>
            <a:ext cx="5443730" cy="920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91" y="0"/>
                </a:moveTo>
                <a:lnTo>
                  <a:pt x="609" y="0"/>
                </a:lnTo>
                <a:lnTo>
                  <a:pt x="416" y="184"/>
                </a:lnTo>
                <a:lnTo>
                  <a:pt x="249" y="695"/>
                </a:lnTo>
                <a:lnTo>
                  <a:pt x="117" y="1474"/>
                </a:lnTo>
                <a:lnTo>
                  <a:pt x="31" y="2462"/>
                </a:lnTo>
                <a:lnTo>
                  <a:pt x="0" y="3600"/>
                </a:lnTo>
                <a:lnTo>
                  <a:pt x="0" y="18000"/>
                </a:lnTo>
                <a:lnTo>
                  <a:pt x="31" y="19138"/>
                </a:lnTo>
                <a:lnTo>
                  <a:pt x="117" y="20126"/>
                </a:lnTo>
                <a:lnTo>
                  <a:pt x="249" y="20905"/>
                </a:lnTo>
                <a:lnTo>
                  <a:pt x="416" y="21416"/>
                </a:lnTo>
                <a:lnTo>
                  <a:pt x="609" y="21600"/>
                </a:lnTo>
                <a:lnTo>
                  <a:pt x="20991" y="21600"/>
                </a:lnTo>
                <a:lnTo>
                  <a:pt x="21184" y="21416"/>
                </a:lnTo>
                <a:lnTo>
                  <a:pt x="21351" y="20905"/>
                </a:lnTo>
                <a:lnTo>
                  <a:pt x="21483" y="20126"/>
                </a:lnTo>
                <a:lnTo>
                  <a:pt x="21569" y="19138"/>
                </a:lnTo>
                <a:lnTo>
                  <a:pt x="21600" y="18000"/>
                </a:lnTo>
                <a:lnTo>
                  <a:pt x="21600" y="3600"/>
                </a:lnTo>
                <a:lnTo>
                  <a:pt x="21569" y="2462"/>
                </a:lnTo>
                <a:lnTo>
                  <a:pt x="21483" y="1474"/>
                </a:lnTo>
                <a:lnTo>
                  <a:pt x="21351" y="695"/>
                </a:lnTo>
                <a:lnTo>
                  <a:pt x="21184" y="184"/>
                </a:lnTo>
                <a:lnTo>
                  <a:pt x="20991" y="0"/>
                </a:lnTo>
                <a:close/>
              </a:path>
            </a:pathLst>
          </a:custGeom>
          <a:solidFill>
            <a:srgbClr val="E36C0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9" name="object 11"/>
          <p:cNvSpPr txBox="1"/>
          <p:nvPr/>
        </p:nvSpPr>
        <p:spPr>
          <a:xfrm>
            <a:off x="1527427" y="3807967"/>
            <a:ext cx="130175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30">
                <a:solidFill>
                  <a:srgbClr val="FFFFFF"/>
                </a:solidFill>
              </a:defRPr>
            </a:pPr>
            <a:r>
              <a:t>AWS</a:t>
            </a:r>
            <a:r>
              <a:rPr spc="-25"/>
              <a:t> </a:t>
            </a:r>
            <a:r>
              <a:rPr spc="-5"/>
              <a:t>Global</a:t>
            </a:r>
            <a:endParaRPr spc="-5"/>
          </a:p>
          <a:p>
            <a:pPr indent="12700">
              <a:defRPr>
                <a:solidFill>
                  <a:srgbClr val="FFFFFF"/>
                </a:solidFill>
              </a:defRPr>
            </a:pPr>
            <a:r>
              <a:t>I</a:t>
            </a:r>
            <a:r>
              <a:rPr spc="-10"/>
              <a:t>n</a:t>
            </a:r>
            <a:r>
              <a:rPr spc="-5"/>
              <a:t>f</a:t>
            </a:r>
            <a:r>
              <a:rPr spc="-40"/>
              <a:t>r</a:t>
            </a:r>
            <a:r>
              <a:t>a</a:t>
            </a:r>
            <a:r>
              <a:rPr spc="-20"/>
              <a:t>s</a:t>
            </a:r>
            <a:r>
              <a:t>t</a:t>
            </a:r>
            <a:r>
              <a:rPr spc="-10"/>
              <a:t>r</a:t>
            </a:r>
            <a:r>
              <a:rPr spc="-5"/>
              <a:t>uc</a:t>
            </a:r>
            <a:r>
              <a:rPr spc="-10"/>
              <a:t>t</a:t>
            </a:r>
            <a:r>
              <a:rPr spc="-5"/>
              <a:t>u</a:t>
            </a:r>
            <a:r>
              <a:rPr spc="-30"/>
              <a:t>r</a:t>
            </a:r>
            <a:r>
              <a:t>e</a:t>
            </a:r>
          </a:p>
        </p:txBody>
      </p:sp>
      <p:sp>
        <p:nvSpPr>
          <p:cNvPr id="1900" name="object 12"/>
          <p:cNvSpPr/>
          <p:nvPr/>
        </p:nvSpPr>
        <p:spPr>
          <a:xfrm>
            <a:off x="3439667" y="4151376"/>
            <a:ext cx="1676401" cy="352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44" y="0"/>
                </a:moveTo>
                <a:lnTo>
                  <a:pt x="756" y="0"/>
                </a:lnTo>
                <a:lnTo>
                  <a:pt x="462" y="283"/>
                </a:lnTo>
                <a:lnTo>
                  <a:pt x="222" y="1054"/>
                </a:lnTo>
                <a:lnTo>
                  <a:pt x="59" y="2199"/>
                </a:lnTo>
                <a:lnTo>
                  <a:pt x="0" y="3600"/>
                </a:lnTo>
                <a:lnTo>
                  <a:pt x="0" y="18000"/>
                </a:lnTo>
                <a:lnTo>
                  <a:pt x="59" y="19401"/>
                </a:lnTo>
                <a:lnTo>
                  <a:pt x="222" y="20545"/>
                </a:lnTo>
                <a:lnTo>
                  <a:pt x="462" y="21317"/>
                </a:lnTo>
                <a:lnTo>
                  <a:pt x="756" y="21600"/>
                </a:lnTo>
                <a:lnTo>
                  <a:pt x="20844" y="21600"/>
                </a:lnTo>
                <a:lnTo>
                  <a:pt x="21138" y="21317"/>
                </a:lnTo>
                <a:lnTo>
                  <a:pt x="21378" y="20545"/>
                </a:lnTo>
                <a:lnTo>
                  <a:pt x="21541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41" y="2199"/>
                </a:lnTo>
                <a:lnTo>
                  <a:pt x="21378" y="1054"/>
                </a:lnTo>
                <a:lnTo>
                  <a:pt x="21138" y="283"/>
                </a:lnTo>
                <a:lnTo>
                  <a:pt x="2084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1" name="object 13"/>
          <p:cNvSpPr txBox="1"/>
          <p:nvPr/>
        </p:nvSpPr>
        <p:spPr>
          <a:xfrm>
            <a:off x="3936872" y="4182262"/>
            <a:ext cx="68389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0" sz="1600">
                <a:solidFill>
                  <a:srgbClr val="1F487C"/>
                </a:solidFill>
              </a:defRPr>
            </a:pPr>
            <a:r>
              <a:t>R</a:t>
            </a:r>
            <a:r>
              <a:rPr spc="-10"/>
              <a:t>egi</a:t>
            </a:r>
            <a:r>
              <a:rPr spc="0"/>
              <a:t>o</a:t>
            </a:r>
            <a:r>
              <a:rPr spc="-10"/>
              <a:t>n</a:t>
            </a:r>
            <a:r>
              <a:rPr spc="-5"/>
              <a:t>s</a:t>
            </a:r>
          </a:p>
        </p:txBody>
      </p:sp>
      <p:sp>
        <p:nvSpPr>
          <p:cNvPr id="1902" name="object 14"/>
          <p:cNvSpPr/>
          <p:nvPr/>
        </p:nvSpPr>
        <p:spPr>
          <a:xfrm>
            <a:off x="3439667" y="3698747"/>
            <a:ext cx="1676401" cy="368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08" y="0"/>
                </a:moveTo>
                <a:lnTo>
                  <a:pt x="792" y="0"/>
                </a:lnTo>
                <a:lnTo>
                  <a:pt x="484" y="283"/>
                </a:lnTo>
                <a:lnTo>
                  <a:pt x="232" y="1055"/>
                </a:lnTo>
                <a:lnTo>
                  <a:pt x="62" y="2200"/>
                </a:lnTo>
                <a:lnTo>
                  <a:pt x="0" y="3600"/>
                </a:lnTo>
                <a:lnTo>
                  <a:pt x="0" y="18000"/>
                </a:lnTo>
                <a:lnTo>
                  <a:pt x="62" y="19401"/>
                </a:lnTo>
                <a:lnTo>
                  <a:pt x="232" y="20546"/>
                </a:lnTo>
                <a:lnTo>
                  <a:pt x="484" y="21317"/>
                </a:lnTo>
                <a:lnTo>
                  <a:pt x="792" y="21600"/>
                </a:lnTo>
                <a:lnTo>
                  <a:pt x="20808" y="21600"/>
                </a:lnTo>
                <a:lnTo>
                  <a:pt x="21116" y="21317"/>
                </a:lnTo>
                <a:lnTo>
                  <a:pt x="21368" y="20546"/>
                </a:lnTo>
                <a:lnTo>
                  <a:pt x="21538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538" y="2200"/>
                </a:lnTo>
                <a:lnTo>
                  <a:pt x="21368" y="1055"/>
                </a:lnTo>
                <a:lnTo>
                  <a:pt x="21116" y="283"/>
                </a:lnTo>
                <a:lnTo>
                  <a:pt x="2080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3" name="object 15"/>
          <p:cNvSpPr txBox="1"/>
          <p:nvPr/>
        </p:nvSpPr>
        <p:spPr>
          <a:xfrm>
            <a:off x="3526282" y="3736949"/>
            <a:ext cx="150241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0" sz="1600">
                <a:solidFill>
                  <a:srgbClr val="1F487C"/>
                </a:solidFill>
              </a:defRPr>
            </a:pPr>
            <a:r>
              <a:t>Availability</a:t>
            </a:r>
            <a:r>
              <a:rPr spc="-60"/>
              <a:t> </a:t>
            </a:r>
            <a:r>
              <a:t>Zones</a:t>
            </a:r>
          </a:p>
        </p:txBody>
      </p:sp>
      <p:sp>
        <p:nvSpPr>
          <p:cNvPr id="1904" name="object 16"/>
          <p:cNvSpPr/>
          <p:nvPr/>
        </p:nvSpPr>
        <p:spPr>
          <a:xfrm>
            <a:off x="5263896" y="3729228"/>
            <a:ext cx="1507236" cy="77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744" y="0"/>
                </a:moveTo>
                <a:lnTo>
                  <a:pt x="1856" y="0"/>
                </a:lnTo>
                <a:lnTo>
                  <a:pt x="1134" y="283"/>
                </a:lnTo>
                <a:lnTo>
                  <a:pt x="544" y="1055"/>
                </a:lnTo>
                <a:lnTo>
                  <a:pt x="146" y="2199"/>
                </a:lnTo>
                <a:lnTo>
                  <a:pt x="0" y="3600"/>
                </a:lnTo>
                <a:lnTo>
                  <a:pt x="0" y="18000"/>
                </a:lnTo>
                <a:lnTo>
                  <a:pt x="146" y="19401"/>
                </a:lnTo>
                <a:lnTo>
                  <a:pt x="544" y="20546"/>
                </a:lnTo>
                <a:lnTo>
                  <a:pt x="1134" y="21317"/>
                </a:lnTo>
                <a:lnTo>
                  <a:pt x="1856" y="21600"/>
                </a:lnTo>
                <a:lnTo>
                  <a:pt x="19744" y="21600"/>
                </a:lnTo>
                <a:lnTo>
                  <a:pt x="20466" y="21317"/>
                </a:lnTo>
                <a:lnTo>
                  <a:pt x="21056" y="20546"/>
                </a:lnTo>
                <a:lnTo>
                  <a:pt x="21454" y="19401"/>
                </a:lnTo>
                <a:lnTo>
                  <a:pt x="21600" y="18000"/>
                </a:lnTo>
                <a:lnTo>
                  <a:pt x="21600" y="3600"/>
                </a:lnTo>
                <a:lnTo>
                  <a:pt x="21454" y="2199"/>
                </a:lnTo>
                <a:lnTo>
                  <a:pt x="21056" y="1055"/>
                </a:lnTo>
                <a:lnTo>
                  <a:pt x="20466" y="283"/>
                </a:lnTo>
                <a:lnTo>
                  <a:pt x="1974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5" name="object 17"/>
          <p:cNvSpPr txBox="1"/>
          <p:nvPr/>
        </p:nvSpPr>
        <p:spPr>
          <a:xfrm>
            <a:off x="5383784" y="3972254"/>
            <a:ext cx="12693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600">
                <a:solidFill>
                  <a:srgbClr val="1F487C"/>
                </a:solidFill>
              </a:defRPr>
            </a:pPr>
            <a:r>
              <a:t>Edge</a:t>
            </a:r>
            <a:r>
              <a:rPr spc="-65"/>
              <a:t> </a:t>
            </a:r>
            <a:r>
              <a:rPr spc="-5"/>
              <a:t>Locations</a:t>
            </a:r>
          </a:p>
        </p:txBody>
      </p:sp>
      <p:sp>
        <p:nvSpPr>
          <p:cNvPr id="1906" name="object 18"/>
          <p:cNvSpPr/>
          <p:nvPr/>
        </p:nvSpPr>
        <p:spPr>
          <a:xfrm>
            <a:off x="1421891" y="2110738"/>
            <a:ext cx="1813561" cy="429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7" y="0"/>
                </a:moveTo>
                <a:lnTo>
                  <a:pt x="853" y="0"/>
                </a:lnTo>
                <a:lnTo>
                  <a:pt x="521" y="283"/>
                </a:lnTo>
                <a:lnTo>
                  <a:pt x="250" y="1056"/>
                </a:lnTo>
                <a:lnTo>
                  <a:pt x="67" y="2200"/>
                </a:lnTo>
                <a:lnTo>
                  <a:pt x="0" y="3600"/>
                </a:lnTo>
                <a:lnTo>
                  <a:pt x="0" y="18000"/>
                </a:lnTo>
                <a:lnTo>
                  <a:pt x="67" y="19400"/>
                </a:lnTo>
                <a:lnTo>
                  <a:pt x="250" y="20544"/>
                </a:lnTo>
                <a:lnTo>
                  <a:pt x="521" y="21317"/>
                </a:lnTo>
                <a:lnTo>
                  <a:pt x="853" y="21600"/>
                </a:lnTo>
                <a:lnTo>
                  <a:pt x="20747" y="21600"/>
                </a:lnTo>
                <a:lnTo>
                  <a:pt x="21079" y="21317"/>
                </a:lnTo>
                <a:lnTo>
                  <a:pt x="21350" y="20544"/>
                </a:lnTo>
                <a:lnTo>
                  <a:pt x="21533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33" y="2200"/>
                </a:lnTo>
                <a:lnTo>
                  <a:pt x="21350" y="1056"/>
                </a:lnTo>
                <a:lnTo>
                  <a:pt x="21079" y="283"/>
                </a:lnTo>
                <a:lnTo>
                  <a:pt x="20747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7" name="object 19"/>
          <p:cNvSpPr txBox="1"/>
          <p:nvPr/>
        </p:nvSpPr>
        <p:spPr>
          <a:xfrm>
            <a:off x="1744216" y="2087626"/>
            <a:ext cx="11684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5" sz="1400"/>
            </a:pPr>
            <a:r>
              <a:t>Client-side</a:t>
            </a:r>
            <a:r>
              <a:rPr spc="-35"/>
              <a:t> </a:t>
            </a:r>
            <a:r>
              <a:rPr spc="-10"/>
              <a:t>Data</a:t>
            </a:r>
          </a:p>
          <a:p>
            <a:pPr indent="1270" algn="ctr">
              <a:defRPr sz="1400"/>
            </a:pPr>
            <a:r>
              <a:t>Encryption</a:t>
            </a:r>
          </a:p>
        </p:txBody>
      </p:sp>
      <p:sp>
        <p:nvSpPr>
          <p:cNvPr id="1908" name="object 20"/>
          <p:cNvSpPr/>
          <p:nvPr/>
        </p:nvSpPr>
        <p:spPr>
          <a:xfrm>
            <a:off x="3371087" y="2110738"/>
            <a:ext cx="1565150" cy="429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1" y="0"/>
                </a:moveTo>
                <a:lnTo>
                  <a:pt x="988" y="0"/>
                </a:lnTo>
                <a:lnTo>
                  <a:pt x="604" y="283"/>
                </a:lnTo>
                <a:lnTo>
                  <a:pt x="290" y="1056"/>
                </a:lnTo>
                <a:lnTo>
                  <a:pt x="78" y="2200"/>
                </a:lnTo>
                <a:lnTo>
                  <a:pt x="0" y="3600"/>
                </a:lnTo>
                <a:lnTo>
                  <a:pt x="0" y="18000"/>
                </a:lnTo>
                <a:lnTo>
                  <a:pt x="78" y="19400"/>
                </a:lnTo>
                <a:lnTo>
                  <a:pt x="290" y="20544"/>
                </a:lnTo>
                <a:lnTo>
                  <a:pt x="604" y="21317"/>
                </a:lnTo>
                <a:lnTo>
                  <a:pt x="988" y="21600"/>
                </a:lnTo>
                <a:lnTo>
                  <a:pt x="20611" y="21600"/>
                </a:lnTo>
                <a:lnTo>
                  <a:pt x="20996" y="21317"/>
                </a:lnTo>
                <a:lnTo>
                  <a:pt x="21310" y="20544"/>
                </a:lnTo>
                <a:lnTo>
                  <a:pt x="21522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22" y="2200"/>
                </a:lnTo>
                <a:lnTo>
                  <a:pt x="21310" y="1056"/>
                </a:lnTo>
                <a:lnTo>
                  <a:pt x="20996" y="283"/>
                </a:lnTo>
                <a:lnTo>
                  <a:pt x="20611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9" name="object 21"/>
          <p:cNvSpPr txBox="1"/>
          <p:nvPr/>
        </p:nvSpPr>
        <p:spPr>
          <a:xfrm>
            <a:off x="3547364" y="2087626"/>
            <a:ext cx="121285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3200" marR="5080" indent="-191134">
              <a:spcBef>
                <a:spcPts val="100"/>
              </a:spcBef>
              <a:defRPr spc="-5" sz="1400"/>
            </a:pPr>
            <a:r>
              <a:t>Server-side</a:t>
            </a:r>
            <a:r>
              <a:rPr spc="-65"/>
              <a:t> </a:t>
            </a:r>
            <a:r>
              <a:rPr spc="-10"/>
              <a:t>Data  </a:t>
            </a:r>
            <a:r>
              <a:t>Encryption</a:t>
            </a:r>
          </a:p>
        </p:txBody>
      </p:sp>
      <p:sp>
        <p:nvSpPr>
          <p:cNvPr id="1910" name="object 22"/>
          <p:cNvSpPr/>
          <p:nvPr/>
        </p:nvSpPr>
        <p:spPr>
          <a:xfrm>
            <a:off x="5053584" y="2116834"/>
            <a:ext cx="1793748" cy="429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37" y="0"/>
                </a:moveTo>
                <a:lnTo>
                  <a:pt x="863" y="0"/>
                </a:lnTo>
                <a:lnTo>
                  <a:pt x="527" y="283"/>
                </a:lnTo>
                <a:lnTo>
                  <a:pt x="253" y="1056"/>
                </a:lnTo>
                <a:lnTo>
                  <a:pt x="68" y="2200"/>
                </a:lnTo>
                <a:lnTo>
                  <a:pt x="0" y="3600"/>
                </a:lnTo>
                <a:lnTo>
                  <a:pt x="0" y="18000"/>
                </a:lnTo>
                <a:lnTo>
                  <a:pt x="68" y="19400"/>
                </a:lnTo>
                <a:lnTo>
                  <a:pt x="253" y="20544"/>
                </a:lnTo>
                <a:lnTo>
                  <a:pt x="527" y="21317"/>
                </a:lnTo>
                <a:lnTo>
                  <a:pt x="863" y="21600"/>
                </a:lnTo>
                <a:lnTo>
                  <a:pt x="20737" y="21600"/>
                </a:lnTo>
                <a:lnTo>
                  <a:pt x="21073" y="21317"/>
                </a:lnTo>
                <a:lnTo>
                  <a:pt x="21347" y="20544"/>
                </a:lnTo>
                <a:lnTo>
                  <a:pt x="21532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32" y="2200"/>
                </a:lnTo>
                <a:lnTo>
                  <a:pt x="21347" y="1056"/>
                </a:lnTo>
                <a:lnTo>
                  <a:pt x="21073" y="283"/>
                </a:lnTo>
                <a:lnTo>
                  <a:pt x="20737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1" name="object 23"/>
          <p:cNvSpPr txBox="1"/>
          <p:nvPr/>
        </p:nvSpPr>
        <p:spPr>
          <a:xfrm>
            <a:off x="5383529" y="2093722"/>
            <a:ext cx="113347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7164" marR="5080" indent="-165100">
              <a:spcBef>
                <a:spcPts val="100"/>
              </a:spcBef>
              <a:defRPr spc="-5" sz="1400"/>
            </a:pPr>
            <a:r>
              <a:t>Network</a:t>
            </a:r>
            <a:r>
              <a:rPr spc="-85"/>
              <a:t> </a:t>
            </a:r>
            <a:r>
              <a:rPr spc="-20"/>
              <a:t>Traffic  </a:t>
            </a:r>
            <a:r>
              <a:t>Protection</a:t>
            </a:r>
          </a:p>
        </p:txBody>
      </p:sp>
      <p:sp>
        <p:nvSpPr>
          <p:cNvPr id="1912" name="object 24"/>
          <p:cNvSpPr/>
          <p:nvPr/>
        </p:nvSpPr>
        <p:spPr>
          <a:xfrm>
            <a:off x="1405126" y="1295400"/>
            <a:ext cx="5439158" cy="355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5" y="0"/>
                </a:moveTo>
                <a:lnTo>
                  <a:pt x="235" y="0"/>
                </a:lnTo>
                <a:lnTo>
                  <a:pt x="144" y="283"/>
                </a:lnTo>
                <a:lnTo>
                  <a:pt x="69" y="1055"/>
                </a:lnTo>
                <a:lnTo>
                  <a:pt x="18" y="2200"/>
                </a:lnTo>
                <a:lnTo>
                  <a:pt x="0" y="3600"/>
                </a:lnTo>
                <a:lnTo>
                  <a:pt x="0" y="18000"/>
                </a:lnTo>
                <a:lnTo>
                  <a:pt x="18" y="19400"/>
                </a:lnTo>
                <a:lnTo>
                  <a:pt x="69" y="20545"/>
                </a:lnTo>
                <a:lnTo>
                  <a:pt x="144" y="21317"/>
                </a:lnTo>
                <a:lnTo>
                  <a:pt x="235" y="21600"/>
                </a:lnTo>
                <a:lnTo>
                  <a:pt x="21365" y="21600"/>
                </a:lnTo>
                <a:lnTo>
                  <a:pt x="21456" y="21317"/>
                </a:lnTo>
                <a:lnTo>
                  <a:pt x="21531" y="20545"/>
                </a:lnTo>
                <a:lnTo>
                  <a:pt x="21582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82" y="2200"/>
                </a:lnTo>
                <a:lnTo>
                  <a:pt x="21531" y="1055"/>
                </a:lnTo>
                <a:lnTo>
                  <a:pt x="21456" y="283"/>
                </a:lnTo>
                <a:lnTo>
                  <a:pt x="21365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3" name="object 25"/>
          <p:cNvSpPr txBox="1"/>
          <p:nvPr/>
        </p:nvSpPr>
        <p:spPr>
          <a:xfrm>
            <a:off x="1909064" y="1334261"/>
            <a:ext cx="44316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500"/>
            </a:pPr>
            <a:r>
              <a:t>Platform, </a:t>
            </a:r>
            <a:r>
              <a:rPr spc="-5"/>
              <a:t>Applications, </a:t>
            </a:r>
            <a:r>
              <a:rPr spc="-15"/>
              <a:t>Identity, </a:t>
            </a:r>
            <a:r>
              <a:rPr spc="0"/>
              <a:t>and </a:t>
            </a:r>
            <a:r>
              <a:rPr spc="-5"/>
              <a:t>Access Management</a:t>
            </a:r>
          </a:p>
        </p:txBody>
      </p:sp>
      <p:sp>
        <p:nvSpPr>
          <p:cNvPr id="1914" name="object 26"/>
          <p:cNvSpPr/>
          <p:nvPr/>
        </p:nvSpPr>
        <p:spPr>
          <a:xfrm>
            <a:off x="1418844" y="1711450"/>
            <a:ext cx="5440681" cy="3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83" y="0"/>
                </a:moveTo>
                <a:lnTo>
                  <a:pt x="217" y="0"/>
                </a:lnTo>
                <a:lnTo>
                  <a:pt x="133" y="283"/>
                </a:lnTo>
                <a:lnTo>
                  <a:pt x="64" y="1056"/>
                </a:lnTo>
                <a:lnTo>
                  <a:pt x="17" y="2200"/>
                </a:lnTo>
                <a:lnTo>
                  <a:pt x="0" y="3600"/>
                </a:lnTo>
                <a:lnTo>
                  <a:pt x="0" y="18000"/>
                </a:lnTo>
                <a:lnTo>
                  <a:pt x="17" y="19400"/>
                </a:lnTo>
                <a:lnTo>
                  <a:pt x="64" y="20544"/>
                </a:lnTo>
                <a:lnTo>
                  <a:pt x="133" y="21316"/>
                </a:lnTo>
                <a:lnTo>
                  <a:pt x="217" y="21600"/>
                </a:lnTo>
                <a:lnTo>
                  <a:pt x="21383" y="21600"/>
                </a:lnTo>
                <a:lnTo>
                  <a:pt x="21467" y="21316"/>
                </a:lnTo>
                <a:lnTo>
                  <a:pt x="21536" y="20544"/>
                </a:lnTo>
                <a:lnTo>
                  <a:pt x="21583" y="19400"/>
                </a:lnTo>
                <a:lnTo>
                  <a:pt x="21600" y="18000"/>
                </a:lnTo>
                <a:lnTo>
                  <a:pt x="21600" y="3600"/>
                </a:lnTo>
                <a:lnTo>
                  <a:pt x="21583" y="2200"/>
                </a:lnTo>
                <a:lnTo>
                  <a:pt x="21536" y="1056"/>
                </a:lnTo>
                <a:lnTo>
                  <a:pt x="21467" y="283"/>
                </a:lnTo>
                <a:lnTo>
                  <a:pt x="21383" y="0"/>
                </a:lnTo>
                <a:close/>
              </a:path>
            </a:pathLst>
          </a:custGeom>
          <a:solidFill>
            <a:srgbClr val="9BBA5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5" name="object 27"/>
          <p:cNvSpPr txBox="1"/>
          <p:nvPr/>
        </p:nvSpPr>
        <p:spPr>
          <a:xfrm>
            <a:off x="2001391" y="1736598"/>
            <a:ext cx="427291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500"/>
            </a:pPr>
            <a:r>
              <a:t>Operating System, </a:t>
            </a:r>
            <a:r>
              <a:rPr spc="-5"/>
              <a:t>Network, </a:t>
            </a:r>
            <a:r>
              <a:rPr spc="0"/>
              <a:t>and </a:t>
            </a:r>
            <a:r>
              <a:t>Firewall Configuration</a:t>
            </a:r>
          </a:p>
        </p:txBody>
      </p:sp>
      <p:sp>
        <p:nvSpPr>
          <p:cNvPr id="1916" name="object 28"/>
          <p:cNvSpPr/>
          <p:nvPr/>
        </p:nvSpPr>
        <p:spPr>
          <a:xfrm>
            <a:off x="1405126" y="812291"/>
            <a:ext cx="5439158" cy="40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31" y="0"/>
                </a:moveTo>
                <a:lnTo>
                  <a:pt x="269" y="0"/>
                </a:lnTo>
                <a:lnTo>
                  <a:pt x="164" y="283"/>
                </a:lnTo>
                <a:lnTo>
                  <a:pt x="79" y="1054"/>
                </a:lnTo>
                <a:lnTo>
                  <a:pt x="21" y="2198"/>
                </a:lnTo>
                <a:lnTo>
                  <a:pt x="0" y="3600"/>
                </a:lnTo>
                <a:lnTo>
                  <a:pt x="0" y="18000"/>
                </a:lnTo>
                <a:lnTo>
                  <a:pt x="21" y="19402"/>
                </a:lnTo>
                <a:lnTo>
                  <a:pt x="79" y="20546"/>
                </a:lnTo>
                <a:lnTo>
                  <a:pt x="164" y="21317"/>
                </a:lnTo>
                <a:lnTo>
                  <a:pt x="269" y="21600"/>
                </a:lnTo>
                <a:lnTo>
                  <a:pt x="21331" y="21600"/>
                </a:lnTo>
                <a:lnTo>
                  <a:pt x="21436" y="21317"/>
                </a:lnTo>
                <a:lnTo>
                  <a:pt x="21521" y="20546"/>
                </a:lnTo>
                <a:lnTo>
                  <a:pt x="21579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79" y="2198"/>
                </a:lnTo>
                <a:lnTo>
                  <a:pt x="21521" y="1054"/>
                </a:lnTo>
                <a:lnTo>
                  <a:pt x="21436" y="283"/>
                </a:lnTo>
                <a:lnTo>
                  <a:pt x="21331" y="0"/>
                </a:lnTo>
                <a:close/>
              </a:path>
            </a:pathLst>
          </a:custGeom>
          <a:solidFill>
            <a:srgbClr val="FBB64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7" name="object 29"/>
          <p:cNvSpPr txBox="1"/>
          <p:nvPr/>
        </p:nvSpPr>
        <p:spPr>
          <a:xfrm>
            <a:off x="2391535" y="834388"/>
            <a:ext cx="346519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9" sz="2000">
                <a:solidFill>
                  <a:srgbClr val="464646"/>
                </a:solidFill>
              </a:defRPr>
            </a:pPr>
            <a:r>
              <a:t>Customer </a:t>
            </a:r>
            <a:r>
              <a:rPr spc="-4"/>
              <a:t>Applications </a:t>
            </a:r>
            <a:r>
              <a:rPr spc="0"/>
              <a:t>&amp;</a:t>
            </a:r>
            <a:r>
              <a:rPr spc="-4"/>
              <a:t> </a:t>
            </a:r>
            <a:r>
              <a:rPr spc="-15"/>
              <a:t>Content</a:t>
            </a:r>
          </a:p>
        </p:txBody>
      </p:sp>
      <p:sp>
        <p:nvSpPr>
          <p:cNvPr id="1918" name="object 30"/>
          <p:cNvSpPr/>
          <p:nvPr/>
        </p:nvSpPr>
        <p:spPr>
          <a:xfrm>
            <a:off x="353567" y="2581655"/>
            <a:ext cx="8311388" cy="1"/>
          </a:xfrm>
          <a:prstGeom prst="line">
            <a:avLst/>
          </a:prstGeom>
          <a:ln w="6096">
            <a:solidFill>
              <a:srgbClr val="7E7E7E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919" name="object 31"/>
          <p:cNvSpPr txBox="1"/>
          <p:nvPr/>
        </p:nvSpPr>
        <p:spPr>
          <a:xfrm rot="16200000">
            <a:off x="388927" y="1293689"/>
            <a:ext cx="1501776" cy="670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2600"/>
              </a:lnSpc>
              <a:defRPr spc="-20" sz="2700">
                <a:solidFill>
                  <a:srgbClr val="7B7B7B"/>
                </a:solidFill>
              </a:defRPr>
            </a:lvl1pPr>
          </a:lstStyle>
          <a:p>
            <a:pPr/>
            <a:r>
              <a:t>Customers</a:t>
            </a:r>
          </a:p>
        </p:txBody>
      </p:sp>
      <p:sp>
        <p:nvSpPr>
          <p:cNvPr id="1920" name="object 32"/>
          <p:cNvSpPr/>
          <p:nvPr/>
        </p:nvSpPr>
        <p:spPr>
          <a:xfrm>
            <a:off x="124967" y="3156204"/>
            <a:ext cx="1144526" cy="7147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1" name="object 33"/>
          <p:cNvSpPr/>
          <p:nvPr/>
        </p:nvSpPr>
        <p:spPr>
          <a:xfrm>
            <a:off x="249935" y="3406156"/>
            <a:ext cx="915128" cy="3428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2" name="object 34"/>
          <p:cNvSpPr txBox="1"/>
          <p:nvPr/>
        </p:nvSpPr>
        <p:spPr>
          <a:xfrm>
            <a:off x="6997954" y="1373580"/>
            <a:ext cx="1868805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064" algn="ctr">
              <a:defRPr spc="-5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Customers are  responsible for  security </a:t>
            </a:r>
            <a:r>
              <a:rPr b="1">
                <a:solidFill>
                  <a:srgbClr val="FBB64B"/>
                </a:solidFill>
              </a:rPr>
              <a:t>IN </a:t>
            </a:r>
            <a:r>
              <a:t>the cloud</a:t>
            </a:r>
          </a:p>
        </p:txBody>
      </p:sp>
      <p:sp>
        <p:nvSpPr>
          <p:cNvPr id="1923" name="object 35"/>
          <p:cNvSpPr txBox="1"/>
          <p:nvPr/>
        </p:nvSpPr>
        <p:spPr>
          <a:xfrm>
            <a:off x="7042149" y="3424173"/>
            <a:ext cx="1778637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defRPr spc="-25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is</a:t>
            </a:r>
            <a:r>
              <a:rPr spc="-50"/>
              <a:t> </a:t>
            </a:r>
            <a:r>
              <a:rPr spc="-5"/>
              <a:t>responsible  for the security </a:t>
            </a:r>
            <a:r>
              <a:rPr b="1" spc="-15">
                <a:solidFill>
                  <a:srgbClr val="FBB64B"/>
                </a:solidFill>
              </a:rPr>
              <a:t>OF  </a:t>
            </a:r>
            <a:r>
              <a:rPr spc="-5"/>
              <a:t>the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object 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26" name="object 2"/>
          <p:cNvSpPr txBox="1"/>
          <p:nvPr>
            <p:ph type="title"/>
          </p:nvPr>
        </p:nvSpPr>
        <p:spPr>
          <a:xfrm>
            <a:off x="415543" y="139064"/>
            <a:ext cx="296989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Physical</a:t>
            </a:r>
            <a:r>
              <a:rPr spc="0"/>
              <a:t> </a:t>
            </a:r>
            <a:r>
              <a:t>Security</a:t>
            </a:r>
          </a:p>
        </p:txBody>
      </p:sp>
      <p:sp>
        <p:nvSpPr>
          <p:cNvPr id="1927" name="object 3"/>
          <p:cNvSpPr txBox="1"/>
          <p:nvPr/>
        </p:nvSpPr>
        <p:spPr>
          <a:xfrm>
            <a:off x="419505" y="962024"/>
            <a:ext cx="5555617" cy="231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24/7 trained </a:t>
            </a:r>
            <a:r>
              <a:rPr b="1"/>
              <a:t>security</a:t>
            </a:r>
            <a:r>
              <a:rPr b="1" spc="15"/>
              <a:t> </a:t>
            </a:r>
            <a:r>
              <a:rPr b="1"/>
              <a:t>staff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data </a:t>
            </a:r>
            <a:r>
              <a:rPr spc="0"/>
              <a:t>centers </a:t>
            </a:r>
            <a:r>
              <a:rPr spc="-10"/>
              <a:t>in </a:t>
            </a:r>
            <a:r>
              <a:rPr b="1" spc="-5"/>
              <a:t>nondescript</a:t>
            </a:r>
            <a:r>
              <a:rPr b="1" spc="5"/>
              <a:t> </a:t>
            </a:r>
            <a:r>
              <a:rPr spc="-10"/>
              <a:t>and</a:t>
            </a:r>
          </a:p>
          <a:p>
            <a:pPr indent="355600"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undisclosed</a:t>
            </a:r>
            <a:r>
              <a:rPr spc="-20"/>
              <a:t> </a:t>
            </a:r>
            <a:r>
              <a:rPr b="0"/>
              <a:t>facilities</a:t>
            </a:r>
          </a:p>
          <a:p>
            <a:pPr marL="355600" marR="1050925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2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Two-factor </a:t>
            </a:r>
            <a:r>
              <a:rPr spc="-5"/>
              <a:t>authentication </a:t>
            </a:r>
            <a:r>
              <a:rPr b="0" spc="0"/>
              <a:t>for  </a:t>
            </a:r>
            <a:r>
              <a:rPr b="0" spc="-5"/>
              <a:t>authorized</a:t>
            </a:r>
            <a:r>
              <a:rPr b="0" spc="10"/>
              <a:t> </a:t>
            </a:r>
            <a:r>
              <a:rPr b="0" spc="-10"/>
              <a:t>staff</a:t>
            </a:r>
          </a:p>
          <a:p>
            <a:pPr marL="35560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Authorization </a:t>
            </a:r>
            <a:r>
              <a:rPr b="0" spc="0"/>
              <a:t>for </a:t>
            </a:r>
            <a:r>
              <a:rPr b="0"/>
              <a:t>data center</a:t>
            </a:r>
            <a:r>
              <a:rPr b="0" spc="-15"/>
              <a:t> </a:t>
            </a:r>
            <a:r>
              <a:rPr b="0" spc="0"/>
              <a:t>access</a:t>
            </a:r>
          </a:p>
        </p:txBody>
      </p:sp>
      <p:sp>
        <p:nvSpPr>
          <p:cNvPr id="1928" name="object 4"/>
          <p:cNvSpPr/>
          <p:nvPr/>
        </p:nvSpPr>
        <p:spPr>
          <a:xfrm>
            <a:off x="6793296" y="1524850"/>
            <a:ext cx="2214561" cy="31140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9" name="object 5"/>
          <p:cNvSpPr/>
          <p:nvPr/>
        </p:nvSpPr>
        <p:spPr>
          <a:xfrm>
            <a:off x="7124699" y="1680972"/>
            <a:ext cx="670561" cy="8397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0" name="object 6"/>
          <p:cNvSpPr/>
          <p:nvPr/>
        </p:nvSpPr>
        <p:spPr>
          <a:xfrm>
            <a:off x="6402323" y="3497579"/>
            <a:ext cx="470916" cy="11506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object 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33" name="object 2"/>
          <p:cNvSpPr txBox="1"/>
          <p:nvPr>
            <p:ph type="title"/>
          </p:nvPr>
        </p:nvSpPr>
        <p:spPr>
          <a:xfrm>
            <a:off x="415543" y="139064"/>
            <a:ext cx="5678172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Hardware, Software, and</a:t>
            </a:r>
            <a:r>
              <a:rPr spc="0"/>
              <a:t> </a:t>
            </a:r>
            <a:r>
              <a:t>Network</a:t>
            </a:r>
          </a:p>
        </p:txBody>
      </p:sp>
      <p:sp>
        <p:nvSpPr>
          <p:cNvPr id="1934" name="object 3"/>
          <p:cNvSpPr txBox="1"/>
          <p:nvPr/>
        </p:nvSpPr>
        <p:spPr>
          <a:xfrm>
            <a:off x="419505" y="1035177"/>
            <a:ext cx="4519297" cy="2669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Automated </a:t>
            </a:r>
            <a:r>
              <a:rPr b="1"/>
              <a:t>change-control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process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Bastion </a:t>
            </a:r>
            <a:r>
              <a:rPr spc="0"/>
              <a:t>servers that </a:t>
            </a:r>
            <a:r>
              <a:rPr b="1"/>
              <a:t>record</a:t>
            </a:r>
            <a:r>
              <a:rPr b="1" spc="-40"/>
              <a:t> </a:t>
            </a:r>
            <a:r>
              <a:rPr b="1" spc="0"/>
              <a:t>all</a:t>
            </a:r>
          </a:p>
          <a:p>
            <a:pPr indent="355600"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</a:t>
            </a:r>
            <a:r>
              <a:rPr spc="10"/>
              <a:t> </a:t>
            </a:r>
            <a:r>
              <a:t>attempts</a:t>
            </a:r>
          </a:p>
          <a:p>
            <a:pPr marL="355600" marR="177164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Firewall </a:t>
            </a:r>
            <a:r>
              <a:rPr b="0" spc="-5"/>
              <a:t>and other</a:t>
            </a:r>
            <a:r>
              <a:rPr b="0" spc="-45"/>
              <a:t> </a:t>
            </a:r>
            <a:r>
              <a:rPr spc="-5"/>
              <a:t>boundary  devices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b="1" spc="0"/>
              <a:t>monitoring</a:t>
            </a:r>
            <a:r>
              <a:rPr b="1" spc="-15"/>
              <a:t> </a:t>
            </a:r>
            <a:r>
              <a:rPr spc="-5"/>
              <a:t>tools</a:t>
            </a:r>
          </a:p>
        </p:txBody>
      </p:sp>
      <p:sp>
        <p:nvSpPr>
          <p:cNvPr id="1935" name="object 4"/>
          <p:cNvSpPr/>
          <p:nvPr/>
        </p:nvSpPr>
        <p:spPr>
          <a:xfrm>
            <a:off x="7635995" y="2011581"/>
            <a:ext cx="644407" cy="5256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6" name="object 5"/>
          <p:cNvSpPr/>
          <p:nvPr/>
        </p:nvSpPr>
        <p:spPr>
          <a:xfrm>
            <a:off x="5776946" y="1913886"/>
            <a:ext cx="3051518" cy="24693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7" name="object 6"/>
          <p:cNvSpPr/>
          <p:nvPr/>
        </p:nvSpPr>
        <p:spPr>
          <a:xfrm>
            <a:off x="5720577" y="3328821"/>
            <a:ext cx="644495" cy="5247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object 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40" name="object 2"/>
          <p:cNvSpPr txBox="1"/>
          <p:nvPr>
            <p:ph type="title"/>
          </p:nvPr>
        </p:nvSpPr>
        <p:spPr>
          <a:xfrm>
            <a:off x="415544" y="139064"/>
            <a:ext cx="5586730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Certifications and Accreditations</a:t>
            </a:r>
          </a:p>
        </p:txBody>
      </p:sp>
      <p:sp>
        <p:nvSpPr>
          <p:cNvPr id="1941" name="object 3"/>
          <p:cNvSpPr/>
          <p:nvPr/>
        </p:nvSpPr>
        <p:spPr>
          <a:xfrm>
            <a:off x="0" y="585215"/>
            <a:ext cx="3505200" cy="172669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42" name="object 4"/>
          <p:cNvSpPr/>
          <p:nvPr/>
        </p:nvSpPr>
        <p:spPr>
          <a:xfrm>
            <a:off x="0" y="2311906"/>
            <a:ext cx="9144000" cy="15422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43" name="object 5"/>
          <p:cNvSpPr/>
          <p:nvPr/>
        </p:nvSpPr>
        <p:spPr>
          <a:xfrm>
            <a:off x="3771900" y="800099"/>
            <a:ext cx="5295900" cy="165201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44" name="object 6"/>
          <p:cNvSpPr/>
          <p:nvPr/>
        </p:nvSpPr>
        <p:spPr>
          <a:xfrm>
            <a:off x="761" y="4016502"/>
            <a:ext cx="9144001" cy="646178"/>
          </a:xfrm>
          <a:prstGeom prst="rect">
            <a:avLst/>
          </a:prstGeom>
          <a:ln w="25908">
            <a:solidFill>
              <a:srgbClr val="F1920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5" name="object 7"/>
          <p:cNvSpPr txBox="1"/>
          <p:nvPr/>
        </p:nvSpPr>
        <p:spPr>
          <a:xfrm>
            <a:off x="13716" y="4029454"/>
            <a:ext cx="9131301" cy="525923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714" algn="ctr">
              <a:spcBef>
                <a:spcPts val="200"/>
              </a:spcBef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ISO </a:t>
            </a:r>
            <a:r>
              <a:rPr spc="-5"/>
              <a:t>9001, </a:t>
            </a:r>
            <a:r>
              <a:t>ISO </a:t>
            </a:r>
            <a:r>
              <a:rPr spc="-5"/>
              <a:t>27001, </a:t>
            </a:r>
            <a:r>
              <a:t>ISO </a:t>
            </a:r>
            <a:r>
              <a:rPr spc="-5"/>
              <a:t>27017, </a:t>
            </a:r>
            <a:r>
              <a:t>ISO </a:t>
            </a:r>
            <a:r>
              <a:rPr spc="-5"/>
              <a:t>27018, </a:t>
            </a:r>
            <a:r>
              <a:t>IRAP </a:t>
            </a:r>
            <a:r>
              <a:rPr spc="-5"/>
              <a:t>(Australia), </a:t>
            </a:r>
            <a:r>
              <a:t>MLPS </a:t>
            </a:r>
            <a:r>
              <a:rPr spc="-5"/>
              <a:t>Level 3</a:t>
            </a:r>
            <a:r>
              <a:rPr spc="45"/>
              <a:t> </a:t>
            </a:r>
            <a:r>
              <a:rPr spc="-5"/>
              <a:t>(China),</a:t>
            </a:r>
          </a:p>
          <a:p>
            <a:pPr marR="5714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MTCS </a:t>
            </a:r>
            <a:r>
              <a:rPr spc="-20"/>
              <a:t>Tier </a:t>
            </a:r>
            <a:r>
              <a:rPr spc="-5"/>
              <a:t>3 Certification (Singapore) and more</a:t>
            </a:r>
            <a:r>
              <a:rPr spc="25"/>
              <a:t> 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object 3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48" name="object 2"/>
          <p:cNvSpPr txBox="1"/>
          <p:nvPr>
            <p:ph type="title"/>
          </p:nvPr>
        </p:nvSpPr>
        <p:spPr>
          <a:xfrm>
            <a:off x="415543" y="139064"/>
            <a:ext cx="254190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SSL</a:t>
            </a:r>
            <a:r>
              <a:rPr spc="-200"/>
              <a:t> </a:t>
            </a:r>
            <a:r>
              <a:t>Endpoints</a:t>
            </a:r>
          </a:p>
        </p:txBody>
      </p:sp>
      <p:sp>
        <p:nvSpPr>
          <p:cNvPr id="1949" name="object 3"/>
          <p:cNvSpPr/>
          <p:nvPr/>
        </p:nvSpPr>
        <p:spPr>
          <a:xfrm>
            <a:off x="5682996" y="748283"/>
            <a:ext cx="2197608" cy="3810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0" name="object 4"/>
          <p:cNvSpPr/>
          <p:nvPr/>
        </p:nvSpPr>
        <p:spPr>
          <a:xfrm>
            <a:off x="5730240" y="775716"/>
            <a:ext cx="2103120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1" name="object 5"/>
          <p:cNvSpPr/>
          <p:nvPr/>
        </p:nvSpPr>
        <p:spPr>
          <a:xfrm>
            <a:off x="5730240" y="775716"/>
            <a:ext cx="2103120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2" name="object 6"/>
          <p:cNvSpPr/>
          <p:nvPr/>
        </p:nvSpPr>
        <p:spPr>
          <a:xfrm>
            <a:off x="5684520" y="754380"/>
            <a:ext cx="2188465" cy="5547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3" name="object 7"/>
          <p:cNvSpPr/>
          <p:nvPr/>
        </p:nvSpPr>
        <p:spPr>
          <a:xfrm>
            <a:off x="6405371" y="806194"/>
            <a:ext cx="746760" cy="5120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4" name="object 8"/>
          <p:cNvSpPr/>
          <p:nvPr/>
        </p:nvSpPr>
        <p:spPr>
          <a:xfrm>
            <a:off x="5727191" y="774191"/>
            <a:ext cx="2103120" cy="46939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5" name="object 9"/>
          <p:cNvSpPr txBox="1"/>
          <p:nvPr/>
        </p:nvSpPr>
        <p:spPr>
          <a:xfrm>
            <a:off x="5734810" y="869949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sp>
        <p:nvSpPr>
          <p:cNvPr id="1956" name="object 10"/>
          <p:cNvSpPr/>
          <p:nvPr/>
        </p:nvSpPr>
        <p:spPr>
          <a:xfrm>
            <a:off x="3512820" y="748283"/>
            <a:ext cx="2197608" cy="3810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7" name="object 11"/>
          <p:cNvSpPr/>
          <p:nvPr/>
        </p:nvSpPr>
        <p:spPr>
          <a:xfrm>
            <a:off x="3560064" y="775716"/>
            <a:ext cx="2103120" cy="37155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8" name="object 12"/>
          <p:cNvSpPr/>
          <p:nvPr/>
        </p:nvSpPr>
        <p:spPr>
          <a:xfrm>
            <a:off x="3560064" y="775716"/>
            <a:ext cx="2103120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9" name="object 13"/>
          <p:cNvSpPr/>
          <p:nvPr/>
        </p:nvSpPr>
        <p:spPr>
          <a:xfrm>
            <a:off x="1306067" y="751331"/>
            <a:ext cx="2197608" cy="38130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0" name="object 14"/>
          <p:cNvSpPr/>
          <p:nvPr/>
        </p:nvSpPr>
        <p:spPr>
          <a:xfrm>
            <a:off x="1353311" y="778762"/>
            <a:ext cx="2103119" cy="371856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1" name="object 15"/>
          <p:cNvSpPr/>
          <p:nvPr/>
        </p:nvSpPr>
        <p:spPr>
          <a:xfrm>
            <a:off x="1353310" y="778762"/>
            <a:ext cx="2103121" cy="3718561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2" name="object 16"/>
          <p:cNvSpPr txBox="1"/>
          <p:nvPr/>
        </p:nvSpPr>
        <p:spPr>
          <a:xfrm>
            <a:off x="1368296" y="1449069"/>
            <a:ext cx="205232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  <a:r>
              <a:rPr spc="-70"/>
              <a:t> </a:t>
            </a:r>
            <a:r>
              <a:rPr spc="-10"/>
              <a:t>Transmission</a:t>
            </a:r>
          </a:p>
        </p:txBody>
      </p:sp>
      <p:sp>
        <p:nvSpPr>
          <p:cNvPr id="1963" name="object 17"/>
          <p:cNvSpPr txBox="1"/>
          <p:nvPr/>
        </p:nvSpPr>
        <p:spPr>
          <a:xfrm>
            <a:off x="1404874" y="1937129"/>
            <a:ext cx="1975486" cy="90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secure</a:t>
            </a:r>
            <a:r>
              <a:rPr spc="-55"/>
              <a:t> </a:t>
            </a:r>
            <a:r>
              <a:t>endpoints  to establish secure  communication  sessions</a:t>
            </a:r>
            <a:r>
              <a:rPr spc="-40"/>
              <a:t> </a:t>
            </a:r>
            <a:r>
              <a:t>(HTTPS).</a:t>
            </a:r>
          </a:p>
        </p:txBody>
      </p:sp>
      <p:sp>
        <p:nvSpPr>
          <p:cNvPr id="1964" name="object 18"/>
          <p:cNvSpPr txBox="1"/>
          <p:nvPr/>
        </p:nvSpPr>
        <p:spPr>
          <a:xfrm>
            <a:off x="3712209" y="1460118"/>
            <a:ext cx="1765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40"/>
              <a:t> </a:t>
            </a:r>
            <a:r>
              <a:rPr spc="0"/>
              <a:t>Firewalls</a:t>
            </a:r>
          </a:p>
        </p:txBody>
      </p:sp>
      <p:sp>
        <p:nvSpPr>
          <p:cNvPr id="1965" name="object 19"/>
          <p:cNvSpPr txBox="1"/>
          <p:nvPr/>
        </p:nvSpPr>
        <p:spPr>
          <a:xfrm>
            <a:off x="3692397" y="1947797"/>
            <a:ext cx="1806576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59" marR="5080" indent="-22859" algn="just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security</a:t>
            </a:r>
            <a:r>
              <a:rPr spc="-45"/>
              <a:t> </a:t>
            </a:r>
            <a:r>
              <a:t>groups  to configure firewall  rules for</a:t>
            </a:r>
            <a:r>
              <a:rPr spc="0"/>
              <a:t> </a:t>
            </a:r>
            <a:r>
              <a:t>instances.</a:t>
            </a:r>
          </a:p>
        </p:txBody>
      </p:sp>
      <p:sp>
        <p:nvSpPr>
          <p:cNvPr id="1966" name="object 20"/>
          <p:cNvSpPr/>
          <p:nvPr/>
        </p:nvSpPr>
        <p:spPr>
          <a:xfrm>
            <a:off x="1306067" y="742187"/>
            <a:ext cx="2188463" cy="56692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7" name="object 21"/>
          <p:cNvSpPr/>
          <p:nvPr/>
        </p:nvSpPr>
        <p:spPr>
          <a:xfrm>
            <a:off x="1517902" y="800099"/>
            <a:ext cx="1764794" cy="512064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8" name="object 22"/>
          <p:cNvSpPr txBox="1"/>
          <p:nvPr/>
        </p:nvSpPr>
        <p:spPr>
          <a:xfrm>
            <a:off x="1682494" y="895246"/>
            <a:ext cx="1435736" cy="21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125"/>
              <a:t> </a:t>
            </a:r>
            <a:r>
              <a:t>Endpoints</a:t>
            </a:r>
          </a:p>
        </p:txBody>
      </p:sp>
      <p:sp>
        <p:nvSpPr>
          <p:cNvPr id="1969" name="object 23"/>
          <p:cNvSpPr/>
          <p:nvPr/>
        </p:nvSpPr>
        <p:spPr>
          <a:xfrm>
            <a:off x="3526535" y="754380"/>
            <a:ext cx="2188465" cy="5547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0" name="object 24"/>
          <p:cNvSpPr/>
          <p:nvPr/>
        </p:nvSpPr>
        <p:spPr>
          <a:xfrm>
            <a:off x="3666743" y="806194"/>
            <a:ext cx="1908050" cy="51206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1" name="object 25"/>
          <p:cNvSpPr/>
          <p:nvPr/>
        </p:nvSpPr>
        <p:spPr>
          <a:xfrm>
            <a:off x="3569208" y="774191"/>
            <a:ext cx="2103120" cy="46939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2" name="object 26"/>
          <p:cNvSpPr txBox="1"/>
          <p:nvPr/>
        </p:nvSpPr>
        <p:spPr>
          <a:xfrm>
            <a:off x="3564635" y="869949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66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5"/>
              <a:t> </a:t>
            </a:r>
            <a:r>
              <a:rPr spc="-10"/>
              <a:t>Groups</a:t>
            </a:r>
          </a:p>
        </p:txBody>
      </p:sp>
      <p:sp>
        <p:nvSpPr>
          <p:cNvPr id="1973" name="object 27"/>
          <p:cNvSpPr txBox="1"/>
          <p:nvPr/>
        </p:nvSpPr>
        <p:spPr>
          <a:xfrm>
            <a:off x="5986907" y="1461897"/>
            <a:ext cx="159194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5"/>
              <a:t> </a:t>
            </a:r>
            <a:r>
              <a:rPr spc="-5"/>
              <a:t>Control</a:t>
            </a:r>
          </a:p>
        </p:txBody>
      </p:sp>
      <p:sp>
        <p:nvSpPr>
          <p:cNvPr id="1974" name="object 28"/>
          <p:cNvSpPr txBox="1"/>
          <p:nvPr/>
        </p:nvSpPr>
        <p:spPr>
          <a:xfrm>
            <a:off x="5900039" y="1949575"/>
            <a:ext cx="1762761" cy="205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public and  private subnets,  </a:t>
            </a:r>
            <a:r>
              <a:rPr spc="-80"/>
              <a:t>NAT, </a:t>
            </a:r>
            <a:r>
              <a:t>and VPN  support in </a:t>
            </a:r>
            <a:r>
              <a:rPr spc="-10"/>
              <a:t>your  </a:t>
            </a:r>
            <a:r>
              <a:t>virtual private</a:t>
            </a:r>
            <a:r>
              <a:rPr spc="-40"/>
              <a:t> </a:t>
            </a:r>
            <a:r>
              <a:t>cloud  to create low-level  networking  constraints for  resource access.</a:t>
            </a:r>
          </a:p>
        </p:txBody>
      </p:sp>
      <p:sp>
        <p:nvSpPr>
          <p:cNvPr id="1975" name="object 29"/>
          <p:cNvSpPr/>
          <p:nvPr/>
        </p:nvSpPr>
        <p:spPr>
          <a:xfrm>
            <a:off x="1313687" y="742187"/>
            <a:ext cx="2188466" cy="56692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6" name="object 30"/>
          <p:cNvSpPr/>
          <p:nvPr/>
        </p:nvSpPr>
        <p:spPr>
          <a:xfrm>
            <a:off x="1525523" y="800099"/>
            <a:ext cx="1764794" cy="512064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7" name="object 31"/>
          <p:cNvSpPr/>
          <p:nvPr/>
        </p:nvSpPr>
        <p:spPr>
          <a:xfrm>
            <a:off x="1356359" y="761999"/>
            <a:ext cx="2103121" cy="481586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8" name="object 32"/>
          <p:cNvSpPr txBox="1"/>
          <p:nvPr/>
        </p:nvSpPr>
        <p:spPr>
          <a:xfrm>
            <a:off x="1357883" y="863346"/>
            <a:ext cx="209422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3147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55"/>
              <a:t> </a:t>
            </a:r>
            <a:r>
              <a:t>Endpoints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object 30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81" name="object 2"/>
          <p:cNvSpPr txBox="1"/>
          <p:nvPr>
            <p:ph type="title"/>
          </p:nvPr>
        </p:nvSpPr>
        <p:spPr>
          <a:xfrm>
            <a:off x="415543" y="139064"/>
            <a:ext cx="278892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Security Groups</a:t>
            </a:r>
          </a:p>
        </p:txBody>
      </p:sp>
      <p:sp>
        <p:nvSpPr>
          <p:cNvPr id="1982" name="object 3"/>
          <p:cNvSpPr/>
          <p:nvPr/>
        </p:nvSpPr>
        <p:spPr>
          <a:xfrm>
            <a:off x="3505200" y="748283"/>
            <a:ext cx="2197607" cy="3810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3" name="object 4"/>
          <p:cNvSpPr/>
          <p:nvPr/>
        </p:nvSpPr>
        <p:spPr>
          <a:xfrm>
            <a:off x="3552443" y="775716"/>
            <a:ext cx="2103122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4" name="object 5"/>
          <p:cNvSpPr/>
          <p:nvPr/>
        </p:nvSpPr>
        <p:spPr>
          <a:xfrm>
            <a:off x="3552443" y="775716"/>
            <a:ext cx="2103122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5" name="object 6"/>
          <p:cNvSpPr/>
          <p:nvPr/>
        </p:nvSpPr>
        <p:spPr>
          <a:xfrm>
            <a:off x="1309116" y="751330"/>
            <a:ext cx="2197608" cy="380695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6" name="object 7"/>
          <p:cNvSpPr/>
          <p:nvPr/>
        </p:nvSpPr>
        <p:spPr>
          <a:xfrm>
            <a:off x="1356360" y="778762"/>
            <a:ext cx="2103119" cy="371246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7" name="object 8"/>
          <p:cNvSpPr/>
          <p:nvPr/>
        </p:nvSpPr>
        <p:spPr>
          <a:xfrm>
            <a:off x="1356359" y="778762"/>
            <a:ext cx="2103121" cy="3712466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8" name="object 9"/>
          <p:cNvSpPr/>
          <p:nvPr/>
        </p:nvSpPr>
        <p:spPr>
          <a:xfrm>
            <a:off x="1321307" y="754380"/>
            <a:ext cx="2188466" cy="55626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9" name="object 10"/>
          <p:cNvSpPr/>
          <p:nvPr/>
        </p:nvSpPr>
        <p:spPr>
          <a:xfrm>
            <a:off x="1533143" y="807719"/>
            <a:ext cx="1764794" cy="51206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0" name="object 11"/>
          <p:cNvSpPr/>
          <p:nvPr/>
        </p:nvSpPr>
        <p:spPr>
          <a:xfrm>
            <a:off x="1363979" y="774191"/>
            <a:ext cx="2103122" cy="470916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1" name="object 12"/>
          <p:cNvSpPr txBox="1"/>
          <p:nvPr/>
        </p:nvSpPr>
        <p:spPr>
          <a:xfrm>
            <a:off x="1360932" y="870585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3655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55"/>
              <a:t> </a:t>
            </a:r>
            <a:r>
              <a:t>Endpoints</a:t>
            </a:r>
          </a:p>
        </p:txBody>
      </p:sp>
      <p:sp>
        <p:nvSpPr>
          <p:cNvPr id="1992" name="object 13"/>
          <p:cNvSpPr/>
          <p:nvPr/>
        </p:nvSpPr>
        <p:spPr>
          <a:xfrm>
            <a:off x="3515867" y="760476"/>
            <a:ext cx="2188465" cy="55321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3" name="object 14"/>
          <p:cNvSpPr/>
          <p:nvPr/>
        </p:nvSpPr>
        <p:spPr>
          <a:xfrm>
            <a:off x="3656076" y="810767"/>
            <a:ext cx="1908049" cy="512064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4" name="object 15"/>
          <p:cNvSpPr/>
          <p:nvPr/>
        </p:nvSpPr>
        <p:spPr>
          <a:xfrm>
            <a:off x="3558540" y="780287"/>
            <a:ext cx="2103120" cy="467870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5" name="object 16"/>
          <p:cNvSpPr txBox="1"/>
          <p:nvPr/>
        </p:nvSpPr>
        <p:spPr>
          <a:xfrm>
            <a:off x="3557015" y="874902"/>
            <a:ext cx="209423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63525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Security</a:t>
            </a:r>
            <a:r>
              <a:rPr spc="5"/>
              <a:t> </a:t>
            </a:r>
            <a:r>
              <a:rPr spc="-10"/>
              <a:t>Groups</a:t>
            </a:r>
          </a:p>
        </p:txBody>
      </p:sp>
      <p:sp>
        <p:nvSpPr>
          <p:cNvPr id="1996" name="object 17"/>
          <p:cNvSpPr txBox="1"/>
          <p:nvPr/>
        </p:nvSpPr>
        <p:spPr>
          <a:xfrm>
            <a:off x="3705733" y="1460118"/>
            <a:ext cx="176593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Instance</a:t>
            </a:r>
            <a:r>
              <a:rPr spc="-40"/>
              <a:t> </a:t>
            </a:r>
            <a:r>
              <a:rPr spc="0"/>
              <a:t>Firewalls</a:t>
            </a:r>
          </a:p>
        </p:txBody>
      </p:sp>
      <p:sp>
        <p:nvSpPr>
          <p:cNvPr id="1997" name="object 18"/>
          <p:cNvSpPr txBox="1"/>
          <p:nvPr/>
        </p:nvSpPr>
        <p:spPr>
          <a:xfrm>
            <a:off x="3685921" y="1947797"/>
            <a:ext cx="1806576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59" marR="5080" indent="-23494" algn="just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security</a:t>
            </a:r>
            <a:r>
              <a:rPr spc="-45"/>
              <a:t> </a:t>
            </a:r>
            <a:r>
              <a:t>groups  to configure firewall  rules for</a:t>
            </a:r>
            <a:r>
              <a:rPr spc="0"/>
              <a:t> </a:t>
            </a:r>
            <a:r>
              <a:t>instances.</a:t>
            </a:r>
          </a:p>
        </p:txBody>
      </p:sp>
      <p:sp>
        <p:nvSpPr>
          <p:cNvPr id="1998" name="object 19"/>
          <p:cNvSpPr/>
          <p:nvPr/>
        </p:nvSpPr>
        <p:spPr>
          <a:xfrm>
            <a:off x="5676900" y="748283"/>
            <a:ext cx="2197607" cy="3810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9" name="object 20"/>
          <p:cNvSpPr/>
          <p:nvPr/>
        </p:nvSpPr>
        <p:spPr>
          <a:xfrm>
            <a:off x="5724143" y="775716"/>
            <a:ext cx="2103122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0" name="object 21"/>
          <p:cNvSpPr/>
          <p:nvPr/>
        </p:nvSpPr>
        <p:spPr>
          <a:xfrm>
            <a:off x="5724143" y="775716"/>
            <a:ext cx="2103122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01" name="object 22"/>
          <p:cNvSpPr/>
          <p:nvPr/>
        </p:nvSpPr>
        <p:spPr>
          <a:xfrm>
            <a:off x="5687567" y="754380"/>
            <a:ext cx="2188465" cy="55473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2" name="object 23"/>
          <p:cNvSpPr/>
          <p:nvPr/>
        </p:nvSpPr>
        <p:spPr>
          <a:xfrm>
            <a:off x="6408420" y="806194"/>
            <a:ext cx="746760" cy="51206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3" name="object 24"/>
          <p:cNvSpPr/>
          <p:nvPr/>
        </p:nvSpPr>
        <p:spPr>
          <a:xfrm>
            <a:off x="5730240" y="774191"/>
            <a:ext cx="2103120" cy="46939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4" name="object 25"/>
          <p:cNvSpPr txBox="1"/>
          <p:nvPr/>
        </p:nvSpPr>
        <p:spPr>
          <a:xfrm>
            <a:off x="5728715" y="869949"/>
            <a:ext cx="2094230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3970" algn="ctr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sp>
        <p:nvSpPr>
          <p:cNvPr id="2005" name="object 26"/>
          <p:cNvSpPr txBox="1"/>
          <p:nvPr/>
        </p:nvSpPr>
        <p:spPr>
          <a:xfrm>
            <a:off x="1368296" y="1449069"/>
            <a:ext cx="205232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  <a:r>
              <a:rPr spc="-70"/>
              <a:t> </a:t>
            </a:r>
            <a:r>
              <a:rPr spc="-10"/>
              <a:t>Transmission</a:t>
            </a:r>
          </a:p>
        </p:txBody>
      </p:sp>
      <p:sp>
        <p:nvSpPr>
          <p:cNvPr id="2006" name="object 27"/>
          <p:cNvSpPr txBox="1"/>
          <p:nvPr/>
        </p:nvSpPr>
        <p:spPr>
          <a:xfrm>
            <a:off x="1404874" y="1937129"/>
            <a:ext cx="1975486" cy="90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secure</a:t>
            </a:r>
            <a:r>
              <a:rPr spc="-55"/>
              <a:t> </a:t>
            </a:r>
            <a:r>
              <a:t>endpoints  to establish secure  communication  sessions</a:t>
            </a:r>
            <a:r>
              <a:rPr spc="-40"/>
              <a:t> </a:t>
            </a:r>
            <a:r>
              <a:t>(HTTPS).</a:t>
            </a:r>
          </a:p>
        </p:txBody>
      </p:sp>
      <p:sp>
        <p:nvSpPr>
          <p:cNvPr id="2007" name="object 28"/>
          <p:cNvSpPr txBox="1"/>
          <p:nvPr/>
        </p:nvSpPr>
        <p:spPr>
          <a:xfrm>
            <a:off x="5986907" y="1461897"/>
            <a:ext cx="159194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Network</a:t>
            </a:r>
            <a:r>
              <a:rPr spc="-75"/>
              <a:t> </a:t>
            </a:r>
            <a:r>
              <a:rPr spc="-5"/>
              <a:t>Control</a:t>
            </a:r>
          </a:p>
        </p:txBody>
      </p:sp>
      <p:sp>
        <p:nvSpPr>
          <p:cNvPr id="2008" name="object 29"/>
          <p:cNvSpPr txBox="1"/>
          <p:nvPr/>
        </p:nvSpPr>
        <p:spPr>
          <a:xfrm>
            <a:off x="5900039" y="1949575"/>
            <a:ext cx="1762761" cy="205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905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public and  private subnets,  </a:t>
            </a:r>
            <a:r>
              <a:rPr spc="-80"/>
              <a:t>NAT, </a:t>
            </a:r>
            <a:r>
              <a:t>and VPN  support in </a:t>
            </a:r>
            <a:r>
              <a:rPr spc="-10"/>
              <a:t>your  </a:t>
            </a:r>
            <a:r>
              <a:t>virtual private</a:t>
            </a:r>
            <a:r>
              <a:rPr spc="-40"/>
              <a:t> </a:t>
            </a:r>
            <a:r>
              <a:t>cloud  to create low-level  networking  constraints for  resource</a:t>
            </a:r>
            <a:r>
              <a:rPr spc="-10"/>
              <a:t> </a:t>
            </a:r>
            <a:r>
              <a:t>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object 2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11" name="object 2"/>
          <p:cNvSpPr txBox="1"/>
          <p:nvPr>
            <p:ph type="title"/>
          </p:nvPr>
        </p:nvSpPr>
        <p:spPr>
          <a:xfrm>
            <a:off x="415543" y="139064"/>
            <a:ext cx="6066792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Virtual </a:t>
            </a:r>
            <a:r>
              <a:rPr spc="0"/>
              <a:t>Private </a:t>
            </a:r>
            <a:r>
              <a:t>Cloud</a:t>
            </a:r>
            <a:r>
              <a:rPr spc="0"/>
              <a:t> </a:t>
            </a:r>
            <a:r>
              <a:t>(VPC)</a:t>
            </a:r>
          </a:p>
        </p:txBody>
      </p:sp>
      <p:sp>
        <p:nvSpPr>
          <p:cNvPr id="2012" name="object 3"/>
          <p:cNvSpPr/>
          <p:nvPr/>
        </p:nvSpPr>
        <p:spPr>
          <a:xfrm>
            <a:off x="5684520" y="748283"/>
            <a:ext cx="2197608" cy="3810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3" name="object 4"/>
          <p:cNvSpPr/>
          <p:nvPr/>
        </p:nvSpPr>
        <p:spPr>
          <a:xfrm>
            <a:off x="5731764" y="775716"/>
            <a:ext cx="2103120" cy="37155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4" name="object 5"/>
          <p:cNvSpPr/>
          <p:nvPr/>
        </p:nvSpPr>
        <p:spPr>
          <a:xfrm>
            <a:off x="5731764" y="775716"/>
            <a:ext cx="2103120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15" name="object 6"/>
          <p:cNvSpPr/>
          <p:nvPr/>
        </p:nvSpPr>
        <p:spPr>
          <a:xfrm>
            <a:off x="5698235" y="757427"/>
            <a:ext cx="2188465" cy="5547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6" name="object 7"/>
          <p:cNvSpPr/>
          <p:nvPr/>
        </p:nvSpPr>
        <p:spPr>
          <a:xfrm>
            <a:off x="6419088" y="809244"/>
            <a:ext cx="746761" cy="5120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7" name="object 8"/>
          <p:cNvSpPr/>
          <p:nvPr/>
        </p:nvSpPr>
        <p:spPr>
          <a:xfrm>
            <a:off x="5740908" y="777239"/>
            <a:ext cx="2103120" cy="469393"/>
          </a:xfrm>
          <a:prstGeom prst="rect">
            <a:avLst/>
          </a:prstGeom>
          <a:solidFill>
            <a:srgbClr val="F9A63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18" name="object 9"/>
          <p:cNvSpPr txBox="1"/>
          <p:nvPr/>
        </p:nvSpPr>
        <p:spPr>
          <a:xfrm>
            <a:off x="5736335" y="872438"/>
            <a:ext cx="209423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9684" algn="ctr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VPC</a:t>
            </a:r>
          </a:p>
        </p:txBody>
      </p:sp>
      <p:sp>
        <p:nvSpPr>
          <p:cNvPr id="2019" name="object 10"/>
          <p:cNvSpPr/>
          <p:nvPr/>
        </p:nvSpPr>
        <p:spPr>
          <a:xfrm>
            <a:off x="3497579" y="748283"/>
            <a:ext cx="2197608" cy="3810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0" name="object 11"/>
          <p:cNvSpPr/>
          <p:nvPr/>
        </p:nvSpPr>
        <p:spPr>
          <a:xfrm>
            <a:off x="3544823" y="775716"/>
            <a:ext cx="2103121" cy="37155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1" name="object 12"/>
          <p:cNvSpPr/>
          <p:nvPr/>
        </p:nvSpPr>
        <p:spPr>
          <a:xfrm>
            <a:off x="3544823" y="775716"/>
            <a:ext cx="2103121" cy="3715513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22" name="object 13"/>
          <p:cNvSpPr/>
          <p:nvPr/>
        </p:nvSpPr>
        <p:spPr>
          <a:xfrm>
            <a:off x="1301496" y="751330"/>
            <a:ext cx="2197608" cy="380695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3" name="object 14"/>
          <p:cNvSpPr/>
          <p:nvPr/>
        </p:nvSpPr>
        <p:spPr>
          <a:xfrm>
            <a:off x="1348738" y="778762"/>
            <a:ext cx="2103122" cy="371246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4" name="object 15"/>
          <p:cNvSpPr/>
          <p:nvPr/>
        </p:nvSpPr>
        <p:spPr>
          <a:xfrm>
            <a:off x="1348738" y="778762"/>
            <a:ext cx="2103122" cy="3712466"/>
          </a:xfrm>
          <a:prstGeom prst="rect">
            <a:avLst/>
          </a:pr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25" name="object 16"/>
          <p:cNvSpPr/>
          <p:nvPr/>
        </p:nvSpPr>
        <p:spPr>
          <a:xfrm>
            <a:off x="1313687" y="754380"/>
            <a:ext cx="2188466" cy="55626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6" name="object 17"/>
          <p:cNvSpPr/>
          <p:nvPr/>
        </p:nvSpPr>
        <p:spPr>
          <a:xfrm>
            <a:off x="1525523" y="807719"/>
            <a:ext cx="1764794" cy="51206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7" name="object 18"/>
          <p:cNvSpPr/>
          <p:nvPr/>
        </p:nvSpPr>
        <p:spPr>
          <a:xfrm>
            <a:off x="1356359" y="774191"/>
            <a:ext cx="2103121" cy="470916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8" name="object 19"/>
          <p:cNvSpPr/>
          <p:nvPr/>
        </p:nvSpPr>
        <p:spPr>
          <a:xfrm>
            <a:off x="3517391" y="754380"/>
            <a:ext cx="2188465" cy="5547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29" name="object 20"/>
          <p:cNvSpPr/>
          <p:nvPr/>
        </p:nvSpPr>
        <p:spPr>
          <a:xfrm>
            <a:off x="3657599" y="806194"/>
            <a:ext cx="1908050" cy="51206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0" name="object 21"/>
          <p:cNvSpPr/>
          <p:nvPr/>
        </p:nvSpPr>
        <p:spPr>
          <a:xfrm>
            <a:off x="3560064" y="774191"/>
            <a:ext cx="2103120" cy="46939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1" name="object 22"/>
          <p:cNvSpPr txBox="1"/>
          <p:nvPr/>
        </p:nvSpPr>
        <p:spPr>
          <a:xfrm>
            <a:off x="1677669" y="870585"/>
            <a:ext cx="373634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tabLst>
                <a:tab pos="2133600" algn="l"/>
              </a:tabLst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SSL</a:t>
            </a:r>
            <a:r>
              <a:rPr spc="-40"/>
              <a:t> </a:t>
            </a:r>
            <a:r>
              <a:t>Endpoints	Security</a:t>
            </a:r>
            <a:r>
              <a:rPr spc="-25"/>
              <a:t> </a:t>
            </a:r>
            <a:r>
              <a:rPr spc="-10"/>
              <a:t>Groups</a:t>
            </a:r>
          </a:p>
        </p:txBody>
      </p:sp>
      <p:sp>
        <p:nvSpPr>
          <p:cNvPr id="2032" name="object 23"/>
          <p:cNvSpPr txBox="1"/>
          <p:nvPr/>
        </p:nvSpPr>
        <p:spPr>
          <a:xfrm>
            <a:off x="5900039" y="1949575"/>
            <a:ext cx="1762761" cy="205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public and  private subnets,  </a:t>
            </a:r>
            <a:r>
              <a:rPr spc="-80"/>
              <a:t>NAT, </a:t>
            </a:r>
            <a:r>
              <a:t>and VPN  support in </a:t>
            </a:r>
            <a:r>
              <a:rPr spc="-10"/>
              <a:t>your  </a:t>
            </a:r>
            <a:r>
              <a:t>virtual private</a:t>
            </a:r>
            <a:r>
              <a:rPr spc="-40"/>
              <a:t> </a:t>
            </a:r>
            <a:r>
              <a:t>cloud  to create low-level  networking  constraints for  resource</a:t>
            </a:r>
            <a:r>
              <a:rPr spc="-10"/>
              <a:t> </a:t>
            </a:r>
            <a:r>
              <a:t>access.</a:t>
            </a:r>
          </a:p>
        </p:txBody>
      </p:sp>
      <p:sp>
        <p:nvSpPr>
          <p:cNvPr id="2033" name="object 24"/>
          <p:cNvSpPr txBox="1"/>
          <p:nvPr/>
        </p:nvSpPr>
        <p:spPr>
          <a:xfrm>
            <a:off x="3678301" y="1947797"/>
            <a:ext cx="1806576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59" marR="5080" indent="-22859" algn="just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security</a:t>
            </a:r>
            <a:r>
              <a:rPr spc="-45"/>
              <a:t> </a:t>
            </a:r>
            <a:r>
              <a:t>groups  to configure firewall  rules for</a:t>
            </a:r>
            <a:r>
              <a:rPr spc="0"/>
              <a:t> </a:t>
            </a:r>
            <a:r>
              <a:t>instances.</a:t>
            </a:r>
          </a:p>
        </p:txBody>
      </p:sp>
      <p:sp>
        <p:nvSpPr>
          <p:cNvPr id="2034" name="object 25"/>
          <p:cNvSpPr txBox="1"/>
          <p:nvPr/>
        </p:nvSpPr>
        <p:spPr>
          <a:xfrm>
            <a:off x="1368296" y="1461897"/>
            <a:ext cx="6210937" cy="35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2324100" algn="l"/>
                <a:tab pos="4610100" algn="l"/>
              </a:tabLst>
              <a:defRPr b="1" baseline="3471" spc="-7" sz="24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  <a:r>
              <a:rPr spc="7"/>
              <a:t> </a:t>
            </a:r>
            <a:r>
              <a:rPr spc="-15"/>
              <a:t>Transmission	</a:t>
            </a:r>
            <a:r>
              <a:rPr baseline="0" spc="-5" sz="1600"/>
              <a:t>Instance</a:t>
            </a:r>
            <a:r>
              <a:rPr baseline="0" spc="25" sz="1600"/>
              <a:t> </a:t>
            </a:r>
            <a:r>
              <a:rPr baseline="0" spc="0" sz="1600"/>
              <a:t>Firewalls	Network</a:t>
            </a:r>
            <a:r>
              <a:rPr baseline="0" spc="-70" sz="1600"/>
              <a:t> </a:t>
            </a:r>
            <a:r>
              <a:rPr baseline="0" spc="-5" sz="1600"/>
              <a:t>Control</a:t>
            </a:r>
          </a:p>
        </p:txBody>
      </p:sp>
      <p:sp>
        <p:nvSpPr>
          <p:cNvPr id="2035" name="object 26"/>
          <p:cNvSpPr txBox="1"/>
          <p:nvPr/>
        </p:nvSpPr>
        <p:spPr>
          <a:xfrm>
            <a:off x="1404874" y="1937129"/>
            <a:ext cx="1975486" cy="90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ctr">
              <a:defRPr spc="-5" sz="1600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secure</a:t>
            </a:r>
            <a:r>
              <a:rPr spc="-55"/>
              <a:t> </a:t>
            </a:r>
            <a:r>
              <a:t>endpoints  to establish secure  communication  sessions</a:t>
            </a:r>
            <a:r>
              <a:rPr spc="-40"/>
              <a:t> </a:t>
            </a:r>
            <a:r>
              <a:t>(HTTPS).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object 3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38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039" name="object 3"/>
          <p:cNvSpPr/>
          <p:nvPr/>
        </p:nvSpPr>
        <p:spPr>
          <a:xfrm>
            <a:off x="262890" y="1157476"/>
            <a:ext cx="8621267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34823E">
              <a:alpha val="1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0" name="object 4"/>
          <p:cNvSpPr/>
          <p:nvPr/>
        </p:nvSpPr>
        <p:spPr>
          <a:xfrm>
            <a:off x="262890" y="1157476"/>
            <a:ext cx="8621267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5" y="0"/>
                </a:moveTo>
                <a:lnTo>
                  <a:pt x="20334" y="0"/>
                </a:lnTo>
                <a:lnTo>
                  <a:pt x="20456" y="15"/>
                </a:lnTo>
                <a:lnTo>
                  <a:pt x="20575" y="59"/>
                </a:lnTo>
                <a:lnTo>
                  <a:pt x="20690" y="132"/>
                </a:lnTo>
                <a:lnTo>
                  <a:pt x="20800" y="230"/>
                </a:lnTo>
                <a:lnTo>
                  <a:pt x="20906" y="354"/>
                </a:lnTo>
                <a:lnTo>
                  <a:pt x="21006" y="501"/>
                </a:lnTo>
                <a:lnTo>
                  <a:pt x="21100" y="671"/>
                </a:lnTo>
                <a:lnTo>
                  <a:pt x="21188" y="862"/>
                </a:lnTo>
                <a:lnTo>
                  <a:pt x="21269" y="1072"/>
                </a:lnTo>
                <a:lnTo>
                  <a:pt x="21342" y="1301"/>
                </a:lnTo>
                <a:lnTo>
                  <a:pt x="21407" y="1546"/>
                </a:lnTo>
                <a:lnTo>
                  <a:pt x="21464" y="1807"/>
                </a:lnTo>
                <a:lnTo>
                  <a:pt x="21512" y="2082"/>
                </a:lnTo>
                <a:lnTo>
                  <a:pt x="21549" y="2369"/>
                </a:lnTo>
                <a:lnTo>
                  <a:pt x="21577" y="2668"/>
                </a:lnTo>
                <a:lnTo>
                  <a:pt x="21594" y="2976"/>
                </a:lnTo>
                <a:lnTo>
                  <a:pt x="21600" y="3294"/>
                </a:lnTo>
                <a:lnTo>
                  <a:pt x="21600" y="19584"/>
                </a:lnTo>
                <a:lnTo>
                  <a:pt x="21592" y="19882"/>
                </a:lnTo>
                <a:lnTo>
                  <a:pt x="21567" y="20166"/>
                </a:lnTo>
                <a:lnTo>
                  <a:pt x="21528" y="20434"/>
                </a:lnTo>
                <a:lnTo>
                  <a:pt x="21475" y="20682"/>
                </a:lnTo>
                <a:lnTo>
                  <a:pt x="21410" y="20907"/>
                </a:lnTo>
                <a:lnTo>
                  <a:pt x="21334" y="21105"/>
                </a:lnTo>
                <a:lnTo>
                  <a:pt x="21247" y="21275"/>
                </a:lnTo>
                <a:lnTo>
                  <a:pt x="21152" y="21413"/>
                </a:lnTo>
                <a:lnTo>
                  <a:pt x="21049" y="21515"/>
                </a:lnTo>
                <a:lnTo>
                  <a:pt x="20940" y="21578"/>
                </a:lnTo>
                <a:lnTo>
                  <a:pt x="20825" y="21600"/>
                </a:lnTo>
                <a:lnTo>
                  <a:pt x="1266" y="21600"/>
                </a:lnTo>
                <a:lnTo>
                  <a:pt x="1144" y="21585"/>
                </a:lnTo>
                <a:lnTo>
                  <a:pt x="1025" y="21541"/>
                </a:lnTo>
                <a:lnTo>
                  <a:pt x="910" y="21468"/>
                </a:lnTo>
                <a:lnTo>
                  <a:pt x="800" y="21370"/>
                </a:lnTo>
                <a:lnTo>
                  <a:pt x="694" y="21246"/>
                </a:lnTo>
                <a:lnTo>
                  <a:pt x="594" y="21099"/>
                </a:lnTo>
                <a:lnTo>
                  <a:pt x="500" y="20929"/>
                </a:lnTo>
                <a:lnTo>
                  <a:pt x="412" y="20738"/>
                </a:lnTo>
                <a:lnTo>
                  <a:pt x="331" y="20528"/>
                </a:lnTo>
                <a:lnTo>
                  <a:pt x="258" y="20299"/>
                </a:lnTo>
                <a:lnTo>
                  <a:pt x="193" y="20054"/>
                </a:lnTo>
                <a:lnTo>
                  <a:pt x="136" y="19793"/>
                </a:lnTo>
                <a:lnTo>
                  <a:pt x="88" y="19518"/>
                </a:lnTo>
                <a:lnTo>
                  <a:pt x="51" y="19231"/>
                </a:lnTo>
                <a:lnTo>
                  <a:pt x="23" y="18932"/>
                </a:lnTo>
                <a:lnTo>
                  <a:pt x="6" y="18624"/>
                </a:lnTo>
                <a:lnTo>
                  <a:pt x="0" y="18306"/>
                </a:lnTo>
                <a:lnTo>
                  <a:pt x="0" y="2016"/>
                </a:lnTo>
                <a:lnTo>
                  <a:pt x="8" y="1718"/>
                </a:lnTo>
                <a:lnTo>
                  <a:pt x="33" y="1434"/>
                </a:lnTo>
                <a:lnTo>
                  <a:pt x="72" y="1166"/>
                </a:lnTo>
                <a:lnTo>
                  <a:pt x="125" y="918"/>
                </a:lnTo>
                <a:lnTo>
                  <a:pt x="190" y="693"/>
                </a:lnTo>
                <a:lnTo>
                  <a:pt x="266" y="494"/>
                </a:lnTo>
                <a:lnTo>
                  <a:pt x="353" y="325"/>
                </a:lnTo>
                <a:lnTo>
                  <a:pt x="448" y="187"/>
                </a:lnTo>
                <a:lnTo>
                  <a:pt x="551" y="85"/>
                </a:lnTo>
                <a:lnTo>
                  <a:pt x="660" y="22"/>
                </a:lnTo>
                <a:lnTo>
                  <a:pt x="775" y="0"/>
                </a:lnTo>
                <a:close/>
              </a:path>
            </a:pathLst>
          </a:custGeom>
          <a:ln w="25908">
            <a:solidFill>
              <a:srgbClr val="7AC2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41" name="object 5"/>
          <p:cNvSpPr/>
          <p:nvPr/>
        </p:nvSpPr>
        <p:spPr>
          <a:xfrm>
            <a:off x="506729" y="1620774"/>
            <a:ext cx="8168642" cy="2360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87" y="0"/>
                </a:moveTo>
                <a:lnTo>
                  <a:pt x="613" y="0"/>
                </a:lnTo>
                <a:lnTo>
                  <a:pt x="489" y="43"/>
                </a:lnTo>
                <a:lnTo>
                  <a:pt x="374" y="167"/>
                </a:lnTo>
                <a:lnTo>
                  <a:pt x="270" y="362"/>
                </a:lnTo>
                <a:lnTo>
                  <a:pt x="179" y="621"/>
                </a:lnTo>
                <a:lnTo>
                  <a:pt x="105" y="935"/>
                </a:lnTo>
                <a:lnTo>
                  <a:pt x="48" y="1295"/>
                </a:lnTo>
                <a:lnTo>
                  <a:pt x="12" y="1693"/>
                </a:lnTo>
                <a:lnTo>
                  <a:pt x="0" y="2121"/>
                </a:lnTo>
                <a:lnTo>
                  <a:pt x="0" y="19479"/>
                </a:lnTo>
                <a:lnTo>
                  <a:pt x="12" y="19907"/>
                </a:lnTo>
                <a:lnTo>
                  <a:pt x="48" y="20305"/>
                </a:lnTo>
                <a:lnTo>
                  <a:pt x="105" y="20665"/>
                </a:lnTo>
                <a:lnTo>
                  <a:pt x="179" y="20979"/>
                </a:lnTo>
                <a:lnTo>
                  <a:pt x="270" y="21238"/>
                </a:lnTo>
                <a:lnTo>
                  <a:pt x="374" y="21433"/>
                </a:lnTo>
                <a:lnTo>
                  <a:pt x="489" y="21557"/>
                </a:lnTo>
                <a:lnTo>
                  <a:pt x="613" y="21600"/>
                </a:lnTo>
                <a:lnTo>
                  <a:pt x="20987" y="21600"/>
                </a:lnTo>
                <a:lnTo>
                  <a:pt x="21111" y="21557"/>
                </a:lnTo>
                <a:lnTo>
                  <a:pt x="21226" y="21433"/>
                </a:lnTo>
                <a:lnTo>
                  <a:pt x="21330" y="21238"/>
                </a:lnTo>
                <a:lnTo>
                  <a:pt x="21421" y="20979"/>
                </a:lnTo>
                <a:lnTo>
                  <a:pt x="21495" y="20665"/>
                </a:lnTo>
                <a:lnTo>
                  <a:pt x="21552" y="20305"/>
                </a:lnTo>
                <a:lnTo>
                  <a:pt x="21588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8" y="1693"/>
                </a:lnTo>
                <a:lnTo>
                  <a:pt x="21552" y="1295"/>
                </a:lnTo>
                <a:lnTo>
                  <a:pt x="21495" y="935"/>
                </a:lnTo>
                <a:lnTo>
                  <a:pt x="21421" y="621"/>
                </a:lnTo>
                <a:lnTo>
                  <a:pt x="21330" y="362"/>
                </a:lnTo>
                <a:lnTo>
                  <a:pt x="21226" y="167"/>
                </a:lnTo>
                <a:lnTo>
                  <a:pt x="21111" y="43"/>
                </a:lnTo>
                <a:lnTo>
                  <a:pt x="2098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2" name="object 6"/>
          <p:cNvSpPr/>
          <p:nvPr/>
        </p:nvSpPr>
        <p:spPr>
          <a:xfrm>
            <a:off x="506729" y="1620774"/>
            <a:ext cx="8168642" cy="2360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2" y="1693"/>
                </a:lnTo>
                <a:lnTo>
                  <a:pt x="48" y="1295"/>
                </a:lnTo>
                <a:lnTo>
                  <a:pt x="105" y="935"/>
                </a:lnTo>
                <a:lnTo>
                  <a:pt x="179" y="621"/>
                </a:lnTo>
                <a:lnTo>
                  <a:pt x="270" y="362"/>
                </a:lnTo>
                <a:lnTo>
                  <a:pt x="374" y="167"/>
                </a:lnTo>
                <a:lnTo>
                  <a:pt x="489" y="43"/>
                </a:lnTo>
                <a:lnTo>
                  <a:pt x="613" y="0"/>
                </a:lnTo>
                <a:lnTo>
                  <a:pt x="20987" y="0"/>
                </a:lnTo>
                <a:lnTo>
                  <a:pt x="21111" y="43"/>
                </a:lnTo>
                <a:lnTo>
                  <a:pt x="21226" y="167"/>
                </a:lnTo>
                <a:lnTo>
                  <a:pt x="21330" y="362"/>
                </a:lnTo>
                <a:lnTo>
                  <a:pt x="21421" y="621"/>
                </a:lnTo>
                <a:lnTo>
                  <a:pt x="21495" y="935"/>
                </a:lnTo>
                <a:lnTo>
                  <a:pt x="21552" y="1295"/>
                </a:lnTo>
                <a:lnTo>
                  <a:pt x="21588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8" y="19907"/>
                </a:lnTo>
                <a:lnTo>
                  <a:pt x="21552" y="20305"/>
                </a:lnTo>
                <a:lnTo>
                  <a:pt x="21495" y="20665"/>
                </a:lnTo>
                <a:lnTo>
                  <a:pt x="21421" y="20979"/>
                </a:lnTo>
                <a:lnTo>
                  <a:pt x="21330" y="21238"/>
                </a:lnTo>
                <a:lnTo>
                  <a:pt x="21226" y="21433"/>
                </a:lnTo>
                <a:lnTo>
                  <a:pt x="21111" y="21557"/>
                </a:lnTo>
                <a:lnTo>
                  <a:pt x="20987" y="21600"/>
                </a:lnTo>
                <a:lnTo>
                  <a:pt x="613" y="21600"/>
                </a:lnTo>
                <a:lnTo>
                  <a:pt x="489" y="21557"/>
                </a:lnTo>
                <a:lnTo>
                  <a:pt x="374" y="21433"/>
                </a:lnTo>
                <a:lnTo>
                  <a:pt x="270" y="21238"/>
                </a:lnTo>
                <a:lnTo>
                  <a:pt x="179" y="20979"/>
                </a:lnTo>
                <a:lnTo>
                  <a:pt x="105" y="20665"/>
                </a:lnTo>
                <a:lnTo>
                  <a:pt x="48" y="20305"/>
                </a:lnTo>
                <a:lnTo>
                  <a:pt x="12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043" name="object 7"/>
          <p:cNvSpPr txBox="1"/>
          <p:nvPr>
            <p:ph type="title"/>
          </p:nvPr>
        </p:nvSpPr>
        <p:spPr>
          <a:xfrm>
            <a:off x="415544" y="139064"/>
            <a:ext cx="7526019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AWS Identity and Access Management</a:t>
            </a:r>
            <a:r>
              <a:rPr spc="0"/>
              <a:t> </a:t>
            </a:r>
            <a:r>
              <a:t>(IAM)</a:t>
            </a:r>
          </a:p>
        </p:txBody>
      </p:sp>
      <p:sp>
        <p:nvSpPr>
          <p:cNvPr id="2044" name="object 8"/>
          <p:cNvSpPr/>
          <p:nvPr/>
        </p:nvSpPr>
        <p:spPr>
          <a:xfrm>
            <a:off x="512062" y="2782822"/>
            <a:ext cx="1376173" cy="6858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5" name="object 9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6" name="object 10"/>
          <p:cNvSpPr/>
          <p:nvPr/>
        </p:nvSpPr>
        <p:spPr>
          <a:xfrm>
            <a:off x="7065264" y="2253994"/>
            <a:ext cx="370332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7930" y="386"/>
                </a:lnTo>
                <a:lnTo>
                  <a:pt x="5350" y="1475"/>
                </a:lnTo>
                <a:lnTo>
                  <a:pt x="3164" y="3164"/>
                </a:lnTo>
                <a:lnTo>
                  <a:pt x="1475" y="5350"/>
                </a:lnTo>
                <a:lnTo>
                  <a:pt x="386" y="7930"/>
                </a:lnTo>
                <a:lnTo>
                  <a:pt x="0" y="10800"/>
                </a:lnTo>
                <a:lnTo>
                  <a:pt x="386" y="13670"/>
                </a:lnTo>
                <a:lnTo>
                  <a:pt x="1475" y="16250"/>
                </a:lnTo>
                <a:lnTo>
                  <a:pt x="3164" y="18436"/>
                </a:lnTo>
                <a:lnTo>
                  <a:pt x="5350" y="20125"/>
                </a:lnTo>
                <a:lnTo>
                  <a:pt x="7930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0"/>
                </a:lnTo>
                <a:lnTo>
                  <a:pt x="21600" y="10800"/>
                </a:lnTo>
                <a:lnTo>
                  <a:pt x="21214" y="7930"/>
                </a:lnTo>
                <a:lnTo>
                  <a:pt x="20125" y="5350"/>
                </a:lnTo>
                <a:lnTo>
                  <a:pt x="18436" y="3164"/>
                </a:lnTo>
                <a:lnTo>
                  <a:pt x="16250" y="1475"/>
                </a:lnTo>
                <a:lnTo>
                  <a:pt x="13670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47" name="object 11"/>
          <p:cNvSpPr/>
          <p:nvPr/>
        </p:nvSpPr>
        <p:spPr>
          <a:xfrm>
            <a:off x="7065264" y="2253994"/>
            <a:ext cx="370332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30"/>
                </a:lnTo>
                <a:lnTo>
                  <a:pt x="1475" y="5350"/>
                </a:lnTo>
                <a:lnTo>
                  <a:pt x="3164" y="3164"/>
                </a:lnTo>
                <a:lnTo>
                  <a:pt x="5350" y="1475"/>
                </a:lnTo>
                <a:lnTo>
                  <a:pt x="7930" y="386"/>
                </a:lnTo>
                <a:lnTo>
                  <a:pt x="10800" y="0"/>
                </a:lnTo>
                <a:lnTo>
                  <a:pt x="13670" y="386"/>
                </a:lnTo>
                <a:lnTo>
                  <a:pt x="16250" y="1475"/>
                </a:lnTo>
                <a:lnTo>
                  <a:pt x="18436" y="3164"/>
                </a:lnTo>
                <a:lnTo>
                  <a:pt x="20125" y="5350"/>
                </a:lnTo>
                <a:lnTo>
                  <a:pt x="21214" y="7930"/>
                </a:lnTo>
                <a:lnTo>
                  <a:pt x="21600" y="10800"/>
                </a:lnTo>
                <a:lnTo>
                  <a:pt x="21214" y="13670"/>
                </a:lnTo>
                <a:lnTo>
                  <a:pt x="20125" y="16250"/>
                </a:lnTo>
                <a:lnTo>
                  <a:pt x="18436" y="18436"/>
                </a:lnTo>
                <a:lnTo>
                  <a:pt x="16250" y="20125"/>
                </a:lnTo>
                <a:lnTo>
                  <a:pt x="13670" y="21214"/>
                </a:lnTo>
                <a:lnTo>
                  <a:pt x="10800" y="21600"/>
                </a:lnTo>
                <a:lnTo>
                  <a:pt x="7930" y="21214"/>
                </a:lnTo>
                <a:lnTo>
                  <a:pt x="5350" y="20125"/>
                </a:lnTo>
                <a:lnTo>
                  <a:pt x="3164" y="18436"/>
                </a:lnTo>
                <a:lnTo>
                  <a:pt x="1475" y="16250"/>
                </a:lnTo>
                <a:lnTo>
                  <a:pt x="386" y="13670"/>
                </a:lnTo>
                <a:lnTo>
                  <a:pt x="0" y="108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48" name="object 12"/>
          <p:cNvSpPr txBox="1"/>
          <p:nvPr/>
        </p:nvSpPr>
        <p:spPr>
          <a:xfrm>
            <a:off x="7199755" y="2306827"/>
            <a:ext cx="1384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49" name="object 13"/>
          <p:cNvSpPr/>
          <p:nvPr/>
        </p:nvSpPr>
        <p:spPr>
          <a:xfrm>
            <a:off x="6992111" y="2177794"/>
            <a:ext cx="516637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74" y="8858"/>
                </a:lnTo>
                <a:lnTo>
                  <a:pt x="676" y="7031"/>
                </a:lnTo>
                <a:lnTo>
                  <a:pt x="1475" y="5349"/>
                </a:lnTo>
                <a:lnTo>
                  <a:pt x="2541" y="3841"/>
                </a:lnTo>
                <a:lnTo>
                  <a:pt x="3842" y="2540"/>
                </a:lnTo>
                <a:lnTo>
                  <a:pt x="5350" y="1474"/>
                </a:lnTo>
                <a:lnTo>
                  <a:pt x="7032" y="676"/>
                </a:lnTo>
                <a:lnTo>
                  <a:pt x="8859" y="174"/>
                </a:lnTo>
                <a:lnTo>
                  <a:pt x="10800" y="0"/>
                </a:lnTo>
                <a:lnTo>
                  <a:pt x="12741" y="174"/>
                </a:lnTo>
                <a:lnTo>
                  <a:pt x="14568" y="676"/>
                </a:lnTo>
                <a:lnTo>
                  <a:pt x="16250" y="1474"/>
                </a:lnTo>
                <a:lnTo>
                  <a:pt x="17758" y="2540"/>
                </a:lnTo>
                <a:lnTo>
                  <a:pt x="19059" y="3841"/>
                </a:lnTo>
                <a:lnTo>
                  <a:pt x="20125" y="5349"/>
                </a:lnTo>
                <a:lnTo>
                  <a:pt x="20924" y="7031"/>
                </a:lnTo>
                <a:lnTo>
                  <a:pt x="21426" y="8858"/>
                </a:lnTo>
                <a:lnTo>
                  <a:pt x="21600" y="10800"/>
                </a:lnTo>
                <a:lnTo>
                  <a:pt x="21426" y="12742"/>
                </a:lnTo>
                <a:lnTo>
                  <a:pt x="20924" y="14569"/>
                </a:lnTo>
                <a:lnTo>
                  <a:pt x="20125" y="16251"/>
                </a:lnTo>
                <a:lnTo>
                  <a:pt x="19059" y="17759"/>
                </a:lnTo>
                <a:lnTo>
                  <a:pt x="17758" y="19060"/>
                </a:lnTo>
                <a:lnTo>
                  <a:pt x="16250" y="20126"/>
                </a:lnTo>
                <a:lnTo>
                  <a:pt x="14568" y="20924"/>
                </a:lnTo>
                <a:lnTo>
                  <a:pt x="12741" y="21426"/>
                </a:lnTo>
                <a:lnTo>
                  <a:pt x="10800" y="21600"/>
                </a:lnTo>
                <a:lnTo>
                  <a:pt x="8859" y="21426"/>
                </a:lnTo>
                <a:lnTo>
                  <a:pt x="7032" y="20924"/>
                </a:lnTo>
                <a:lnTo>
                  <a:pt x="5350" y="20126"/>
                </a:lnTo>
                <a:lnTo>
                  <a:pt x="3842" y="19060"/>
                </a:lnTo>
                <a:lnTo>
                  <a:pt x="2541" y="17759"/>
                </a:lnTo>
                <a:lnTo>
                  <a:pt x="1475" y="16251"/>
                </a:lnTo>
                <a:lnTo>
                  <a:pt x="676" y="14569"/>
                </a:lnTo>
                <a:lnTo>
                  <a:pt x="174" y="1274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0" name="object 14"/>
          <p:cNvSpPr/>
          <p:nvPr/>
        </p:nvSpPr>
        <p:spPr>
          <a:xfrm>
            <a:off x="6078473" y="2881122"/>
            <a:ext cx="2464309" cy="56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74" y="0"/>
                </a:moveTo>
                <a:lnTo>
                  <a:pt x="826" y="0"/>
                </a:lnTo>
                <a:lnTo>
                  <a:pt x="504" y="283"/>
                </a:lnTo>
                <a:lnTo>
                  <a:pt x="242" y="1054"/>
                </a:lnTo>
                <a:lnTo>
                  <a:pt x="65" y="2198"/>
                </a:lnTo>
                <a:lnTo>
                  <a:pt x="0" y="3600"/>
                </a:lnTo>
                <a:lnTo>
                  <a:pt x="0" y="18000"/>
                </a:lnTo>
                <a:lnTo>
                  <a:pt x="65" y="19402"/>
                </a:lnTo>
                <a:lnTo>
                  <a:pt x="242" y="20546"/>
                </a:lnTo>
                <a:lnTo>
                  <a:pt x="504" y="21317"/>
                </a:lnTo>
                <a:lnTo>
                  <a:pt x="826" y="21600"/>
                </a:lnTo>
                <a:lnTo>
                  <a:pt x="20774" y="21600"/>
                </a:lnTo>
                <a:lnTo>
                  <a:pt x="21096" y="21317"/>
                </a:lnTo>
                <a:lnTo>
                  <a:pt x="21358" y="20546"/>
                </a:lnTo>
                <a:lnTo>
                  <a:pt x="21535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5" y="2198"/>
                </a:lnTo>
                <a:lnTo>
                  <a:pt x="21358" y="1054"/>
                </a:lnTo>
                <a:lnTo>
                  <a:pt x="21096" y="283"/>
                </a:lnTo>
                <a:lnTo>
                  <a:pt x="2077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1" name="object 15"/>
          <p:cNvSpPr/>
          <p:nvPr/>
        </p:nvSpPr>
        <p:spPr>
          <a:xfrm>
            <a:off x="6078473" y="2881122"/>
            <a:ext cx="2464309" cy="56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5" y="2198"/>
                </a:lnTo>
                <a:lnTo>
                  <a:pt x="242" y="1054"/>
                </a:lnTo>
                <a:lnTo>
                  <a:pt x="504" y="283"/>
                </a:lnTo>
                <a:lnTo>
                  <a:pt x="826" y="0"/>
                </a:lnTo>
                <a:lnTo>
                  <a:pt x="20774" y="0"/>
                </a:lnTo>
                <a:lnTo>
                  <a:pt x="21096" y="283"/>
                </a:lnTo>
                <a:lnTo>
                  <a:pt x="21358" y="1054"/>
                </a:lnTo>
                <a:lnTo>
                  <a:pt x="21535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535" y="19402"/>
                </a:lnTo>
                <a:lnTo>
                  <a:pt x="21358" y="20546"/>
                </a:lnTo>
                <a:lnTo>
                  <a:pt x="21096" y="21317"/>
                </a:lnTo>
                <a:lnTo>
                  <a:pt x="20774" y="21600"/>
                </a:lnTo>
                <a:lnTo>
                  <a:pt x="826" y="21600"/>
                </a:lnTo>
                <a:lnTo>
                  <a:pt x="504" y="21317"/>
                </a:lnTo>
                <a:lnTo>
                  <a:pt x="242" y="20546"/>
                </a:lnTo>
                <a:lnTo>
                  <a:pt x="65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2" name="object 16"/>
          <p:cNvSpPr txBox="1"/>
          <p:nvPr/>
        </p:nvSpPr>
        <p:spPr>
          <a:xfrm>
            <a:off x="6095127" y="2902153"/>
            <a:ext cx="243141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0" algn="ctr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Manage federated users</a:t>
            </a:r>
          </a:p>
          <a:p>
            <a:pPr algn="ctr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and their</a:t>
            </a:r>
            <a:r>
              <a:rPr spc="5"/>
              <a:t> </a:t>
            </a:r>
            <a:r>
              <a:t>permissions</a:t>
            </a:r>
          </a:p>
        </p:txBody>
      </p:sp>
      <p:sp>
        <p:nvSpPr>
          <p:cNvPr id="2053" name="object 17"/>
          <p:cNvSpPr/>
          <p:nvPr/>
        </p:nvSpPr>
        <p:spPr>
          <a:xfrm>
            <a:off x="7257288" y="2711194"/>
            <a:ext cx="3048" cy="156973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4" name="object 18"/>
          <p:cNvSpPr/>
          <p:nvPr/>
        </p:nvSpPr>
        <p:spPr>
          <a:xfrm>
            <a:off x="4709159" y="2456688"/>
            <a:ext cx="2286000" cy="1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5" name="object 19"/>
          <p:cNvSpPr/>
          <p:nvPr/>
        </p:nvSpPr>
        <p:spPr>
          <a:xfrm>
            <a:off x="4256532" y="2253994"/>
            <a:ext cx="370333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7930" y="386"/>
                </a:lnTo>
                <a:lnTo>
                  <a:pt x="5350" y="1475"/>
                </a:lnTo>
                <a:lnTo>
                  <a:pt x="3164" y="3164"/>
                </a:lnTo>
                <a:lnTo>
                  <a:pt x="1475" y="5350"/>
                </a:lnTo>
                <a:lnTo>
                  <a:pt x="386" y="7930"/>
                </a:lnTo>
                <a:lnTo>
                  <a:pt x="0" y="10800"/>
                </a:lnTo>
                <a:lnTo>
                  <a:pt x="386" y="13670"/>
                </a:lnTo>
                <a:lnTo>
                  <a:pt x="1475" y="16250"/>
                </a:lnTo>
                <a:lnTo>
                  <a:pt x="3164" y="18436"/>
                </a:lnTo>
                <a:lnTo>
                  <a:pt x="5350" y="20125"/>
                </a:lnTo>
                <a:lnTo>
                  <a:pt x="7930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0"/>
                </a:lnTo>
                <a:lnTo>
                  <a:pt x="21600" y="10800"/>
                </a:lnTo>
                <a:lnTo>
                  <a:pt x="21214" y="7930"/>
                </a:lnTo>
                <a:lnTo>
                  <a:pt x="20125" y="5350"/>
                </a:lnTo>
                <a:lnTo>
                  <a:pt x="18436" y="3164"/>
                </a:lnTo>
                <a:lnTo>
                  <a:pt x="16250" y="1475"/>
                </a:lnTo>
                <a:lnTo>
                  <a:pt x="13670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6" name="object 20"/>
          <p:cNvSpPr/>
          <p:nvPr/>
        </p:nvSpPr>
        <p:spPr>
          <a:xfrm>
            <a:off x="4256532" y="2253994"/>
            <a:ext cx="370333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30"/>
                </a:lnTo>
                <a:lnTo>
                  <a:pt x="1475" y="5350"/>
                </a:lnTo>
                <a:lnTo>
                  <a:pt x="3164" y="3164"/>
                </a:lnTo>
                <a:lnTo>
                  <a:pt x="5350" y="1475"/>
                </a:lnTo>
                <a:lnTo>
                  <a:pt x="7930" y="386"/>
                </a:lnTo>
                <a:lnTo>
                  <a:pt x="10800" y="0"/>
                </a:lnTo>
                <a:lnTo>
                  <a:pt x="13670" y="386"/>
                </a:lnTo>
                <a:lnTo>
                  <a:pt x="16250" y="1475"/>
                </a:lnTo>
                <a:lnTo>
                  <a:pt x="18436" y="3164"/>
                </a:lnTo>
                <a:lnTo>
                  <a:pt x="20125" y="5350"/>
                </a:lnTo>
                <a:lnTo>
                  <a:pt x="21214" y="7930"/>
                </a:lnTo>
                <a:lnTo>
                  <a:pt x="21600" y="10800"/>
                </a:lnTo>
                <a:lnTo>
                  <a:pt x="21214" y="13670"/>
                </a:lnTo>
                <a:lnTo>
                  <a:pt x="20125" y="16250"/>
                </a:lnTo>
                <a:lnTo>
                  <a:pt x="18436" y="18436"/>
                </a:lnTo>
                <a:lnTo>
                  <a:pt x="16250" y="20125"/>
                </a:lnTo>
                <a:lnTo>
                  <a:pt x="13670" y="21214"/>
                </a:lnTo>
                <a:lnTo>
                  <a:pt x="10800" y="21600"/>
                </a:lnTo>
                <a:lnTo>
                  <a:pt x="7930" y="21214"/>
                </a:lnTo>
                <a:lnTo>
                  <a:pt x="5350" y="20125"/>
                </a:lnTo>
                <a:lnTo>
                  <a:pt x="3164" y="18436"/>
                </a:lnTo>
                <a:lnTo>
                  <a:pt x="1475" y="16250"/>
                </a:lnTo>
                <a:lnTo>
                  <a:pt x="386" y="13670"/>
                </a:lnTo>
                <a:lnTo>
                  <a:pt x="0" y="108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7" name="object 21"/>
          <p:cNvSpPr txBox="1"/>
          <p:nvPr/>
        </p:nvSpPr>
        <p:spPr>
          <a:xfrm>
            <a:off x="4390390" y="2306827"/>
            <a:ext cx="1384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58" name="object 22"/>
          <p:cNvSpPr/>
          <p:nvPr/>
        </p:nvSpPr>
        <p:spPr>
          <a:xfrm>
            <a:off x="4183379" y="2177794"/>
            <a:ext cx="516638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74" y="8858"/>
                </a:lnTo>
                <a:lnTo>
                  <a:pt x="676" y="7031"/>
                </a:lnTo>
                <a:lnTo>
                  <a:pt x="1475" y="5349"/>
                </a:lnTo>
                <a:lnTo>
                  <a:pt x="2541" y="3841"/>
                </a:lnTo>
                <a:lnTo>
                  <a:pt x="3842" y="2540"/>
                </a:lnTo>
                <a:lnTo>
                  <a:pt x="5350" y="1474"/>
                </a:lnTo>
                <a:lnTo>
                  <a:pt x="7032" y="676"/>
                </a:lnTo>
                <a:lnTo>
                  <a:pt x="8859" y="174"/>
                </a:lnTo>
                <a:lnTo>
                  <a:pt x="10800" y="0"/>
                </a:lnTo>
                <a:lnTo>
                  <a:pt x="12741" y="174"/>
                </a:lnTo>
                <a:lnTo>
                  <a:pt x="14568" y="676"/>
                </a:lnTo>
                <a:lnTo>
                  <a:pt x="16250" y="1474"/>
                </a:lnTo>
                <a:lnTo>
                  <a:pt x="17758" y="2540"/>
                </a:lnTo>
                <a:lnTo>
                  <a:pt x="19059" y="3841"/>
                </a:lnTo>
                <a:lnTo>
                  <a:pt x="20125" y="5349"/>
                </a:lnTo>
                <a:lnTo>
                  <a:pt x="20924" y="7031"/>
                </a:lnTo>
                <a:lnTo>
                  <a:pt x="21426" y="8858"/>
                </a:lnTo>
                <a:lnTo>
                  <a:pt x="21600" y="10800"/>
                </a:lnTo>
                <a:lnTo>
                  <a:pt x="21426" y="12742"/>
                </a:lnTo>
                <a:lnTo>
                  <a:pt x="20924" y="14569"/>
                </a:lnTo>
                <a:lnTo>
                  <a:pt x="20125" y="16251"/>
                </a:lnTo>
                <a:lnTo>
                  <a:pt x="19059" y="17759"/>
                </a:lnTo>
                <a:lnTo>
                  <a:pt x="17758" y="19060"/>
                </a:lnTo>
                <a:lnTo>
                  <a:pt x="16250" y="20126"/>
                </a:lnTo>
                <a:lnTo>
                  <a:pt x="14568" y="20924"/>
                </a:lnTo>
                <a:lnTo>
                  <a:pt x="12741" y="21426"/>
                </a:lnTo>
                <a:lnTo>
                  <a:pt x="10800" y="21600"/>
                </a:lnTo>
                <a:lnTo>
                  <a:pt x="8859" y="21426"/>
                </a:lnTo>
                <a:lnTo>
                  <a:pt x="7032" y="20924"/>
                </a:lnTo>
                <a:lnTo>
                  <a:pt x="5350" y="20126"/>
                </a:lnTo>
                <a:lnTo>
                  <a:pt x="3842" y="19060"/>
                </a:lnTo>
                <a:lnTo>
                  <a:pt x="2541" y="17759"/>
                </a:lnTo>
                <a:lnTo>
                  <a:pt x="1475" y="16251"/>
                </a:lnTo>
                <a:lnTo>
                  <a:pt x="676" y="14569"/>
                </a:lnTo>
                <a:lnTo>
                  <a:pt x="174" y="1274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9" name="object 23"/>
          <p:cNvSpPr/>
          <p:nvPr/>
        </p:nvSpPr>
        <p:spPr>
          <a:xfrm>
            <a:off x="3316985" y="2881122"/>
            <a:ext cx="2500885" cy="56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86" y="0"/>
                </a:moveTo>
                <a:lnTo>
                  <a:pt x="814" y="0"/>
                </a:lnTo>
                <a:lnTo>
                  <a:pt x="497" y="283"/>
                </a:lnTo>
                <a:lnTo>
                  <a:pt x="238" y="1054"/>
                </a:lnTo>
                <a:lnTo>
                  <a:pt x="64" y="2198"/>
                </a:lnTo>
                <a:lnTo>
                  <a:pt x="0" y="3600"/>
                </a:lnTo>
                <a:lnTo>
                  <a:pt x="0" y="18000"/>
                </a:lnTo>
                <a:lnTo>
                  <a:pt x="64" y="19402"/>
                </a:lnTo>
                <a:lnTo>
                  <a:pt x="238" y="20546"/>
                </a:lnTo>
                <a:lnTo>
                  <a:pt x="497" y="21317"/>
                </a:lnTo>
                <a:lnTo>
                  <a:pt x="814" y="21600"/>
                </a:lnTo>
                <a:lnTo>
                  <a:pt x="20786" y="21600"/>
                </a:lnTo>
                <a:lnTo>
                  <a:pt x="21103" y="21317"/>
                </a:lnTo>
                <a:lnTo>
                  <a:pt x="21362" y="20546"/>
                </a:lnTo>
                <a:lnTo>
                  <a:pt x="21536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6" y="2198"/>
                </a:lnTo>
                <a:lnTo>
                  <a:pt x="21362" y="1054"/>
                </a:lnTo>
                <a:lnTo>
                  <a:pt x="21103" y="283"/>
                </a:lnTo>
                <a:lnTo>
                  <a:pt x="2078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60" name="object 24"/>
          <p:cNvSpPr/>
          <p:nvPr/>
        </p:nvSpPr>
        <p:spPr>
          <a:xfrm>
            <a:off x="3316985" y="2881122"/>
            <a:ext cx="2500885" cy="56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4" y="2198"/>
                </a:lnTo>
                <a:lnTo>
                  <a:pt x="238" y="1054"/>
                </a:lnTo>
                <a:lnTo>
                  <a:pt x="497" y="283"/>
                </a:lnTo>
                <a:lnTo>
                  <a:pt x="814" y="0"/>
                </a:lnTo>
                <a:lnTo>
                  <a:pt x="20786" y="0"/>
                </a:lnTo>
                <a:lnTo>
                  <a:pt x="21103" y="283"/>
                </a:lnTo>
                <a:lnTo>
                  <a:pt x="21362" y="1054"/>
                </a:lnTo>
                <a:lnTo>
                  <a:pt x="21536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536" y="19402"/>
                </a:lnTo>
                <a:lnTo>
                  <a:pt x="21362" y="20546"/>
                </a:lnTo>
                <a:lnTo>
                  <a:pt x="21103" y="21317"/>
                </a:lnTo>
                <a:lnTo>
                  <a:pt x="20786" y="21600"/>
                </a:lnTo>
                <a:lnTo>
                  <a:pt x="814" y="21600"/>
                </a:lnTo>
                <a:lnTo>
                  <a:pt x="497" y="21317"/>
                </a:lnTo>
                <a:lnTo>
                  <a:pt x="238" y="20546"/>
                </a:lnTo>
                <a:lnTo>
                  <a:pt x="64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1" name="object 25"/>
          <p:cNvSpPr txBox="1"/>
          <p:nvPr/>
        </p:nvSpPr>
        <p:spPr>
          <a:xfrm>
            <a:off x="3333639" y="2902153"/>
            <a:ext cx="2467611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85725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Manage </a:t>
            </a:r>
            <a:r>
              <a:rPr spc="-50"/>
              <a:t>AWS </a:t>
            </a:r>
            <a:r>
              <a:rPr spc="-20"/>
              <a:t>IAM</a:t>
            </a:r>
            <a:r>
              <a:rPr spc="75"/>
              <a:t> </a:t>
            </a:r>
            <a:r>
              <a:t>roles</a:t>
            </a:r>
          </a:p>
          <a:p>
            <a:pPr indent="178435"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and their</a:t>
            </a:r>
            <a:r>
              <a:rPr spc="5"/>
              <a:t> </a:t>
            </a:r>
            <a:r>
              <a:t>permissions</a:t>
            </a:r>
          </a:p>
        </p:txBody>
      </p:sp>
      <p:sp>
        <p:nvSpPr>
          <p:cNvPr id="2062" name="object 26"/>
          <p:cNvSpPr/>
          <p:nvPr/>
        </p:nvSpPr>
        <p:spPr>
          <a:xfrm>
            <a:off x="4445508" y="2715766"/>
            <a:ext cx="1525" cy="152401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3" name="object 27"/>
          <p:cNvSpPr/>
          <p:nvPr/>
        </p:nvSpPr>
        <p:spPr>
          <a:xfrm>
            <a:off x="2029966" y="2456688"/>
            <a:ext cx="2153413" cy="1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4" name="object 28"/>
          <p:cNvSpPr/>
          <p:nvPr/>
        </p:nvSpPr>
        <p:spPr>
          <a:xfrm>
            <a:off x="1584960" y="2253994"/>
            <a:ext cx="370334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7929" y="386"/>
                </a:lnTo>
                <a:lnTo>
                  <a:pt x="5350" y="1475"/>
                </a:lnTo>
                <a:lnTo>
                  <a:pt x="3164" y="3164"/>
                </a:lnTo>
                <a:lnTo>
                  <a:pt x="1475" y="5350"/>
                </a:lnTo>
                <a:lnTo>
                  <a:pt x="386" y="7930"/>
                </a:lnTo>
                <a:lnTo>
                  <a:pt x="0" y="10800"/>
                </a:lnTo>
                <a:lnTo>
                  <a:pt x="386" y="13670"/>
                </a:lnTo>
                <a:lnTo>
                  <a:pt x="1475" y="16250"/>
                </a:lnTo>
                <a:lnTo>
                  <a:pt x="3164" y="18436"/>
                </a:lnTo>
                <a:lnTo>
                  <a:pt x="5350" y="20125"/>
                </a:lnTo>
                <a:lnTo>
                  <a:pt x="7929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0"/>
                </a:lnTo>
                <a:lnTo>
                  <a:pt x="21600" y="10800"/>
                </a:lnTo>
                <a:lnTo>
                  <a:pt x="21214" y="7930"/>
                </a:lnTo>
                <a:lnTo>
                  <a:pt x="20125" y="5350"/>
                </a:lnTo>
                <a:lnTo>
                  <a:pt x="18436" y="3164"/>
                </a:lnTo>
                <a:lnTo>
                  <a:pt x="16250" y="1475"/>
                </a:lnTo>
                <a:lnTo>
                  <a:pt x="13670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41404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65" name="object 29"/>
          <p:cNvSpPr/>
          <p:nvPr/>
        </p:nvSpPr>
        <p:spPr>
          <a:xfrm>
            <a:off x="1584960" y="2253994"/>
            <a:ext cx="370334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386" y="7930"/>
                </a:lnTo>
                <a:lnTo>
                  <a:pt x="1475" y="5350"/>
                </a:lnTo>
                <a:lnTo>
                  <a:pt x="3164" y="3164"/>
                </a:lnTo>
                <a:lnTo>
                  <a:pt x="5350" y="1475"/>
                </a:lnTo>
                <a:lnTo>
                  <a:pt x="7929" y="386"/>
                </a:lnTo>
                <a:lnTo>
                  <a:pt x="10800" y="0"/>
                </a:lnTo>
                <a:lnTo>
                  <a:pt x="13670" y="386"/>
                </a:lnTo>
                <a:lnTo>
                  <a:pt x="16250" y="1475"/>
                </a:lnTo>
                <a:lnTo>
                  <a:pt x="18436" y="3164"/>
                </a:lnTo>
                <a:lnTo>
                  <a:pt x="20125" y="5350"/>
                </a:lnTo>
                <a:lnTo>
                  <a:pt x="21214" y="7930"/>
                </a:lnTo>
                <a:lnTo>
                  <a:pt x="21600" y="10800"/>
                </a:lnTo>
                <a:lnTo>
                  <a:pt x="21214" y="13670"/>
                </a:lnTo>
                <a:lnTo>
                  <a:pt x="20125" y="16250"/>
                </a:lnTo>
                <a:lnTo>
                  <a:pt x="18436" y="18436"/>
                </a:lnTo>
                <a:lnTo>
                  <a:pt x="16250" y="20125"/>
                </a:lnTo>
                <a:lnTo>
                  <a:pt x="13670" y="21214"/>
                </a:lnTo>
                <a:lnTo>
                  <a:pt x="10800" y="21600"/>
                </a:lnTo>
                <a:lnTo>
                  <a:pt x="7929" y="21214"/>
                </a:lnTo>
                <a:lnTo>
                  <a:pt x="5350" y="20125"/>
                </a:lnTo>
                <a:lnTo>
                  <a:pt x="3164" y="18436"/>
                </a:lnTo>
                <a:lnTo>
                  <a:pt x="1475" y="16250"/>
                </a:lnTo>
                <a:lnTo>
                  <a:pt x="386" y="13670"/>
                </a:lnTo>
                <a:lnTo>
                  <a:pt x="0" y="108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6" name="object 30"/>
          <p:cNvSpPr txBox="1"/>
          <p:nvPr/>
        </p:nvSpPr>
        <p:spPr>
          <a:xfrm>
            <a:off x="1718816" y="2306827"/>
            <a:ext cx="1384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67" name="object 31"/>
          <p:cNvSpPr/>
          <p:nvPr/>
        </p:nvSpPr>
        <p:spPr>
          <a:xfrm>
            <a:off x="1511808" y="2177794"/>
            <a:ext cx="518159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74" y="8858"/>
                </a:lnTo>
                <a:lnTo>
                  <a:pt x="675" y="7031"/>
                </a:lnTo>
                <a:lnTo>
                  <a:pt x="1474" y="5349"/>
                </a:lnTo>
                <a:lnTo>
                  <a:pt x="2539" y="3841"/>
                </a:lnTo>
                <a:lnTo>
                  <a:pt x="3841" y="2540"/>
                </a:lnTo>
                <a:lnTo>
                  <a:pt x="5348" y="1474"/>
                </a:lnTo>
                <a:lnTo>
                  <a:pt x="7031" y="676"/>
                </a:lnTo>
                <a:lnTo>
                  <a:pt x="8858" y="174"/>
                </a:lnTo>
                <a:lnTo>
                  <a:pt x="10800" y="0"/>
                </a:lnTo>
                <a:lnTo>
                  <a:pt x="12742" y="174"/>
                </a:lnTo>
                <a:lnTo>
                  <a:pt x="14569" y="676"/>
                </a:lnTo>
                <a:lnTo>
                  <a:pt x="16252" y="1474"/>
                </a:lnTo>
                <a:lnTo>
                  <a:pt x="17759" y="2540"/>
                </a:lnTo>
                <a:lnTo>
                  <a:pt x="19061" y="3841"/>
                </a:lnTo>
                <a:lnTo>
                  <a:pt x="20126" y="5349"/>
                </a:lnTo>
                <a:lnTo>
                  <a:pt x="20925" y="7031"/>
                </a:lnTo>
                <a:lnTo>
                  <a:pt x="21426" y="8858"/>
                </a:lnTo>
                <a:lnTo>
                  <a:pt x="21600" y="10800"/>
                </a:lnTo>
                <a:lnTo>
                  <a:pt x="21426" y="12742"/>
                </a:lnTo>
                <a:lnTo>
                  <a:pt x="20925" y="14569"/>
                </a:lnTo>
                <a:lnTo>
                  <a:pt x="20126" y="16251"/>
                </a:lnTo>
                <a:lnTo>
                  <a:pt x="19061" y="17759"/>
                </a:lnTo>
                <a:lnTo>
                  <a:pt x="17759" y="19060"/>
                </a:lnTo>
                <a:lnTo>
                  <a:pt x="16252" y="20126"/>
                </a:lnTo>
                <a:lnTo>
                  <a:pt x="14569" y="20924"/>
                </a:lnTo>
                <a:lnTo>
                  <a:pt x="12742" y="21426"/>
                </a:lnTo>
                <a:lnTo>
                  <a:pt x="10800" y="21600"/>
                </a:lnTo>
                <a:lnTo>
                  <a:pt x="8858" y="21426"/>
                </a:lnTo>
                <a:lnTo>
                  <a:pt x="7031" y="20924"/>
                </a:lnTo>
                <a:lnTo>
                  <a:pt x="5348" y="20126"/>
                </a:lnTo>
                <a:lnTo>
                  <a:pt x="3841" y="19060"/>
                </a:lnTo>
                <a:lnTo>
                  <a:pt x="2539" y="17759"/>
                </a:lnTo>
                <a:lnTo>
                  <a:pt x="1474" y="16251"/>
                </a:lnTo>
                <a:lnTo>
                  <a:pt x="675" y="14569"/>
                </a:lnTo>
                <a:lnTo>
                  <a:pt x="174" y="12742"/>
                </a:lnTo>
                <a:lnTo>
                  <a:pt x="0" y="10800"/>
                </a:lnTo>
                <a:close/>
              </a:path>
            </a:pathLst>
          </a:custGeom>
          <a:ln w="9143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8" name="object 32"/>
          <p:cNvSpPr/>
          <p:nvPr/>
        </p:nvSpPr>
        <p:spPr>
          <a:xfrm>
            <a:off x="656081" y="2881122"/>
            <a:ext cx="2392680" cy="56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49" y="0"/>
                </a:moveTo>
                <a:lnTo>
                  <a:pt x="851" y="0"/>
                </a:lnTo>
                <a:lnTo>
                  <a:pt x="520" y="283"/>
                </a:lnTo>
                <a:lnTo>
                  <a:pt x="249" y="1054"/>
                </a:lnTo>
                <a:lnTo>
                  <a:pt x="67" y="2198"/>
                </a:lnTo>
                <a:lnTo>
                  <a:pt x="0" y="3600"/>
                </a:lnTo>
                <a:lnTo>
                  <a:pt x="0" y="18000"/>
                </a:lnTo>
                <a:lnTo>
                  <a:pt x="67" y="19402"/>
                </a:lnTo>
                <a:lnTo>
                  <a:pt x="249" y="20546"/>
                </a:lnTo>
                <a:lnTo>
                  <a:pt x="520" y="21317"/>
                </a:lnTo>
                <a:lnTo>
                  <a:pt x="851" y="21600"/>
                </a:lnTo>
                <a:lnTo>
                  <a:pt x="20749" y="21600"/>
                </a:lnTo>
                <a:lnTo>
                  <a:pt x="21081" y="21317"/>
                </a:lnTo>
                <a:lnTo>
                  <a:pt x="21351" y="20546"/>
                </a:lnTo>
                <a:lnTo>
                  <a:pt x="21533" y="19402"/>
                </a:lnTo>
                <a:lnTo>
                  <a:pt x="21600" y="18000"/>
                </a:lnTo>
                <a:lnTo>
                  <a:pt x="21600" y="3600"/>
                </a:lnTo>
                <a:lnTo>
                  <a:pt x="21533" y="2198"/>
                </a:lnTo>
                <a:lnTo>
                  <a:pt x="21351" y="1054"/>
                </a:lnTo>
                <a:lnTo>
                  <a:pt x="21081" y="283"/>
                </a:lnTo>
                <a:lnTo>
                  <a:pt x="2074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69" name="object 33"/>
          <p:cNvSpPr/>
          <p:nvPr/>
        </p:nvSpPr>
        <p:spPr>
          <a:xfrm>
            <a:off x="656081" y="2881122"/>
            <a:ext cx="2392680" cy="565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67" y="2198"/>
                </a:lnTo>
                <a:lnTo>
                  <a:pt x="249" y="1054"/>
                </a:lnTo>
                <a:lnTo>
                  <a:pt x="520" y="283"/>
                </a:lnTo>
                <a:lnTo>
                  <a:pt x="851" y="0"/>
                </a:lnTo>
                <a:lnTo>
                  <a:pt x="20749" y="0"/>
                </a:lnTo>
                <a:lnTo>
                  <a:pt x="21081" y="283"/>
                </a:lnTo>
                <a:lnTo>
                  <a:pt x="21351" y="1054"/>
                </a:lnTo>
                <a:lnTo>
                  <a:pt x="21533" y="2198"/>
                </a:lnTo>
                <a:lnTo>
                  <a:pt x="21600" y="3600"/>
                </a:lnTo>
                <a:lnTo>
                  <a:pt x="21600" y="18000"/>
                </a:lnTo>
                <a:lnTo>
                  <a:pt x="21533" y="19402"/>
                </a:lnTo>
                <a:lnTo>
                  <a:pt x="21351" y="20546"/>
                </a:lnTo>
                <a:lnTo>
                  <a:pt x="21081" y="21317"/>
                </a:lnTo>
                <a:lnTo>
                  <a:pt x="20749" y="21600"/>
                </a:lnTo>
                <a:lnTo>
                  <a:pt x="851" y="21600"/>
                </a:lnTo>
                <a:lnTo>
                  <a:pt x="520" y="21317"/>
                </a:lnTo>
                <a:lnTo>
                  <a:pt x="249" y="20546"/>
                </a:lnTo>
                <a:lnTo>
                  <a:pt x="67" y="19402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999A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70" name="object 34"/>
          <p:cNvSpPr txBox="1"/>
          <p:nvPr/>
        </p:nvSpPr>
        <p:spPr>
          <a:xfrm>
            <a:off x="672737" y="2903296"/>
            <a:ext cx="2359662" cy="47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1435" algn="ctr">
              <a:lnSpc>
                <a:spcPts val="1900"/>
              </a:lnSpc>
              <a:defRPr b="1" spc="-419" sz="1600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b="0">
                <a:solidFill>
                  <a:srgbClr val="464646"/>
                </a:solidFill>
              </a:rPr>
              <a:t>AW</a:t>
            </a:r>
            <a:r>
              <a:t>an</a:t>
            </a:r>
            <a:r>
              <a:rPr b="0">
                <a:solidFill>
                  <a:srgbClr val="464646"/>
                </a:solidFill>
              </a:rPr>
              <a:t>S</a:t>
            </a:r>
            <a:r>
              <a:t>ag</a:t>
            </a:r>
            <a:r>
              <a:rPr b="0">
                <a:solidFill>
                  <a:srgbClr val="464646"/>
                </a:solidFill>
              </a:rPr>
              <a:t>IA</a:t>
            </a:r>
            <a:r>
              <a:t>e</a:t>
            </a:r>
            <a:r>
              <a:rPr b="0">
                <a:solidFill>
                  <a:srgbClr val="464646"/>
                </a:solidFill>
              </a:rPr>
              <a:t>M</a:t>
            </a:r>
            <a:r>
              <a:t>AWS </a:t>
            </a:r>
            <a:r>
              <a:rPr spc="-20"/>
              <a:t>IAM</a:t>
            </a:r>
            <a:r>
              <a:rPr spc="20"/>
              <a:t> </a:t>
            </a:r>
            <a:r>
              <a:rPr spc="-5"/>
              <a:t>users</a:t>
            </a:r>
          </a:p>
          <a:p>
            <a:pPr algn="ctr">
              <a:lnSpc>
                <a:spcPts val="1900"/>
              </a:lnSpc>
              <a:defRPr b="1" spc="-5" sz="1600">
                <a:latin typeface="Arial"/>
                <a:ea typeface="Arial"/>
                <a:cs typeface="Arial"/>
                <a:sym typeface="Arial"/>
              </a:defRPr>
            </a:pPr>
            <a:r>
              <a:t>and their</a:t>
            </a:r>
            <a:r>
              <a:rPr spc="10"/>
              <a:t> </a:t>
            </a:r>
            <a:r>
              <a:t>access</a:t>
            </a:r>
          </a:p>
        </p:txBody>
      </p:sp>
      <p:sp>
        <p:nvSpPr>
          <p:cNvPr id="2071" name="object 35"/>
          <p:cNvSpPr/>
          <p:nvPr/>
        </p:nvSpPr>
        <p:spPr>
          <a:xfrm>
            <a:off x="1776983" y="2715766"/>
            <a:ext cx="1525" cy="152401"/>
          </a:xfrm>
          <a:prstGeom prst="line">
            <a:avLst/>
          </a:prstGeom>
          <a:ln w="9144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2"/>
          <p:cNvSpPr txBox="1"/>
          <p:nvPr/>
        </p:nvSpPr>
        <p:spPr>
          <a:xfrm>
            <a:off x="2697859" y="1593341"/>
            <a:ext cx="3838576" cy="1702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10" sz="12000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2,913</a:t>
            </a:r>
          </a:p>
        </p:txBody>
      </p:sp>
      <p:sp>
        <p:nvSpPr>
          <p:cNvPr id="153" name="object 41"/>
          <p:cNvSpPr txBox="1"/>
          <p:nvPr/>
        </p:nvSpPr>
        <p:spPr>
          <a:xfrm>
            <a:off x="312216" y="4898092"/>
            <a:ext cx="11506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900">
                <a:solidFill>
                  <a:srgbClr val="B6B6B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*As </a:t>
            </a:r>
            <a:r>
              <a:rPr spc="0"/>
              <a:t>of </a:t>
            </a:r>
            <a:r>
              <a:t>1 </a:t>
            </a:r>
            <a:r>
              <a:rPr spc="0"/>
              <a:t>January</a:t>
            </a:r>
            <a:r>
              <a:rPr spc="-80"/>
              <a:t> </a:t>
            </a:r>
            <a:r>
              <a:t>2017</a:t>
            </a:r>
          </a:p>
        </p:txBody>
      </p:sp>
      <p:sp>
        <p:nvSpPr>
          <p:cNvPr id="154" name="object 3"/>
          <p:cNvSpPr txBox="1"/>
          <p:nvPr/>
        </p:nvSpPr>
        <p:spPr>
          <a:xfrm>
            <a:off x="3667759" y="4630013"/>
            <a:ext cx="551816" cy="225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86994" marR="5080" indent="-74929">
              <a:spcBef>
                <a:spcPts val="100"/>
              </a:spcBef>
              <a:defRPr spc="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-5"/>
              <a:t>Direct  Connect</a:t>
            </a:r>
          </a:p>
        </p:txBody>
      </p:sp>
      <p:sp>
        <p:nvSpPr>
          <p:cNvPr id="155" name="object 4"/>
          <p:cNvSpPr txBox="1"/>
          <p:nvPr/>
        </p:nvSpPr>
        <p:spPr>
          <a:xfrm>
            <a:off x="7822438" y="731901"/>
            <a:ext cx="106172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800">
                <a:solidFill>
                  <a:srgbClr val="B6B6B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Elastic</a:t>
            </a:r>
            <a:r>
              <a:rPr spc="-85"/>
              <a:t> </a:t>
            </a:r>
            <a:r>
              <a:rPr spc="-5"/>
              <a:t>Beanstalk</a:t>
            </a:r>
          </a:p>
        </p:txBody>
      </p:sp>
      <p:sp>
        <p:nvSpPr>
          <p:cNvPr id="156" name="object 5"/>
          <p:cNvSpPr txBox="1"/>
          <p:nvPr/>
        </p:nvSpPr>
        <p:spPr>
          <a:xfrm>
            <a:off x="7193405" y="424052"/>
            <a:ext cx="116586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0"/>
              <a:t> </a:t>
            </a:r>
            <a:r>
              <a:t>CloudTrail</a:t>
            </a:r>
          </a:p>
        </p:txBody>
      </p:sp>
      <p:sp>
        <p:nvSpPr>
          <p:cNvPr id="157" name="object 6"/>
          <p:cNvSpPr txBox="1"/>
          <p:nvPr/>
        </p:nvSpPr>
        <p:spPr>
          <a:xfrm>
            <a:off x="3855465" y="763269"/>
            <a:ext cx="8470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9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0"/>
              <a:t> </a:t>
            </a:r>
            <a:r>
              <a:rPr spc="0"/>
              <a:t>Kinesis</a:t>
            </a:r>
          </a:p>
        </p:txBody>
      </p:sp>
      <p:sp>
        <p:nvSpPr>
          <p:cNvPr id="158" name="object 7"/>
          <p:cNvSpPr txBox="1"/>
          <p:nvPr/>
        </p:nvSpPr>
        <p:spPr>
          <a:xfrm>
            <a:off x="568248" y="4081677"/>
            <a:ext cx="6388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0"/>
              <a:t> </a:t>
            </a:r>
            <a:r>
              <a:t>SNS</a:t>
            </a:r>
          </a:p>
        </p:txBody>
      </p:sp>
      <p:sp>
        <p:nvSpPr>
          <p:cNvPr id="159" name="object 8"/>
          <p:cNvSpPr txBox="1"/>
          <p:nvPr/>
        </p:nvSpPr>
        <p:spPr>
          <a:xfrm>
            <a:off x="8062341" y="4759247"/>
            <a:ext cx="89789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55"/>
              <a:t> </a:t>
            </a:r>
            <a:r>
              <a:rPr spc="-5"/>
              <a:t>Import/Export</a:t>
            </a:r>
          </a:p>
        </p:txBody>
      </p:sp>
      <p:sp>
        <p:nvSpPr>
          <p:cNvPr id="160" name="object 9"/>
          <p:cNvSpPr txBox="1"/>
          <p:nvPr/>
        </p:nvSpPr>
        <p:spPr>
          <a:xfrm>
            <a:off x="2026156" y="3912513"/>
            <a:ext cx="85217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75"/>
              <a:t> </a:t>
            </a:r>
            <a:r>
              <a:rPr spc="4"/>
              <a:t>SWF</a:t>
            </a:r>
          </a:p>
        </p:txBody>
      </p:sp>
      <p:sp>
        <p:nvSpPr>
          <p:cNvPr id="161" name="object 10"/>
          <p:cNvSpPr txBox="1"/>
          <p:nvPr/>
        </p:nvSpPr>
        <p:spPr>
          <a:xfrm>
            <a:off x="179322" y="3446526"/>
            <a:ext cx="648972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88900" marR="5080" indent="-76835">
              <a:spcBef>
                <a:spcPts val="100"/>
              </a:spcBef>
              <a:defRPr spc="9"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30"/>
              <a:t> </a:t>
            </a:r>
            <a:r>
              <a:rPr spc="0"/>
              <a:t>Data  Pipeline</a:t>
            </a:r>
          </a:p>
        </p:txBody>
      </p:sp>
      <p:sp>
        <p:nvSpPr>
          <p:cNvPr id="162" name="object 11"/>
          <p:cNvSpPr txBox="1"/>
          <p:nvPr/>
        </p:nvSpPr>
        <p:spPr>
          <a:xfrm>
            <a:off x="4623308" y="4097223"/>
            <a:ext cx="68262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04"/>
              <a:t> </a:t>
            </a:r>
            <a:r>
              <a:rPr spc="-9"/>
              <a:t>KMS</a:t>
            </a:r>
          </a:p>
        </p:txBody>
      </p:sp>
      <p:sp>
        <p:nvSpPr>
          <p:cNvPr id="163" name="object 12"/>
          <p:cNvSpPr txBox="1"/>
          <p:nvPr/>
        </p:nvSpPr>
        <p:spPr>
          <a:xfrm>
            <a:off x="6047359" y="471295"/>
            <a:ext cx="98107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rPr spc="0"/>
              <a:t>Config</a:t>
            </a:r>
          </a:p>
        </p:txBody>
      </p:sp>
      <p:sp>
        <p:nvSpPr>
          <p:cNvPr id="164" name="object 13"/>
          <p:cNvSpPr txBox="1"/>
          <p:nvPr/>
        </p:nvSpPr>
        <p:spPr>
          <a:xfrm>
            <a:off x="7949944" y="3323030"/>
            <a:ext cx="870586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"/>
              </a:spcBef>
              <a:defRPr spc="-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t>RDS</a:t>
            </a:r>
          </a:p>
          <a:p>
            <a:pPr algn="ctr">
              <a:defRPr spc="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</a:t>
            </a:r>
            <a:r>
              <a:rPr spc="-60"/>
              <a:t> </a:t>
            </a:r>
            <a:r>
              <a:rPr spc="0"/>
              <a:t>Aurora</a:t>
            </a:r>
          </a:p>
        </p:txBody>
      </p:sp>
      <p:sp>
        <p:nvSpPr>
          <p:cNvPr id="165" name="object 14"/>
          <p:cNvSpPr txBox="1"/>
          <p:nvPr/>
        </p:nvSpPr>
        <p:spPr>
          <a:xfrm>
            <a:off x="4471796" y="4405071"/>
            <a:ext cx="67500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WorkDocs</a:t>
            </a:r>
          </a:p>
        </p:txBody>
      </p:sp>
      <p:sp>
        <p:nvSpPr>
          <p:cNvPr id="166" name="object 15"/>
          <p:cNvSpPr txBox="1"/>
          <p:nvPr/>
        </p:nvSpPr>
        <p:spPr>
          <a:xfrm>
            <a:off x="6976109" y="3301365"/>
            <a:ext cx="586106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7625" marR="5080" indent="-35560">
              <a:spcBef>
                <a:spcPts val="100"/>
              </a:spcBef>
              <a:defRPr spc="-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</a:t>
            </a:r>
            <a:r>
              <a:rPr spc="0"/>
              <a:t>rectory  </a:t>
            </a:r>
            <a:r>
              <a:rPr spc="-4"/>
              <a:t>Service</a:t>
            </a:r>
          </a:p>
        </p:txBody>
      </p:sp>
      <p:sp>
        <p:nvSpPr>
          <p:cNvPr id="167" name="object 16"/>
          <p:cNvSpPr txBox="1"/>
          <p:nvPr/>
        </p:nvSpPr>
        <p:spPr>
          <a:xfrm>
            <a:off x="6715759" y="4644033"/>
            <a:ext cx="847090" cy="300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69545" marR="5080" indent="-157480">
              <a:spcBef>
                <a:spcPts val="100"/>
              </a:spcBef>
              <a:defRPr spc="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14"/>
              <a:t> </a:t>
            </a:r>
            <a:r>
              <a:rPr spc="-4"/>
              <a:t>Service  Catalog</a:t>
            </a:r>
          </a:p>
        </p:txBody>
      </p:sp>
      <p:sp>
        <p:nvSpPr>
          <p:cNvPr id="168" name="object 17"/>
          <p:cNvSpPr txBox="1"/>
          <p:nvPr/>
        </p:nvSpPr>
        <p:spPr>
          <a:xfrm>
            <a:off x="6659626" y="4286503"/>
            <a:ext cx="1130301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CloudWatch</a:t>
            </a:r>
            <a:r>
              <a:rPr spc="-90"/>
              <a:t> </a:t>
            </a:r>
            <a:r>
              <a:t>Logs</a:t>
            </a:r>
          </a:p>
        </p:txBody>
      </p:sp>
      <p:sp>
        <p:nvSpPr>
          <p:cNvPr id="169" name="object 18"/>
          <p:cNvSpPr txBox="1"/>
          <p:nvPr/>
        </p:nvSpPr>
        <p:spPr>
          <a:xfrm>
            <a:off x="3334892" y="4008220"/>
            <a:ext cx="904240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0" marR="5080" indent="-114935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85"/>
              <a:t> </a:t>
            </a:r>
            <a:r>
              <a:rPr spc="-15"/>
              <a:t>API  </a:t>
            </a:r>
            <a:r>
              <a:rPr spc="0"/>
              <a:t>Gateway</a:t>
            </a:r>
          </a:p>
        </p:txBody>
      </p:sp>
      <p:sp>
        <p:nvSpPr>
          <p:cNvPr id="170" name="object 19"/>
          <p:cNvSpPr txBox="1"/>
          <p:nvPr/>
        </p:nvSpPr>
        <p:spPr>
          <a:xfrm>
            <a:off x="1823085" y="4219752"/>
            <a:ext cx="1507491" cy="591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WorkSpaces</a:t>
            </a:r>
          </a:p>
          <a:p>
            <a:pPr indent="236220" algn="ctr">
              <a:spcBef>
                <a:spcPts val="8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"/>
              <a:t> Machine</a:t>
            </a:r>
          </a:p>
          <a:p>
            <a:pPr indent="279400" algn="ctr">
              <a:defRPr b="1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Learning</a:t>
            </a:r>
          </a:p>
        </p:txBody>
      </p:sp>
      <p:sp>
        <p:nvSpPr>
          <p:cNvPr id="171" name="object 20"/>
          <p:cNvSpPr txBox="1"/>
          <p:nvPr/>
        </p:nvSpPr>
        <p:spPr>
          <a:xfrm>
            <a:off x="7556117" y="2834384"/>
            <a:ext cx="127254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Device</a:t>
            </a:r>
            <a:r>
              <a:rPr spc="-104"/>
              <a:t> </a:t>
            </a:r>
            <a:r>
              <a:rPr spc="0"/>
              <a:t>Farm</a:t>
            </a:r>
          </a:p>
        </p:txBody>
      </p:sp>
      <p:sp>
        <p:nvSpPr>
          <p:cNvPr id="172" name="object 21"/>
          <p:cNvSpPr txBox="1"/>
          <p:nvPr/>
        </p:nvSpPr>
        <p:spPr>
          <a:xfrm>
            <a:off x="1020875" y="3732071"/>
            <a:ext cx="74803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0"/>
              <a:t> </a:t>
            </a:r>
            <a:r>
              <a:rPr spc="-10"/>
              <a:t>WAF</a:t>
            </a:r>
          </a:p>
        </p:txBody>
      </p:sp>
      <p:sp>
        <p:nvSpPr>
          <p:cNvPr id="173" name="object 22"/>
          <p:cNvSpPr txBox="1"/>
          <p:nvPr/>
        </p:nvSpPr>
        <p:spPr>
          <a:xfrm>
            <a:off x="6005576" y="732281"/>
            <a:ext cx="147828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Elasticsearch</a:t>
            </a:r>
            <a:r>
              <a:rPr spc="-95"/>
              <a:t> </a:t>
            </a:r>
            <a:r>
              <a:rPr spc="-5"/>
              <a:t>Service</a:t>
            </a:r>
          </a:p>
        </p:txBody>
      </p:sp>
      <p:sp>
        <p:nvSpPr>
          <p:cNvPr id="174" name="object 23"/>
          <p:cNvSpPr txBox="1"/>
          <p:nvPr/>
        </p:nvSpPr>
        <p:spPr>
          <a:xfrm>
            <a:off x="1035507" y="3337052"/>
            <a:ext cx="96583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</a:t>
            </a:r>
            <a:r>
              <a:rPr spc="-10"/>
              <a:t>u</a:t>
            </a:r>
            <a:r>
              <a:t>ickSig</a:t>
            </a:r>
            <a:r>
              <a:rPr spc="-10"/>
              <a:t>h</a:t>
            </a:r>
            <a:r>
              <a:t>t</a:t>
            </a:r>
          </a:p>
        </p:txBody>
      </p:sp>
      <p:sp>
        <p:nvSpPr>
          <p:cNvPr id="175" name="object 24"/>
          <p:cNvSpPr txBox="1"/>
          <p:nvPr/>
        </p:nvSpPr>
        <p:spPr>
          <a:xfrm>
            <a:off x="2804921" y="134238"/>
            <a:ext cx="1740537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Import/Export</a:t>
            </a:r>
            <a:r>
              <a:rPr spc="-20"/>
              <a:t> </a:t>
            </a:r>
            <a:r>
              <a:rPr spc="0"/>
              <a:t>Snowball</a:t>
            </a:r>
          </a:p>
        </p:txBody>
      </p:sp>
      <p:sp>
        <p:nvSpPr>
          <p:cNvPr id="176" name="object 25"/>
          <p:cNvSpPr txBox="1"/>
          <p:nvPr/>
        </p:nvSpPr>
        <p:spPr>
          <a:xfrm>
            <a:off x="5590794" y="3892396"/>
            <a:ext cx="166052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RDS for</a:t>
            </a:r>
            <a:r>
              <a:rPr spc="-50"/>
              <a:t> </a:t>
            </a:r>
            <a:r>
              <a:t>MariaDB</a:t>
            </a:r>
          </a:p>
        </p:txBody>
      </p:sp>
      <p:sp>
        <p:nvSpPr>
          <p:cNvPr id="177" name="object 26"/>
          <p:cNvSpPr txBox="1"/>
          <p:nvPr/>
        </p:nvSpPr>
        <p:spPr>
          <a:xfrm>
            <a:off x="4863210" y="4806491"/>
            <a:ext cx="125476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75"/>
              <a:t> </a:t>
            </a:r>
            <a:r>
              <a:rPr spc="0"/>
              <a:t>Inspector</a:t>
            </a:r>
          </a:p>
        </p:txBody>
      </p:sp>
      <p:sp>
        <p:nvSpPr>
          <p:cNvPr id="178" name="object 27"/>
          <p:cNvSpPr txBox="1"/>
          <p:nvPr/>
        </p:nvSpPr>
        <p:spPr>
          <a:xfrm>
            <a:off x="5484367" y="4400803"/>
            <a:ext cx="84899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0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25"/>
              <a:t> </a:t>
            </a:r>
            <a:r>
              <a:rPr spc="-5"/>
              <a:t>IoT</a:t>
            </a:r>
          </a:p>
        </p:txBody>
      </p:sp>
      <p:sp>
        <p:nvSpPr>
          <p:cNvPr id="179" name="object 28"/>
          <p:cNvSpPr txBox="1"/>
          <p:nvPr/>
        </p:nvSpPr>
        <p:spPr>
          <a:xfrm>
            <a:off x="7248525" y="983996"/>
            <a:ext cx="1710054" cy="69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77495" marR="376554" indent="-265430">
              <a:spcBef>
                <a:spcPts val="100"/>
              </a:spcBef>
              <a:defRPr b="1" spc="-5" sz="15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EC2</a:t>
            </a:r>
            <a:r>
              <a:rPr spc="-55"/>
              <a:t> </a:t>
            </a:r>
            <a:r>
              <a:t>Container  </a:t>
            </a:r>
            <a:r>
              <a:rPr spc="0"/>
              <a:t>Registry</a:t>
            </a:r>
          </a:p>
          <a:p>
            <a:pPr indent="510540">
              <a:spcBef>
                <a:spcPts val="900"/>
              </a:spcBef>
              <a:defRPr spc="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5"/>
              <a:t> </a:t>
            </a:r>
            <a:r>
              <a:rPr spc="-4"/>
              <a:t>CodePipeline</a:t>
            </a:r>
          </a:p>
        </p:txBody>
      </p:sp>
      <p:sp>
        <p:nvSpPr>
          <p:cNvPr id="180" name="object 29"/>
          <p:cNvSpPr txBox="1"/>
          <p:nvPr/>
        </p:nvSpPr>
        <p:spPr>
          <a:xfrm>
            <a:off x="4947029" y="488060"/>
            <a:ext cx="820420" cy="414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54000" indent="83819">
              <a:spcBef>
                <a:spcPts val="1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Elasti</a:t>
            </a:r>
            <a:r>
              <a:rPr spc="-5"/>
              <a:t>Ca</a:t>
            </a:r>
            <a:r>
              <a:t>c</a:t>
            </a:r>
            <a:r>
              <a:rPr spc="-5"/>
              <a:t>h</a:t>
            </a:r>
            <a:r>
              <a:t>e</a:t>
            </a:r>
          </a:p>
          <a:p>
            <a:pPr indent="156845">
              <a:spcBef>
                <a:spcPts val="4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CloudHSM</a:t>
            </a:r>
          </a:p>
        </p:txBody>
      </p:sp>
      <p:sp>
        <p:nvSpPr>
          <p:cNvPr id="181" name="object 30"/>
          <p:cNvSpPr txBox="1"/>
          <p:nvPr/>
        </p:nvSpPr>
        <p:spPr>
          <a:xfrm>
            <a:off x="8215121" y="4290771"/>
            <a:ext cx="583566" cy="30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86994">
              <a:spcBef>
                <a:spcPts val="100"/>
              </a:spcBef>
              <a:defRPr spc="-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Mobile  </a:t>
            </a:r>
            <a:r>
              <a:rPr spc="-4"/>
              <a:t>A</a:t>
            </a:r>
            <a:r>
              <a:rPr spc="0"/>
              <a:t>n</a:t>
            </a:r>
            <a:r>
              <a:rPr spc="-4"/>
              <a:t>a</a:t>
            </a:r>
            <a:r>
              <a:t>l</a:t>
            </a:r>
            <a:r>
              <a:rPr spc="-15"/>
              <a:t>y</a:t>
            </a:r>
            <a:r>
              <a:rPr spc="0"/>
              <a:t>t</a:t>
            </a:r>
            <a:r>
              <a:t>i</a:t>
            </a:r>
            <a:r>
              <a:rPr spc="0"/>
              <a:t>cs</a:t>
            </a:r>
          </a:p>
        </p:txBody>
      </p:sp>
      <p:sp>
        <p:nvSpPr>
          <p:cNvPr id="182" name="object 31"/>
          <p:cNvSpPr txBox="1"/>
          <p:nvPr/>
        </p:nvSpPr>
        <p:spPr>
          <a:xfrm>
            <a:off x="7625842" y="3847286"/>
            <a:ext cx="117792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2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Mobile</a:t>
            </a:r>
            <a:r>
              <a:rPr spc="-104"/>
              <a:t> </a:t>
            </a:r>
            <a:r>
              <a:t>Hub</a:t>
            </a:r>
          </a:p>
        </p:txBody>
      </p:sp>
      <p:sp>
        <p:nvSpPr>
          <p:cNvPr id="183" name="object 32"/>
          <p:cNvSpPr txBox="1"/>
          <p:nvPr/>
        </p:nvSpPr>
        <p:spPr>
          <a:xfrm>
            <a:off x="5112510" y="171703"/>
            <a:ext cx="139700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Storage</a:t>
            </a:r>
            <a:r>
              <a:rPr spc="-125"/>
              <a:t> </a:t>
            </a:r>
            <a:r>
              <a:rPr spc="-4"/>
              <a:t>Gateway</a:t>
            </a:r>
          </a:p>
        </p:txBody>
      </p:sp>
      <p:sp>
        <p:nvSpPr>
          <p:cNvPr id="184" name="object 33"/>
          <p:cNvSpPr txBox="1"/>
          <p:nvPr/>
        </p:nvSpPr>
        <p:spPr>
          <a:xfrm>
            <a:off x="1008380" y="110105"/>
            <a:ext cx="1546226" cy="465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algn="r">
              <a:spcBef>
                <a:spcPts val="3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</a:t>
            </a:r>
            <a:r>
              <a:rPr spc="-5"/>
              <a:t>o</a:t>
            </a:r>
            <a:r>
              <a:rPr spc="-10"/>
              <a:t>v</a:t>
            </a:r>
            <a:r>
              <a:rPr spc="-5"/>
              <a:t>C</a:t>
            </a:r>
            <a:r>
              <a:t>lo</a:t>
            </a:r>
            <a:r>
              <a:rPr spc="-5"/>
              <a:t>u</a:t>
            </a:r>
            <a:r>
              <a:t>d</a:t>
            </a:r>
          </a:p>
          <a:p>
            <a:pPr indent="539750">
              <a:spcBef>
                <a:spcPts val="300"/>
              </a:spcBef>
              <a:defRPr spc="9" sz="1000">
                <a:solidFill>
                  <a:srgbClr val="B9B9B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0"/>
              <a:t>OpsWorks</a:t>
            </a:r>
          </a:p>
          <a:p>
            <a:pPr indent="12700">
              <a:spcBef>
                <a:spcPts val="200"/>
              </a:spcBef>
              <a:defRPr spc="-4" sz="11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CodeCommit</a:t>
            </a:r>
          </a:p>
        </p:txBody>
      </p:sp>
      <p:sp>
        <p:nvSpPr>
          <p:cNvPr id="185" name="object 34"/>
          <p:cNvSpPr txBox="1"/>
          <p:nvPr/>
        </p:nvSpPr>
        <p:spPr>
          <a:xfrm>
            <a:off x="2571113" y="510285"/>
            <a:ext cx="41973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5" sz="16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EC2</a:t>
            </a:r>
          </a:p>
        </p:txBody>
      </p:sp>
      <p:sp>
        <p:nvSpPr>
          <p:cNvPr id="186" name="object 35"/>
          <p:cNvSpPr txBox="1"/>
          <p:nvPr/>
        </p:nvSpPr>
        <p:spPr>
          <a:xfrm>
            <a:off x="1907793" y="754124"/>
            <a:ext cx="174752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16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Container</a:t>
            </a:r>
            <a:r>
              <a:rPr spc="-35"/>
              <a:t> </a:t>
            </a:r>
            <a:r>
              <a:rPr spc="-10"/>
              <a:t>Service</a:t>
            </a:r>
          </a:p>
        </p:txBody>
      </p:sp>
      <p:sp>
        <p:nvSpPr>
          <p:cNvPr id="187" name="object 36"/>
          <p:cNvSpPr txBox="1"/>
          <p:nvPr/>
        </p:nvSpPr>
        <p:spPr>
          <a:xfrm>
            <a:off x="6853807" y="137287"/>
            <a:ext cx="1059182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45"/>
              <a:t> </a:t>
            </a:r>
            <a:r>
              <a:t>Cognito</a:t>
            </a:r>
          </a:p>
        </p:txBody>
      </p:sp>
      <p:sp>
        <p:nvSpPr>
          <p:cNvPr id="188" name="object 37"/>
          <p:cNvSpPr txBox="1"/>
          <p:nvPr/>
        </p:nvSpPr>
        <p:spPr>
          <a:xfrm>
            <a:off x="3556508" y="440181"/>
            <a:ext cx="1150621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1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95"/>
              <a:t> </a:t>
            </a:r>
            <a:r>
              <a:rPr spc="-4"/>
              <a:t>CodeDeploy</a:t>
            </a:r>
          </a:p>
        </p:txBody>
      </p:sp>
      <p:sp>
        <p:nvSpPr>
          <p:cNvPr id="189" name="object 38"/>
          <p:cNvSpPr txBox="1"/>
          <p:nvPr/>
        </p:nvSpPr>
        <p:spPr>
          <a:xfrm>
            <a:off x="667308" y="4388001"/>
            <a:ext cx="953770" cy="352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CloudSearch</a:t>
            </a:r>
          </a:p>
          <a:p>
            <a:pPr indent="616584">
              <a:spcBef>
                <a:spcPts val="800"/>
              </a:spcBef>
              <a:defRPr sz="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Gl</a:t>
            </a:r>
            <a:r>
              <a:rPr spc="-5"/>
              <a:t>a</a:t>
            </a:r>
            <a:r>
              <a:t>cier</a:t>
            </a:r>
          </a:p>
        </p:txBody>
      </p:sp>
      <p:sp>
        <p:nvSpPr>
          <p:cNvPr id="190" name="object 39"/>
          <p:cNvSpPr txBox="1"/>
          <p:nvPr/>
        </p:nvSpPr>
        <p:spPr>
          <a:xfrm>
            <a:off x="312216" y="711076"/>
            <a:ext cx="1550670" cy="2218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93750">
              <a:spcBef>
                <a:spcPts val="300"/>
              </a:spcBef>
              <a:defRPr spc="-5" sz="7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5"/>
              <a:t> </a:t>
            </a:r>
            <a:r>
              <a:t>SES</a:t>
            </a:r>
          </a:p>
          <a:p>
            <a:pPr indent="203200">
              <a:spcBef>
                <a:spcPts val="300"/>
              </a:spcBef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4"/>
              <a:t> </a:t>
            </a:r>
            <a:r>
              <a:t>Transcoder</a:t>
            </a:r>
          </a:p>
          <a:p>
            <a:pPr indent="213995">
              <a:spcBef>
                <a:spcPts val="800"/>
              </a:spcBef>
              <a:defRPr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5"/>
              <a:t> </a:t>
            </a:r>
            <a:r>
              <a:t>WorkMail</a:t>
            </a:r>
          </a:p>
          <a:p>
            <a:pPr indent="30480">
              <a:spcBef>
                <a:spcPts val="700"/>
              </a:spcBef>
              <a:defRPr spc="9"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Certificate</a:t>
            </a:r>
            <a:r>
              <a:rPr spc="-140"/>
              <a:t> </a:t>
            </a:r>
            <a:r>
              <a:rPr spc="0"/>
              <a:t>Manager</a:t>
            </a:r>
          </a:p>
          <a:p>
            <a:pPr indent="68580">
              <a:spcBef>
                <a:spcPts val="300"/>
              </a:spcBef>
              <a:defRPr b="1" spc="-1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20"/>
              <a:t> </a:t>
            </a:r>
            <a:r>
              <a:rPr spc="0"/>
              <a:t>EFS</a:t>
            </a:r>
          </a:p>
          <a:p>
            <a:pPr indent="358140">
              <a:spcBef>
                <a:spcPts val="7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Redshift</a:t>
            </a:r>
          </a:p>
          <a:p>
            <a:pPr marL="96519" marR="698500" indent="-39369">
              <a:spcBef>
                <a:spcPts val="800"/>
              </a:spcBef>
              <a:defRPr spc="-5" sz="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Identity </a:t>
            </a:r>
            <a:r>
              <a:rPr spc="0"/>
              <a:t>&amp; Access  </a:t>
            </a:r>
            <a:r>
              <a:t>Management</a:t>
            </a:r>
          </a:p>
          <a:p>
            <a:pPr marR="859155" indent="83819">
              <a:spcBef>
                <a:spcPts val="600"/>
              </a:spcBef>
              <a:defRPr sz="10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AppS</a:t>
            </a:r>
            <a:r>
              <a:rPr spc="-9"/>
              <a:t>t</a:t>
            </a:r>
            <a:r>
              <a:rPr spc="-4"/>
              <a:t>r</a:t>
            </a:r>
            <a:r>
              <a:t>eam</a:t>
            </a:r>
          </a:p>
          <a:p>
            <a:pPr indent="204470">
              <a:spcBef>
                <a:spcPts val="700"/>
              </a:spcBef>
              <a:defRPr sz="10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Dynamo</a:t>
            </a:r>
            <a:r>
              <a:rPr spc="-25"/>
              <a:t> </a:t>
            </a:r>
            <a:r>
              <a:t>DB</a:t>
            </a:r>
          </a:p>
        </p:txBody>
      </p:sp>
      <p:sp>
        <p:nvSpPr>
          <p:cNvPr id="191" name="object 40"/>
          <p:cNvSpPr txBox="1"/>
          <p:nvPr/>
        </p:nvSpPr>
        <p:spPr>
          <a:xfrm>
            <a:off x="7854442" y="1851713"/>
            <a:ext cx="1075691" cy="758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Route</a:t>
            </a:r>
            <a:r>
              <a:rPr spc="-15"/>
              <a:t> </a:t>
            </a:r>
            <a:r>
              <a:rPr spc="-5"/>
              <a:t>53</a:t>
            </a:r>
          </a:p>
          <a:p>
            <a:pPr indent="104775">
              <a:spcBef>
                <a:spcPts val="500"/>
              </a:spcBef>
              <a:defRPr b="1"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Lambda</a:t>
            </a:r>
          </a:p>
          <a:p>
            <a:pPr indent="300354" algn="ctr">
              <a:spcBef>
                <a:spcPts val="700"/>
              </a:spcBef>
              <a:defRPr spc="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</a:p>
          <a:p>
            <a:pPr indent="323850" algn="ctr">
              <a:defRPr spc="-5" sz="800">
                <a:solidFill>
                  <a:srgbClr val="DFDFD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lo</a:t>
            </a:r>
            <a:r>
              <a:t>ud</a:t>
            </a:r>
            <a:r>
              <a:rPr spc="0"/>
              <a:t>Fo</a:t>
            </a:r>
            <a:r>
              <a:rPr spc="-10"/>
              <a:t>r</a:t>
            </a:r>
            <a:r>
              <a:rPr spc="10"/>
              <a:t>m</a:t>
            </a:r>
            <a:r>
              <a:t>a</a:t>
            </a:r>
            <a:r>
              <a:rPr spc="0"/>
              <a:t>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object 15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74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075" name="object 3"/>
          <p:cNvSpPr txBox="1"/>
          <p:nvPr>
            <p:ph type="title"/>
          </p:nvPr>
        </p:nvSpPr>
        <p:spPr>
          <a:xfrm>
            <a:off x="415543" y="139064"/>
            <a:ext cx="415861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Authentication</a:t>
            </a:r>
          </a:p>
        </p:txBody>
      </p:sp>
      <p:sp>
        <p:nvSpPr>
          <p:cNvPr id="2076" name="object 4"/>
          <p:cNvSpPr txBox="1"/>
          <p:nvPr/>
        </p:nvSpPr>
        <p:spPr>
          <a:xfrm>
            <a:off x="419505" y="955013"/>
            <a:ext cx="4743451" cy="1173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indent="-457200">
              <a:spcBef>
                <a:spcPts val="7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Authentication</a:t>
            </a:r>
          </a:p>
          <a:p>
            <a:pPr marL="469900" indent="-457200">
              <a:spcBef>
                <a:spcPts val="6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pc="-50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Management</a:t>
            </a:r>
            <a:r>
              <a:rPr spc="-30"/>
              <a:t> </a:t>
            </a:r>
            <a:r>
              <a:rPr spc="0"/>
              <a:t>Console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 Name and</a:t>
            </a:r>
            <a:r>
              <a:rPr spc="20"/>
              <a:t> </a:t>
            </a:r>
            <a:r>
              <a:rPr spc="-10"/>
              <a:t>Password</a:t>
            </a:r>
          </a:p>
        </p:txBody>
      </p:sp>
      <p:sp>
        <p:nvSpPr>
          <p:cNvPr id="2077" name="object 5"/>
          <p:cNvSpPr/>
          <p:nvPr/>
        </p:nvSpPr>
        <p:spPr>
          <a:xfrm>
            <a:off x="4258054" y="2159506"/>
            <a:ext cx="4722877" cy="24246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78" name="object 6"/>
          <p:cNvSpPr/>
          <p:nvPr/>
        </p:nvSpPr>
        <p:spPr>
          <a:xfrm>
            <a:off x="4253484" y="2154935"/>
            <a:ext cx="4732021" cy="2433829"/>
          </a:xfrm>
          <a:prstGeom prst="rect">
            <a:avLst/>
          </a:pr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79" name="object 7"/>
          <p:cNvSpPr/>
          <p:nvPr/>
        </p:nvSpPr>
        <p:spPr>
          <a:xfrm>
            <a:off x="3447288" y="3320034"/>
            <a:ext cx="735521" cy="304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0" name="object 8"/>
          <p:cNvSpPr/>
          <p:nvPr/>
        </p:nvSpPr>
        <p:spPr>
          <a:xfrm>
            <a:off x="3494532" y="3331464"/>
            <a:ext cx="658368" cy="23622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1" name="object 9"/>
          <p:cNvSpPr/>
          <p:nvPr/>
        </p:nvSpPr>
        <p:spPr>
          <a:xfrm>
            <a:off x="3494532" y="3331464"/>
            <a:ext cx="658368" cy="236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725" y="5400"/>
                </a:lnTo>
                <a:lnTo>
                  <a:pt x="17725" y="0"/>
                </a:lnTo>
                <a:lnTo>
                  <a:pt x="21600" y="10800"/>
                </a:lnTo>
                <a:lnTo>
                  <a:pt x="17725" y="21600"/>
                </a:lnTo>
                <a:lnTo>
                  <a:pt x="17725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82" name="object 10"/>
          <p:cNvSpPr/>
          <p:nvPr/>
        </p:nvSpPr>
        <p:spPr>
          <a:xfrm>
            <a:off x="79246" y="2600138"/>
            <a:ext cx="3276601" cy="18621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3" name="object 11"/>
          <p:cNvSpPr/>
          <p:nvPr/>
        </p:nvSpPr>
        <p:spPr>
          <a:xfrm>
            <a:off x="74675" y="2519171"/>
            <a:ext cx="3285746" cy="1947674"/>
          </a:xfrm>
          <a:prstGeom prst="rect">
            <a:avLst/>
          </a:pr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84" name="object 12"/>
          <p:cNvSpPr/>
          <p:nvPr/>
        </p:nvSpPr>
        <p:spPr>
          <a:xfrm>
            <a:off x="5552492" y="1126476"/>
            <a:ext cx="404262" cy="54864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85" name="object 13"/>
          <p:cNvSpPr txBox="1"/>
          <p:nvPr/>
        </p:nvSpPr>
        <p:spPr>
          <a:xfrm>
            <a:off x="5476494" y="1773427"/>
            <a:ext cx="5746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086" name="object 14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object 2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89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090" name="object 3"/>
          <p:cNvSpPr txBox="1"/>
          <p:nvPr>
            <p:ph type="title"/>
          </p:nvPr>
        </p:nvSpPr>
        <p:spPr>
          <a:xfrm>
            <a:off x="415543" y="139064"/>
            <a:ext cx="415861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Authentication</a:t>
            </a:r>
          </a:p>
        </p:txBody>
      </p:sp>
      <p:sp>
        <p:nvSpPr>
          <p:cNvPr id="2091" name="object 4"/>
          <p:cNvSpPr txBox="1"/>
          <p:nvPr/>
        </p:nvSpPr>
        <p:spPr>
          <a:xfrm>
            <a:off x="419505" y="955013"/>
            <a:ext cx="3700781" cy="1173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indent="-457200">
              <a:spcBef>
                <a:spcPts val="7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Authentication</a:t>
            </a:r>
          </a:p>
          <a:p>
            <a:pPr marL="469900" indent="-457200">
              <a:spcBef>
                <a:spcPts val="600"/>
              </a:spcBef>
              <a:buSzPct val="100000"/>
              <a:buFont typeface="Arial"/>
              <a:buChar char="•"/>
              <a:tabLst>
                <a:tab pos="457200" algn="l"/>
                <a:tab pos="469900" algn="l"/>
              </a:tabLst>
              <a:defRPr b="1" spc="-50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CLI or SDK</a:t>
            </a:r>
            <a:r>
              <a:rPr spc="-145"/>
              <a:t> </a:t>
            </a:r>
            <a:r>
              <a:rPr spc="0"/>
              <a:t>API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pc="-5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 </a:t>
            </a:r>
            <a:r>
              <a:rPr spc="0"/>
              <a:t>Key </a:t>
            </a:r>
            <a:r>
              <a:t>and Secret</a:t>
            </a:r>
            <a:r>
              <a:rPr spc="-25"/>
              <a:t> </a:t>
            </a:r>
            <a:r>
              <a:rPr spc="0"/>
              <a:t>Key</a:t>
            </a:r>
          </a:p>
        </p:txBody>
      </p:sp>
      <p:sp>
        <p:nvSpPr>
          <p:cNvPr id="2092" name="object 5"/>
          <p:cNvSpPr/>
          <p:nvPr/>
        </p:nvSpPr>
        <p:spPr>
          <a:xfrm>
            <a:off x="2547366" y="2498598"/>
            <a:ext cx="4715257" cy="448056"/>
          </a:xfrm>
          <a:prstGeom prst="rect">
            <a:avLst/>
          </a:prstGeom>
          <a:solidFill>
            <a:srgbClr val="FDEFD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93" name="object 6"/>
          <p:cNvSpPr txBox="1"/>
          <p:nvPr/>
        </p:nvSpPr>
        <p:spPr>
          <a:xfrm>
            <a:off x="2547366" y="2498598"/>
            <a:ext cx="4715510" cy="305308"/>
          </a:xfrm>
          <a:prstGeom prst="rect">
            <a:avLst/>
          </a:prstGeom>
          <a:ln w="25907">
            <a:solidFill>
              <a:srgbClr val="FBB64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0169">
              <a:spcBef>
                <a:spcPts val="200"/>
              </a:spcBef>
              <a:defRPr b="1" spc="-4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Access Key ID:</a:t>
            </a:r>
            <a:r>
              <a:rPr spc="4"/>
              <a:t> </a:t>
            </a:r>
            <a:r>
              <a:rPr b="0"/>
              <a:t>AKIAIOSFODNN7EXAMPLE</a:t>
            </a:r>
          </a:p>
          <a:p>
            <a:pPr indent="90169">
              <a:defRPr b="1" spc="-4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Secret Access Key:</a:t>
            </a:r>
            <a:r>
              <a:rPr spc="35"/>
              <a:t> </a:t>
            </a:r>
            <a:r>
              <a:rPr b="0"/>
              <a:t>wJalrXUtnFEMI/K7MDENG/bPxRfiCYEXAMPLEKEY</a:t>
            </a:r>
          </a:p>
        </p:txBody>
      </p:sp>
      <p:sp>
        <p:nvSpPr>
          <p:cNvPr id="2094" name="object 7"/>
          <p:cNvSpPr/>
          <p:nvPr/>
        </p:nvSpPr>
        <p:spPr>
          <a:xfrm>
            <a:off x="6087045" y="3741420"/>
            <a:ext cx="408051" cy="4663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95" name="object 8"/>
          <p:cNvSpPr/>
          <p:nvPr/>
        </p:nvSpPr>
        <p:spPr>
          <a:xfrm>
            <a:off x="8200834" y="3741420"/>
            <a:ext cx="408052" cy="4663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96" name="object 9"/>
          <p:cNvSpPr/>
          <p:nvPr/>
        </p:nvSpPr>
        <p:spPr>
          <a:xfrm>
            <a:off x="7178134" y="3741420"/>
            <a:ext cx="406718" cy="46634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97" name="object 10"/>
          <p:cNvSpPr txBox="1"/>
          <p:nvPr/>
        </p:nvSpPr>
        <p:spPr>
          <a:xfrm>
            <a:off x="6145529" y="4249623"/>
            <a:ext cx="2927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</a:t>
            </a:r>
            <a:r>
              <a:rPr spc="-4"/>
              <a:t>a</a:t>
            </a:r>
            <a:r>
              <a:rPr spc="-15"/>
              <a:t>v</a:t>
            </a:r>
            <a:r>
              <a:rPr spc="-4"/>
              <a:t>a</a:t>
            </a:r>
          </a:p>
        </p:txBody>
      </p:sp>
      <p:sp>
        <p:nvSpPr>
          <p:cNvPr id="2098" name="object 11"/>
          <p:cNvSpPr txBox="1"/>
          <p:nvPr/>
        </p:nvSpPr>
        <p:spPr>
          <a:xfrm>
            <a:off x="7174482" y="4297476"/>
            <a:ext cx="41465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35"/>
              <a:t>y</a:t>
            </a:r>
            <a:r>
              <a:rPr spc="-4"/>
              <a:t>th</a:t>
            </a:r>
            <a:r>
              <a:t>o</a:t>
            </a:r>
            <a:r>
              <a:rPr spc="-4"/>
              <a:t>n</a:t>
            </a:r>
          </a:p>
        </p:txBody>
      </p:sp>
      <p:sp>
        <p:nvSpPr>
          <p:cNvPr id="2099" name="object 12"/>
          <p:cNvSpPr txBox="1"/>
          <p:nvPr/>
        </p:nvSpPr>
        <p:spPr>
          <a:xfrm>
            <a:off x="8248267" y="4326737"/>
            <a:ext cx="31305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.N</a:t>
            </a:r>
            <a:r>
              <a:rPr spc="-9"/>
              <a:t>E</a:t>
            </a:r>
            <a:r>
              <a:t>T</a:t>
            </a:r>
          </a:p>
        </p:txBody>
      </p:sp>
      <p:sp>
        <p:nvSpPr>
          <p:cNvPr id="2100" name="object 13"/>
          <p:cNvSpPr/>
          <p:nvPr/>
        </p:nvSpPr>
        <p:spPr>
          <a:xfrm>
            <a:off x="813816" y="3563110"/>
            <a:ext cx="4306824" cy="96926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01" name="object 14"/>
          <p:cNvSpPr/>
          <p:nvPr/>
        </p:nvSpPr>
        <p:spPr>
          <a:xfrm>
            <a:off x="800861" y="3550158"/>
            <a:ext cx="4332734" cy="995174"/>
          </a:xfrm>
          <a:prstGeom prst="rect">
            <a:avLst/>
          </a:prstGeom>
          <a:ln w="25908">
            <a:solidFill>
              <a:srgbClr val="BEBEB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02" name="object 15"/>
          <p:cNvSpPr txBox="1"/>
          <p:nvPr/>
        </p:nvSpPr>
        <p:spPr>
          <a:xfrm>
            <a:off x="6721602" y="3320034"/>
            <a:ext cx="1321436" cy="200443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85725">
              <a:lnSpc>
                <a:spcPts val="1400"/>
              </a:lnSpc>
              <a:defRPr b="1" spc="-3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SDK &amp;</a:t>
            </a:r>
            <a:r>
              <a:rPr spc="-30"/>
              <a:t> </a:t>
            </a:r>
            <a:r>
              <a:rPr spc="-15"/>
              <a:t>API</a:t>
            </a:r>
          </a:p>
        </p:txBody>
      </p:sp>
      <p:sp>
        <p:nvSpPr>
          <p:cNvPr id="2103" name="object 16"/>
          <p:cNvSpPr txBox="1"/>
          <p:nvPr/>
        </p:nvSpPr>
        <p:spPr>
          <a:xfrm>
            <a:off x="2050542" y="3320034"/>
            <a:ext cx="1321436" cy="200443"/>
          </a:xfrm>
          <a:prstGeom prst="rect">
            <a:avLst/>
          </a:prstGeom>
          <a:solidFill>
            <a:srgbClr val="F79F28"/>
          </a:solidFill>
          <a:ln w="25907">
            <a:solidFill>
              <a:srgbClr val="B6741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2265">
              <a:lnSpc>
                <a:spcPts val="1400"/>
              </a:lnSpc>
              <a:defRPr b="1" spc="-35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15"/>
              <a:t> </a:t>
            </a:r>
            <a:r>
              <a:rPr spc="-5"/>
              <a:t>CLI</a:t>
            </a:r>
          </a:p>
        </p:txBody>
      </p:sp>
      <p:sp>
        <p:nvSpPr>
          <p:cNvPr id="2104" name="object 17"/>
          <p:cNvSpPr/>
          <p:nvPr/>
        </p:nvSpPr>
        <p:spPr>
          <a:xfrm>
            <a:off x="4783835" y="1921764"/>
            <a:ext cx="1034797" cy="71780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10" name="object 18"/>
          <p:cNvGrpSpPr/>
          <p:nvPr/>
        </p:nvGrpSpPr>
        <p:grpSpPr>
          <a:xfrm>
            <a:off x="4866132" y="1943860"/>
            <a:ext cx="909829" cy="555500"/>
            <a:chOff x="0" y="0"/>
            <a:chExt cx="909827" cy="555498"/>
          </a:xfrm>
        </p:grpSpPr>
        <p:sp>
          <p:nvSpPr>
            <p:cNvPr id="2105" name="Shape"/>
            <p:cNvSpPr/>
            <p:nvPr/>
          </p:nvSpPr>
          <p:spPr>
            <a:xfrm>
              <a:off x="0" y="477774"/>
              <a:ext cx="71247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6" name="Shape"/>
            <p:cNvSpPr/>
            <p:nvPr/>
          </p:nvSpPr>
          <p:spPr>
            <a:xfrm>
              <a:off x="25907" y="264794"/>
              <a:ext cx="858013" cy="22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7" y="0"/>
                  </a:lnTo>
                  <a:lnTo>
                    <a:pt x="0" y="559"/>
                  </a:lnTo>
                  <a:lnTo>
                    <a:pt x="0" y="21600"/>
                  </a:lnTo>
                  <a:lnTo>
                    <a:pt x="652" y="21600"/>
                  </a:lnTo>
                  <a:lnTo>
                    <a:pt x="652" y="2477"/>
                  </a:lnTo>
                  <a:lnTo>
                    <a:pt x="326" y="2477"/>
                  </a:lnTo>
                  <a:lnTo>
                    <a:pt x="652" y="1239"/>
                  </a:lnTo>
                  <a:lnTo>
                    <a:pt x="21600" y="123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7" name="Shape"/>
            <p:cNvSpPr/>
            <p:nvPr/>
          </p:nvSpPr>
          <p:spPr>
            <a:xfrm>
              <a:off x="51815" y="264794"/>
              <a:ext cx="858013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74" y="0"/>
                  </a:lnTo>
                  <a:lnTo>
                    <a:pt x="20948" y="10801"/>
                  </a:lnTo>
                  <a:lnTo>
                    <a:pt x="0" y="10801"/>
                  </a:lnTo>
                  <a:lnTo>
                    <a:pt x="0" y="21600"/>
                  </a:lnTo>
                  <a:lnTo>
                    <a:pt x="21453" y="21600"/>
                  </a:lnTo>
                  <a:lnTo>
                    <a:pt x="21600" y="1683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8" name="Shape"/>
            <p:cNvSpPr/>
            <p:nvPr/>
          </p:nvSpPr>
          <p:spPr>
            <a:xfrm>
              <a:off x="883919" y="0"/>
              <a:ext cx="25909" cy="27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0593"/>
                  </a:lnTo>
                  <a:lnTo>
                    <a:pt x="21600" y="205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9" name="Shape"/>
            <p:cNvSpPr/>
            <p:nvPr/>
          </p:nvSpPr>
          <p:spPr>
            <a:xfrm>
              <a:off x="38862" y="277749"/>
              <a:ext cx="38862" cy="212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286"/>
                  </a:moveTo>
                  <a:lnTo>
                    <a:pt x="7200" y="20286"/>
                  </a:lnTo>
                  <a:lnTo>
                    <a:pt x="7200" y="21600"/>
                  </a:lnTo>
                  <a:lnTo>
                    <a:pt x="18000" y="21600"/>
                  </a:lnTo>
                  <a:lnTo>
                    <a:pt x="21600" y="20286"/>
                  </a:lnTo>
                  <a:close/>
                  <a:moveTo>
                    <a:pt x="7200" y="0"/>
                  </a:moveTo>
                  <a:lnTo>
                    <a:pt x="0" y="1314"/>
                  </a:lnTo>
                  <a:lnTo>
                    <a:pt x="7200" y="1314"/>
                  </a:lnTo>
                  <a:lnTo>
                    <a:pt x="72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11" name="object 19"/>
          <p:cNvSpPr/>
          <p:nvPr/>
        </p:nvSpPr>
        <p:spPr>
          <a:xfrm>
            <a:off x="5552492" y="1126476"/>
            <a:ext cx="404262" cy="54864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2" name="object 20"/>
          <p:cNvSpPr txBox="1"/>
          <p:nvPr/>
        </p:nvSpPr>
        <p:spPr>
          <a:xfrm>
            <a:off x="5476494" y="1773427"/>
            <a:ext cx="5746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113" name="object 21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object 3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16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117" name="object 3"/>
          <p:cNvSpPr txBox="1"/>
          <p:nvPr/>
        </p:nvSpPr>
        <p:spPr>
          <a:xfrm>
            <a:off x="415544" y="139064"/>
            <a:ext cx="633095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60" sz="28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IAM User Management -</a:t>
            </a:r>
            <a:r>
              <a:rPr spc="110"/>
              <a:t> </a:t>
            </a:r>
            <a:r>
              <a:rPr spc="-5"/>
              <a:t>Groups</a:t>
            </a:r>
          </a:p>
        </p:txBody>
      </p:sp>
      <p:sp>
        <p:nvSpPr>
          <p:cNvPr id="2118" name="object 4"/>
          <p:cNvSpPr/>
          <p:nvPr/>
        </p:nvSpPr>
        <p:spPr>
          <a:xfrm>
            <a:off x="7686092" y="3305795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9" name="object 5"/>
          <p:cNvSpPr/>
          <p:nvPr/>
        </p:nvSpPr>
        <p:spPr>
          <a:xfrm>
            <a:off x="1879893" y="1923527"/>
            <a:ext cx="577516" cy="5486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0" name="object 6"/>
          <p:cNvSpPr txBox="1"/>
          <p:nvPr/>
        </p:nvSpPr>
        <p:spPr>
          <a:xfrm>
            <a:off x="7681341" y="3953052"/>
            <a:ext cx="43243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D</a:t>
            </a:r>
          </a:p>
        </p:txBody>
      </p:sp>
      <p:sp>
        <p:nvSpPr>
          <p:cNvPr id="2121" name="object 7"/>
          <p:cNvSpPr txBox="1"/>
          <p:nvPr/>
        </p:nvSpPr>
        <p:spPr>
          <a:xfrm>
            <a:off x="1709420" y="2579368"/>
            <a:ext cx="91757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DevOps</a:t>
            </a:r>
            <a:r>
              <a:rPr spc="-79"/>
              <a:t> </a:t>
            </a:r>
            <a:r>
              <a:t>Group</a:t>
            </a:r>
          </a:p>
        </p:txBody>
      </p:sp>
      <p:sp>
        <p:nvSpPr>
          <p:cNvPr id="2122" name="object 8"/>
          <p:cNvSpPr/>
          <p:nvPr/>
        </p:nvSpPr>
        <p:spPr>
          <a:xfrm>
            <a:off x="5960924" y="3305795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3" name="object 9"/>
          <p:cNvSpPr txBox="1"/>
          <p:nvPr/>
        </p:nvSpPr>
        <p:spPr>
          <a:xfrm>
            <a:off x="5955919" y="3953052"/>
            <a:ext cx="43243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C</a:t>
            </a:r>
          </a:p>
        </p:txBody>
      </p:sp>
      <p:sp>
        <p:nvSpPr>
          <p:cNvPr id="2124" name="object 10"/>
          <p:cNvSpPr/>
          <p:nvPr/>
        </p:nvSpPr>
        <p:spPr>
          <a:xfrm>
            <a:off x="3618767" y="823841"/>
            <a:ext cx="1927069" cy="7093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5" name="object 11"/>
          <p:cNvSpPr/>
          <p:nvPr/>
        </p:nvSpPr>
        <p:spPr>
          <a:xfrm>
            <a:off x="3649979" y="920496"/>
            <a:ext cx="1844040" cy="56540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6" name="object 12"/>
          <p:cNvSpPr/>
          <p:nvPr/>
        </p:nvSpPr>
        <p:spPr>
          <a:xfrm>
            <a:off x="3655314" y="837438"/>
            <a:ext cx="1834897" cy="61722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7" name="object 13"/>
          <p:cNvSpPr/>
          <p:nvPr/>
        </p:nvSpPr>
        <p:spPr>
          <a:xfrm>
            <a:off x="3655314" y="837438"/>
            <a:ext cx="1834897" cy="617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95" y="2199"/>
                </a:lnTo>
                <a:lnTo>
                  <a:pt x="355" y="1055"/>
                </a:lnTo>
                <a:lnTo>
                  <a:pt x="740" y="283"/>
                </a:lnTo>
                <a:lnTo>
                  <a:pt x="1211" y="0"/>
                </a:lnTo>
                <a:lnTo>
                  <a:pt x="20389" y="0"/>
                </a:lnTo>
                <a:lnTo>
                  <a:pt x="20860" y="283"/>
                </a:lnTo>
                <a:lnTo>
                  <a:pt x="21245" y="1055"/>
                </a:lnTo>
                <a:lnTo>
                  <a:pt x="21505" y="2199"/>
                </a:lnTo>
                <a:lnTo>
                  <a:pt x="21600" y="3600"/>
                </a:lnTo>
                <a:lnTo>
                  <a:pt x="21600" y="18000"/>
                </a:lnTo>
                <a:lnTo>
                  <a:pt x="21505" y="19401"/>
                </a:lnTo>
                <a:lnTo>
                  <a:pt x="21245" y="20545"/>
                </a:lnTo>
                <a:lnTo>
                  <a:pt x="20860" y="21317"/>
                </a:lnTo>
                <a:lnTo>
                  <a:pt x="20389" y="21600"/>
                </a:lnTo>
                <a:lnTo>
                  <a:pt x="1211" y="21600"/>
                </a:lnTo>
                <a:lnTo>
                  <a:pt x="740" y="21317"/>
                </a:lnTo>
                <a:lnTo>
                  <a:pt x="355" y="20545"/>
                </a:lnTo>
                <a:lnTo>
                  <a:pt x="95" y="19401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25908">
            <a:solidFill>
              <a:srgbClr val="A0610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8" name="object 14"/>
          <p:cNvSpPr txBox="1"/>
          <p:nvPr/>
        </p:nvSpPr>
        <p:spPr>
          <a:xfrm>
            <a:off x="3817110" y="989838"/>
            <a:ext cx="150939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85"/>
              <a:t> </a:t>
            </a:r>
            <a:r>
              <a:rPr spc="-10"/>
              <a:t>Account</a:t>
            </a:r>
          </a:p>
        </p:txBody>
      </p:sp>
      <p:sp>
        <p:nvSpPr>
          <p:cNvPr id="2129" name="object 15"/>
          <p:cNvSpPr/>
          <p:nvPr/>
        </p:nvSpPr>
        <p:spPr>
          <a:xfrm>
            <a:off x="6736881" y="1923527"/>
            <a:ext cx="577516" cy="5486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30" name="object 16"/>
          <p:cNvSpPr txBox="1"/>
          <p:nvPr/>
        </p:nvSpPr>
        <p:spPr>
          <a:xfrm>
            <a:off x="6559422" y="2579368"/>
            <a:ext cx="9334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TestDev</a:t>
            </a:r>
            <a:r>
              <a:rPr spc="-60"/>
              <a:t> </a:t>
            </a:r>
            <a:r>
              <a:t>Group</a:t>
            </a:r>
          </a:p>
        </p:txBody>
      </p:sp>
      <p:sp>
        <p:nvSpPr>
          <p:cNvPr id="2131" name="object 17"/>
          <p:cNvSpPr/>
          <p:nvPr/>
        </p:nvSpPr>
        <p:spPr>
          <a:xfrm>
            <a:off x="2694993" y="3305795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32" name="object 18"/>
          <p:cNvSpPr txBox="1"/>
          <p:nvPr/>
        </p:nvSpPr>
        <p:spPr>
          <a:xfrm>
            <a:off x="2689350" y="3953052"/>
            <a:ext cx="43243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B</a:t>
            </a:r>
          </a:p>
        </p:txBody>
      </p:sp>
      <p:sp>
        <p:nvSpPr>
          <p:cNvPr id="2133" name="object 19"/>
          <p:cNvSpPr/>
          <p:nvPr/>
        </p:nvSpPr>
        <p:spPr>
          <a:xfrm>
            <a:off x="1102413" y="3305795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34" name="object 20"/>
          <p:cNvSpPr txBox="1"/>
          <p:nvPr/>
        </p:nvSpPr>
        <p:spPr>
          <a:xfrm>
            <a:off x="1098599" y="3953052"/>
            <a:ext cx="4324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</a:t>
            </a:r>
            <a:r>
              <a:rPr spc="-75"/>
              <a:t> </a:t>
            </a:r>
            <a:r>
              <a:t>A</a:t>
            </a:r>
          </a:p>
        </p:txBody>
      </p:sp>
      <p:sp>
        <p:nvSpPr>
          <p:cNvPr id="2135" name="object 21"/>
          <p:cNvSpPr/>
          <p:nvPr/>
        </p:nvSpPr>
        <p:spPr>
          <a:xfrm>
            <a:off x="4517135" y="1432560"/>
            <a:ext cx="2630424" cy="53644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42" name="object 22"/>
          <p:cNvGrpSpPr/>
          <p:nvPr/>
        </p:nvGrpSpPr>
        <p:grpSpPr>
          <a:xfrm>
            <a:off x="4559808" y="1454658"/>
            <a:ext cx="2505965" cy="373890"/>
            <a:chOff x="0" y="0"/>
            <a:chExt cx="2505964" cy="373889"/>
          </a:xfrm>
        </p:grpSpPr>
        <p:sp>
          <p:nvSpPr>
            <p:cNvPr id="2136" name="Shape"/>
            <p:cNvSpPr/>
            <p:nvPr/>
          </p:nvSpPr>
          <p:spPr>
            <a:xfrm>
              <a:off x="2428240" y="296163"/>
              <a:ext cx="71248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7" name="Shape"/>
            <p:cNvSpPr/>
            <p:nvPr/>
          </p:nvSpPr>
          <p:spPr>
            <a:xfrm>
              <a:off x="2454147" y="186943"/>
              <a:ext cx="25910" cy="12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290"/>
                  </a:lnTo>
                  <a:lnTo>
                    <a:pt x="10800" y="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8" name="Shape"/>
            <p:cNvSpPr/>
            <p:nvPr/>
          </p:nvSpPr>
          <p:spPr>
            <a:xfrm>
              <a:off x="2480056" y="296163"/>
              <a:ext cx="25909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9" name="Shape"/>
            <p:cNvSpPr/>
            <p:nvPr/>
          </p:nvSpPr>
          <p:spPr>
            <a:xfrm>
              <a:off x="0" y="0"/>
              <a:ext cx="2454148" cy="19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8" y="0"/>
                  </a:moveTo>
                  <a:lnTo>
                    <a:pt x="0" y="0"/>
                  </a:lnTo>
                  <a:lnTo>
                    <a:pt x="0" y="20969"/>
                  </a:lnTo>
                  <a:lnTo>
                    <a:pt x="51" y="21600"/>
                  </a:lnTo>
                  <a:lnTo>
                    <a:pt x="21600" y="21600"/>
                  </a:lnTo>
                  <a:lnTo>
                    <a:pt x="21600" y="20200"/>
                  </a:lnTo>
                  <a:lnTo>
                    <a:pt x="228" y="20200"/>
                  </a:lnTo>
                  <a:lnTo>
                    <a:pt x="114" y="18800"/>
                  </a:lnTo>
                  <a:lnTo>
                    <a:pt x="228" y="1880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0" name="Shape"/>
            <p:cNvSpPr/>
            <p:nvPr/>
          </p:nvSpPr>
          <p:spPr>
            <a:xfrm>
              <a:off x="25907" y="173989"/>
              <a:ext cx="2454150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49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21372" y="10800"/>
                  </a:lnTo>
                  <a:lnTo>
                    <a:pt x="21486" y="21600"/>
                  </a:lnTo>
                  <a:lnTo>
                    <a:pt x="21600" y="21600"/>
                  </a:lnTo>
                  <a:lnTo>
                    <a:pt x="21600" y="487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1" name="Triangle"/>
            <p:cNvSpPr/>
            <p:nvPr/>
          </p:nvSpPr>
          <p:spPr>
            <a:xfrm>
              <a:off x="12953" y="173989"/>
              <a:ext cx="12955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43" name="object 23"/>
          <p:cNvSpPr/>
          <p:nvPr/>
        </p:nvSpPr>
        <p:spPr>
          <a:xfrm>
            <a:off x="2048254" y="1432560"/>
            <a:ext cx="2580134" cy="53644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49" name="object 24"/>
          <p:cNvGrpSpPr/>
          <p:nvPr/>
        </p:nvGrpSpPr>
        <p:grpSpPr>
          <a:xfrm>
            <a:off x="2130550" y="1454658"/>
            <a:ext cx="2455292" cy="373890"/>
            <a:chOff x="0" y="0"/>
            <a:chExt cx="2455291" cy="373889"/>
          </a:xfrm>
        </p:grpSpPr>
        <p:sp>
          <p:nvSpPr>
            <p:cNvPr id="2144" name="Shape"/>
            <p:cNvSpPr/>
            <p:nvPr/>
          </p:nvSpPr>
          <p:spPr>
            <a:xfrm>
              <a:off x="0" y="296163"/>
              <a:ext cx="71248" cy="7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5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5" y="3600"/>
                  </a:lnTo>
                  <a:lnTo>
                    <a:pt x="7855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5" name="Shape"/>
            <p:cNvSpPr/>
            <p:nvPr/>
          </p:nvSpPr>
          <p:spPr>
            <a:xfrm>
              <a:off x="25908" y="173989"/>
              <a:ext cx="2403476" cy="13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3" y="0"/>
                  </a:lnTo>
                  <a:lnTo>
                    <a:pt x="0" y="934"/>
                  </a:lnTo>
                  <a:lnTo>
                    <a:pt x="0" y="21600"/>
                  </a:lnTo>
                  <a:lnTo>
                    <a:pt x="233" y="21600"/>
                  </a:lnTo>
                  <a:lnTo>
                    <a:pt x="233" y="4141"/>
                  </a:lnTo>
                  <a:lnTo>
                    <a:pt x="116" y="4141"/>
                  </a:lnTo>
                  <a:lnTo>
                    <a:pt x="233" y="2071"/>
                  </a:lnTo>
                  <a:lnTo>
                    <a:pt x="21600" y="20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6" name="Shape"/>
            <p:cNvSpPr/>
            <p:nvPr/>
          </p:nvSpPr>
          <p:spPr>
            <a:xfrm>
              <a:off x="51816" y="173989"/>
              <a:ext cx="2403476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84" y="0"/>
                  </a:lnTo>
                  <a:lnTo>
                    <a:pt x="21367" y="10800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21549" y="21600"/>
                  </a:lnTo>
                  <a:lnTo>
                    <a:pt x="21600" y="16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7" name="Shape"/>
            <p:cNvSpPr/>
            <p:nvPr/>
          </p:nvSpPr>
          <p:spPr>
            <a:xfrm>
              <a:off x="2429383" y="0"/>
              <a:ext cx="25909" cy="18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0103"/>
                  </a:lnTo>
                  <a:lnTo>
                    <a:pt x="21600" y="201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8" name="Shape"/>
            <p:cNvSpPr/>
            <p:nvPr/>
          </p:nvSpPr>
          <p:spPr>
            <a:xfrm>
              <a:off x="38862" y="186943"/>
              <a:ext cx="38863" cy="12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310"/>
                  </a:moveTo>
                  <a:lnTo>
                    <a:pt x="7200" y="19310"/>
                  </a:lnTo>
                  <a:lnTo>
                    <a:pt x="7200" y="21600"/>
                  </a:lnTo>
                  <a:lnTo>
                    <a:pt x="18000" y="21600"/>
                  </a:lnTo>
                  <a:lnTo>
                    <a:pt x="21600" y="19310"/>
                  </a:lnTo>
                  <a:close/>
                  <a:moveTo>
                    <a:pt x="7200" y="0"/>
                  </a:moveTo>
                  <a:lnTo>
                    <a:pt x="0" y="2290"/>
                  </a:lnTo>
                  <a:lnTo>
                    <a:pt x="7200" y="2290"/>
                  </a:lnTo>
                  <a:lnTo>
                    <a:pt x="72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50" name="object 25"/>
          <p:cNvSpPr/>
          <p:nvPr/>
        </p:nvSpPr>
        <p:spPr>
          <a:xfrm>
            <a:off x="1249680" y="2714244"/>
            <a:ext cx="969264" cy="57150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1" name="object 26"/>
          <p:cNvSpPr/>
          <p:nvPr/>
        </p:nvSpPr>
        <p:spPr>
          <a:xfrm flipH="1">
            <a:off x="1305305" y="2748533"/>
            <a:ext cx="864617" cy="461393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52" name="object 27"/>
          <p:cNvSpPr/>
          <p:nvPr/>
        </p:nvSpPr>
        <p:spPr>
          <a:xfrm>
            <a:off x="2119883" y="2714244"/>
            <a:ext cx="833629" cy="571501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3" name="object 28"/>
          <p:cNvSpPr/>
          <p:nvPr/>
        </p:nvSpPr>
        <p:spPr>
          <a:xfrm>
            <a:off x="2169414" y="2748533"/>
            <a:ext cx="728854" cy="461393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54" name="object 29"/>
          <p:cNvSpPr/>
          <p:nvPr/>
        </p:nvSpPr>
        <p:spPr>
          <a:xfrm>
            <a:off x="6108191" y="2714244"/>
            <a:ext cx="967740" cy="57150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5" name="object 30"/>
          <p:cNvSpPr/>
          <p:nvPr/>
        </p:nvSpPr>
        <p:spPr>
          <a:xfrm flipH="1">
            <a:off x="6163817" y="2748533"/>
            <a:ext cx="862585" cy="461393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56" name="object 31"/>
          <p:cNvSpPr/>
          <p:nvPr/>
        </p:nvSpPr>
        <p:spPr>
          <a:xfrm>
            <a:off x="6976871" y="2714244"/>
            <a:ext cx="967740" cy="57150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7" name="object 32"/>
          <p:cNvSpPr/>
          <p:nvPr/>
        </p:nvSpPr>
        <p:spPr>
          <a:xfrm>
            <a:off x="7026402" y="2748533"/>
            <a:ext cx="862584" cy="461393"/>
          </a:xfrm>
          <a:prstGeom prst="line">
            <a:avLst/>
          </a:pr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58" name="object 33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object 1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61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162" name="object 3"/>
          <p:cNvSpPr txBox="1"/>
          <p:nvPr>
            <p:ph type="title"/>
          </p:nvPr>
        </p:nvSpPr>
        <p:spPr>
          <a:xfrm>
            <a:off x="415543" y="139064"/>
            <a:ext cx="396049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Authorization</a:t>
            </a:r>
          </a:p>
        </p:txBody>
      </p:sp>
      <p:sp>
        <p:nvSpPr>
          <p:cNvPr id="2163" name="object 4"/>
          <p:cNvSpPr txBox="1"/>
          <p:nvPr/>
        </p:nvSpPr>
        <p:spPr>
          <a:xfrm>
            <a:off x="419506" y="955013"/>
            <a:ext cx="2157730" cy="85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700"/>
              </a:spcBef>
              <a:defRPr b="1"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Authorization</a:t>
            </a:r>
          </a:p>
          <a:p>
            <a:pPr marL="469900" indent="-457200">
              <a:spcBef>
                <a:spcPts val="600"/>
              </a:spcBef>
              <a:buSzPct val="100000"/>
              <a:buChar char="•"/>
              <a:tabLst>
                <a:tab pos="457200" algn="l"/>
                <a:tab pos="469900" algn="l"/>
              </a:tabLst>
              <a:defRPr sz="2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Policies:</a:t>
            </a:r>
          </a:p>
        </p:txBody>
      </p:sp>
      <p:sp>
        <p:nvSpPr>
          <p:cNvPr id="2164" name="object 5"/>
          <p:cNvSpPr txBox="1"/>
          <p:nvPr/>
        </p:nvSpPr>
        <p:spPr>
          <a:xfrm>
            <a:off x="876705" y="1974340"/>
            <a:ext cx="4460876" cy="137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4" marR="5080" indent="-287019">
              <a:buSzPct val="100000"/>
              <a:buChar char="•"/>
              <a:tabLst>
                <a:tab pos="292100" algn="l"/>
                <a:tab pos="2921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JSON documents to describe  permissions.</a:t>
            </a:r>
          </a:p>
          <a:p>
            <a:pPr marL="299084" indent="-287019">
              <a:spcBef>
                <a:spcPts val="500"/>
              </a:spcBef>
              <a:buSzPct val="100000"/>
              <a:buChar char="•"/>
              <a:tabLst>
                <a:tab pos="292100" algn="l"/>
                <a:tab pos="292100" algn="l"/>
              </a:tabLst>
              <a:defRPr spc="-4"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assigned to </a:t>
            </a:r>
            <a:r>
              <a:rPr spc="0"/>
              <a:t>users, </a:t>
            </a:r>
            <a:r>
              <a:t>groups</a:t>
            </a:r>
            <a:r>
              <a:rPr spc="35"/>
              <a:t> </a:t>
            </a:r>
            <a:r>
              <a:t>or</a:t>
            </a:r>
          </a:p>
          <a:p>
            <a:pPr indent="299084">
              <a:defRPr sz="2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roles.</a:t>
            </a:r>
          </a:p>
        </p:txBody>
      </p:sp>
      <p:sp>
        <p:nvSpPr>
          <p:cNvPr id="2165" name="object 6"/>
          <p:cNvSpPr/>
          <p:nvPr/>
        </p:nvSpPr>
        <p:spPr>
          <a:xfrm>
            <a:off x="5552492" y="1126476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66" name="object 7"/>
          <p:cNvSpPr/>
          <p:nvPr/>
        </p:nvSpPr>
        <p:spPr>
          <a:xfrm>
            <a:off x="7128550" y="1118856"/>
            <a:ext cx="577516" cy="5486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67" name="object 8"/>
          <p:cNvSpPr txBox="1"/>
          <p:nvPr/>
        </p:nvSpPr>
        <p:spPr>
          <a:xfrm>
            <a:off x="5476494" y="1773427"/>
            <a:ext cx="5746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168" name="object 9"/>
          <p:cNvSpPr txBox="1"/>
          <p:nvPr/>
        </p:nvSpPr>
        <p:spPr>
          <a:xfrm>
            <a:off x="7106156" y="1773427"/>
            <a:ext cx="6737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169" name="object 10"/>
          <p:cNvSpPr txBox="1"/>
          <p:nvPr/>
        </p:nvSpPr>
        <p:spPr>
          <a:xfrm>
            <a:off x="6231763" y="2623565"/>
            <a:ext cx="6381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4"/>
              <a:t>Roles</a:t>
            </a:r>
          </a:p>
        </p:txBody>
      </p:sp>
      <p:sp>
        <p:nvSpPr>
          <p:cNvPr id="2170" name="object 11"/>
          <p:cNvSpPr/>
          <p:nvPr/>
        </p:nvSpPr>
        <p:spPr>
          <a:xfrm>
            <a:off x="6275832" y="2060448"/>
            <a:ext cx="548640" cy="4693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1" name="object 12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object 11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74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175" name="object 3"/>
          <p:cNvSpPr txBox="1"/>
          <p:nvPr>
            <p:ph type="title"/>
          </p:nvPr>
        </p:nvSpPr>
        <p:spPr>
          <a:xfrm>
            <a:off x="415544" y="139064"/>
            <a:ext cx="4407535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IAM Policy</a:t>
            </a:r>
            <a:r>
              <a:rPr spc="0"/>
              <a:t> </a:t>
            </a:r>
            <a:r>
              <a:t>Elements</a:t>
            </a:r>
          </a:p>
        </p:txBody>
      </p:sp>
      <p:sp>
        <p:nvSpPr>
          <p:cNvPr id="2176" name="object 4"/>
          <p:cNvSpPr txBox="1"/>
          <p:nvPr/>
        </p:nvSpPr>
        <p:spPr>
          <a:xfrm>
            <a:off x="49529" y="793240"/>
            <a:ext cx="3644267" cy="3340608"/>
          </a:xfrm>
          <a:prstGeom prst="rect">
            <a:avLst/>
          </a:prstGeom>
          <a:solidFill>
            <a:srgbClr val="C9E9AB"/>
          </a:solidFill>
          <a:ln w="25907">
            <a:solidFill>
              <a:srgbClr val="2222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0805">
              <a:spcBef>
                <a:spcPts val="200"/>
              </a:spcBef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indent="28575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Version</a:t>
            </a:r>
            <a:r>
              <a:t>":</a:t>
            </a:r>
            <a:r>
              <a:rPr spc="-35"/>
              <a:t> </a:t>
            </a:r>
            <a:r>
              <a:t>"2012-10-17",</a:t>
            </a:r>
          </a:p>
          <a:p>
            <a:pPr indent="28575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Statement</a:t>
            </a:r>
            <a:r>
              <a:t>":</a:t>
            </a:r>
            <a:r>
              <a:rPr spc="-45"/>
              <a:t> </a:t>
            </a:r>
            <a:r>
              <a:t>[</a:t>
            </a:r>
          </a:p>
          <a:p>
            <a:pPr indent="41719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indent="54673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"Sid":</a:t>
            </a:r>
            <a:r>
              <a:rPr spc="-15"/>
              <a:t> </a:t>
            </a:r>
            <a:r>
              <a:rPr spc="-5"/>
              <a:t>"Stmt1453690971587",</a:t>
            </a:r>
          </a:p>
          <a:p>
            <a:pPr marL="66040" marR="1522094" indent="61150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Action</a:t>
            </a:r>
            <a:r>
              <a:t>": [  "ec2:Describe*",  </a:t>
            </a:r>
            <a:r>
              <a:rPr spc="-5"/>
              <a:t>"ec2:StartInstances",  </a:t>
            </a:r>
            <a:r>
              <a:t>"ec2:StopInstances”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],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Effect</a:t>
            </a:r>
            <a:r>
              <a:t>":</a:t>
            </a:r>
            <a:r>
              <a:rPr spc="-35"/>
              <a:t> </a:t>
            </a:r>
            <a:r>
              <a:t>"Allow",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Resource</a:t>
            </a:r>
            <a:r>
              <a:t>":</a:t>
            </a:r>
            <a:r>
              <a:rPr spc="-35"/>
              <a:t> </a:t>
            </a:r>
            <a:r>
              <a:t>"*",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</a:t>
            </a:r>
            <a:r>
              <a:rPr b="1"/>
              <a:t>Condition</a:t>
            </a:r>
            <a:r>
              <a:t>":</a:t>
            </a:r>
            <a:r>
              <a:rPr spc="-45"/>
              <a:t> </a:t>
            </a:r>
            <a:r>
              <a:t>{</a:t>
            </a:r>
          </a:p>
          <a:p>
            <a:pPr indent="87439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"IpAddress":</a:t>
            </a:r>
            <a:r>
              <a:rPr spc="-35"/>
              <a:t> </a:t>
            </a:r>
            <a:r>
              <a:t>{</a:t>
            </a:r>
          </a:p>
          <a:p>
            <a:pPr indent="107124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"aws:SourceIp":</a:t>
            </a:r>
            <a:r>
              <a:rPr spc="-50"/>
              <a:t> </a:t>
            </a:r>
            <a:r>
              <a:t>"54.64.34.65/32”</a:t>
            </a:r>
          </a:p>
          <a:p>
            <a:pPr indent="87439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indent="48133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},</a:t>
            </a:r>
          </a:p>
          <a:p>
            <a:pPr indent="48133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"Sid":</a:t>
            </a:r>
            <a:r>
              <a:rPr spc="-20"/>
              <a:t> </a:t>
            </a:r>
            <a:r>
              <a:t>"Stmt1453690998327",</a:t>
            </a:r>
          </a:p>
          <a:p>
            <a:pPr marR="1910713" indent="743584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"Action": [  "s3:GetObjec</a:t>
            </a:r>
            <a:r>
              <a:rPr spc="-10"/>
              <a:t>t</a:t>
            </a:r>
            <a:r>
              <a:t>*”</a:t>
            </a:r>
          </a:p>
          <a:p>
            <a:pPr indent="67818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],</a:t>
            </a:r>
          </a:p>
          <a:p>
            <a:pPr indent="74231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"Effect":</a:t>
            </a:r>
            <a:r>
              <a:rPr spc="-35"/>
              <a:t> </a:t>
            </a:r>
            <a:r>
              <a:t>"Allow",</a:t>
            </a:r>
          </a:p>
          <a:p>
            <a:pPr indent="74231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"Resource":</a:t>
            </a:r>
            <a:r>
              <a:rPr spc="-15"/>
              <a:t> </a:t>
            </a:r>
            <a:r>
              <a:rPr spc="-5"/>
              <a:t>"arn:aws:s3:::example_bucket/*”</a:t>
            </a:r>
          </a:p>
          <a:p>
            <a:pPr indent="54800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indent="678180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]</a:t>
            </a:r>
          </a:p>
          <a:p>
            <a:pPr indent="90805">
              <a:defRPr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177" name="object 5"/>
          <p:cNvSpPr/>
          <p:nvPr/>
        </p:nvSpPr>
        <p:spPr>
          <a:xfrm>
            <a:off x="3697223" y="2234183"/>
            <a:ext cx="1446277" cy="3017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8" name="object 6"/>
          <p:cNvSpPr/>
          <p:nvPr/>
        </p:nvSpPr>
        <p:spPr>
          <a:xfrm>
            <a:off x="3744467" y="2264664"/>
            <a:ext cx="1350265" cy="1950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9" name="object 7"/>
          <p:cNvSpPr/>
          <p:nvPr/>
        </p:nvSpPr>
        <p:spPr>
          <a:xfrm>
            <a:off x="3744467" y="2264664"/>
            <a:ext cx="1350265" cy="19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040" y="5400"/>
                </a:lnTo>
                <a:lnTo>
                  <a:pt x="20040" y="0"/>
                </a:lnTo>
                <a:lnTo>
                  <a:pt x="21600" y="10800"/>
                </a:lnTo>
                <a:lnTo>
                  <a:pt x="20040" y="21600"/>
                </a:lnTo>
                <a:lnTo>
                  <a:pt x="20040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80" name="object 8"/>
          <p:cNvSpPr/>
          <p:nvPr/>
        </p:nvSpPr>
        <p:spPr>
          <a:xfrm>
            <a:off x="5138928" y="2001010"/>
            <a:ext cx="545592" cy="7528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1" name="object 9"/>
          <p:cNvSpPr txBox="1"/>
          <p:nvPr/>
        </p:nvSpPr>
        <p:spPr>
          <a:xfrm>
            <a:off x="5057394" y="2803398"/>
            <a:ext cx="711836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5559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182" name="object 10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object 1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185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186" name="object 3"/>
          <p:cNvSpPr txBox="1"/>
          <p:nvPr>
            <p:ph type="title"/>
          </p:nvPr>
        </p:nvSpPr>
        <p:spPr>
          <a:xfrm>
            <a:off x="415543" y="139064"/>
            <a:ext cx="484949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Policy Assignment</a:t>
            </a:r>
          </a:p>
        </p:txBody>
      </p:sp>
      <p:sp>
        <p:nvSpPr>
          <p:cNvPr id="2187" name="object 4"/>
          <p:cNvSpPr/>
          <p:nvPr/>
        </p:nvSpPr>
        <p:spPr>
          <a:xfrm>
            <a:off x="1085649" y="2205468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8" name="object 5"/>
          <p:cNvSpPr/>
          <p:nvPr/>
        </p:nvSpPr>
        <p:spPr>
          <a:xfrm>
            <a:off x="7690904" y="2306052"/>
            <a:ext cx="577516" cy="5486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9" name="object 6"/>
          <p:cNvSpPr txBox="1"/>
          <p:nvPr/>
        </p:nvSpPr>
        <p:spPr>
          <a:xfrm>
            <a:off x="1009599" y="2851480"/>
            <a:ext cx="5746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9"/>
              <a:t> </a:t>
            </a:r>
            <a:r>
              <a:rPr spc="-9"/>
              <a:t>User</a:t>
            </a:r>
          </a:p>
        </p:txBody>
      </p:sp>
      <p:sp>
        <p:nvSpPr>
          <p:cNvPr id="2190" name="object 7"/>
          <p:cNvSpPr txBox="1"/>
          <p:nvPr/>
        </p:nvSpPr>
        <p:spPr>
          <a:xfrm>
            <a:off x="7668514" y="2953256"/>
            <a:ext cx="6737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191" name="object 8"/>
          <p:cNvSpPr/>
          <p:nvPr/>
        </p:nvSpPr>
        <p:spPr>
          <a:xfrm>
            <a:off x="1608498" y="2453925"/>
            <a:ext cx="2408766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2" name="object 9"/>
          <p:cNvSpPr/>
          <p:nvPr/>
        </p:nvSpPr>
        <p:spPr>
          <a:xfrm>
            <a:off x="1638299" y="2465832"/>
            <a:ext cx="2331722" cy="1905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3" name="object 10"/>
          <p:cNvSpPr/>
          <p:nvPr/>
        </p:nvSpPr>
        <p:spPr>
          <a:xfrm>
            <a:off x="1638299" y="2465832"/>
            <a:ext cx="2331721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4" name="object 11"/>
          <p:cNvSpPr/>
          <p:nvPr/>
        </p:nvSpPr>
        <p:spPr>
          <a:xfrm>
            <a:off x="5108447" y="2449353"/>
            <a:ext cx="2408766" cy="2600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5" name="object 12"/>
          <p:cNvSpPr/>
          <p:nvPr/>
        </p:nvSpPr>
        <p:spPr>
          <a:xfrm>
            <a:off x="5155691" y="2461260"/>
            <a:ext cx="2331720" cy="19050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6" name="object 13"/>
          <p:cNvSpPr/>
          <p:nvPr/>
        </p:nvSpPr>
        <p:spPr>
          <a:xfrm>
            <a:off x="5155691" y="2461260"/>
            <a:ext cx="2331720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8" y="5400"/>
                </a:lnTo>
                <a:lnTo>
                  <a:pt x="20718" y="0"/>
                </a:lnTo>
                <a:lnTo>
                  <a:pt x="21600" y="10800"/>
                </a:lnTo>
                <a:lnTo>
                  <a:pt x="20718" y="21600"/>
                </a:lnTo>
                <a:lnTo>
                  <a:pt x="2071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7" name="object 14"/>
          <p:cNvSpPr txBox="1"/>
          <p:nvPr/>
        </p:nvSpPr>
        <p:spPr>
          <a:xfrm>
            <a:off x="2507742" y="2332988"/>
            <a:ext cx="590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198" name="object 15"/>
          <p:cNvSpPr txBox="1"/>
          <p:nvPr/>
        </p:nvSpPr>
        <p:spPr>
          <a:xfrm>
            <a:off x="6026277" y="2324225"/>
            <a:ext cx="590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199" name="object 16"/>
          <p:cNvSpPr/>
          <p:nvPr/>
        </p:nvSpPr>
        <p:spPr>
          <a:xfrm>
            <a:off x="4299203" y="2001010"/>
            <a:ext cx="545592" cy="75285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00" name="object 17"/>
          <p:cNvSpPr txBox="1"/>
          <p:nvPr/>
        </p:nvSpPr>
        <p:spPr>
          <a:xfrm>
            <a:off x="4217670" y="2803398"/>
            <a:ext cx="710566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92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201" name="object 18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object 2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04" name="object 2"/>
          <p:cNvSpPr txBox="1"/>
          <p:nvPr>
            <p:ph type="title"/>
          </p:nvPr>
        </p:nvSpPr>
        <p:spPr>
          <a:xfrm>
            <a:off x="415543" y="139064"/>
            <a:ext cx="484949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Policy Assignment</a:t>
            </a:r>
          </a:p>
        </p:txBody>
      </p:sp>
      <p:sp>
        <p:nvSpPr>
          <p:cNvPr id="2205" name="object 3"/>
          <p:cNvSpPr/>
          <p:nvPr/>
        </p:nvSpPr>
        <p:spPr>
          <a:xfrm>
            <a:off x="1085649" y="2205468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06" name="object 4"/>
          <p:cNvSpPr/>
          <p:nvPr/>
        </p:nvSpPr>
        <p:spPr>
          <a:xfrm>
            <a:off x="7690904" y="2306052"/>
            <a:ext cx="577516" cy="5486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07" name="object 5"/>
          <p:cNvSpPr txBox="1"/>
          <p:nvPr/>
        </p:nvSpPr>
        <p:spPr>
          <a:xfrm>
            <a:off x="1009599" y="2851480"/>
            <a:ext cx="5746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9"/>
              <a:t> </a:t>
            </a:r>
            <a:r>
              <a:rPr spc="-9"/>
              <a:t>User</a:t>
            </a:r>
          </a:p>
        </p:txBody>
      </p:sp>
      <p:sp>
        <p:nvSpPr>
          <p:cNvPr id="2208" name="object 6"/>
          <p:cNvSpPr txBox="1"/>
          <p:nvPr/>
        </p:nvSpPr>
        <p:spPr>
          <a:xfrm>
            <a:off x="7668514" y="2953256"/>
            <a:ext cx="6737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209" name="object 7"/>
          <p:cNvSpPr/>
          <p:nvPr/>
        </p:nvSpPr>
        <p:spPr>
          <a:xfrm>
            <a:off x="1608498" y="2453925"/>
            <a:ext cx="2408766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0" name="object 8"/>
          <p:cNvSpPr/>
          <p:nvPr/>
        </p:nvSpPr>
        <p:spPr>
          <a:xfrm>
            <a:off x="1638299" y="2465832"/>
            <a:ext cx="2331722" cy="1905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1" name="object 9"/>
          <p:cNvSpPr/>
          <p:nvPr/>
        </p:nvSpPr>
        <p:spPr>
          <a:xfrm>
            <a:off x="1638299" y="2465832"/>
            <a:ext cx="2331721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12" name="object 10"/>
          <p:cNvSpPr/>
          <p:nvPr/>
        </p:nvSpPr>
        <p:spPr>
          <a:xfrm>
            <a:off x="5108447" y="2449353"/>
            <a:ext cx="2408766" cy="2600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3" name="object 11"/>
          <p:cNvSpPr/>
          <p:nvPr/>
        </p:nvSpPr>
        <p:spPr>
          <a:xfrm>
            <a:off x="5155691" y="2461260"/>
            <a:ext cx="2331720" cy="19050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4" name="object 12"/>
          <p:cNvSpPr/>
          <p:nvPr/>
        </p:nvSpPr>
        <p:spPr>
          <a:xfrm>
            <a:off x="5155691" y="2461260"/>
            <a:ext cx="2331720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8" y="5400"/>
                </a:lnTo>
                <a:lnTo>
                  <a:pt x="20718" y="0"/>
                </a:lnTo>
                <a:lnTo>
                  <a:pt x="21600" y="10800"/>
                </a:lnTo>
                <a:lnTo>
                  <a:pt x="20718" y="21600"/>
                </a:lnTo>
                <a:lnTo>
                  <a:pt x="2071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15" name="object 13"/>
          <p:cNvSpPr/>
          <p:nvPr/>
        </p:nvSpPr>
        <p:spPr>
          <a:xfrm>
            <a:off x="4297679" y="3992879"/>
            <a:ext cx="548640" cy="47091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6" name="object 14"/>
          <p:cNvSpPr txBox="1"/>
          <p:nvPr/>
        </p:nvSpPr>
        <p:spPr>
          <a:xfrm>
            <a:off x="4253610" y="4480355"/>
            <a:ext cx="63817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4"/>
              <a:t>Roles</a:t>
            </a:r>
          </a:p>
        </p:txBody>
      </p:sp>
      <p:sp>
        <p:nvSpPr>
          <p:cNvPr id="2217" name="object 15"/>
          <p:cNvSpPr/>
          <p:nvPr/>
        </p:nvSpPr>
        <p:spPr>
          <a:xfrm>
            <a:off x="4441316" y="2973322"/>
            <a:ext cx="261366" cy="99732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8" name="object 16"/>
          <p:cNvSpPr/>
          <p:nvPr/>
        </p:nvSpPr>
        <p:spPr>
          <a:xfrm>
            <a:off x="4475988" y="2997706"/>
            <a:ext cx="192025" cy="92049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19" name="object 17"/>
          <p:cNvSpPr/>
          <p:nvPr/>
        </p:nvSpPr>
        <p:spPr>
          <a:xfrm>
            <a:off x="4475988" y="2997706"/>
            <a:ext cx="192026" cy="920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0"/>
                </a:moveTo>
                <a:lnTo>
                  <a:pt x="16200" y="19347"/>
                </a:lnTo>
                <a:lnTo>
                  <a:pt x="21600" y="19347"/>
                </a:lnTo>
                <a:lnTo>
                  <a:pt x="10800" y="21600"/>
                </a:lnTo>
                <a:lnTo>
                  <a:pt x="0" y="19347"/>
                </a:lnTo>
                <a:lnTo>
                  <a:pt x="5400" y="19347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20" name="object 18"/>
          <p:cNvSpPr txBox="1"/>
          <p:nvPr/>
        </p:nvSpPr>
        <p:spPr>
          <a:xfrm>
            <a:off x="2507742" y="2332988"/>
            <a:ext cx="590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221" name="object 19"/>
          <p:cNvSpPr txBox="1"/>
          <p:nvPr/>
        </p:nvSpPr>
        <p:spPr>
          <a:xfrm>
            <a:off x="6026277" y="2324225"/>
            <a:ext cx="590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222" name="object 20"/>
          <p:cNvSpPr txBox="1"/>
          <p:nvPr/>
        </p:nvSpPr>
        <p:spPr>
          <a:xfrm rot="5400000">
            <a:off x="4447068" y="3341796"/>
            <a:ext cx="59055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0"/>
              <a:t>s</a:t>
            </a:r>
            <a:r>
              <a:rPr spc="-4"/>
              <a:t>s</a:t>
            </a:r>
            <a:r>
              <a:rPr spc="0"/>
              <a:t>ig</a:t>
            </a:r>
            <a:r>
              <a:rPr spc="4"/>
              <a:t>n</a:t>
            </a:r>
            <a:r>
              <a:rPr spc="0"/>
              <a:t>ed</a:t>
            </a:r>
          </a:p>
        </p:txBody>
      </p:sp>
      <p:sp>
        <p:nvSpPr>
          <p:cNvPr id="2223" name="object 21"/>
          <p:cNvSpPr/>
          <p:nvPr/>
        </p:nvSpPr>
        <p:spPr>
          <a:xfrm>
            <a:off x="4299203" y="2001010"/>
            <a:ext cx="545592" cy="75285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24" name="object 22"/>
          <p:cNvSpPr txBox="1"/>
          <p:nvPr/>
        </p:nvSpPr>
        <p:spPr>
          <a:xfrm>
            <a:off x="4217670" y="2803398"/>
            <a:ext cx="710566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92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225" name="object 23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object 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28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229" name="object 3"/>
          <p:cNvSpPr txBox="1"/>
          <p:nvPr>
            <p:ph type="title"/>
          </p:nvPr>
        </p:nvSpPr>
        <p:spPr>
          <a:xfrm>
            <a:off x="415544" y="139064"/>
            <a:ext cx="2651126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IAM</a:t>
            </a:r>
            <a:r>
              <a:rPr spc="0"/>
              <a:t> </a:t>
            </a:r>
            <a:r>
              <a:t>Roles</a:t>
            </a:r>
          </a:p>
        </p:txBody>
      </p:sp>
      <p:sp>
        <p:nvSpPr>
          <p:cNvPr id="2230" name="object 4"/>
          <p:cNvSpPr txBox="1"/>
          <p:nvPr/>
        </p:nvSpPr>
        <p:spPr>
          <a:xfrm>
            <a:off x="419505" y="962024"/>
            <a:ext cx="7840982" cy="1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</a:t>
            </a:r>
            <a:r>
              <a:rPr spc="0"/>
              <a:t>IAM </a:t>
            </a:r>
            <a:r>
              <a:t>role uses a</a:t>
            </a:r>
            <a:r>
              <a:rPr spc="-10"/>
              <a:t> </a:t>
            </a:r>
            <a:r>
              <a:rPr spc="-30"/>
              <a:t>policy.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</a:t>
            </a:r>
            <a:r>
              <a:rPr spc="0"/>
              <a:t>IAM </a:t>
            </a:r>
            <a:r>
              <a:t>role has no associated</a:t>
            </a:r>
            <a:r>
              <a:rPr spc="25"/>
              <a:t> </a:t>
            </a:r>
            <a:r>
              <a:t>credentials.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users, </a:t>
            </a:r>
            <a:r>
              <a:rPr spc="-5"/>
              <a:t>applications, and services </a:t>
            </a:r>
            <a:r>
              <a:t>may </a:t>
            </a:r>
            <a:r>
              <a:rPr spc="-5"/>
              <a:t>assume </a:t>
            </a:r>
            <a:r>
              <a:t>IAM  </a:t>
            </a:r>
            <a:r>
              <a:rPr spc="-5"/>
              <a:t>roles.</a:t>
            </a:r>
          </a:p>
        </p:txBody>
      </p:sp>
      <p:sp>
        <p:nvSpPr>
          <p:cNvPr id="2231" name="object 5"/>
          <p:cNvSpPr/>
          <p:nvPr/>
        </p:nvSpPr>
        <p:spPr>
          <a:xfrm>
            <a:off x="6955535" y="3022092"/>
            <a:ext cx="880873" cy="7559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2" name="object 6"/>
          <p:cNvSpPr txBox="1"/>
          <p:nvPr/>
        </p:nvSpPr>
        <p:spPr>
          <a:xfrm>
            <a:off x="6972044" y="3843020"/>
            <a:ext cx="8845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0"/>
              <a:t> </a:t>
            </a:r>
            <a:r>
              <a:rPr spc="-5"/>
              <a:t>Roles</a:t>
            </a:r>
          </a:p>
        </p:txBody>
      </p:sp>
      <p:sp>
        <p:nvSpPr>
          <p:cNvPr id="2233" name="object 7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object 3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36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237" name="object 3"/>
          <p:cNvSpPr txBox="1"/>
          <p:nvPr>
            <p:ph type="title"/>
          </p:nvPr>
        </p:nvSpPr>
        <p:spPr>
          <a:xfrm>
            <a:off x="415543" y="139064"/>
            <a:ext cx="484949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Policy Assignment</a:t>
            </a:r>
          </a:p>
        </p:txBody>
      </p:sp>
      <p:sp>
        <p:nvSpPr>
          <p:cNvPr id="2238" name="object 4"/>
          <p:cNvSpPr/>
          <p:nvPr/>
        </p:nvSpPr>
        <p:spPr>
          <a:xfrm>
            <a:off x="1085649" y="2205468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9" name="object 5"/>
          <p:cNvSpPr/>
          <p:nvPr/>
        </p:nvSpPr>
        <p:spPr>
          <a:xfrm>
            <a:off x="7690904" y="2306052"/>
            <a:ext cx="577516" cy="5486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0" name="object 6"/>
          <p:cNvSpPr txBox="1"/>
          <p:nvPr/>
        </p:nvSpPr>
        <p:spPr>
          <a:xfrm>
            <a:off x="1009599" y="2851480"/>
            <a:ext cx="5746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9"/>
              <a:t> </a:t>
            </a:r>
            <a:r>
              <a:rPr spc="-9"/>
              <a:t>User</a:t>
            </a:r>
          </a:p>
        </p:txBody>
      </p:sp>
      <p:sp>
        <p:nvSpPr>
          <p:cNvPr id="2241" name="object 7"/>
          <p:cNvSpPr txBox="1"/>
          <p:nvPr/>
        </p:nvSpPr>
        <p:spPr>
          <a:xfrm>
            <a:off x="7668514" y="2953256"/>
            <a:ext cx="6737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Group</a:t>
            </a:r>
          </a:p>
        </p:txBody>
      </p:sp>
      <p:sp>
        <p:nvSpPr>
          <p:cNvPr id="2242" name="object 8"/>
          <p:cNvSpPr/>
          <p:nvPr/>
        </p:nvSpPr>
        <p:spPr>
          <a:xfrm>
            <a:off x="1608498" y="2453925"/>
            <a:ext cx="2408766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3" name="object 9"/>
          <p:cNvSpPr/>
          <p:nvPr/>
        </p:nvSpPr>
        <p:spPr>
          <a:xfrm>
            <a:off x="1638299" y="2465832"/>
            <a:ext cx="2331722" cy="1905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4" name="object 10"/>
          <p:cNvSpPr/>
          <p:nvPr/>
        </p:nvSpPr>
        <p:spPr>
          <a:xfrm>
            <a:off x="1638299" y="2465832"/>
            <a:ext cx="2331721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5" name="object 11"/>
          <p:cNvSpPr/>
          <p:nvPr/>
        </p:nvSpPr>
        <p:spPr>
          <a:xfrm>
            <a:off x="5108447" y="2449353"/>
            <a:ext cx="2408766" cy="26003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6" name="object 12"/>
          <p:cNvSpPr/>
          <p:nvPr/>
        </p:nvSpPr>
        <p:spPr>
          <a:xfrm>
            <a:off x="5155691" y="2461260"/>
            <a:ext cx="2331720" cy="19050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7" name="object 13"/>
          <p:cNvSpPr/>
          <p:nvPr/>
        </p:nvSpPr>
        <p:spPr>
          <a:xfrm>
            <a:off x="5155691" y="2461260"/>
            <a:ext cx="2331720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8" y="5400"/>
                </a:lnTo>
                <a:lnTo>
                  <a:pt x="20718" y="0"/>
                </a:lnTo>
                <a:lnTo>
                  <a:pt x="21600" y="10800"/>
                </a:lnTo>
                <a:lnTo>
                  <a:pt x="20718" y="21600"/>
                </a:lnTo>
                <a:lnTo>
                  <a:pt x="2071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48" name="object 14"/>
          <p:cNvSpPr/>
          <p:nvPr/>
        </p:nvSpPr>
        <p:spPr>
          <a:xfrm>
            <a:off x="4297679" y="3992879"/>
            <a:ext cx="548640" cy="47091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9" name="object 15"/>
          <p:cNvSpPr txBox="1"/>
          <p:nvPr/>
        </p:nvSpPr>
        <p:spPr>
          <a:xfrm>
            <a:off x="4253610" y="4480355"/>
            <a:ext cx="63817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4"/>
              <a:t>Roles</a:t>
            </a:r>
          </a:p>
        </p:txBody>
      </p:sp>
      <p:sp>
        <p:nvSpPr>
          <p:cNvPr id="2250" name="object 16"/>
          <p:cNvSpPr/>
          <p:nvPr/>
        </p:nvSpPr>
        <p:spPr>
          <a:xfrm>
            <a:off x="4441316" y="2973322"/>
            <a:ext cx="261366" cy="99732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1" name="object 17"/>
          <p:cNvSpPr/>
          <p:nvPr/>
        </p:nvSpPr>
        <p:spPr>
          <a:xfrm>
            <a:off x="4475988" y="2997706"/>
            <a:ext cx="192025" cy="92049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2" name="object 18"/>
          <p:cNvSpPr/>
          <p:nvPr/>
        </p:nvSpPr>
        <p:spPr>
          <a:xfrm>
            <a:off x="4475988" y="2997706"/>
            <a:ext cx="192026" cy="920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0"/>
                </a:moveTo>
                <a:lnTo>
                  <a:pt x="16200" y="19347"/>
                </a:lnTo>
                <a:lnTo>
                  <a:pt x="21600" y="19347"/>
                </a:lnTo>
                <a:lnTo>
                  <a:pt x="10800" y="21600"/>
                </a:lnTo>
                <a:lnTo>
                  <a:pt x="0" y="19347"/>
                </a:lnTo>
                <a:lnTo>
                  <a:pt x="5400" y="19347"/>
                </a:lnTo>
                <a:lnTo>
                  <a:pt x="5400" y="0"/>
                </a:lnTo>
                <a:lnTo>
                  <a:pt x="16200" y="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53" name="object 19"/>
          <p:cNvSpPr txBox="1"/>
          <p:nvPr/>
        </p:nvSpPr>
        <p:spPr>
          <a:xfrm>
            <a:off x="2503677" y="2340100"/>
            <a:ext cx="590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254" name="object 20"/>
          <p:cNvSpPr txBox="1"/>
          <p:nvPr/>
        </p:nvSpPr>
        <p:spPr>
          <a:xfrm>
            <a:off x="6026277" y="2326003"/>
            <a:ext cx="590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255" name="object 21"/>
          <p:cNvSpPr txBox="1"/>
          <p:nvPr/>
        </p:nvSpPr>
        <p:spPr>
          <a:xfrm rot="5400000">
            <a:off x="4447068" y="3341796"/>
            <a:ext cx="59055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0"/>
              <a:t>s</a:t>
            </a:r>
            <a:r>
              <a:rPr spc="-4"/>
              <a:t>s</a:t>
            </a:r>
            <a:r>
              <a:rPr spc="0"/>
              <a:t>ig</a:t>
            </a:r>
            <a:r>
              <a:rPr spc="4"/>
              <a:t>n</a:t>
            </a:r>
            <a:r>
              <a:rPr spc="0"/>
              <a:t>ed</a:t>
            </a:r>
          </a:p>
        </p:txBody>
      </p:sp>
      <p:sp>
        <p:nvSpPr>
          <p:cNvPr id="2256" name="object 22"/>
          <p:cNvSpPr/>
          <p:nvPr/>
        </p:nvSpPr>
        <p:spPr>
          <a:xfrm>
            <a:off x="4299203" y="2001010"/>
            <a:ext cx="545592" cy="75285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7" name="object 23"/>
          <p:cNvSpPr txBox="1"/>
          <p:nvPr/>
        </p:nvSpPr>
        <p:spPr>
          <a:xfrm>
            <a:off x="4217670" y="2803398"/>
            <a:ext cx="710566" cy="164581"/>
          </a:xfrm>
          <a:prstGeom prst="rect">
            <a:avLst/>
          </a:prstGeom>
          <a:solidFill>
            <a:srgbClr val="7AC233"/>
          </a:solidFill>
          <a:ln w="25907">
            <a:solidFill>
              <a:srgbClr val="588E2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92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"/>
              <a:t> Policy</a:t>
            </a:r>
          </a:p>
        </p:txBody>
      </p:sp>
      <p:sp>
        <p:nvSpPr>
          <p:cNvPr id="2258" name="object 24"/>
          <p:cNvSpPr/>
          <p:nvPr/>
        </p:nvSpPr>
        <p:spPr>
          <a:xfrm>
            <a:off x="1081077" y="3862056"/>
            <a:ext cx="404262" cy="5486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9" name="object 25"/>
          <p:cNvSpPr txBox="1"/>
          <p:nvPr/>
        </p:nvSpPr>
        <p:spPr>
          <a:xfrm>
            <a:off x="1005636" y="4460544"/>
            <a:ext cx="5746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15"/>
              <a:t> </a:t>
            </a:r>
            <a:r>
              <a:rPr spc="-9"/>
              <a:t>User</a:t>
            </a:r>
          </a:p>
        </p:txBody>
      </p:sp>
      <p:sp>
        <p:nvSpPr>
          <p:cNvPr id="2260" name="object 26"/>
          <p:cNvSpPr/>
          <p:nvPr/>
        </p:nvSpPr>
        <p:spPr>
          <a:xfrm>
            <a:off x="1603926" y="4110513"/>
            <a:ext cx="2408766" cy="260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1" name="object 27"/>
          <p:cNvSpPr/>
          <p:nvPr/>
        </p:nvSpPr>
        <p:spPr>
          <a:xfrm>
            <a:off x="1633726" y="4122420"/>
            <a:ext cx="2331722" cy="19050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2" name="object 28"/>
          <p:cNvSpPr/>
          <p:nvPr/>
        </p:nvSpPr>
        <p:spPr>
          <a:xfrm>
            <a:off x="1633726" y="4122420"/>
            <a:ext cx="2331722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882" y="16200"/>
                </a:lnTo>
                <a:lnTo>
                  <a:pt x="882" y="21600"/>
                </a:lnTo>
                <a:lnTo>
                  <a:pt x="0" y="10800"/>
                </a:lnTo>
                <a:lnTo>
                  <a:pt x="882" y="0"/>
                </a:lnTo>
                <a:lnTo>
                  <a:pt x="882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63" name="object 29"/>
          <p:cNvSpPr txBox="1"/>
          <p:nvPr/>
        </p:nvSpPr>
        <p:spPr>
          <a:xfrm>
            <a:off x="2511298" y="4009745"/>
            <a:ext cx="59055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umed</a:t>
            </a:r>
          </a:p>
        </p:txBody>
      </p:sp>
      <p:sp>
        <p:nvSpPr>
          <p:cNvPr id="2264" name="object 30"/>
          <p:cNvSpPr/>
          <p:nvPr/>
        </p:nvSpPr>
        <p:spPr>
          <a:xfrm>
            <a:off x="5117591" y="4104513"/>
            <a:ext cx="2407105" cy="261367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5" name="object 31"/>
          <p:cNvSpPr/>
          <p:nvPr/>
        </p:nvSpPr>
        <p:spPr>
          <a:xfrm>
            <a:off x="5164835" y="4116323"/>
            <a:ext cx="2330196" cy="19202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6" name="object 32"/>
          <p:cNvSpPr/>
          <p:nvPr/>
        </p:nvSpPr>
        <p:spPr>
          <a:xfrm>
            <a:off x="5164835" y="4116323"/>
            <a:ext cx="2330196" cy="19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20710" y="5400"/>
                </a:lnTo>
                <a:lnTo>
                  <a:pt x="20710" y="0"/>
                </a:lnTo>
                <a:lnTo>
                  <a:pt x="21600" y="10800"/>
                </a:lnTo>
                <a:lnTo>
                  <a:pt x="20710" y="21600"/>
                </a:lnTo>
                <a:lnTo>
                  <a:pt x="20710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9144">
            <a:solidFill>
              <a:srgbClr val="FAB3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67" name="object 33"/>
          <p:cNvSpPr txBox="1"/>
          <p:nvPr/>
        </p:nvSpPr>
        <p:spPr>
          <a:xfrm>
            <a:off x="6085459" y="4006696"/>
            <a:ext cx="590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umed</a:t>
            </a:r>
          </a:p>
        </p:txBody>
      </p:sp>
      <p:sp>
        <p:nvSpPr>
          <p:cNvPr id="2268" name="object 34"/>
          <p:cNvSpPr/>
          <p:nvPr/>
        </p:nvSpPr>
        <p:spPr>
          <a:xfrm>
            <a:off x="7641615" y="3952614"/>
            <a:ext cx="558747" cy="36568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9" name="object 35"/>
          <p:cNvSpPr txBox="1"/>
          <p:nvPr/>
        </p:nvSpPr>
        <p:spPr>
          <a:xfrm>
            <a:off x="7420102" y="4346244"/>
            <a:ext cx="10039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5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19"/>
              <a:t> </a:t>
            </a:r>
            <a:r>
              <a:rPr spc="-4"/>
              <a:t>Resources</a:t>
            </a:r>
          </a:p>
        </p:txBody>
      </p:sp>
      <p:sp>
        <p:nvSpPr>
          <p:cNvPr id="2270" name="object 36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object 10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73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274" name="object 3"/>
          <p:cNvSpPr txBox="1"/>
          <p:nvPr>
            <p:ph type="title"/>
          </p:nvPr>
        </p:nvSpPr>
        <p:spPr>
          <a:xfrm>
            <a:off x="415544" y="139065"/>
            <a:ext cx="6292851" cy="878839"/>
          </a:xfrm>
          <a:prstGeom prst="rect">
            <a:avLst/>
          </a:prstGeom>
        </p:spPr>
        <p:txBody>
          <a:bodyPr/>
          <a:lstStyle/>
          <a:p>
            <a:pPr marR="5080" indent="12700">
              <a:defRPr spc="-100" sz="2800">
                <a:solidFill>
                  <a:srgbClr val="4D4D4B"/>
                </a:solidFill>
              </a:defRPr>
            </a:pPr>
            <a:r>
              <a:t>Example: Application Access to</a:t>
            </a:r>
            <a:r>
              <a:rPr spc="-300"/>
              <a:t> </a:t>
            </a:r>
            <a:r>
              <a:t>AWS  Resources</a:t>
            </a:r>
          </a:p>
        </p:txBody>
      </p:sp>
      <p:sp>
        <p:nvSpPr>
          <p:cNvPr id="2275" name="object 4"/>
          <p:cNvSpPr txBox="1"/>
          <p:nvPr/>
        </p:nvSpPr>
        <p:spPr>
          <a:xfrm>
            <a:off x="419505" y="1332941"/>
            <a:ext cx="7873367" cy="209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Python application hosted </a:t>
            </a:r>
            <a:r>
              <a:rPr spc="0"/>
              <a:t>on an </a:t>
            </a:r>
            <a:r>
              <a:t>Amazon EC2</a:t>
            </a:r>
            <a:r>
              <a:rPr spc="-40"/>
              <a:t> </a:t>
            </a:r>
            <a:r>
              <a:rPr spc="0"/>
              <a:t>Instance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needs </a:t>
            </a:r>
            <a:r>
              <a:rPr spc="0"/>
              <a:t>to </a:t>
            </a:r>
            <a:r>
              <a:t>interact with Amazon</a:t>
            </a:r>
            <a:r>
              <a:rPr spc="-95"/>
              <a:t> </a:t>
            </a:r>
            <a:r>
              <a:rPr spc="0"/>
              <a:t>S3.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3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credentials are</a:t>
            </a:r>
            <a:r>
              <a:rPr spc="50"/>
              <a:t> </a:t>
            </a:r>
            <a:r>
              <a:rPr spc="-5"/>
              <a:t>required:</a:t>
            </a:r>
          </a:p>
          <a:p>
            <a:pPr lvl="1" marL="756284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Option 1: Store </a:t>
            </a:r>
            <a:r>
              <a:rPr spc="-25"/>
              <a:t>AWS </a:t>
            </a:r>
            <a:r>
              <a:t>Credentials on the Amazon EC2</a:t>
            </a:r>
            <a:r>
              <a:rPr spc="-355"/>
              <a:t> </a:t>
            </a:r>
            <a:r>
              <a:t>instance.</a:t>
            </a:r>
          </a:p>
          <a:p>
            <a:pPr lvl="1" marL="756284" marR="45719" indent="-287020">
              <a:spcBef>
                <a:spcPts val="400"/>
              </a:spcBef>
              <a:buSzPct val="100000"/>
              <a:buChar char="•"/>
              <a:tabLst>
                <a:tab pos="749300" algn="l"/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Option 2: Securely distribute </a:t>
            </a:r>
            <a:r>
              <a:rPr spc="-25"/>
              <a:t>AWS </a:t>
            </a:r>
            <a:r>
              <a:t>credentials to </a:t>
            </a:r>
            <a:r>
              <a:rPr spc="-25"/>
              <a:t>AWS</a:t>
            </a:r>
            <a:r>
              <a:rPr spc="-345"/>
              <a:t> </a:t>
            </a:r>
            <a:r>
              <a:rPr spc="-4"/>
              <a:t>Services  </a:t>
            </a:r>
            <a:r>
              <a:t>and</a:t>
            </a:r>
            <a:r>
              <a:rPr spc="-125"/>
              <a:t> </a:t>
            </a:r>
            <a:r>
              <a:t>Applications.</a:t>
            </a:r>
          </a:p>
        </p:txBody>
      </p:sp>
      <p:sp>
        <p:nvSpPr>
          <p:cNvPr id="2276" name="object 5"/>
          <p:cNvSpPr/>
          <p:nvPr/>
        </p:nvSpPr>
        <p:spPr>
          <a:xfrm>
            <a:off x="1161288" y="2685288"/>
            <a:ext cx="7094219" cy="1112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7" name="object 6"/>
          <p:cNvSpPr/>
          <p:nvPr/>
        </p:nvSpPr>
        <p:spPr>
          <a:xfrm>
            <a:off x="1203960" y="2714244"/>
            <a:ext cx="7003289" cy="14224"/>
          </a:xfrm>
          <a:prstGeom prst="line">
            <a:avLst/>
          </a:prstGeom>
          <a:ln w="12192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78" name="object 7"/>
          <p:cNvSpPr/>
          <p:nvPr/>
        </p:nvSpPr>
        <p:spPr>
          <a:xfrm>
            <a:off x="6265164" y="3368040"/>
            <a:ext cx="880872" cy="7543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9" name="object 8"/>
          <p:cNvSpPr txBox="1"/>
          <p:nvPr/>
        </p:nvSpPr>
        <p:spPr>
          <a:xfrm>
            <a:off x="6282309" y="4188052"/>
            <a:ext cx="8845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5" sz="1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</a:t>
            </a:r>
            <a:r>
              <a:rPr spc="-40"/>
              <a:t> </a:t>
            </a:r>
            <a:r>
              <a:rPr spc="-5"/>
              <a:t>Roles</a:t>
            </a:r>
          </a:p>
        </p:txBody>
      </p:sp>
      <p:sp>
        <p:nvSpPr>
          <p:cNvPr id="2280" name="object 9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194" name="object 2"/>
          <p:cNvSpPr txBox="1"/>
          <p:nvPr>
            <p:ph type="title"/>
          </p:nvPr>
        </p:nvSpPr>
        <p:spPr>
          <a:xfrm>
            <a:off x="415544" y="139064"/>
            <a:ext cx="2787651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AWS Customers</a:t>
            </a:r>
          </a:p>
        </p:txBody>
      </p:sp>
      <p:sp>
        <p:nvSpPr>
          <p:cNvPr id="195" name="object 3"/>
          <p:cNvSpPr txBox="1"/>
          <p:nvPr/>
        </p:nvSpPr>
        <p:spPr>
          <a:xfrm>
            <a:off x="215290" y="1192021"/>
            <a:ext cx="2524126" cy="118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" algn="ctr">
              <a:spcBef>
                <a:spcPts val="500"/>
              </a:spcBef>
              <a:defRPr b="1" spc="-5">
                <a:solidFill>
                  <a:srgbClr val="F79F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Enterprise</a:t>
            </a:r>
            <a:r>
              <a:rPr spc="-34"/>
              <a:t> </a:t>
            </a:r>
            <a:r>
              <a:t>Customers</a:t>
            </a:r>
          </a:p>
          <a:p>
            <a:pPr marL="635" marR="5080" indent="11429" algn="ctr">
              <a:spcBef>
                <a:spcPts val="300"/>
              </a:spcBef>
              <a:defRPr i="1" spc="-1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Web Services delivers a  mature </a:t>
            </a:r>
            <a:r>
              <a:rPr spc="0"/>
              <a:t>set </a:t>
            </a:r>
            <a:r>
              <a:rPr spc="-5"/>
              <a:t>of services specifically  </a:t>
            </a:r>
            <a:r>
              <a:rPr spc="0"/>
              <a:t>designed for the unique </a:t>
            </a:r>
            <a:r>
              <a:rPr spc="-10"/>
              <a:t>security,  </a:t>
            </a:r>
            <a:r>
              <a:rPr spc="-5"/>
              <a:t>compliance, </a:t>
            </a:r>
            <a:r>
              <a:t>privacy, </a:t>
            </a:r>
            <a:r>
              <a:rPr spc="-5"/>
              <a:t>and</a:t>
            </a:r>
            <a:r>
              <a:rPr spc="-50"/>
              <a:t> </a:t>
            </a:r>
            <a:r>
              <a:rPr spc="-5"/>
              <a:t>governance  requirements of large</a:t>
            </a:r>
            <a:r>
              <a:rPr spc="-55"/>
              <a:t> </a:t>
            </a:r>
            <a:r>
              <a:rPr spc="-5"/>
              <a:t>organizations.</a:t>
            </a:r>
          </a:p>
        </p:txBody>
      </p:sp>
      <p:sp>
        <p:nvSpPr>
          <p:cNvPr id="196" name="object 4"/>
          <p:cNvSpPr/>
          <p:nvPr/>
        </p:nvSpPr>
        <p:spPr>
          <a:xfrm>
            <a:off x="1220513" y="2617496"/>
            <a:ext cx="515533" cy="162148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object 5"/>
          <p:cNvSpPr/>
          <p:nvPr/>
        </p:nvSpPr>
        <p:spPr>
          <a:xfrm>
            <a:off x="3731061" y="2928146"/>
            <a:ext cx="1892190" cy="10875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object 6"/>
          <p:cNvSpPr txBox="1"/>
          <p:nvPr/>
        </p:nvSpPr>
        <p:spPr>
          <a:xfrm>
            <a:off x="3485515" y="1192021"/>
            <a:ext cx="2381251" cy="103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500"/>
              </a:spcBef>
              <a:defRPr b="1">
                <a:solidFill>
                  <a:srgbClr val="F79F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</a:t>
            </a:r>
            <a:r>
              <a:rPr spc="-25"/>
              <a:t> </a:t>
            </a:r>
            <a:r>
              <a:rPr spc="-5"/>
              <a:t>Sector</a:t>
            </a:r>
          </a:p>
          <a:p>
            <a:pPr marL="2539" marR="5080" indent="7620" algn="ctr">
              <a:lnSpc>
                <a:spcPct val="110000"/>
              </a:lnSpc>
              <a:spcBef>
                <a:spcPts val="100"/>
              </a:spcBef>
              <a:defRPr i="1" spc="-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Paving </a:t>
            </a:r>
            <a:r>
              <a:rPr spc="0"/>
              <a:t>the way for </a:t>
            </a:r>
            <a:r>
              <a:t>innovation and  supporting world-changing</a:t>
            </a:r>
            <a:r>
              <a:rPr spc="-50"/>
              <a:t> </a:t>
            </a:r>
            <a:r>
              <a:t>projects  </a:t>
            </a:r>
            <a:r>
              <a:rPr spc="0"/>
              <a:t>in government, education</a:t>
            </a:r>
            <a:r>
              <a:rPr spc="-114"/>
              <a:t> </a:t>
            </a:r>
            <a:r>
              <a:rPr spc="0"/>
              <a:t>and</a:t>
            </a:r>
          </a:p>
          <a:p>
            <a:pPr algn="ctr">
              <a:defRPr i="1" spc="-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nonprofit</a:t>
            </a:r>
            <a:r>
              <a:rPr spc="-20"/>
              <a:t> </a:t>
            </a:r>
            <a:r>
              <a:t>organizations.</a:t>
            </a:r>
          </a:p>
        </p:txBody>
      </p:sp>
      <p:sp>
        <p:nvSpPr>
          <p:cNvPr id="199" name="object 7"/>
          <p:cNvSpPr/>
          <p:nvPr/>
        </p:nvSpPr>
        <p:spPr>
          <a:xfrm>
            <a:off x="7261760" y="2773001"/>
            <a:ext cx="804437" cy="131199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object 8"/>
          <p:cNvSpPr txBox="1"/>
          <p:nvPr/>
        </p:nvSpPr>
        <p:spPr>
          <a:xfrm>
            <a:off x="6397243" y="1192021"/>
            <a:ext cx="2541907" cy="1011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" algn="ctr">
              <a:spcBef>
                <a:spcPts val="500"/>
              </a:spcBef>
              <a:defRPr b="1" spc="-5">
                <a:solidFill>
                  <a:srgbClr val="F79F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Startups</a:t>
            </a:r>
          </a:p>
          <a:p>
            <a:pPr marL="635" marR="5080" indent="11429" algn="ctr">
              <a:spcBef>
                <a:spcPts val="300"/>
              </a:spcBef>
              <a:defRPr i="1" spc="-5" sz="12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From </a:t>
            </a:r>
            <a:r>
              <a:rPr spc="0"/>
              <a:t>the </a:t>
            </a:r>
            <a:r>
              <a:t>spark of an </a:t>
            </a:r>
            <a:r>
              <a:rPr spc="0"/>
              <a:t>idea, </a:t>
            </a:r>
            <a:r>
              <a:t>to your  </a:t>
            </a:r>
            <a:r>
              <a:rPr spc="0"/>
              <a:t>first </a:t>
            </a:r>
            <a:r>
              <a:rPr spc="-10"/>
              <a:t>customer, </a:t>
            </a:r>
            <a:r>
              <a:t>to </a:t>
            </a:r>
            <a:r>
              <a:rPr spc="0"/>
              <a:t>IPO </a:t>
            </a:r>
            <a:r>
              <a:t>and beyond, let  </a:t>
            </a:r>
            <a:r>
              <a:rPr spc="-10"/>
              <a:t>Amazon </a:t>
            </a:r>
            <a:r>
              <a:t>Web Services </a:t>
            </a:r>
            <a:r>
              <a:rPr spc="0"/>
              <a:t>help you</a:t>
            </a:r>
            <a:r>
              <a:rPr spc="-40"/>
              <a:t> </a:t>
            </a:r>
            <a:r>
              <a:t>build  and grow your</a:t>
            </a:r>
            <a:r>
              <a:rPr spc="-60"/>
              <a:t> </a:t>
            </a:r>
            <a:r>
              <a:rPr spc="0"/>
              <a:t>startup.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object 3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283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284" name="object 3"/>
          <p:cNvSpPr txBox="1"/>
          <p:nvPr>
            <p:ph type="title"/>
          </p:nvPr>
        </p:nvSpPr>
        <p:spPr>
          <a:xfrm>
            <a:off x="415544" y="139064"/>
            <a:ext cx="5816601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IAM Roles - Instance</a:t>
            </a:r>
            <a:r>
              <a:rPr spc="100"/>
              <a:t> </a:t>
            </a:r>
            <a:r>
              <a:t>Profiles</a:t>
            </a:r>
          </a:p>
        </p:txBody>
      </p:sp>
      <p:sp>
        <p:nvSpPr>
          <p:cNvPr id="2285" name="object 4"/>
          <p:cNvSpPr txBox="1"/>
          <p:nvPr/>
        </p:nvSpPr>
        <p:spPr>
          <a:xfrm>
            <a:off x="245464" y="1015364"/>
            <a:ext cx="95758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20"/>
              <a:t> </a:t>
            </a:r>
            <a:r>
              <a:rPr spc="-5"/>
              <a:t>EC2</a:t>
            </a:r>
          </a:p>
        </p:txBody>
      </p:sp>
      <p:sp>
        <p:nvSpPr>
          <p:cNvPr id="2286" name="object 5"/>
          <p:cNvSpPr/>
          <p:nvPr/>
        </p:nvSpPr>
        <p:spPr>
          <a:xfrm>
            <a:off x="445008" y="1263396"/>
            <a:ext cx="545593" cy="6522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87" name="object 6"/>
          <p:cNvSpPr/>
          <p:nvPr/>
        </p:nvSpPr>
        <p:spPr>
          <a:xfrm>
            <a:off x="969263" y="1488947"/>
            <a:ext cx="1406653" cy="2423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91" name="object 7"/>
          <p:cNvGrpSpPr/>
          <p:nvPr/>
        </p:nvGrpSpPr>
        <p:grpSpPr>
          <a:xfrm>
            <a:off x="1012697" y="1551432"/>
            <a:ext cx="1242823" cy="77724"/>
            <a:chOff x="0" y="0"/>
            <a:chExt cx="1242821" cy="77722"/>
          </a:xfrm>
        </p:grpSpPr>
        <p:sp>
          <p:nvSpPr>
            <p:cNvPr id="2288" name="Shape"/>
            <p:cNvSpPr/>
            <p:nvPr/>
          </p:nvSpPr>
          <p:spPr>
            <a:xfrm>
              <a:off x="1165097" y="0"/>
              <a:ext cx="51817" cy="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9" name="Rectangle"/>
            <p:cNvSpPr/>
            <p:nvPr/>
          </p:nvSpPr>
          <p:spPr>
            <a:xfrm>
              <a:off x="0" y="25906"/>
              <a:ext cx="1165098" cy="25909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0" name="Shape"/>
            <p:cNvSpPr/>
            <p:nvPr/>
          </p:nvSpPr>
          <p:spPr>
            <a:xfrm>
              <a:off x="1178051" y="25906"/>
              <a:ext cx="64771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92" name="object 8"/>
          <p:cNvSpPr/>
          <p:nvPr/>
        </p:nvSpPr>
        <p:spPr>
          <a:xfrm>
            <a:off x="40386" y="3993641"/>
            <a:ext cx="3721608" cy="512064"/>
          </a:xfrm>
          <a:prstGeom prst="rect">
            <a:avLst/>
          </a:pr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93" name="object 9"/>
          <p:cNvSpPr/>
          <p:nvPr/>
        </p:nvSpPr>
        <p:spPr>
          <a:xfrm>
            <a:off x="40386" y="3993641"/>
            <a:ext cx="3721608" cy="512064"/>
          </a:xfrm>
          <a:prstGeom prst="rect">
            <a:avLst/>
          </a:prstGeom>
          <a:ln w="25908">
            <a:solidFill>
              <a:srgbClr val="0549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94" name="object 10"/>
          <p:cNvSpPr txBox="1"/>
          <p:nvPr/>
        </p:nvSpPr>
        <p:spPr>
          <a:xfrm>
            <a:off x="1579243" y="3998162"/>
            <a:ext cx="1016637" cy="32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tabLst>
                <a:tab pos="762000" algn="l"/>
              </a:tabLst>
              <a:defRPr spc="-5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	&amp;</a:t>
            </a:r>
          </a:p>
        </p:txBody>
      </p:sp>
      <p:sp>
        <p:nvSpPr>
          <p:cNvPr id="2295" name="object 11"/>
          <p:cNvSpPr/>
          <p:nvPr/>
        </p:nvSpPr>
        <p:spPr>
          <a:xfrm>
            <a:off x="1318260" y="2074164"/>
            <a:ext cx="986029" cy="20604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99" name="object 12"/>
          <p:cNvGrpSpPr/>
          <p:nvPr/>
        </p:nvGrpSpPr>
        <p:grpSpPr>
          <a:xfrm>
            <a:off x="1400555" y="2097023"/>
            <a:ext cx="860299" cy="1896122"/>
            <a:chOff x="0" y="0"/>
            <a:chExt cx="860298" cy="1896121"/>
          </a:xfrm>
        </p:grpSpPr>
        <p:sp>
          <p:nvSpPr>
            <p:cNvPr id="2296" name="Shape"/>
            <p:cNvSpPr/>
            <p:nvPr/>
          </p:nvSpPr>
          <p:spPr>
            <a:xfrm>
              <a:off x="0" y="1818398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7" name="Shape"/>
            <p:cNvSpPr/>
            <p:nvPr/>
          </p:nvSpPr>
          <p:spPr>
            <a:xfrm>
              <a:off x="25906" y="0"/>
              <a:ext cx="834393" cy="183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1" y="0"/>
                  </a:lnTo>
                  <a:lnTo>
                    <a:pt x="0" y="69"/>
                  </a:lnTo>
                  <a:lnTo>
                    <a:pt x="0" y="21600"/>
                  </a:lnTo>
                  <a:lnTo>
                    <a:pt x="671" y="21600"/>
                  </a:lnTo>
                  <a:lnTo>
                    <a:pt x="671" y="306"/>
                  </a:lnTo>
                  <a:lnTo>
                    <a:pt x="335" y="306"/>
                  </a:lnTo>
                  <a:lnTo>
                    <a:pt x="671" y="153"/>
                  </a:lnTo>
                  <a:lnTo>
                    <a:pt x="21600" y="15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8" name="Shape"/>
            <p:cNvSpPr/>
            <p:nvPr/>
          </p:nvSpPr>
          <p:spPr>
            <a:xfrm>
              <a:off x="38862" y="12952"/>
              <a:ext cx="821437" cy="181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2" y="21446"/>
                  </a:moveTo>
                  <a:lnTo>
                    <a:pt x="341" y="21446"/>
                  </a:lnTo>
                  <a:lnTo>
                    <a:pt x="341" y="21600"/>
                  </a:lnTo>
                  <a:lnTo>
                    <a:pt x="852" y="21600"/>
                  </a:lnTo>
                  <a:lnTo>
                    <a:pt x="1022" y="21446"/>
                  </a:lnTo>
                  <a:close/>
                  <a:moveTo>
                    <a:pt x="341" y="0"/>
                  </a:moveTo>
                  <a:lnTo>
                    <a:pt x="0" y="154"/>
                  </a:lnTo>
                  <a:lnTo>
                    <a:pt x="341" y="154"/>
                  </a:lnTo>
                  <a:lnTo>
                    <a:pt x="341" y="0"/>
                  </a:lnTo>
                  <a:close/>
                  <a:moveTo>
                    <a:pt x="21600" y="0"/>
                  </a:moveTo>
                  <a:lnTo>
                    <a:pt x="341" y="0"/>
                  </a:lnTo>
                  <a:lnTo>
                    <a:pt x="341" y="154"/>
                  </a:lnTo>
                  <a:lnTo>
                    <a:pt x="21600" y="154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0" name="object 13"/>
          <p:cNvSpPr/>
          <p:nvPr/>
        </p:nvSpPr>
        <p:spPr>
          <a:xfrm>
            <a:off x="4307585" y="3993641"/>
            <a:ext cx="4771645" cy="512064"/>
          </a:xfrm>
          <a:prstGeom prst="rect">
            <a:avLst/>
          </a:prstGeom>
          <a:solidFill>
            <a:srgbClr val="E4F4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1" name="object 14"/>
          <p:cNvSpPr/>
          <p:nvPr/>
        </p:nvSpPr>
        <p:spPr>
          <a:xfrm>
            <a:off x="4307585" y="3993641"/>
            <a:ext cx="4771645" cy="512064"/>
          </a:xfrm>
          <a:prstGeom prst="rect">
            <a:avLst/>
          </a:prstGeom>
          <a:ln w="25907">
            <a:solidFill>
              <a:srgbClr val="588E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02" name="object 15"/>
          <p:cNvSpPr txBox="1"/>
          <p:nvPr/>
        </p:nvSpPr>
        <p:spPr>
          <a:xfrm>
            <a:off x="4386834" y="4011879"/>
            <a:ext cx="443547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77164" algn="ctr">
              <a:defRPr b="1" spc="-4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EC2 MetaData Service</a:t>
            </a:r>
          </a:p>
          <a:p>
            <a:pPr indent="12700">
              <a:defRPr spc="-10" sz="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http://169.254.169.254/latest/meta-data/iam/security-credentials/rolename</a:t>
            </a:r>
          </a:p>
        </p:txBody>
      </p:sp>
      <p:sp>
        <p:nvSpPr>
          <p:cNvPr id="2303" name="object 16"/>
          <p:cNvSpPr/>
          <p:nvPr/>
        </p:nvSpPr>
        <p:spPr>
          <a:xfrm>
            <a:off x="284988" y="4085844"/>
            <a:ext cx="1223773" cy="32461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4" name="object 17"/>
          <p:cNvSpPr txBox="1"/>
          <p:nvPr/>
        </p:nvSpPr>
        <p:spPr>
          <a:xfrm>
            <a:off x="7751191" y="1046478"/>
            <a:ext cx="84772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20"/>
              <a:t> </a:t>
            </a:r>
            <a:r>
              <a:rPr spc="-5"/>
              <a:t>S3</a:t>
            </a:r>
          </a:p>
        </p:txBody>
      </p:sp>
      <p:sp>
        <p:nvSpPr>
          <p:cNvPr id="2305" name="object 18"/>
          <p:cNvSpPr/>
          <p:nvPr/>
        </p:nvSpPr>
        <p:spPr>
          <a:xfrm>
            <a:off x="7901940" y="1264919"/>
            <a:ext cx="530352" cy="62484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6" name="object 19"/>
          <p:cNvSpPr/>
          <p:nvPr/>
        </p:nvSpPr>
        <p:spPr>
          <a:xfrm>
            <a:off x="1516380" y="1299972"/>
            <a:ext cx="217933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7" name="object 20"/>
          <p:cNvSpPr/>
          <p:nvPr/>
        </p:nvSpPr>
        <p:spPr>
          <a:xfrm>
            <a:off x="1523999" y="2935222"/>
            <a:ext cx="217934" cy="230124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8" name="object 21"/>
          <p:cNvSpPr txBox="1"/>
          <p:nvPr/>
        </p:nvSpPr>
        <p:spPr>
          <a:xfrm>
            <a:off x="1602486" y="2965525"/>
            <a:ext cx="895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9" name="object 22"/>
          <p:cNvSpPr/>
          <p:nvPr/>
        </p:nvSpPr>
        <p:spPr>
          <a:xfrm>
            <a:off x="3921252" y="3951732"/>
            <a:ext cx="217934" cy="230125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0" name="object 23"/>
          <p:cNvSpPr txBox="1"/>
          <p:nvPr/>
        </p:nvSpPr>
        <p:spPr>
          <a:xfrm>
            <a:off x="4000627" y="3982923"/>
            <a:ext cx="895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11" name="object 24"/>
          <p:cNvSpPr/>
          <p:nvPr/>
        </p:nvSpPr>
        <p:spPr>
          <a:xfrm>
            <a:off x="7869935" y="2717292"/>
            <a:ext cx="217932" cy="230124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2" name="object 25"/>
          <p:cNvSpPr txBox="1"/>
          <p:nvPr/>
        </p:nvSpPr>
        <p:spPr>
          <a:xfrm>
            <a:off x="7949944" y="2747516"/>
            <a:ext cx="895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13" name="object 26"/>
          <p:cNvSpPr/>
          <p:nvPr/>
        </p:nvSpPr>
        <p:spPr>
          <a:xfrm>
            <a:off x="2929127" y="4038599"/>
            <a:ext cx="432816" cy="43281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4" name="object 27"/>
          <p:cNvSpPr txBox="1"/>
          <p:nvPr/>
        </p:nvSpPr>
        <p:spPr>
          <a:xfrm>
            <a:off x="1215338" y="1330577"/>
            <a:ext cx="967740" cy="402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1125" algn="ctr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>
              <a:defRPr sz="1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Create</a:t>
            </a:r>
            <a:r>
              <a:rPr spc="-55"/>
              <a:t> </a:t>
            </a:r>
            <a:r>
              <a:t>Instance</a:t>
            </a:r>
          </a:p>
        </p:txBody>
      </p:sp>
      <p:sp>
        <p:nvSpPr>
          <p:cNvPr id="2315" name="object 28"/>
          <p:cNvSpPr txBox="1"/>
          <p:nvPr/>
        </p:nvSpPr>
        <p:spPr>
          <a:xfrm rot="16200000">
            <a:off x="818704" y="2925339"/>
            <a:ext cx="97726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Select </a:t>
            </a:r>
            <a:r>
              <a:rPr spc="-15"/>
              <a:t>IAM</a:t>
            </a:r>
            <a:r>
              <a:rPr spc="-9"/>
              <a:t> </a:t>
            </a:r>
            <a:r>
              <a:t>Role</a:t>
            </a:r>
          </a:p>
        </p:txBody>
      </p:sp>
      <p:sp>
        <p:nvSpPr>
          <p:cNvPr id="2316" name="object 29"/>
          <p:cNvSpPr txBox="1"/>
          <p:nvPr/>
        </p:nvSpPr>
        <p:spPr>
          <a:xfrm rot="5400000">
            <a:off x="7444395" y="2800266"/>
            <a:ext cx="175514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 </a:t>
            </a:r>
            <a:r>
              <a:rPr spc="-4"/>
              <a:t>interacts </a:t>
            </a:r>
            <a:r>
              <a:rPr spc="0"/>
              <a:t>with </a:t>
            </a:r>
            <a:r>
              <a:rPr spc="-4"/>
              <a:t>S3</a:t>
            </a:r>
          </a:p>
        </p:txBody>
      </p:sp>
      <p:sp>
        <p:nvSpPr>
          <p:cNvPr id="2317" name="object 30"/>
          <p:cNvSpPr/>
          <p:nvPr/>
        </p:nvSpPr>
        <p:spPr>
          <a:xfrm>
            <a:off x="3640835" y="4148328"/>
            <a:ext cx="787909" cy="24231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23" name="object 31"/>
          <p:cNvGrpSpPr/>
          <p:nvPr/>
        </p:nvGrpSpPr>
        <p:grpSpPr>
          <a:xfrm>
            <a:off x="3761994" y="4210810"/>
            <a:ext cx="545719" cy="77726"/>
            <a:chOff x="0" y="0"/>
            <a:chExt cx="545718" cy="77725"/>
          </a:xfrm>
        </p:grpSpPr>
        <p:sp>
          <p:nvSpPr>
            <p:cNvPr id="2318" name="Shape"/>
            <p:cNvSpPr/>
            <p:nvPr/>
          </p:nvSpPr>
          <p:spPr>
            <a:xfrm>
              <a:off x="0" y="0"/>
              <a:ext cx="77724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9" name="Shape"/>
            <p:cNvSpPr/>
            <p:nvPr/>
          </p:nvSpPr>
          <p:spPr>
            <a:xfrm>
              <a:off x="467994" y="0"/>
              <a:ext cx="51817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0" name="Rectangle"/>
            <p:cNvSpPr/>
            <p:nvPr/>
          </p:nvSpPr>
          <p:spPr>
            <a:xfrm>
              <a:off x="77723" y="25907"/>
              <a:ext cx="390272" cy="25909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1" name="Shape"/>
            <p:cNvSpPr/>
            <p:nvPr/>
          </p:nvSpPr>
          <p:spPr>
            <a:xfrm>
              <a:off x="480948" y="25907"/>
              <a:ext cx="64771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2" name="Rectangle"/>
            <p:cNvSpPr/>
            <p:nvPr/>
          </p:nvSpPr>
          <p:spPr>
            <a:xfrm>
              <a:off x="64769" y="25907"/>
              <a:ext cx="12955" cy="25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4" name="object 32"/>
          <p:cNvSpPr/>
          <p:nvPr/>
        </p:nvSpPr>
        <p:spPr>
          <a:xfrm>
            <a:off x="1845563" y="1789176"/>
            <a:ext cx="6443474" cy="226618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31" name="object 33"/>
          <p:cNvGrpSpPr/>
          <p:nvPr/>
        </p:nvGrpSpPr>
        <p:grpSpPr>
          <a:xfrm>
            <a:off x="1888234" y="1890521"/>
            <a:ext cx="6318250" cy="2102918"/>
            <a:chOff x="0" y="0"/>
            <a:chExt cx="6318249" cy="2102916"/>
          </a:xfrm>
        </p:grpSpPr>
        <p:sp>
          <p:nvSpPr>
            <p:cNvPr id="2325" name="Shape"/>
            <p:cNvSpPr/>
            <p:nvPr/>
          </p:nvSpPr>
          <p:spPr>
            <a:xfrm>
              <a:off x="0" y="1773046"/>
              <a:ext cx="6266435" cy="32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0" y="0"/>
                  </a:lnTo>
                  <a:lnTo>
                    <a:pt x="0" y="383"/>
                  </a:lnTo>
                  <a:lnTo>
                    <a:pt x="0" y="21600"/>
                  </a:lnTo>
                  <a:lnTo>
                    <a:pt x="89" y="21600"/>
                  </a:lnTo>
                  <a:lnTo>
                    <a:pt x="89" y="1696"/>
                  </a:lnTo>
                  <a:lnTo>
                    <a:pt x="45" y="1696"/>
                  </a:lnTo>
                  <a:lnTo>
                    <a:pt x="89" y="848"/>
                  </a:lnTo>
                  <a:lnTo>
                    <a:pt x="21600" y="84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6" name="Shape"/>
            <p:cNvSpPr/>
            <p:nvPr/>
          </p:nvSpPr>
          <p:spPr>
            <a:xfrm>
              <a:off x="25907" y="1773046"/>
              <a:ext cx="6266436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555" y="0"/>
                  </a:lnTo>
                  <a:lnTo>
                    <a:pt x="21511" y="10801"/>
                  </a:lnTo>
                  <a:lnTo>
                    <a:pt x="0" y="10801"/>
                  </a:lnTo>
                  <a:lnTo>
                    <a:pt x="0" y="21600"/>
                  </a:lnTo>
                  <a:lnTo>
                    <a:pt x="21580" y="21600"/>
                  </a:lnTo>
                  <a:lnTo>
                    <a:pt x="21600" y="167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7" name="Shape"/>
            <p:cNvSpPr/>
            <p:nvPr/>
          </p:nvSpPr>
          <p:spPr>
            <a:xfrm>
              <a:off x="6266434" y="64769"/>
              <a:ext cx="25909" cy="172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00" y="21437"/>
                  </a:lnTo>
                  <a:lnTo>
                    <a:pt x="21600" y="214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8" name="Shape"/>
            <p:cNvSpPr/>
            <p:nvPr/>
          </p:nvSpPr>
          <p:spPr>
            <a:xfrm>
              <a:off x="6240525" y="0"/>
              <a:ext cx="7124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782" y="0"/>
                  </a:moveTo>
                  <a:lnTo>
                    <a:pt x="0" y="21600"/>
                  </a:lnTo>
                  <a:lnTo>
                    <a:pt x="7855" y="21600"/>
                  </a:lnTo>
                  <a:lnTo>
                    <a:pt x="7855" y="18000"/>
                  </a:lnTo>
                  <a:lnTo>
                    <a:pt x="21600" y="18000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9" name="Shape"/>
            <p:cNvSpPr/>
            <p:nvPr/>
          </p:nvSpPr>
          <p:spPr>
            <a:xfrm>
              <a:off x="6292342" y="64768"/>
              <a:ext cx="25908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0" name="Triangle"/>
            <p:cNvSpPr/>
            <p:nvPr/>
          </p:nvSpPr>
          <p:spPr>
            <a:xfrm>
              <a:off x="12953" y="1786001"/>
              <a:ext cx="12955" cy="12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32" name="object 34"/>
          <p:cNvSpPr/>
          <p:nvPr/>
        </p:nvSpPr>
        <p:spPr>
          <a:xfrm>
            <a:off x="8389618" y="229561"/>
            <a:ext cx="375386" cy="70264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3" name="object 35"/>
          <p:cNvSpPr/>
          <p:nvPr/>
        </p:nvSpPr>
        <p:spPr>
          <a:xfrm>
            <a:off x="2260092" y="847343"/>
            <a:ext cx="5209033" cy="252374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4" name="object 36"/>
          <p:cNvSpPr/>
          <p:nvPr/>
        </p:nvSpPr>
        <p:spPr>
          <a:xfrm>
            <a:off x="2255520" y="842771"/>
            <a:ext cx="5218177" cy="2532890"/>
          </a:xfrm>
          <a:prstGeom prst="rect">
            <a:avLst/>
          </a:prstGeom>
          <a:ln w="9144"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5" name="object 37"/>
          <p:cNvSpPr/>
          <p:nvPr/>
        </p:nvSpPr>
        <p:spPr>
          <a:xfrm>
            <a:off x="2878834" y="2377438"/>
            <a:ext cx="1981201" cy="50292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6" name="object 38"/>
          <p:cNvSpPr/>
          <p:nvPr/>
        </p:nvSpPr>
        <p:spPr>
          <a:xfrm>
            <a:off x="2929127" y="2404872"/>
            <a:ext cx="1880617" cy="402338"/>
          </a:xfrm>
          <a:prstGeom prst="rect">
            <a:avLst/>
          </a:prstGeom>
          <a:ln w="1524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object 5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339" name="object 2"/>
          <p:cNvSpPr/>
          <p:nvPr/>
        </p:nvSpPr>
        <p:spPr>
          <a:xfrm>
            <a:off x="67818" y="558544"/>
            <a:ext cx="4255008" cy="4073653"/>
          </a:xfrm>
          <a:prstGeom prst="rect">
            <a:avLst/>
          </a:prstGeom>
          <a:solidFill>
            <a:srgbClr val="E4F4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0" name="object 3"/>
          <p:cNvSpPr/>
          <p:nvPr/>
        </p:nvSpPr>
        <p:spPr>
          <a:xfrm>
            <a:off x="67818" y="558544"/>
            <a:ext cx="4255008" cy="4073653"/>
          </a:xfrm>
          <a:prstGeom prst="rect">
            <a:avLst/>
          </a:prstGeom>
          <a:ln w="25908">
            <a:solidFill>
              <a:srgbClr val="B99D2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41" name="object 4"/>
          <p:cNvSpPr txBox="1"/>
          <p:nvPr>
            <p:ph type="title"/>
          </p:nvPr>
        </p:nvSpPr>
        <p:spPr>
          <a:xfrm>
            <a:off x="415544" y="139064"/>
            <a:ext cx="5289551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IAM Roles – Assume Role</a:t>
            </a:r>
          </a:p>
        </p:txBody>
      </p:sp>
      <p:sp>
        <p:nvSpPr>
          <p:cNvPr id="2342" name="object 5"/>
          <p:cNvSpPr/>
          <p:nvPr/>
        </p:nvSpPr>
        <p:spPr>
          <a:xfrm>
            <a:off x="577594" y="658367"/>
            <a:ext cx="509017" cy="6141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3" name="object 6"/>
          <p:cNvSpPr txBox="1"/>
          <p:nvPr/>
        </p:nvSpPr>
        <p:spPr>
          <a:xfrm>
            <a:off x="179070" y="1312924"/>
            <a:ext cx="1344295" cy="164582"/>
          </a:xfrm>
          <a:prstGeom prst="rect">
            <a:avLst/>
          </a:prstGeom>
          <a:solidFill>
            <a:srgbClr val="464646"/>
          </a:solidFill>
          <a:ln w="25907">
            <a:solidFill>
              <a:srgbClr val="31313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476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Restricted</a:t>
            </a:r>
            <a:r>
              <a:rPr spc="15"/>
              <a:t> </a:t>
            </a:r>
            <a:r>
              <a:rPr spc="-4"/>
              <a:t>Policy</a:t>
            </a:r>
          </a:p>
        </p:txBody>
      </p:sp>
      <p:sp>
        <p:nvSpPr>
          <p:cNvPr id="2344" name="object 7"/>
          <p:cNvSpPr/>
          <p:nvPr/>
        </p:nvSpPr>
        <p:spPr>
          <a:xfrm>
            <a:off x="1837944" y="2164078"/>
            <a:ext cx="731520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5" name="object 8"/>
          <p:cNvSpPr txBox="1"/>
          <p:nvPr/>
        </p:nvSpPr>
        <p:spPr>
          <a:xfrm>
            <a:off x="1790825" y="2908806"/>
            <a:ext cx="80899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User </a:t>
            </a:r>
            <a:r>
              <a:t>A-1</a:t>
            </a:r>
          </a:p>
        </p:txBody>
      </p:sp>
      <p:sp>
        <p:nvSpPr>
          <p:cNvPr id="2346" name="object 9"/>
          <p:cNvSpPr txBox="1"/>
          <p:nvPr/>
        </p:nvSpPr>
        <p:spPr>
          <a:xfrm>
            <a:off x="1307083" y="4238040"/>
            <a:ext cx="173609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10"/>
              <a:t>Account</a:t>
            </a:r>
            <a:r>
              <a:rPr spc="-50"/>
              <a:t> </a:t>
            </a:r>
            <a:r>
              <a:rPr spc="-5"/>
              <a:t>A</a:t>
            </a:r>
          </a:p>
        </p:txBody>
      </p:sp>
      <p:sp>
        <p:nvSpPr>
          <p:cNvPr id="2347" name="object 10"/>
          <p:cNvSpPr/>
          <p:nvPr/>
        </p:nvSpPr>
        <p:spPr>
          <a:xfrm>
            <a:off x="3528059" y="3450335"/>
            <a:ext cx="548640" cy="46939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8" name="object 11"/>
          <p:cNvSpPr txBox="1"/>
          <p:nvPr/>
        </p:nvSpPr>
        <p:spPr>
          <a:xfrm>
            <a:off x="3293745" y="3936898"/>
            <a:ext cx="99758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9"/>
              <a:t>Admin</a:t>
            </a:r>
            <a:r>
              <a:rPr spc="30"/>
              <a:t> </a:t>
            </a:r>
            <a:r>
              <a:rPr spc="-4"/>
              <a:t>Role</a:t>
            </a:r>
          </a:p>
        </p:txBody>
      </p:sp>
      <p:sp>
        <p:nvSpPr>
          <p:cNvPr id="2349" name="object 12"/>
          <p:cNvSpPr/>
          <p:nvPr/>
        </p:nvSpPr>
        <p:spPr>
          <a:xfrm>
            <a:off x="504444" y="3352799"/>
            <a:ext cx="507493" cy="612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0" name="object 13"/>
          <p:cNvSpPr txBox="1"/>
          <p:nvPr/>
        </p:nvSpPr>
        <p:spPr>
          <a:xfrm>
            <a:off x="189736" y="4007358"/>
            <a:ext cx="1176657" cy="164581"/>
          </a:xfrm>
          <a:prstGeom prst="rect">
            <a:avLst/>
          </a:prstGeom>
          <a:solidFill>
            <a:srgbClr val="464646"/>
          </a:solidFill>
          <a:ln w="25907">
            <a:solidFill>
              <a:srgbClr val="31313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2705">
              <a:lnSpc>
                <a:spcPts val="1100"/>
              </a:lnSpc>
              <a:defRPr b="1" spc="-19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9"/>
              <a:t>Admin</a:t>
            </a:r>
            <a:r>
              <a:rPr spc="45"/>
              <a:t> </a:t>
            </a:r>
            <a:r>
              <a:rPr spc="-4"/>
              <a:t>Policy</a:t>
            </a:r>
          </a:p>
        </p:txBody>
      </p:sp>
      <p:sp>
        <p:nvSpPr>
          <p:cNvPr id="2351" name="object 14"/>
          <p:cNvSpPr/>
          <p:nvPr/>
        </p:nvSpPr>
        <p:spPr>
          <a:xfrm>
            <a:off x="795527" y="1444752"/>
            <a:ext cx="1162812" cy="122682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56" name="object 15"/>
          <p:cNvGrpSpPr/>
          <p:nvPr/>
        </p:nvGrpSpPr>
        <p:grpSpPr>
          <a:xfrm>
            <a:off x="838199" y="1466849"/>
            <a:ext cx="999872" cy="1102489"/>
            <a:chOff x="0" y="0"/>
            <a:chExt cx="999870" cy="1102487"/>
          </a:xfrm>
        </p:grpSpPr>
        <p:sp>
          <p:nvSpPr>
            <p:cNvPr id="2352" name="Shape"/>
            <p:cNvSpPr/>
            <p:nvPr/>
          </p:nvSpPr>
          <p:spPr>
            <a:xfrm>
              <a:off x="922147" y="1024763"/>
              <a:ext cx="51816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3" name="Shape"/>
            <p:cNvSpPr/>
            <p:nvPr/>
          </p:nvSpPr>
          <p:spPr>
            <a:xfrm>
              <a:off x="0" y="0"/>
              <a:ext cx="922148" cy="107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7" y="0"/>
                  </a:moveTo>
                  <a:lnTo>
                    <a:pt x="0" y="0"/>
                  </a:lnTo>
                  <a:lnTo>
                    <a:pt x="0" y="21485"/>
                  </a:lnTo>
                  <a:lnTo>
                    <a:pt x="136" y="21600"/>
                  </a:lnTo>
                  <a:lnTo>
                    <a:pt x="21600" y="21600"/>
                  </a:lnTo>
                  <a:lnTo>
                    <a:pt x="21600" y="21340"/>
                  </a:lnTo>
                  <a:lnTo>
                    <a:pt x="607" y="21340"/>
                  </a:lnTo>
                  <a:lnTo>
                    <a:pt x="303" y="21080"/>
                  </a:lnTo>
                  <a:lnTo>
                    <a:pt x="607" y="2108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4" name="Shape"/>
            <p:cNvSpPr/>
            <p:nvPr/>
          </p:nvSpPr>
          <p:spPr>
            <a:xfrm>
              <a:off x="935101" y="1050670"/>
              <a:ext cx="64770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0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5" name="Shape"/>
            <p:cNvSpPr/>
            <p:nvPr/>
          </p:nvSpPr>
          <p:spPr>
            <a:xfrm>
              <a:off x="12952" y="1050670"/>
              <a:ext cx="909196" cy="1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" y="0"/>
                  </a:moveTo>
                  <a:lnTo>
                    <a:pt x="0" y="0"/>
                  </a:lnTo>
                  <a:lnTo>
                    <a:pt x="308" y="21600"/>
                  </a:lnTo>
                  <a:lnTo>
                    <a:pt x="308" y="0"/>
                  </a:lnTo>
                  <a:close/>
                  <a:moveTo>
                    <a:pt x="21600" y="0"/>
                  </a:moveTo>
                  <a:lnTo>
                    <a:pt x="308" y="0"/>
                  </a:lnTo>
                  <a:lnTo>
                    <a:pt x="308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57" name="object 16"/>
          <p:cNvSpPr txBox="1"/>
          <p:nvPr/>
        </p:nvSpPr>
        <p:spPr>
          <a:xfrm>
            <a:off x="1037639" y="2334259"/>
            <a:ext cx="59055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358" name="object 17"/>
          <p:cNvSpPr txBox="1"/>
          <p:nvPr/>
        </p:nvSpPr>
        <p:spPr>
          <a:xfrm>
            <a:off x="2933444" y="2552825"/>
            <a:ext cx="51308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</a:t>
            </a:r>
          </a:p>
        </p:txBody>
      </p:sp>
      <p:sp>
        <p:nvSpPr>
          <p:cNvPr id="2359" name="object 18"/>
          <p:cNvSpPr txBox="1"/>
          <p:nvPr/>
        </p:nvSpPr>
        <p:spPr>
          <a:xfrm>
            <a:off x="1821307" y="3481196"/>
            <a:ext cx="59055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ig</a:t>
            </a:r>
            <a:r>
              <a:rPr spc="0"/>
              <a:t>n</a:t>
            </a:r>
            <a:r>
              <a:rPr spc="-4"/>
              <a:t>ed</a:t>
            </a:r>
          </a:p>
        </p:txBody>
      </p:sp>
      <p:sp>
        <p:nvSpPr>
          <p:cNvPr id="2360" name="object 19"/>
          <p:cNvSpPr/>
          <p:nvPr/>
        </p:nvSpPr>
        <p:spPr>
          <a:xfrm>
            <a:off x="969263" y="3584447"/>
            <a:ext cx="2680717" cy="24231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65" name="object 20"/>
          <p:cNvGrpSpPr/>
          <p:nvPr/>
        </p:nvGrpSpPr>
        <p:grpSpPr>
          <a:xfrm>
            <a:off x="1012659" y="3646551"/>
            <a:ext cx="2516163" cy="77726"/>
            <a:chOff x="0" y="0"/>
            <a:chExt cx="2516162" cy="77725"/>
          </a:xfrm>
        </p:grpSpPr>
        <p:sp>
          <p:nvSpPr>
            <p:cNvPr id="2361" name="Shape"/>
            <p:cNvSpPr/>
            <p:nvPr/>
          </p:nvSpPr>
          <p:spPr>
            <a:xfrm>
              <a:off x="2438311" y="51777"/>
              <a:ext cx="52243" cy="2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" y="0"/>
                  </a:moveTo>
                  <a:lnTo>
                    <a:pt x="0" y="21600"/>
                  </a:lnTo>
                  <a:lnTo>
                    <a:pt x="21600" y="32"/>
                  </a:lnTo>
                  <a:lnTo>
                    <a:pt x="5356" y="3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2" name="Shape"/>
            <p:cNvSpPr/>
            <p:nvPr/>
          </p:nvSpPr>
          <p:spPr>
            <a:xfrm>
              <a:off x="2438353" y="25869"/>
              <a:ext cx="13040" cy="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0" y="0"/>
                  </a:moveTo>
                  <a:lnTo>
                    <a:pt x="0" y="21568"/>
                  </a:lnTo>
                  <a:lnTo>
                    <a:pt x="21390" y="21600"/>
                  </a:lnTo>
                  <a:lnTo>
                    <a:pt x="21600" y="3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3" name="Shape"/>
            <p:cNvSpPr/>
            <p:nvPr/>
          </p:nvSpPr>
          <p:spPr>
            <a:xfrm>
              <a:off x="2438395" y="0"/>
              <a:ext cx="77768" cy="51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" y="0"/>
                  </a:moveTo>
                  <a:lnTo>
                    <a:pt x="0" y="10784"/>
                  </a:lnTo>
                  <a:lnTo>
                    <a:pt x="3610" y="10800"/>
                  </a:lnTo>
                  <a:lnTo>
                    <a:pt x="3575" y="21600"/>
                  </a:lnTo>
                  <a:lnTo>
                    <a:pt x="14487" y="21600"/>
                  </a:lnTo>
                  <a:lnTo>
                    <a:pt x="21600" y="1630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4" name="Shape"/>
            <p:cNvSpPr/>
            <p:nvPr/>
          </p:nvSpPr>
          <p:spPr>
            <a:xfrm>
              <a:off x="0" y="18668"/>
              <a:ext cx="2438396" cy="33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" y="0"/>
                  </a:moveTo>
                  <a:lnTo>
                    <a:pt x="0" y="16903"/>
                  </a:lnTo>
                  <a:lnTo>
                    <a:pt x="21600" y="21600"/>
                  </a:lnTo>
                  <a:lnTo>
                    <a:pt x="21600" y="46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66" name="object 21"/>
          <p:cNvSpPr/>
          <p:nvPr/>
        </p:nvSpPr>
        <p:spPr>
          <a:xfrm>
            <a:off x="1208532" y="2621278"/>
            <a:ext cx="219458" cy="230124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7" name="object 22"/>
          <p:cNvSpPr txBox="1"/>
          <p:nvPr/>
        </p:nvSpPr>
        <p:spPr>
          <a:xfrm>
            <a:off x="1287907" y="2651505"/>
            <a:ext cx="895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68" name="object 23"/>
          <p:cNvSpPr/>
          <p:nvPr/>
        </p:nvSpPr>
        <p:spPr>
          <a:xfrm>
            <a:off x="3089148" y="1999488"/>
            <a:ext cx="217934" cy="230124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9" name="object 24"/>
          <p:cNvSpPr txBox="1"/>
          <p:nvPr/>
        </p:nvSpPr>
        <p:spPr>
          <a:xfrm>
            <a:off x="3168142" y="2029714"/>
            <a:ext cx="895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70" name="object 25"/>
          <p:cNvSpPr/>
          <p:nvPr/>
        </p:nvSpPr>
        <p:spPr>
          <a:xfrm>
            <a:off x="4720590" y="561594"/>
            <a:ext cx="4341876" cy="4073652"/>
          </a:xfrm>
          <a:prstGeom prst="rect">
            <a:avLst/>
          </a:prstGeom>
          <a:solidFill>
            <a:srgbClr val="E4F4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1" name="object 26"/>
          <p:cNvSpPr/>
          <p:nvPr/>
        </p:nvSpPr>
        <p:spPr>
          <a:xfrm>
            <a:off x="4720590" y="561594"/>
            <a:ext cx="4341876" cy="4073652"/>
          </a:xfrm>
          <a:prstGeom prst="rect">
            <a:avLst/>
          </a:prstGeom>
          <a:ln w="25908">
            <a:solidFill>
              <a:srgbClr val="B99D2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72" name="object 27"/>
          <p:cNvSpPr/>
          <p:nvPr/>
        </p:nvSpPr>
        <p:spPr>
          <a:xfrm>
            <a:off x="6576059" y="2167127"/>
            <a:ext cx="731521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3" name="object 28"/>
          <p:cNvSpPr txBox="1"/>
          <p:nvPr/>
        </p:nvSpPr>
        <p:spPr>
          <a:xfrm>
            <a:off x="6509384" y="2886581"/>
            <a:ext cx="814070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1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IAM </a:t>
            </a:r>
            <a:r>
              <a:rPr spc="-4"/>
              <a:t>User</a:t>
            </a:r>
            <a:r>
              <a:rPr spc="-9"/>
              <a:t> </a:t>
            </a:r>
            <a:r>
              <a:rPr spc="-4"/>
              <a:t>B-1</a:t>
            </a:r>
          </a:p>
        </p:txBody>
      </p:sp>
      <p:sp>
        <p:nvSpPr>
          <p:cNvPr id="2374" name="object 29"/>
          <p:cNvSpPr txBox="1"/>
          <p:nvPr/>
        </p:nvSpPr>
        <p:spPr>
          <a:xfrm>
            <a:off x="6039103" y="4240174"/>
            <a:ext cx="1743711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5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10"/>
              <a:t>Account</a:t>
            </a:r>
            <a:r>
              <a:rPr spc="-15"/>
              <a:t> </a:t>
            </a:r>
            <a:r>
              <a:rPr spc="0"/>
              <a:t>B</a:t>
            </a:r>
          </a:p>
        </p:txBody>
      </p:sp>
      <p:sp>
        <p:nvSpPr>
          <p:cNvPr id="2375" name="object 30"/>
          <p:cNvSpPr txBox="1"/>
          <p:nvPr/>
        </p:nvSpPr>
        <p:spPr>
          <a:xfrm>
            <a:off x="3329432" y="689229"/>
            <a:ext cx="70802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0"/>
              <a:t> </a:t>
            </a:r>
            <a:r>
              <a:rPr spc="-4"/>
              <a:t>S3</a:t>
            </a:r>
          </a:p>
        </p:txBody>
      </p:sp>
      <p:sp>
        <p:nvSpPr>
          <p:cNvPr id="2376" name="object 31"/>
          <p:cNvSpPr/>
          <p:nvPr/>
        </p:nvSpPr>
        <p:spPr>
          <a:xfrm>
            <a:off x="3389376" y="912875"/>
            <a:ext cx="530352" cy="62483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7" name="object 32"/>
          <p:cNvSpPr txBox="1"/>
          <p:nvPr/>
        </p:nvSpPr>
        <p:spPr>
          <a:xfrm>
            <a:off x="5745226" y="2565018"/>
            <a:ext cx="51308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s</a:t>
            </a:r>
            <a:r>
              <a:rPr spc="-9"/>
              <a:t>s</a:t>
            </a:r>
            <a:r>
              <a:rPr spc="-4"/>
              <a:t>ume</a:t>
            </a:r>
          </a:p>
        </p:txBody>
      </p:sp>
      <p:sp>
        <p:nvSpPr>
          <p:cNvPr id="2378" name="object 33"/>
          <p:cNvSpPr/>
          <p:nvPr/>
        </p:nvSpPr>
        <p:spPr>
          <a:xfrm>
            <a:off x="5873496" y="2026920"/>
            <a:ext cx="217934" cy="230124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9" name="object 34"/>
          <p:cNvSpPr txBox="1"/>
          <p:nvPr/>
        </p:nvSpPr>
        <p:spPr>
          <a:xfrm>
            <a:off x="5953124" y="2057144"/>
            <a:ext cx="895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80" name="object 35"/>
          <p:cNvSpPr/>
          <p:nvPr/>
        </p:nvSpPr>
        <p:spPr>
          <a:xfrm>
            <a:off x="3889247" y="1112519"/>
            <a:ext cx="3107437" cy="106832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85" name="object 36"/>
          <p:cNvGrpSpPr/>
          <p:nvPr/>
        </p:nvGrpSpPr>
        <p:grpSpPr>
          <a:xfrm>
            <a:off x="4010404" y="1175002"/>
            <a:ext cx="2943607" cy="943611"/>
            <a:chOff x="0" y="0"/>
            <a:chExt cx="2943606" cy="943610"/>
          </a:xfrm>
        </p:grpSpPr>
        <p:sp>
          <p:nvSpPr>
            <p:cNvPr id="2381" name="Shape"/>
            <p:cNvSpPr/>
            <p:nvPr/>
          </p:nvSpPr>
          <p:spPr>
            <a:xfrm>
              <a:off x="2917699" y="38862"/>
              <a:ext cx="25908" cy="90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461"/>
                  </a:lnTo>
                  <a:lnTo>
                    <a:pt x="4871" y="21600"/>
                  </a:lnTo>
                  <a:lnTo>
                    <a:pt x="18636" y="21600"/>
                  </a:lnTo>
                  <a:lnTo>
                    <a:pt x="18636" y="21206"/>
                  </a:lnTo>
                  <a:lnTo>
                    <a:pt x="10800" y="20981"/>
                  </a:lnTo>
                  <a:lnTo>
                    <a:pt x="21600" y="20981"/>
                  </a:lnTo>
                  <a:lnTo>
                    <a:pt x="21600" y="309"/>
                  </a:lnTo>
                  <a:lnTo>
                    <a:pt x="1080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2" name="Shape"/>
            <p:cNvSpPr/>
            <p:nvPr/>
          </p:nvSpPr>
          <p:spPr>
            <a:xfrm>
              <a:off x="0" y="0"/>
              <a:ext cx="77725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3" name="Shape"/>
            <p:cNvSpPr/>
            <p:nvPr/>
          </p:nvSpPr>
          <p:spPr>
            <a:xfrm>
              <a:off x="77724" y="25907"/>
              <a:ext cx="2865883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05" y="21600"/>
                  </a:lnTo>
                  <a:lnTo>
                    <a:pt x="21405" y="10800"/>
                  </a:lnTo>
                  <a:lnTo>
                    <a:pt x="21600" y="10800"/>
                  </a:lnTo>
                  <a:lnTo>
                    <a:pt x="21600" y="4871"/>
                  </a:lnTo>
                  <a:lnTo>
                    <a:pt x="2155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4" name="Shape"/>
            <p:cNvSpPr/>
            <p:nvPr/>
          </p:nvSpPr>
          <p:spPr>
            <a:xfrm>
              <a:off x="64770" y="25908"/>
              <a:ext cx="2878837" cy="90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91"/>
                  </a:moveTo>
                  <a:lnTo>
                    <a:pt x="21573" y="21291"/>
                  </a:lnTo>
                  <a:lnTo>
                    <a:pt x="21573" y="21515"/>
                  </a:lnTo>
                  <a:lnTo>
                    <a:pt x="21600" y="21600"/>
                  </a:lnTo>
                  <a:lnTo>
                    <a:pt x="21600" y="21291"/>
                  </a:lnTo>
                  <a:close/>
                  <a:moveTo>
                    <a:pt x="97" y="0"/>
                  </a:moveTo>
                  <a:lnTo>
                    <a:pt x="0" y="0"/>
                  </a:lnTo>
                  <a:lnTo>
                    <a:pt x="0" y="619"/>
                  </a:lnTo>
                  <a:lnTo>
                    <a:pt x="97" y="619"/>
                  </a:lnTo>
                  <a:lnTo>
                    <a:pt x="97" y="0"/>
                  </a:lnTo>
                  <a:close/>
                  <a:moveTo>
                    <a:pt x="21573" y="21291"/>
                  </a:moveTo>
                  <a:lnTo>
                    <a:pt x="21503" y="21291"/>
                  </a:lnTo>
                  <a:lnTo>
                    <a:pt x="21573" y="21515"/>
                  </a:lnTo>
                  <a:lnTo>
                    <a:pt x="21573" y="21291"/>
                  </a:lnTo>
                  <a:close/>
                  <a:moveTo>
                    <a:pt x="21600" y="309"/>
                  </a:moveTo>
                  <a:lnTo>
                    <a:pt x="21406" y="309"/>
                  </a:lnTo>
                  <a:lnTo>
                    <a:pt x="21503" y="619"/>
                  </a:lnTo>
                  <a:lnTo>
                    <a:pt x="21600" y="619"/>
                  </a:lnTo>
                  <a:lnTo>
                    <a:pt x="21600" y="30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86" name="object 37"/>
          <p:cNvSpPr/>
          <p:nvPr/>
        </p:nvSpPr>
        <p:spPr>
          <a:xfrm>
            <a:off x="5513832" y="1271016"/>
            <a:ext cx="217934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87" name="object 38"/>
          <p:cNvSpPr txBox="1"/>
          <p:nvPr/>
        </p:nvSpPr>
        <p:spPr>
          <a:xfrm>
            <a:off x="5425185" y="1037971"/>
            <a:ext cx="463551" cy="36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c</a:t>
            </a:r>
            <a:r>
              <a:rPr spc="-9"/>
              <a:t>c</a:t>
            </a:r>
            <a:r>
              <a:rPr spc="-4"/>
              <a:t>e</a:t>
            </a:r>
            <a:r>
              <a:rPr spc="-9"/>
              <a:t>s</a:t>
            </a:r>
            <a:r>
              <a:rPr spc="-4"/>
              <a:t>s</a:t>
            </a:r>
          </a:p>
          <a:p>
            <a:pPr marR="29844" algn="ctr">
              <a:spcBef>
                <a:spcPts val="8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</a:t>
            </a:r>
          </a:p>
        </p:txBody>
      </p:sp>
      <p:sp>
        <p:nvSpPr>
          <p:cNvPr id="2388" name="object 39"/>
          <p:cNvSpPr/>
          <p:nvPr/>
        </p:nvSpPr>
        <p:spPr>
          <a:xfrm>
            <a:off x="2148838" y="1124711"/>
            <a:ext cx="1363982" cy="110337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93" name="object 40"/>
          <p:cNvGrpSpPr/>
          <p:nvPr/>
        </p:nvGrpSpPr>
        <p:grpSpPr>
          <a:xfrm>
            <a:off x="2191511" y="1187196"/>
            <a:ext cx="1199769" cy="978408"/>
            <a:chOff x="0" y="0"/>
            <a:chExt cx="1199767" cy="978407"/>
          </a:xfrm>
        </p:grpSpPr>
        <p:sp>
          <p:nvSpPr>
            <p:cNvPr id="2389" name="Shape"/>
            <p:cNvSpPr/>
            <p:nvPr/>
          </p:nvSpPr>
          <p:spPr>
            <a:xfrm>
              <a:off x="0" y="25907"/>
              <a:ext cx="1122046" cy="95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2" y="0"/>
                  </a:lnTo>
                  <a:lnTo>
                    <a:pt x="0" y="133"/>
                  </a:lnTo>
                  <a:lnTo>
                    <a:pt x="0" y="21600"/>
                  </a:lnTo>
                  <a:lnTo>
                    <a:pt x="499" y="21600"/>
                  </a:lnTo>
                  <a:lnTo>
                    <a:pt x="499" y="588"/>
                  </a:lnTo>
                  <a:lnTo>
                    <a:pt x="249" y="588"/>
                  </a:lnTo>
                  <a:lnTo>
                    <a:pt x="499" y="294"/>
                  </a:lnTo>
                  <a:lnTo>
                    <a:pt x="21600" y="29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0" name="Shape"/>
            <p:cNvSpPr/>
            <p:nvPr/>
          </p:nvSpPr>
          <p:spPr>
            <a:xfrm>
              <a:off x="1122044" y="0"/>
              <a:ext cx="51818" cy="7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1" name="Shape"/>
            <p:cNvSpPr/>
            <p:nvPr/>
          </p:nvSpPr>
          <p:spPr>
            <a:xfrm>
              <a:off x="1134998" y="25906"/>
              <a:ext cx="64771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2" name="Shape"/>
            <p:cNvSpPr/>
            <p:nvPr/>
          </p:nvSpPr>
          <p:spPr>
            <a:xfrm>
              <a:off x="12953" y="38861"/>
              <a:ext cx="1109092" cy="12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52" y="0"/>
                  </a:lnTo>
                  <a:lnTo>
                    <a:pt x="25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52" y="0"/>
                  </a:moveTo>
                  <a:lnTo>
                    <a:pt x="0" y="21600"/>
                  </a:lnTo>
                  <a:lnTo>
                    <a:pt x="252" y="21600"/>
                  </a:lnTo>
                  <a:lnTo>
                    <a:pt x="252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4" name="object 41"/>
          <p:cNvSpPr/>
          <p:nvPr/>
        </p:nvSpPr>
        <p:spPr>
          <a:xfrm>
            <a:off x="2699004" y="1312163"/>
            <a:ext cx="217933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95" name="object 42"/>
          <p:cNvSpPr txBox="1"/>
          <p:nvPr/>
        </p:nvSpPr>
        <p:spPr>
          <a:xfrm>
            <a:off x="2777998" y="1343405"/>
            <a:ext cx="895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96" name="object 43"/>
          <p:cNvSpPr txBox="1"/>
          <p:nvPr/>
        </p:nvSpPr>
        <p:spPr>
          <a:xfrm>
            <a:off x="2572891" y="1044066"/>
            <a:ext cx="4635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9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c</a:t>
            </a:r>
            <a:r>
              <a:rPr spc="-9"/>
              <a:t>c</a:t>
            </a:r>
            <a:r>
              <a:rPr spc="-4"/>
              <a:t>e</a:t>
            </a:r>
            <a:r>
              <a:rPr spc="-9"/>
              <a:t>s</a:t>
            </a:r>
            <a:r>
              <a:rPr spc="-4"/>
              <a:t>s</a:t>
            </a:r>
          </a:p>
        </p:txBody>
      </p:sp>
      <p:sp>
        <p:nvSpPr>
          <p:cNvPr id="2397" name="object 44"/>
          <p:cNvSpPr/>
          <p:nvPr/>
        </p:nvSpPr>
        <p:spPr>
          <a:xfrm>
            <a:off x="3046476" y="2282950"/>
            <a:ext cx="304801" cy="24688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98" name="object 45"/>
          <p:cNvSpPr/>
          <p:nvPr/>
        </p:nvSpPr>
        <p:spPr>
          <a:xfrm>
            <a:off x="2273806" y="2446020"/>
            <a:ext cx="1652017" cy="114604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05" name="object 46"/>
          <p:cNvGrpSpPr/>
          <p:nvPr/>
        </p:nvGrpSpPr>
        <p:grpSpPr>
          <a:xfrm>
            <a:off x="2394966" y="2508504"/>
            <a:ext cx="1448182" cy="942595"/>
            <a:chOff x="0" y="0"/>
            <a:chExt cx="1448181" cy="942594"/>
          </a:xfrm>
        </p:grpSpPr>
        <p:sp>
          <p:nvSpPr>
            <p:cNvPr id="2399" name="Shape"/>
            <p:cNvSpPr/>
            <p:nvPr/>
          </p:nvSpPr>
          <p:spPr>
            <a:xfrm>
              <a:off x="1370457" y="864869"/>
              <a:ext cx="71248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54" y="0"/>
                  </a:moveTo>
                  <a:lnTo>
                    <a:pt x="0" y="0"/>
                  </a:lnTo>
                  <a:lnTo>
                    <a:pt x="11782" y="21600"/>
                  </a:lnTo>
                  <a:lnTo>
                    <a:pt x="21600" y="3600"/>
                  </a:lnTo>
                  <a:lnTo>
                    <a:pt x="7854" y="3600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0" name="Shape"/>
            <p:cNvSpPr/>
            <p:nvPr/>
          </p:nvSpPr>
          <p:spPr>
            <a:xfrm>
              <a:off x="1396364" y="38862"/>
              <a:ext cx="25909" cy="83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33"/>
                  </a:lnTo>
                  <a:lnTo>
                    <a:pt x="10801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1" name="Shape"/>
            <p:cNvSpPr/>
            <p:nvPr/>
          </p:nvSpPr>
          <p:spPr>
            <a:xfrm>
              <a:off x="1422272" y="864869"/>
              <a:ext cx="25910" cy="1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2" name="Shape"/>
            <p:cNvSpPr/>
            <p:nvPr/>
          </p:nvSpPr>
          <p:spPr>
            <a:xfrm>
              <a:off x="0" y="0"/>
              <a:ext cx="77724" cy="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3" name="Shape"/>
            <p:cNvSpPr/>
            <p:nvPr/>
          </p:nvSpPr>
          <p:spPr>
            <a:xfrm>
              <a:off x="77722" y="25906"/>
              <a:ext cx="1344551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184" y="21600"/>
                  </a:lnTo>
                  <a:lnTo>
                    <a:pt x="21184" y="10801"/>
                  </a:lnTo>
                  <a:lnTo>
                    <a:pt x="21600" y="10801"/>
                  </a:lnTo>
                  <a:lnTo>
                    <a:pt x="21600" y="4871"/>
                  </a:lnTo>
                  <a:lnTo>
                    <a:pt x="2150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4" name="Shape"/>
            <p:cNvSpPr/>
            <p:nvPr/>
          </p:nvSpPr>
          <p:spPr>
            <a:xfrm>
              <a:off x="64769" y="25906"/>
              <a:ext cx="1357504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06" y="21600"/>
                  </a:lnTo>
                  <a:lnTo>
                    <a:pt x="206" y="0"/>
                  </a:lnTo>
                  <a:close/>
                  <a:moveTo>
                    <a:pt x="21600" y="10801"/>
                  </a:moveTo>
                  <a:lnTo>
                    <a:pt x="21188" y="10801"/>
                  </a:lnTo>
                  <a:lnTo>
                    <a:pt x="21394" y="21600"/>
                  </a:lnTo>
                  <a:lnTo>
                    <a:pt x="21600" y="21600"/>
                  </a:lnTo>
                  <a:lnTo>
                    <a:pt x="21600" y="1080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06" name="object 47"/>
          <p:cNvSpPr/>
          <p:nvPr/>
        </p:nvSpPr>
        <p:spPr>
          <a:xfrm>
            <a:off x="4009643" y="2446020"/>
            <a:ext cx="2842261" cy="137312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13" name="object 48"/>
          <p:cNvGrpSpPr/>
          <p:nvPr/>
        </p:nvGrpSpPr>
        <p:grpSpPr>
          <a:xfrm>
            <a:off x="4130802" y="2508504"/>
            <a:ext cx="2600707" cy="1209168"/>
            <a:chOff x="0" y="0"/>
            <a:chExt cx="2600705" cy="1209167"/>
          </a:xfrm>
        </p:grpSpPr>
        <p:sp>
          <p:nvSpPr>
            <p:cNvPr id="2407" name="Shape"/>
            <p:cNvSpPr/>
            <p:nvPr/>
          </p:nvSpPr>
          <p:spPr>
            <a:xfrm>
              <a:off x="0" y="1131442"/>
              <a:ext cx="77725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14400"/>
                  </a:lnTo>
                  <a:lnTo>
                    <a:pt x="18000" y="14400"/>
                  </a:lnTo>
                  <a:lnTo>
                    <a:pt x="18000" y="7200"/>
                  </a:lnTo>
                  <a:lnTo>
                    <a:pt x="21600" y="72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8" name="Shape"/>
            <p:cNvSpPr/>
            <p:nvPr/>
          </p:nvSpPr>
          <p:spPr>
            <a:xfrm>
              <a:off x="77724" y="1157351"/>
              <a:ext cx="1235584" cy="2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4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498" y="21600"/>
                  </a:lnTo>
                  <a:lnTo>
                    <a:pt x="21600" y="16730"/>
                  </a:lnTo>
                  <a:lnTo>
                    <a:pt x="21600" y="10800"/>
                  </a:lnTo>
                  <a:lnTo>
                    <a:pt x="21147" y="10800"/>
                  </a:lnTo>
                  <a:lnTo>
                    <a:pt x="2114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9" name="Shape"/>
            <p:cNvSpPr/>
            <p:nvPr/>
          </p:nvSpPr>
          <p:spPr>
            <a:xfrm>
              <a:off x="1287399" y="25907"/>
              <a:ext cx="1235583" cy="114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2" y="0"/>
                  </a:lnTo>
                  <a:lnTo>
                    <a:pt x="0" y="110"/>
                  </a:lnTo>
                  <a:lnTo>
                    <a:pt x="0" y="21600"/>
                  </a:lnTo>
                  <a:lnTo>
                    <a:pt x="226" y="21355"/>
                  </a:lnTo>
                  <a:lnTo>
                    <a:pt x="453" y="21355"/>
                  </a:lnTo>
                  <a:lnTo>
                    <a:pt x="453" y="489"/>
                  </a:lnTo>
                  <a:lnTo>
                    <a:pt x="226" y="489"/>
                  </a:lnTo>
                  <a:lnTo>
                    <a:pt x="453" y="245"/>
                  </a:lnTo>
                  <a:lnTo>
                    <a:pt x="21600" y="2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0" name="Shape"/>
            <p:cNvSpPr/>
            <p:nvPr/>
          </p:nvSpPr>
          <p:spPr>
            <a:xfrm>
              <a:off x="2522981" y="0"/>
              <a:ext cx="51818" cy="7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1" name="Shape"/>
            <p:cNvSpPr/>
            <p:nvPr/>
          </p:nvSpPr>
          <p:spPr>
            <a:xfrm>
              <a:off x="2535936" y="25906"/>
              <a:ext cx="64770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2" name="Shape"/>
            <p:cNvSpPr/>
            <p:nvPr/>
          </p:nvSpPr>
          <p:spPr>
            <a:xfrm>
              <a:off x="64770" y="38861"/>
              <a:ext cx="2458212" cy="114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" y="21111"/>
                  </a:moveTo>
                  <a:lnTo>
                    <a:pt x="0" y="21111"/>
                  </a:lnTo>
                  <a:lnTo>
                    <a:pt x="0" y="21600"/>
                  </a:lnTo>
                  <a:lnTo>
                    <a:pt x="114" y="21600"/>
                  </a:lnTo>
                  <a:lnTo>
                    <a:pt x="114" y="21111"/>
                  </a:lnTo>
                  <a:close/>
                  <a:moveTo>
                    <a:pt x="10971" y="0"/>
                  </a:moveTo>
                  <a:lnTo>
                    <a:pt x="10857" y="244"/>
                  </a:lnTo>
                  <a:lnTo>
                    <a:pt x="10971" y="244"/>
                  </a:lnTo>
                  <a:lnTo>
                    <a:pt x="10971" y="0"/>
                  </a:lnTo>
                  <a:close/>
                  <a:moveTo>
                    <a:pt x="21600" y="0"/>
                  </a:moveTo>
                  <a:lnTo>
                    <a:pt x="10971" y="0"/>
                  </a:lnTo>
                  <a:lnTo>
                    <a:pt x="10971" y="244"/>
                  </a:lnTo>
                  <a:lnTo>
                    <a:pt x="21600" y="244"/>
                  </a:lnTo>
                  <a:lnTo>
                    <a:pt x="21600" y="0"/>
                  </a:lnTo>
                  <a:close/>
                  <a:moveTo>
                    <a:pt x="10971" y="21111"/>
                  </a:moveTo>
                  <a:lnTo>
                    <a:pt x="10857" y="21111"/>
                  </a:lnTo>
                  <a:lnTo>
                    <a:pt x="10743" y="21356"/>
                  </a:lnTo>
                  <a:lnTo>
                    <a:pt x="10971" y="21356"/>
                  </a:lnTo>
                  <a:lnTo>
                    <a:pt x="10971" y="2111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14" name="object 49"/>
          <p:cNvSpPr/>
          <p:nvPr/>
        </p:nvSpPr>
        <p:spPr>
          <a:xfrm>
            <a:off x="5849110" y="2278378"/>
            <a:ext cx="304801" cy="24841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5" name="object 50"/>
          <p:cNvSpPr/>
          <p:nvPr/>
        </p:nvSpPr>
        <p:spPr>
          <a:xfrm>
            <a:off x="1990344" y="3747515"/>
            <a:ext cx="219457" cy="231649"/>
          </a:xfrm>
          <a:prstGeom prst="rect">
            <a:avLst/>
          </a:prstGeom>
          <a:solidFill>
            <a:srgbClr val="F79F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6" name="object 51"/>
          <p:cNvSpPr txBox="1"/>
          <p:nvPr/>
        </p:nvSpPr>
        <p:spPr>
          <a:xfrm>
            <a:off x="2069973" y="3778706"/>
            <a:ext cx="895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17" name="object 52"/>
          <p:cNvSpPr/>
          <p:nvPr/>
        </p:nvSpPr>
        <p:spPr>
          <a:xfrm>
            <a:off x="8206740" y="210310"/>
            <a:ext cx="731521" cy="73152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8" name="object 53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object 1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21" name="object 2"/>
          <p:cNvSpPr/>
          <p:nvPr/>
        </p:nvSpPr>
        <p:spPr>
          <a:xfrm>
            <a:off x="8026145" y="26668"/>
            <a:ext cx="1095757" cy="99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5C9125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22" name="object 3"/>
          <p:cNvSpPr txBox="1"/>
          <p:nvPr>
            <p:ph type="title"/>
          </p:nvPr>
        </p:nvSpPr>
        <p:spPr>
          <a:xfrm>
            <a:off x="415544" y="139064"/>
            <a:ext cx="2667001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AWS CloudTrail</a:t>
            </a:r>
          </a:p>
        </p:txBody>
      </p:sp>
      <p:sp>
        <p:nvSpPr>
          <p:cNvPr id="2423" name="object 4"/>
          <p:cNvSpPr txBox="1"/>
          <p:nvPr/>
        </p:nvSpPr>
        <p:spPr>
          <a:xfrm>
            <a:off x="419506" y="962024"/>
            <a:ext cx="7938769" cy="18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Records </a:t>
            </a:r>
            <a:r>
              <a:rPr spc="-30"/>
              <a:t>AWS </a:t>
            </a:r>
            <a:r>
              <a:t>API calls </a:t>
            </a:r>
            <a:r>
              <a:rPr spc="0"/>
              <a:t>for</a:t>
            </a:r>
            <a:r>
              <a:rPr spc="-204"/>
              <a:t> </a:t>
            </a:r>
            <a:r>
              <a:t>accounts.</a:t>
            </a:r>
          </a:p>
          <a:p>
            <a:pPr marL="355600" marR="72580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Delivers log files with information </a:t>
            </a:r>
            <a:r>
              <a:rPr spc="0"/>
              <a:t>to </a:t>
            </a:r>
            <a:r>
              <a:rPr spc="-10"/>
              <a:t>an </a:t>
            </a:r>
            <a:r>
              <a:t>Amazon S3  bucket.</a:t>
            </a:r>
          </a:p>
          <a:p>
            <a:pPr marL="355600" marR="508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Makes calls using </a:t>
            </a:r>
            <a:r>
              <a:rPr spc="0"/>
              <a:t>the </a:t>
            </a:r>
            <a:r>
              <a:rPr spc="-30"/>
              <a:t>AWS </a:t>
            </a:r>
            <a:r>
              <a:t>Management Console,</a:t>
            </a:r>
            <a:r>
              <a:rPr spc="-150"/>
              <a:t> </a:t>
            </a:r>
            <a:r>
              <a:rPr spc="-30"/>
              <a:t>AWS  </a:t>
            </a:r>
            <a:r>
              <a:t>SDKs, </a:t>
            </a:r>
            <a:r>
              <a:rPr spc="-30"/>
              <a:t>AWS </a:t>
            </a:r>
            <a:r>
              <a:t>CLI and higher-level </a:t>
            </a:r>
            <a:r>
              <a:rPr spc="-30"/>
              <a:t>AWS</a:t>
            </a:r>
            <a:r>
              <a:rPr spc="-195"/>
              <a:t> </a:t>
            </a:r>
            <a:r>
              <a:rPr spc="0"/>
              <a:t>services.</a:t>
            </a:r>
          </a:p>
        </p:txBody>
      </p:sp>
      <p:sp>
        <p:nvSpPr>
          <p:cNvPr id="2424" name="object 5"/>
          <p:cNvSpPr/>
          <p:nvPr/>
        </p:nvSpPr>
        <p:spPr>
          <a:xfrm>
            <a:off x="8205216" y="163068"/>
            <a:ext cx="673608" cy="8092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5" name="object 6"/>
          <p:cNvSpPr/>
          <p:nvPr/>
        </p:nvSpPr>
        <p:spPr>
          <a:xfrm>
            <a:off x="2214372" y="3427476"/>
            <a:ext cx="670561" cy="8031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6" name="object 7"/>
          <p:cNvSpPr/>
          <p:nvPr/>
        </p:nvSpPr>
        <p:spPr>
          <a:xfrm>
            <a:off x="5503164" y="3482340"/>
            <a:ext cx="669037" cy="6934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7" name="object 8"/>
          <p:cNvSpPr/>
          <p:nvPr/>
        </p:nvSpPr>
        <p:spPr>
          <a:xfrm>
            <a:off x="2887978" y="3729228"/>
            <a:ext cx="2659382" cy="2423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31" name="object 9"/>
          <p:cNvGrpSpPr/>
          <p:nvPr/>
        </p:nvGrpSpPr>
        <p:grpSpPr>
          <a:xfrm>
            <a:off x="2931414" y="3791710"/>
            <a:ext cx="2494535" cy="77726"/>
            <a:chOff x="0" y="0"/>
            <a:chExt cx="2494534" cy="77725"/>
          </a:xfrm>
        </p:grpSpPr>
        <p:sp>
          <p:nvSpPr>
            <p:cNvPr id="2428" name="Shape"/>
            <p:cNvSpPr/>
            <p:nvPr/>
          </p:nvSpPr>
          <p:spPr>
            <a:xfrm>
              <a:off x="2416810" y="0"/>
              <a:ext cx="51817" cy="7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4400"/>
                  </a:lnTo>
                  <a:lnTo>
                    <a:pt x="5400" y="14400"/>
                  </a:lnTo>
                  <a:lnTo>
                    <a:pt x="5400" y="7200"/>
                  </a:lnTo>
                  <a:lnTo>
                    <a:pt x="21600" y="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9" name="Rectangle"/>
            <p:cNvSpPr/>
            <p:nvPr/>
          </p:nvSpPr>
          <p:spPr>
            <a:xfrm>
              <a:off x="0" y="25907"/>
              <a:ext cx="2416811" cy="25909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0" name="Shape"/>
            <p:cNvSpPr/>
            <p:nvPr/>
          </p:nvSpPr>
          <p:spPr>
            <a:xfrm>
              <a:off x="2429764" y="25907"/>
              <a:ext cx="64771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2960" y="21600"/>
                  </a:lnTo>
                  <a:lnTo>
                    <a:pt x="21600" y="10801"/>
                  </a:lnTo>
                  <a:lnTo>
                    <a:pt x="1296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32" name="object 10"/>
          <p:cNvSpPr txBox="1"/>
          <p:nvPr/>
        </p:nvSpPr>
        <p:spPr>
          <a:xfrm>
            <a:off x="1969135" y="4249013"/>
            <a:ext cx="116141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3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</a:t>
            </a:r>
            <a:r>
              <a:rPr spc="-20"/>
              <a:t> </a:t>
            </a:r>
            <a:r>
              <a:rPr spc="-10"/>
              <a:t>CloudTrail</a:t>
            </a:r>
          </a:p>
        </p:txBody>
      </p:sp>
      <p:sp>
        <p:nvSpPr>
          <p:cNvPr id="2433" name="object 11"/>
          <p:cNvSpPr txBox="1"/>
          <p:nvPr/>
        </p:nvSpPr>
        <p:spPr>
          <a:xfrm>
            <a:off x="5138165" y="4246574"/>
            <a:ext cx="1398271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10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</a:t>
            </a:r>
            <a:r>
              <a:rPr spc="-5"/>
              <a:t>S3 Bucket</a:t>
            </a:r>
          </a:p>
        </p:txBody>
      </p:sp>
      <p:sp>
        <p:nvSpPr>
          <p:cNvPr id="2434" name="object 12"/>
          <p:cNvSpPr txBox="1"/>
          <p:nvPr/>
        </p:nvSpPr>
        <p:spPr>
          <a:xfrm>
            <a:off x="3961891" y="3550410"/>
            <a:ext cx="389256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 sz="12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object 2"/>
          <p:cNvSpPr txBox="1"/>
          <p:nvPr>
            <p:ph type="title"/>
          </p:nvPr>
        </p:nvSpPr>
        <p:spPr>
          <a:xfrm>
            <a:off x="566723" y="1270508"/>
            <a:ext cx="5073651" cy="635001"/>
          </a:xfrm>
          <a:prstGeom prst="rect">
            <a:avLst/>
          </a:prstGeom>
        </p:spPr>
        <p:txBody>
          <a:bodyPr/>
          <a:lstStyle>
            <a:lvl1pPr indent="12700">
              <a:defRPr spc="-100" sz="4000">
                <a:solidFill>
                  <a:srgbClr val="4D4D4B"/>
                </a:solidFill>
              </a:defRPr>
            </a:lvl1pPr>
          </a:lstStyle>
          <a:p>
            <a:pPr/>
            <a:r>
              <a:t>Module 4: Databases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object 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39" name="object 2"/>
          <p:cNvSpPr txBox="1"/>
          <p:nvPr>
            <p:ph type="title"/>
          </p:nvPr>
        </p:nvSpPr>
        <p:spPr>
          <a:xfrm>
            <a:off x="415544" y="139064"/>
            <a:ext cx="4654551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SQL and NoSQL</a:t>
            </a:r>
            <a:r>
              <a:rPr spc="-200"/>
              <a:t> </a:t>
            </a:r>
            <a:r>
              <a:t>Databases</a:t>
            </a:r>
          </a:p>
        </p:txBody>
      </p:sp>
      <p:graphicFrame>
        <p:nvGraphicFramePr>
          <p:cNvPr id="2440" name="object 3"/>
          <p:cNvGraphicFramePr/>
          <p:nvPr/>
        </p:nvGraphicFramePr>
        <p:xfrm>
          <a:off x="240284" y="756284"/>
          <a:ext cx="8206741" cy="21234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70100"/>
                <a:gridCol w="2891790"/>
                <a:gridCol w="3244850"/>
              </a:tblGrid>
              <a:tr h="370839">
                <a:tc>
                  <a:txBody>
                    <a:bodyPr/>
                    <a:lstStyle/>
                    <a:p>
                      <a:pPr algn="l">
                        <a:defRPr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NoSQL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Storage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spc="-1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Rows </a:t>
                      </a:r>
                      <a:r>
                        <a:rPr spc="-5"/>
                        <a:t>and</a:t>
                      </a:r>
                      <a:r>
                        <a:rPr spc="50"/>
                        <a:t> </a:t>
                      </a:r>
                      <a:r>
                        <a:rPr spc="-5"/>
                        <a:t>Columns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2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Key-Value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1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Using</a:t>
                      </a:r>
                      <a:r>
                        <a:rPr spc="0"/>
                        <a:t> SQL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  <a:tc>
                  <a:txBody>
                    <a:bodyPr/>
                    <a:lstStyle/>
                    <a:p>
                      <a:pPr marR="680719" indent="92075" algn="l">
                        <a:spcBef>
                          <a:spcPts val="300"/>
                        </a:spcBef>
                        <a:def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Focused on collection </a:t>
                      </a:r>
                      <a:r>
                        <a:rPr spc="0"/>
                        <a:t>of  </a:t>
                      </a:r>
                      <a:r>
                        <a:t>documents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E4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Scalability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B64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1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Vertical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pc="-5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Horizontal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DF3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1" name="object 4"/>
          <p:cNvGraphicFramePr/>
          <p:nvPr/>
        </p:nvGraphicFramePr>
        <p:xfrm>
          <a:off x="330440" y="3350514"/>
          <a:ext cx="4014471" cy="12218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49045"/>
                <a:gridCol w="1253490"/>
                <a:gridCol w="688975"/>
                <a:gridCol w="822960"/>
              </a:tblGrid>
              <a:tr h="398907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10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10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b="1" spc="-5" sz="12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F79F28"/>
                    </a:solidFill>
                  </a:tcPr>
                </a:tc>
              </a:tr>
              <a:tr h="411441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9182932465265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marR="116839" indent="91439" algn="l">
                        <a:spcBef>
                          <a:spcPts val="300"/>
                        </a:spcBef>
                        <a:def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Cloud</a:t>
                      </a:r>
                      <a:r>
                        <a:rPr spc="-70"/>
                        <a:t> </a:t>
                      </a:r>
                      <a:r>
                        <a:t>Computing  Concepts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marR="145414" indent="91439" algn="l">
                        <a:spcBef>
                          <a:spcPts val="300"/>
                        </a:spcBef>
                        <a:defRPr spc="19"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W</a:t>
                      </a:r>
                      <a:r>
                        <a:rPr spc="0"/>
                        <a:t>ilson,  Joe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Paperback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BDFCD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3142536475869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marR="313054" indent="91439" algn="l">
                        <a:spcBef>
                          <a:spcPts val="300"/>
                        </a:spcBef>
                        <a:def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The</a:t>
                      </a:r>
                      <a:r>
                        <a:rPr spc="-85"/>
                        <a:t> </a:t>
                      </a:r>
                      <a:r>
                        <a:t>Database  Guru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marR="120650" indent="91439" algn="l">
                        <a:spcBef>
                          <a:spcPts val="300"/>
                        </a:spcBef>
                        <a:defRPr spc="-9"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</a:t>
                      </a:r>
                      <a:r>
                        <a:rPr spc="0"/>
                        <a:t>o</a:t>
                      </a:r>
                      <a:r>
                        <a:rPr spc="4"/>
                        <a:t>m</a:t>
                      </a:r>
                      <a:r>
                        <a:rPr spc="0"/>
                        <a:t>e</a:t>
                      </a:r>
                      <a:r>
                        <a:rPr spc="-15"/>
                        <a:t>z</a:t>
                      </a:r>
                      <a:r>
                        <a:rPr spc="0"/>
                        <a:t>,  Maria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</a:pPr>
                      <a:r>
                        <a:rPr sz="10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eBook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CEFE8"/>
                    </a:solidFill>
                  </a:tcPr>
                </a:tc>
              </a:tr>
            </a:tbl>
          </a:graphicData>
        </a:graphic>
      </p:graphicFrame>
      <p:sp>
        <p:nvSpPr>
          <p:cNvPr id="2442" name="object 5"/>
          <p:cNvSpPr txBox="1"/>
          <p:nvPr/>
        </p:nvSpPr>
        <p:spPr>
          <a:xfrm>
            <a:off x="2099564" y="3020695"/>
            <a:ext cx="49593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SQL</a:t>
            </a:r>
          </a:p>
        </p:txBody>
      </p:sp>
      <p:sp>
        <p:nvSpPr>
          <p:cNvPr id="2443" name="object 6"/>
          <p:cNvSpPr txBox="1"/>
          <p:nvPr/>
        </p:nvSpPr>
        <p:spPr>
          <a:xfrm>
            <a:off x="6584694" y="3024884"/>
            <a:ext cx="8001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NoSQL</a:t>
            </a:r>
          </a:p>
        </p:txBody>
      </p:sp>
      <p:sp>
        <p:nvSpPr>
          <p:cNvPr id="2444" name="object 7"/>
          <p:cNvSpPr txBox="1"/>
          <p:nvPr/>
        </p:nvSpPr>
        <p:spPr>
          <a:xfrm>
            <a:off x="5375908" y="3367278"/>
            <a:ext cx="3535681" cy="1010412"/>
          </a:xfrm>
          <a:prstGeom prst="rect">
            <a:avLst/>
          </a:prstGeom>
          <a:ln w="19811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1439">
              <a:spcBef>
                <a:spcPts val="300"/>
              </a:spcBef>
              <a:defRPr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</a:t>
            </a:r>
          </a:p>
          <a:p>
            <a:pPr indent="548640">
              <a:defRPr spc="-4"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ISBN:</a:t>
            </a:r>
            <a:r>
              <a:rPr spc="-15"/>
              <a:t> </a:t>
            </a:r>
            <a:r>
              <a:rPr spc="0"/>
              <a:t>9182932465265,</a:t>
            </a:r>
          </a:p>
          <a:p>
            <a:pPr marR="118745" indent="548640">
              <a:defRPr spc="-4"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Title: “Cloud </a:t>
            </a:r>
            <a:r>
              <a:rPr spc="0"/>
              <a:t>Computing </a:t>
            </a:r>
            <a:r>
              <a:t>Concepts”,  Author: “Wilson, </a:t>
            </a:r>
            <a:r>
              <a:rPr spc="0"/>
              <a:t>Joe”,</a:t>
            </a:r>
          </a:p>
          <a:p>
            <a:pPr indent="548640">
              <a:defRPr spc="-4"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Format: </a:t>
            </a:r>
            <a:r>
              <a:rPr spc="0"/>
              <a:t>“Paperback”</a:t>
            </a:r>
          </a:p>
          <a:p>
            <a:pPr indent="91439">
              <a:defRPr sz="1100">
                <a:solidFill>
                  <a:srgbClr val="006FC0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object 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47" name="object 2"/>
          <p:cNvSpPr txBox="1"/>
          <p:nvPr>
            <p:ph type="title"/>
          </p:nvPr>
        </p:nvSpPr>
        <p:spPr>
          <a:xfrm>
            <a:off x="415544" y="139064"/>
            <a:ext cx="4904105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Data Storage</a:t>
            </a:r>
            <a:r>
              <a:rPr spc="0"/>
              <a:t> </a:t>
            </a:r>
            <a:r>
              <a:t>Considerations</a:t>
            </a:r>
          </a:p>
        </p:txBody>
      </p:sp>
      <p:sp>
        <p:nvSpPr>
          <p:cNvPr id="2448" name="object 3"/>
          <p:cNvSpPr txBox="1"/>
          <p:nvPr/>
        </p:nvSpPr>
        <p:spPr>
          <a:xfrm>
            <a:off x="419505" y="962025"/>
            <a:ext cx="6805932" cy="248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6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 one size </a:t>
            </a:r>
            <a:r>
              <a:rPr spc="0"/>
              <a:t>fits </a:t>
            </a:r>
            <a:r>
              <a:t>all.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Analyze your data requirements by</a:t>
            </a:r>
            <a:r>
              <a:rPr spc="90"/>
              <a:t> </a:t>
            </a:r>
            <a:r>
              <a:t>considering:</a:t>
            </a:r>
          </a:p>
          <a:p>
            <a:pPr lvl="1" marL="756284" indent="-287020">
              <a:spcBef>
                <a:spcPts val="400"/>
              </a:spcBef>
              <a:buSzPct val="100000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</a:t>
            </a:r>
            <a:r>
              <a:rPr spc="-25"/>
              <a:t> </a:t>
            </a:r>
            <a:r>
              <a:t>formats</a:t>
            </a:r>
          </a:p>
          <a:p>
            <a:pPr lvl="1" marL="756284" indent="-287020">
              <a:spcBef>
                <a:spcPts val="400"/>
              </a:spcBef>
              <a:buSzPct val="100000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</a:t>
            </a:r>
            <a:r>
              <a:rPr spc="-25"/>
              <a:t> </a:t>
            </a:r>
            <a:r>
              <a:t>size</a:t>
            </a:r>
          </a:p>
          <a:p>
            <a:pPr lvl="1" marL="756284" indent="-287020">
              <a:spcBef>
                <a:spcPts val="400"/>
              </a:spcBef>
              <a:buSzPct val="100000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Query</a:t>
            </a:r>
            <a:r>
              <a:rPr spc="-39"/>
              <a:t> </a:t>
            </a:r>
            <a:r>
              <a:t>frequency</a:t>
            </a:r>
          </a:p>
          <a:p>
            <a:pPr lvl="1" marL="756284" indent="-287020">
              <a:spcBef>
                <a:spcPts val="400"/>
              </a:spcBef>
              <a:buSzPct val="100000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access</a:t>
            </a:r>
            <a:r>
              <a:rPr spc="-70"/>
              <a:t> </a:t>
            </a:r>
            <a:r>
              <a:t>speed</a:t>
            </a:r>
          </a:p>
          <a:p>
            <a:pPr lvl="1" marL="756284" indent="-287020">
              <a:spcBef>
                <a:spcPts val="400"/>
              </a:spcBef>
              <a:buSzPct val="100000"/>
              <a:buChar char="✓"/>
              <a:tabLst>
                <a:tab pos="7493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retention</a:t>
            </a:r>
            <a:r>
              <a:rPr spc="-50"/>
              <a:t> </a:t>
            </a:r>
            <a:r>
              <a:t>period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object 3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51" name="object 2"/>
          <p:cNvSpPr txBox="1"/>
          <p:nvPr>
            <p:ph type="title"/>
          </p:nvPr>
        </p:nvSpPr>
        <p:spPr>
          <a:xfrm>
            <a:off x="415543" y="139064"/>
            <a:ext cx="5722622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AWS Managed Database</a:t>
            </a:r>
            <a:r>
              <a:rPr spc="100"/>
              <a:t> </a:t>
            </a:r>
            <a:r>
              <a:t>Services</a:t>
            </a:r>
          </a:p>
        </p:txBody>
      </p:sp>
      <p:sp>
        <p:nvSpPr>
          <p:cNvPr id="2452" name="object 3"/>
          <p:cNvSpPr/>
          <p:nvPr/>
        </p:nvSpPr>
        <p:spPr>
          <a:xfrm>
            <a:off x="829817" y="2305050"/>
            <a:ext cx="1129284" cy="699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66" y="0"/>
                </a:moveTo>
                <a:lnTo>
                  <a:pt x="1134" y="0"/>
                </a:lnTo>
                <a:lnTo>
                  <a:pt x="692" y="144"/>
                </a:lnTo>
                <a:lnTo>
                  <a:pt x="332" y="536"/>
                </a:lnTo>
                <a:lnTo>
                  <a:pt x="89" y="1118"/>
                </a:lnTo>
                <a:lnTo>
                  <a:pt x="0" y="1831"/>
                </a:lnTo>
                <a:lnTo>
                  <a:pt x="0" y="19769"/>
                </a:lnTo>
                <a:lnTo>
                  <a:pt x="89" y="20482"/>
                </a:lnTo>
                <a:lnTo>
                  <a:pt x="332" y="21064"/>
                </a:lnTo>
                <a:lnTo>
                  <a:pt x="692" y="21456"/>
                </a:lnTo>
                <a:lnTo>
                  <a:pt x="1134" y="21600"/>
                </a:lnTo>
                <a:lnTo>
                  <a:pt x="20466" y="21600"/>
                </a:lnTo>
                <a:lnTo>
                  <a:pt x="20907" y="21456"/>
                </a:lnTo>
                <a:lnTo>
                  <a:pt x="21268" y="21064"/>
                </a:lnTo>
                <a:lnTo>
                  <a:pt x="21511" y="20482"/>
                </a:lnTo>
                <a:lnTo>
                  <a:pt x="21600" y="19769"/>
                </a:lnTo>
                <a:lnTo>
                  <a:pt x="21600" y="1831"/>
                </a:lnTo>
                <a:lnTo>
                  <a:pt x="21511" y="1118"/>
                </a:lnTo>
                <a:lnTo>
                  <a:pt x="21268" y="536"/>
                </a:lnTo>
                <a:lnTo>
                  <a:pt x="20907" y="144"/>
                </a:lnTo>
                <a:lnTo>
                  <a:pt x="20466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3" name="object 4"/>
          <p:cNvSpPr/>
          <p:nvPr/>
        </p:nvSpPr>
        <p:spPr>
          <a:xfrm>
            <a:off x="829817" y="2305050"/>
            <a:ext cx="1129284" cy="699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1"/>
                </a:moveTo>
                <a:lnTo>
                  <a:pt x="89" y="1118"/>
                </a:lnTo>
                <a:lnTo>
                  <a:pt x="332" y="536"/>
                </a:lnTo>
                <a:lnTo>
                  <a:pt x="692" y="144"/>
                </a:lnTo>
                <a:lnTo>
                  <a:pt x="1134" y="0"/>
                </a:lnTo>
                <a:lnTo>
                  <a:pt x="20466" y="0"/>
                </a:lnTo>
                <a:lnTo>
                  <a:pt x="20907" y="144"/>
                </a:lnTo>
                <a:lnTo>
                  <a:pt x="21268" y="536"/>
                </a:lnTo>
                <a:lnTo>
                  <a:pt x="21511" y="1118"/>
                </a:lnTo>
                <a:lnTo>
                  <a:pt x="21600" y="1831"/>
                </a:lnTo>
                <a:lnTo>
                  <a:pt x="21600" y="19769"/>
                </a:lnTo>
                <a:lnTo>
                  <a:pt x="21511" y="20482"/>
                </a:lnTo>
                <a:lnTo>
                  <a:pt x="21268" y="21064"/>
                </a:lnTo>
                <a:lnTo>
                  <a:pt x="20907" y="21456"/>
                </a:lnTo>
                <a:lnTo>
                  <a:pt x="20466" y="21600"/>
                </a:lnTo>
                <a:lnTo>
                  <a:pt x="1134" y="21600"/>
                </a:lnTo>
                <a:lnTo>
                  <a:pt x="692" y="21456"/>
                </a:lnTo>
                <a:lnTo>
                  <a:pt x="332" y="21064"/>
                </a:lnTo>
                <a:lnTo>
                  <a:pt x="89" y="20482"/>
                </a:lnTo>
                <a:lnTo>
                  <a:pt x="0" y="19769"/>
                </a:lnTo>
                <a:lnTo>
                  <a:pt x="0" y="183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4" name="object 5"/>
          <p:cNvSpPr txBox="1"/>
          <p:nvPr/>
        </p:nvSpPr>
        <p:spPr>
          <a:xfrm>
            <a:off x="970280" y="2515310"/>
            <a:ext cx="848995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</a:t>
            </a:r>
          </a:p>
        </p:txBody>
      </p:sp>
      <p:sp>
        <p:nvSpPr>
          <p:cNvPr id="2455" name="object 6"/>
          <p:cNvSpPr/>
          <p:nvPr/>
        </p:nvSpPr>
        <p:spPr>
          <a:xfrm>
            <a:off x="2070354" y="2305050"/>
            <a:ext cx="1129284" cy="699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66" y="0"/>
                </a:moveTo>
                <a:lnTo>
                  <a:pt x="1134" y="0"/>
                </a:lnTo>
                <a:lnTo>
                  <a:pt x="693" y="144"/>
                </a:lnTo>
                <a:lnTo>
                  <a:pt x="332" y="536"/>
                </a:lnTo>
                <a:lnTo>
                  <a:pt x="89" y="1118"/>
                </a:lnTo>
                <a:lnTo>
                  <a:pt x="0" y="1831"/>
                </a:lnTo>
                <a:lnTo>
                  <a:pt x="0" y="19769"/>
                </a:lnTo>
                <a:lnTo>
                  <a:pt x="89" y="20482"/>
                </a:lnTo>
                <a:lnTo>
                  <a:pt x="332" y="21064"/>
                </a:lnTo>
                <a:lnTo>
                  <a:pt x="693" y="21456"/>
                </a:lnTo>
                <a:lnTo>
                  <a:pt x="1134" y="21600"/>
                </a:lnTo>
                <a:lnTo>
                  <a:pt x="20466" y="21600"/>
                </a:lnTo>
                <a:lnTo>
                  <a:pt x="20907" y="21456"/>
                </a:lnTo>
                <a:lnTo>
                  <a:pt x="21268" y="21064"/>
                </a:lnTo>
                <a:lnTo>
                  <a:pt x="21511" y="20482"/>
                </a:lnTo>
                <a:lnTo>
                  <a:pt x="21600" y="19769"/>
                </a:lnTo>
                <a:lnTo>
                  <a:pt x="21600" y="1831"/>
                </a:lnTo>
                <a:lnTo>
                  <a:pt x="21511" y="1118"/>
                </a:lnTo>
                <a:lnTo>
                  <a:pt x="21268" y="536"/>
                </a:lnTo>
                <a:lnTo>
                  <a:pt x="20907" y="144"/>
                </a:lnTo>
                <a:lnTo>
                  <a:pt x="20466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6" name="object 7"/>
          <p:cNvSpPr/>
          <p:nvPr/>
        </p:nvSpPr>
        <p:spPr>
          <a:xfrm>
            <a:off x="2070354" y="2305050"/>
            <a:ext cx="1129284" cy="699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1"/>
                </a:moveTo>
                <a:lnTo>
                  <a:pt x="89" y="1118"/>
                </a:lnTo>
                <a:lnTo>
                  <a:pt x="332" y="536"/>
                </a:lnTo>
                <a:lnTo>
                  <a:pt x="693" y="144"/>
                </a:lnTo>
                <a:lnTo>
                  <a:pt x="1134" y="0"/>
                </a:lnTo>
                <a:lnTo>
                  <a:pt x="20466" y="0"/>
                </a:lnTo>
                <a:lnTo>
                  <a:pt x="20907" y="144"/>
                </a:lnTo>
                <a:lnTo>
                  <a:pt x="21268" y="536"/>
                </a:lnTo>
                <a:lnTo>
                  <a:pt x="21511" y="1118"/>
                </a:lnTo>
                <a:lnTo>
                  <a:pt x="21600" y="1831"/>
                </a:lnTo>
                <a:lnTo>
                  <a:pt x="21600" y="19769"/>
                </a:lnTo>
                <a:lnTo>
                  <a:pt x="21511" y="20482"/>
                </a:lnTo>
                <a:lnTo>
                  <a:pt x="21268" y="21064"/>
                </a:lnTo>
                <a:lnTo>
                  <a:pt x="20907" y="21456"/>
                </a:lnTo>
                <a:lnTo>
                  <a:pt x="20466" y="21600"/>
                </a:lnTo>
                <a:lnTo>
                  <a:pt x="1134" y="21600"/>
                </a:lnTo>
                <a:lnTo>
                  <a:pt x="693" y="21456"/>
                </a:lnTo>
                <a:lnTo>
                  <a:pt x="332" y="21064"/>
                </a:lnTo>
                <a:lnTo>
                  <a:pt x="89" y="20482"/>
                </a:lnTo>
                <a:lnTo>
                  <a:pt x="0" y="19769"/>
                </a:lnTo>
                <a:lnTo>
                  <a:pt x="0" y="183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7" name="object 8"/>
          <p:cNvSpPr txBox="1"/>
          <p:nvPr/>
        </p:nvSpPr>
        <p:spPr>
          <a:xfrm>
            <a:off x="2267204" y="2515310"/>
            <a:ext cx="735966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Stora</a:t>
            </a:r>
            <a:r>
              <a:rPr spc="-10"/>
              <a:t>g</a:t>
            </a:r>
            <a:r>
              <a:t>e</a:t>
            </a:r>
          </a:p>
        </p:txBody>
      </p:sp>
      <p:sp>
        <p:nvSpPr>
          <p:cNvPr id="2458" name="object 9"/>
          <p:cNvSpPr/>
          <p:nvPr/>
        </p:nvSpPr>
        <p:spPr>
          <a:xfrm>
            <a:off x="829816" y="3908297"/>
            <a:ext cx="3610356" cy="608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7" y="0"/>
                </a:moveTo>
                <a:lnTo>
                  <a:pt x="484" y="0"/>
                </a:lnTo>
                <a:lnTo>
                  <a:pt x="295" y="226"/>
                </a:lnTo>
                <a:lnTo>
                  <a:pt x="142" y="841"/>
                </a:lnTo>
                <a:lnTo>
                  <a:pt x="38" y="1753"/>
                </a:lnTo>
                <a:lnTo>
                  <a:pt x="0" y="2871"/>
                </a:lnTo>
                <a:lnTo>
                  <a:pt x="0" y="18729"/>
                </a:lnTo>
                <a:lnTo>
                  <a:pt x="38" y="19847"/>
                </a:lnTo>
                <a:lnTo>
                  <a:pt x="142" y="20759"/>
                </a:lnTo>
                <a:lnTo>
                  <a:pt x="295" y="21374"/>
                </a:lnTo>
                <a:lnTo>
                  <a:pt x="484" y="21600"/>
                </a:lnTo>
                <a:lnTo>
                  <a:pt x="21117" y="21600"/>
                </a:lnTo>
                <a:lnTo>
                  <a:pt x="21305" y="21374"/>
                </a:lnTo>
                <a:lnTo>
                  <a:pt x="21458" y="20759"/>
                </a:lnTo>
                <a:lnTo>
                  <a:pt x="21562" y="19847"/>
                </a:lnTo>
                <a:lnTo>
                  <a:pt x="21600" y="18729"/>
                </a:lnTo>
                <a:lnTo>
                  <a:pt x="21600" y="2871"/>
                </a:lnTo>
                <a:lnTo>
                  <a:pt x="21562" y="1753"/>
                </a:lnTo>
                <a:lnTo>
                  <a:pt x="21458" y="841"/>
                </a:lnTo>
                <a:lnTo>
                  <a:pt x="21305" y="226"/>
                </a:lnTo>
                <a:lnTo>
                  <a:pt x="21117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9" name="object 10"/>
          <p:cNvSpPr/>
          <p:nvPr/>
        </p:nvSpPr>
        <p:spPr>
          <a:xfrm>
            <a:off x="829816" y="3908297"/>
            <a:ext cx="3610356" cy="608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71"/>
                </a:moveTo>
                <a:lnTo>
                  <a:pt x="38" y="1753"/>
                </a:lnTo>
                <a:lnTo>
                  <a:pt x="142" y="841"/>
                </a:lnTo>
                <a:lnTo>
                  <a:pt x="295" y="226"/>
                </a:lnTo>
                <a:lnTo>
                  <a:pt x="484" y="0"/>
                </a:lnTo>
                <a:lnTo>
                  <a:pt x="21117" y="0"/>
                </a:lnTo>
                <a:lnTo>
                  <a:pt x="21305" y="226"/>
                </a:lnTo>
                <a:lnTo>
                  <a:pt x="21458" y="841"/>
                </a:lnTo>
                <a:lnTo>
                  <a:pt x="21562" y="1753"/>
                </a:lnTo>
                <a:lnTo>
                  <a:pt x="21600" y="2871"/>
                </a:lnTo>
                <a:lnTo>
                  <a:pt x="21600" y="18729"/>
                </a:lnTo>
                <a:lnTo>
                  <a:pt x="21562" y="19847"/>
                </a:lnTo>
                <a:lnTo>
                  <a:pt x="21458" y="20759"/>
                </a:lnTo>
                <a:lnTo>
                  <a:pt x="21305" y="21374"/>
                </a:lnTo>
                <a:lnTo>
                  <a:pt x="21117" y="21600"/>
                </a:lnTo>
                <a:lnTo>
                  <a:pt x="484" y="21600"/>
                </a:lnTo>
                <a:lnTo>
                  <a:pt x="295" y="21374"/>
                </a:lnTo>
                <a:lnTo>
                  <a:pt x="142" y="20759"/>
                </a:lnTo>
                <a:lnTo>
                  <a:pt x="38" y="19847"/>
                </a:lnTo>
                <a:lnTo>
                  <a:pt x="0" y="18729"/>
                </a:lnTo>
                <a:lnTo>
                  <a:pt x="0" y="287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60" name="object 11"/>
          <p:cNvSpPr txBox="1"/>
          <p:nvPr/>
        </p:nvSpPr>
        <p:spPr>
          <a:xfrm>
            <a:off x="1446657" y="4074057"/>
            <a:ext cx="237490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-5"/>
              <a:t>Global</a:t>
            </a:r>
            <a:r>
              <a:rPr spc="-10"/>
              <a:t> </a:t>
            </a:r>
            <a:r>
              <a:rPr spc="-5"/>
              <a:t>Infrastructure</a:t>
            </a:r>
          </a:p>
        </p:txBody>
      </p:sp>
      <p:sp>
        <p:nvSpPr>
          <p:cNvPr id="2461" name="object 12"/>
          <p:cNvSpPr/>
          <p:nvPr/>
        </p:nvSpPr>
        <p:spPr>
          <a:xfrm>
            <a:off x="3310890" y="2305050"/>
            <a:ext cx="1129286" cy="699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66" y="0"/>
                </a:moveTo>
                <a:lnTo>
                  <a:pt x="1134" y="0"/>
                </a:lnTo>
                <a:lnTo>
                  <a:pt x="693" y="144"/>
                </a:lnTo>
                <a:lnTo>
                  <a:pt x="332" y="536"/>
                </a:lnTo>
                <a:lnTo>
                  <a:pt x="89" y="1118"/>
                </a:lnTo>
                <a:lnTo>
                  <a:pt x="0" y="1831"/>
                </a:lnTo>
                <a:lnTo>
                  <a:pt x="0" y="19769"/>
                </a:lnTo>
                <a:lnTo>
                  <a:pt x="89" y="20482"/>
                </a:lnTo>
                <a:lnTo>
                  <a:pt x="332" y="21064"/>
                </a:lnTo>
                <a:lnTo>
                  <a:pt x="693" y="21456"/>
                </a:lnTo>
                <a:lnTo>
                  <a:pt x="1134" y="21600"/>
                </a:lnTo>
                <a:lnTo>
                  <a:pt x="20466" y="21600"/>
                </a:lnTo>
                <a:lnTo>
                  <a:pt x="20907" y="21456"/>
                </a:lnTo>
                <a:lnTo>
                  <a:pt x="21268" y="21064"/>
                </a:lnTo>
                <a:lnTo>
                  <a:pt x="21511" y="20482"/>
                </a:lnTo>
                <a:lnTo>
                  <a:pt x="21600" y="19769"/>
                </a:lnTo>
                <a:lnTo>
                  <a:pt x="21600" y="1831"/>
                </a:lnTo>
                <a:lnTo>
                  <a:pt x="21511" y="1118"/>
                </a:lnTo>
                <a:lnTo>
                  <a:pt x="21268" y="536"/>
                </a:lnTo>
                <a:lnTo>
                  <a:pt x="20907" y="144"/>
                </a:lnTo>
                <a:lnTo>
                  <a:pt x="20466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62" name="object 13"/>
          <p:cNvSpPr/>
          <p:nvPr/>
        </p:nvSpPr>
        <p:spPr>
          <a:xfrm>
            <a:off x="3310890" y="2305050"/>
            <a:ext cx="1129286" cy="699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1"/>
                </a:moveTo>
                <a:lnTo>
                  <a:pt x="89" y="1118"/>
                </a:lnTo>
                <a:lnTo>
                  <a:pt x="332" y="536"/>
                </a:lnTo>
                <a:lnTo>
                  <a:pt x="693" y="144"/>
                </a:lnTo>
                <a:lnTo>
                  <a:pt x="1134" y="0"/>
                </a:lnTo>
                <a:lnTo>
                  <a:pt x="20466" y="0"/>
                </a:lnTo>
                <a:lnTo>
                  <a:pt x="20907" y="144"/>
                </a:lnTo>
                <a:lnTo>
                  <a:pt x="21268" y="536"/>
                </a:lnTo>
                <a:lnTo>
                  <a:pt x="21511" y="1118"/>
                </a:lnTo>
                <a:lnTo>
                  <a:pt x="21600" y="1831"/>
                </a:lnTo>
                <a:lnTo>
                  <a:pt x="21600" y="19769"/>
                </a:lnTo>
                <a:lnTo>
                  <a:pt x="21511" y="20482"/>
                </a:lnTo>
                <a:lnTo>
                  <a:pt x="21268" y="21064"/>
                </a:lnTo>
                <a:lnTo>
                  <a:pt x="20907" y="21456"/>
                </a:lnTo>
                <a:lnTo>
                  <a:pt x="20466" y="21600"/>
                </a:lnTo>
                <a:lnTo>
                  <a:pt x="1134" y="21600"/>
                </a:lnTo>
                <a:lnTo>
                  <a:pt x="693" y="21456"/>
                </a:lnTo>
                <a:lnTo>
                  <a:pt x="332" y="21064"/>
                </a:lnTo>
                <a:lnTo>
                  <a:pt x="89" y="20482"/>
                </a:lnTo>
                <a:lnTo>
                  <a:pt x="0" y="19769"/>
                </a:lnTo>
                <a:lnTo>
                  <a:pt x="0" y="183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63" name="object 14"/>
          <p:cNvSpPr txBox="1"/>
          <p:nvPr/>
        </p:nvSpPr>
        <p:spPr>
          <a:xfrm>
            <a:off x="3428491" y="2515310"/>
            <a:ext cx="89408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Datab</a:t>
            </a:r>
            <a:r>
              <a:rPr spc="-10"/>
              <a:t>a</a:t>
            </a:r>
            <a:r>
              <a:t>se</a:t>
            </a:r>
          </a:p>
        </p:txBody>
      </p:sp>
      <p:sp>
        <p:nvSpPr>
          <p:cNvPr id="2464" name="object 15"/>
          <p:cNvSpPr/>
          <p:nvPr/>
        </p:nvSpPr>
        <p:spPr>
          <a:xfrm>
            <a:off x="829816" y="1549146"/>
            <a:ext cx="3610356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5" y="0"/>
                </a:moveTo>
                <a:lnTo>
                  <a:pt x="485" y="0"/>
                </a:lnTo>
                <a:lnTo>
                  <a:pt x="296" y="226"/>
                </a:lnTo>
                <a:lnTo>
                  <a:pt x="142" y="842"/>
                </a:lnTo>
                <a:lnTo>
                  <a:pt x="38" y="1754"/>
                </a:lnTo>
                <a:lnTo>
                  <a:pt x="0" y="2871"/>
                </a:lnTo>
                <a:lnTo>
                  <a:pt x="0" y="18729"/>
                </a:lnTo>
                <a:lnTo>
                  <a:pt x="38" y="19846"/>
                </a:lnTo>
                <a:lnTo>
                  <a:pt x="142" y="20759"/>
                </a:lnTo>
                <a:lnTo>
                  <a:pt x="296" y="21374"/>
                </a:lnTo>
                <a:lnTo>
                  <a:pt x="485" y="21600"/>
                </a:lnTo>
                <a:lnTo>
                  <a:pt x="21115" y="21600"/>
                </a:lnTo>
                <a:lnTo>
                  <a:pt x="21304" y="21374"/>
                </a:lnTo>
                <a:lnTo>
                  <a:pt x="21458" y="20759"/>
                </a:lnTo>
                <a:lnTo>
                  <a:pt x="21562" y="19846"/>
                </a:lnTo>
                <a:lnTo>
                  <a:pt x="21600" y="18729"/>
                </a:lnTo>
                <a:lnTo>
                  <a:pt x="21600" y="2871"/>
                </a:lnTo>
                <a:lnTo>
                  <a:pt x="21562" y="1754"/>
                </a:lnTo>
                <a:lnTo>
                  <a:pt x="21458" y="842"/>
                </a:lnTo>
                <a:lnTo>
                  <a:pt x="21304" y="226"/>
                </a:lnTo>
                <a:lnTo>
                  <a:pt x="21115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65" name="object 16"/>
          <p:cNvSpPr/>
          <p:nvPr/>
        </p:nvSpPr>
        <p:spPr>
          <a:xfrm>
            <a:off x="829816" y="1549146"/>
            <a:ext cx="3610356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71"/>
                </a:moveTo>
                <a:lnTo>
                  <a:pt x="38" y="1754"/>
                </a:lnTo>
                <a:lnTo>
                  <a:pt x="142" y="842"/>
                </a:lnTo>
                <a:lnTo>
                  <a:pt x="296" y="226"/>
                </a:lnTo>
                <a:lnTo>
                  <a:pt x="485" y="0"/>
                </a:lnTo>
                <a:lnTo>
                  <a:pt x="21115" y="0"/>
                </a:lnTo>
                <a:lnTo>
                  <a:pt x="21304" y="226"/>
                </a:lnTo>
                <a:lnTo>
                  <a:pt x="21458" y="841"/>
                </a:lnTo>
                <a:lnTo>
                  <a:pt x="21562" y="1754"/>
                </a:lnTo>
                <a:lnTo>
                  <a:pt x="21600" y="2871"/>
                </a:lnTo>
                <a:lnTo>
                  <a:pt x="21600" y="18729"/>
                </a:lnTo>
                <a:lnTo>
                  <a:pt x="21562" y="19846"/>
                </a:lnTo>
                <a:lnTo>
                  <a:pt x="21458" y="20758"/>
                </a:lnTo>
                <a:lnTo>
                  <a:pt x="21304" y="21374"/>
                </a:lnTo>
                <a:lnTo>
                  <a:pt x="21115" y="21600"/>
                </a:lnTo>
                <a:lnTo>
                  <a:pt x="485" y="21600"/>
                </a:lnTo>
                <a:lnTo>
                  <a:pt x="296" y="21374"/>
                </a:lnTo>
                <a:lnTo>
                  <a:pt x="142" y="20759"/>
                </a:lnTo>
                <a:lnTo>
                  <a:pt x="38" y="19846"/>
                </a:lnTo>
                <a:lnTo>
                  <a:pt x="0" y="18729"/>
                </a:lnTo>
                <a:lnTo>
                  <a:pt x="0" y="2871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66" name="object 17"/>
          <p:cNvSpPr txBox="1"/>
          <p:nvPr/>
        </p:nvSpPr>
        <p:spPr>
          <a:xfrm>
            <a:off x="2022729" y="1714244"/>
            <a:ext cx="122174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</a:t>
            </a:r>
            <a:r>
              <a:rPr spc="-55"/>
              <a:t> </a:t>
            </a:r>
            <a:r>
              <a:t>Services</a:t>
            </a:r>
          </a:p>
        </p:txBody>
      </p:sp>
      <p:sp>
        <p:nvSpPr>
          <p:cNvPr id="2467" name="object 18"/>
          <p:cNvSpPr/>
          <p:nvPr/>
        </p:nvSpPr>
        <p:spPr>
          <a:xfrm>
            <a:off x="829816" y="793241"/>
            <a:ext cx="3610356" cy="608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7" y="0"/>
                </a:moveTo>
                <a:lnTo>
                  <a:pt x="484" y="0"/>
                </a:lnTo>
                <a:lnTo>
                  <a:pt x="295" y="226"/>
                </a:lnTo>
                <a:lnTo>
                  <a:pt x="142" y="841"/>
                </a:lnTo>
                <a:lnTo>
                  <a:pt x="38" y="1753"/>
                </a:lnTo>
                <a:lnTo>
                  <a:pt x="0" y="2869"/>
                </a:lnTo>
                <a:lnTo>
                  <a:pt x="0" y="18731"/>
                </a:lnTo>
                <a:lnTo>
                  <a:pt x="38" y="19847"/>
                </a:lnTo>
                <a:lnTo>
                  <a:pt x="142" y="20759"/>
                </a:lnTo>
                <a:lnTo>
                  <a:pt x="295" y="21374"/>
                </a:lnTo>
                <a:lnTo>
                  <a:pt x="484" y="21600"/>
                </a:lnTo>
                <a:lnTo>
                  <a:pt x="21117" y="21600"/>
                </a:lnTo>
                <a:lnTo>
                  <a:pt x="21305" y="21374"/>
                </a:lnTo>
                <a:lnTo>
                  <a:pt x="21458" y="20759"/>
                </a:lnTo>
                <a:lnTo>
                  <a:pt x="21562" y="19847"/>
                </a:lnTo>
                <a:lnTo>
                  <a:pt x="21600" y="18731"/>
                </a:lnTo>
                <a:lnTo>
                  <a:pt x="21600" y="2869"/>
                </a:lnTo>
                <a:lnTo>
                  <a:pt x="21562" y="1753"/>
                </a:lnTo>
                <a:lnTo>
                  <a:pt x="21458" y="841"/>
                </a:lnTo>
                <a:lnTo>
                  <a:pt x="21305" y="226"/>
                </a:lnTo>
                <a:lnTo>
                  <a:pt x="21117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68" name="object 19"/>
          <p:cNvSpPr/>
          <p:nvPr/>
        </p:nvSpPr>
        <p:spPr>
          <a:xfrm>
            <a:off x="829816" y="793241"/>
            <a:ext cx="3610356" cy="608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69"/>
                </a:moveTo>
                <a:lnTo>
                  <a:pt x="38" y="1753"/>
                </a:lnTo>
                <a:lnTo>
                  <a:pt x="142" y="841"/>
                </a:lnTo>
                <a:lnTo>
                  <a:pt x="295" y="226"/>
                </a:lnTo>
                <a:lnTo>
                  <a:pt x="484" y="0"/>
                </a:lnTo>
                <a:lnTo>
                  <a:pt x="21117" y="0"/>
                </a:lnTo>
                <a:lnTo>
                  <a:pt x="21305" y="226"/>
                </a:lnTo>
                <a:lnTo>
                  <a:pt x="21458" y="841"/>
                </a:lnTo>
                <a:lnTo>
                  <a:pt x="21562" y="1753"/>
                </a:lnTo>
                <a:lnTo>
                  <a:pt x="21600" y="2869"/>
                </a:lnTo>
                <a:lnTo>
                  <a:pt x="21600" y="18731"/>
                </a:lnTo>
                <a:lnTo>
                  <a:pt x="21562" y="19847"/>
                </a:lnTo>
                <a:lnTo>
                  <a:pt x="21458" y="20759"/>
                </a:lnTo>
                <a:lnTo>
                  <a:pt x="21305" y="21374"/>
                </a:lnTo>
                <a:lnTo>
                  <a:pt x="21117" y="21600"/>
                </a:lnTo>
                <a:lnTo>
                  <a:pt x="484" y="21600"/>
                </a:lnTo>
                <a:lnTo>
                  <a:pt x="295" y="21374"/>
                </a:lnTo>
                <a:lnTo>
                  <a:pt x="142" y="20759"/>
                </a:lnTo>
                <a:lnTo>
                  <a:pt x="38" y="19847"/>
                </a:lnTo>
                <a:lnTo>
                  <a:pt x="0" y="18731"/>
                </a:lnTo>
                <a:lnTo>
                  <a:pt x="0" y="2869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69" name="object 20"/>
          <p:cNvSpPr txBox="1"/>
          <p:nvPr/>
        </p:nvSpPr>
        <p:spPr>
          <a:xfrm>
            <a:off x="1216557" y="957452"/>
            <a:ext cx="283654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Deployment and</a:t>
            </a:r>
            <a:r>
              <a:rPr spc="-95"/>
              <a:t> </a:t>
            </a:r>
            <a:r>
              <a:t>Administration</a:t>
            </a:r>
          </a:p>
        </p:txBody>
      </p:sp>
      <p:sp>
        <p:nvSpPr>
          <p:cNvPr id="2470" name="object 21"/>
          <p:cNvSpPr/>
          <p:nvPr/>
        </p:nvSpPr>
        <p:spPr>
          <a:xfrm>
            <a:off x="829816" y="3152394"/>
            <a:ext cx="3610356" cy="60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7" y="0"/>
                </a:moveTo>
                <a:lnTo>
                  <a:pt x="484" y="0"/>
                </a:lnTo>
                <a:lnTo>
                  <a:pt x="295" y="226"/>
                </a:lnTo>
                <a:lnTo>
                  <a:pt x="142" y="841"/>
                </a:lnTo>
                <a:lnTo>
                  <a:pt x="38" y="1753"/>
                </a:lnTo>
                <a:lnTo>
                  <a:pt x="0" y="2869"/>
                </a:lnTo>
                <a:lnTo>
                  <a:pt x="0" y="18731"/>
                </a:lnTo>
                <a:lnTo>
                  <a:pt x="38" y="19847"/>
                </a:lnTo>
                <a:lnTo>
                  <a:pt x="142" y="20759"/>
                </a:lnTo>
                <a:lnTo>
                  <a:pt x="295" y="21374"/>
                </a:lnTo>
                <a:lnTo>
                  <a:pt x="484" y="21600"/>
                </a:lnTo>
                <a:lnTo>
                  <a:pt x="21117" y="21600"/>
                </a:lnTo>
                <a:lnTo>
                  <a:pt x="21305" y="21374"/>
                </a:lnTo>
                <a:lnTo>
                  <a:pt x="21458" y="20759"/>
                </a:lnTo>
                <a:lnTo>
                  <a:pt x="21562" y="19847"/>
                </a:lnTo>
                <a:lnTo>
                  <a:pt x="21600" y="18731"/>
                </a:lnTo>
                <a:lnTo>
                  <a:pt x="21600" y="2869"/>
                </a:lnTo>
                <a:lnTo>
                  <a:pt x="21562" y="1753"/>
                </a:lnTo>
                <a:lnTo>
                  <a:pt x="21458" y="841"/>
                </a:lnTo>
                <a:lnTo>
                  <a:pt x="21305" y="226"/>
                </a:lnTo>
                <a:lnTo>
                  <a:pt x="21117" y="0"/>
                </a:lnTo>
                <a:close/>
              </a:path>
            </a:pathLst>
          </a:custGeom>
          <a:solidFill>
            <a:srgbClr val="C2E1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71" name="object 22"/>
          <p:cNvSpPr/>
          <p:nvPr/>
        </p:nvSpPr>
        <p:spPr>
          <a:xfrm>
            <a:off x="829816" y="3152394"/>
            <a:ext cx="3610356" cy="60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869"/>
                </a:moveTo>
                <a:lnTo>
                  <a:pt x="38" y="1753"/>
                </a:lnTo>
                <a:lnTo>
                  <a:pt x="142" y="841"/>
                </a:lnTo>
                <a:lnTo>
                  <a:pt x="295" y="226"/>
                </a:lnTo>
                <a:lnTo>
                  <a:pt x="484" y="0"/>
                </a:lnTo>
                <a:lnTo>
                  <a:pt x="21117" y="0"/>
                </a:lnTo>
                <a:lnTo>
                  <a:pt x="21305" y="226"/>
                </a:lnTo>
                <a:lnTo>
                  <a:pt x="21458" y="841"/>
                </a:lnTo>
                <a:lnTo>
                  <a:pt x="21562" y="1753"/>
                </a:lnTo>
                <a:lnTo>
                  <a:pt x="21600" y="2869"/>
                </a:lnTo>
                <a:lnTo>
                  <a:pt x="21600" y="18731"/>
                </a:lnTo>
                <a:lnTo>
                  <a:pt x="21562" y="19847"/>
                </a:lnTo>
                <a:lnTo>
                  <a:pt x="21458" y="20759"/>
                </a:lnTo>
                <a:lnTo>
                  <a:pt x="21305" y="21374"/>
                </a:lnTo>
                <a:lnTo>
                  <a:pt x="21117" y="21600"/>
                </a:lnTo>
                <a:lnTo>
                  <a:pt x="484" y="21600"/>
                </a:lnTo>
                <a:lnTo>
                  <a:pt x="295" y="21374"/>
                </a:lnTo>
                <a:lnTo>
                  <a:pt x="142" y="20759"/>
                </a:lnTo>
                <a:lnTo>
                  <a:pt x="38" y="19847"/>
                </a:lnTo>
                <a:lnTo>
                  <a:pt x="0" y="18731"/>
                </a:lnTo>
                <a:lnTo>
                  <a:pt x="0" y="2869"/>
                </a:lnTo>
                <a:close/>
              </a:path>
            </a:pathLst>
          </a:custGeom>
          <a:ln w="28956">
            <a:solidFill>
              <a:srgbClr val="0579A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2" name="object 23"/>
          <p:cNvSpPr txBox="1"/>
          <p:nvPr/>
        </p:nvSpPr>
        <p:spPr>
          <a:xfrm>
            <a:off x="2115691" y="3317240"/>
            <a:ext cx="103886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Net</a:t>
            </a:r>
            <a:r>
              <a:rPr spc="-20"/>
              <a:t>w</a:t>
            </a:r>
            <a:r>
              <a:t>ork</a:t>
            </a:r>
            <a:r>
              <a:rPr spc="0"/>
              <a:t>i</a:t>
            </a:r>
            <a:r>
              <a:t>ng</a:t>
            </a:r>
          </a:p>
        </p:txBody>
      </p:sp>
      <p:sp>
        <p:nvSpPr>
          <p:cNvPr id="2473" name="object 24"/>
          <p:cNvSpPr/>
          <p:nvPr/>
        </p:nvSpPr>
        <p:spPr>
          <a:xfrm>
            <a:off x="6388679" y="2921180"/>
            <a:ext cx="324467" cy="3530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74" name="object 25"/>
          <p:cNvSpPr/>
          <p:nvPr/>
        </p:nvSpPr>
        <p:spPr>
          <a:xfrm>
            <a:off x="6415763" y="2470818"/>
            <a:ext cx="267670" cy="3059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75" name="object 26"/>
          <p:cNvSpPr txBox="1"/>
          <p:nvPr/>
        </p:nvSpPr>
        <p:spPr>
          <a:xfrm>
            <a:off x="6861174" y="1514982"/>
            <a:ext cx="1289687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50"/>
              <a:t> </a:t>
            </a:r>
            <a:r>
              <a:t>DynamoDB</a:t>
            </a:r>
          </a:p>
        </p:txBody>
      </p:sp>
      <p:sp>
        <p:nvSpPr>
          <p:cNvPr id="2476" name="object 27"/>
          <p:cNvSpPr txBox="1"/>
          <p:nvPr/>
        </p:nvSpPr>
        <p:spPr>
          <a:xfrm>
            <a:off x="6872478" y="2041651"/>
            <a:ext cx="1321436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35"/>
              <a:t> </a:t>
            </a:r>
            <a:r>
              <a:t>ElastiCache</a:t>
            </a:r>
          </a:p>
        </p:txBody>
      </p:sp>
      <p:sp>
        <p:nvSpPr>
          <p:cNvPr id="2477" name="object 28"/>
          <p:cNvSpPr txBox="1"/>
          <p:nvPr/>
        </p:nvSpPr>
        <p:spPr>
          <a:xfrm>
            <a:off x="6872478" y="2518410"/>
            <a:ext cx="87058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t>RDS</a:t>
            </a:r>
          </a:p>
        </p:txBody>
      </p:sp>
      <p:sp>
        <p:nvSpPr>
          <p:cNvPr id="2478" name="object 29"/>
          <p:cNvSpPr txBox="1"/>
          <p:nvPr/>
        </p:nvSpPr>
        <p:spPr>
          <a:xfrm>
            <a:off x="6872478" y="2965450"/>
            <a:ext cx="109029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</a:t>
            </a:r>
            <a:r>
              <a:rPr spc="-65"/>
              <a:t> </a:t>
            </a:r>
            <a:r>
              <a:rPr spc="0"/>
              <a:t>Redshift</a:t>
            </a:r>
          </a:p>
        </p:txBody>
      </p:sp>
      <p:sp>
        <p:nvSpPr>
          <p:cNvPr id="2479" name="object 30"/>
          <p:cNvSpPr/>
          <p:nvPr/>
        </p:nvSpPr>
        <p:spPr>
          <a:xfrm>
            <a:off x="6400799" y="3404615"/>
            <a:ext cx="315470" cy="35509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0" name="object 31"/>
          <p:cNvSpPr/>
          <p:nvPr/>
        </p:nvSpPr>
        <p:spPr>
          <a:xfrm>
            <a:off x="4556023" y="2483635"/>
            <a:ext cx="1087348" cy="3865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1" name="object 32"/>
          <p:cNvSpPr/>
          <p:nvPr/>
        </p:nvSpPr>
        <p:spPr>
          <a:xfrm>
            <a:off x="4585715" y="2494788"/>
            <a:ext cx="1010413" cy="31851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2" name="object 33"/>
          <p:cNvSpPr/>
          <p:nvPr/>
        </p:nvSpPr>
        <p:spPr>
          <a:xfrm>
            <a:off x="4585715" y="2494788"/>
            <a:ext cx="1010412" cy="318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00"/>
                </a:moveTo>
                <a:lnTo>
                  <a:pt x="3405" y="16200"/>
                </a:lnTo>
                <a:lnTo>
                  <a:pt x="3405" y="21600"/>
                </a:lnTo>
                <a:lnTo>
                  <a:pt x="0" y="10800"/>
                </a:lnTo>
                <a:lnTo>
                  <a:pt x="3405" y="0"/>
                </a:lnTo>
                <a:lnTo>
                  <a:pt x="3405" y="5400"/>
                </a:lnTo>
                <a:lnTo>
                  <a:pt x="21600" y="5400"/>
                </a:lnTo>
                <a:lnTo>
                  <a:pt x="21600" y="16200"/>
                </a:lnTo>
                <a:close/>
              </a:path>
            </a:pathLst>
          </a:custGeom>
          <a:ln w="9144">
            <a:solidFill>
              <a:srgbClr val="45454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83" name="object 34"/>
          <p:cNvSpPr/>
          <p:nvPr/>
        </p:nvSpPr>
        <p:spPr>
          <a:xfrm>
            <a:off x="5691304" y="1605574"/>
            <a:ext cx="569288" cy="215718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4" name="object 35"/>
          <p:cNvSpPr/>
          <p:nvPr/>
        </p:nvSpPr>
        <p:spPr>
          <a:xfrm>
            <a:off x="5727953" y="1622296"/>
            <a:ext cx="490730" cy="206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8186" y="21578"/>
                </a:lnTo>
                <a:lnTo>
                  <a:pt x="15222" y="21518"/>
                </a:lnTo>
                <a:lnTo>
                  <a:pt x="12884" y="21425"/>
                </a:lnTo>
                <a:lnTo>
                  <a:pt x="10800" y="21172"/>
                </a:lnTo>
                <a:lnTo>
                  <a:pt x="10800" y="11228"/>
                </a:lnTo>
                <a:lnTo>
                  <a:pt x="10249" y="11092"/>
                </a:lnTo>
                <a:lnTo>
                  <a:pt x="8716" y="10975"/>
                </a:lnTo>
                <a:lnTo>
                  <a:pt x="6378" y="10882"/>
                </a:lnTo>
                <a:lnTo>
                  <a:pt x="3414" y="10822"/>
                </a:lnTo>
                <a:lnTo>
                  <a:pt x="0" y="10800"/>
                </a:lnTo>
                <a:lnTo>
                  <a:pt x="3414" y="10778"/>
                </a:lnTo>
                <a:lnTo>
                  <a:pt x="6378" y="10718"/>
                </a:lnTo>
                <a:lnTo>
                  <a:pt x="8716" y="10625"/>
                </a:lnTo>
                <a:lnTo>
                  <a:pt x="10249" y="10508"/>
                </a:lnTo>
                <a:lnTo>
                  <a:pt x="10800" y="10372"/>
                </a:lnTo>
                <a:lnTo>
                  <a:pt x="10800" y="428"/>
                </a:lnTo>
                <a:lnTo>
                  <a:pt x="11351" y="292"/>
                </a:lnTo>
                <a:lnTo>
                  <a:pt x="12884" y="175"/>
                </a:lnTo>
                <a:lnTo>
                  <a:pt x="15222" y="82"/>
                </a:lnTo>
                <a:lnTo>
                  <a:pt x="18186" y="22"/>
                </a:lnTo>
                <a:lnTo>
                  <a:pt x="21600" y="0"/>
                </a:lnTo>
              </a:path>
            </a:pathLst>
          </a:custGeom>
          <a:ln w="25908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85" name="object 36"/>
          <p:cNvSpPr txBox="1"/>
          <p:nvPr/>
        </p:nvSpPr>
        <p:spPr>
          <a:xfrm>
            <a:off x="6872478" y="3430651"/>
            <a:ext cx="209613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9" sz="1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AWS </a:t>
            </a:r>
            <a:r>
              <a:rPr spc="0"/>
              <a:t>Database </a:t>
            </a:r>
            <a:r>
              <a:rPr spc="-4"/>
              <a:t>Migration</a:t>
            </a:r>
            <a:r>
              <a:rPr spc="-110"/>
              <a:t> </a:t>
            </a:r>
            <a:r>
              <a:rPr spc="-4"/>
              <a:t>Service</a:t>
            </a:r>
          </a:p>
        </p:txBody>
      </p:sp>
      <p:sp>
        <p:nvSpPr>
          <p:cNvPr id="2486" name="object 37"/>
          <p:cNvSpPr/>
          <p:nvPr/>
        </p:nvSpPr>
        <p:spPr>
          <a:xfrm>
            <a:off x="6404576" y="1481128"/>
            <a:ext cx="289428" cy="33395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7" name="object 38"/>
          <p:cNvSpPr/>
          <p:nvPr/>
        </p:nvSpPr>
        <p:spPr>
          <a:xfrm>
            <a:off x="6379934" y="1952643"/>
            <a:ext cx="314924" cy="39126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object 1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490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93C8E1">
              <a:alpha val="7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1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2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93" name="object 5"/>
          <p:cNvSpPr txBox="1"/>
          <p:nvPr>
            <p:ph type="title"/>
          </p:nvPr>
        </p:nvSpPr>
        <p:spPr>
          <a:xfrm>
            <a:off x="415543" y="139064"/>
            <a:ext cx="7341236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Amazon Relational Database Service</a:t>
            </a:r>
            <a:r>
              <a:rPr spc="100"/>
              <a:t> </a:t>
            </a:r>
            <a:r>
              <a:t>(RDS)</a:t>
            </a:r>
          </a:p>
        </p:txBody>
      </p:sp>
      <p:sp>
        <p:nvSpPr>
          <p:cNvPr id="2494" name="object 6"/>
          <p:cNvSpPr txBox="1"/>
          <p:nvPr/>
        </p:nvSpPr>
        <p:spPr>
          <a:xfrm>
            <a:off x="2286125" y="1322678"/>
            <a:ext cx="5435601" cy="184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Cost-efficient </a:t>
            </a:r>
            <a:r>
              <a:rPr spc="0"/>
              <a:t>and </a:t>
            </a:r>
            <a:r>
              <a:rPr b="1" spc="0"/>
              <a:t>resizable</a:t>
            </a:r>
            <a:r>
              <a:rPr b="1" spc="-100"/>
              <a:t> </a:t>
            </a:r>
            <a:r>
              <a:rPr b="1" spc="0"/>
              <a:t>capacity</a:t>
            </a:r>
          </a:p>
          <a:p>
            <a:pPr marL="355600" marR="990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Manages time-consuming</a:t>
            </a:r>
            <a:r>
              <a:rPr spc="-120"/>
              <a:t> </a:t>
            </a:r>
            <a:r>
              <a:rPr b="1"/>
              <a:t>database  administration</a:t>
            </a:r>
            <a:r>
              <a:rPr b="1" spc="-50"/>
              <a:t> </a:t>
            </a:r>
            <a:r>
              <a:t>tasks</a:t>
            </a:r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Access to the full capabilities of </a:t>
            </a:r>
            <a:r>
              <a:rPr b="1"/>
              <a:t>Amazon  Aurora</a:t>
            </a:r>
            <a:r>
              <a:t>, </a:t>
            </a:r>
            <a:r>
              <a:rPr b="1" spc="-9"/>
              <a:t>MySQL</a:t>
            </a:r>
            <a:r>
              <a:rPr spc="-9"/>
              <a:t>, </a:t>
            </a:r>
            <a:r>
              <a:rPr b="1"/>
              <a:t>MariaDB</a:t>
            </a:r>
            <a:r>
              <a:t>, </a:t>
            </a:r>
            <a:r>
              <a:rPr b="1"/>
              <a:t>Microsoft SQL  </a:t>
            </a:r>
            <a:r>
              <a:rPr b="1" spc="-4"/>
              <a:t>Server</a:t>
            </a:r>
            <a:r>
              <a:rPr spc="-4"/>
              <a:t>, </a:t>
            </a:r>
            <a:r>
              <a:rPr b="1"/>
              <a:t>Oracle</a:t>
            </a:r>
            <a:r>
              <a:t>, and </a:t>
            </a:r>
            <a:r>
              <a:rPr b="1"/>
              <a:t>PostgreSQL</a:t>
            </a:r>
            <a:r>
              <a:rPr b="1" spc="-95"/>
              <a:t> </a:t>
            </a:r>
            <a:r>
              <a:t>databases</a:t>
            </a:r>
          </a:p>
        </p:txBody>
      </p:sp>
      <p:sp>
        <p:nvSpPr>
          <p:cNvPr id="2495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6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97" name="object 9"/>
          <p:cNvSpPr/>
          <p:nvPr/>
        </p:nvSpPr>
        <p:spPr>
          <a:xfrm>
            <a:off x="772667" y="2510027"/>
            <a:ext cx="1304546" cy="929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8" name="object 10"/>
          <p:cNvSpPr txBox="1"/>
          <p:nvPr/>
        </p:nvSpPr>
        <p:spPr>
          <a:xfrm>
            <a:off x="958088" y="2629660"/>
            <a:ext cx="770256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8750" marR="5080" indent="-146685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</a:t>
            </a:r>
            <a:r>
              <a:rPr spc="-10"/>
              <a:t>RDS</a:t>
            </a:r>
          </a:p>
        </p:txBody>
      </p:sp>
      <p:sp>
        <p:nvSpPr>
          <p:cNvPr id="2499" name="object 11"/>
          <p:cNvSpPr/>
          <p:nvPr/>
        </p:nvSpPr>
        <p:spPr>
          <a:xfrm>
            <a:off x="1021080" y="1684020"/>
            <a:ext cx="731520" cy="7315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object 1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02" name="object 2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03" name="object 3"/>
          <p:cNvSpPr txBox="1"/>
          <p:nvPr>
            <p:ph type="title"/>
          </p:nvPr>
        </p:nvSpPr>
        <p:spPr>
          <a:xfrm>
            <a:off x="415544" y="139064"/>
            <a:ext cx="225742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RDS</a:t>
            </a:r>
          </a:p>
        </p:txBody>
      </p:sp>
      <p:sp>
        <p:nvSpPr>
          <p:cNvPr id="2504" name="object 4"/>
          <p:cNvSpPr txBox="1"/>
          <p:nvPr/>
        </p:nvSpPr>
        <p:spPr>
          <a:xfrm>
            <a:off x="419505" y="974825"/>
            <a:ext cx="5871212" cy="234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Simple and </a:t>
            </a:r>
            <a:r>
              <a:rPr b="1"/>
              <a:t>fast to</a:t>
            </a:r>
            <a:r>
              <a:rPr b="1" spc="-65"/>
              <a:t> </a:t>
            </a:r>
            <a:r>
              <a:rPr b="1"/>
              <a:t>deploy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Manages common database administrative</a:t>
            </a:r>
            <a:r>
              <a:rPr spc="-145"/>
              <a:t> </a:t>
            </a:r>
            <a:r>
              <a:t>tasks</a:t>
            </a:r>
          </a:p>
          <a:p>
            <a:pPr marL="355600" indent="-3429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Compatible </a:t>
            </a:r>
            <a:r>
              <a:rPr b="0"/>
              <a:t>with your</a:t>
            </a:r>
            <a:r>
              <a:rPr b="0" spc="-55"/>
              <a:t> </a:t>
            </a:r>
            <a:r>
              <a:rPr b="0"/>
              <a:t>applications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Fast, predictable</a:t>
            </a:r>
            <a:r>
              <a:rPr spc="-75"/>
              <a:t> </a:t>
            </a:r>
            <a:r>
              <a:t>performance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Simple and </a:t>
            </a:r>
            <a:r>
              <a:rPr b="1"/>
              <a:t>fast to</a:t>
            </a:r>
            <a:r>
              <a:rPr b="1" spc="-70"/>
              <a:t> </a:t>
            </a:r>
            <a:r>
              <a:rPr b="1"/>
              <a:t>scale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Secure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Cost-effective</a:t>
            </a:r>
          </a:p>
        </p:txBody>
      </p:sp>
      <p:sp>
        <p:nvSpPr>
          <p:cNvPr id="2505" name="object 5"/>
          <p:cNvSpPr/>
          <p:nvPr/>
        </p:nvSpPr>
        <p:spPr>
          <a:xfrm>
            <a:off x="8180189" y="261084"/>
            <a:ext cx="635268" cy="7122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6" name="object 6"/>
          <p:cNvSpPr/>
          <p:nvPr/>
        </p:nvSpPr>
        <p:spPr>
          <a:xfrm>
            <a:off x="5547359" y="2167127"/>
            <a:ext cx="762001" cy="5547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7" name="object 7"/>
          <p:cNvSpPr/>
          <p:nvPr/>
        </p:nvSpPr>
        <p:spPr>
          <a:xfrm>
            <a:off x="6548628" y="2127504"/>
            <a:ext cx="762001" cy="6019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8" name="object 8"/>
          <p:cNvSpPr/>
          <p:nvPr/>
        </p:nvSpPr>
        <p:spPr>
          <a:xfrm>
            <a:off x="7510271" y="2118360"/>
            <a:ext cx="723901" cy="60198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9" name="object 9"/>
          <p:cNvSpPr/>
          <p:nvPr/>
        </p:nvSpPr>
        <p:spPr>
          <a:xfrm>
            <a:off x="6329171" y="3722194"/>
            <a:ext cx="964693" cy="176198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0" name="object 10"/>
          <p:cNvSpPr/>
          <p:nvPr/>
        </p:nvSpPr>
        <p:spPr>
          <a:xfrm>
            <a:off x="6978394" y="2923032"/>
            <a:ext cx="1046989" cy="47195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1" name="object 11"/>
          <p:cNvSpPr/>
          <p:nvPr/>
        </p:nvSpPr>
        <p:spPr>
          <a:xfrm>
            <a:off x="5857842" y="2813810"/>
            <a:ext cx="782639" cy="55981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object 9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14" name="object 2"/>
          <p:cNvSpPr txBox="1"/>
          <p:nvPr>
            <p:ph type="title"/>
          </p:nvPr>
        </p:nvSpPr>
        <p:spPr>
          <a:xfrm>
            <a:off x="415543" y="139064"/>
            <a:ext cx="565721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How Amazon RDS Backups Work</a:t>
            </a:r>
          </a:p>
        </p:txBody>
      </p:sp>
      <p:sp>
        <p:nvSpPr>
          <p:cNvPr id="2515" name="object 3"/>
          <p:cNvSpPr txBox="1"/>
          <p:nvPr/>
        </p:nvSpPr>
        <p:spPr>
          <a:xfrm>
            <a:off x="876705" y="1461896"/>
            <a:ext cx="3371217" cy="155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4" indent="-287020">
              <a:spcBef>
                <a:spcPts val="1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Restore your database to</a:t>
            </a:r>
            <a:r>
              <a:rPr spc="-155"/>
              <a:t> </a:t>
            </a:r>
            <a:r>
              <a:t>a</a:t>
            </a:r>
          </a:p>
          <a:p>
            <a:pPr indent="299084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point in</a:t>
            </a:r>
            <a:r>
              <a:rPr spc="-39"/>
              <a:t> </a:t>
            </a:r>
            <a:r>
              <a:t>time.</a:t>
            </a:r>
          </a:p>
          <a:p>
            <a:pPr marL="299084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enabled by</a:t>
            </a:r>
            <a:r>
              <a:rPr spc="-60"/>
              <a:t> </a:t>
            </a:r>
            <a:r>
              <a:t>default.</a:t>
            </a:r>
          </a:p>
          <a:p>
            <a:pPr marL="299084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you choose a</a:t>
            </a:r>
            <a:r>
              <a:rPr spc="-110"/>
              <a:t> </a:t>
            </a:r>
            <a:r>
              <a:t>retention</a:t>
            </a:r>
          </a:p>
          <a:p>
            <a:pPr indent="299084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period up </a:t>
            </a:r>
            <a:r>
              <a:rPr spc="-4"/>
              <a:t>to </a:t>
            </a:r>
            <a:r>
              <a:t>35</a:t>
            </a:r>
            <a:r>
              <a:rPr spc="-75"/>
              <a:t> </a:t>
            </a:r>
            <a:r>
              <a:t>days.</a:t>
            </a:r>
          </a:p>
        </p:txBody>
      </p:sp>
      <p:sp>
        <p:nvSpPr>
          <p:cNvPr id="2516" name="object 4"/>
          <p:cNvSpPr txBox="1"/>
          <p:nvPr/>
        </p:nvSpPr>
        <p:spPr>
          <a:xfrm>
            <a:off x="419505" y="1035177"/>
            <a:ext cx="6812282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tabLst>
                <a:tab pos="4013200" algn="l"/>
              </a:tabLst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Automatic</a:t>
            </a:r>
            <a:r>
              <a:rPr spc="15"/>
              <a:t> </a:t>
            </a:r>
            <a:r>
              <a:t>Backups</a:t>
            </a:r>
            <a:r>
              <a:rPr b="0"/>
              <a:t>:	</a:t>
            </a:r>
            <a:r>
              <a:rPr spc="0"/>
              <a:t>Manual</a:t>
            </a:r>
            <a:r>
              <a:rPr spc="-70"/>
              <a:t> </a:t>
            </a:r>
            <a:r>
              <a:t>Snapshots</a:t>
            </a:r>
            <a:r>
              <a:rPr b="0"/>
              <a:t>:</a:t>
            </a:r>
          </a:p>
        </p:txBody>
      </p:sp>
      <p:sp>
        <p:nvSpPr>
          <p:cNvPr id="2517" name="object 5"/>
          <p:cNvSpPr txBox="1"/>
          <p:nvPr/>
        </p:nvSpPr>
        <p:spPr>
          <a:xfrm>
            <a:off x="4888484" y="1461896"/>
            <a:ext cx="3502026" cy="218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4" marR="346075" indent="-287020">
              <a:spcBef>
                <a:spcPts val="1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you build a new  database instance from</a:t>
            </a:r>
            <a:r>
              <a:rPr spc="-140"/>
              <a:t> </a:t>
            </a:r>
            <a:r>
              <a:t>a  snapshot.</a:t>
            </a:r>
          </a:p>
          <a:p>
            <a:pPr marL="299084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initiated by the</a:t>
            </a:r>
            <a:r>
              <a:rPr spc="-75"/>
              <a:t> </a:t>
            </a:r>
            <a:r>
              <a:rPr spc="-19"/>
              <a:t>user.</a:t>
            </a:r>
          </a:p>
          <a:p>
            <a:pPr marL="299084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Persist until the user</a:t>
            </a:r>
            <a:r>
              <a:rPr spc="-125"/>
              <a:t> </a:t>
            </a:r>
            <a:r>
              <a:t>deletes</a:t>
            </a:r>
          </a:p>
          <a:p>
            <a:pPr indent="299084"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them.</a:t>
            </a:r>
          </a:p>
          <a:p>
            <a:pPr marL="299084" indent="-287020">
              <a:spcBef>
                <a:spcPts val="400"/>
              </a:spcBef>
              <a:buSzPct val="100000"/>
              <a:buChar char="•"/>
              <a:tabLst>
                <a:tab pos="292100" algn="l"/>
                <a:tab pos="2921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stored in Amazon</a:t>
            </a:r>
            <a:r>
              <a:rPr spc="-204"/>
              <a:t> </a:t>
            </a:r>
            <a:r>
              <a:t>S3.</a:t>
            </a:r>
          </a:p>
        </p:txBody>
      </p:sp>
      <p:sp>
        <p:nvSpPr>
          <p:cNvPr id="2518" name="object 6"/>
          <p:cNvSpPr/>
          <p:nvPr/>
        </p:nvSpPr>
        <p:spPr>
          <a:xfrm>
            <a:off x="1828799" y="3400044"/>
            <a:ext cx="1368554" cy="136855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9" name="object 7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20" name="object 8"/>
          <p:cNvSpPr/>
          <p:nvPr/>
        </p:nvSpPr>
        <p:spPr>
          <a:xfrm>
            <a:off x="8180189" y="261084"/>
            <a:ext cx="635268" cy="7122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bject 11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03" name="object 2"/>
          <p:cNvSpPr txBox="1"/>
          <p:nvPr>
            <p:ph type="title"/>
          </p:nvPr>
        </p:nvSpPr>
        <p:spPr>
          <a:xfrm>
            <a:off x="78738" y="139064"/>
            <a:ext cx="8686167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/>
            </a:pPr>
            <a:r>
              <a:t>Advantages and Benefits of AWS Cloud</a:t>
            </a:r>
            <a:r>
              <a:rPr spc="0"/>
              <a:t> </a:t>
            </a:r>
            <a:r>
              <a:t>Computing</a:t>
            </a:r>
          </a:p>
        </p:txBody>
      </p:sp>
      <p:sp>
        <p:nvSpPr>
          <p:cNvPr id="204" name="object 3"/>
          <p:cNvSpPr/>
          <p:nvPr/>
        </p:nvSpPr>
        <p:spPr>
          <a:xfrm>
            <a:off x="664097" y="949687"/>
            <a:ext cx="824637" cy="8327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object 4"/>
          <p:cNvSpPr/>
          <p:nvPr/>
        </p:nvSpPr>
        <p:spPr>
          <a:xfrm>
            <a:off x="668811" y="2052709"/>
            <a:ext cx="887416" cy="8446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object 5"/>
          <p:cNvSpPr/>
          <p:nvPr/>
        </p:nvSpPr>
        <p:spPr>
          <a:xfrm>
            <a:off x="601166" y="3208839"/>
            <a:ext cx="964752" cy="77759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object 6"/>
          <p:cNvSpPr txBox="1"/>
          <p:nvPr>
            <p:ph type="body" sz="quarter" idx="1"/>
          </p:nvPr>
        </p:nvSpPr>
        <p:spPr>
          <a:xfrm>
            <a:off x="1674367" y="1101089"/>
            <a:ext cx="2262504" cy="2764791"/>
          </a:xfrm>
          <a:prstGeom prst="rect">
            <a:avLst/>
          </a:prstGeom>
        </p:spPr>
        <p:txBody>
          <a:bodyPr/>
          <a:lstStyle/>
          <a:p>
            <a:pPr marR="5080" indent="12700">
              <a:spcBef>
                <a:spcPts val="100"/>
              </a:spcBef>
              <a:defRPr spc="-100"/>
            </a:pPr>
            <a:r>
              <a:t>Trade capital expense  </a:t>
            </a:r>
            <a:r>
              <a:rPr spc="0"/>
              <a:t>for </a:t>
            </a:r>
            <a:r>
              <a:t>variable expense.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spc="-100"/>
            </a:pPr>
            <a:r>
              <a:t>Benefit </a:t>
            </a:r>
            <a:r>
              <a:rPr spc="0"/>
              <a:t>from</a:t>
            </a:r>
            <a:r>
              <a:t> massive</a:t>
            </a:r>
          </a:p>
          <a:p>
            <a:pPr indent="12700">
              <a:defRPr spc="-100"/>
            </a:pPr>
            <a:r>
              <a:t>economies of scale.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96290" indent="12700">
              <a:defRPr spc="-100"/>
            </a:pPr>
            <a:r>
              <a:t>Stop guessing  capacity.</a:t>
            </a:r>
          </a:p>
        </p:txBody>
      </p:sp>
      <p:sp>
        <p:nvSpPr>
          <p:cNvPr id="208" name="object 7"/>
          <p:cNvSpPr/>
          <p:nvPr/>
        </p:nvSpPr>
        <p:spPr>
          <a:xfrm>
            <a:off x="5007964" y="3147060"/>
            <a:ext cx="654101" cy="86431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object 8"/>
          <p:cNvSpPr/>
          <p:nvPr/>
        </p:nvSpPr>
        <p:spPr>
          <a:xfrm>
            <a:off x="4878475" y="1016273"/>
            <a:ext cx="809366" cy="77739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object 9"/>
          <p:cNvSpPr/>
          <p:nvPr/>
        </p:nvSpPr>
        <p:spPr>
          <a:xfrm>
            <a:off x="4878446" y="2023871"/>
            <a:ext cx="883037" cy="84393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object 10"/>
          <p:cNvSpPr txBox="1"/>
          <p:nvPr/>
        </p:nvSpPr>
        <p:spPr>
          <a:xfrm>
            <a:off x="5897626" y="1101089"/>
            <a:ext cx="2553971" cy="239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26415"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Increase speed</a:t>
            </a:r>
            <a:r>
              <a:rPr spc="-40"/>
              <a:t> </a:t>
            </a:r>
            <a:r>
              <a:t>and  </a:t>
            </a:r>
            <a:r>
              <a:rPr spc="-25"/>
              <a:t>agility.</a:t>
            </a:r>
          </a:p>
          <a:p>
            <a:pPr>
              <a:defRPr sz="2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080" indent="12700"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Stop spending money on  running and maintaining  data centers.</a:t>
            </a:r>
          </a:p>
          <a:p>
            <a:pPr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 </a:t>
            </a:r>
            <a:r>
              <a:rPr spc="-10"/>
              <a:t>global </a:t>
            </a:r>
            <a:r>
              <a:rPr spc="-5"/>
              <a:t>in</a:t>
            </a:r>
            <a:r>
              <a:rPr spc="10"/>
              <a:t> </a:t>
            </a:r>
            <a:r>
              <a:rPr spc="-5"/>
              <a:t>minutes.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object 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23" name="object 2"/>
          <p:cNvSpPr/>
          <p:nvPr/>
        </p:nvSpPr>
        <p:spPr>
          <a:xfrm>
            <a:off x="3950320" y="868811"/>
            <a:ext cx="4655141" cy="28243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4" name="object 3"/>
          <p:cNvSpPr txBox="1"/>
          <p:nvPr>
            <p:ph type="title"/>
          </p:nvPr>
        </p:nvSpPr>
        <p:spPr>
          <a:xfrm>
            <a:off x="415543" y="139064"/>
            <a:ext cx="4272917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Cross-Region Snapshots</a:t>
            </a:r>
          </a:p>
        </p:txBody>
      </p:sp>
      <p:sp>
        <p:nvSpPr>
          <p:cNvPr id="2525" name="object 4"/>
          <p:cNvSpPr txBox="1"/>
          <p:nvPr/>
        </p:nvSpPr>
        <p:spPr>
          <a:xfrm>
            <a:off x="419505" y="1035176"/>
            <a:ext cx="3862072" cy="331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508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</a:t>
            </a:r>
            <a:r>
              <a:rPr spc="-5"/>
              <a:t>a </a:t>
            </a:r>
            <a:r>
              <a:rPr b="1" spc="-5"/>
              <a:t>copy </a:t>
            </a:r>
            <a:r>
              <a:t>of </a:t>
            </a:r>
            <a:r>
              <a:rPr spc="-5"/>
              <a:t>a  </a:t>
            </a:r>
            <a:r>
              <a:rPr b="1" spc="-5"/>
              <a:t>database </a:t>
            </a:r>
            <a:r>
              <a:rPr spc="-5"/>
              <a:t>snapshot  </a:t>
            </a:r>
            <a:r>
              <a:t>stored in a </a:t>
            </a:r>
            <a:r>
              <a:rPr b="1"/>
              <a:t>different</a:t>
            </a:r>
            <a:r>
              <a:rPr b="1" spc="-209"/>
              <a:t> </a:t>
            </a:r>
            <a:r>
              <a:rPr b="1" spc="-45"/>
              <a:t>AWS  </a:t>
            </a:r>
            <a:r>
              <a:rPr b="1" spc="-5"/>
              <a:t>Region</a:t>
            </a:r>
            <a:r>
              <a:rPr spc="-5"/>
              <a:t>.</a:t>
            </a:r>
          </a:p>
          <a:p>
            <a:pPr marL="355600" marR="70104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 a backup </a:t>
            </a:r>
            <a:r>
              <a:rPr spc="0"/>
              <a:t>for  </a:t>
            </a:r>
            <a:r>
              <a:t>disaster</a:t>
            </a:r>
            <a:r>
              <a:rPr spc="-10"/>
              <a:t> </a:t>
            </a:r>
            <a:r>
              <a:rPr b="1"/>
              <a:t>recovery</a:t>
            </a:r>
            <a:r>
              <a:t>.</a:t>
            </a:r>
          </a:p>
          <a:p>
            <a:pPr marL="355600" marR="32956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be used as a </a:t>
            </a:r>
            <a:r>
              <a:rPr b="1" spc="-10"/>
              <a:t>base  </a:t>
            </a:r>
            <a:r>
              <a:rPr spc="0"/>
              <a:t>for </a:t>
            </a:r>
            <a:r>
              <a:rPr b="1" spc="0"/>
              <a:t>migration </a:t>
            </a:r>
            <a:r>
              <a:rPr spc="0"/>
              <a:t>to a  </a:t>
            </a:r>
            <a:r>
              <a:rPr spc="-10"/>
              <a:t>different </a:t>
            </a:r>
            <a:r>
              <a:t>region.</a:t>
            </a:r>
          </a:p>
        </p:txBody>
      </p:sp>
      <p:sp>
        <p:nvSpPr>
          <p:cNvPr id="2526" name="object 5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7" name="object 6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28" name="object 7"/>
          <p:cNvSpPr/>
          <p:nvPr/>
        </p:nvSpPr>
        <p:spPr>
          <a:xfrm>
            <a:off x="8132064" y="251458"/>
            <a:ext cx="731521" cy="7315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object 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31" name="object 2"/>
          <p:cNvSpPr txBox="1"/>
          <p:nvPr>
            <p:ph type="title"/>
          </p:nvPr>
        </p:nvSpPr>
        <p:spPr>
          <a:xfrm>
            <a:off x="415543" y="139064"/>
            <a:ext cx="3757931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Amazon RDS Security</a:t>
            </a:r>
          </a:p>
        </p:txBody>
      </p:sp>
      <p:sp>
        <p:nvSpPr>
          <p:cNvPr id="2532" name="object 3"/>
          <p:cNvSpPr txBox="1"/>
          <p:nvPr/>
        </p:nvSpPr>
        <p:spPr>
          <a:xfrm>
            <a:off x="419505" y="974825"/>
            <a:ext cx="7943851" cy="315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 your DB instance in an </a:t>
            </a:r>
            <a:r>
              <a:rPr b="1"/>
              <a:t>Amazon</a:t>
            </a:r>
            <a:r>
              <a:rPr b="1" spc="-100"/>
              <a:t> </a:t>
            </a:r>
            <a:r>
              <a:rPr b="1"/>
              <a:t>VPC</a:t>
            </a:r>
            <a:r>
              <a:t>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b="1" spc="0"/>
              <a:t>IAM </a:t>
            </a:r>
            <a:r>
              <a:rPr b="1" spc="-4"/>
              <a:t>policies </a:t>
            </a:r>
            <a:r>
              <a:rPr spc="0"/>
              <a:t>to grant access to RDS</a:t>
            </a:r>
            <a:r>
              <a:rPr spc="-155"/>
              <a:t> </a:t>
            </a:r>
            <a:r>
              <a:rPr spc="0"/>
              <a:t>resources.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b="1" spc="0"/>
              <a:t>Security</a:t>
            </a:r>
            <a:r>
              <a:rPr b="1" spc="-55"/>
              <a:t> </a:t>
            </a:r>
            <a:r>
              <a:rPr b="1" spc="0"/>
              <a:t>Groups</a:t>
            </a:r>
            <a:r>
              <a:rPr spc="0"/>
              <a:t>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Secure Socket Layer (</a:t>
            </a:r>
            <a:r>
              <a:rPr b="1" spc="0"/>
              <a:t>SSL</a:t>
            </a:r>
            <a:r>
              <a:rPr spc="0"/>
              <a:t>) connections with DB</a:t>
            </a:r>
            <a:r>
              <a:rPr spc="-164"/>
              <a:t> </a:t>
            </a:r>
            <a:r>
              <a:rPr spc="0"/>
              <a:t>instances</a:t>
            </a:r>
          </a:p>
          <a:p>
            <a:pPr indent="355600">
              <a:defRPr spc="-5" sz="16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(Amazon Aurora, Oracle, </a:t>
            </a:r>
            <a:r>
              <a:rPr spc="-10"/>
              <a:t>MySQL, </a:t>
            </a:r>
            <a:r>
              <a:t>MariaDB, PostgreSQL, Microsoft SQL</a:t>
            </a:r>
            <a:r>
              <a:rPr spc="85"/>
              <a:t> </a:t>
            </a:r>
            <a:r>
              <a:t>Server).</a:t>
            </a:r>
          </a:p>
          <a:p>
            <a:pPr marL="35560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RDS </a:t>
            </a:r>
            <a:r>
              <a:rPr b="1" spc="-4"/>
              <a:t>encryption </a:t>
            </a:r>
            <a:r>
              <a:rPr spc="0"/>
              <a:t>to secure instances and snapshots at</a:t>
            </a:r>
            <a:r>
              <a:rPr spc="-159"/>
              <a:t> </a:t>
            </a:r>
            <a:r>
              <a:rPr spc="0"/>
              <a:t>rest.</a:t>
            </a:r>
          </a:p>
          <a:p>
            <a:pPr marL="355600" marR="5080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network encryption and transparent data encryption (</a:t>
            </a:r>
            <a:r>
              <a:rPr b="1" spc="0"/>
              <a:t>TDE</a:t>
            </a:r>
            <a:r>
              <a:rPr spc="0"/>
              <a:t>)</a:t>
            </a:r>
            <a:r>
              <a:rPr spc="-209"/>
              <a:t> </a:t>
            </a:r>
            <a:r>
              <a:rPr spc="0"/>
              <a:t>with  Oracle DB and Microsoft SQL Server</a:t>
            </a:r>
            <a:r>
              <a:rPr spc="-229"/>
              <a:t> </a:t>
            </a:r>
            <a:r>
              <a:rPr spc="0"/>
              <a:t>instances.</a:t>
            </a:r>
          </a:p>
          <a:p>
            <a:pPr marL="355600" marR="260984" indent="-342900">
              <a:spcBef>
                <a:spcPts val="4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0"/>
              <a:t>security features of your DB engine to </a:t>
            </a:r>
            <a:r>
              <a:rPr b="1" spc="0"/>
              <a:t>control access </a:t>
            </a:r>
            <a:r>
              <a:rPr spc="0"/>
              <a:t>to</a:t>
            </a:r>
            <a:r>
              <a:rPr spc="-225"/>
              <a:t> </a:t>
            </a:r>
            <a:r>
              <a:rPr spc="0"/>
              <a:t>DB  instance.</a:t>
            </a:r>
          </a:p>
        </p:txBody>
      </p:sp>
      <p:sp>
        <p:nvSpPr>
          <p:cNvPr id="2533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34" name="object 5"/>
          <p:cNvSpPr/>
          <p:nvPr/>
        </p:nvSpPr>
        <p:spPr>
          <a:xfrm>
            <a:off x="8180189" y="261084"/>
            <a:ext cx="635268" cy="7122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object 24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37" name="object 2"/>
          <p:cNvSpPr/>
          <p:nvPr/>
        </p:nvSpPr>
        <p:spPr>
          <a:xfrm>
            <a:off x="3391868" y="2687376"/>
            <a:ext cx="385157" cy="4713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8" name="object 3"/>
          <p:cNvSpPr/>
          <p:nvPr/>
        </p:nvSpPr>
        <p:spPr>
          <a:xfrm flipH="1" flipV="1">
            <a:off x="3428238" y="2704338"/>
            <a:ext cx="315088" cy="402338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9" name="object 4"/>
          <p:cNvSpPr/>
          <p:nvPr/>
        </p:nvSpPr>
        <p:spPr>
          <a:xfrm>
            <a:off x="3391868" y="1683366"/>
            <a:ext cx="385157" cy="4981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0" name="object 5"/>
          <p:cNvSpPr/>
          <p:nvPr/>
        </p:nvSpPr>
        <p:spPr>
          <a:xfrm flipH="1">
            <a:off x="3428238" y="1693926"/>
            <a:ext cx="315088" cy="431420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41" name="object 6"/>
          <p:cNvSpPr txBox="1"/>
          <p:nvPr>
            <p:ph type="title"/>
          </p:nvPr>
        </p:nvSpPr>
        <p:spPr>
          <a:xfrm>
            <a:off x="415544" y="139064"/>
            <a:ext cx="5734051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A Simple Application</a:t>
            </a:r>
            <a:r>
              <a:rPr spc="-300"/>
              <a:t> </a:t>
            </a:r>
            <a:r>
              <a:t>Architecture</a:t>
            </a:r>
          </a:p>
        </p:txBody>
      </p:sp>
      <p:sp>
        <p:nvSpPr>
          <p:cNvPr id="2542" name="object 7"/>
          <p:cNvSpPr/>
          <p:nvPr/>
        </p:nvSpPr>
        <p:spPr>
          <a:xfrm>
            <a:off x="3689603" y="1664206"/>
            <a:ext cx="405385" cy="5364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3" name="object 8"/>
          <p:cNvSpPr/>
          <p:nvPr/>
        </p:nvSpPr>
        <p:spPr>
          <a:xfrm>
            <a:off x="3743704" y="1693926"/>
            <a:ext cx="295784" cy="431420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44" name="object 9"/>
          <p:cNvSpPr/>
          <p:nvPr/>
        </p:nvSpPr>
        <p:spPr>
          <a:xfrm>
            <a:off x="3672840" y="2124455"/>
            <a:ext cx="731521" cy="57912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5" name="object 10"/>
          <p:cNvSpPr/>
          <p:nvPr/>
        </p:nvSpPr>
        <p:spPr>
          <a:xfrm>
            <a:off x="3371088" y="3105910"/>
            <a:ext cx="742189" cy="74219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6" name="object 11"/>
          <p:cNvSpPr txBox="1"/>
          <p:nvPr/>
        </p:nvSpPr>
        <p:spPr>
          <a:xfrm>
            <a:off x="4464558" y="3170682"/>
            <a:ext cx="2697481" cy="5640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11454" indent="91439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</a:t>
            </a:r>
            <a:r>
              <a:rPr spc="-50"/>
              <a:t> </a:t>
            </a:r>
            <a:r>
              <a:t>database  instance</a:t>
            </a:r>
          </a:p>
        </p:txBody>
      </p:sp>
      <p:sp>
        <p:nvSpPr>
          <p:cNvPr id="2547" name="object 12"/>
          <p:cNvSpPr txBox="1"/>
          <p:nvPr/>
        </p:nvSpPr>
        <p:spPr>
          <a:xfrm>
            <a:off x="4470653" y="2108454"/>
            <a:ext cx="2697481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29919" indent="9207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 Application</a:t>
            </a:r>
            <a:r>
              <a:rPr spc="-40"/>
              <a:t> </a:t>
            </a:r>
            <a:r>
              <a:t>Servers</a:t>
            </a:r>
          </a:p>
        </p:txBody>
      </p:sp>
      <p:sp>
        <p:nvSpPr>
          <p:cNvPr id="2548" name="object 13"/>
          <p:cNvSpPr txBox="1"/>
          <p:nvPr/>
        </p:nvSpPr>
        <p:spPr>
          <a:xfrm>
            <a:off x="4478273" y="1047749"/>
            <a:ext cx="2696211" cy="830723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88925" indent="90169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 Load</a:t>
            </a:r>
            <a:r>
              <a:rPr spc="-45"/>
              <a:t> </a:t>
            </a:r>
            <a:r>
              <a:t>Balancing  load balancer</a:t>
            </a:r>
            <a:r>
              <a:rPr spc="-20"/>
              <a:t> </a:t>
            </a:r>
            <a:r>
              <a:t>instance</a:t>
            </a:r>
          </a:p>
        </p:txBody>
      </p:sp>
      <p:sp>
        <p:nvSpPr>
          <p:cNvPr id="2549" name="object 14"/>
          <p:cNvSpPr/>
          <p:nvPr/>
        </p:nvSpPr>
        <p:spPr>
          <a:xfrm>
            <a:off x="1891963" y="3174694"/>
            <a:ext cx="644633" cy="61577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0" name="object 15"/>
          <p:cNvSpPr txBox="1"/>
          <p:nvPr/>
        </p:nvSpPr>
        <p:spPr>
          <a:xfrm>
            <a:off x="1262633" y="3929634"/>
            <a:ext cx="1871979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96519" indent="-138429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 snapshots</a:t>
            </a:r>
            <a:r>
              <a:rPr spc="-50"/>
              <a:t> </a:t>
            </a:r>
            <a:r>
              <a:t>in  Amazon</a:t>
            </a:r>
            <a:r>
              <a:rPr spc="-10"/>
              <a:t> </a:t>
            </a:r>
            <a:r>
              <a:t>S3</a:t>
            </a:r>
          </a:p>
        </p:txBody>
      </p:sp>
      <p:sp>
        <p:nvSpPr>
          <p:cNvPr id="2551" name="object 16"/>
          <p:cNvSpPr/>
          <p:nvPr/>
        </p:nvSpPr>
        <p:spPr>
          <a:xfrm>
            <a:off x="2542032" y="3442715"/>
            <a:ext cx="885445" cy="11277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2" name="object 17"/>
          <p:cNvSpPr/>
          <p:nvPr/>
        </p:nvSpPr>
        <p:spPr>
          <a:xfrm flipV="1">
            <a:off x="2585466" y="3478529"/>
            <a:ext cx="786132" cy="763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53" name="object 18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54" name="object 19"/>
          <p:cNvSpPr/>
          <p:nvPr/>
        </p:nvSpPr>
        <p:spPr>
          <a:xfrm>
            <a:off x="8180189" y="261084"/>
            <a:ext cx="635268" cy="71227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5" name="object 20"/>
          <p:cNvSpPr/>
          <p:nvPr/>
        </p:nvSpPr>
        <p:spPr>
          <a:xfrm>
            <a:off x="3470147" y="1039366"/>
            <a:ext cx="544069" cy="65379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6" name="object 21"/>
          <p:cNvSpPr/>
          <p:nvPr/>
        </p:nvSpPr>
        <p:spPr>
          <a:xfrm>
            <a:off x="3061716" y="2124455"/>
            <a:ext cx="731520" cy="57912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7" name="object 22"/>
          <p:cNvSpPr/>
          <p:nvPr/>
        </p:nvSpPr>
        <p:spPr>
          <a:xfrm>
            <a:off x="3691128" y="2668522"/>
            <a:ext cx="403861" cy="50901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8" name="object 23"/>
          <p:cNvSpPr/>
          <p:nvPr/>
        </p:nvSpPr>
        <p:spPr>
          <a:xfrm flipV="1">
            <a:off x="3743704" y="2704338"/>
            <a:ext cx="295784" cy="402338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object 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61" name="object 2"/>
          <p:cNvSpPr txBox="1"/>
          <p:nvPr>
            <p:ph type="title"/>
          </p:nvPr>
        </p:nvSpPr>
        <p:spPr>
          <a:xfrm>
            <a:off x="415543" y="139064"/>
            <a:ext cx="442722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Multi-AZ RDS Deployment</a:t>
            </a:r>
          </a:p>
        </p:txBody>
      </p:sp>
      <p:sp>
        <p:nvSpPr>
          <p:cNvPr id="2562" name="object 3"/>
          <p:cNvSpPr txBox="1"/>
          <p:nvPr/>
        </p:nvSpPr>
        <p:spPr>
          <a:xfrm>
            <a:off x="419505" y="1035177"/>
            <a:ext cx="7940042" cy="260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638809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With </a:t>
            </a:r>
            <a:r>
              <a:rPr b="1"/>
              <a:t>Multi-AZ </a:t>
            </a:r>
            <a:r>
              <a:rPr spc="-5"/>
              <a:t>operation, your database is  </a:t>
            </a:r>
            <a:r>
              <a:rPr b="1" spc="-5"/>
              <a:t>synchronously replicated </a:t>
            </a:r>
            <a:r>
              <a:rPr b="1"/>
              <a:t>to </a:t>
            </a:r>
            <a:r>
              <a:rPr b="1" spc="-5"/>
              <a:t>another </a:t>
            </a:r>
            <a:r>
              <a:rPr b="1" spc="-10"/>
              <a:t>Availability  </a:t>
            </a:r>
            <a:r>
              <a:rPr b="1" spc="-5"/>
              <a:t>Zone </a:t>
            </a:r>
            <a:r>
              <a:t>in the same </a:t>
            </a:r>
            <a:r>
              <a:rPr spc="-30"/>
              <a:t>AWS</a:t>
            </a:r>
            <a:r>
              <a:rPr spc="-175"/>
              <a:t> </a:t>
            </a:r>
            <a:r>
              <a:rPr spc="-5"/>
              <a:t>Region.</a:t>
            </a:r>
          </a:p>
          <a:p>
            <a:pPr marL="355600" marR="5080" indent="-342900">
              <a:spcBef>
                <a:spcPts val="500"/>
              </a:spcBef>
              <a:buSzPct val="100000"/>
              <a:buFont typeface="Arial"/>
              <a:buChar char="•"/>
              <a:tabLst>
                <a:tab pos="342900" algn="l"/>
                <a:tab pos="355600" algn="l"/>
              </a:tabLst>
              <a:defRPr b="1"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Failover </a:t>
            </a:r>
            <a:r>
              <a:rPr b="0" spc="0"/>
              <a:t>to the </a:t>
            </a:r>
            <a:r>
              <a:rPr b="0"/>
              <a:t>standby </a:t>
            </a:r>
            <a:r>
              <a:rPr spc="0"/>
              <a:t>automatically </a:t>
            </a:r>
            <a:r>
              <a:rPr b="0"/>
              <a:t>occurs </a:t>
            </a:r>
            <a:r>
              <a:rPr b="0" spc="-10"/>
              <a:t>in </a:t>
            </a:r>
            <a:r>
              <a:rPr b="0"/>
              <a:t>case </a:t>
            </a:r>
            <a:r>
              <a:rPr b="0" spc="0"/>
              <a:t>of  </a:t>
            </a:r>
            <a:r>
              <a:rPr b="0"/>
              <a:t>master database</a:t>
            </a:r>
            <a:r>
              <a:rPr b="0" spc="5"/>
              <a:t> </a:t>
            </a:r>
            <a:r>
              <a:rPr b="0"/>
              <a:t>failure.</a:t>
            </a:r>
          </a:p>
          <a:p>
            <a:pPr marL="355600" marR="1183005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Planned maintenance is applied </a:t>
            </a:r>
            <a:r>
              <a:rPr spc="0"/>
              <a:t>first to </a:t>
            </a:r>
            <a:r>
              <a:t>standby  databases.</a:t>
            </a:r>
          </a:p>
        </p:txBody>
      </p:sp>
      <p:sp>
        <p:nvSpPr>
          <p:cNvPr id="2563" name="object 4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64" name="object 5"/>
          <p:cNvSpPr/>
          <p:nvPr/>
        </p:nvSpPr>
        <p:spPr>
          <a:xfrm>
            <a:off x="8180189" y="261084"/>
            <a:ext cx="635268" cy="7122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object 37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567" name="object 2"/>
          <p:cNvSpPr txBox="1"/>
          <p:nvPr>
            <p:ph type="title"/>
          </p:nvPr>
        </p:nvSpPr>
        <p:spPr>
          <a:xfrm>
            <a:off x="415543" y="139064"/>
            <a:ext cx="7041517" cy="422276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600">
                <a:solidFill>
                  <a:srgbClr val="4D4D4B"/>
                </a:solidFill>
              </a:defRPr>
            </a:pPr>
            <a:r>
              <a:t>A Resilient, Durable Application</a:t>
            </a:r>
            <a:r>
              <a:rPr spc="-400"/>
              <a:t> </a:t>
            </a:r>
            <a:r>
              <a:t>Architecture</a:t>
            </a:r>
          </a:p>
        </p:txBody>
      </p:sp>
      <p:sp>
        <p:nvSpPr>
          <p:cNvPr id="2568" name="object 3"/>
          <p:cNvSpPr/>
          <p:nvPr/>
        </p:nvSpPr>
        <p:spPr>
          <a:xfrm>
            <a:off x="1566061" y="1701662"/>
            <a:ext cx="1113740" cy="4600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69" name="object 4"/>
          <p:cNvSpPr/>
          <p:nvPr/>
        </p:nvSpPr>
        <p:spPr>
          <a:xfrm flipH="1">
            <a:off x="1602486" y="1716784"/>
            <a:ext cx="1049909" cy="388240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0" name="object 5"/>
          <p:cNvSpPr/>
          <p:nvPr/>
        </p:nvSpPr>
        <p:spPr>
          <a:xfrm>
            <a:off x="2432460" y="3187543"/>
            <a:ext cx="448134" cy="56255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71" name="object 6"/>
          <p:cNvSpPr txBox="1"/>
          <p:nvPr/>
        </p:nvSpPr>
        <p:spPr>
          <a:xfrm>
            <a:off x="4732782" y="3126484"/>
            <a:ext cx="3810001" cy="830723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33679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RDS database instances:  Master and Multi-AZ</a:t>
            </a:r>
            <a:r>
              <a:rPr spc="10"/>
              <a:t> </a:t>
            </a:r>
            <a:r>
              <a:t>standby</a:t>
            </a:r>
          </a:p>
        </p:txBody>
      </p:sp>
      <p:sp>
        <p:nvSpPr>
          <p:cNvPr id="2572" name="object 7"/>
          <p:cNvSpPr txBox="1"/>
          <p:nvPr/>
        </p:nvSpPr>
        <p:spPr>
          <a:xfrm>
            <a:off x="4738878" y="2108454"/>
            <a:ext cx="2697481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87654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Application, in</a:t>
            </a:r>
            <a:r>
              <a:rPr spc="-130"/>
              <a:t> </a:t>
            </a:r>
            <a:r>
              <a:t>Amazon  EC2</a:t>
            </a:r>
            <a:r>
              <a:rPr spc="-15"/>
              <a:t> </a:t>
            </a:r>
            <a:r>
              <a:t>instances</a:t>
            </a:r>
          </a:p>
        </p:txBody>
      </p:sp>
      <p:sp>
        <p:nvSpPr>
          <p:cNvPr id="2573" name="object 8"/>
          <p:cNvSpPr txBox="1"/>
          <p:nvPr/>
        </p:nvSpPr>
        <p:spPr>
          <a:xfrm>
            <a:off x="4744973" y="1047749"/>
            <a:ext cx="2697481" cy="830723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89559" indent="90805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 Load</a:t>
            </a:r>
            <a:r>
              <a:rPr spc="-45"/>
              <a:t> </a:t>
            </a:r>
            <a:r>
              <a:t>Balancing  load balancer</a:t>
            </a:r>
            <a:r>
              <a:rPr spc="-20"/>
              <a:t> </a:t>
            </a:r>
            <a:r>
              <a:t>instance</a:t>
            </a:r>
          </a:p>
        </p:txBody>
      </p:sp>
      <p:sp>
        <p:nvSpPr>
          <p:cNvPr id="2574" name="object 9"/>
          <p:cNvSpPr/>
          <p:nvPr/>
        </p:nvSpPr>
        <p:spPr>
          <a:xfrm>
            <a:off x="1904999" y="2104644"/>
            <a:ext cx="731521" cy="6050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75" name="object 10"/>
          <p:cNvSpPr/>
          <p:nvPr/>
        </p:nvSpPr>
        <p:spPr>
          <a:xfrm>
            <a:off x="2604516" y="1682494"/>
            <a:ext cx="1060705" cy="4983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76" name="object 11"/>
          <p:cNvSpPr/>
          <p:nvPr/>
        </p:nvSpPr>
        <p:spPr>
          <a:xfrm>
            <a:off x="2652521" y="1716784"/>
            <a:ext cx="956564" cy="388240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7" name="object 12"/>
          <p:cNvSpPr/>
          <p:nvPr/>
        </p:nvSpPr>
        <p:spPr>
          <a:xfrm>
            <a:off x="2215894" y="1685544"/>
            <a:ext cx="489205" cy="49529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78" name="object 13"/>
          <p:cNvSpPr/>
          <p:nvPr/>
        </p:nvSpPr>
        <p:spPr>
          <a:xfrm flipH="1">
            <a:off x="2271522" y="1716784"/>
            <a:ext cx="381127" cy="388240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9" name="object 14"/>
          <p:cNvSpPr/>
          <p:nvPr/>
        </p:nvSpPr>
        <p:spPr>
          <a:xfrm>
            <a:off x="2599944" y="1687066"/>
            <a:ext cx="396240" cy="49377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0" name="object 15"/>
          <p:cNvSpPr/>
          <p:nvPr/>
        </p:nvSpPr>
        <p:spPr>
          <a:xfrm>
            <a:off x="2652522" y="1716784"/>
            <a:ext cx="287783" cy="388240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1" name="object 16"/>
          <p:cNvSpPr/>
          <p:nvPr/>
        </p:nvSpPr>
        <p:spPr>
          <a:xfrm>
            <a:off x="1546860" y="2674620"/>
            <a:ext cx="1152144" cy="49377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2" name="object 17"/>
          <p:cNvSpPr/>
          <p:nvPr/>
        </p:nvSpPr>
        <p:spPr>
          <a:xfrm flipH="1" flipV="1">
            <a:off x="1602486" y="2710433"/>
            <a:ext cx="1049909" cy="383034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3" name="object 18"/>
          <p:cNvSpPr/>
          <p:nvPr/>
        </p:nvSpPr>
        <p:spPr>
          <a:xfrm>
            <a:off x="2604516" y="2674620"/>
            <a:ext cx="1060705" cy="49377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4" name="object 19"/>
          <p:cNvSpPr/>
          <p:nvPr/>
        </p:nvSpPr>
        <p:spPr>
          <a:xfrm flipV="1">
            <a:off x="2652521" y="2710433"/>
            <a:ext cx="956564" cy="383034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5" name="object 20"/>
          <p:cNvSpPr/>
          <p:nvPr/>
        </p:nvSpPr>
        <p:spPr>
          <a:xfrm>
            <a:off x="2215894" y="2674620"/>
            <a:ext cx="489205" cy="49072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6" name="object 21"/>
          <p:cNvSpPr/>
          <p:nvPr/>
        </p:nvSpPr>
        <p:spPr>
          <a:xfrm flipH="1" flipV="1">
            <a:off x="2271522" y="2710433"/>
            <a:ext cx="381127" cy="383034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7" name="object 22"/>
          <p:cNvSpPr/>
          <p:nvPr/>
        </p:nvSpPr>
        <p:spPr>
          <a:xfrm>
            <a:off x="2599944" y="2674620"/>
            <a:ext cx="396240" cy="489205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8" name="object 23"/>
          <p:cNvSpPr/>
          <p:nvPr/>
        </p:nvSpPr>
        <p:spPr>
          <a:xfrm flipV="1">
            <a:off x="2652522" y="2710433"/>
            <a:ext cx="287783" cy="383034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9" name="object 24"/>
          <p:cNvSpPr/>
          <p:nvPr/>
        </p:nvSpPr>
        <p:spPr>
          <a:xfrm>
            <a:off x="3121150" y="3092194"/>
            <a:ext cx="731521" cy="73152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0" name="object 25"/>
          <p:cNvSpPr/>
          <p:nvPr/>
        </p:nvSpPr>
        <p:spPr>
          <a:xfrm>
            <a:off x="2886455" y="3468623"/>
            <a:ext cx="384048" cy="11430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1" name="object 26"/>
          <p:cNvSpPr/>
          <p:nvPr/>
        </p:nvSpPr>
        <p:spPr>
          <a:xfrm>
            <a:off x="2929888" y="3504438"/>
            <a:ext cx="284481" cy="3683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92" name="object 27"/>
          <p:cNvSpPr/>
          <p:nvPr/>
        </p:nvSpPr>
        <p:spPr>
          <a:xfrm>
            <a:off x="885444" y="3107434"/>
            <a:ext cx="701041" cy="7010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3" name="object 28"/>
          <p:cNvSpPr txBox="1"/>
          <p:nvPr/>
        </p:nvSpPr>
        <p:spPr>
          <a:xfrm>
            <a:off x="176021" y="3929634"/>
            <a:ext cx="1870076" cy="830722"/>
          </a:xfrm>
          <a:prstGeom prst="rect">
            <a:avLst/>
          </a:prstGeom>
          <a:ln w="38100">
            <a:solidFill>
              <a:srgbClr val="464646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1300" marR="95885" indent="-139700">
              <a:spcBef>
                <a:spcPts val="3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DB snapshots</a:t>
            </a:r>
            <a:r>
              <a:rPr spc="-50"/>
              <a:t> </a:t>
            </a:r>
            <a:r>
              <a:t>in  Amazon</a:t>
            </a:r>
            <a:r>
              <a:rPr spc="-10"/>
              <a:t> </a:t>
            </a:r>
            <a:r>
              <a:t>S3</a:t>
            </a:r>
          </a:p>
        </p:txBody>
      </p:sp>
      <p:sp>
        <p:nvSpPr>
          <p:cNvPr id="2594" name="object 29"/>
          <p:cNvSpPr/>
          <p:nvPr/>
        </p:nvSpPr>
        <p:spPr>
          <a:xfrm>
            <a:off x="1543810" y="3422903"/>
            <a:ext cx="792482" cy="11734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5" name="object 30"/>
          <p:cNvSpPr/>
          <p:nvPr/>
        </p:nvSpPr>
        <p:spPr>
          <a:xfrm>
            <a:off x="1587246" y="3458717"/>
            <a:ext cx="693548" cy="5716"/>
          </a:xfrm>
          <a:prstGeom prst="line">
            <a:avLst/>
          </a:prstGeom>
          <a:ln w="25908">
            <a:solidFill>
              <a:srgbClr val="7E7E7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96" name="object 31"/>
          <p:cNvSpPr/>
          <p:nvPr/>
        </p:nvSpPr>
        <p:spPr>
          <a:xfrm>
            <a:off x="7930133" y="125728"/>
            <a:ext cx="1095758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597" name="object 32"/>
          <p:cNvSpPr/>
          <p:nvPr/>
        </p:nvSpPr>
        <p:spPr>
          <a:xfrm>
            <a:off x="8180189" y="261084"/>
            <a:ext cx="635268" cy="71227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8" name="object 33"/>
          <p:cNvSpPr/>
          <p:nvPr/>
        </p:nvSpPr>
        <p:spPr>
          <a:xfrm>
            <a:off x="2378964" y="1062227"/>
            <a:ext cx="545593" cy="653797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9" name="object 34"/>
          <p:cNvSpPr/>
          <p:nvPr/>
        </p:nvSpPr>
        <p:spPr>
          <a:xfrm>
            <a:off x="1235963" y="2104644"/>
            <a:ext cx="731520" cy="6050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0" name="object 35"/>
          <p:cNvSpPr/>
          <p:nvPr/>
        </p:nvSpPr>
        <p:spPr>
          <a:xfrm>
            <a:off x="2574034" y="2104644"/>
            <a:ext cx="731521" cy="6050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1" name="object 36"/>
          <p:cNvSpPr/>
          <p:nvPr/>
        </p:nvSpPr>
        <p:spPr>
          <a:xfrm>
            <a:off x="3243071" y="2104644"/>
            <a:ext cx="731522" cy="60502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object 12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604" name="object 2"/>
          <p:cNvSpPr/>
          <p:nvPr/>
        </p:nvSpPr>
        <p:spPr>
          <a:xfrm>
            <a:off x="262127" y="774190"/>
            <a:ext cx="8621268" cy="331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334" y="0"/>
                </a:moveTo>
                <a:lnTo>
                  <a:pt x="775" y="0"/>
                </a:lnTo>
                <a:lnTo>
                  <a:pt x="660" y="22"/>
                </a:lnTo>
                <a:lnTo>
                  <a:pt x="551" y="85"/>
                </a:lnTo>
                <a:lnTo>
                  <a:pt x="448" y="187"/>
                </a:lnTo>
                <a:lnTo>
                  <a:pt x="353" y="325"/>
                </a:lnTo>
                <a:lnTo>
                  <a:pt x="266" y="494"/>
                </a:lnTo>
                <a:lnTo>
                  <a:pt x="190" y="693"/>
                </a:lnTo>
                <a:lnTo>
                  <a:pt x="125" y="918"/>
                </a:lnTo>
                <a:lnTo>
                  <a:pt x="72" y="1166"/>
                </a:lnTo>
                <a:lnTo>
                  <a:pt x="33" y="1434"/>
                </a:lnTo>
                <a:lnTo>
                  <a:pt x="8" y="1718"/>
                </a:lnTo>
                <a:lnTo>
                  <a:pt x="0" y="2016"/>
                </a:lnTo>
                <a:lnTo>
                  <a:pt x="0" y="18306"/>
                </a:lnTo>
                <a:lnTo>
                  <a:pt x="6" y="18624"/>
                </a:lnTo>
                <a:lnTo>
                  <a:pt x="23" y="18932"/>
                </a:lnTo>
                <a:lnTo>
                  <a:pt x="51" y="19231"/>
                </a:lnTo>
                <a:lnTo>
                  <a:pt x="88" y="19518"/>
                </a:lnTo>
                <a:lnTo>
                  <a:pt x="136" y="19793"/>
                </a:lnTo>
                <a:lnTo>
                  <a:pt x="193" y="20054"/>
                </a:lnTo>
                <a:lnTo>
                  <a:pt x="258" y="20299"/>
                </a:lnTo>
                <a:lnTo>
                  <a:pt x="331" y="20528"/>
                </a:lnTo>
                <a:lnTo>
                  <a:pt x="412" y="20738"/>
                </a:lnTo>
                <a:lnTo>
                  <a:pt x="500" y="20929"/>
                </a:lnTo>
                <a:lnTo>
                  <a:pt x="594" y="21099"/>
                </a:lnTo>
                <a:lnTo>
                  <a:pt x="694" y="21246"/>
                </a:lnTo>
                <a:lnTo>
                  <a:pt x="800" y="21370"/>
                </a:lnTo>
                <a:lnTo>
                  <a:pt x="910" y="21468"/>
                </a:lnTo>
                <a:lnTo>
                  <a:pt x="1025" y="21541"/>
                </a:lnTo>
                <a:lnTo>
                  <a:pt x="1144" y="21585"/>
                </a:lnTo>
                <a:lnTo>
                  <a:pt x="1266" y="21600"/>
                </a:lnTo>
                <a:lnTo>
                  <a:pt x="20825" y="21600"/>
                </a:lnTo>
                <a:lnTo>
                  <a:pt x="20940" y="21578"/>
                </a:lnTo>
                <a:lnTo>
                  <a:pt x="21049" y="21515"/>
                </a:lnTo>
                <a:lnTo>
                  <a:pt x="21152" y="21413"/>
                </a:lnTo>
                <a:lnTo>
                  <a:pt x="21247" y="21275"/>
                </a:lnTo>
                <a:lnTo>
                  <a:pt x="21334" y="21105"/>
                </a:lnTo>
                <a:lnTo>
                  <a:pt x="21410" y="20907"/>
                </a:lnTo>
                <a:lnTo>
                  <a:pt x="21475" y="20682"/>
                </a:lnTo>
                <a:lnTo>
                  <a:pt x="21528" y="20434"/>
                </a:lnTo>
                <a:lnTo>
                  <a:pt x="21567" y="20166"/>
                </a:lnTo>
                <a:lnTo>
                  <a:pt x="21592" y="19882"/>
                </a:lnTo>
                <a:lnTo>
                  <a:pt x="21600" y="19584"/>
                </a:lnTo>
                <a:lnTo>
                  <a:pt x="21600" y="3294"/>
                </a:lnTo>
                <a:lnTo>
                  <a:pt x="21594" y="2976"/>
                </a:lnTo>
                <a:lnTo>
                  <a:pt x="21577" y="2668"/>
                </a:lnTo>
                <a:lnTo>
                  <a:pt x="21549" y="2369"/>
                </a:lnTo>
                <a:lnTo>
                  <a:pt x="21512" y="2082"/>
                </a:lnTo>
                <a:lnTo>
                  <a:pt x="21464" y="1807"/>
                </a:lnTo>
                <a:lnTo>
                  <a:pt x="21407" y="1546"/>
                </a:lnTo>
                <a:lnTo>
                  <a:pt x="21342" y="1301"/>
                </a:lnTo>
                <a:lnTo>
                  <a:pt x="21269" y="1072"/>
                </a:lnTo>
                <a:lnTo>
                  <a:pt x="21188" y="862"/>
                </a:lnTo>
                <a:lnTo>
                  <a:pt x="21100" y="671"/>
                </a:lnTo>
                <a:lnTo>
                  <a:pt x="21006" y="501"/>
                </a:lnTo>
                <a:lnTo>
                  <a:pt x="20906" y="354"/>
                </a:lnTo>
                <a:lnTo>
                  <a:pt x="20800" y="230"/>
                </a:lnTo>
                <a:lnTo>
                  <a:pt x="20690" y="132"/>
                </a:lnTo>
                <a:lnTo>
                  <a:pt x="20575" y="59"/>
                </a:lnTo>
                <a:lnTo>
                  <a:pt x="20456" y="15"/>
                </a:lnTo>
                <a:lnTo>
                  <a:pt x="20334" y="0"/>
                </a:lnTo>
                <a:close/>
              </a:path>
            </a:pathLst>
          </a:custGeom>
          <a:solidFill>
            <a:srgbClr val="93C8E1">
              <a:alpha val="7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5" name="object 3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96" y="0"/>
                </a:moveTo>
                <a:lnTo>
                  <a:pt x="804" y="0"/>
                </a:lnTo>
                <a:lnTo>
                  <a:pt x="642" y="43"/>
                </a:lnTo>
                <a:lnTo>
                  <a:pt x="491" y="167"/>
                </a:lnTo>
                <a:lnTo>
                  <a:pt x="355" y="362"/>
                </a:lnTo>
                <a:lnTo>
                  <a:pt x="236" y="621"/>
                </a:lnTo>
                <a:lnTo>
                  <a:pt x="137" y="935"/>
                </a:lnTo>
                <a:lnTo>
                  <a:pt x="63" y="1295"/>
                </a:lnTo>
                <a:lnTo>
                  <a:pt x="16" y="1693"/>
                </a:lnTo>
                <a:lnTo>
                  <a:pt x="0" y="2121"/>
                </a:lnTo>
                <a:lnTo>
                  <a:pt x="0" y="19479"/>
                </a:lnTo>
                <a:lnTo>
                  <a:pt x="16" y="19907"/>
                </a:lnTo>
                <a:lnTo>
                  <a:pt x="63" y="20305"/>
                </a:lnTo>
                <a:lnTo>
                  <a:pt x="137" y="20665"/>
                </a:lnTo>
                <a:lnTo>
                  <a:pt x="236" y="20979"/>
                </a:lnTo>
                <a:lnTo>
                  <a:pt x="355" y="21238"/>
                </a:lnTo>
                <a:lnTo>
                  <a:pt x="491" y="21433"/>
                </a:lnTo>
                <a:lnTo>
                  <a:pt x="642" y="21557"/>
                </a:lnTo>
                <a:lnTo>
                  <a:pt x="804" y="21600"/>
                </a:lnTo>
                <a:lnTo>
                  <a:pt x="20796" y="21600"/>
                </a:lnTo>
                <a:lnTo>
                  <a:pt x="20958" y="21557"/>
                </a:lnTo>
                <a:lnTo>
                  <a:pt x="21109" y="21433"/>
                </a:lnTo>
                <a:lnTo>
                  <a:pt x="21245" y="21238"/>
                </a:lnTo>
                <a:lnTo>
                  <a:pt x="21364" y="20979"/>
                </a:lnTo>
                <a:lnTo>
                  <a:pt x="21463" y="20665"/>
                </a:lnTo>
                <a:lnTo>
                  <a:pt x="21537" y="20305"/>
                </a:lnTo>
                <a:lnTo>
                  <a:pt x="21584" y="19907"/>
                </a:lnTo>
                <a:lnTo>
                  <a:pt x="21600" y="19479"/>
                </a:lnTo>
                <a:lnTo>
                  <a:pt x="21600" y="2121"/>
                </a:lnTo>
                <a:lnTo>
                  <a:pt x="21584" y="1693"/>
                </a:lnTo>
                <a:lnTo>
                  <a:pt x="21537" y="1295"/>
                </a:lnTo>
                <a:lnTo>
                  <a:pt x="21463" y="935"/>
                </a:lnTo>
                <a:lnTo>
                  <a:pt x="21364" y="621"/>
                </a:lnTo>
                <a:lnTo>
                  <a:pt x="21245" y="362"/>
                </a:lnTo>
                <a:lnTo>
                  <a:pt x="21109" y="167"/>
                </a:lnTo>
                <a:lnTo>
                  <a:pt x="20958" y="43"/>
                </a:lnTo>
                <a:lnTo>
                  <a:pt x="207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6" name="object 4"/>
          <p:cNvSpPr/>
          <p:nvPr/>
        </p:nvSpPr>
        <p:spPr>
          <a:xfrm>
            <a:off x="2151126" y="1236724"/>
            <a:ext cx="6227065" cy="236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6" y="1693"/>
                </a:lnTo>
                <a:lnTo>
                  <a:pt x="63" y="1295"/>
                </a:lnTo>
                <a:lnTo>
                  <a:pt x="137" y="935"/>
                </a:lnTo>
                <a:lnTo>
                  <a:pt x="236" y="621"/>
                </a:lnTo>
                <a:lnTo>
                  <a:pt x="355" y="362"/>
                </a:lnTo>
                <a:lnTo>
                  <a:pt x="491" y="167"/>
                </a:lnTo>
                <a:lnTo>
                  <a:pt x="642" y="43"/>
                </a:lnTo>
                <a:lnTo>
                  <a:pt x="804" y="0"/>
                </a:lnTo>
                <a:lnTo>
                  <a:pt x="20796" y="0"/>
                </a:lnTo>
                <a:lnTo>
                  <a:pt x="20958" y="43"/>
                </a:lnTo>
                <a:lnTo>
                  <a:pt x="21109" y="167"/>
                </a:lnTo>
                <a:lnTo>
                  <a:pt x="21245" y="362"/>
                </a:lnTo>
                <a:lnTo>
                  <a:pt x="21364" y="621"/>
                </a:lnTo>
                <a:lnTo>
                  <a:pt x="21463" y="935"/>
                </a:lnTo>
                <a:lnTo>
                  <a:pt x="21537" y="1295"/>
                </a:lnTo>
                <a:lnTo>
                  <a:pt x="21584" y="1693"/>
                </a:lnTo>
                <a:lnTo>
                  <a:pt x="21600" y="2121"/>
                </a:lnTo>
                <a:lnTo>
                  <a:pt x="21600" y="19479"/>
                </a:lnTo>
                <a:lnTo>
                  <a:pt x="21584" y="19907"/>
                </a:lnTo>
                <a:lnTo>
                  <a:pt x="21537" y="20305"/>
                </a:lnTo>
                <a:lnTo>
                  <a:pt x="21463" y="20665"/>
                </a:lnTo>
                <a:lnTo>
                  <a:pt x="21364" y="20979"/>
                </a:lnTo>
                <a:lnTo>
                  <a:pt x="21245" y="21238"/>
                </a:lnTo>
                <a:lnTo>
                  <a:pt x="21109" y="21433"/>
                </a:lnTo>
                <a:lnTo>
                  <a:pt x="20958" y="21557"/>
                </a:lnTo>
                <a:lnTo>
                  <a:pt x="20796" y="21600"/>
                </a:lnTo>
                <a:lnTo>
                  <a:pt x="804" y="21600"/>
                </a:lnTo>
                <a:lnTo>
                  <a:pt x="642" y="21557"/>
                </a:lnTo>
                <a:lnTo>
                  <a:pt x="491" y="21433"/>
                </a:lnTo>
                <a:lnTo>
                  <a:pt x="355" y="21238"/>
                </a:lnTo>
                <a:lnTo>
                  <a:pt x="236" y="20979"/>
                </a:lnTo>
                <a:lnTo>
                  <a:pt x="137" y="20665"/>
                </a:lnTo>
                <a:lnTo>
                  <a:pt x="63" y="20305"/>
                </a:lnTo>
                <a:lnTo>
                  <a:pt x="16" y="19907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1">
            <a:solidFill>
              <a:srgbClr val="4646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607" name="object 5"/>
          <p:cNvSpPr txBox="1"/>
          <p:nvPr>
            <p:ph type="title"/>
          </p:nvPr>
        </p:nvSpPr>
        <p:spPr>
          <a:xfrm>
            <a:off x="415543" y="139064"/>
            <a:ext cx="3418842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/>
            </a:lvl1pPr>
          </a:lstStyle>
          <a:p>
            <a:pPr/>
            <a:r>
              <a:t>Amazon DynamoDB</a:t>
            </a:r>
          </a:p>
        </p:txBody>
      </p:sp>
      <p:sp>
        <p:nvSpPr>
          <p:cNvPr id="2608" name="object 6"/>
          <p:cNvSpPr txBox="1"/>
          <p:nvPr/>
        </p:nvSpPr>
        <p:spPr>
          <a:xfrm>
            <a:off x="2286125" y="1324177"/>
            <a:ext cx="5641976" cy="203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2200"/>
              </a:lnSpc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Allows </a:t>
            </a:r>
            <a:r>
              <a:rPr spc="-4"/>
              <a:t>you to </a:t>
            </a:r>
            <a:r>
              <a:t>store any amount of data with</a:t>
            </a:r>
            <a:r>
              <a:rPr spc="-145"/>
              <a:t> </a:t>
            </a:r>
            <a:r>
              <a:rPr b="1" spc="-4"/>
              <a:t>no</a:t>
            </a:r>
          </a:p>
          <a:p>
            <a:pPr indent="355600">
              <a:lnSpc>
                <a:spcPts val="2200"/>
              </a:lnSpc>
              <a:defRPr b="1" spc="-4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limits.</a:t>
            </a:r>
          </a:p>
          <a:p>
            <a:pPr marL="355600" indent="-342900">
              <a:lnSpc>
                <a:spcPts val="2200"/>
              </a:lnSpc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Provides fast, predictable performance</a:t>
            </a:r>
            <a:r>
              <a:rPr spc="-145"/>
              <a:t> </a:t>
            </a:r>
            <a:r>
              <a:t>using</a:t>
            </a:r>
          </a:p>
          <a:p>
            <a:pPr indent="355600">
              <a:lnSpc>
                <a:spcPts val="2200"/>
              </a:lnSpc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SSDs.</a:t>
            </a:r>
          </a:p>
          <a:p>
            <a:pPr marL="355600" indent="-342900">
              <a:lnSpc>
                <a:spcPts val="2200"/>
              </a:lnSpc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Allows </a:t>
            </a:r>
            <a:r>
              <a:rPr spc="-4"/>
              <a:t>you to </a:t>
            </a:r>
            <a:r>
              <a:t>easily provision and change</a:t>
            </a:r>
            <a:r>
              <a:rPr spc="-75"/>
              <a:t> </a:t>
            </a:r>
            <a:r>
              <a:t>the</a:t>
            </a:r>
          </a:p>
          <a:p>
            <a:pPr indent="355600">
              <a:lnSpc>
                <a:spcPts val="2200"/>
              </a:lnSpc>
              <a:defRPr b="1"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request capacity </a:t>
            </a:r>
            <a:r>
              <a:rPr b="0"/>
              <a:t>needed for each</a:t>
            </a:r>
            <a:r>
              <a:rPr b="0" spc="-135"/>
              <a:t> </a:t>
            </a:r>
            <a:r>
              <a:rPr b="0"/>
              <a:t>table.</a:t>
            </a:r>
          </a:p>
          <a:p>
            <a:pPr marL="355600" indent="-342900">
              <a:spcBef>
                <a:spcPts val="2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0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Is a </a:t>
            </a:r>
            <a:r>
              <a:rPr b="1"/>
              <a:t>fully managed</a:t>
            </a:r>
            <a:r>
              <a:t>, </a:t>
            </a:r>
            <a:r>
              <a:rPr b="1"/>
              <a:t>NoSQL </a:t>
            </a:r>
            <a:r>
              <a:t>database</a:t>
            </a:r>
            <a:r>
              <a:rPr spc="-140"/>
              <a:t> </a:t>
            </a:r>
            <a:r>
              <a:t>service.</a:t>
            </a:r>
          </a:p>
        </p:txBody>
      </p:sp>
      <p:sp>
        <p:nvSpPr>
          <p:cNvPr id="2609" name="object 7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65" y="0"/>
                </a:moveTo>
                <a:lnTo>
                  <a:pt x="1935" y="0"/>
                </a:lnTo>
                <a:lnTo>
                  <a:pt x="1182" y="167"/>
                </a:lnTo>
                <a:lnTo>
                  <a:pt x="567" y="621"/>
                </a:lnTo>
                <a:lnTo>
                  <a:pt x="152" y="1295"/>
                </a:lnTo>
                <a:lnTo>
                  <a:pt x="0" y="2121"/>
                </a:lnTo>
                <a:lnTo>
                  <a:pt x="0" y="19479"/>
                </a:lnTo>
                <a:lnTo>
                  <a:pt x="152" y="20305"/>
                </a:lnTo>
                <a:lnTo>
                  <a:pt x="567" y="20979"/>
                </a:lnTo>
                <a:lnTo>
                  <a:pt x="1182" y="21433"/>
                </a:lnTo>
                <a:lnTo>
                  <a:pt x="1935" y="21600"/>
                </a:lnTo>
                <a:lnTo>
                  <a:pt x="19665" y="21600"/>
                </a:lnTo>
                <a:lnTo>
                  <a:pt x="20418" y="21433"/>
                </a:lnTo>
                <a:lnTo>
                  <a:pt x="21033" y="20979"/>
                </a:lnTo>
                <a:lnTo>
                  <a:pt x="21448" y="20305"/>
                </a:lnTo>
                <a:lnTo>
                  <a:pt x="21600" y="19479"/>
                </a:lnTo>
                <a:lnTo>
                  <a:pt x="21600" y="2121"/>
                </a:lnTo>
                <a:lnTo>
                  <a:pt x="21448" y="1295"/>
                </a:lnTo>
                <a:lnTo>
                  <a:pt x="21033" y="621"/>
                </a:lnTo>
                <a:lnTo>
                  <a:pt x="20418" y="167"/>
                </a:lnTo>
                <a:lnTo>
                  <a:pt x="1966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0" name="object 8"/>
          <p:cNvSpPr/>
          <p:nvPr/>
        </p:nvSpPr>
        <p:spPr>
          <a:xfrm>
            <a:off x="832866" y="1541524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611" name="object 9"/>
          <p:cNvSpPr/>
          <p:nvPr/>
        </p:nvSpPr>
        <p:spPr>
          <a:xfrm>
            <a:off x="627886" y="2648711"/>
            <a:ext cx="1537717" cy="92963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2" name="object 10"/>
          <p:cNvSpPr txBox="1"/>
          <p:nvPr/>
        </p:nvSpPr>
        <p:spPr>
          <a:xfrm>
            <a:off x="813308" y="2768853"/>
            <a:ext cx="1059815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7479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D</a:t>
            </a:r>
            <a:r>
              <a:rPr spc="-25"/>
              <a:t>y</a:t>
            </a:r>
            <a:r>
              <a:t>namoDB</a:t>
            </a:r>
          </a:p>
        </p:txBody>
      </p:sp>
      <p:sp>
        <p:nvSpPr>
          <p:cNvPr id="2613" name="object 11"/>
          <p:cNvSpPr/>
          <p:nvPr/>
        </p:nvSpPr>
        <p:spPr>
          <a:xfrm>
            <a:off x="1022602" y="1677922"/>
            <a:ext cx="731522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object 73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616" name="object 2"/>
          <p:cNvSpPr txBox="1"/>
          <p:nvPr>
            <p:ph type="title"/>
          </p:nvPr>
        </p:nvSpPr>
        <p:spPr>
          <a:xfrm>
            <a:off x="415543" y="139064"/>
            <a:ext cx="3938272" cy="452121"/>
          </a:xfrm>
          <a:prstGeom prst="rect">
            <a:avLst/>
          </a:prstGeom>
        </p:spPr>
        <p:txBody>
          <a:bodyPr/>
          <a:lstStyle/>
          <a:p>
            <a:pPr indent="12700">
              <a:defRPr spc="-100" sz="2800">
                <a:solidFill>
                  <a:srgbClr val="4D4D4B"/>
                </a:solidFill>
              </a:defRPr>
            </a:pPr>
            <a:r>
              <a:t>DynamoDB Data</a:t>
            </a:r>
            <a:r>
              <a:rPr spc="0"/>
              <a:t> </a:t>
            </a:r>
            <a:r>
              <a:t>Model</a:t>
            </a:r>
          </a:p>
        </p:txBody>
      </p:sp>
      <p:sp>
        <p:nvSpPr>
          <p:cNvPr id="2617" name="object 3"/>
          <p:cNvSpPr/>
          <p:nvPr/>
        </p:nvSpPr>
        <p:spPr>
          <a:xfrm>
            <a:off x="2339338" y="1501138"/>
            <a:ext cx="780290" cy="361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8" name="object 4"/>
          <p:cNvSpPr/>
          <p:nvPr/>
        </p:nvSpPr>
        <p:spPr>
          <a:xfrm>
            <a:off x="2386583" y="1525524"/>
            <a:ext cx="685801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9" name="object 5"/>
          <p:cNvSpPr/>
          <p:nvPr/>
        </p:nvSpPr>
        <p:spPr>
          <a:xfrm>
            <a:off x="2386583" y="1525524"/>
            <a:ext cx="68580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20" name="object 6"/>
          <p:cNvSpPr/>
          <p:nvPr/>
        </p:nvSpPr>
        <p:spPr>
          <a:xfrm>
            <a:off x="3064764" y="1499616"/>
            <a:ext cx="781813" cy="3611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1" name="object 7"/>
          <p:cNvSpPr/>
          <p:nvPr/>
        </p:nvSpPr>
        <p:spPr>
          <a:xfrm>
            <a:off x="3112006" y="1524000"/>
            <a:ext cx="687325" cy="2667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2" name="object 8"/>
          <p:cNvSpPr/>
          <p:nvPr/>
        </p:nvSpPr>
        <p:spPr>
          <a:xfrm>
            <a:off x="3112006" y="1524000"/>
            <a:ext cx="687326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23" name="object 9"/>
          <p:cNvSpPr/>
          <p:nvPr/>
        </p:nvSpPr>
        <p:spPr>
          <a:xfrm>
            <a:off x="3791710" y="1499616"/>
            <a:ext cx="781813" cy="3611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4" name="object 10"/>
          <p:cNvSpPr/>
          <p:nvPr/>
        </p:nvSpPr>
        <p:spPr>
          <a:xfrm>
            <a:off x="3838954" y="1524000"/>
            <a:ext cx="687325" cy="2667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5" name="object 11"/>
          <p:cNvSpPr/>
          <p:nvPr/>
        </p:nvSpPr>
        <p:spPr>
          <a:xfrm>
            <a:off x="3838954" y="1524000"/>
            <a:ext cx="687326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26" name="object 12"/>
          <p:cNvSpPr/>
          <p:nvPr/>
        </p:nvSpPr>
        <p:spPr>
          <a:xfrm>
            <a:off x="4518659" y="1499616"/>
            <a:ext cx="780289" cy="35966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7" name="object 13"/>
          <p:cNvSpPr/>
          <p:nvPr/>
        </p:nvSpPr>
        <p:spPr>
          <a:xfrm>
            <a:off x="4565903" y="1524000"/>
            <a:ext cx="685801" cy="2651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8" name="object 14"/>
          <p:cNvSpPr/>
          <p:nvPr/>
        </p:nvSpPr>
        <p:spPr>
          <a:xfrm>
            <a:off x="4565903" y="1524000"/>
            <a:ext cx="685801" cy="26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9" y="2200"/>
                </a:lnTo>
                <a:lnTo>
                  <a:pt x="408" y="1055"/>
                </a:lnTo>
                <a:lnTo>
                  <a:pt x="850" y="283"/>
                </a:lnTo>
                <a:lnTo>
                  <a:pt x="1392" y="0"/>
                </a:lnTo>
                <a:lnTo>
                  <a:pt x="20208" y="0"/>
                </a:lnTo>
                <a:lnTo>
                  <a:pt x="20749" y="283"/>
                </a:lnTo>
                <a:lnTo>
                  <a:pt x="21192" y="1055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2" y="20545"/>
                </a:lnTo>
                <a:lnTo>
                  <a:pt x="20749" y="21317"/>
                </a:lnTo>
                <a:lnTo>
                  <a:pt x="20208" y="21600"/>
                </a:lnTo>
                <a:lnTo>
                  <a:pt x="1392" y="21600"/>
                </a:lnTo>
                <a:lnTo>
                  <a:pt x="850" y="21317"/>
                </a:lnTo>
                <a:lnTo>
                  <a:pt x="408" y="20545"/>
                </a:lnTo>
                <a:lnTo>
                  <a:pt x="10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29" name="object 15"/>
          <p:cNvSpPr/>
          <p:nvPr/>
        </p:nvSpPr>
        <p:spPr>
          <a:xfrm>
            <a:off x="2334766" y="1836420"/>
            <a:ext cx="781813" cy="3611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0" name="object 16"/>
          <p:cNvSpPr/>
          <p:nvPr/>
        </p:nvSpPr>
        <p:spPr>
          <a:xfrm>
            <a:off x="2382011" y="1860804"/>
            <a:ext cx="687324" cy="26670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1" name="object 17"/>
          <p:cNvSpPr/>
          <p:nvPr/>
        </p:nvSpPr>
        <p:spPr>
          <a:xfrm>
            <a:off x="2382011" y="1860804"/>
            <a:ext cx="687325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32" name="object 18"/>
          <p:cNvSpPr/>
          <p:nvPr/>
        </p:nvSpPr>
        <p:spPr>
          <a:xfrm>
            <a:off x="3073906" y="1836420"/>
            <a:ext cx="781813" cy="3611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3" name="object 19"/>
          <p:cNvSpPr/>
          <p:nvPr/>
        </p:nvSpPr>
        <p:spPr>
          <a:xfrm>
            <a:off x="3121150" y="1860804"/>
            <a:ext cx="687325" cy="266701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4" name="object 20"/>
          <p:cNvSpPr/>
          <p:nvPr/>
        </p:nvSpPr>
        <p:spPr>
          <a:xfrm>
            <a:off x="3121150" y="1860804"/>
            <a:ext cx="687326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35" name="object 21"/>
          <p:cNvSpPr/>
          <p:nvPr/>
        </p:nvSpPr>
        <p:spPr>
          <a:xfrm>
            <a:off x="3800854" y="1836420"/>
            <a:ext cx="781813" cy="3611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6" name="object 22"/>
          <p:cNvSpPr/>
          <p:nvPr/>
        </p:nvSpPr>
        <p:spPr>
          <a:xfrm>
            <a:off x="3848100" y="1860804"/>
            <a:ext cx="687324" cy="26670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7" name="object 23"/>
          <p:cNvSpPr/>
          <p:nvPr/>
        </p:nvSpPr>
        <p:spPr>
          <a:xfrm>
            <a:off x="3848099" y="1860804"/>
            <a:ext cx="687326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38" name="object 24"/>
          <p:cNvSpPr/>
          <p:nvPr/>
        </p:nvSpPr>
        <p:spPr>
          <a:xfrm>
            <a:off x="2337816" y="2165604"/>
            <a:ext cx="780289" cy="361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9" name="object 25"/>
          <p:cNvSpPr/>
          <p:nvPr/>
        </p:nvSpPr>
        <p:spPr>
          <a:xfrm>
            <a:off x="2385060" y="2189988"/>
            <a:ext cx="685801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0" name="object 26"/>
          <p:cNvSpPr/>
          <p:nvPr/>
        </p:nvSpPr>
        <p:spPr>
          <a:xfrm>
            <a:off x="2385060" y="2189988"/>
            <a:ext cx="68580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41" name="object 27"/>
          <p:cNvSpPr/>
          <p:nvPr/>
        </p:nvSpPr>
        <p:spPr>
          <a:xfrm>
            <a:off x="3064764" y="2164078"/>
            <a:ext cx="780289" cy="361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2" name="object 28"/>
          <p:cNvSpPr/>
          <p:nvPr/>
        </p:nvSpPr>
        <p:spPr>
          <a:xfrm>
            <a:off x="3112006" y="2188464"/>
            <a:ext cx="685801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3" name="object 29"/>
          <p:cNvSpPr/>
          <p:nvPr/>
        </p:nvSpPr>
        <p:spPr>
          <a:xfrm>
            <a:off x="3112006" y="2188464"/>
            <a:ext cx="68580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44" name="object 30"/>
          <p:cNvSpPr/>
          <p:nvPr/>
        </p:nvSpPr>
        <p:spPr>
          <a:xfrm>
            <a:off x="3791710" y="2164078"/>
            <a:ext cx="780289" cy="361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5" name="object 31"/>
          <p:cNvSpPr/>
          <p:nvPr/>
        </p:nvSpPr>
        <p:spPr>
          <a:xfrm>
            <a:off x="3838954" y="2188464"/>
            <a:ext cx="685801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6" name="object 32"/>
          <p:cNvSpPr/>
          <p:nvPr/>
        </p:nvSpPr>
        <p:spPr>
          <a:xfrm>
            <a:off x="3838954" y="2188464"/>
            <a:ext cx="68580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47" name="object 33"/>
          <p:cNvSpPr/>
          <p:nvPr/>
        </p:nvSpPr>
        <p:spPr>
          <a:xfrm>
            <a:off x="4517135" y="2164078"/>
            <a:ext cx="780289" cy="35966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8" name="object 34"/>
          <p:cNvSpPr/>
          <p:nvPr/>
        </p:nvSpPr>
        <p:spPr>
          <a:xfrm>
            <a:off x="4564379" y="2188464"/>
            <a:ext cx="685801" cy="26517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9" name="object 35"/>
          <p:cNvSpPr/>
          <p:nvPr/>
        </p:nvSpPr>
        <p:spPr>
          <a:xfrm>
            <a:off x="4564379" y="2188464"/>
            <a:ext cx="685801" cy="26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9" y="2200"/>
                </a:lnTo>
                <a:lnTo>
                  <a:pt x="408" y="1055"/>
                </a:lnTo>
                <a:lnTo>
                  <a:pt x="850" y="283"/>
                </a:lnTo>
                <a:lnTo>
                  <a:pt x="1392" y="0"/>
                </a:lnTo>
                <a:lnTo>
                  <a:pt x="20208" y="0"/>
                </a:lnTo>
                <a:lnTo>
                  <a:pt x="20749" y="283"/>
                </a:lnTo>
                <a:lnTo>
                  <a:pt x="21192" y="1055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2" y="20545"/>
                </a:lnTo>
                <a:lnTo>
                  <a:pt x="20749" y="21317"/>
                </a:lnTo>
                <a:lnTo>
                  <a:pt x="20208" y="21600"/>
                </a:lnTo>
                <a:lnTo>
                  <a:pt x="1392" y="21600"/>
                </a:lnTo>
                <a:lnTo>
                  <a:pt x="850" y="21317"/>
                </a:lnTo>
                <a:lnTo>
                  <a:pt x="408" y="20545"/>
                </a:lnTo>
                <a:lnTo>
                  <a:pt x="10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0" name="object 36"/>
          <p:cNvSpPr/>
          <p:nvPr/>
        </p:nvSpPr>
        <p:spPr>
          <a:xfrm>
            <a:off x="5242559" y="2162555"/>
            <a:ext cx="781813" cy="3611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1" name="object 37"/>
          <p:cNvSpPr/>
          <p:nvPr/>
        </p:nvSpPr>
        <p:spPr>
          <a:xfrm>
            <a:off x="5289803" y="2186938"/>
            <a:ext cx="687325" cy="26670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2" name="object 38"/>
          <p:cNvSpPr/>
          <p:nvPr/>
        </p:nvSpPr>
        <p:spPr>
          <a:xfrm>
            <a:off x="5289803" y="2186938"/>
            <a:ext cx="687326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4" y="283"/>
                </a:lnTo>
                <a:lnTo>
                  <a:pt x="1397" y="0"/>
                </a:lnTo>
                <a:lnTo>
                  <a:pt x="20203" y="0"/>
                </a:lnTo>
                <a:lnTo>
                  <a:pt x="20746" y="283"/>
                </a:lnTo>
                <a:lnTo>
                  <a:pt x="21190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0" y="20544"/>
                </a:lnTo>
                <a:lnTo>
                  <a:pt x="20746" y="21317"/>
                </a:lnTo>
                <a:lnTo>
                  <a:pt x="20203" y="21600"/>
                </a:lnTo>
                <a:lnTo>
                  <a:pt x="1397" y="21600"/>
                </a:lnTo>
                <a:lnTo>
                  <a:pt x="854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3" name="object 39"/>
          <p:cNvSpPr/>
          <p:nvPr/>
        </p:nvSpPr>
        <p:spPr>
          <a:xfrm>
            <a:off x="2337816" y="2493264"/>
            <a:ext cx="780289" cy="361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4" name="object 40"/>
          <p:cNvSpPr/>
          <p:nvPr/>
        </p:nvSpPr>
        <p:spPr>
          <a:xfrm>
            <a:off x="2385060" y="2517648"/>
            <a:ext cx="685801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5" name="object 41"/>
          <p:cNvSpPr/>
          <p:nvPr/>
        </p:nvSpPr>
        <p:spPr>
          <a:xfrm>
            <a:off x="2385060" y="2517648"/>
            <a:ext cx="68580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6" name="object 42"/>
          <p:cNvSpPr/>
          <p:nvPr/>
        </p:nvSpPr>
        <p:spPr>
          <a:xfrm>
            <a:off x="3064764" y="2491738"/>
            <a:ext cx="780289" cy="361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7" name="object 43"/>
          <p:cNvSpPr/>
          <p:nvPr/>
        </p:nvSpPr>
        <p:spPr>
          <a:xfrm>
            <a:off x="3112006" y="2516122"/>
            <a:ext cx="685801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8" name="object 44"/>
          <p:cNvSpPr/>
          <p:nvPr/>
        </p:nvSpPr>
        <p:spPr>
          <a:xfrm>
            <a:off x="3112006" y="2516122"/>
            <a:ext cx="68580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9" name="object 45"/>
          <p:cNvSpPr/>
          <p:nvPr/>
        </p:nvSpPr>
        <p:spPr>
          <a:xfrm>
            <a:off x="3791710" y="2491738"/>
            <a:ext cx="780289" cy="3611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0" name="object 46"/>
          <p:cNvSpPr/>
          <p:nvPr/>
        </p:nvSpPr>
        <p:spPr>
          <a:xfrm>
            <a:off x="3838954" y="2516122"/>
            <a:ext cx="685801" cy="26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1" name="object 47"/>
          <p:cNvSpPr/>
          <p:nvPr/>
        </p:nvSpPr>
        <p:spPr>
          <a:xfrm>
            <a:off x="3838954" y="2516122"/>
            <a:ext cx="68580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10" y="2200"/>
                </a:lnTo>
                <a:lnTo>
                  <a:pt x="410" y="1056"/>
                </a:lnTo>
                <a:lnTo>
                  <a:pt x="856" y="283"/>
                </a:lnTo>
                <a:lnTo>
                  <a:pt x="1400" y="0"/>
                </a:lnTo>
                <a:lnTo>
                  <a:pt x="20200" y="0"/>
                </a:lnTo>
                <a:lnTo>
                  <a:pt x="20744" y="283"/>
                </a:lnTo>
                <a:lnTo>
                  <a:pt x="21189" y="1056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89" y="20544"/>
                </a:lnTo>
                <a:lnTo>
                  <a:pt x="20744" y="21317"/>
                </a:lnTo>
                <a:lnTo>
                  <a:pt x="20200" y="21600"/>
                </a:lnTo>
                <a:lnTo>
                  <a:pt x="1400" y="21600"/>
                </a:lnTo>
                <a:lnTo>
                  <a:pt x="856" y="21317"/>
                </a:lnTo>
                <a:lnTo>
                  <a:pt x="410" y="20544"/>
                </a:lnTo>
                <a:lnTo>
                  <a:pt x="110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62" name="object 48"/>
          <p:cNvSpPr/>
          <p:nvPr/>
        </p:nvSpPr>
        <p:spPr>
          <a:xfrm>
            <a:off x="4517135" y="2491738"/>
            <a:ext cx="780289" cy="35966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3" name="object 49"/>
          <p:cNvSpPr/>
          <p:nvPr/>
        </p:nvSpPr>
        <p:spPr>
          <a:xfrm>
            <a:off x="4564379" y="2516122"/>
            <a:ext cx="685801" cy="26517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4" name="object 50"/>
          <p:cNvSpPr/>
          <p:nvPr/>
        </p:nvSpPr>
        <p:spPr>
          <a:xfrm>
            <a:off x="4564379" y="2516122"/>
            <a:ext cx="685801" cy="26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600"/>
                </a:moveTo>
                <a:lnTo>
                  <a:pt x="109" y="2200"/>
                </a:lnTo>
                <a:lnTo>
                  <a:pt x="408" y="1055"/>
                </a:lnTo>
                <a:lnTo>
                  <a:pt x="850" y="283"/>
                </a:lnTo>
                <a:lnTo>
                  <a:pt x="1392" y="0"/>
                </a:lnTo>
                <a:lnTo>
                  <a:pt x="20208" y="0"/>
                </a:lnTo>
                <a:lnTo>
                  <a:pt x="20749" y="283"/>
                </a:lnTo>
                <a:lnTo>
                  <a:pt x="21192" y="1055"/>
                </a:lnTo>
                <a:lnTo>
                  <a:pt x="21490" y="2200"/>
                </a:lnTo>
                <a:lnTo>
                  <a:pt x="21600" y="3600"/>
                </a:lnTo>
                <a:lnTo>
                  <a:pt x="21600" y="18000"/>
                </a:lnTo>
                <a:lnTo>
                  <a:pt x="21490" y="19400"/>
                </a:lnTo>
                <a:lnTo>
                  <a:pt x="21192" y="20545"/>
                </a:lnTo>
                <a:lnTo>
                  <a:pt x="20749" y="21317"/>
                </a:lnTo>
                <a:lnTo>
                  <a:pt x="20208" y="21600"/>
                </a:lnTo>
                <a:lnTo>
                  <a:pt x="1392" y="21600"/>
                </a:lnTo>
                <a:lnTo>
                  <a:pt x="850" y="21317"/>
                </a:lnTo>
                <a:lnTo>
                  <a:pt x="408" y="20545"/>
                </a:lnTo>
                <a:lnTo>
                  <a:pt x="109" y="19400"/>
                </a:lnTo>
                <a:lnTo>
                  <a:pt x="0" y="18000"/>
                </a:lnTo>
                <a:lnTo>
                  <a:pt x="0" y="3600"/>
                </a:lnTo>
                <a:close/>
              </a:path>
            </a:pathLst>
          </a:custGeom>
          <a:ln w="9144">
            <a:solidFill>
              <a:srgbClr val="F79D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65" name="object 51"/>
          <p:cNvSpPr/>
          <p:nvPr/>
        </p:nvSpPr>
        <p:spPr>
          <a:xfrm>
            <a:off x="2086355" y="1408174"/>
            <a:ext cx="262129" cy="148437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6" name="object 52"/>
          <p:cNvSpPr/>
          <p:nvPr/>
        </p:nvSpPr>
        <p:spPr>
          <a:xfrm>
            <a:off x="2141982" y="1443988"/>
            <a:ext cx="163070" cy="1373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7393" y="21583"/>
                </a:lnTo>
                <a:lnTo>
                  <a:pt x="13960" y="21537"/>
                </a:lnTo>
                <a:lnTo>
                  <a:pt x="11648" y="21469"/>
                </a:lnTo>
                <a:lnTo>
                  <a:pt x="10800" y="21386"/>
                </a:lnTo>
                <a:lnTo>
                  <a:pt x="10800" y="11014"/>
                </a:lnTo>
                <a:lnTo>
                  <a:pt x="9952" y="10931"/>
                </a:lnTo>
                <a:lnTo>
                  <a:pt x="7639" y="10863"/>
                </a:lnTo>
                <a:lnTo>
                  <a:pt x="4207" y="10817"/>
                </a:lnTo>
                <a:lnTo>
                  <a:pt x="0" y="10800"/>
                </a:lnTo>
                <a:lnTo>
                  <a:pt x="4207" y="10783"/>
                </a:lnTo>
                <a:lnTo>
                  <a:pt x="7639" y="10737"/>
                </a:lnTo>
                <a:lnTo>
                  <a:pt x="9952" y="10669"/>
                </a:lnTo>
                <a:lnTo>
                  <a:pt x="10800" y="10586"/>
                </a:lnTo>
                <a:lnTo>
                  <a:pt x="10800" y="214"/>
                </a:lnTo>
                <a:lnTo>
                  <a:pt x="11648" y="131"/>
                </a:lnTo>
                <a:lnTo>
                  <a:pt x="13960" y="63"/>
                </a:lnTo>
                <a:lnTo>
                  <a:pt x="17393" y="17"/>
                </a:lnTo>
                <a:lnTo>
                  <a:pt x="21600" y="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67" name="object 53"/>
          <p:cNvSpPr txBox="1"/>
          <p:nvPr/>
        </p:nvSpPr>
        <p:spPr>
          <a:xfrm>
            <a:off x="1188211" y="1868803"/>
            <a:ext cx="635001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19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-5"/>
              <a:t>a</a:t>
            </a:r>
            <a:r>
              <a:rPr spc="-15"/>
              <a:t>b</a:t>
            </a:r>
            <a:r>
              <a:rPr spc="-5"/>
              <a:t>l</a:t>
            </a:r>
            <a:r>
              <a:rPr spc="-15"/>
              <a:t>e</a:t>
            </a:r>
            <a:r>
              <a:rPr spc="0"/>
              <a:t>:  </a:t>
            </a:r>
            <a:r>
              <a:rPr spc="-5">
                <a:solidFill>
                  <a:srgbClr val="FBB64B"/>
                </a:solidFill>
              </a:rPr>
              <a:t>Mus</a:t>
            </a:r>
            <a:r>
              <a:rPr spc="-15">
                <a:solidFill>
                  <a:srgbClr val="FBB64B"/>
                </a:solidFill>
              </a:rPr>
              <a:t>i</a:t>
            </a:r>
            <a:r>
              <a:rPr spc="0">
                <a:solidFill>
                  <a:srgbClr val="FBB64B"/>
                </a:solidFill>
              </a:rPr>
              <a:t>c</a:t>
            </a:r>
          </a:p>
        </p:txBody>
      </p:sp>
      <p:sp>
        <p:nvSpPr>
          <p:cNvPr id="2668" name="object 54"/>
          <p:cNvSpPr/>
          <p:nvPr/>
        </p:nvSpPr>
        <p:spPr>
          <a:xfrm>
            <a:off x="6124954" y="1489557"/>
            <a:ext cx="138685" cy="340157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9" name="object 55"/>
          <p:cNvSpPr/>
          <p:nvPr/>
        </p:nvSpPr>
        <p:spPr>
          <a:xfrm>
            <a:off x="6166865" y="1506474"/>
            <a:ext cx="60961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12" y="32"/>
                </a:lnTo>
                <a:lnTo>
                  <a:pt x="7644" y="121"/>
                </a:lnTo>
                <a:lnTo>
                  <a:pt x="9954" y="252"/>
                </a:lnTo>
                <a:lnTo>
                  <a:pt x="10800" y="411"/>
                </a:lnTo>
                <a:lnTo>
                  <a:pt x="10800" y="10389"/>
                </a:lnTo>
                <a:lnTo>
                  <a:pt x="11646" y="10548"/>
                </a:lnTo>
                <a:lnTo>
                  <a:pt x="13955" y="10679"/>
                </a:lnTo>
                <a:lnTo>
                  <a:pt x="17387" y="10768"/>
                </a:lnTo>
                <a:lnTo>
                  <a:pt x="21600" y="10800"/>
                </a:lnTo>
                <a:lnTo>
                  <a:pt x="17387" y="10832"/>
                </a:lnTo>
                <a:lnTo>
                  <a:pt x="13955" y="10921"/>
                </a:lnTo>
                <a:lnTo>
                  <a:pt x="11646" y="11052"/>
                </a:lnTo>
                <a:lnTo>
                  <a:pt x="10800" y="11211"/>
                </a:lnTo>
                <a:lnTo>
                  <a:pt x="10800" y="21189"/>
                </a:lnTo>
                <a:lnTo>
                  <a:pt x="9954" y="21348"/>
                </a:lnTo>
                <a:lnTo>
                  <a:pt x="7644" y="21479"/>
                </a:lnTo>
                <a:lnTo>
                  <a:pt x="4212" y="21568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70" name="object 56"/>
          <p:cNvSpPr/>
          <p:nvPr/>
        </p:nvSpPr>
        <p:spPr>
          <a:xfrm>
            <a:off x="6266688" y="1846172"/>
            <a:ext cx="140018" cy="35905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1" name="object 57"/>
          <p:cNvSpPr/>
          <p:nvPr/>
        </p:nvSpPr>
        <p:spPr>
          <a:xfrm>
            <a:off x="6308597" y="1863088"/>
            <a:ext cx="62486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06" y="33"/>
                </a:lnTo>
                <a:lnTo>
                  <a:pt x="7639" y="122"/>
                </a:lnTo>
                <a:lnTo>
                  <a:pt x="9952" y="256"/>
                </a:lnTo>
                <a:lnTo>
                  <a:pt x="10800" y="422"/>
                </a:lnTo>
                <a:lnTo>
                  <a:pt x="10800" y="10378"/>
                </a:lnTo>
                <a:lnTo>
                  <a:pt x="11648" y="10544"/>
                </a:lnTo>
                <a:lnTo>
                  <a:pt x="13961" y="10678"/>
                </a:lnTo>
                <a:lnTo>
                  <a:pt x="17393" y="10767"/>
                </a:lnTo>
                <a:lnTo>
                  <a:pt x="21600" y="10800"/>
                </a:lnTo>
                <a:lnTo>
                  <a:pt x="17393" y="10833"/>
                </a:lnTo>
                <a:lnTo>
                  <a:pt x="13961" y="10922"/>
                </a:lnTo>
                <a:lnTo>
                  <a:pt x="11648" y="11056"/>
                </a:lnTo>
                <a:lnTo>
                  <a:pt x="10800" y="11222"/>
                </a:lnTo>
                <a:lnTo>
                  <a:pt x="10800" y="21178"/>
                </a:lnTo>
                <a:lnTo>
                  <a:pt x="9952" y="21344"/>
                </a:lnTo>
                <a:lnTo>
                  <a:pt x="7639" y="21478"/>
                </a:lnTo>
                <a:lnTo>
                  <a:pt x="4206" y="21567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72" name="object 58"/>
          <p:cNvSpPr/>
          <p:nvPr/>
        </p:nvSpPr>
        <p:spPr>
          <a:xfrm>
            <a:off x="6092952" y="2164613"/>
            <a:ext cx="138685" cy="33878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3" name="object 59"/>
          <p:cNvSpPr/>
          <p:nvPr/>
        </p:nvSpPr>
        <p:spPr>
          <a:xfrm>
            <a:off x="6134860" y="2181605"/>
            <a:ext cx="60961" cy="265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12" y="33"/>
                </a:lnTo>
                <a:lnTo>
                  <a:pt x="7644" y="122"/>
                </a:lnTo>
                <a:lnTo>
                  <a:pt x="9954" y="253"/>
                </a:lnTo>
                <a:lnTo>
                  <a:pt x="10800" y="414"/>
                </a:lnTo>
                <a:lnTo>
                  <a:pt x="10800" y="10386"/>
                </a:lnTo>
                <a:lnTo>
                  <a:pt x="11646" y="10547"/>
                </a:lnTo>
                <a:lnTo>
                  <a:pt x="13955" y="10678"/>
                </a:lnTo>
                <a:lnTo>
                  <a:pt x="17387" y="10767"/>
                </a:lnTo>
                <a:lnTo>
                  <a:pt x="21600" y="10800"/>
                </a:lnTo>
                <a:lnTo>
                  <a:pt x="17387" y="10833"/>
                </a:lnTo>
                <a:lnTo>
                  <a:pt x="13955" y="10922"/>
                </a:lnTo>
                <a:lnTo>
                  <a:pt x="11646" y="11053"/>
                </a:lnTo>
                <a:lnTo>
                  <a:pt x="10800" y="11214"/>
                </a:lnTo>
                <a:lnTo>
                  <a:pt x="10800" y="21186"/>
                </a:lnTo>
                <a:lnTo>
                  <a:pt x="9954" y="21347"/>
                </a:lnTo>
                <a:lnTo>
                  <a:pt x="7644" y="21478"/>
                </a:lnTo>
                <a:lnTo>
                  <a:pt x="4212" y="21567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74" name="object 60"/>
          <p:cNvSpPr/>
          <p:nvPr/>
        </p:nvSpPr>
        <p:spPr>
          <a:xfrm>
            <a:off x="6234684" y="2521305"/>
            <a:ext cx="140018" cy="35905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5" name="object 61"/>
          <p:cNvSpPr/>
          <p:nvPr/>
        </p:nvSpPr>
        <p:spPr>
          <a:xfrm>
            <a:off x="6276594" y="2538222"/>
            <a:ext cx="62485" cy="26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206" y="33"/>
                </a:lnTo>
                <a:lnTo>
                  <a:pt x="7639" y="122"/>
                </a:lnTo>
                <a:lnTo>
                  <a:pt x="9952" y="256"/>
                </a:lnTo>
                <a:lnTo>
                  <a:pt x="10800" y="422"/>
                </a:lnTo>
                <a:lnTo>
                  <a:pt x="10800" y="10378"/>
                </a:lnTo>
                <a:lnTo>
                  <a:pt x="11648" y="10544"/>
                </a:lnTo>
                <a:lnTo>
                  <a:pt x="13961" y="10678"/>
                </a:lnTo>
                <a:lnTo>
                  <a:pt x="17394" y="10767"/>
                </a:lnTo>
                <a:lnTo>
                  <a:pt x="21600" y="10800"/>
                </a:lnTo>
                <a:lnTo>
                  <a:pt x="17394" y="10833"/>
                </a:lnTo>
                <a:lnTo>
                  <a:pt x="13961" y="10922"/>
                </a:lnTo>
                <a:lnTo>
                  <a:pt x="11648" y="11056"/>
                </a:lnTo>
                <a:lnTo>
                  <a:pt x="10800" y="11222"/>
                </a:lnTo>
                <a:lnTo>
                  <a:pt x="10800" y="21178"/>
                </a:lnTo>
                <a:lnTo>
                  <a:pt x="9952" y="21344"/>
                </a:lnTo>
                <a:lnTo>
                  <a:pt x="7639" y="21478"/>
                </a:lnTo>
                <a:lnTo>
                  <a:pt x="4206" y="21567"/>
                </a:lnTo>
                <a:lnTo>
                  <a:pt x="0" y="21600"/>
                </a:lnTo>
              </a:path>
            </a:pathLst>
          </a:custGeom>
          <a:ln w="25908">
            <a:solidFill>
              <a:srgbClr val="FBB64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76" name="object 62"/>
          <p:cNvSpPr txBox="1"/>
          <p:nvPr/>
        </p:nvSpPr>
        <p:spPr>
          <a:xfrm>
            <a:off x="6582536" y="1992628"/>
            <a:ext cx="58547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5"/>
              <a:t>t</a:t>
            </a:r>
            <a:r>
              <a:rPr spc="-5"/>
              <a:t>ems</a:t>
            </a:r>
          </a:p>
        </p:txBody>
      </p:sp>
      <p:sp>
        <p:nvSpPr>
          <p:cNvPr id="2677" name="object 63"/>
          <p:cNvSpPr/>
          <p:nvPr/>
        </p:nvSpPr>
        <p:spPr>
          <a:xfrm>
            <a:off x="7881366" y="105917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678" name="object 64"/>
          <p:cNvSpPr/>
          <p:nvPr/>
        </p:nvSpPr>
        <p:spPr>
          <a:xfrm>
            <a:off x="8119229" y="251940"/>
            <a:ext cx="635268" cy="71227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9" name="object 65"/>
          <p:cNvSpPr txBox="1"/>
          <p:nvPr/>
        </p:nvSpPr>
        <p:spPr>
          <a:xfrm>
            <a:off x="4519040" y="3282188"/>
            <a:ext cx="2958466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Attributes (name-value</a:t>
            </a:r>
            <a:r>
              <a:rPr spc="0"/>
              <a:t> </a:t>
            </a:r>
            <a:r>
              <a:t>pairs)</a:t>
            </a:r>
          </a:p>
        </p:txBody>
      </p:sp>
      <p:grpSp>
        <p:nvGrpSpPr>
          <p:cNvPr id="2684" name="object 66"/>
          <p:cNvGrpSpPr/>
          <p:nvPr/>
        </p:nvGrpSpPr>
        <p:grpSpPr>
          <a:xfrm>
            <a:off x="5511546" y="2294382"/>
            <a:ext cx="660401" cy="967487"/>
            <a:chOff x="0" y="0"/>
            <a:chExt cx="660400" cy="967486"/>
          </a:xfrm>
        </p:grpSpPr>
        <p:sp>
          <p:nvSpPr>
            <p:cNvPr id="2680" name="Shape"/>
            <p:cNvSpPr/>
            <p:nvPr/>
          </p:nvSpPr>
          <p:spPr>
            <a:xfrm>
              <a:off x="28779" y="42509"/>
              <a:ext cx="631622" cy="924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" y="597"/>
                  </a:lnTo>
                  <a:lnTo>
                    <a:pt x="20866" y="21600"/>
                  </a:lnTo>
                  <a:lnTo>
                    <a:pt x="21600" y="21262"/>
                  </a:lnTo>
                  <a:lnTo>
                    <a:pt x="794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1" name="Shape"/>
            <p:cNvSpPr/>
            <p:nvPr/>
          </p:nvSpPr>
          <p:spPr>
            <a:xfrm>
              <a:off x="0" y="0"/>
              <a:ext cx="33782" cy="12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790" y="19418"/>
                  </a:lnTo>
                  <a:lnTo>
                    <a:pt x="5035" y="20652"/>
                  </a:lnTo>
                  <a:lnTo>
                    <a:pt x="9013" y="21600"/>
                  </a:lnTo>
                  <a:lnTo>
                    <a:pt x="18108" y="21423"/>
                  </a:lnTo>
                  <a:lnTo>
                    <a:pt x="21600" y="20366"/>
                  </a:lnTo>
                  <a:lnTo>
                    <a:pt x="21276" y="19109"/>
                  </a:lnTo>
                  <a:lnTo>
                    <a:pt x="19488" y="11811"/>
                  </a:lnTo>
                  <a:lnTo>
                    <a:pt x="2354" y="4937"/>
                  </a:lnTo>
                  <a:lnTo>
                    <a:pt x="16078" y="2424"/>
                  </a:lnTo>
                  <a:lnTo>
                    <a:pt x="18613" y="2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2" name="Shape"/>
            <p:cNvSpPr/>
            <p:nvPr/>
          </p:nvSpPr>
          <p:spPr>
            <a:xfrm>
              <a:off x="25145" y="13969"/>
              <a:ext cx="85092" cy="60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6" y="0"/>
                  </a:moveTo>
                  <a:lnTo>
                    <a:pt x="0" y="0"/>
                  </a:lnTo>
                  <a:lnTo>
                    <a:pt x="6817" y="14065"/>
                  </a:lnTo>
                  <a:lnTo>
                    <a:pt x="18054" y="21600"/>
                  </a:lnTo>
                  <a:lnTo>
                    <a:pt x="20020" y="20655"/>
                  </a:lnTo>
                  <a:lnTo>
                    <a:pt x="20826" y="18360"/>
                  </a:lnTo>
                  <a:lnTo>
                    <a:pt x="21600" y="16065"/>
                  </a:lnTo>
                  <a:lnTo>
                    <a:pt x="20923" y="13365"/>
                  </a:lnTo>
                  <a:lnTo>
                    <a:pt x="19279" y="12240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3" name="Shape"/>
            <p:cNvSpPr/>
            <p:nvPr/>
          </p:nvSpPr>
          <p:spPr>
            <a:xfrm>
              <a:off x="3682" y="13969"/>
              <a:ext cx="48317" cy="5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595" y="0"/>
                  </a:moveTo>
                  <a:lnTo>
                    <a:pt x="0" y="5782"/>
                  </a:lnTo>
                  <a:lnTo>
                    <a:pt x="11979" y="21600"/>
                  </a:lnTo>
                  <a:lnTo>
                    <a:pt x="11220" y="11397"/>
                  </a:lnTo>
                  <a:lnTo>
                    <a:pt x="2271" y="7557"/>
                  </a:lnTo>
                  <a:lnTo>
                    <a:pt x="10560" y="2536"/>
                  </a:lnTo>
                  <a:lnTo>
                    <a:pt x="11516" y="2536"/>
                  </a:lnTo>
                  <a:lnTo>
                    <a:pt x="9595" y="0"/>
                  </a:lnTo>
                  <a:close/>
                  <a:moveTo>
                    <a:pt x="11516" y="2536"/>
                  </a:moveTo>
                  <a:lnTo>
                    <a:pt x="10560" y="2536"/>
                  </a:lnTo>
                  <a:lnTo>
                    <a:pt x="11220" y="11397"/>
                  </a:lnTo>
                  <a:lnTo>
                    <a:pt x="21600" y="15852"/>
                  </a:lnTo>
                  <a:lnTo>
                    <a:pt x="11516" y="2536"/>
                  </a:lnTo>
                  <a:close/>
                  <a:moveTo>
                    <a:pt x="10560" y="2536"/>
                  </a:moveTo>
                  <a:lnTo>
                    <a:pt x="2271" y="7557"/>
                  </a:lnTo>
                  <a:lnTo>
                    <a:pt x="11220" y="11397"/>
                  </a:lnTo>
                  <a:lnTo>
                    <a:pt x="10560" y="2536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89" name="object 67"/>
          <p:cNvGrpSpPr/>
          <p:nvPr/>
        </p:nvGrpSpPr>
        <p:grpSpPr>
          <a:xfrm>
            <a:off x="4220717" y="1649728"/>
            <a:ext cx="1948562" cy="1615315"/>
            <a:chOff x="0" y="0"/>
            <a:chExt cx="1948561" cy="1615313"/>
          </a:xfrm>
        </p:grpSpPr>
        <p:sp>
          <p:nvSpPr>
            <p:cNvPr id="2685" name="Shape"/>
            <p:cNvSpPr/>
            <p:nvPr/>
          </p:nvSpPr>
          <p:spPr>
            <a:xfrm>
              <a:off x="39484" y="32673"/>
              <a:ext cx="1909077" cy="158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0" y="330"/>
                  </a:lnTo>
                  <a:lnTo>
                    <a:pt x="21413" y="21600"/>
                  </a:lnTo>
                  <a:lnTo>
                    <a:pt x="21600" y="21328"/>
                  </a:lnTo>
                  <a:lnTo>
                    <a:pt x="286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6" name="Shape"/>
            <p:cNvSpPr/>
            <p:nvPr/>
          </p:nvSpPr>
          <p:spPr>
            <a:xfrm>
              <a:off x="0" y="0"/>
              <a:ext cx="65406" cy="11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750" y="19699"/>
                  </a:lnTo>
                  <a:lnTo>
                    <a:pt x="13547" y="20958"/>
                  </a:lnTo>
                  <a:lnTo>
                    <a:pt x="16022" y="21600"/>
                  </a:lnTo>
                  <a:lnTo>
                    <a:pt x="18245" y="21149"/>
                  </a:lnTo>
                  <a:lnTo>
                    <a:pt x="20468" y="20673"/>
                  </a:lnTo>
                  <a:lnTo>
                    <a:pt x="21600" y="19295"/>
                  </a:lnTo>
                  <a:lnTo>
                    <a:pt x="20761" y="18036"/>
                  </a:lnTo>
                  <a:lnTo>
                    <a:pt x="15968" y="10634"/>
                  </a:lnTo>
                  <a:lnTo>
                    <a:pt x="3775" y="4919"/>
                  </a:lnTo>
                  <a:lnTo>
                    <a:pt x="9227" y="1188"/>
                  </a:lnTo>
                  <a:lnTo>
                    <a:pt x="12773" y="1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7" name="Shape"/>
            <p:cNvSpPr/>
            <p:nvPr/>
          </p:nvSpPr>
          <p:spPr>
            <a:xfrm>
              <a:off x="27940" y="6350"/>
              <a:ext cx="94489" cy="3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54" y="0"/>
                  </a:moveTo>
                  <a:lnTo>
                    <a:pt x="0" y="0"/>
                  </a:lnTo>
                  <a:lnTo>
                    <a:pt x="8424" y="17057"/>
                  </a:lnTo>
                  <a:lnTo>
                    <a:pt x="17942" y="20889"/>
                  </a:lnTo>
                  <a:lnTo>
                    <a:pt x="19568" y="21600"/>
                  </a:lnTo>
                  <a:lnTo>
                    <a:pt x="21077" y="18900"/>
                  </a:lnTo>
                  <a:lnTo>
                    <a:pt x="21600" y="11013"/>
                  </a:lnTo>
                  <a:lnTo>
                    <a:pt x="20526" y="724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8" name="Shape"/>
            <p:cNvSpPr/>
            <p:nvPr/>
          </p:nvSpPr>
          <p:spPr>
            <a:xfrm>
              <a:off x="11430" y="6350"/>
              <a:ext cx="53361" cy="50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683" y="0"/>
                  </a:moveTo>
                  <a:lnTo>
                    <a:pt x="0" y="8531"/>
                  </a:lnTo>
                  <a:lnTo>
                    <a:pt x="14945" y="21600"/>
                  </a:lnTo>
                  <a:lnTo>
                    <a:pt x="11357" y="11263"/>
                  </a:lnTo>
                  <a:lnTo>
                    <a:pt x="2519" y="9726"/>
                  </a:lnTo>
                  <a:lnTo>
                    <a:pt x="8277" y="2390"/>
                  </a:lnTo>
                  <a:lnTo>
                    <a:pt x="9417" y="2390"/>
                  </a:lnTo>
                  <a:lnTo>
                    <a:pt x="6683" y="0"/>
                  </a:lnTo>
                  <a:close/>
                  <a:moveTo>
                    <a:pt x="9417" y="2390"/>
                  </a:moveTo>
                  <a:lnTo>
                    <a:pt x="8277" y="2390"/>
                  </a:lnTo>
                  <a:lnTo>
                    <a:pt x="11357" y="11263"/>
                  </a:lnTo>
                  <a:lnTo>
                    <a:pt x="21600" y="13044"/>
                  </a:lnTo>
                  <a:lnTo>
                    <a:pt x="9417" y="2390"/>
                  </a:lnTo>
                  <a:close/>
                  <a:moveTo>
                    <a:pt x="8277" y="2390"/>
                  </a:moveTo>
                  <a:lnTo>
                    <a:pt x="2519" y="9726"/>
                  </a:lnTo>
                  <a:lnTo>
                    <a:pt x="11357" y="11263"/>
                  </a:lnTo>
                  <a:lnTo>
                    <a:pt x="8277" y="239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94" name="object 68"/>
          <p:cNvGrpSpPr/>
          <p:nvPr/>
        </p:nvGrpSpPr>
        <p:grpSpPr>
          <a:xfrm>
            <a:off x="3554729" y="2302891"/>
            <a:ext cx="2610359" cy="963678"/>
            <a:chOff x="0" y="0"/>
            <a:chExt cx="2610358" cy="963677"/>
          </a:xfrm>
        </p:grpSpPr>
        <p:sp>
          <p:nvSpPr>
            <p:cNvPr id="2690" name="Shape"/>
            <p:cNvSpPr/>
            <p:nvPr/>
          </p:nvSpPr>
          <p:spPr>
            <a:xfrm>
              <a:off x="48350" y="34473"/>
              <a:ext cx="2562009" cy="9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" y="0"/>
                  </a:moveTo>
                  <a:lnTo>
                    <a:pt x="0" y="110"/>
                  </a:lnTo>
                  <a:lnTo>
                    <a:pt x="140" y="568"/>
                  </a:lnTo>
                  <a:lnTo>
                    <a:pt x="21527" y="21600"/>
                  </a:lnTo>
                  <a:lnTo>
                    <a:pt x="21600" y="2103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1" name="Shape"/>
            <p:cNvSpPr/>
            <p:nvPr/>
          </p:nvSpPr>
          <p:spPr>
            <a:xfrm>
              <a:off x="0" y="0"/>
              <a:ext cx="126574" cy="11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04" y="0"/>
                  </a:moveTo>
                  <a:lnTo>
                    <a:pt x="0" y="4166"/>
                  </a:lnTo>
                  <a:lnTo>
                    <a:pt x="13112" y="21456"/>
                  </a:lnTo>
                  <a:lnTo>
                    <a:pt x="14499" y="21600"/>
                  </a:lnTo>
                  <a:lnTo>
                    <a:pt x="16385" y="19842"/>
                  </a:lnTo>
                  <a:lnTo>
                    <a:pt x="16493" y="18301"/>
                  </a:lnTo>
                  <a:lnTo>
                    <a:pt x="11086" y="11168"/>
                  </a:lnTo>
                  <a:lnTo>
                    <a:pt x="3381" y="8115"/>
                  </a:lnTo>
                  <a:lnTo>
                    <a:pt x="4855" y="3491"/>
                  </a:lnTo>
                  <a:lnTo>
                    <a:pt x="21600" y="3491"/>
                  </a:lnTo>
                  <a:lnTo>
                    <a:pt x="21391" y="2191"/>
                  </a:lnTo>
                  <a:lnTo>
                    <a:pt x="21153" y="867"/>
                  </a:lnTo>
                  <a:lnTo>
                    <a:pt x="20004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2" name="Shape"/>
            <p:cNvSpPr/>
            <p:nvPr/>
          </p:nvSpPr>
          <p:spPr>
            <a:xfrm>
              <a:off x="28448" y="18414"/>
              <a:ext cx="98172" cy="1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0"/>
                  </a:moveTo>
                  <a:lnTo>
                    <a:pt x="0" y="0"/>
                  </a:lnTo>
                  <a:lnTo>
                    <a:pt x="9907" y="21600"/>
                  </a:lnTo>
                  <a:lnTo>
                    <a:pt x="20594" y="9396"/>
                  </a:lnTo>
                  <a:lnTo>
                    <a:pt x="21600" y="342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6F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3" name="Shape"/>
            <p:cNvSpPr/>
            <p:nvPr/>
          </p:nvSpPr>
          <p:spPr>
            <a:xfrm>
              <a:off x="19812" y="18414"/>
              <a:ext cx="53662" cy="4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26" y="2033"/>
                  </a:moveTo>
                  <a:lnTo>
                    <a:pt x="2709" y="13280"/>
                  </a:lnTo>
                  <a:lnTo>
                    <a:pt x="11487" y="11090"/>
                  </a:lnTo>
                  <a:lnTo>
                    <a:pt x="5726" y="2033"/>
                  </a:lnTo>
                  <a:close/>
                  <a:moveTo>
                    <a:pt x="11487" y="11090"/>
                  </a:moveTo>
                  <a:lnTo>
                    <a:pt x="2709" y="13280"/>
                  </a:lnTo>
                  <a:lnTo>
                    <a:pt x="12880" y="13280"/>
                  </a:lnTo>
                  <a:lnTo>
                    <a:pt x="11487" y="11090"/>
                  </a:lnTo>
                  <a:close/>
                  <a:moveTo>
                    <a:pt x="7776" y="2033"/>
                  </a:moveTo>
                  <a:lnTo>
                    <a:pt x="5726" y="2033"/>
                  </a:lnTo>
                  <a:lnTo>
                    <a:pt x="11487" y="11090"/>
                  </a:lnTo>
                  <a:lnTo>
                    <a:pt x="21600" y="8567"/>
                  </a:lnTo>
                  <a:lnTo>
                    <a:pt x="7776" y="2033"/>
                  </a:lnTo>
                  <a:close/>
                  <a:moveTo>
                    <a:pt x="3476" y="0"/>
                  </a:moveTo>
                  <a:lnTo>
                    <a:pt x="0" y="13009"/>
                  </a:lnTo>
                  <a:lnTo>
                    <a:pt x="18174" y="21600"/>
                  </a:lnTo>
                  <a:lnTo>
                    <a:pt x="12880" y="13280"/>
                  </a:lnTo>
                  <a:lnTo>
                    <a:pt x="2709" y="13280"/>
                  </a:lnTo>
                  <a:lnTo>
                    <a:pt x="5726" y="2033"/>
                  </a:lnTo>
                  <a:lnTo>
                    <a:pt x="7776" y="2033"/>
                  </a:lnTo>
                  <a:lnTo>
                    <a:pt x="3476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95" name="object 69"/>
          <p:cNvSpPr txBox="1"/>
          <p:nvPr/>
        </p:nvSpPr>
        <p:spPr>
          <a:xfrm>
            <a:off x="2473579" y="880616"/>
            <a:ext cx="54673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Artist</a:t>
            </a:r>
          </a:p>
        </p:txBody>
      </p:sp>
      <p:sp>
        <p:nvSpPr>
          <p:cNvPr id="2696" name="object 70"/>
          <p:cNvSpPr txBox="1"/>
          <p:nvPr/>
        </p:nvSpPr>
        <p:spPr>
          <a:xfrm>
            <a:off x="3190494" y="876427"/>
            <a:ext cx="558801" cy="5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-15"/>
              <a:t>o</a:t>
            </a:r>
            <a:r>
              <a:t>ng  </a:t>
            </a:r>
            <a:r>
              <a:rPr spc="-15"/>
              <a:t>Title</a:t>
            </a:r>
          </a:p>
        </p:txBody>
      </p:sp>
      <p:sp>
        <p:nvSpPr>
          <p:cNvPr id="2697" name="object 71"/>
          <p:cNvSpPr txBox="1"/>
          <p:nvPr/>
        </p:nvSpPr>
        <p:spPr>
          <a:xfrm>
            <a:off x="3887215" y="878203"/>
            <a:ext cx="1242696" cy="52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Album</a:t>
            </a:r>
            <a:r>
              <a:rPr spc="305"/>
              <a:t> </a:t>
            </a:r>
            <a:r>
              <a:rPr spc="-50"/>
              <a:t>Year</a:t>
            </a:r>
          </a:p>
          <a:p>
            <a:pPr indent="12700">
              <a:defRPr spc="-1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Title</a:t>
            </a:r>
          </a:p>
        </p:txBody>
      </p:sp>
      <p:sp>
        <p:nvSpPr>
          <p:cNvPr id="2698" name="object 72"/>
          <p:cNvSpPr txBox="1"/>
          <p:nvPr/>
        </p:nvSpPr>
        <p:spPr>
          <a:xfrm>
            <a:off x="5365496" y="885824"/>
            <a:ext cx="660401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>
                <a:solidFill>
                  <a:srgbClr val="FBB6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</a:t>
            </a:r>
            <a:r>
              <a:rPr spc="-15"/>
              <a:t>n</a:t>
            </a:r>
            <a:r>
              <a:t>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object 6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701" name="object 2"/>
          <p:cNvSpPr txBox="1"/>
          <p:nvPr>
            <p:ph type="title"/>
          </p:nvPr>
        </p:nvSpPr>
        <p:spPr>
          <a:xfrm>
            <a:off x="415543" y="139064"/>
            <a:ext cx="4148456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Provisioned Throughput</a:t>
            </a:r>
          </a:p>
        </p:txBody>
      </p:sp>
      <p:sp>
        <p:nvSpPr>
          <p:cNvPr id="2702" name="object 3"/>
          <p:cNvSpPr txBox="1"/>
          <p:nvPr/>
        </p:nvSpPr>
        <p:spPr>
          <a:xfrm>
            <a:off x="419505" y="1035177"/>
            <a:ext cx="7639686" cy="1475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marR="73533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80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</a:t>
            </a:r>
            <a:r>
              <a:rPr spc="-5"/>
              <a:t>specify how much </a:t>
            </a:r>
            <a:r>
              <a:rPr b="1" spc="-5"/>
              <a:t>provisioned throughput  capacity </a:t>
            </a:r>
            <a:r>
              <a:rPr spc="-5"/>
              <a:t>you need </a:t>
            </a:r>
            <a:r>
              <a:rPr spc="0"/>
              <a:t>for </a:t>
            </a:r>
            <a:r>
              <a:rPr spc="-5"/>
              <a:t>reads and</a:t>
            </a:r>
            <a:r>
              <a:rPr spc="60"/>
              <a:t> </a:t>
            </a:r>
            <a:r>
              <a:rPr spc="0"/>
              <a:t>writes.</a:t>
            </a:r>
          </a:p>
          <a:p>
            <a:pPr marL="355600" indent="-342900">
              <a:spcBef>
                <a:spcPts val="500"/>
              </a:spcBef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DynamoDB allocates </a:t>
            </a:r>
            <a:r>
              <a:rPr spc="0"/>
              <a:t>the </a:t>
            </a:r>
            <a:r>
              <a:t>necessary</a:t>
            </a:r>
            <a:r>
              <a:rPr spc="95"/>
              <a:t> </a:t>
            </a:r>
            <a:r>
              <a:t>machine</a:t>
            </a:r>
          </a:p>
          <a:p>
            <a:pPr indent="355600">
              <a:defRPr spc="-5" sz="24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resources </a:t>
            </a:r>
            <a:r>
              <a:rPr spc="0"/>
              <a:t>to meet </a:t>
            </a:r>
            <a:r>
              <a:t>your</a:t>
            </a:r>
            <a:r>
              <a:rPr spc="-10"/>
              <a:t> </a:t>
            </a:r>
            <a:r>
              <a:t>needs.</a:t>
            </a:r>
          </a:p>
        </p:txBody>
      </p:sp>
      <p:sp>
        <p:nvSpPr>
          <p:cNvPr id="2703" name="object 4"/>
          <p:cNvSpPr/>
          <p:nvPr/>
        </p:nvSpPr>
        <p:spPr>
          <a:xfrm>
            <a:off x="7881366" y="105917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704" name="object 5"/>
          <p:cNvSpPr/>
          <p:nvPr/>
        </p:nvSpPr>
        <p:spPr>
          <a:xfrm>
            <a:off x="8119229" y="251940"/>
            <a:ext cx="635268" cy="71227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object 30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707" name="object 2"/>
          <p:cNvSpPr txBox="1"/>
          <p:nvPr/>
        </p:nvSpPr>
        <p:spPr>
          <a:xfrm>
            <a:off x="415543" y="139064"/>
            <a:ext cx="5391787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5" sz="2800">
                <a:solidFill>
                  <a:srgbClr val="4D4D4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Simple Application</a:t>
            </a:r>
            <a:r>
              <a:rPr spc="-200"/>
              <a:t> </a:t>
            </a:r>
            <a:r>
              <a:t>Architecture</a:t>
            </a:r>
          </a:p>
        </p:txBody>
      </p:sp>
      <p:sp>
        <p:nvSpPr>
          <p:cNvPr id="2708" name="object 3"/>
          <p:cNvSpPr txBox="1"/>
          <p:nvPr/>
        </p:nvSpPr>
        <p:spPr>
          <a:xfrm>
            <a:off x="3486658" y="2902965"/>
            <a:ext cx="714376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7310" marR="5080" indent="-55245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</a:t>
            </a:r>
            <a:r>
              <a:rPr spc="-75"/>
              <a:t> </a:t>
            </a:r>
            <a:r>
              <a:t>Load  Balancing</a:t>
            </a:r>
          </a:p>
        </p:txBody>
      </p:sp>
      <p:sp>
        <p:nvSpPr>
          <p:cNvPr id="2709" name="object 4"/>
          <p:cNvSpPr/>
          <p:nvPr/>
        </p:nvSpPr>
        <p:spPr>
          <a:xfrm>
            <a:off x="4958236" y="2250101"/>
            <a:ext cx="660089" cy="7473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10" name="object 5"/>
          <p:cNvSpPr txBox="1"/>
          <p:nvPr/>
        </p:nvSpPr>
        <p:spPr>
          <a:xfrm>
            <a:off x="4960110" y="3047744"/>
            <a:ext cx="803911" cy="2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048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EC2  app</a:t>
            </a:r>
            <a:r>
              <a:rPr spc="-90"/>
              <a:t> </a:t>
            </a:r>
            <a:r>
              <a:t>instances</a:t>
            </a:r>
          </a:p>
        </p:txBody>
      </p:sp>
      <p:sp>
        <p:nvSpPr>
          <p:cNvPr id="2711" name="object 6"/>
          <p:cNvSpPr/>
          <p:nvPr/>
        </p:nvSpPr>
        <p:spPr>
          <a:xfrm>
            <a:off x="1534907" y="3450575"/>
            <a:ext cx="548641" cy="54864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12" name="object 7"/>
          <p:cNvSpPr/>
          <p:nvPr/>
        </p:nvSpPr>
        <p:spPr>
          <a:xfrm>
            <a:off x="1610866" y="2592564"/>
            <a:ext cx="365760" cy="54864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13" name="object 8"/>
          <p:cNvSpPr/>
          <p:nvPr/>
        </p:nvSpPr>
        <p:spPr>
          <a:xfrm>
            <a:off x="3910584" y="2449066"/>
            <a:ext cx="1199389" cy="31546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22" name="object 9"/>
          <p:cNvGrpSpPr/>
          <p:nvPr/>
        </p:nvGrpSpPr>
        <p:grpSpPr>
          <a:xfrm>
            <a:off x="4068317" y="2526919"/>
            <a:ext cx="884303" cy="120143"/>
            <a:chOff x="0" y="0"/>
            <a:chExt cx="884302" cy="120142"/>
          </a:xfrm>
        </p:grpSpPr>
        <p:sp>
          <p:nvSpPr>
            <p:cNvPr id="2714" name="Shape"/>
            <p:cNvSpPr/>
            <p:nvPr/>
          </p:nvSpPr>
          <p:spPr>
            <a:xfrm>
              <a:off x="0" y="0"/>
              <a:ext cx="118111" cy="12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6" y="0"/>
                  </a:moveTo>
                  <a:lnTo>
                    <a:pt x="0" y="10800"/>
                  </a:lnTo>
                  <a:lnTo>
                    <a:pt x="18836" y="21600"/>
                  </a:lnTo>
                  <a:lnTo>
                    <a:pt x="20299" y="21235"/>
                  </a:lnTo>
                  <a:lnTo>
                    <a:pt x="20950" y="20116"/>
                  </a:lnTo>
                  <a:lnTo>
                    <a:pt x="21600" y="19020"/>
                  </a:lnTo>
                  <a:lnTo>
                    <a:pt x="21228" y="17581"/>
                  </a:lnTo>
                  <a:lnTo>
                    <a:pt x="20090" y="16942"/>
                  </a:lnTo>
                  <a:lnTo>
                    <a:pt x="13441" y="13129"/>
                  </a:lnTo>
                  <a:lnTo>
                    <a:pt x="4692" y="13129"/>
                  </a:lnTo>
                  <a:lnTo>
                    <a:pt x="4692" y="8471"/>
                  </a:lnTo>
                  <a:lnTo>
                    <a:pt x="13441" y="8471"/>
                  </a:lnTo>
                  <a:lnTo>
                    <a:pt x="20090" y="4658"/>
                  </a:lnTo>
                  <a:lnTo>
                    <a:pt x="21228" y="4018"/>
                  </a:lnTo>
                  <a:lnTo>
                    <a:pt x="21600" y="2580"/>
                  </a:lnTo>
                  <a:lnTo>
                    <a:pt x="20950" y="1484"/>
                  </a:lnTo>
                  <a:lnTo>
                    <a:pt x="20299" y="365"/>
                  </a:lnTo>
                  <a:lnTo>
                    <a:pt x="1883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5" name="Shape"/>
            <p:cNvSpPr/>
            <p:nvPr/>
          </p:nvSpPr>
          <p:spPr>
            <a:xfrm>
              <a:off x="766064" y="60070"/>
              <a:ext cx="96027" cy="6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31" y="0"/>
                  </a:moveTo>
                  <a:lnTo>
                    <a:pt x="1857" y="12284"/>
                  </a:lnTo>
                  <a:lnTo>
                    <a:pt x="457" y="13563"/>
                  </a:lnTo>
                  <a:lnTo>
                    <a:pt x="0" y="16440"/>
                  </a:lnTo>
                  <a:lnTo>
                    <a:pt x="800" y="18632"/>
                  </a:lnTo>
                  <a:lnTo>
                    <a:pt x="1628" y="20869"/>
                  </a:lnTo>
                  <a:lnTo>
                    <a:pt x="3400" y="21600"/>
                  </a:lnTo>
                  <a:lnTo>
                    <a:pt x="4799" y="20321"/>
                  </a:lnTo>
                  <a:lnTo>
                    <a:pt x="21600" y="4658"/>
                  </a:lnTo>
                  <a:lnTo>
                    <a:pt x="20797" y="4658"/>
                  </a:lnTo>
                  <a:lnTo>
                    <a:pt x="20797" y="4019"/>
                  </a:lnTo>
                  <a:lnTo>
                    <a:pt x="19340" y="4019"/>
                  </a:lnTo>
                  <a:lnTo>
                    <a:pt x="1503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6" name="Shape"/>
            <p:cNvSpPr/>
            <p:nvPr/>
          </p:nvSpPr>
          <p:spPr>
            <a:xfrm>
              <a:off x="51289" y="47117"/>
              <a:ext cx="781597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86" y="0"/>
                  </a:moveTo>
                  <a:lnTo>
                    <a:pt x="614" y="0"/>
                  </a:lnTo>
                  <a:lnTo>
                    <a:pt x="0" y="10799"/>
                  </a:lnTo>
                  <a:lnTo>
                    <a:pt x="614" y="21600"/>
                  </a:lnTo>
                  <a:lnTo>
                    <a:pt x="20986" y="21600"/>
                  </a:lnTo>
                  <a:lnTo>
                    <a:pt x="21600" y="10799"/>
                  </a:lnTo>
                  <a:lnTo>
                    <a:pt x="2098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7" name="Shape"/>
            <p:cNvSpPr/>
            <p:nvPr/>
          </p:nvSpPr>
          <p:spPr>
            <a:xfrm>
              <a:off x="858521" y="47117"/>
              <a:ext cx="25782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9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990" y="21600"/>
                  </a:lnTo>
                  <a:lnTo>
                    <a:pt x="21600" y="10799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8" name="Triangle"/>
            <p:cNvSpPr/>
            <p:nvPr/>
          </p:nvSpPr>
          <p:spPr>
            <a:xfrm>
              <a:off x="832885" y="48894"/>
              <a:ext cx="19160" cy="22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9" name="Rectangle"/>
            <p:cNvSpPr/>
            <p:nvPr/>
          </p:nvSpPr>
          <p:spPr>
            <a:xfrm>
              <a:off x="848932" y="48894"/>
              <a:ext cx="12701" cy="22354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0" name="Shape"/>
            <p:cNvSpPr/>
            <p:nvPr/>
          </p:nvSpPr>
          <p:spPr>
            <a:xfrm>
              <a:off x="766064" y="0"/>
              <a:ext cx="96027" cy="6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00" y="0"/>
                  </a:moveTo>
                  <a:lnTo>
                    <a:pt x="1628" y="730"/>
                  </a:lnTo>
                  <a:lnTo>
                    <a:pt x="800" y="2968"/>
                  </a:lnTo>
                  <a:lnTo>
                    <a:pt x="0" y="5160"/>
                  </a:lnTo>
                  <a:lnTo>
                    <a:pt x="457" y="8037"/>
                  </a:lnTo>
                  <a:lnTo>
                    <a:pt x="1857" y="9316"/>
                  </a:lnTo>
                  <a:lnTo>
                    <a:pt x="15031" y="21600"/>
                  </a:lnTo>
                  <a:lnTo>
                    <a:pt x="19340" y="17581"/>
                  </a:lnTo>
                  <a:lnTo>
                    <a:pt x="20797" y="17581"/>
                  </a:lnTo>
                  <a:lnTo>
                    <a:pt x="20797" y="16942"/>
                  </a:lnTo>
                  <a:lnTo>
                    <a:pt x="21600" y="16942"/>
                  </a:lnTo>
                  <a:lnTo>
                    <a:pt x="4799" y="1279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1" name="Shape"/>
            <p:cNvSpPr/>
            <p:nvPr/>
          </p:nvSpPr>
          <p:spPr>
            <a:xfrm>
              <a:off x="25654" y="47117"/>
              <a:ext cx="47843" cy="2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224" y="20118"/>
                  </a:lnTo>
                  <a:lnTo>
                    <a:pt x="2924" y="20118"/>
                  </a:lnTo>
                  <a:lnTo>
                    <a:pt x="2924" y="1482"/>
                  </a:lnTo>
                  <a:lnTo>
                    <a:pt x="20224" y="1482"/>
                  </a:lnTo>
                  <a:lnTo>
                    <a:pt x="21600" y="0"/>
                  </a:lnTo>
                  <a:close/>
                  <a:moveTo>
                    <a:pt x="2924" y="1482"/>
                  </a:moveTo>
                  <a:lnTo>
                    <a:pt x="2924" y="20118"/>
                  </a:lnTo>
                  <a:lnTo>
                    <a:pt x="11574" y="10799"/>
                  </a:lnTo>
                  <a:lnTo>
                    <a:pt x="2924" y="1482"/>
                  </a:lnTo>
                  <a:close/>
                  <a:moveTo>
                    <a:pt x="20224" y="1482"/>
                  </a:moveTo>
                  <a:lnTo>
                    <a:pt x="2924" y="1482"/>
                  </a:lnTo>
                  <a:lnTo>
                    <a:pt x="11574" y="10799"/>
                  </a:lnTo>
                  <a:lnTo>
                    <a:pt x="20224" y="1482"/>
                  </a:lnTo>
                  <a:close/>
                  <a:moveTo>
                    <a:pt x="11574" y="10799"/>
                  </a:moveTo>
                  <a:lnTo>
                    <a:pt x="2924" y="20118"/>
                  </a:lnTo>
                  <a:lnTo>
                    <a:pt x="20224" y="20118"/>
                  </a:lnTo>
                  <a:lnTo>
                    <a:pt x="11574" y="1079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23" name="object 10"/>
          <p:cNvSpPr txBox="1"/>
          <p:nvPr/>
        </p:nvSpPr>
        <p:spPr>
          <a:xfrm>
            <a:off x="1597913" y="4081677"/>
            <a:ext cx="410845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-9"/>
              <a:t>li</a:t>
            </a:r>
            <a:r>
              <a:t>e</a:t>
            </a:r>
            <a:r>
              <a:rPr spc="-9"/>
              <a:t>n</a:t>
            </a:r>
            <a:r>
              <a:t>ts</a:t>
            </a:r>
          </a:p>
        </p:txBody>
      </p:sp>
      <p:sp>
        <p:nvSpPr>
          <p:cNvPr id="2724" name="object 11"/>
          <p:cNvSpPr/>
          <p:nvPr/>
        </p:nvSpPr>
        <p:spPr>
          <a:xfrm>
            <a:off x="5466588" y="2490216"/>
            <a:ext cx="931164" cy="31546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33" name="object 12"/>
          <p:cNvGrpSpPr/>
          <p:nvPr/>
        </p:nvGrpSpPr>
        <p:grpSpPr>
          <a:xfrm>
            <a:off x="5624321" y="2568067"/>
            <a:ext cx="614681" cy="120142"/>
            <a:chOff x="0" y="0"/>
            <a:chExt cx="614680" cy="120141"/>
          </a:xfrm>
        </p:grpSpPr>
        <p:sp>
          <p:nvSpPr>
            <p:cNvPr id="2725" name="Shape"/>
            <p:cNvSpPr/>
            <p:nvPr/>
          </p:nvSpPr>
          <p:spPr>
            <a:xfrm>
              <a:off x="0" y="0"/>
              <a:ext cx="118111" cy="12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36" y="0"/>
                  </a:moveTo>
                  <a:lnTo>
                    <a:pt x="0" y="10800"/>
                  </a:lnTo>
                  <a:lnTo>
                    <a:pt x="18836" y="21600"/>
                  </a:lnTo>
                  <a:lnTo>
                    <a:pt x="20299" y="21235"/>
                  </a:lnTo>
                  <a:lnTo>
                    <a:pt x="20949" y="20116"/>
                  </a:lnTo>
                  <a:lnTo>
                    <a:pt x="21600" y="19020"/>
                  </a:lnTo>
                  <a:lnTo>
                    <a:pt x="21228" y="17581"/>
                  </a:lnTo>
                  <a:lnTo>
                    <a:pt x="20090" y="16942"/>
                  </a:lnTo>
                  <a:lnTo>
                    <a:pt x="13441" y="13129"/>
                  </a:lnTo>
                  <a:lnTo>
                    <a:pt x="4691" y="13129"/>
                  </a:lnTo>
                  <a:lnTo>
                    <a:pt x="4691" y="8471"/>
                  </a:lnTo>
                  <a:lnTo>
                    <a:pt x="13441" y="8471"/>
                  </a:lnTo>
                  <a:lnTo>
                    <a:pt x="20090" y="4658"/>
                  </a:lnTo>
                  <a:lnTo>
                    <a:pt x="21228" y="4018"/>
                  </a:lnTo>
                  <a:lnTo>
                    <a:pt x="21600" y="2580"/>
                  </a:lnTo>
                  <a:lnTo>
                    <a:pt x="20949" y="1484"/>
                  </a:lnTo>
                  <a:lnTo>
                    <a:pt x="20299" y="365"/>
                  </a:lnTo>
                  <a:lnTo>
                    <a:pt x="1883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6" name="Shape"/>
            <p:cNvSpPr/>
            <p:nvPr/>
          </p:nvSpPr>
          <p:spPr>
            <a:xfrm>
              <a:off x="496442" y="60070"/>
              <a:ext cx="96027" cy="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31" y="0"/>
                  </a:moveTo>
                  <a:lnTo>
                    <a:pt x="1857" y="12284"/>
                  </a:lnTo>
                  <a:lnTo>
                    <a:pt x="457" y="13563"/>
                  </a:lnTo>
                  <a:lnTo>
                    <a:pt x="0" y="16440"/>
                  </a:lnTo>
                  <a:lnTo>
                    <a:pt x="800" y="18632"/>
                  </a:lnTo>
                  <a:lnTo>
                    <a:pt x="1600" y="20869"/>
                  </a:lnTo>
                  <a:lnTo>
                    <a:pt x="3400" y="21600"/>
                  </a:lnTo>
                  <a:lnTo>
                    <a:pt x="4799" y="20321"/>
                  </a:lnTo>
                  <a:lnTo>
                    <a:pt x="21600" y="4658"/>
                  </a:lnTo>
                  <a:lnTo>
                    <a:pt x="20797" y="4658"/>
                  </a:lnTo>
                  <a:lnTo>
                    <a:pt x="20797" y="4019"/>
                  </a:lnTo>
                  <a:lnTo>
                    <a:pt x="19340" y="4019"/>
                  </a:lnTo>
                  <a:lnTo>
                    <a:pt x="1503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7" name="Shape"/>
            <p:cNvSpPr/>
            <p:nvPr/>
          </p:nvSpPr>
          <p:spPr>
            <a:xfrm>
              <a:off x="51289" y="47116"/>
              <a:ext cx="511975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63" y="0"/>
                  </a:moveTo>
                  <a:lnTo>
                    <a:pt x="937" y="0"/>
                  </a:lnTo>
                  <a:lnTo>
                    <a:pt x="0" y="10800"/>
                  </a:lnTo>
                  <a:lnTo>
                    <a:pt x="937" y="21600"/>
                  </a:lnTo>
                  <a:lnTo>
                    <a:pt x="20663" y="21600"/>
                  </a:lnTo>
                  <a:lnTo>
                    <a:pt x="21600" y="10800"/>
                  </a:lnTo>
                  <a:lnTo>
                    <a:pt x="20663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8" name="Shape"/>
            <p:cNvSpPr/>
            <p:nvPr/>
          </p:nvSpPr>
          <p:spPr>
            <a:xfrm>
              <a:off x="588899" y="47116"/>
              <a:ext cx="25782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9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990" y="21600"/>
                  </a:lnTo>
                  <a:lnTo>
                    <a:pt x="21600" y="10800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9" name="Triangle"/>
            <p:cNvSpPr/>
            <p:nvPr/>
          </p:nvSpPr>
          <p:spPr>
            <a:xfrm>
              <a:off x="563263" y="48894"/>
              <a:ext cx="19160" cy="22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0" name="Rectangle"/>
            <p:cNvSpPr/>
            <p:nvPr/>
          </p:nvSpPr>
          <p:spPr>
            <a:xfrm>
              <a:off x="579311" y="48894"/>
              <a:ext cx="12701" cy="22353"/>
            </a:xfrm>
            <a:prstGeom prst="rect">
              <a:avLst/>
            </a:pr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1" name="Shape"/>
            <p:cNvSpPr/>
            <p:nvPr/>
          </p:nvSpPr>
          <p:spPr>
            <a:xfrm>
              <a:off x="496442" y="0"/>
              <a:ext cx="96027" cy="6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00" y="0"/>
                  </a:moveTo>
                  <a:lnTo>
                    <a:pt x="1600" y="730"/>
                  </a:lnTo>
                  <a:lnTo>
                    <a:pt x="800" y="2968"/>
                  </a:lnTo>
                  <a:lnTo>
                    <a:pt x="0" y="5160"/>
                  </a:lnTo>
                  <a:lnTo>
                    <a:pt x="457" y="8037"/>
                  </a:lnTo>
                  <a:lnTo>
                    <a:pt x="1857" y="9316"/>
                  </a:lnTo>
                  <a:lnTo>
                    <a:pt x="15031" y="21600"/>
                  </a:lnTo>
                  <a:lnTo>
                    <a:pt x="19340" y="17581"/>
                  </a:lnTo>
                  <a:lnTo>
                    <a:pt x="20797" y="17581"/>
                  </a:lnTo>
                  <a:lnTo>
                    <a:pt x="20797" y="16942"/>
                  </a:lnTo>
                  <a:lnTo>
                    <a:pt x="21600" y="16942"/>
                  </a:lnTo>
                  <a:lnTo>
                    <a:pt x="4799" y="1279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2" name="Shape"/>
            <p:cNvSpPr/>
            <p:nvPr/>
          </p:nvSpPr>
          <p:spPr>
            <a:xfrm>
              <a:off x="25653" y="47116"/>
              <a:ext cx="47844" cy="2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224" y="20117"/>
                  </a:lnTo>
                  <a:lnTo>
                    <a:pt x="2924" y="20117"/>
                  </a:lnTo>
                  <a:lnTo>
                    <a:pt x="2924" y="1482"/>
                  </a:lnTo>
                  <a:lnTo>
                    <a:pt x="20224" y="1482"/>
                  </a:lnTo>
                  <a:lnTo>
                    <a:pt x="21600" y="0"/>
                  </a:lnTo>
                  <a:close/>
                  <a:moveTo>
                    <a:pt x="2924" y="1482"/>
                  </a:moveTo>
                  <a:lnTo>
                    <a:pt x="2924" y="20117"/>
                  </a:lnTo>
                  <a:lnTo>
                    <a:pt x="11574" y="10800"/>
                  </a:lnTo>
                  <a:lnTo>
                    <a:pt x="2924" y="1482"/>
                  </a:lnTo>
                  <a:close/>
                  <a:moveTo>
                    <a:pt x="20224" y="1482"/>
                  </a:moveTo>
                  <a:lnTo>
                    <a:pt x="2924" y="1482"/>
                  </a:lnTo>
                  <a:lnTo>
                    <a:pt x="11574" y="10800"/>
                  </a:lnTo>
                  <a:lnTo>
                    <a:pt x="20224" y="1482"/>
                  </a:lnTo>
                  <a:close/>
                  <a:moveTo>
                    <a:pt x="11574" y="10800"/>
                  </a:moveTo>
                  <a:lnTo>
                    <a:pt x="2924" y="20117"/>
                  </a:lnTo>
                  <a:lnTo>
                    <a:pt x="20224" y="20117"/>
                  </a:lnTo>
                  <a:lnTo>
                    <a:pt x="11574" y="108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34" name="object 13"/>
          <p:cNvSpPr/>
          <p:nvPr/>
        </p:nvSpPr>
        <p:spPr>
          <a:xfrm>
            <a:off x="1623060" y="1722359"/>
            <a:ext cx="365760" cy="54864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5" name="object 14"/>
          <p:cNvSpPr/>
          <p:nvPr/>
        </p:nvSpPr>
        <p:spPr>
          <a:xfrm>
            <a:off x="6367271" y="2327148"/>
            <a:ext cx="693421" cy="69342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6" name="object 15"/>
          <p:cNvSpPr/>
          <p:nvPr/>
        </p:nvSpPr>
        <p:spPr>
          <a:xfrm>
            <a:off x="7108266" y="1448295"/>
            <a:ext cx="374706" cy="43384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7" name="object 16"/>
          <p:cNvSpPr/>
          <p:nvPr/>
        </p:nvSpPr>
        <p:spPr>
          <a:xfrm>
            <a:off x="6224778" y="1689353"/>
            <a:ext cx="993649" cy="219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59"/>
                </a:moveTo>
                <a:lnTo>
                  <a:pt x="167" y="586"/>
                </a:lnTo>
                <a:lnTo>
                  <a:pt x="621" y="281"/>
                </a:lnTo>
                <a:lnTo>
                  <a:pt x="1295" y="75"/>
                </a:lnTo>
                <a:lnTo>
                  <a:pt x="2120" y="0"/>
                </a:lnTo>
                <a:lnTo>
                  <a:pt x="19480" y="0"/>
                </a:lnTo>
                <a:lnTo>
                  <a:pt x="20305" y="75"/>
                </a:lnTo>
                <a:lnTo>
                  <a:pt x="20979" y="281"/>
                </a:lnTo>
                <a:lnTo>
                  <a:pt x="21433" y="586"/>
                </a:lnTo>
                <a:lnTo>
                  <a:pt x="21600" y="959"/>
                </a:lnTo>
                <a:lnTo>
                  <a:pt x="21600" y="20641"/>
                </a:lnTo>
                <a:lnTo>
                  <a:pt x="21433" y="21014"/>
                </a:lnTo>
                <a:lnTo>
                  <a:pt x="20979" y="21319"/>
                </a:lnTo>
                <a:lnTo>
                  <a:pt x="20305" y="21525"/>
                </a:lnTo>
                <a:lnTo>
                  <a:pt x="19480" y="21600"/>
                </a:lnTo>
                <a:lnTo>
                  <a:pt x="2120" y="21600"/>
                </a:lnTo>
                <a:lnTo>
                  <a:pt x="1295" y="21525"/>
                </a:lnTo>
                <a:lnTo>
                  <a:pt x="621" y="21319"/>
                </a:lnTo>
                <a:lnTo>
                  <a:pt x="167" y="21014"/>
                </a:lnTo>
                <a:lnTo>
                  <a:pt x="0" y="20641"/>
                </a:lnTo>
                <a:lnTo>
                  <a:pt x="0" y="959"/>
                </a:lnTo>
                <a:close/>
              </a:path>
            </a:pathLst>
          </a:custGeom>
          <a:ln w="19812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738" name="object 17"/>
          <p:cNvSpPr txBox="1"/>
          <p:nvPr/>
        </p:nvSpPr>
        <p:spPr>
          <a:xfrm>
            <a:off x="6388989" y="3105150"/>
            <a:ext cx="670561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02235">
              <a:defRPr spc="-4" sz="1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Amazon  D</a:t>
            </a:r>
            <a:r>
              <a:rPr spc="-35"/>
              <a:t>y</a:t>
            </a:r>
            <a:r>
              <a:t>n</a:t>
            </a:r>
            <a:r>
              <a:rPr spc="-9"/>
              <a:t>a</a:t>
            </a:r>
            <a:r>
              <a:rPr spc="15"/>
              <a:t>m</a:t>
            </a:r>
            <a:r>
              <a:t>oDB</a:t>
            </a:r>
          </a:p>
        </p:txBody>
      </p:sp>
      <p:sp>
        <p:nvSpPr>
          <p:cNvPr id="2739" name="object 18"/>
          <p:cNvSpPr/>
          <p:nvPr/>
        </p:nvSpPr>
        <p:spPr>
          <a:xfrm>
            <a:off x="3368040" y="1281683"/>
            <a:ext cx="4352545" cy="2982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9" y="1777"/>
                </a:lnTo>
                <a:lnTo>
                  <a:pt x="74" y="1450"/>
                </a:lnTo>
                <a:lnTo>
                  <a:pt x="162" y="1146"/>
                </a:lnTo>
                <a:lnTo>
                  <a:pt x="280" y="868"/>
                </a:lnTo>
                <a:lnTo>
                  <a:pt x="426" y="621"/>
                </a:lnTo>
                <a:lnTo>
                  <a:pt x="595" y="409"/>
                </a:lnTo>
                <a:lnTo>
                  <a:pt x="785" y="237"/>
                </a:lnTo>
                <a:lnTo>
                  <a:pt x="994" y="108"/>
                </a:lnTo>
                <a:lnTo>
                  <a:pt x="1218" y="28"/>
                </a:lnTo>
                <a:lnTo>
                  <a:pt x="1453" y="0"/>
                </a:lnTo>
                <a:lnTo>
                  <a:pt x="20147" y="0"/>
                </a:lnTo>
                <a:lnTo>
                  <a:pt x="20382" y="28"/>
                </a:lnTo>
                <a:lnTo>
                  <a:pt x="20606" y="108"/>
                </a:lnTo>
                <a:lnTo>
                  <a:pt x="20815" y="237"/>
                </a:lnTo>
                <a:lnTo>
                  <a:pt x="21005" y="409"/>
                </a:lnTo>
                <a:lnTo>
                  <a:pt x="21174" y="621"/>
                </a:lnTo>
                <a:lnTo>
                  <a:pt x="21320" y="868"/>
                </a:lnTo>
                <a:lnTo>
                  <a:pt x="21438" y="1146"/>
                </a:lnTo>
                <a:lnTo>
                  <a:pt x="21526" y="1450"/>
                </a:lnTo>
                <a:lnTo>
                  <a:pt x="21581" y="1777"/>
                </a:lnTo>
                <a:lnTo>
                  <a:pt x="21600" y="2121"/>
                </a:lnTo>
                <a:lnTo>
                  <a:pt x="21600" y="19479"/>
                </a:lnTo>
                <a:lnTo>
                  <a:pt x="21581" y="19823"/>
                </a:lnTo>
                <a:lnTo>
                  <a:pt x="21526" y="20150"/>
                </a:lnTo>
                <a:lnTo>
                  <a:pt x="21438" y="20454"/>
                </a:lnTo>
                <a:lnTo>
                  <a:pt x="21320" y="20732"/>
                </a:lnTo>
                <a:lnTo>
                  <a:pt x="21174" y="20979"/>
                </a:lnTo>
                <a:lnTo>
                  <a:pt x="21005" y="21191"/>
                </a:lnTo>
                <a:lnTo>
                  <a:pt x="20815" y="21363"/>
                </a:lnTo>
                <a:lnTo>
                  <a:pt x="20606" y="21492"/>
                </a:lnTo>
                <a:lnTo>
                  <a:pt x="20382" y="21572"/>
                </a:lnTo>
                <a:lnTo>
                  <a:pt x="20147" y="21600"/>
                </a:lnTo>
                <a:lnTo>
                  <a:pt x="1453" y="21600"/>
                </a:lnTo>
                <a:lnTo>
                  <a:pt x="1218" y="21572"/>
                </a:lnTo>
                <a:lnTo>
                  <a:pt x="994" y="21492"/>
                </a:lnTo>
                <a:lnTo>
                  <a:pt x="785" y="21363"/>
                </a:lnTo>
                <a:lnTo>
                  <a:pt x="595" y="21191"/>
                </a:lnTo>
                <a:lnTo>
                  <a:pt x="426" y="20979"/>
                </a:lnTo>
                <a:lnTo>
                  <a:pt x="280" y="20732"/>
                </a:lnTo>
                <a:lnTo>
                  <a:pt x="162" y="20454"/>
                </a:lnTo>
                <a:lnTo>
                  <a:pt x="74" y="20150"/>
                </a:lnTo>
                <a:lnTo>
                  <a:pt x="19" y="19823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6095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40" name="object 19"/>
          <p:cNvSpPr/>
          <p:nvPr/>
        </p:nvSpPr>
        <p:spPr>
          <a:xfrm>
            <a:off x="3698747" y="896111"/>
            <a:ext cx="603504" cy="60350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41" name="object 20"/>
          <p:cNvSpPr/>
          <p:nvPr/>
        </p:nvSpPr>
        <p:spPr>
          <a:xfrm>
            <a:off x="2013204" y="2391155"/>
            <a:ext cx="1684021" cy="1507237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48" name="object 21"/>
          <p:cNvGrpSpPr/>
          <p:nvPr/>
        </p:nvGrpSpPr>
        <p:grpSpPr>
          <a:xfrm>
            <a:off x="2170938" y="2529077"/>
            <a:ext cx="1368807" cy="1191515"/>
            <a:chOff x="0" y="0"/>
            <a:chExt cx="1368806" cy="1191514"/>
          </a:xfrm>
        </p:grpSpPr>
        <p:sp>
          <p:nvSpPr>
            <p:cNvPr id="2742" name="Shape"/>
            <p:cNvSpPr/>
            <p:nvPr/>
          </p:nvSpPr>
          <p:spPr>
            <a:xfrm>
              <a:off x="0" y="1074928"/>
              <a:ext cx="62738" cy="116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7" y="0"/>
                  </a:moveTo>
                  <a:lnTo>
                    <a:pt x="13161" y="659"/>
                  </a:lnTo>
                  <a:lnTo>
                    <a:pt x="12374" y="1929"/>
                  </a:lnTo>
                  <a:lnTo>
                    <a:pt x="0" y="21600"/>
                  </a:lnTo>
                  <a:lnTo>
                    <a:pt x="12637" y="20306"/>
                  </a:lnTo>
                  <a:lnTo>
                    <a:pt x="9576" y="20306"/>
                  </a:lnTo>
                  <a:lnTo>
                    <a:pt x="3716" y="16682"/>
                  </a:lnTo>
                  <a:lnTo>
                    <a:pt x="16168" y="10849"/>
                  </a:lnTo>
                  <a:lnTo>
                    <a:pt x="21600" y="2212"/>
                  </a:lnTo>
                  <a:lnTo>
                    <a:pt x="20376" y="847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3" name="Shape"/>
            <p:cNvSpPr/>
            <p:nvPr/>
          </p:nvSpPr>
          <p:spPr>
            <a:xfrm>
              <a:off x="27812" y="1143762"/>
              <a:ext cx="93982" cy="4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0" y="0"/>
                  </a:moveTo>
                  <a:lnTo>
                    <a:pt x="8330" y="4882"/>
                  </a:lnTo>
                  <a:lnTo>
                    <a:pt x="0" y="21600"/>
                  </a:lnTo>
                  <a:lnTo>
                    <a:pt x="2043" y="21600"/>
                  </a:lnTo>
                  <a:lnTo>
                    <a:pt x="18915" y="14198"/>
                  </a:lnTo>
                  <a:lnTo>
                    <a:pt x="20549" y="13525"/>
                  </a:lnTo>
                  <a:lnTo>
                    <a:pt x="21600" y="9892"/>
                  </a:lnTo>
                  <a:lnTo>
                    <a:pt x="21308" y="6191"/>
                  </a:lnTo>
                  <a:lnTo>
                    <a:pt x="20987" y="2490"/>
                  </a:lnTo>
                  <a:lnTo>
                    <a:pt x="1944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4" name="Shape"/>
            <p:cNvSpPr/>
            <p:nvPr/>
          </p:nvSpPr>
          <p:spPr>
            <a:xfrm>
              <a:off x="38740" y="33715"/>
              <a:ext cx="1291303" cy="112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178" y="92"/>
                  </a:lnTo>
                  <a:lnTo>
                    <a:pt x="137" y="21133"/>
                  </a:lnTo>
                  <a:lnTo>
                    <a:pt x="0" y="21600"/>
                  </a:lnTo>
                  <a:lnTo>
                    <a:pt x="423" y="21508"/>
                  </a:lnTo>
                  <a:lnTo>
                    <a:pt x="21461" y="4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5" name="Shape"/>
            <p:cNvSpPr/>
            <p:nvPr/>
          </p:nvSpPr>
          <p:spPr>
            <a:xfrm>
              <a:off x="1305940" y="7112"/>
              <a:ext cx="60459" cy="109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478" y="0"/>
                  </a:lnTo>
                  <a:lnTo>
                    <a:pt x="18558" y="3859"/>
                  </a:lnTo>
                  <a:lnTo>
                    <a:pt x="5647" y="10066"/>
                  </a:lnTo>
                  <a:lnTo>
                    <a:pt x="0" y="19245"/>
                  </a:lnTo>
                  <a:lnTo>
                    <a:pt x="1316" y="20698"/>
                  </a:lnTo>
                  <a:lnTo>
                    <a:pt x="6171" y="21600"/>
                  </a:lnTo>
                  <a:lnTo>
                    <a:pt x="8802" y="20898"/>
                  </a:lnTo>
                  <a:lnTo>
                    <a:pt x="9619" y="195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6" name="Shape"/>
            <p:cNvSpPr/>
            <p:nvPr/>
          </p:nvSpPr>
          <p:spPr>
            <a:xfrm>
              <a:off x="1246886" y="0"/>
              <a:ext cx="121921" cy="4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32" y="10111"/>
                  </a:lnTo>
                  <a:lnTo>
                    <a:pt x="0" y="13155"/>
                  </a:lnTo>
                  <a:lnTo>
                    <a:pt x="495" y="19532"/>
                  </a:lnTo>
                  <a:lnTo>
                    <a:pt x="1687" y="21600"/>
                  </a:lnTo>
                  <a:lnTo>
                    <a:pt x="2925" y="20968"/>
                  </a:lnTo>
                  <a:lnTo>
                    <a:pt x="10262" y="17415"/>
                  </a:lnTo>
                  <a:lnTo>
                    <a:pt x="16650" y="3217"/>
                  </a:lnTo>
                  <a:lnTo>
                    <a:pt x="21173" y="321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7" name="Shape"/>
            <p:cNvSpPr/>
            <p:nvPr/>
          </p:nvSpPr>
          <p:spPr>
            <a:xfrm>
              <a:off x="10793" y="7112"/>
              <a:ext cx="1347091" cy="117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0" y="20664"/>
                  </a:moveTo>
                  <a:lnTo>
                    <a:pt x="0" y="21241"/>
                  </a:lnTo>
                  <a:lnTo>
                    <a:pt x="273" y="21600"/>
                  </a:lnTo>
                  <a:lnTo>
                    <a:pt x="378" y="21495"/>
                  </a:lnTo>
                  <a:lnTo>
                    <a:pt x="334" y="21495"/>
                  </a:lnTo>
                  <a:lnTo>
                    <a:pt x="98" y="21185"/>
                  </a:lnTo>
                  <a:lnTo>
                    <a:pt x="448" y="21109"/>
                  </a:lnTo>
                  <a:lnTo>
                    <a:pt x="580" y="20664"/>
                  </a:lnTo>
                  <a:close/>
                  <a:moveTo>
                    <a:pt x="448" y="21109"/>
                  </a:moveTo>
                  <a:lnTo>
                    <a:pt x="98" y="21185"/>
                  </a:lnTo>
                  <a:lnTo>
                    <a:pt x="334" y="21495"/>
                  </a:lnTo>
                  <a:lnTo>
                    <a:pt x="448" y="21109"/>
                  </a:lnTo>
                  <a:close/>
                  <a:moveTo>
                    <a:pt x="21405" y="103"/>
                  </a:moveTo>
                  <a:lnTo>
                    <a:pt x="21268" y="103"/>
                  </a:lnTo>
                  <a:lnTo>
                    <a:pt x="21502" y="412"/>
                  </a:lnTo>
                  <a:lnTo>
                    <a:pt x="21154" y="488"/>
                  </a:lnTo>
                  <a:lnTo>
                    <a:pt x="21021" y="936"/>
                  </a:lnTo>
                  <a:lnTo>
                    <a:pt x="21600" y="359"/>
                  </a:lnTo>
                  <a:lnTo>
                    <a:pt x="21405" y="103"/>
                  </a:lnTo>
                  <a:close/>
                  <a:moveTo>
                    <a:pt x="854" y="21021"/>
                  </a:moveTo>
                  <a:lnTo>
                    <a:pt x="448" y="21109"/>
                  </a:lnTo>
                  <a:lnTo>
                    <a:pt x="334" y="21495"/>
                  </a:lnTo>
                  <a:lnTo>
                    <a:pt x="378" y="21495"/>
                  </a:lnTo>
                  <a:lnTo>
                    <a:pt x="854" y="21021"/>
                  </a:lnTo>
                  <a:close/>
                  <a:moveTo>
                    <a:pt x="21327" y="0"/>
                  </a:moveTo>
                  <a:lnTo>
                    <a:pt x="20749" y="576"/>
                  </a:lnTo>
                  <a:lnTo>
                    <a:pt x="21154" y="488"/>
                  </a:lnTo>
                  <a:lnTo>
                    <a:pt x="21268" y="103"/>
                  </a:lnTo>
                  <a:lnTo>
                    <a:pt x="21405" y="103"/>
                  </a:lnTo>
                  <a:lnTo>
                    <a:pt x="21327" y="0"/>
                  </a:lnTo>
                  <a:close/>
                  <a:moveTo>
                    <a:pt x="21268" y="103"/>
                  </a:moveTo>
                  <a:lnTo>
                    <a:pt x="21154" y="488"/>
                  </a:lnTo>
                  <a:lnTo>
                    <a:pt x="21502" y="412"/>
                  </a:lnTo>
                  <a:lnTo>
                    <a:pt x="21268" y="103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49" name="object 22"/>
          <p:cNvSpPr/>
          <p:nvPr/>
        </p:nvSpPr>
        <p:spPr>
          <a:xfrm>
            <a:off x="1874520" y="2391155"/>
            <a:ext cx="1822705" cy="60502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55" name="object 23"/>
          <p:cNvGrpSpPr/>
          <p:nvPr/>
        </p:nvGrpSpPr>
        <p:grpSpPr>
          <a:xfrm>
            <a:off x="2032254" y="2489454"/>
            <a:ext cx="1506348" cy="368427"/>
            <a:chOff x="0" y="0"/>
            <a:chExt cx="1506347" cy="368426"/>
          </a:xfrm>
        </p:grpSpPr>
        <p:sp>
          <p:nvSpPr>
            <p:cNvPr id="2750" name="Shape"/>
            <p:cNvSpPr/>
            <p:nvPr/>
          </p:nvSpPr>
          <p:spPr>
            <a:xfrm>
              <a:off x="0" y="250316"/>
              <a:ext cx="124714" cy="1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51" y="0"/>
                  </a:moveTo>
                  <a:lnTo>
                    <a:pt x="0" y="14354"/>
                  </a:lnTo>
                  <a:lnTo>
                    <a:pt x="19488" y="21600"/>
                  </a:lnTo>
                  <a:lnTo>
                    <a:pt x="20764" y="20950"/>
                  </a:lnTo>
                  <a:lnTo>
                    <a:pt x="21600" y="18488"/>
                  </a:lnTo>
                  <a:lnTo>
                    <a:pt x="20984" y="17141"/>
                  </a:lnTo>
                  <a:lnTo>
                    <a:pt x="17376" y="15794"/>
                  </a:lnTo>
                  <a:lnTo>
                    <a:pt x="4795" y="15794"/>
                  </a:lnTo>
                  <a:lnTo>
                    <a:pt x="3937" y="11148"/>
                  </a:lnTo>
                  <a:lnTo>
                    <a:pt x="12082" y="9497"/>
                  </a:lnTo>
                  <a:lnTo>
                    <a:pt x="17575" y="4436"/>
                  </a:lnTo>
                  <a:lnTo>
                    <a:pt x="18521" y="3577"/>
                  </a:lnTo>
                  <a:lnTo>
                    <a:pt x="18609" y="2067"/>
                  </a:lnTo>
                  <a:lnTo>
                    <a:pt x="17795" y="1092"/>
                  </a:lnTo>
                  <a:lnTo>
                    <a:pt x="16981" y="93"/>
                  </a:lnTo>
                  <a:lnTo>
                    <a:pt x="15551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1" name="Shape"/>
            <p:cNvSpPr/>
            <p:nvPr/>
          </p:nvSpPr>
          <p:spPr>
            <a:xfrm>
              <a:off x="50403" y="40766"/>
              <a:ext cx="1405474" cy="28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28" y="0"/>
                  </a:moveTo>
                  <a:lnTo>
                    <a:pt x="297" y="19687"/>
                  </a:lnTo>
                  <a:lnTo>
                    <a:pt x="0" y="20959"/>
                  </a:lnTo>
                  <a:lnTo>
                    <a:pt x="373" y="21600"/>
                  </a:lnTo>
                  <a:lnTo>
                    <a:pt x="21302" y="1914"/>
                  </a:lnTo>
                  <a:lnTo>
                    <a:pt x="21600" y="640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2" name="Shape"/>
            <p:cNvSpPr/>
            <p:nvPr/>
          </p:nvSpPr>
          <p:spPr>
            <a:xfrm>
              <a:off x="1398906" y="31749"/>
              <a:ext cx="107442" cy="8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00" y="0"/>
                  </a:moveTo>
                  <a:lnTo>
                    <a:pt x="16034" y="0"/>
                  </a:lnTo>
                  <a:lnTo>
                    <a:pt x="17030" y="6353"/>
                  </a:lnTo>
                  <a:lnTo>
                    <a:pt x="7560" y="8615"/>
                  </a:lnTo>
                  <a:lnTo>
                    <a:pt x="1200" y="15533"/>
                  </a:lnTo>
                  <a:lnTo>
                    <a:pt x="102" y="16708"/>
                  </a:lnTo>
                  <a:lnTo>
                    <a:pt x="0" y="18773"/>
                  </a:lnTo>
                  <a:lnTo>
                    <a:pt x="945" y="20107"/>
                  </a:lnTo>
                  <a:lnTo>
                    <a:pt x="1889" y="21473"/>
                  </a:lnTo>
                  <a:lnTo>
                    <a:pt x="3523" y="21600"/>
                  </a:lnTo>
                  <a:lnTo>
                    <a:pt x="4621" y="20425"/>
                  </a:lnTo>
                  <a:lnTo>
                    <a:pt x="21600" y="1969"/>
                  </a:lnTo>
                  <a:lnTo>
                    <a:pt x="17100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3" name="Shape"/>
            <p:cNvSpPr/>
            <p:nvPr/>
          </p:nvSpPr>
          <p:spPr>
            <a:xfrm>
              <a:off x="1381634" y="0"/>
              <a:ext cx="102329" cy="4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73" y="0"/>
                  </a:moveTo>
                  <a:lnTo>
                    <a:pt x="1018" y="1884"/>
                  </a:lnTo>
                  <a:lnTo>
                    <a:pt x="0" y="9017"/>
                  </a:lnTo>
                  <a:lnTo>
                    <a:pt x="750" y="12919"/>
                  </a:lnTo>
                  <a:lnTo>
                    <a:pt x="10567" y="21600"/>
                  </a:lnTo>
                  <a:lnTo>
                    <a:pt x="20481" y="16822"/>
                  </a:lnTo>
                  <a:lnTo>
                    <a:pt x="21600" y="16822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4" name="Shape"/>
            <p:cNvSpPr/>
            <p:nvPr/>
          </p:nvSpPr>
          <p:spPr>
            <a:xfrm>
              <a:off x="22732" y="31749"/>
              <a:ext cx="1460883" cy="30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9" y="20358"/>
                  </a:moveTo>
                  <a:lnTo>
                    <a:pt x="161" y="21393"/>
                  </a:lnTo>
                  <a:lnTo>
                    <a:pt x="298" y="21393"/>
                  </a:lnTo>
                  <a:lnTo>
                    <a:pt x="768" y="20961"/>
                  </a:lnTo>
                  <a:lnTo>
                    <a:pt x="409" y="20358"/>
                  </a:lnTo>
                  <a:close/>
                  <a:moveTo>
                    <a:pt x="695" y="19161"/>
                  </a:moveTo>
                  <a:lnTo>
                    <a:pt x="0" y="19801"/>
                  </a:lnTo>
                  <a:lnTo>
                    <a:pt x="73" y="21600"/>
                  </a:lnTo>
                  <a:lnTo>
                    <a:pt x="298" y="21393"/>
                  </a:lnTo>
                  <a:lnTo>
                    <a:pt x="161" y="21393"/>
                  </a:lnTo>
                  <a:lnTo>
                    <a:pt x="100" y="19837"/>
                  </a:lnTo>
                  <a:lnTo>
                    <a:pt x="534" y="19837"/>
                  </a:lnTo>
                  <a:lnTo>
                    <a:pt x="695" y="19161"/>
                  </a:lnTo>
                  <a:close/>
                  <a:moveTo>
                    <a:pt x="534" y="19837"/>
                  </a:moveTo>
                  <a:lnTo>
                    <a:pt x="100" y="19837"/>
                  </a:lnTo>
                  <a:lnTo>
                    <a:pt x="409" y="20358"/>
                  </a:lnTo>
                  <a:lnTo>
                    <a:pt x="534" y="19837"/>
                  </a:lnTo>
                  <a:close/>
                  <a:moveTo>
                    <a:pt x="768" y="20961"/>
                  </a:moveTo>
                  <a:lnTo>
                    <a:pt x="73" y="21600"/>
                  </a:lnTo>
                  <a:lnTo>
                    <a:pt x="1147" y="21600"/>
                  </a:lnTo>
                  <a:lnTo>
                    <a:pt x="768" y="20961"/>
                  </a:lnTo>
                  <a:close/>
                  <a:moveTo>
                    <a:pt x="21190" y="1240"/>
                  </a:moveTo>
                  <a:lnTo>
                    <a:pt x="20904" y="2440"/>
                  </a:lnTo>
                  <a:lnTo>
                    <a:pt x="21600" y="1799"/>
                  </a:lnTo>
                  <a:lnTo>
                    <a:pt x="21599" y="1763"/>
                  </a:lnTo>
                  <a:lnTo>
                    <a:pt x="21500" y="1763"/>
                  </a:lnTo>
                  <a:lnTo>
                    <a:pt x="21190" y="1240"/>
                  </a:lnTo>
                  <a:close/>
                  <a:moveTo>
                    <a:pt x="21437" y="207"/>
                  </a:moveTo>
                  <a:lnTo>
                    <a:pt x="21190" y="1240"/>
                  </a:lnTo>
                  <a:lnTo>
                    <a:pt x="21500" y="1763"/>
                  </a:lnTo>
                  <a:lnTo>
                    <a:pt x="21437" y="207"/>
                  </a:lnTo>
                  <a:close/>
                  <a:moveTo>
                    <a:pt x="21535" y="207"/>
                  </a:moveTo>
                  <a:lnTo>
                    <a:pt x="21437" y="207"/>
                  </a:lnTo>
                  <a:lnTo>
                    <a:pt x="21500" y="1763"/>
                  </a:lnTo>
                  <a:lnTo>
                    <a:pt x="21599" y="1763"/>
                  </a:lnTo>
                  <a:lnTo>
                    <a:pt x="21535" y="207"/>
                  </a:lnTo>
                  <a:close/>
                  <a:moveTo>
                    <a:pt x="21527" y="0"/>
                  </a:moveTo>
                  <a:lnTo>
                    <a:pt x="20832" y="639"/>
                  </a:lnTo>
                  <a:lnTo>
                    <a:pt x="21190" y="1240"/>
                  </a:lnTo>
                  <a:lnTo>
                    <a:pt x="21437" y="207"/>
                  </a:lnTo>
                  <a:lnTo>
                    <a:pt x="21535" y="207"/>
                  </a:lnTo>
                  <a:lnTo>
                    <a:pt x="21527" y="0"/>
                  </a:lnTo>
                  <a:close/>
                  <a:moveTo>
                    <a:pt x="100" y="19837"/>
                  </a:moveTo>
                  <a:lnTo>
                    <a:pt x="161" y="21393"/>
                  </a:lnTo>
                  <a:lnTo>
                    <a:pt x="409" y="20358"/>
                  </a:lnTo>
                  <a:lnTo>
                    <a:pt x="100" y="19837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56" name="object 24"/>
          <p:cNvSpPr/>
          <p:nvPr/>
        </p:nvSpPr>
        <p:spPr>
          <a:xfrm>
            <a:off x="1874520" y="1795272"/>
            <a:ext cx="1822705" cy="912876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63" name="object 25"/>
          <p:cNvGrpSpPr/>
          <p:nvPr/>
        </p:nvGrpSpPr>
        <p:grpSpPr>
          <a:xfrm>
            <a:off x="2032254" y="1915285"/>
            <a:ext cx="1506348" cy="632970"/>
            <a:chOff x="0" y="0"/>
            <a:chExt cx="1506347" cy="632968"/>
          </a:xfrm>
        </p:grpSpPr>
        <p:sp>
          <p:nvSpPr>
            <p:cNvPr id="2757" name="Shape"/>
            <p:cNvSpPr/>
            <p:nvPr/>
          </p:nvSpPr>
          <p:spPr>
            <a:xfrm>
              <a:off x="1379601" y="599888"/>
              <a:ext cx="109242" cy="3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76" y="0"/>
                  </a:moveTo>
                  <a:lnTo>
                    <a:pt x="2360" y="4102"/>
                  </a:lnTo>
                  <a:lnTo>
                    <a:pt x="980" y="4848"/>
                  </a:lnTo>
                  <a:lnTo>
                    <a:pt x="0" y="9161"/>
                  </a:lnTo>
                  <a:lnTo>
                    <a:pt x="226" y="13805"/>
                  </a:lnTo>
                  <a:lnTo>
                    <a:pt x="427" y="18365"/>
                  </a:lnTo>
                  <a:lnTo>
                    <a:pt x="1733" y="21600"/>
                  </a:lnTo>
                  <a:lnTo>
                    <a:pt x="21600" y="11566"/>
                  </a:lnTo>
                  <a:lnTo>
                    <a:pt x="19411" y="11566"/>
                  </a:lnTo>
                  <a:lnTo>
                    <a:pt x="10576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8" name="Shape"/>
            <p:cNvSpPr/>
            <p:nvPr/>
          </p:nvSpPr>
          <p:spPr>
            <a:xfrm>
              <a:off x="1412368" y="520064"/>
              <a:ext cx="93980" cy="9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02" y="0"/>
                  </a:moveTo>
                  <a:lnTo>
                    <a:pt x="1518" y="985"/>
                  </a:lnTo>
                  <a:lnTo>
                    <a:pt x="204" y="1969"/>
                  </a:lnTo>
                  <a:lnTo>
                    <a:pt x="0" y="3769"/>
                  </a:lnTo>
                  <a:lnTo>
                    <a:pt x="992" y="5006"/>
                  </a:lnTo>
                  <a:lnTo>
                    <a:pt x="6967" y="12341"/>
                  </a:lnTo>
                  <a:lnTo>
                    <a:pt x="17222" y="16256"/>
                  </a:lnTo>
                  <a:lnTo>
                    <a:pt x="15032" y="21600"/>
                  </a:lnTo>
                  <a:lnTo>
                    <a:pt x="17577" y="21600"/>
                  </a:lnTo>
                  <a:lnTo>
                    <a:pt x="21600" y="21009"/>
                  </a:lnTo>
                  <a:lnTo>
                    <a:pt x="5692" y="1491"/>
                  </a:lnTo>
                  <a:lnTo>
                    <a:pt x="4670" y="225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9" name="Shape"/>
            <p:cNvSpPr/>
            <p:nvPr/>
          </p:nvSpPr>
          <p:spPr>
            <a:xfrm>
              <a:off x="47746" y="32986"/>
              <a:ext cx="1410828" cy="56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7" y="0"/>
                  </a:moveTo>
                  <a:lnTo>
                    <a:pt x="0" y="146"/>
                  </a:lnTo>
                  <a:lnTo>
                    <a:pt x="242" y="916"/>
                  </a:lnTo>
                  <a:lnTo>
                    <a:pt x="21210" y="21600"/>
                  </a:lnTo>
                  <a:lnTo>
                    <a:pt x="21600" y="21453"/>
                  </a:lnTo>
                  <a:lnTo>
                    <a:pt x="21357" y="20682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0" name="Shape"/>
            <p:cNvSpPr/>
            <p:nvPr/>
          </p:nvSpPr>
          <p:spPr>
            <a:xfrm>
              <a:off x="0" y="0"/>
              <a:ext cx="126165" cy="11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99" y="0"/>
                  </a:moveTo>
                  <a:lnTo>
                    <a:pt x="0" y="3430"/>
                  </a:lnTo>
                  <a:lnTo>
                    <a:pt x="11850" y="20335"/>
                  </a:lnTo>
                  <a:lnTo>
                    <a:pt x="12611" y="21406"/>
                  </a:lnTo>
                  <a:lnTo>
                    <a:pt x="14002" y="21600"/>
                  </a:lnTo>
                  <a:lnTo>
                    <a:pt x="15916" y="19897"/>
                  </a:lnTo>
                  <a:lnTo>
                    <a:pt x="16090" y="18341"/>
                  </a:lnTo>
                  <a:lnTo>
                    <a:pt x="15329" y="17270"/>
                  </a:lnTo>
                  <a:lnTo>
                    <a:pt x="10884" y="10921"/>
                  </a:lnTo>
                  <a:lnTo>
                    <a:pt x="3261" y="7540"/>
                  </a:lnTo>
                  <a:lnTo>
                    <a:pt x="4892" y="2943"/>
                  </a:lnTo>
                  <a:lnTo>
                    <a:pt x="21600" y="2943"/>
                  </a:lnTo>
                  <a:lnTo>
                    <a:pt x="21504" y="2286"/>
                  </a:lnTo>
                  <a:lnTo>
                    <a:pt x="21330" y="924"/>
                  </a:lnTo>
                  <a:lnTo>
                    <a:pt x="20199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1" name="Shape"/>
            <p:cNvSpPr/>
            <p:nvPr/>
          </p:nvSpPr>
          <p:spPr>
            <a:xfrm>
              <a:off x="28575" y="15367"/>
              <a:ext cx="98171" cy="1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72" y="0"/>
                  </a:moveTo>
                  <a:lnTo>
                    <a:pt x="0" y="0"/>
                  </a:lnTo>
                  <a:lnTo>
                    <a:pt x="9782" y="21600"/>
                  </a:lnTo>
                  <a:lnTo>
                    <a:pt x="18973" y="13856"/>
                  </a:lnTo>
                  <a:lnTo>
                    <a:pt x="20510" y="12454"/>
                  </a:lnTo>
                  <a:lnTo>
                    <a:pt x="21600" y="4359"/>
                  </a:lnTo>
                  <a:lnTo>
                    <a:pt x="21472" y="0"/>
                  </a:lnTo>
                  <a:close/>
                </a:path>
              </a:pathLst>
            </a:custGeom>
            <a:solidFill>
              <a:srgbClr val="FBB6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2" name="Shape"/>
            <p:cNvSpPr/>
            <p:nvPr/>
          </p:nvSpPr>
          <p:spPr>
            <a:xfrm>
              <a:off x="19050" y="15367"/>
              <a:ext cx="1468248" cy="60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77" y="20826"/>
                  </a:moveTo>
                  <a:lnTo>
                    <a:pt x="20803" y="20965"/>
                  </a:lnTo>
                  <a:lnTo>
                    <a:pt x="21460" y="21600"/>
                  </a:lnTo>
                  <a:lnTo>
                    <a:pt x="21483" y="21454"/>
                  </a:lnTo>
                  <a:lnTo>
                    <a:pt x="21380" y="21454"/>
                  </a:lnTo>
                  <a:lnTo>
                    <a:pt x="21177" y="20826"/>
                  </a:lnTo>
                  <a:close/>
                  <a:moveTo>
                    <a:pt x="20944" y="20100"/>
                  </a:moveTo>
                  <a:lnTo>
                    <a:pt x="21177" y="20826"/>
                  </a:lnTo>
                  <a:lnTo>
                    <a:pt x="21501" y="20707"/>
                  </a:lnTo>
                  <a:lnTo>
                    <a:pt x="21572" y="20707"/>
                  </a:lnTo>
                  <a:lnTo>
                    <a:pt x="20944" y="20100"/>
                  </a:lnTo>
                  <a:close/>
                  <a:moveTo>
                    <a:pt x="21501" y="20707"/>
                  </a:moveTo>
                  <a:lnTo>
                    <a:pt x="21177" y="20826"/>
                  </a:lnTo>
                  <a:lnTo>
                    <a:pt x="21380" y="21454"/>
                  </a:lnTo>
                  <a:lnTo>
                    <a:pt x="21501" y="20707"/>
                  </a:lnTo>
                  <a:close/>
                  <a:moveTo>
                    <a:pt x="140" y="0"/>
                  </a:moveTo>
                  <a:lnTo>
                    <a:pt x="0" y="861"/>
                  </a:lnTo>
                  <a:lnTo>
                    <a:pt x="655" y="1494"/>
                  </a:lnTo>
                  <a:lnTo>
                    <a:pt x="460" y="888"/>
                  </a:lnTo>
                  <a:lnTo>
                    <a:pt x="99" y="888"/>
                  </a:lnTo>
                  <a:lnTo>
                    <a:pt x="220" y="141"/>
                  </a:lnTo>
                  <a:lnTo>
                    <a:pt x="286" y="141"/>
                  </a:lnTo>
                  <a:lnTo>
                    <a:pt x="140" y="0"/>
                  </a:lnTo>
                  <a:close/>
                  <a:moveTo>
                    <a:pt x="220" y="141"/>
                  </a:moveTo>
                  <a:lnTo>
                    <a:pt x="99" y="888"/>
                  </a:lnTo>
                  <a:lnTo>
                    <a:pt x="422" y="769"/>
                  </a:lnTo>
                  <a:lnTo>
                    <a:pt x="220" y="141"/>
                  </a:lnTo>
                  <a:close/>
                  <a:moveTo>
                    <a:pt x="422" y="769"/>
                  </a:moveTo>
                  <a:lnTo>
                    <a:pt x="99" y="888"/>
                  </a:lnTo>
                  <a:lnTo>
                    <a:pt x="460" y="888"/>
                  </a:lnTo>
                  <a:lnTo>
                    <a:pt x="422" y="769"/>
                  </a:lnTo>
                  <a:close/>
                  <a:moveTo>
                    <a:pt x="286" y="141"/>
                  </a:moveTo>
                  <a:lnTo>
                    <a:pt x="220" y="141"/>
                  </a:lnTo>
                  <a:lnTo>
                    <a:pt x="422" y="769"/>
                  </a:lnTo>
                  <a:lnTo>
                    <a:pt x="794" y="632"/>
                  </a:lnTo>
                  <a:lnTo>
                    <a:pt x="286" y="141"/>
                  </a:lnTo>
                  <a:close/>
                  <a:moveTo>
                    <a:pt x="21572" y="20707"/>
                  </a:moveTo>
                  <a:lnTo>
                    <a:pt x="21501" y="20707"/>
                  </a:lnTo>
                  <a:lnTo>
                    <a:pt x="21380" y="21454"/>
                  </a:lnTo>
                  <a:lnTo>
                    <a:pt x="21483" y="21454"/>
                  </a:lnTo>
                  <a:lnTo>
                    <a:pt x="21600" y="20735"/>
                  </a:lnTo>
                  <a:lnTo>
                    <a:pt x="21572" y="20707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64" name="object 26"/>
          <p:cNvSpPr txBox="1"/>
          <p:nvPr/>
        </p:nvSpPr>
        <p:spPr>
          <a:xfrm>
            <a:off x="4555616" y="1671572"/>
            <a:ext cx="1322071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16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Business</a:t>
            </a:r>
            <a:r>
              <a:rPr spc="-65"/>
              <a:t> </a:t>
            </a:r>
            <a:r>
              <a:t>logic</a:t>
            </a:r>
          </a:p>
        </p:txBody>
      </p:sp>
      <p:sp>
        <p:nvSpPr>
          <p:cNvPr id="2765" name="object 27"/>
          <p:cNvSpPr/>
          <p:nvPr/>
        </p:nvSpPr>
        <p:spPr>
          <a:xfrm>
            <a:off x="7881366" y="105917"/>
            <a:ext cx="1095757" cy="99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21"/>
                </a:moveTo>
                <a:lnTo>
                  <a:pt x="152" y="1295"/>
                </a:lnTo>
                <a:lnTo>
                  <a:pt x="567" y="621"/>
                </a:lnTo>
                <a:lnTo>
                  <a:pt x="1182" y="167"/>
                </a:lnTo>
                <a:lnTo>
                  <a:pt x="1935" y="0"/>
                </a:lnTo>
                <a:lnTo>
                  <a:pt x="19665" y="0"/>
                </a:lnTo>
                <a:lnTo>
                  <a:pt x="20418" y="167"/>
                </a:lnTo>
                <a:lnTo>
                  <a:pt x="21033" y="621"/>
                </a:lnTo>
                <a:lnTo>
                  <a:pt x="21448" y="1295"/>
                </a:lnTo>
                <a:lnTo>
                  <a:pt x="21600" y="2121"/>
                </a:lnTo>
                <a:lnTo>
                  <a:pt x="21600" y="19479"/>
                </a:lnTo>
                <a:lnTo>
                  <a:pt x="21448" y="20305"/>
                </a:lnTo>
                <a:lnTo>
                  <a:pt x="21033" y="20979"/>
                </a:lnTo>
                <a:lnTo>
                  <a:pt x="20418" y="21433"/>
                </a:lnTo>
                <a:lnTo>
                  <a:pt x="19665" y="21600"/>
                </a:lnTo>
                <a:lnTo>
                  <a:pt x="1935" y="21600"/>
                </a:lnTo>
                <a:lnTo>
                  <a:pt x="1182" y="21433"/>
                </a:lnTo>
                <a:lnTo>
                  <a:pt x="567" y="20979"/>
                </a:lnTo>
                <a:lnTo>
                  <a:pt x="152" y="20305"/>
                </a:lnTo>
                <a:lnTo>
                  <a:pt x="0" y="19479"/>
                </a:lnTo>
                <a:lnTo>
                  <a:pt x="0" y="2121"/>
                </a:lnTo>
                <a:close/>
              </a:path>
            </a:pathLst>
          </a:custGeom>
          <a:ln w="19812">
            <a:solidFill>
              <a:srgbClr val="0D2846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sp>
        <p:nvSpPr>
          <p:cNvPr id="2766" name="object 28"/>
          <p:cNvSpPr/>
          <p:nvPr/>
        </p:nvSpPr>
        <p:spPr>
          <a:xfrm>
            <a:off x="8119229" y="251940"/>
            <a:ext cx="635268" cy="71227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67" name="object 29"/>
          <p:cNvSpPr/>
          <p:nvPr/>
        </p:nvSpPr>
        <p:spPr>
          <a:xfrm>
            <a:off x="3555491" y="2267711"/>
            <a:ext cx="544068" cy="65379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object 28"/>
          <p:cNvSpPr txBox="1"/>
          <p:nvPr/>
        </p:nvSpPr>
        <p:spPr>
          <a:xfrm>
            <a:off x="504849" y="4813117"/>
            <a:ext cx="32289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800">
                <a:solidFill>
                  <a:srgbClr val="9393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© </a:t>
            </a:r>
            <a:r>
              <a:rPr spc="-5"/>
              <a:t>2017, </a:t>
            </a:r>
            <a:r>
              <a:t>Amazon </a:t>
            </a:r>
            <a:r>
              <a:rPr spc="5"/>
              <a:t>Web </a:t>
            </a:r>
            <a:r>
              <a:rPr spc="-5"/>
              <a:t>Services, </a:t>
            </a:r>
            <a:r>
              <a:t>Inc. </a:t>
            </a:r>
            <a:r>
              <a:rPr spc="-5"/>
              <a:t>or </a:t>
            </a:r>
            <a:r>
              <a:t>its Affiliates. All </a:t>
            </a:r>
            <a:r>
              <a:rPr spc="-5"/>
              <a:t>rights</a:t>
            </a:r>
            <a:r>
              <a:t> </a:t>
            </a:r>
            <a:r>
              <a:rPr spc="-5"/>
              <a:t>reserved.</a:t>
            </a:r>
          </a:p>
        </p:txBody>
      </p:sp>
      <p:sp>
        <p:nvSpPr>
          <p:cNvPr id="2770" name="object 2"/>
          <p:cNvSpPr txBox="1"/>
          <p:nvPr>
            <p:ph type="title"/>
          </p:nvPr>
        </p:nvSpPr>
        <p:spPr>
          <a:xfrm>
            <a:off x="415544" y="139064"/>
            <a:ext cx="4293235" cy="452121"/>
          </a:xfrm>
          <a:prstGeom prst="rect">
            <a:avLst/>
          </a:prstGeom>
        </p:spPr>
        <p:txBody>
          <a:bodyPr/>
          <a:lstStyle>
            <a:lvl1pPr indent="12700">
              <a:defRPr spc="-100" sz="2800">
                <a:solidFill>
                  <a:srgbClr val="4D4D4B"/>
                </a:solidFill>
              </a:defRPr>
            </a:lvl1pPr>
          </a:lstStyle>
          <a:p>
            <a:pPr/>
            <a:r>
              <a:t>Database Considerations</a:t>
            </a:r>
          </a:p>
        </p:txBody>
      </p:sp>
      <p:sp>
        <p:nvSpPr>
          <p:cNvPr id="2771" name="object 3"/>
          <p:cNvSpPr/>
          <p:nvPr/>
        </p:nvSpPr>
        <p:spPr>
          <a:xfrm>
            <a:off x="2501644" y="1018413"/>
            <a:ext cx="6311901" cy="1402081"/>
          </a:xfrm>
          <a:prstGeom prst="rect">
            <a:avLst/>
          </a:prstGeom>
          <a:solidFill>
            <a:srgbClr val="D2E7F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2" name="object 4"/>
          <p:cNvSpPr/>
          <p:nvPr/>
        </p:nvSpPr>
        <p:spPr>
          <a:xfrm>
            <a:off x="2501644" y="2420491"/>
            <a:ext cx="6311901" cy="1066801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3" name="object 5"/>
          <p:cNvSpPr/>
          <p:nvPr/>
        </p:nvSpPr>
        <p:spPr>
          <a:xfrm>
            <a:off x="2501644" y="3487318"/>
            <a:ext cx="6311901" cy="849555"/>
          </a:xfrm>
          <a:prstGeom prst="rect">
            <a:avLst/>
          </a:prstGeom>
          <a:solidFill>
            <a:srgbClr val="D2E7F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2774" name="object 6"/>
          <p:cNvGraphicFramePr/>
          <p:nvPr/>
        </p:nvGraphicFramePr>
        <p:xfrm>
          <a:off x="330440" y="592201"/>
          <a:ext cx="8476617" cy="3738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64715"/>
                <a:gridCol w="6311900"/>
              </a:tblGrid>
              <a:tr h="419862"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If </a:t>
                      </a:r>
                      <a:r>
                        <a:rPr spc="-45"/>
                        <a:t>You</a:t>
                      </a:r>
                      <a:r>
                        <a:rPr spc="-25"/>
                        <a:t> </a:t>
                      </a:r>
                      <a:r>
                        <a:t>Need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6CADE0"/>
                    </a:solidFill>
                  </a:tcPr>
                </a:tc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b="1" spc="-5"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Consider</a:t>
                      </a:r>
                      <a:r>
                        <a:rPr spc="15"/>
                        <a:t> </a:t>
                      </a:r>
                      <a:r>
                        <a:t>Using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6CADE0"/>
                    </a:solidFill>
                  </a:tcPr>
                </a:tc>
              </a:tr>
              <a:tr h="1402080">
                <a:tc>
                  <a:txBody>
                    <a:bodyPr/>
                    <a:lstStyle/>
                    <a:p>
                      <a:pPr marR="170179" indent="91439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 relational</a:t>
                      </a:r>
                      <a:r>
                        <a:rPr spc="-125"/>
                        <a:t> </a:t>
                      </a:r>
                      <a:r>
                        <a:t>database  service </a:t>
                      </a:r>
                      <a:r>
                        <a:rPr spc="-10"/>
                        <a:t>with </a:t>
                      </a:r>
                      <a:r>
                        <a:t>minimal  administration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2E7F6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defRPr b="1" spc="-1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50"/>
                        <a:t> </a:t>
                      </a:r>
                      <a:r>
                        <a:rPr spc="-5"/>
                        <a:t>RDS</a:t>
                      </a:r>
                    </a:p>
                    <a:p>
                      <a:pPr marL="399415" marR="965200" indent="-285115" algn="l">
                        <a:lnSpc>
                          <a:spcPct val="114998"/>
                        </a:lnSpc>
                        <a:buSzPct val="100000"/>
                        <a:buChar char="•"/>
                        <a:tabLst>
                          <a:tab pos="393700" algn="l"/>
                          <a:tab pos="3937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Choice of Amazon Aurora, </a:t>
                      </a:r>
                      <a:r>
                        <a:rPr spc="-10"/>
                        <a:t>MySQL, </a:t>
                      </a:r>
                      <a:r>
                        <a:t>MariaDB, Microsoft  SQL </a:t>
                      </a:r>
                      <a:r>
                        <a:rPr spc="-15"/>
                        <a:t>Server, </a:t>
                      </a:r>
                      <a:r>
                        <a:t>Oracle, or PostgreSQL database</a:t>
                      </a:r>
                      <a:r>
                        <a:rPr spc="0"/>
                        <a:t> </a:t>
                      </a:r>
                      <a:r>
                        <a:t>engines</a:t>
                      </a:r>
                    </a:p>
                    <a:p>
                      <a:pPr marL="401320" indent="-287020" algn="l">
                        <a:spcBef>
                          <a:spcPts val="200"/>
                        </a:spcBef>
                        <a:buSzPct val="100000"/>
                        <a:buChar char="•"/>
                        <a:tabLst>
                          <a:tab pos="393700" algn="l"/>
                          <a:tab pos="3937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Scale compute and</a:t>
                      </a:r>
                      <a:r>
                        <a:rPr spc="5"/>
                        <a:t> </a:t>
                      </a:r>
                      <a:r>
                        <a:t>storage</a:t>
                      </a:r>
                    </a:p>
                    <a:p>
                      <a:pPr marL="401320" indent="-287020" algn="l">
                        <a:spcBef>
                          <a:spcPts val="200"/>
                        </a:spcBef>
                        <a:buSzPct val="100000"/>
                        <a:buChar char="•"/>
                        <a:tabLst>
                          <a:tab pos="393700" algn="l"/>
                          <a:tab pos="3937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Multi-AZ</a:t>
                      </a:r>
                      <a:r>
                        <a:rPr spc="-10"/>
                        <a:t> </a:t>
                      </a:r>
                      <a:r>
                        <a:t>availability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R="110489" indent="91439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 fast, highly</a:t>
                      </a:r>
                      <a:r>
                        <a:rPr spc="-110"/>
                        <a:t> </a:t>
                      </a:r>
                      <a:r>
                        <a:t>scalable  NoSQL database  service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91439" algn="l">
                        <a:spcBef>
                          <a:spcPts val="300"/>
                        </a:spcBef>
                        <a:defRPr b="1" spc="-1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Amazon</a:t>
                      </a:r>
                      <a:r>
                        <a:rPr spc="50"/>
                        <a:t> </a:t>
                      </a:r>
                      <a:r>
                        <a:rPr spc="-10"/>
                        <a:t>DynamoDB</a:t>
                      </a:r>
                    </a:p>
                    <a:p>
                      <a:pPr marL="378459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Extremely fast</a:t>
                      </a:r>
                      <a:r>
                        <a:rPr spc="25"/>
                        <a:t> </a:t>
                      </a:r>
                      <a:r>
                        <a:t>performance</a:t>
                      </a:r>
                    </a:p>
                    <a:p>
                      <a:pPr marL="378459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Seamless scalability and</a:t>
                      </a:r>
                      <a:r>
                        <a:rPr spc="-25"/>
                        <a:t> </a:t>
                      </a:r>
                      <a:r>
                        <a:t>reliability</a:t>
                      </a:r>
                    </a:p>
                    <a:p>
                      <a:pPr marL="378459" indent="-287020" algn="l">
                        <a:buSzPct val="100000"/>
                        <a:buChar char="•"/>
                        <a:tabLst>
                          <a:tab pos="368300" algn="l"/>
                          <a:tab pos="368300" algn="l"/>
                        </a:tabLst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Low</a:t>
                      </a:r>
                      <a:r>
                        <a:rPr spc="-10"/>
                        <a:t> </a:t>
                      </a:r>
                      <a:r>
                        <a:t>cost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849578">
                <a:tc>
                  <a:txBody>
                    <a:bodyPr/>
                    <a:lstStyle/>
                    <a:p>
                      <a:pPr marR="170179" indent="91439" algn="l">
                        <a:spcBef>
                          <a:spcPts val="300"/>
                        </a:spcBef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 database </a:t>
                      </a:r>
                      <a:r>
                        <a:rPr spc="-10"/>
                        <a:t>you </a:t>
                      </a:r>
                      <a:r>
                        <a:t>can  manage on </a:t>
                      </a:r>
                      <a:r>
                        <a:rPr spc="-10"/>
                        <a:t>your</a:t>
                      </a:r>
                      <a:r>
                        <a:rPr spc="-20"/>
                        <a:t> </a:t>
                      </a:r>
                      <a:r>
                        <a:rPr spc="-10"/>
                        <a:t>own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D2E7F6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>
                        <a:defRPr spc="-4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Your </a:t>
                      </a:r>
                      <a:r>
                        <a:rPr spc="-5"/>
                        <a:t>choice of </a:t>
                      </a:r>
                      <a:r>
                        <a:rPr b="1" spc="-15"/>
                        <a:t>AMIs </a:t>
                      </a:r>
                      <a:r>
                        <a:rPr spc="-5"/>
                        <a:t>on Amazon</a:t>
                      </a:r>
                      <a:r>
                        <a:rPr spc="60"/>
                        <a:t> </a:t>
                      </a:r>
                      <a:r>
                        <a:rPr spc="-5"/>
                        <a:t>EC2</a:t>
                      </a:r>
                    </a:p>
                    <a:p>
                      <a:pPr marR="1511300" indent="114300" algn="l">
                        <a:lnSpc>
                          <a:spcPct val="114998"/>
                        </a:lnSpc>
                        <a:defRPr spc="-5" sz="1600">
                          <a:solidFill>
                            <a:srgbClr val="46464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and Amazon EBS that provide scale compute and  storage, complete control over instances, and</a:t>
                      </a:r>
                      <a:r>
                        <a:rPr spc="70"/>
                        <a:t> </a:t>
                      </a:r>
                      <a:r>
                        <a:rPr spc="0"/>
                        <a:t>more.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775" name="object 7"/>
          <p:cNvSpPr/>
          <p:nvPr/>
        </p:nvSpPr>
        <p:spPr>
          <a:xfrm>
            <a:off x="8356964" y="2624325"/>
            <a:ext cx="123122" cy="610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460"/>
                </a:lnTo>
                <a:lnTo>
                  <a:pt x="21600" y="1966"/>
                </a:lnTo>
                <a:lnTo>
                  <a:pt x="1753" y="0"/>
                </a:lnTo>
                <a:close/>
              </a:path>
            </a:pathLst>
          </a:custGeom>
          <a:solidFill>
            <a:srgbClr val="5C92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6" name="object 8"/>
          <p:cNvSpPr/>
          <p:nvPr/>
        </p:nvSpPr>
        <p:spPr>
          <a:xfrm>
            <a:off x="8058507" y="2624325"/>
            <a:ext cx="123137" cy="610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846" y="0"/>
                </a:lnTo>
                <a:lnTo>
                  <a:pt x="0" y="1966"/>
                </a:lnTo>
                <a:lnTo>
                  <a:pt x="0" y="1946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E569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7" name="object 9"/>
          <p:cNvSpPr/>
          <p:nvPr/>
        </p:nvSpPr>
        <p:spPr>
          <a:xfrm>
            <a:off x="8181644" y="2624325"/>
            <a:ext cx="175321" cy="611127"/>
          </a:xfrm>
          <a:prstGeom prst="rect">
            <a:avLst/>
          </a:pr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8" name="object 10"/>
          <p:cNvSpPr/>
          <p:nvPr/>
        </p:nvSpPr>
        <p:spPr>
          <a:xfrm>
            <a:off x="8480087" y="3033690"/>
            <a:ext cx="64421" cy="140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7159"/>
                </a:lnTo>
                <a:lnTo>
                  <a:pt x="0" y="21600"/>
                </a:lnTo>
                <a:lnTo>
                  <a:pt x="21600" y="10046"/>
                </a:lnTo>
                <a:lnTo>
                  <a:pt x="2160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9" name="object 11"/>
          <p:cNvSpPr/>
          <p:nvPr/>
        </p:nvSpPr>
        <p:spPr>
          <a:xfrm>
            <a:off x="8480086" y="2679882"/>
            <a:ext cx="64421" cy="139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4526"/>
                </a:lnTo>
                <a:lnTo>
                  <a:pt x="21600" y="21600"/>
                </a:lnTo>
                <a:lnTo>
                  <a:pt x="21600" y="11622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0" name="object 12"/>
          <p:cNvSpPr/>
          <p:nvPr/>
        </p:nvSpPr>
        <p:spPr>
          <a:xfrm>
            <a:off x="8480087" y="2940542"/>
            <a:ext cx="64421" cy="9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238"/>
                </a:lnTo>
                <a:lnTo>
                  <a:pt x="0" y="21600"/>
                </a:lnTo>
                <a:lnTo>
                  <a:pt x="21600" y="14163"/>
                </a:lnTo>
                <a:lnTo>
                  <a:pt x="2160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1" name="object 13"/>
          <p:cNvSpPr/>
          <p:nvPr/>
        </p:nvSpPr>
        <p:spPr>
          <a:xfrm>
            <a:off x="8480086" y="2813069"/>
            <a:ext cx="64421" cy="99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0362"/>
                </a:lnTo>
                <a:lnTo>
                  <a:pt x="21600" y="21600"/>
                </a:lnTo>
                <a:lnTo>
                  <a:pt x="21600" y="7437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85" name="object 14"/>
          <p:cNvGrpSpPr/>
          <p:nvPr/>
        </p:nvGrpSpPr>
        <p:grpSpPr>
          <a:xfrm>
            <a:off x="7994902" y="2679882"/>
            <a:ext cx="549607" cy="494350"/>
            <a:chOff x="0" y="0"/>
            <a:chExt cx="549605" cy="494349"/>
          </a:xfrm>
        </p:grpSpPr>
        <p:sp>
          <p:nvSpPr>
            <p:cNvPr id="2782" name="Shape"/>
            <p:cNvSpPr/>
            <p:nvPr/>
          </p:nvSpPr>
          <p:spPr>
            <a:xfrm>
              <a:off x="0" y="260659"/>
              <a:ext cx="549606" cy="23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6042"/>
                  </a:lnTo>
                  <a:lnTo>
                    <a:pt x="737" y="6948"/>
                  </a:lnTo>
                  <a:lnTo>
                    <a:pt x="737" y="8459"/>
                  </a:lnTo>
                  <a:lnTo>
                    <a:pt x="0" y="8610"/>
                  </a:lnTo>
                  <a:lnTo>
                    <a:pt x="0" y="14651"/>
                  </a:lnTo>
                  <a:lnTo>
                    <a:pt x="2500" y="21600"/>
                  </a:lnTo>
                  <a:lnTo>
                    <a:pt x="2500" y="12915"/>
                  </a:lnTo>
                  <a:lnTo>
                    <a:pt x="19068" y="12915"/>
                  </a:lnTo>
                  <a:lnTo>
                    <a:pt x="19690" y="11857"/>
                  </a:lnTo>
                  <a:lnTo>
                    <a:pt x="7339" y="11857"/>
                  </a:lnTo>
                  <a:lnTo>
                    <a:pt x="2500" y="9214"/>
                  </a:lnTo>
                  <a:lnTo>
                    <a:pt x="2500" y="528"/>
                  </a:lnTo>
                  <a:lnTo>
                    <a:pt x="19068" y="52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4446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3" name="Shape"/>
            <p:cNvSpPr/>
            <p:nvPr/>
          </p:nvSpPr>
          <p:spPr>
            <a:xfrm>
              <a:off x="0" y="0"/>
              <a:ext cx="549606" cy="26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00" y="0"/>
                  </a:moveTo>
                  <a:lnTo>
                    <a:pt x="0" y="6230"/>
                  </a:lnTo>
                  <a:lnTo>
                    <a:pt x="0" y="11579"/>
                  </a:lnTo>
                  <a:lnTo>
                    <a:pt x="737" y="11782"/>
                  </a:lnTo>
                  <a:lnTo>
                    <a:pt x="737" y="13069"/>
                  </a:lnTo>
                  <a:lnTo>
                    <a:pt x="0" y="13881"/>
                  </a:lnTo>
                  <a:lnTo>
                    <a:pt x="0" y="19298"/>
                  </a:lnTo>
                  <a:lnTo>
                    <a:pt x="737" y="19365"/>
                  </a:lnTo>
                  <a:lnTo>
                    <a:pt x="737" y="21600"/>
                  </a:lnTo>
                  <a:lnTo>
                    <a:pt x="20831" y="21600"/>
                  </a:lnTo>
                  <a:lnTo>
                    <a:pt x="20831" y="19365"/>
                  </a:lnTo>
                  <a:lnTo>
                    <a:pt x="21600" y="19298"/>
                  </a:lnTo>
                  <a:lnTo>
                    <a:pt x="19068" y="18824"/>
                  </a:lnTo>
                  <a:lnTo>
                    <a:pt x="2500" y="18824"/>
                  </a:lnTo>
                  <a:lnTo>
                    <a:pt x="2500" y="11037"/>
                  </a:lnTo>
                  <a:lnTo>
                    <a:pt x="7339" y="8735"/>
                  </a:lnTo>
                  <a:lnTo>
                    <a:pt x="19702" y="8735"/>
                  </a:lnTo>
                  <a:lnTo>
                    <a:pt x="19068" y="7787"/>
                  </a:lnTo>
                  <a:lnTo>
                    <a:pt x="2500" y="7787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24446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4" name="Shape"/>
            <p:cNvSpPr/>
            <p:nvPr/>
          </p:nvSpPr>
          <p:spPr>
            <a:xfrm>
              <a:off x="63604" y="55568"/>
              <a:ext cx="486002" cy="38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30" y="15877"/>
                  </a:moveTo>
                  <a:lnTo>
                    <a:pt x="18737" y="17216"/>
                  </a:lnTo>
                  <a:lnTo>
                    <a:pt x="13265" y="18831"/>
                  </a:lnTo>
                  <a:lnTo>
                    <a:pt x="19441" y="18831"/>
                  </a:lnTo>
                  <a:lnTo>
                    <a:pt x="21600" y="16846"/>
                  </a:lnTo>
                  <a:lnTo>
                    <a:pt x="20730" y="16754"/>
                  </a:lnTo>
                  <a:lnTo>
                    <a:pt x="20730" y="15877"/>
                  </a:lnTo>
                  <a:close/>
                  <a:moveTo>
                    <a:pt x="18737" y="11907"/>
                  </a:moveTo>
                  <a:lnTo>
                    <a:pt x="0" y="11907"/>
                  </a:lnTo>
                  <a:lnTo>
                    <a:pt x="5473" y="12185"/>
                  </a:lnTo>
                  <a:lnTo>
                    <a:pt x="13265" y="12185"/>
                  </a:lnTo>
                  <a:lnTo>
                    <a:pt x="18737" y="11907"/>
                  </a:lnTo>
                  <a:close/>
                  <a:moveTo>
                    <a:pt x="18737" y="19477"/>
                  </a:moveTo>
                  <a:lnTo>
                    <a:pt x="0" y="19477"/>
                  </a:lnTo>
                  <a:lnTo>
                    <a:pt x="5473" y="21600"/>
                  </a:lnTo>
                  <a:lnTo>
                    <a:pt x="13265" y="21600"/>
                  </a:lnTo>
                  <a:lnTo>
                    <a:pt x="18737" y="19477"/>
                  </a:lnTo>
                  <a:close/>
                  <a:moveTo>
                    <a:pt x="13265" y="9415"/>
                  </a:moveTo>
                  <a:lnTo>
                    <a:pt x="5473" y="9415"/>
                  </a:lnTo>
                  <a:lnTo>
                    <a:pt x="0" y="9693"/>
                  </a:lnTo>
                  <a:lnTo>
                    <a:pt x="18737" y="9693"/>
                  </a:lnTo>
                  <a:lnTo>
                    <a:pt x="13265" y="9415"/>
                  </a:lnTo>
                  <a:close/>
                  <a:moveTo>
                    <a:pt x="19453" y="2816"/>
                  </a:moveTo>
                  <a:lnTo>
                    <a:pt x="13265" y="2816"/>
                  </a:lnTo>
                  <a:lnTo>
                    <a:pt x="18737" y="4384"/>
                  </a:lnTo>
                  <a:lnTo>
                    <a:pt x="20730" y="5769"/>
                  </a:lnTo>
                  <a:lnTo>
                    <a:pt x="20730" y="4892"/>
                  </a:lnTo>
                  <a:lnTo>
                    <a:pt x="21600" y="4754"/>
                  </a:lnTo>
                  <a:lnTo>
                    <a:pt x="19453" y="2816"/>
                  </a:lnTo>
                  <a:close/>
                  <a:moveTo>
                    <a:pt x="13265" y="0"/>
                  </a:moveTo>
                  <a:lnTo>
                    <a:pt x="5473" y="0"/>
                  </a:lnTo>
                  <a:lnTo>
                    <a:pt x="0" y="2169"/>
                  </a:lnTo>
                  <a:lnTo>
                    <a:pt x="18737" y="2169"/>
                  </a:lnTo>
                  <a:lnTo>
                    <a:pt x="13265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86" name="object 15"/>
          <p:cNvSpPr/>
          <p:nvPr/>
        </p:nvSpPr>
        <p:spPr>
          <a:xfrm>
            <a:off x="7999475" y="1390019"/>
            <a:ext cx="63074" cy="489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3285"/>
                </a:lnTo>
                <a:lnTo>
                  <a:pt x="0" y="18315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4446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7" name="object 16"/>
          <p:cNvSpPr/>
          <p:nvPr/>
        </p:nvSpPr>
        <p:spPr>
          <a:xfrm>
            <a:off x="8062548" y="1335015"/>
            <a:ext cx="122110" cy="604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846" y="0"/>
                </a:lnTo>
                <a:lnTo>
                  <a:pt x="0" y="1966"/>
                </a:lnTo>
                <a:lnTo>
                  <a:pt x="0" y="1946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E569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8" name="object 17"/>
          <p:cNvSpPr/>
          <p:nvPr/>
        </p:nvSpPr>
        <p:spPr>
          <a:xfrm>
            <a:off x="8479796" y="1390019"/>
            <a:ext cx="63885" cy="489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18315"/>
                </a:lnTo>
                <a:lnTo>
                  <a:pt x="21600" y="3285"/>
                </a:lnTo>
                <a:lnTo>
                  <a:pt x="0" y="0"/>
                </a:lnTo>
                <a:close/>
              </a:path>
            </a:pathLst>
          </a:cu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9" name="object 18"/>
          <p:cNvSpPr/>
          <p:nvPr/>
        </p:nvSpPr>
        <p:spPr>
          <a:xfrm>
            <a:off x="8358509" y="1335015"/>
            <a:ext cx="121288" cy="604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460"/>
                </a:lnTo>
                <a:lnTo>
                  <a:pt x="21600" y="1966"/>
                </a:lnTo>
                <a:lnTo>
                  <a:pt x="1753" y="0"/>
                </a:lnTo>
                <a:close/>
              </a:path>
            </a:pathLst>
          </a:custGeom>
          <a:solidFill>
            <a:srgbClr val="5C92D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0" name="object 19"/>
          <p:cNvSpPr/>
          <p:nvPr/>
        </p:nvSpPr>
        <p:spPr>
          <a:xfrm>
            <a:off x="8184654" y="1335015"/>
            <a:ext cx="173856" cy="605037"/>
          </a:xfrm>
          <a:prstGeom prst="rect">
            <a:avLst/>
          </a:prstGeom>
          <a:solidFill>
            <a:srgbClr val="3D6DB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1" name="object 20"/>
          <p:cNvSpPr/>
          <p:nvPr/>
        </p:nvSpPr>
        <p:spPr>
          <a:xfrm>
            <a:off x="8012090" y="3704104"/>
            <a:ext cx="67394" cy="424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830"/>
                </a:lnTo>
                <a:lnTo>
                  <a:pt x="21600" y="725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2" name="object 21"/>
          <p:cNvSpPr/>
          <p:nvPr/>
        </p:nvSpPr>
        <p:spPr>
          <a:xfrm>
            <a:off x="8079484" y="3671208"/>
            <a:ext cx="82671" cy="490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543"/>
                </a:lnTo>
                <a:lnTo>
                  <a:pt x="21600" y="1017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3" name="object 22"/>
          <p:cNvSpPr/>
          <p:nvPr/>
        </p:nvSpPr>
        <p:spPr>
          <a:xfrm>
            <a:off x="8162152" y="3630302"/>
            <a:ext cx="106938" cy="572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0124"/>
                </a:lnTo>
                <a:lnTo>
                  <a:pt x="2160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4" name="object 23"/>
          <p:cNvSpPr/>
          <p:nvPr/>
        </p:nvSpPr>
        <p:spPr>
          <a:xfrm>
            <a:off x="8269090" y="3581398"/>
            <a:ext cx="283600" cy="67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7" y="0"/>
                </a:moveTo>
                <a:lnTo>
                  <a:pt x="0" y="0"/>
                </a:lnTo>
                <a:lnTo>
                  <a:pt x="0" y="21600"/>
                </a:lnTo>
                <a:lnTo>
                  <a:pt x="63" y="21600"/>
                </a:lnTo>
                <a:lnTo>
                  <a:pt x="21600" y="17142"/>
                </a:lnTo>
                <a:lnTo>
                  <a:pt x="21600" y="4357"/>
                </a:lnTo>
                <a:lnTo>
                  <a:pt x="417" y="0"/>
                </a:lnTo>
                <a:close/>
              </a:path>
            </a:pathLst>
          </a:custGeom>
          <a:solidFill>
            <a:srgbClr val="F4742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5" name="object 24"/>
          <p:cNvSpPr/>
          <p:nvPr/>
        </p:nvSpPr>
        <p:spPr>
          <a:xfrm>
            <a:off x="8240783" y="3581398"/>
            <a:ext cx="1" cy="673610"/>
          </a:xfrm>
          <a:prstGeom prst="line">
            <a:avLst/>
          </a:prstGeom>
          <a:ln w="56617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96" name="object 25"/>
          <p:cNvSpPr/>
          <p:nvPr/>
        </p:nvSpPr>
        <p:spPr>
          <a:xfrm>
            <a:off x="8140141" y="3630302"/>
            <a:ext cx="1" cy="571763"/>
          </a:xfrm>
          <a:prstGeom prst="line">
            <a:avLst/>
          </a:prstGeom>
          <a:ln w="44025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97" name="object 26"/>
          <p:cNvSpPr/>
          <p:nvPr/>
        </p:nvSpPr>
        <p:spPr>
          <a:xfrm>
            <a:off x="8061962" y="3671208"/>
            <a:ext cx="1" cy="489953"/>
          </a:xfrm>
          <a:prstGeom prst="line">
            <a:avLst/>
          </a:prstGeom>
          <a:ln w="35044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98" name="object 27"/>
          <p:cNvSpPr/>
          <p:nvPr/>
        </p:nvSpPr>
        <p:spPr>
          <a:xfrm>
            <a:off x="7998162" y="3704104"/>
            <a:ext cx="1" cy="425046"/>
          </a:xfrm>
          <a:prstGeom prst="line">
            <a:avLst/>
          </a:prstGeom>
          <a:ln w="27856">
            <a:solidFill>
              <a:srgbClr val="99441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