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415544" y="139064"/>
            <a:ext cx="8312912" cy="45212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64483" y="1287627"/>
            <a:ext cx="5733419" cy="106235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674366" y="1101088"/>
            <a:ext cx="2262505" cy="27647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>
                <a:solidFill>
                  <a:srgbClr val="464646"/>
                </a:solidFill>
              </a:defRPr>
            </a:lvl1pPr>
            <a:lvl2pPr>
              <a:defRPr sz="18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7297342" y="4694520"/>
            <a:ext cx="1206381" cy="3020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15544" y="140588"/>
            <a:ext cx="8312912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9828" y="478345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34" Type="http://schemas.openxmlformats.org/officeDocument/2006/relationships/image" Target="../media/image53.png"/><Relationship Id="rId35" Type="http://schemas.openxmlformats.org/officeDocument/2006/relationships/image" Target="../media/image54.png"/><Relationship Id="rId36" Type="http://schemas.openxmlformats.org/officeDocument/2006/relationships/image" Target="../media/image55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1.png"/><Relationship Id="rId43" Type="http://schemas.openxmlformats.org/officeDocument/2006/relationships/image" Target="../media/image62.png"/><Relationship Id="rId44" Type="http://schemas.openxmlformats.org/officeDocument/2006/relationships/image" Target="../media/image63.png"/><Relationship Id="rId45" Type="http://schemas.openxmlformats.org/officeDocument/2006/relationships/image" Target="../media/image64.png"/><Relationship Id="rId46" Type="http://schemas.openxmlformats.org/officeDocument/2006/relationships/image" Target="../media/image65.png"/><Relationship Id="rId47" Type="http://schemas.openxmlformats.org/officeDocument/2006/relationships/image" Target="../media/image66.png"/><Relationship Id="rId48" Type="http://schemas.openxmlformats.org/officeDocument/2006/relationships/image" Target="../media/image67.png"/><Relationship Id="rId49" Type="http://schemas.openxmlformats.org/officeDocument/2006/relationships/image" Target="../media/image68.png"/><Relationship Id="rId50" Type="http://schemas.openxmlformats.org/officeDocument/2006/relationships/image" Target="../media/image69.png"/><Relationship Id="rId51" Type="http://schemas.openxmlformats.org/officeDocument/2006/relationships/image" Target="../media/image70.png"/><Relationship Id="rId52" Type="http://schemas.openxmlformats.org/officeDocument/2006/relationships/image" Target="../media/image71.png"/><Relationship Id="rId53" Type="http://schemas.openxmlformats.org/officeDocument/2006/relationships/image" Target="../media/image72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7.png"/><Relationship Id="rId3" Type="http://schemas.openxmlformats.org/officeDocument/2006/relationships/image" Target="../media/image478.png"/><Relationship Id="rId4" Type="http://schemas.openxmlformats.org/officeDocument/2006/relationships/image" Target="../media/image479.png"/><Relationship Id="rId5" Type="http://schemas.openxmlformats.org/officeDocument/2006/relationships/image" Target="../media/image71.png"/><Relationship Id="rId6" Type="http://schemas.openxmlformats.org/officeDocument/2006/relationships/image" Target="../media/image480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1.png"/><Relationship Id="rId3" Type="http://schemas.openxmlformats.org/officeDocument/2006/relationships/image" Target="../media/image71.png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png"/><Relationship Id="rId3" Type="http://schemas.openxmlformats.org/officeDocument/2006/relationships/image" Target="../media/image482.png"/><Relationship Id="rId4" Type="http://schemas.openxmlformats.org/officeDocument/2006/relationships/image" Target="../media/image483.png"/><Relationship Id="rId5" Type="http://schemas.openxmlformats.org/officeDocument/2006/relationships/image" Target="../media/image484.png"/><Relationship Id="rId6" Type="http://schemas.openxmlformats.org/officeDocument/2006/relationships/image" Target="../media/image468.png"/><Relationship Id="rId7" Type="http://schemas.openxmlformats.org/officeDocument/2006/relationships/image" Target="../media/image485.png"/><Relationship Id="rId8" Type="http://schemas.openxmlformats.org/officeDocument/2006/relationships/image" Target="../media/image486.png"/><Relationship Id="rId9" Type="http://schemas.openxmlformats.org/officeDocument/2006/relationships/image" Target="../media/image487.png"/><Relationship Id="rId10" Type="http://schemas.openxmlformats.org/officeDocument/2006/relationships/image" Target="../media/image488.png"/><Relationship Id="rId11" Type="http://schemas.openxmlformats.org/officeDocument/2006/relationships/image" Target="../media/image489.png"/><Relationship Id="rId12" Type="http://schemas.openxmlformats.org/officeDocument/2006/relationships/image" Target="../media/image490.png"/><Relationship Id="rId13" Type="http://schemas.openxmlformats.org/officeDocument/2006/relationships/image" Target="../media/image491.png"/><Relationship Id="rId14" Type="http://schemas.openxmlformats.org/officeDocument/2006/relationships/image" Target="../media/image492.png"/><Relationship Id="rId15" Type="http://schemas.openxmlformats.org/officeDocument/2006/relationships/image" Target="../media/image493.png"/><Relationship Id="rId16" Type="http://schemas.openxmlformats.org/officeDocument/2006/relationships/image" Target="../media/image71.png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4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5.png"/><Relationship Id="rId3" Type="http://schemas.openxmlformats.org/officeDocument/2006/relationships/image" Target="../media/image496.png"/><Relationship Id="rId4" Type="http://schemas.openxmlformats.org/officeDocument/2006/relationships/image" Target="../media/image473.png"/><Relationship Id="rId5" Type="http://schemas.openxmlformats.org/officeDocument/2006/relationships/image" Target="../media/image497.png"/><Relationship Id="rId6" Type="http://schemas.openxmlformats.org/officeDocument/2006/relationships/image" Target="../media/image498.png"/><Relationship Id="rId7" Type="http://schemas.openxmlformats.org/officeDocument/2006/relationships/image" Target="../media/image499.png"/><Relationship Id="rId8" Type="http://schemas.openxmlformats.org/officeDocument/2006/relationships/image" Target="../media/image500.png"/><Relationship Id="rId9" Type="http://schemas.openxmlformats.org/officeDocument/2006/relationships/image" Target="../media/image501.png"/><Relationship Id="rId10" Type="http://schemas.openxmlformats.org/officeDocument/2006/relationships/image" Target="../media/image502.png"/><Relationship Id="rId11" Type="http://schemas.openxmlformats.org/officeDocument/2006/relationships/image" Target="../media/image503.png"/><Relationship Id="rId12" Type="http://schemas.openxmlformats.org/officeDocument/2006/relationships/image" Target="../media/image468.png"/><Relationship Id="rId13" Type="http://schemas.openxmlformats.org/officeDocument/2006/relationships/image" Target="../media/image504.png"/><Relationship Id="rId14" Type="http://schemas.openxmlformats.org/officeDocument/2006/relationships/image" Target="../media/image505.png"/><Relationship Id="rId15" Type="http://schemas.openxmlformats.org/officeDocument/2006/relationships/image" Target="../media/image506.png"/><Relationship Id="rId16" Type="http://schemas.openxmlformats.org/officeDocument/2006/relationships/image" Target="../media/image507.png"/><Relationship Id="rId17" Type="http://schemas.openxmlformats.org/officeDocument/2006/relationships/image" Target="../media/image508.png"/><Relationship Id="rId18" Type="http://schemas.openxmlformats.org/officeDocument/2006/relationships/image" Target="../media/image509.png"/><Relationship Id="rId19" Type="http://schemas.openxmlformats.org/officeDocument/2006/relationships/image" Target="../media/image510.png"/><Relationship Id="rId20" Type="http://schemas.openxmlformats.org/officeDocument/2006/relationships/image" Target="../media/image511.png"/><Relationship Id="rId21" Type="http://schemas.openxmlformats.org/officeDocument/2006/relationships/image" Target="../media/image512.png"/><Relationship Id="rId22" Type="http://schemas.openxmlformats.org/officeDocument/2006/relationships/image" Target="../media/image513.png"/><Relationship Id="rId23" Type="http://schemas.openxmlformats.org/officeDocument/2006/relationships/image" Target="../media/image514.png"/><Relationship Id="rId24" Type="http://schemas.openxmlformats.org/officeDocument/2006/relationships/image" Target="../media/image515.png"/><Relationship Id="rId25" Type="http://schemas.openxmlformats.org/officeDocument/2006/relationships/image" Target="../media/image516.png"/><Relationship Id="rId26" Type="http://schemas.openxmlformats.org/officeDocument/2006/relationships/image" Target="../media/image517.png"/><Relationship Id="rId27" Type="http://schemas.openxmlformats.org/officeDocument/2006/relationships/image" Target="../media/image518.png"/><Relationship Id="rId28" Type="http://schemas.openxmlformats.org/officeDocument/2006/relationships/image" Target="../media/image519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0.png"/><Relationship Id="rId3" Type="http://schemas.openxmlformats.org/officeDocument/2006/relationships/image" Target="../media/image521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1.png"/><Relationship Id="rId3" Type="http://schemas.openxmlformats.org/officeDocument/2006/relationships/image" Target="../media/image522.png"/><Relationship Id="rId4" Type="http://schemas.openxmlformats.org/officeDocument/2006/relationships/image" Target="../media/image523.png"/><Relationship Id="rId5" Type="http://schemas.openxmlformats.org/officeDocument/2006/relationships/image" Target="../media/image524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521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5.png"/><Relationship Id="rId3" Type="http://schemas.openxmlformats.org/officeDocument/2006/relationships/image" Target="../media/image526.png"/><Relationship Id="rId4" Type="http://schemas.openxmlformats.org/officeDocument/2006/relationships/image" Target="../media/image527.png"/><Relationship Id="rId5" Type="http://schemas.openxmlformats.org/officeDocument/2006/relationships/image" Target="../media/image528.png"/><Relationship Id="rId6" Type="http://schemas.openxmlformats.org/officeDocument/2006/relationships/image" Target="../media/image529.png"/><Relationship Id="rId7" Type="http://schemas.openxmlformats.org/officeDocument/2006/relationships/image" Target="../media/image530.png"/><Relationship Id="rId8" Type="http://schemas.openxmlformats.org/officeDocument/2006/relationships/image" Target="../media/image531.png"/><Relationship Id="rId9" Type="http://schemas.openxmlformats.org/officeDocument/2006/relationships/image" Target="../media/image532.png"/><Relationship Id="rId10" Type="http://schemas.openxmlformats.org/officeDocument/2006/relationships/image" Target="../media/image52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106.png"/><Relationship Id="rId36" Type="http://schemas.openxmlformats.org/officeDocument/2006/relationships/image" Target="../media/image107.png"/><Relationship Id="rId37" Type="http://schemas.openxmlformats.org/officeDocument/2006/relationships/image" Target="../media/image108.png"/><Relationship Id="rId38" Type="http://schemas.openxmlformats.org/officeDocument/2006/relationships/image" Target="../media/image109.png"/><Relationship Id="rId39" Type="http://schemas.openxmlformats.org/officeDocument/2006/relationships/image" Target="../media/image110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1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3.png"/><Relationship Id="rId3" Type="http://schemas.openxmlformats.org/officeDocument/2006/relationships/image" Target="../media/image500.png"/><Relationship Id="rId4" Type="http://schemas.openxmlformats.org/officeDocument/2006/relationships/image" Target="../media/image534.png"/><Relationship Id="rId5" Type="http://schemas.openxmlformats.org/officeDocument/2006/relationships/image" Target="../media/image535.png"/><Relationship Id="rId6" Type="http://schemas.openxmlformats.org/officeDocument/2006/relationships/image" Target="../media/image536.png"/><Relationship Id="rId7" Type="http://schemas.openxmlformats.org/officeDocument/2006/relationships/image" Target="../media/image537.png"/><Relationship Id="rId8" Type="http://schemas.openxmlformats.org/officeDocument/2006/relationships/image" Target="../media/image538.png"/><Relationship Id="rId9" Type="http://schemas.openxmlformats.org/officeDocument/2006/relationships/image" Target="../media/image539.png"/><Relationship Id="rId10" Type="http://schemas.openxmlformats.org/officeDocument/2006/relationships/image" Target="../media/image427.png"/><Relationship Id="rId11" Type="http://schemas.openxmlformats.org/officeDocument/2006/relationships/image" Target="../media/image540.png"/><Relationship Id="rId12" Type="http://schemas.openxmlformats.org/officeDocument/2006/relationships/image" Target="../media/image541.png"/><Relationship Id="rId13" Type="http://schemas.openxmlformats.org/officeDocument/2006/relationships/image" Target="../media/image542.png"/><Relationship Id="rId14" Type="http://schemas.openxmlformats.org/officeDocument/2006/relationships/image" Target="../media/image543.png"/><Relationship Id="rId15" Type="http://schemas.openxmlformats.org/officeDocument/2006/relationships/image" Target="../media/image544.png"/><Relationship Id="rId16" Type="http://schemas.openxmlformats.org/officeDocument/2006/relationships/image" Target="../media/image545.png"/><Relationship Id="rId17" Type="http://schemas.openxmlformats.org/officeDocument/2006/relationships/image" Target="../media/image546.png"/><Relationship Id="rId18" Type="http://schemas.openxmlformats.org/officeDocument/2006/relationships/image" Target="../media/image547.png"/><Relationship Id="rId19" Type="http://schemas.openxmlformats.org/officeDocument/2006/relationships/image" Target="../media/image260.png"/><Relationship Id="rId20" Type="http://schemas.openxmlformats.org/officeDocument/2006/relationships/image" Target="../media/image521.png"/><Relationship Id="rId21" Type="http://schemas.openxmlformats.org/officeDocument/2006/relationships/image" Target="../media/image548.png"/><Relationship Id="rId22" Type="http://schemas.openxmlformats.org/officeDocument/2006/relationships/image" Target="../media/image549.png"/><Relationship Id="rId23" Type="http://schemas.openxmlformats.org/officeDocument/2006/relationships/image" Target="../media/image550.png"/><Relationship Id="rId24" Type="http://schemas.openxmlformats.org/officeDocument/2006/relationships/image" Target="../media/image551.png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2.png"/><Relationship Id="rId3" Type="http://schemas.openxmlformats.org/officeDocument/2006/relationships/image" Target="../media/image553.png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553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553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553.png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553.png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4.png"/><Relationship Id="rId3" Type="http://schemas.openxmlformats.org/officeDocument/2006/relationships/image" Target="../media/image555.png"/><Relationship Id="rId4" Type="http://schemas.openxmlformats.org/officeDocument/2006/relationships/image" Target="../media/image556.png"/><Relationship Id="rId5" Type="http://schemas.openxmlformats.org/officeDocument/2006/relationships/image" Target="../media/image557.png"/><Relationship Id="rId6" Type="http://schemas.openxmlformats.org/officeDocument/2006/relationships/image" Target="../media/image558.png"/><Relationship Id="rId7" Type="http://schemas.openxmlformats.org/officeDocument/2006/relationships/image" Target="../media/image559.png"/><Relationship Id="rId8" Type="http://schemas.openxmlformats.org/officeDocument/2006/relationships/image" Target="../media/image560.png"/><Relationship Id="rId9" Type="http://schemas.openxmlformats.org/officeDocument/2006/relationships/image" Target="../media/image561.png"/><Relationship Id="rId10" Type="http://schemas.openxmlformats.org/officeDocument/2006/relationships/image" Target="../media/image562.png"/><Relationship Id="rId11" Type="http://schemas.openxmlformats.org/officeDocument/2006/relationships/image" Target="../media/image563.png"/><Relationship Id="rId12" Type="http://schemas.openxmlformats.org/officeDocument/2006/relationships/image" Target="../media/image564.png"/><Relationship Id="rId13" Type="http://schemas.openxmlformats.org/officeDocument/2006/relationships/hyperlink" Target="https://aws.amazon.com/training/" TargetMode="Externa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0.png"/><Relationship Id="rId3" Type="http://schemas.openxmlformats.org/officeDocument/2006/relationships/image" Target="../media/image561.png"/><Relationship Id="rId4" Type="http://schemas.openxmlformats.org/officeDocument/2006/relationships/image" Target="../media/image562.png"/><Relationship Id="rId5" Type="http://schemas.openxmlformats.org/officeDocument/2006/relationships/hyperlink" Target="https://aws.amazon.com/certification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5.png"/><Relationship Id="rId3" Type="http://schemas.openxmlformats.org/officeDocument/2006/relationships/image" Target="../media/image566.png"/><Relationship Id="rId4" Type="http://schemas.openxmlformats.org/officeDocument/2006/relationships/image" Target="../media/image567.png"/><Relationship Id="rId5" Type="http://schemas.openxmlformats.org/officeDocument/2006/relationships/image" Target="../media/image568.png"/><Relationship Id="rId6" Type="http://schemas.openxmlformats.org/officeDocument/2006/relationships/image" Target="../media/image569.png"/><Relationship Id="rId7" Type="http://schemas.openxmlformats.org/officeDocument/2006/relationships/hyperlink" Target="http://aws.amazon.com/certification" TargetMode="External"/><Relationship Id="rId8" Type="http://schemas.openxmlformats.org/officeDocument/2006/relationships/image" Target="../media/image570.png"/><Relationship Id="rId9" Type="http://schemas.openxmlformats.org/officeDocument/2006/relationships/image" Target="../media/image571.png"/><Relationship Id="rId10" Type="http://schemas.openxmlformats.org/officeDocument/2006/relationships/image" Target="../media/image572.png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3.png"/><Relationship Id="rId3" Type="http://schemas.openxmlformats.org/officeDocument/2006/relationships/image" Target="../media/image574.png"/><Relationship Id="rId4" Type="http://schemas.openxmlformats.org/officeDocument/2006/relationships/image" Target="../media/image57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05.png"/><Relationship Id="rId4" Type="http://schemas.openxmlformats.org/officeDocument/2006/relationships/image" Target="../media/image104.png"/><Relationship Id="rId5" Type="http://schemas.openxmlformats.org/officeDocument/2006/relationships/image" Target="../media/image8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testdrive/?ref=test_drive" TargetMode="External"/><Relationship Id="rId3" Type="http://schemas.openxmlformats.org/officeDocument/2006/relationships/hyperlink" Target="https://aws.amazon.com/marketplace" TargetMode="External"/><Relationship Id="rId4" Type="http://schemas.openxmlformats.org/officeDocument/2006/relationships/image" Target="../media/image1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2" Type="http://schemas.openxmlformats.org/officeDocument/2006/relationships/image" Target="../media/image3.png"/><Relationship Id="rId1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12.jpe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9" Type="http://schemas.openxmlformats.org/officeDocument/2006/relationships/image" Target="../media/image226.png"/><Relationship Id="rId10" Type="http://schemas.openxmlformats.org/officeDocument/2006/relationships/image" Target="../media/image227.png"/><Relationship Id="rId11" Type="http://schemas.openxmlformats.org/officeDocument/2006/relationships/image" Target="../media/image228.png"/><Relationship Id="rId12" Type="http://schemas.openxmlformats.org/officeDocument/2006/relationships/image" Target="../media/image229.png"/><Relationship Id="rId13" Type="http://schemas.openxmlformats.org/officeDocument/2006/relationships/image" Target="../media/image230.png"/><Relationship Id="rId14" Type="http://schemas.openxmlformats.org/officeDocument/2006/relationships/image" Target="../media/image231.png"/><Relationship Id="rId15" Type="http://schemas.openxmlformats.org/officeDocument/2006/relationships/image" Target="../media/image232.png"/><Relationship Id="rId16" Type="http://schemas.openxmlformats.org/officeDocument/2006/relationships/image" Target="../media/image233.png"/><Relationship Id="rId17" Type="http://schemas.openxmlformats.org/officeDocument/2006/relationships/image" Target="../media/image234.png"/><Relationship Id="rId18" Type="http://schemas.openxmlformats.org/officeDocument/2006/relationships/image" Target="../media/image235.png"/><Relationship Id="rId19" Type="http://schemas.openxmlformats.org/officeDocument/2006/relationships/image" Target="../media/image236.png"/><Relationship Id="rId20" Type="http://schemas.openxmlformats.org/officeDocument/2006/relationships/image" Target="../media/image23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Relationship Id="rId12" Type="http://schemas.openxmlformats.org/officeDocument/2006/relationships/image" Target="../media/image247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7" Type="http://schemas.openxmlformats.org/officeDocument/2006/relationships/image" Target="../media/image252.png"/><Relationship Id="rId18" Type="http://schemas.openxmlformats.org/officeDocument/2006/relationships/image" Target="../media/image253.png"/><Relationship Id="rId19" Type="http://schemas.openxmlformats.org/officeDocument/2006/relationships/image" Target="../media/image254.png"/><Relationship Id="rId20" Type="http://schemas.openxmlformats.org/officeDocument/2006/relationships/image" Target="../media/image255.png"/><Relationship Id="rId21" Type="http://schemas.openxmlformats.org/officeDocument/2006/relationships/image" Target="../media/image256.png"/><Relationship Id="rId22" Type="http://schemas.openxmlformats.org/officeDocument/2006/relationships/image" Target="../media/image257.png"/><Relationship Id="rId23" Type="http://schemas.openxmlformats.org/officeDocument/2006/relationships/image" Target="../media/image258.png"/><Relationship Id="rId24" Type="http://schemas.openxmlformats.org/officeDocument/2006/relationships/image" Target="../media/image259.png"/><Relationship Id="rId25" Type="http://schemas.openxmlformats.org/officeDocument/2006/relationships/image" Target="../media/image260.png"/><Relationship Id="rId26" Type="http://schemas.openxmlformats.org/officeDocument/2006/relationships/image" Target="../media/image261.png"/><Relationship Id="rId27" Type="http://schemas.openxmlformats.org/officeDocument/2006/relationships/image" Target="../media/image262.png"/><Relationship Id="rId28" Type="http://schemas.openxmlformats.org/officeDocument/2006/relationships/image" Target="../media/image263.png"/><Relationship Id="rId29" Type="http://schemas.openxmlformats.org/officeDocument/2006/relationships/image" Target="../media/image264.png"/><Relationship Id="rId30" Type="http://schemas.openxmlformats.org/officeDocument/2006/relationships/image" Target="../media/image265.png"/><Relationship Id="rId31" Type="http://schemas.openxmlformats.org/officeDocument/2006/relationships/image" Target="../media/image266.png"/><Relationship Id="rId32" Type="http://schemas.openxmlformats.org/officeDocument/2006/relationships/image" Target="../media/image267.png"/><Relationship Id="rId33" Type="http://schemas.openxmlformats.org/officeDocument/2006/relationships/image" Target="../media/image268.png"/><Relationship Id="rId34" Type="http://schemas.openxmlformats.org/officeDocument/2006/relationships/image" Target="../media/image220.png"/><Relationship Id="rId35" Type="http://schemas.openxmlformats.org/officeDocument/2006/relationships/image" Target="../media/image269.png"/><Relationship Id="rId36" Type="http://schemas.openxmlformats.org/officeDocument/2006/relationships/image" Target="../media/image270.png"/><Relationship Id="rId37" Type="http://schemas.openxmlformats.org/officeDocument/2006/relationships/image" Target="../media/image271.png"/><Relationship Id="rId38" Type="http://schemas.openxmlformats.org/officeDocument/2006/relationships/image" Target="../media/image272.png"/><Relationship Id="rId39" Type="http://schemas.openxmlformats.org/officeDocument/2006/relationships/image" Target="../media/image27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s3.amazonaws.com/2006-03-01/AmazonS3.html" TargetMode="External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7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Relationship Id="rId3" Type="http://schemas.openxmlformats.org/officeDocument/2006/relationships/image" Target="../media/image28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6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Relationship Id="rId22" Type="http://schemas.openxmlformats.org/officeDocument/2006/relationships/image" Target="../media/image308.png"/><Relationship Id="rId23" Type="http://schemas.openxmlformats.org/officeDocument/2006/relationships/image" Target="../media/image309.png"/><Relationship Id="rId24" Type="http://schemas.openxmlformats.org/officeDocument/2006/relationships/image" Target="../media/image310.png"/><Relationship Id="rId25" Type="http://schemas.openxmlformats.org/officeDocument/2006/relationships/image" Target="../media/image311.png"/><Relationship Id="rId26" Type="http://schemas.openxmlformats.org/officeDocument/2006/relationships/image" Target="../media/image312.png"/><Relationship Id="rId27" Type="http://schemas.openxmlformats.org/officeDocument/2006/relationships/image" Target="../media/image313.png"/><Relationship Id="rId28" Type="http://schemas.openxmlformats.org/officeDocument/2006/relationships/image" Target="../media/image314.png"/><Relationship Id="rId29" Type="http://schemas.openxmlformats.org/officeDocument/2006/relationships/image" Target="../media/image315.png"/><Relationship Id="rId30" Type="http://schemas.openxmlformats.org/officeDocument/2006/relationships/image" Target="../media/image316.png"/><Relationship Id="rId31" Type="http://schemas.openxmlformats.org/officeDocument/2006/relationships/image" Target="../media/image317.png"/><Relationship Id="rId32" Type="http://schemas.openxmlformats.org/officeDocument/2006/relationships/image" Target="../media/image318.png"/><Relationship Id="rId33" Type="http://schemas.openxmlformats.org/officeDocument/2006/relationships/image" Target="../media/image319.png"/><Relationship Id="rId34" Type="http://schemas.openxmlformats.org/officeDocument/2006/relationships/image" Target="../media/image320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1.png"/><Relationship Id="rId3" Type="http://schemas.openxmlformats.org/officeDocument/2006/relationships/image" Target="../media/image322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3.png"/><Relationship Id="rId3" Type="http://schemas.openxmlformats.org/officeDocument/2006/relationships/image" Target="../media/image324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png"/><Relationship Id="rId3" Type="http://schemas.openxmlformats.org/officeDocument/2006/relationships/image" Target="../media/image329.png"/><Relationship Id="rId4" Type="http://schemas.openxmlformats.org/officeDocument/2006/relationships/image" Target="../media/image330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33.png"/><Relationship Id="rId5" Type="http://schemas.openxmlformats.org/officeDocument/2006/relationships/image" Target="../media/image334.png"/><Relationship Id="rId6" Type="http://schemas.openxmlformats.org/officeDocument/2006/relationships/image" Target="../media/image335.png"/><Relationship Id="rId7" Type="http://schemas.openxmlformats.org/officeDocument/2006/relationships/image" Target="../media/image336.png"/><Relationship Id="rId8" Type="http://schemas.openxmlformats.org/officeDocument/2006/relationships/image" Target="../media/image337.png"/><Relationship Id="rId9" Type="http://schemas.openxmlformats.org/officeDocument/2006/relationships/image" Target="../media/image338.png"/><Relationship Id="rId10" Type="http://schemas.openxmlformats.org/officeDocument/2006/relationships/image" Target="../media/image339.png"/><Relationship Id="rId11" Type="http://schemas.openxmlformats.org/officeDocument/2006/relationships/image" Target="../media/image340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8" Type="http://schemas.openxmlformats.org/officeDocument/2006/relationships/image" Target="../media/image345.png"/><Relationship Id="rId9" Type="http://schemas.openxmlformats.org/officeDocument/2006/relationships/image" Target="../media/image346.png"/><Relationship Id="rId10" Type="http://schemas.openxmlformats.org/officeDocument/2006/relationships/image" Target="../media/image333.png"/><Relationship Id="rId11" Type="http://schemas.openxmlformats.org/officeDocument/2006/relationships/image" Target="../media/image347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48.png"/><Relationship Id="rId4" Type="http://schemas.openxmlformats.org/officeDocument/2006/relationships/image" Target="../media/image333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41.png"/><Relationship Id="rId8" Type="http://schemas.openxmlformats.org/officeDocument/2006/relationships/image" Target="../media/image351.png"/><Relationship Id="rId9" Type="http://schemas.openxmlformats.org/officeDocument/2006/relationships/image" Target="../media/image343.png"/><Relationship Id="rId10" Type="http://schemas.openxmlformats.org/officeDocument/2006/relationships/image" Target="../media/image344.png"/><Relationship Id="rId11" Type="http://schemas.openxmlformats.org/officeDocument/2006/relationships/image" Target="../media/image352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5.png"/><Relationship Id="rId3" Type="http://schemas.openxmlformats.org/officeDocument/2006/relationships/image" Target="../media/image356.png"/><Relationship Id="rId4" Type="http://schemas.openxmlformats.org/officeDocument/2006/relationships/image" Target="../media/image357.png"/><Relationship Id="rId5" Type="http://schemas.openxmlformats.org/officeDocument/2006/relationships/image" Target="../media/image16.jpeg"/><Relationship Id="rId6" Type="http://schemas.openxmlformats.org/officeDocument/2006/relationships/image" Target="../media/image358.png"/><Relationship Id="rId7" Type="http://schemas.openxmlformats.org/officeDocument/2006/relationships/image" Target="../media/image35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9.png"/><Relationship Id="rId3" Type="http://schemas.openxmlformats.org/officeDocument/2006/relationships/image" Target="../media/image360.png"/><Relationship Id="rId4" Type="http://schemas.openxmlformats.org/officeDocument/2006/relationships/image" Target="../media/image361.png"/><Relationship Id="rId5" Type="http://schemas.openxmlformats.org/officeDocument/2006/relationships/image" Target="../media/image17.jpeg"/><Relationship Id="rId6" Type="http://schemas.openxmlformats.org/officeDocument/2006/relationships/image" Target="../media/image362.png"/><Relationship Id="rId7" Type="http://schemas.openxmlformats.org/officeDocument/2006/relationships/image" Target="../media/image358.png"/><Relationship Id="rId8" Type="http://schemas.openxmlformats.org/officeDocument/2006/relationships/image" Target="../media/image354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64.png"/><Relationship Id="rId5" Type="http://schemas.openxmlformats.org/officeDocument/2006/relationships/image" Target="../media/image365.png"/><Relationship Id="rId6" Type="http://schemas.openxmlformats.org/officeDocument/2006/relationships/image" Target="../media/image366.png"/><Relationship Id="rId7" Type="http://schemas.openxmlformats.org/officeDocument/2006/relationships/image" Target="../media/image367.png"/><Relationship Id="rId8" Type="http://schemas.openxmlformats.org/officeDocument/2006/relationships/image" Target="../media/image368.png"/><Relationship Id="rId9" Type="http://schemas.openxmlformats.org/officeDocument/2006/relationships/image" Target="../media/image369.png"/><Relationship Id="rId10" Type="http://schemas.openxmlformats.org/officeDocument/2006/relationships/image" Target="../media/image370.png"/><Relationship Id="rId11" Type="http://schemas.openxmlformats.org/officeDocument/2006/relationships/image" Target="../media/image371.png"/><Relationship Id="rId12" Type="http://schemas.openxmlformats.org/officeDocument/2006/relationships/image" Target="../media/image372.png"/><Relationship Id="rId13" Type="http://schemas.openxmlformats.org/officeDocument/2006/relationships/image" Target="../media/image354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3.png"/><Relationship Id="rId5" Type="http://schemas.openxmlformats.org/officeDocument/2006/relationships/image" Target="../media/image354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54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7.png"/><Relationship Id="rId5" Type="http://schemas.openxmlformats.org/officeDocument/2006/relationships/image" Target="../media/image378.png"/><Relationship Id="rId6" Type="http://schemas.openxmlformats.org/officeDocument/2006/relationships/image" Target="../media/image379.png"/><Relationship Id="rId7" Type="http://schemas.openxmlformats.org/officeDocument/2006/relationships/image" Target="../media/image380.png"/><Relationship Id="rId8" Type="http://schemas.openxmlformats.org/officeDocument/2006/relationships/image" Target="../media/image376.png"/><Relationship Id="rId9" Type="http://schemas.openxmlformats.org/officeDocument/2006/relationships/image" Target="../media/image354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7.png"/><Relationship Id="rId5" Type="http://schemas.openxmlformats.org/officeDocument/2006/relationships/image" Target="../media/image381.png"/><Relationship Id="rId6" Type="http://schemas.openxmlformats.org/officeDocument/2006/relationships/image" Target="../media/image379.png"/><Relationship Id="rId7" Type="http://schemas.openxmlformats.org/officeDocument/2006/relationships/image" Target="../media/image382.png"/><Relationship Id="rId8" Type="http://schemas.openxmlformats.org/officeDocument/2006/relationships/image" Target="../media/image373.png"/><Relationship Id="rId9" Type="http://schemas.openxmlformats.org/officeDocument/2006/relationships/image" Target="../media/image383.png"/><Relationship Id="rId10" Type="http://schemas.openxmlformats.org/officeDocument/2006/relationships/image" Target="../media/image384.png"/><Relationship Id="rId11" Type="http://schemas.openxmlformats.org/officeDocument/2006/relationships/image" Target="../media/image376.png"/><Relationship Id="rId12" Type="http://schemas.openxmlformats.org/officeDocument/2006/relationships/image" Target="../media/image354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3.png"/><Relationship Id="rId3" Type="http://schemas.openxmlformats.org/officeDocument/2006/relationships/image" Target="../media/image354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7.png"/><Relationship Id="rId5" Type="http://schemas.openxmlformats.org/officeDocument/2006/relationships/image" Target="../media/image385.png"/><Relationship Id="rId6" Type="http://schemas.openxmlformats.org/officeDocument/2006/relationships/image" Target="../media/image379.png"/><Relationship Id="rId7" Type="http://schemas.openxmlformats.org/officeDocument/2006/relationships/image" Target="../media/image386.png"/><Relationship Id="rId8" Type="http://schemas.openxmlformats.org/officeDocument/2006/relationships/image" Target="../media/image373.png"/><Relationship Id="rId9" Type="http://schemas.openxmlformats.org/officeDocument/2006/relationships/image" Target="../media/image383.png"/><Relationship Id="rId10" Type="http://schemas.openxmlformats.org/officeDocument/2006/relationships/image" Target="../media/image384.png"/><Relationship Id="rId11" Type="http://schemas.openxmlformats.org/officeDocument/2006/relationships/image" Target="../media/image376.png"/><Relationship Id="rId12" Type="http://schemas.openxmlformats.org/officeDocument/2006/relationships/image" Target="../media/image387.png"/><Relationship Id="rId13" Type="http://schemas.openxmlformats.org/officeDocument/2006/relationships/image" Target="../media/image388.png"/><Relationship Id="rId14" Type="http://schemas.openxmlformats.org/officeDocument/2006/relationships/image" Target="../media/image389.png"/><Relationship Id="rId15" Type="http://schemas.openxmlformats.org/officeDocument/2006/relationships/image" Target="../media/image390.png"/><Relationship Id="rId16" Type="http://schemas.openxmlformats.org/officeDocument/2006/relationships/image" Target="../media/image354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1.png"/><Relationship Id="rId3" Type="http://schemas.openxmlformats.org/officeDocument/2006/relationships/image" Target="../media/image373.png"/><Relationship Id="rId4" Type="http://schemas.openxmlformats.org/officeDocument/2006/relationships/image" Target="../media/image354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hyperlink" Target="http://169.254.169.254/latest/meta-data/iam/security-credentials/rolename" TargetMode="External"/><Relationship Id="rId6" Type="http://schemas.openxmlformats.org/officeDocument/2006/relationships/image" Target="../media/image18.jpeg"/><Relationship Id="rId7" Type="http://schemas.openxmlformats.org/officeDocument/2006/relationships/image" Target="../media/image395.png"/><Relationship Id="rId8" Type="http://schemas.openxmlformats.org/officeDocument/2006/relationships/image" Target="../media/image396.png"/><Relationship Id="rId9" Type="http://schemas.openxmlformats.org/officeDocument/2006/relationships/image" Target="../media/image397.png"/><Relationship Id="rId10" Type="http://schemas.openxmlformats.org/officeDocument/2006/relationships/image" Target="../media/image398.png"/><Relationship Id="rId11" Type="http://schemas.openxmlformats.org/officeDocument/2006/relationships/image" Target="../media/image354.png"/><Relationship Id="rId12" Type="http://schemas.openxmlformats.org/officeDocument/2006/relationships/image" Target="../media/image399.png"/><Relationship Id="rId13" Type="http://schemas.openxmlformats.org/officeDocument/2006/relationships/image" Target="../media/image40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6.png"/><Relationship Id="rId3" Type="http://schemas.openxmlformats.org/officeDocument/2006/relationships/image" Target="../media/image401.png"/><Relationship Id="rId4" Type="http://schemas.openxmlformats.org/officeDocument/2006/relationships/image" Target="../media/image373.png"/><Relationship Id="rId5" Type="http://schemas.openxmlformats.org/officeDocument/2006/relationships/image" Target="../media/image402.png"/><Relationship Id="rId6" Type="http://schemas.openxmlformats.org/officeDocument/2006/relationships/image" Target="../media/image403.png"/><Relationship Id="rId7" Type="http://schemas.openxmlformats.org/officeDocument/2006/relationships/image" Target="../media/image395.png"/><Relationship Id="rId8" Type="http://schemas.openxmlformats.org/officeDocument/2006/relationships/image" Target="../media/image404.png"/><Relationship Id="rId9" Type="http://schemas.openxmlformats.org/officeDocument/2006/relationships/image" Target="../media/image405.png"/><Relationship Id="rId10" Type="http://schemas.openxmlformats.org/officeDocument/2006/relationships/image" Target="../media/image406.png"/><Relationship Id="rId11" Type="http://schemas.openxmlformats.org/officeDocument/2006/relationships/image" Target="../media/image407.png"/><Relationship Id="rId12" Type="http://schemas.openxmlformats.org/officeDocument/2006/relationships/image" Target="../media/image408.png"/><Relationship Id="rId13" Type="http://schemas.openxmlformats.org/officeDocument/2006/relationships/image" Target="../media/image409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image" Target="../media/image415.png"/><Relationship Id="rId5" Type="http://schemas.openxmlformats.org/officeDocument/2006/relationships/image" Target="../media/image416.png"/><Relationship Id="rId6" Type="http://schemas.openxmlformats.org/officeDocument/2006/relationships/image" Target="../media/image417.png"/><Relationship Id="rId7" Type="http://schemas.openxmlformats.org/officeDocument/2006/relationships/image" Target="../media/image418.png"/><Relationship Id="rId8" Type="http://schemas.openxmlformats.org/officeDocument/2006/relationships/image" Target="../media/image419.png"/><Relationship Id="rId9" Type="http://schemas.openxmlformats.org/officeDocument/2006/relationships/image" Target="../media/image420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1.png"/><Relationship Id="rId3" Type="http://schemas.openxmlformats.org/officeDocument/2006/relationships/image" Target="../media/image422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424.png"/><Relationship Id="rId6" Type="http://schemas.openxmlformats.org/officeDocument/2006/relationships/image" Target="../media/image425.png"/><Relationship Id="rId7" Type="http://schemas.openxmlformats.org/officeDocument/2006/relationships/image" Target="../media/image21.jpeg"/><Relationship Id="rId8" Type="http://schemas.openxmlformats.org/officeDocument/2006/relationships/image" Target="../media/image426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7.png"/><Relationship Id="rId3" Type="http://schemas.openxmlformats.org/officeDocument/2006/relationships/image" Target="../media/image423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42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rtner.com/doc/reprints?id=1-2G2O5FC&amp;amp;ct=150519&amp;amp;st=sb" TargetMode="External"/><Relationship Id="rId3" Type="http://schemas.openxmlformats.org/officeDocument/2006/relationships/image" Target="../media/image10.jpe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8.png"/><Relationship Id="rId3" Type="http://schemas.openxmlformats.org/officeDocument/2006/relationships/image" Target="../media/image429.png"/><Relationship Id="rId4" Type="http://schemas.openxmlformats.org/officeDocument/2006/relationships/image" Target="../media/image430.png"/><Relationship Id="rId5" Type="http://schemas.openxmlformats.org/officeDocument/2006/relationships/image" Target="../media/image431.png"/><Relationship Id="rId6" Type="http://schemas.openxmlformats.org/officeDocument/2006/relationships/image" Target="../media/image432.png"/><Relationship Id="rId7" Type="http://schemas.openxmlformats.org/officeDocument/2006/relationships/image" Target="../media/image433.png"/><Relationship Id="rId8" Type="http://schemas.openxmlformats.org/officeDocument/2006/relationships/image" Target="../media/image434.png"/><Relationship Id="rId9" Type="http://schemas.openxmlformats.org/officeDocument/2006/relationships/image" Target="../media/image423.png"/><Relationship Id="rId10" Type="http://schemas.openxmlformats.org/officeDocument/2006/relationships/image" Target="../media/image71.png"/><Relationship Id="rId11" Type="http://schemas.openxmlformats.org/officeDocument/2006/relationships/image" Target="../media/image435.png"/><Relationship Id="rId12" Type="http://schemas.openxmlformats.org/officeDocument/2006/relationships/image" Target="../media/image436.png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7.png"/><Relationship Id="rId3" Type="http://schemas.openxmlformats.org/officeDocument/2006/relationships/image" Target="../media/image438.png"/><Relationship Id="rId4" Type="http://schemas.openxmlformats.org/officeDocument/2006/relationships/image" Target="../media/image439.png"/><Relationship Id="rId5" Type="http://schemas.openxmlformats.org/officeDocument/2006/relationships/image" Target="../media/image440.png"/><Relationship Id="rId6" Type="http://schemas.openxmlformats.org/officeDocument/2006/relationships/image" Target="../media/image441.png"/><Relationship Id="rId7" Type="http://schemas.openxmlformats.org/officeDocument/2006/relationships/image" Target="../media/image442.png"/><Relationship Id="rId8" Type="http://schemas.openxmlformats.org/officeDocument/2006/relationships/image" Target="../media/image443.png"/><Relationship Id="rId9" Type="http://schemas.openxmlformats.org/officeDocument/2006/relationships/image" Target="../media/image444.png"/><Relationship Id="rId10" Type="http://schemas.openxmlformats.org/officeDocument/2006/relationships/image" Target="../media/image445.png"/><Relationship Id="rId11" Type="http://schemas.openxmlformats.org/officeDocument/2006/relationships/image" Target="../media/image446.png"/><Relationship Id="rId12" Type="http://schemas.openxmlformats.org/officeDocument/2006/relationships/image" Target="../media/image447.png"/><Relationship Id="rId13" Type="http://schemas.openxmlformats.org/officeDocument/2006/relationships/image" Target="../media/image448.png"/><Relationship Id="rId14" Type="http://schemas.openxmlformats.org/officeDocument/2006/relationships/image" Target="../media/image449.png"/><Relationship Id="rId15" Type="http://schemas.openxmlformats.org/officeDocument/2006/relationships/image" Target="../media/image450.png"/><Relationship Id="rId16" Type="http://schemas.openxmlformats.org/officeDocument/2006/relationships/image" Target="../media/image423.png"/><Relationship Id="rId17" Type="http://schemas.openxmlformats.org/officeDocument/2006/relationships/image" Target="../media/image71.png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1.png"/><Relationship Id="rId3" Type="http://schemas.openxmlformats.org/officeDocument/2006/relationships/image" Target="../media/image452.png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3.png"/><Relationship Id="rId3" Type="http://schemas.openxmlformats.org/officeDocument/2006/relationships/image" Target="../media/image454.png"/><Relationship Id="rId4" Type="http://schemas.openxmlformats.org/officeDocument/2006/relationships/image" Target="../media/image455.png"/><Relationship Id="rId5" Type="http://schemas.openxmlformats.org/officeDocument/2006/relationships/image" Target="../media/image456.png"/><Relationship Id="rId6" Type="http://schemas.openxmlformats.org/officeDocument/2006/relationships/image" Target="../media/image457.png"/><Relationship Id="rId7" Type="http://schemas.openxmlformats.org/officeDocument/2006/relationships/image" Target="../media/image458.png"/><Relationship Id="rId8" Type="http://schemas.openxmlformats.org/officeDocument/2006/relationships/image" Target="../media/image459.png"/><Relationship Id="rId9" Type="http://schemas.openxmlformats.org/officeDocument/2006/relationships/image" Target="../media/image460.png"/><Relationship Id="rId10" Type="http://schemas.openxmlformats.org/officeDocument/2006/relationships/image" Target="../media/image461.png"/><Relationship Id="rId11" Type="http://schemas.openxmlformats.org/officeDocument/2006/relationships/image" Target="../media/image462.png"/><Relationship Id="rId12" Type="http://schemas.openxmlformats.org/officeDocument/2006/relationships/image" Target="../media/image463.png"/><Relationship Id="rId13" Type="http://schemas.openxmlformats.org/officeDocument/2006/relationships/image" Target="../media/image464.png"/><Relationship Id="rId14" Type="http://schemas.openxmlformats.org/officeDocument/2006/relationships/image" Target="../media/image465.png"/><Relationship Id="rId15" Type="http://schemas.openxmlformats.org/officeDocument/2006/relationships/image" Target="../media/image466.png"/><Relationship Id="rId16" Type="http://schemas.openxmlformats.org/officeDocument/2006/relationships/image" Target="../media/image467.pn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7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468.png"/><Relationship Id="rId4" Type="http://schemas.openxmlformats.org/officeDocument/2006/relationships/image" Target="../media/image469.png"/><Relationship Id="rId5" Type="http://schemas.openxmlformats.org/officeDocument/2006/relationships/image" Target="../media/image470.png"/><Relationship Id="rId6" Type="http://schemas.openxmlformats.org/officeDocument/2006/relationships/image" Target="../media/image471.png"/><Relationship Id="rId7" Type="http://schemas.openxmlformats.org/officeDocument/2006/relationships/image" Target="../media/image472.png"/><Relationship Id="rId8" Type="http://schemas.openxmlformats.org/officeDocument/2006/relationships/image" Target="../media/image419.png"/><Relationship Id="rId9" Type="http://schemas.openxmlformats.org/officeDocument/2006/relationships/image" Target="../media/image473.png"/><Relationship Id="rId10" Type="http://schemas.openxmlformats.org/officeDocument/2006/relationships/image" Target="../media/image474.png"/><Relationship Id="rId11" Type="http://schemas.openxmlformats.org/officeDocument/2006/relationships/image" Target="../media/image475.png"/><Relationship Id="rId12" Type="http://schemas.openxmlformats.org/officeDocument/2006/relationships/image" Target="../media/image476.png"/><Relationship Id="rId13" Type="http://schemas.openxmlformats.org/officeDocument/2006/relationships/image" Target="../media/image467.png"/><Relationship Id="rId14" Type="http://schemas.openxmlformats.org/officeDocument/2006/relationships/image" Target="../media/image71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 txBox="1"/>
          <p:nvPr>
            <p:ph type="title"/>
          </p:nvPr>
        </p:nvSpPr>
        <p:spPr>
          <a:xfrm>
            <a:off x="415544" y="139064"/>
            <a:ext cx="2529840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Module Layout</a:t>
            </a:r>
          </a:p>
        </p:txBody>
      </p:sp>
      <p:sp>
        <p:nvSpPr>
          <p:cNvPr id="57" name="object 3"/>
          <p:cNvSpPr txBox="1"/>
          <p:nvPr/>
        </p:nvSpPr>
        <p:spPr>
          <a:xfrm>
            <a:off x="419505" y="988847"/>
            <a:ext cx="7601585" cy="2012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1: </a:t>
            </a:r>
            <a:r>
              <a:rPr b="1"/>
              <a:t>Introduction </a:t>
            </a:r>
            <a:r>
              <a:t>and History of</a:t>
            </a:r>
            <a:r>
              <a:rPr spc="10"/>
              <a:t> </a:t>
            </a:r>
            <a:r>
              <a:rPr spc="-25"/>
              <a:t>AWS</a:t>
            </a:r>
          </a:p>
          <a:p>
            <a:pPr marL="355600" marR="178435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2: </a:t>
            </a:r>
            <a:r>
              <a:rPr b="1" spc="-10"/>
              <a:t>Foundational Services </a:t>
            </a:r>
            <a:r>
              <a:t>– Amazon EC2, Amazon VPC, Amazon S3,  Amazon</a:t>
            </a:r>
            <a:r>
              <a:rPr spc="-10"/>
              <a:t> </a:t>
            </a:r>
            <a:r>
              <a:t>EBS</a:t>
            </a:r>
          </a:p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3: </a:t>
            </a:r>
            <a:r>
              <a:rPr b="1" spc="-20"/>
              <a:t>Security, Identity, </a:t>
            </a:r>
            <a:r>
              <a:rPr b="1"/>
              <a:t>and </a:t>
            </a:r>
            <a:r>
              <a:rPr b="1" spc="-10"/>
              <a:t>Access </a:t>
            </a:r>
            <a:r>
              <a:rPr b="1"/>
              <a:t>Management </a:t>
            </a:r>
            <a:r>
              <a:t>-</a:t>
            </a:r>
            <a:r>
              <a:rPr spc="220"/>
              <a:t> </a:t>
            </a:r>
            <a:r>
              <a:t>IAM</a:t>
            </a:r>
          </a:p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4: </a:t>
            </a:r>
            <a:r>
              <a:rPr b="1"/>
              <a:t>Databases </a:t>
            </a:r>
            <a:r>
              <a:t>– Amazon </a:t>
            </a:r>
            <a:r>
              <a:rPr spc="-10"/>
              <a:t>DynamoDB </a:t>
            </a:r>
            <a:r>
              <a:t>and Amazon</a:t>
            </a:r>
            <a:r>
              <a:rPr spc="-85"/>
              <a:t> </a:t>
            </a:r>
            <a:r>
              <a:t>RDS</a:t>
            </a:r>
          </a:p>
          <a:p>
            <a:pPr marL="355600" marR="508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5: </a:t>
            </a:r>
            <a:r>
              <a:rPr b="1" spc="-50"/>
              <a:t>AWS </a:t>
            </a:r>
            <a:r>
              <a:rPr b="1"/>
              <a:t>Elasticity and Management </a:t>
            </a:r>
            <a:r>
              <a:rPr b="1" spc="-30"/>
              <a:t>Tools </a:t>
            </a:r>
            <a:r>
              <a:t>– Auto Scaling, Elastic Load  Balancing, Amazon </a:t>
            </a:r>
            <a:r>
              <a:rPr spc="-10"/>
              <a:t>CloudWatch, </a:t>
            </a:r>
            <a:r>
              <a:t>and </a:t>
            </a:r>
            <a:r>
              <a:rPr spc="-25"/>
              <a:t>AWS </a:t>
            </a:r>
            <a:r>
              <a:rPr spc="-15"/>
              <a:t>Trusted</a:t>
            </a:r>
            <a:r>
              <a:rPr spc="-245"/>
              <a:t> </a:t>
            </a:r>
            <a:r>
              <a:t>Advisor</a:t>
            </a:r>
          </a:p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6: Course</a:t>
            </a:r>
            <a:r>
              <a:rPr spc="15"/>
              <a:t> </a:t>
            </a:r>
            <a:r>
              <a:rPr spc="-10"/>
              <a:t>Wrap-Up</a:t>
            </a:r>
          </a:p>
        </p:txBody>
      </p:sp>
      <p:sp>
        <p:nvSpPr>
          <p:cNvPr id="58" name="object 4"/>
          <p:cNvSpPr txBox="1"/>
          <p:nvPr/>
        </p:nvSpPr>
        <p:spPr>
          <a:xfrm>
            <a:off x="504848" y="4803444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bject 2"/>
          <p:cNvSpPr txBox="1"/>
          <p:nvPr>
            <p:ph type="title"/>
          </p:nvPr>
        </p:nvSpPr>
        <p:spPr>
          <a:xfrm>
            <a:off x="415544" y="139064"/>
            <a:ext cx="645350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Core Infrastructure and</a:t>
            </a:r>
            <a:r>
              <a:rPr spc="100"/>
              <a:t> </a:t>
            </a:r>
            <a:r>
              <a:t>Services</a:t>
            </a:r>
          </a:p>
        </p:txBody>
      </p:sp>
      <p:sp>
        <p:nvSpPr>
          <p:cNvPr id="215" name="object 3"/>
          <p:cNvSpPr/>
          <p:nvPr/>
        </p:nvSpPr>
        <p:spPr>
          <a:xfrm>
            <a:off x="526541" y="2303526"/>
            <a:ext cx="3259836" cy="1133858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" name="object 4"/>
          <p:cNvSpPr/>
          <p:nvPr/>
        </p:nvSpPr>
        <p:spPr>
          <a:xfrm>
            <a:off x="529590" y="1064513"/>
            <a:ext cx="3259836" cy="1132334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" name="object 5"/>
          <p:cNvSpPr/>
          <p:nvPr/>
        </p:nvSpPr>
        <p:spPr>
          <a:xfrm>
            <a:off x="722376" y="2772155"/>
            <a:ext cx="583694" cy="3657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" name="object 6"/>
          <p:cNvSpPr/>
          <p:nvPr/>
        </p:nvSpPr>
        <p:spPr>
          <a:xfrm>
            <a:off x="1790700" y="1467610"/>
            <a:ext cx="510539" cy="4328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" name="object 7"/>
          <p:cNvSpPr/>
          <p:nvPr/>
        </p:nvSpPr>
        <p:spPr>
          <a:xfrm>
            <a:off x="966565" y="1466897"/>
            <a:ext cx="311783" cy="4159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" name="object 8"/>
          <p:cNvSpPr/>
          <p:nvPr/>
        </p:nvSpPr>
        <p:spPr>
          <a:xfrm>
            <a:off x="987350" y="1514559"/>
            <a:ext cx="270212" cy="95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" name="object 9"/>
          <p:cNvSpPr/>
          <p:nvPr/>
        </p:nvSpPr>
        <p:spPr>
          <a:xfrm>
            <a:off x="985167" y="1531890"/>
            <a:ext cx="212531" cy="32930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" name="object 10"/>
          <p:cNvSpPr/>
          <p:nvPr/>
        </p:nvSpPr>
        <p:spPr>
          <a:xfrm>
            <a:off x="966565" y="1466896"/>
            <a:ext cx="311784" cy="415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" name="object 11"/>
          <p:cNvSpPr/>
          <p:nvPr/>
        </p:nvSpPr>
        <p:spPr>
          <a:xfrm>
            <a:off x="2996182" y="2744722"/>
            <a:ext cx="553215" cy="4023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" name="object 12"/>
          <p:cNvSpPr/>
          <p:nvPr/>
        </p:nvSpPr>
        <p:spPr>
          <a:xfrm>
            <a:off x="1746066" y="2692189"/>
            <a:ext cx="421881" cy="261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" name="object 13"/>
          <p:cNvSpPr/>
          <p:nvPr/>
        </p:nvSpPr>
        <p:spPr>
          <a:xfrm>
            <a:off x="1948215" y="2953697"/>
            <a:ext cx="219731" cy="261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8156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object 14"/>
          <p:cNvSpPr/>
          <p:nvPr/>
        </p:nvSpPr>
        <p:spPr>
          <a:xfrm>
            <a:off x="2167944" y="2953697"/>
            <a:ext cx="210940" cy="261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8156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" name="object 15"/>
          <p:cNvSpPr/>
          <p:nvPr/>
        </p:nvSpPr>
        <p:spPr>
          <a:xfrm>
            <a:off x="2167944" y="2692189"/>
            <a:ext cx="2" cy="261508"/>
          </a:xfrm>
          <a:prstGeom prst="line">
            <a:avLst/>
          </a:prstGeom>
          <a:ln w="8789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object 16"/>
          <p:cNvSpPr/>
          <p:nvPr/>
        </p:nvSpPr>
        <p:spPr>
          <a:xfrm>
            <a:off x="2167944" y="2692189"/>
            <a:ext cx="413092" cy="261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9" name="object 17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object 18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object 19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object 20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object 21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object 22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object 23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object 24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object 25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object 26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object 27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object 28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object 29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object 30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object 31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object 32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object 33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object 34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object 35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object 36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object 37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object 38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object 39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object 40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object 41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object 42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object 43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object 44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object 45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object 46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object 47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object 48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object 49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object 50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object 51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object 52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object 53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object 54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object 55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object 56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object 57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object 58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1" name="object 59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object 60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object 61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object 62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object 63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object 64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object 65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object 66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object 67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object 68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object 69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object 70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object 71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object 72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object 73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object 74"/>
          <p:cNvSpPr/>
          <p:nvPr/>
        </p:nvSpPr>
        <p:spPr>
          <a:xfrm flipH="1">
            <a:off x="2167944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object 75"/>
          <p:cNvSpPr/>
          <p:nvPr/>
        </p:nvSpPr>
        <p:spPr>
          <a:xfrm>
            <a:off x="1851536" y="2953697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object 76"/>
          <p:cNvSpPr/>
          <p:nvPr/>
        </p:nvSpPr>
        <p:spPr>
          <a:xfrm>
            <a:off x="1530732" y="2866526"/>
            <a:ext cx="1265579" cy="17433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" name="object 77"/>
          <p:cNvSpPr/>
          <p:nvPr/>
        </p:nvSpPr>
        <p:spPr>
          <a:xfrm>
            <a:off x="2707636" y="2879662"/>
            <a:ext cx="72001" cy="14807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" name="object 78"/>
          <p:cNvSpPr/>
          <p:nvPr/>
        </p:nvSpPr>
        <p:spPr>
          <a:xfrm>
            <a:off x="1530730" y="2866526"/>
            <a:ext cx="1265583" cy="174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  <a:lnTo>
                  <a:pt x="975" y="0"/>
                </a:lnTo>
                <a:close/>
              </a:path>
            </a:pathLst>
          </a:custGeom>
          <a:ln w="7292">
            <a:solidFill>
              <a:srgbClr val="37377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" name="object 79"/>
          <p:cNvSpPr/>
          <p:nvPr/>
        </p:nvSpPr>
        <p:spPr>
          <a:xfrm>
            <a:off x="1530730" y="2866526"/>
            <a:ext cx="1265583" cy="174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</a:path>
            </a:pathLst>
          </a:custGeom>
          <a:ln w="1458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" name="object 80"/>
          <p:cNvSpPr/>
          <p:nvPr/>
        </p:nvSpPr>
        <p:spPr>
          <a:xfrm>
            <a:off x="2842641" y="1437442"/>
            <a:ext cx="284168" cy="43292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3" name="object 81"/>
          <p:cNvSpPr/>
          <p:nvPr/>
        </p:nvSpPr>
        <p:spPr>
          <a:xfrm>
            <a:off x="2898813" y="1435970"/>
            <a:ext cx="162537" cy="16219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4" name="object 82"/>
          <p:cNvSpPr/>
          <p:nvPr/>
        </p:nvSpPr>
        <p:spPr>
          <a:xfrm flipV="1">
            <a:off x="2880529" y="1690278"/>
            <a:ext cx="2" cy="100642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object 83"/>
          <p:cNvSpPr/>
          <p:nvPr/>
        </p:nvSpPr>
        <p:spPr>
          <a:xfrm flipV="1">
            <a:off x="3006682" y="1753840"/>
            <a:ext cx="2" cy="95345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object 84"/>
          <p:cNvSpPr/>
          <p:nvPr/>
        </p:nvSpPr>
        <p:spPr>
          <a:xfrm>
            <a:off x="2842086" y="1437442"/>
            <a:ext cx="284722" cy="43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40" y="9752"/>
                </a:lnTo>
                <a:lnTo>
                  <a:pt x="15850" y="8556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1" y="6561"/>
                </a:lnTo>
                <a:lnTo>
                  <a:pt x="6933" y="7245"/>
                </a:lnTo>
                <a:lnTo>
                  <a:pt x="6744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" name="object 85"/>
          <p:cNvSpPr/>
          <p:nvPr/>
        </p:nvSpPr>
        <p:spPr>
          <a:xfrm>
            <a:off x="6839711" y="1478280"/>
            <a:ext cx="512066" cy="4358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" name="object 86"/>
          <p:cNvSpPr/>
          <p:nvPr/>
        </p:nvSpPr>
        <p:spPr>
          <a:xfrm>
            <a:off x="5972904" y="1434934"/>
            <a:ext cx="311784" cy="417404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" name="object 87"/>
          <p:cNvSpPr/>
          <p:nvPr/>
        </p:nvSpPr>
        <p:spPr>
          <a:xfrm>
            <a:off x="5993689" y="1482762"/>
            <a:ext cx="270213" cy="95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" name="object 88"/>
          <p:cNvSpPr/>
          <p:nvPr/>
        </p:nvSpPr>
        <p:spPr>
          <a:xfrm>
            <a:off x="5993689" y="1526242"/>
            <a:ext cx="207856" cy="95657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object 89"/>
          <p:cNvSpPr/>
          <p:nvPr/>
        </p:nvSpPr>
        <p:spPr>
          <a:xfrm>
            <a:off x="5993689" y="1569721"/>
            <a:ext cx="207856" cy="100004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object 90"/>
          <p:cNvSpPr/>
          <p:nvPr/>
        </p:nvSpPr>
        <p:spPr>
          <a:xfrm>
            <a:off x="5993689" y="1617547"/>
            <a:ext cx="207856" cy="95656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object 91"/>
          <p:cNvSpPr/>
          <p:nvPr/>
        </p:nvSpPr>
        <p:spPr>
          <a:xfrm>
            <a:off x="5993689" y="1661028"/>
            <a:ext cx="207856" cy="100004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object 92"/>
          <p:cNvSpPr/>
          <p:nvPr/>
        </p:nvSpPr>
        <p:spPr>
          <a:xfrm>
            <a:off x="5993689" y="1708854"/>
            <a:ext cx="207856" cy="95656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object 93"/>
          <p:cNvSpPr/>
          <p:nvPr/>
        </p:nvSpPr>
        <p:spPr>
          <a:xfrm>
            <a:off x="5972904" y="1434934"/>
            <a:ext cx="311784" cy="417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" name="object 94"/>
          <p:cNvSpPr/>
          <p:nvPr/>
        </p:nvSpPr>
        <p:spPr>
          <a:xfrm>
            <a:off x="7963220" y="1448258"/>
            <a:ext cx="282793" cy="43426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" name="object 95"/>
          <p:cNvSpPr/>
          <p:nvPr/>
        </p:nvSpPr>
        <p:spPr>
          <a:xfrm>
            <a:off x="8019118" y="1446789"/>
            <a:ext cx="161759" cy="16268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" name="object 96"/>
          <p:cNvSpPr/>
          <p:nvPr/>
        </p:nvSpPr>
        <p:spPr>
          <a:xfrm>
            <a:off x="7962669" y="1448258"/>
            <a:ext cx="283343" cy="43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39" y="9752"/>
                </a:lnTo>
                <a:lnTo>
                  <a:pt x="15850" y="8557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0" y="6561"/>
                </a:lnTo>
                <a:lnTo>
                  <a:pt x="6933" y="7245"/>
                </a:lnTo>
                <a:lnTo>
                  <a:pt x="6745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" name="object 97"/>
          <p:cNvSpPr/>
          <p:nvPr/>
        </p:nvSpPr>
        <p:spPr>
          <a:xfrm>
            <a:off x="5418582" y="2356866"/>
            <a:ext cx="3261362" cy="1130810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" name="object 98"/>
          <p:cNvSpPr/>
          <p:nvPr/>
        </p:nvSpPr>
        <p:spPr>
          <a:xfrm>
            <a:off x="5380482" y="1061465"/>
            <a:ext cx="3261362" cy="1132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" name="object 99"/>
          <p:cNvSpPr/>
          <p:nvPr/>
        </p:nvSpPr>
        <p:spPr>
          <a:xfrm>
            <a:off x="5380482" y="1061465"/>
            <a:ext cx="3261362" cy="1132334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" name="object 100"/>
          <p:cNvSpPr txBox="1"/>
          <p:nvPr/>
        </p:nvSpPr>
        <p:spPr>
          <a:xfrm>
            <a:off x="1653283" y="2327529"/>
            <a:ext cx="85407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Net</a:t>
            </a:r>
            <a:r>
              <a:rPr spc="-15"/>
              <a:t>w</a:t>
            </a:r>
            <a:r>
              <a:t>ork</a:t>
            </a:r>
          </a:p>
        </p:txBody>
      </p:sp>
      <p:sp>
        <p:nvSpPr>
          <p:cNvPr id="313" name="object 101"/>
          <p:cNvSpPr/>
          <p:nvPr/>
        </p:nvSpPr>
        <p:spPr>
          <a:xfrm>
            <a:off x="6754368" y="1464563"/>
            <a:ext cx="512066" cy="4343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4" name="object 102"/>
          <p:cNvSpPr/>
          <p:nvPr/>
        </p:nvSpPr>
        <p:spPr>
          <a:xfrm>
            <a:off x="5930231" y="1463890"/>
            <a:ext cx="311784" cy="41740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" name="object 103"/>
          <p:cNvSpPr/>
          <p:nvPr/>
        </p:nvSpPr>
        <p:spPr>
          <a:xfrm>
            <a:off x="5951016" y="1511717"/>
            <a:ext cx="270212" cy="95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6" name="object 104"/>
          <p:cNvSpPr/>
          <p:nvPr/>
        </p:nvSpPr>
        <p:spPr>
          <a:xfrm>
            <a:off x="5948829" y="1529108"/>
            <a:ext cx="212539" cy="33044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" name="object 105"/>
          <p:cNvSpPr/>
          <p:nvPr/>
        </p:nvSpPr>
        <p:spPr>
          <a:xfrm>
            <a:off x="5930231" y="1463890"/>
            <a:ext cx="311784" cy="417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" name="object 106"/>
          <p:cNvSpPr/>
          <p:nvPr/>
        </p:nvSpPr>
        <p:spPr>
          <a:xfrm>
            <a:off x="7807773" y="1434541"/>
            <a:ext cx="282793" cy="43426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" name="object 107"/>
          <p:cNvSpPr/>
          <p:nvPr/>
        </p:nvSpPr>
        <p:spPr>
          <a:xfrm>
            <a:off x="7863668" y="1433072"/>
            <a:ext cx="161759" cy="162681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" name="object 108"/>
          <p:cNvSpPr/>
          <p:nvPr/>
        </p:nvSpPr>
        <p:spPr>
          <a:xfrm flipV="1">
            <a:off x="7845476" y="1688155"/>
            <a:ext cx="2" cy="100952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object 109"/>
          <p:cNvSpPr/>
          <p:nvPr/>
        </p:nvSpPr>
        <p:spPr>
          <a:xfrm flipV="1">
            <a:off x="7971021" y="1751913"/>
            <a:ext cx="2" cy="95638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object 110"/>
          <p:cNvSpPr/>
          <p:nvPr/>
        </p:nvSpPr>
        <p:spPr>
          <a:xfrm>
            <a:off x="7807221" y="1434541"/>
            <a:ext cx="283343" cy="43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39" y="9752"/>
                </a:lnTo>
                <a:lnTo>
                  <a:pt x="15850" y="8557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0" y="6561"/>
                </a:lnTo>
                <a:lnTo>
                  <a:pt x="6933" y="7245"/>
                </a:lnTo>
                <a:lnTo>
                  <a:pt x="6745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object 111"/>
          <p:cNvSpPr txBox="1"/>
          <p:nvPr/>
        </p:nvSpPr>
        <p:spPr>
          <a:xfrm>
            <a:off x="6804406" y="1890522"/>
            <a:ext cx="50863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NACLs</a:t>
            </a:r>
          </a:p>
        </p:txBody>
      </p:sp>
      <p:sp>
        <p:nvSpPr>
          <p:cNvPr id="324" name="object 112"/>
          <p:cNvSpPr txBox="1"/>
          <p:nvPr/>
        </p:nvSpPr>
        <p:spPr>
          <a:xfrm>
            <a:off x="7512177" y="1876169"/>
            <a:ext cx="93916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</a:t>
            </a:r>
            <a:r>
              <a:rPr spc="-80"/>
              <a:t> </a:t>
            </a:r>
            <a:r>
              <a:rPr spc="-5"/>
              <a:t>Mgmt</a:t>
            </a:r>
          </a:p>
        </p:txBody>
      </p:sp>
      <p:sp>
        <p:nvSpPr>
          <p:cNvPr id="325" name="object 113"/>
          <p:cNvSpPr/>
          <p:nvPr/>
        </p:nvSpPr>
        <p:spPr>
          <a:xfrm>
            <a:off x="7930894" y="2906266"/>
            <a:ext cx="106680" cy="11735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8" name="object 114"/>
          <p:cNvGrpSpPr/>
          <p:nvPr/>
        </p:nvGrpSpPr>
        <p:grpSpPr>
          <a:xfrm>
            <a:off x="7347204" y="2590800"/>
            <a:ext cx="1274067" cy="762002"/>
            <a:chOff x="0" y="0"/>
            <a:chExt cx="1274065" cy="762001"/>
          </a:xfrm>
        </p:grpSpPr>
        <p:sp>
          <p:nvSpPr>
            <p:cNvPr id="326" name="Shape"/>
            <p:cNvSpPr/>
            <p:nvPr/>
          </p:nvSpPr>
          <p:spPr>
            <a:xfrm>
              <a:off x="-1" y="-1"/>
              <a:ext cx="1270647" cy="76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29" y="0"/>
                  </a:moveTo>
                  <a:lnTo>
                    <a:pt x="7504" y="100"/>
                  </a:lnTo>
                  <a:lnTo>
                    <a:pt x="6722" y="391"/>
                  </a:lnTo>
                  <a:lnTo>
                    <a:pt x="5991" y="853"/>
                  </a:lnTo>
                  <a:lnTo>
                    <a:pt x="5318" y="1471"/>
                  </a:lnTo>
                  <a:lnTo>
                    <a:pt x="4710" y="2228"/>
                  </a:lnTo>
                  <a:lnTo>
                    <a:pt x="4175" y="3106"/>
                  </a:lnTo>
                  <a:lnTo>
                    <a:pt x="3720" y="4088"/>
                  </a:lnTo>
                  <a:lnTo>
                    <a:pt x="3353" y="5157"/>
                  </a:lnTo>
                  <a:lnTo>
                    <a:pt x="3082" y="6296"/>
                  </a:lnTo>
                  <a:lnTo>
                    <a:pt x="2914" y="7488"/>
                  </a:lnTo>
                  <a:lnTo>
                    <a:pt x="2856" y="8716"/>
                  </a:lnTo>
                  <a:lnTo>
                    <a:pt x="2856" y="9094"/>
                  </a:lnTo>
                  <a:lnTo>
                    <a:pt x="2066" y="9649"/>
                  </a:lnTo>
                  <a:lnTo>
                    <a:pt x="1375" y="10498"/>
                  </a:lnTo>
                  <a:lnTo>
                    <a:pt x="803" y="11558"/>
                  </a:lnTo>
                  <a:lnTo>
                    <a:pt x="370" y="12745"/>
                  </a:lnTo>
                  <a:lnTo>
                    <a:pt x="96" y="13973"/>
                  </a:lnTo>
                  <a:lnTo>
                    <a:pt x="0" y="15160"/>
                  </a:lnTo>
                  <a:lnTo>
                    <a:pt x="0" y="15538"/>
                  </a:lnTo>
                  <a:lnTo>
                    <a:pt x="86" y="16668"/>
                  </a:lnTo>
                  <a:lnTo>
                    <a:pt x="335" y="17764"/>
                  </a:lnTo>
                  <a:lnTo>
                    <a:pt x="728" y="18788"/>
                  </a:lnTo>
                  <a:lnTo>
                    <a:pt x="1249" y="19705"/>
                  </a:lnTo>
                  <a:lnTo>
                    <a:pt x="1882" y="20481"/>
                  </a:lnTo>
                  <a:lnTo>
                    <a:pt x="2610" y="21079"/>
                  </a:lnTo>
                  <a:lnTo>
                    <a:pt x="3416" y="21464"/>
                  </a:lnTo>
                  <a:lnTo>
                    <a:pt x="4283" y="21600"/>
                  </a:lnTo>
                  <a:lnTo>
                    <a:pt x="17135" y="21600"/>
                  </a:lnTo>
                  <a:lnTo>
                    <a:pt x="18081" y="21464"/>
                  </a:lnTo>
                  <a:lnTo>
                    <a:pt x="18947" y="21079"/>
                  </a:lnTo>
                  <a:lnTo>
                    <a:pt x="19717" y="20481"/>
                  </a:lnTo>
                  <a:lnTo>
                    <a:pt x="20379" y="19705"/>
                  </a:lnTo>
                  <a:lnTo>
                    <a:pt x="20918" y="18788"/>
                  </a:lnTo>
                  <a:lnTo>
                    <a:pt x="21320" y="17764"/>
                  </a:lnTo>
                  <a:lnTo>
                    <a:pt x="21571" y="16668"/>
                  </a:lnTo>
                  <a:lnTo>
                    <a:pt x="21600" y="16294"/>
                  </a:lnTo>
                  <a:lnTo>
                    <a:pt x="7854" y="16294"/>
                  </a:lnTo>
                  <a:lnTo>
                    <a:pt x="7854" y="12125"/>
                  </a:lnTo>
                  <a:lnTo>
                    <a:pt x="8806" y="12125"/>
                  </a:lnTo>
                  <a:lnTo>
                    <a:pt x="8807" y="10221"/>
                  </a:lnTo>
                  <a:lnTo>
                    <a:pt x="8929" y="9237"/>
                  </a:lnTo>
                  <a:lnTo>
                    <a:pt x="9253" y="8527"/>
                  </a:lnTo>
                  <a:lnTo>
                    <a:pt x="9710" y="8101"/>
                  </a:lnTo>
                  <a:lnTo>
                    <a:pt x="10233" y="7960"/>
                  </a:lnTo>
                  <a:lnTo>
                    <a:pt x="17534" y="7960"/>
                  </a:lnTo>
                  <a:lnTo>
                    <a:pt x="17477" y="7408"/>
                  </a:lnTo>
                  <a:lnTo>
                    <a:pt x="17102" y="6265"/>
                  </a:lnTo>
                  <a:lnTo>
                    <a:pt x="16533" y="5359"/>
                  </a:lnTo>
                  <a:lnTo>
                    <a:pt x="16470" y="5306"/>
                  </a:lnTo>
                  <a:lnTo>
                    <a:pt x="13329" y="5306"/>
                  </a:lnTo>
                  <a:lnTo>
                    <a:pt x="12929" y="4208"/>
                  </a:lnTo>
                  <a:lnTo>
                    <a:pt x="12448" y="3198"/>
                  </a:lnTo>
                  <a:lnTo>
                    <a:pt x="11894" y="2295"/>
                  </a:lnTo>
                  <a:lnTo>
                    <a:pt x="11276" y="1516"/>
                  </a:lnTo>
                  <a:lnTo>
                    <a:pt x="10602" y="880"/>
                  </a:lnTo>
                  <a:lnTo>
                    <a:pt x="9881" y="403"/>
                  </a:lnTo>
                  <a:lnTo>
                    <a:pt x="9120" y="104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F9A63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7" name="Shape"/>
            <p:cNvSpPr/>
            <p:nvPr/>
          </p:nvSpPr>
          <p:spPr>
            <a:xfrm>
              <a:off x="601979" y="280796"/>
              <a:ext cx="672087" cy="29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3" y="0"/>
                  </a:moveTo>
                  <a:lnTo>
                    <a:pt x="0" y="0"/>
                  </a:lnTo>
                  <a:lnTo>
                    <a:pt x="1252" y="367"/>
                  </a:lnTo>
                  <a:lnTo>
                    <a:pt x="2251" y="1471"/>
                  </a:lnTo>
                  <a:lnTo>
                    <a:pt x="2912" y="3310"/>
                  </a:lnTo>
                  <a:lnTo>
                    <a:pt x="3149" y="5861"/>
                  </a:lnTo>
                  <a:lnTo>
                    <a:pt x="3151" y="10795"/>
                  </a:lnTo>
                  <a:lnTo>
                    <a:pt x="4951" y="10795"/>
                  </a:lnTo>
                  <a:lnTo>
                    <a:pt x="4951" y="21600"/>
                  </a:lnTo>
                  <a:lnTo>
                    <a:pt x="21490" y="21600"/>
                  </a:lnTo>
                  <a:lnTo>
                    <a:pt x="21600" y="19641"/>
                  </a:lnTo>
                  <a:lnTo>
                    <a:pt x="21600" y="18661"/>
                  </a:lnTo>
                  <a:lnTo>
                    <a:pt x="21037" y="13288"/>
                  </a:lnTo>
                  <a:lnTo>
                    <a:pt x="20366" y="10613"/>
                  </a:lnTo>
                  <a:lnTo>
                    <a:pt x="19462" y="8099"/>
                  </a:lnTo>
                  <a:lnTo>
                    <a:pt x="18348" y="5861"/>
                  </a:lnTo>
                  <a:lnTo>
                    <a:pt x="17044" y="4015"/>
                  </a:lnTo>
                  <a:lnTo>
                    <a:pt x="15571" y="2676"/>
                  </a:lnTo>
                  <a:lnTo>
                    <a:pt x="13951" y="1959"/>
                  </a:lnTo>
                  <a:lnTo>
                    <a:pt x="13803" y="0"/>
                  </a:lnTo>
                  <a:close/>
                </a:path>
              </a:pathLst>
            </a:custGeom>
            <a:solidFill>
              <a:srgbClr val="F9A63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9" name="object 115"/>
          <p:cNvSpPr/>
          <p:nvPr/>
        </p:nvSpPr>
        <p:spPr>
          <a:xfrm>
            <a:off x="7347204" y="2590799"/>
            <a:ext cx="1274066" cy="76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9" y="9094"/>
                </a:moveTo>
                <a:lnTo>
                  <a:pt x="2849" y="8716"/>
                </a:lnTo>
                <a:lnTo>
                  <a:pt x="2906" y="7488"/>
                </a:lnTo>
                <a:lnTo>
                  <a:pt x="3074" y="6296"/>
                </a:lnTo>
                <a:lnTo>
                  <a:pt x="3344" y="5157"/>
                </a:lnTo>
                <a:lnTo>
                  <a:pt x="3710" y="4088"/>
                </a:lnTo>
                <a:lnTo>
                  <a:pt x="4163" y="3106"/>
                </a:lnTo>
                <a:lnTo>
                  <a:pt x="4697" y="2228"/>
                </a:lnTo>
                <a:lnTo>
                  <a:pt x="5303" y="1471"/>
                </a:lnTo>
                <a:lnTo>
                  <a:pt x="5975" y="853"/>
                </a:lnTo>
                <a:lnTo>
                  <a:pt x="6704" y="391"/>
                </a:lnTo>
                <a:lnTo>
                  <a:pt x="7484" y="100"/>
                </a:lnTo>
                <a:lnTo>
                  <a:pt x="8307" y="0"/>
                </a:lnTo>
                <a:lnTo>
                  <a:pt x="9096" y="104"/>
                </a:lnTo>
                <a:lnTo>
                  <a:pt x="9854" y="403"/>
                </a:lnTo>
                <a:lnTo>
                  <a:pt x="10574" y="880"/>
                </a:lnTo>
                <a:lnTo>
                  <a:pt x="11246" y="1516"/>
                </a:lnTo>
                <a:lnTo>
                  <a:pt x="11862" y="2295"/>
                </a:lnTo>
                <a:lnTo>
                  <a:pt x="12414" y="3198"/>
                </a:lnTo>
                <a:lnTo>
                  <a:pt x="12894" y="4208"/>
                </a:lnTo>
                <a:lnTo>
                  <a:pt x="13293" y="5306"/>
                </a:lnTo>
                <a:lnTo>
                  <a:pt x="13653" y="5027"/>
                </a:lnTo>
                <a:lnTo>
                  <a:pt x="14034" y="4783"/>
                </a:lnTo>
                <a:lnTo>
                  <a:pt x="14461" y="4612"/>
                </a:lnTo>
                <a:lnTo>
                  <a:pt x="14953" y="4547"/>
                </a:lnTo>
                <a:lnTo>
                  <a:pt x="15772" y="4762"/>
                </a:lnTo>
                <a:lnTo>
                  <a:pt x="16488" y="5359"/>
                </a:lnTo>
                <a:lnTo>
                  <a:pt x="17056" y="6265"/>
                </a:lnTo>
                <a:lnTo>
                  <a:pt x="17430" y="7408"/>
                </a:lnTo>
                <a:lnTo>
                  <a:pt x="17565" y="8716"/>
                </a:lnTo>
                <a:lnTo>
                  <a:pt x="18420" y="8992"/>
                </a:lnTo>
                <a:lnTo>
                  <a:pt x="19197" y="9509"/>
                </a:lnTo>
                <a:lnTo>
                  <a:pt x="19884" y="10221"/>
                </a:lnTo>
                <a:lnTo>
                  <a:pt x="20472" y="11084"/>
                </a:lnTo>
                <a:lnTo>
                  <a:pt x="20949" y="12054"/>
                </a:lnTo>
                <a:lnTo>
                  <a:pt x="21303" y="13087"/>
                </a:lnTo>
                <a:lnTo>
                  <a:pt x="21524" y="14136"/>
                </a:lnTo>
                <a:lnTo>
                  <a:pt x="21600" y="15160"/>
                </a:lnTo>
                <a:lnTo>
                  <a:pt x="21600" y="15538"/>
                </a:lnTo>
                <a:lnTo>
                  <a:pt x="21513" y="16668"/>
                </a:lnTo>
                <a:lnTo>
                  <a:pt x="21262" y="17764"/>
                </a:lnTo>
                <a:lnTo>
                  <a:pt x="20861" y="18788"/>
                </a:lnTo>
                <a:lnTo>
                  <a:pt x="20324" y="19705"/>
                </a:lnTo>
                <a:lnTo>
                  <a:pt x="19664" y="20481"/>
                </a:lnTo>
                <a:lnTo>
                  <a:pt x="18896" y="21079"/>
                </a:lnTo>
                <a:lnTo>
                  <a:pt x="18033" y="21464"/>
                </a:lnTo>
                <a:lnTo>
                  <a:pt x="17089" y="21600"/>
                </a:lnTo>
                <a:lnTo>
                  <a:pt x="4272" y="21600"/>
                </a:lnTo>
                <a:lnTo>
                  <a:pt x="3407" y="21464"/>
                </a:lnTo>
                <a:lnTo>
                  <a:pt x="2603" y="21079"/>
                </a:lnTo>
                <a:lnTo>
                  <a:pt x="1877" y="20481"/>
                </a:lnTo>
                <a:lnTo>
                  <a:pt x="1246" y="19705"/>
                </a:lnTo>
                <a:lnTo>
                  <a:pt x="726" y="18788"/>
                </a:lnTo>
                <a:lnTo>
                  <a:pt x="334" y="17764"/>
                </a:lnTo>
                <a:lnTo>
                  <a:pt x="86" y="16668"/>
                </a:lnTo>
                <a:lnTo>
                  <a:pt x="0" y="15538"/>
                </a:lnTo>
                <a:lnTo>
                  <a:pt x="0" y="15160"/>
                </a:lnTo>
                <a:lnTo>
                  <a:pt x="96" y="13973"/>
                </a:lnTo>
                <a:lnTo>
                  <a:pt x="369" y="12745"/>
                </a:lnTo>
                <a:lnTo>
                  <a:pt x="801" y="11558"/>
                </a:lnTo>
                <a:lnTo>
                  <a:pt x="1371" y="10498"/>
                </a:lnTo>
                <a:lnTo>
                  <a:pt x="2060" y="9649"/>
                </a:lnTo>
                <a:lnTo>
                  <a:pt x="2849" y="9094"/>
                </a:lnTo>
                <a:close/>
              </a:path>
            </a:pathLst>
          </a:custGeom>
          <a:ln w="9144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object 116"/>
          <p:cNvSpPr/>
          <p:nvPr/>
        </p:nvSpPr>
        <p:spPr>
          <a:xfrm>
            <a:off x="7809230" y="2871597"/>
            <a:ext cx="294007" cy="294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10795"/>
                </a:lnTo>
                <a:lnTo>
                  <a:pt x="17485" y="10795"/>
                </a:lnTo>
                <a:lnTo>
                  <a:pt x="17485" y="5887"/>
                </a:lnTo>
                <a:lnTo>
                  <a:pt x="16938" y="3310"/>
                </a:lnTo>
                <a:lnTo>
                  <a:pt x="15427" y="1471"/>
                </a:lnTo>
                <a:lnTo>
                  <a:pt x="13144" y="367"/>
                </a:lnTo>
                <a:lnTo>
                  <a:pt x="10282" y="0"/>
                </a:lnTo>
                <a:lnTo>
                  <a:pt x="8020" y="367"/>
                </a:lnTo>
                <a:lnTo>
                  <a:pt x="6044" y="1471"/>
                </a:lnTo>
                <a:lnTo>
                  <a:pt x="4645" y="3310"/>
                </a:lnTo>
                <a:lnTo>
                  <a:pt x="4115" y="5887"/>
                </a:lnTo>
                <a:lnTo>
                  <a:pt x="4115" y="10795"/>
                </a:lnTo>
                <a:lnTo>
                  <a:pt x="0" y="10795"/>
                </a:lnTo>
                <a:lnTo>
                  <a:pt x="0" y="21600"/>
                </a:lnTo>
                <a:close/>
              </a:path>
            </a:pathLst>
          </a:custGeom>
          <a:ln w="9144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object 117"/>
          <p:cNvSpPr/>
          <p:nvPr/>
        </p:nvSpPr>
        <p:spPr>
          <a:xfrm>
            <a:off x="8173211" y="2916933"/>
            <a:ext cx="184406" cy="153926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2" name="object 118"/>
          <p:cNvSpPr/>
          <p:nvPr/>
        </p:nvSpPr>
        <p:spPr>
          <a:xfrm>
            <a:off x="7594092" y="2887977"/>
            <a:ext cx="184405" cy="15545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3" name="object 119"/>
          <p:cNvSpPr/>
          <p:nvPr/>
        </p:nvSpPr>
        <p:spPr>
          <a:xfrm>
            <a:off x="8173211" y="3090672"/>
            <a:ext cx="184406" cy="15545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" name="object 120"/>
          <p:cNvSpPr/>
          <p:nvPr/>
        </p:nvSpPr>
        <p:spPr>
          <a:xfrm>
            <a:off x="7594092" y="3090672"/>
            <a:ext cx="184405" cy="15545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object 121"/>
          <p:cNvSpPr txBox="1"/>
          <p:nvPr/>
        </p:nvSpPr>
        <p:spPr>
          <a:xfrm>
            <a:off x="7818501" y="3148708"/>
            <a:ext cx="34036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50504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336" name="Shape"/>
          <p:cNvSpPr/>
          <p:nvPr/>
        </p:nvSpPr>
        <p:spPr>
          <a:xfrm>
            <a:off x="5495542" y="2560320"/>
            <a:ext cx="1286260" cy="754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51" y="0"/>
                </a:moveTo>
                <a:lnTo>
                  <a:pt x="7471" y="95"/>
                </a:lnTo>
                <a:lnTo>
                  <a:pt x="6723" y="373"/>
                </a:lnTo>
                <a:lnTo>
                  <a:pt x="6017" y="821"/>
                </a:lnTo>
                <a:lnTo>
                  <a:pt x="5361" y="1426"/>
                </a:lnTo>
                <a:lnTo>
                  <a:pt x="4764" y="2176"/>
                </a:lnTo>
                <a:lnTo>
                  <a:pt x="4235" y="3059"/>
                </a:lnTo>
                <a:lnTo>
                  <a:pt x="3783" y="4063"/>
                </a:lnTo>
                <a:lnTo>
                  <a:pt x="3415" y="5174"/>
                </a:lnTo>
                <a:lnTo>
                  <a:pt x="3142" y="6381"/>
                </a:lnTo>
                <a:lnTo>
                  <a:pt x="2972" y="7672"/>
                </a:lnTo>
                <a:lnTo>
                  <a:pt x="2913" y="9033"/>
                </a:lnTo>
                <a:lnTo>
                  <a:pt x="2107" y="9607"/>
                </a:lnTo>
                <a:lnTo>
                  <a:pt x="1403" y="10487"/>
                </a:lnTo>
                <a:lnTo>
                  <a:pt x="819" y="11585"/>
                </a:lnTo>
                <a:lnTo>
                  <a:pt x="378" y="12815"/>
                </a:lnTo>
                <a:lnTo>
                  <a:pt x="98" y="14087"/>
                </a:lnTo>
                <a:lnTo>
                  <a:pt x="0" y="15316"/>
                </a:lnTo>
                <a:lnTo>
                  <a:pt x="0" y="15709"/>
                </a:lnTo>
                <a:lnTo>
                  <a:pt x="88" y="16864"/>
                </a:lnTo>
                <a:lnTo>
                  <a:pt x="341" y="17955"/>
                </a:lnTo>
                <a:lnTo>
                  <a:pt x="742" y="18954"/>
                </a:lnTo>
                <a:lnTo>
                  <a:pt x="1274" y="19833"/>
                </a:lnTo>
                <a:lnTo>
                  <a:pt x="1919" y="20564"/>
                </a:lnTo>
                <a:lnTo>
                  <a:pt x="2661" y="21121"/>
                </a:lnTo>
                <a:lnTo>
                  <a:pt x="3483" y="21476"/>
                </a:lnTo>
                <a:lnTo>
                  <a:pt x="4368" y="21600"/>
                </a:lnTo>
                <a:lnTo>
                  <a:pt x="17232" y="21600"/>
                </a:lnTo>
                <a:lnTo>
                  <a:pt x="18117" y="21476"/>
                </a:lnTo>
                <a:lnTo>
                  <a:pt x="18939" y="21121"/>
                </a:lnTo>
                <a:lnTo>
                  <a:pt x="19681" y="20564"/>
                </a:lnTo>
                <a:lnTo>
                  <a:pt x="20326" y="19833"/>
                </a:lnTo>
                <a:lnTo>
                  <a:pt x="20858" y="18954"/>
                </a:lnTo>
                <a:lnTo>
                  <a:pt x="21259" y="17955"/>
                </a:lnTo>
                <a:lnTo>
                  <a:pt x="21512" y="16864"/>
                </a:lnTo>
                <a:lnTo>
                  <a:pt x="21600" y="15709"/>
                </a:lnTo>
                <a:lnTo>
                  <a:pt x="21600" y="15316"/>
                </a:lnTo>
                <a:lnTo>
                  <a:pt x="21300" y="13175"/>
                </a:lnTo>
                <a:lnTo>
                  <a:pt x="20947" y="12120"/>
                </a:lnTo>
                <a:lnTo>
                  <a:pt x="20477" y="11144"/>
                </a:lnTo>
                <a:lnTo>
                  <a:pt x="19905" y="10296"/>
                </a:lnTo>
                <a:lnTo>
                  <a:pt x="19245" y="9628"/>
                </a:lnTo>
                <a:lnTo>
                  <a:pt x="18510" y="9190"/>
                </a:lnTo>
                <a:lnTo>
                  <a:pt x="17716" y="9033"/>
                </a:lnTo>
                <a:lnTo>
                  <a:pt x="17517" y="7729"/>
                </a:lnTo>
                <a:lnTo>
                  <a:pt x="17177" y="6589"/>
                </a:lnTo>
                <a:lnTo>
                  <a:pt x="16715" y="5645"/>
                </a:lnTo>
                <a:lnTo>
                  <a:pt x="16290" y="5105"/>
                </a:lnTo>
                <a:lnTo>
                  <a:pt x="13349" y="5105"/>
                </a:lnTo>
                <a:lnTo>
                  <a:pt x="12941" y="4097"/>
                </a:lnTo>
                <a:lnTo>
                  <a:pt x="12450" y="3148"/>
                </a:lnTo>
                <a:lnTo>
                  <a:pt x="11885" y="2282"/>
                </a:lnTo>
                <a:lnTo>
                  <a:pt x="11255" y="1522"/>
                </a:lnTo>
                <a:lnTo>
                  <a:pt x="10568" y="891"/>
                </a:lnTo>
                <a:lnTo>
                  <a:pt x="9833" y="411"/>
                </a:lnTo>
                <a:lnTo>
                  <a:pt x="9058" y="107"/>
                </a:lnTo>
                <a:lnTo>
                  <a:pt x="8251" y="0"/>
                </a:lnTo>
                <a:close/>
              </a:path>
            </a:pathLst>
          </a:custGeom>
          <a:solidFill>
            <a:srgbClr val="C5C6C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" name="object 123"/>
          <p:cNvSpPr/>
          <p:nvPr/>
        </p:nvSpPr>
        <p:spPr>
          <a:xfrm>
            <a:off x="5495542" y="2560320"/>
            <a:ext cx="1286259" cy="754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13" y="9033"/>
                </a:moveTo>
                <a:lnTo>
                  <a:pt x="2972" y="7672"/>
                </a:lnTo>
                <a:lnTo>
                  <a:pt x="3142" y="6381"/>
                </a:lnTo>
                <a:lnTo>
                  <a:pt x="3415" y="5174"/>
                </a:lnTo>
                <a:lnTo>
                  <a:pt x="3783" y="4063"/>
                </a:lnTo>
                <a:lnTo>
                  <a:pt x="4235" y="3059"/>
                </a:lnTo>
                <a:lnTo>
                  <a:pt x="4764" y="2176"/>
                </a:lnTo>
                <a:lnTo>
                  <a:pt x="5361" y="1426"/>
                </a:lnTo>
                <a:lnTo>
                  <a:pt x="6017" y="821"/>
                </a:lnTo>
                <a:lnTo>
                  <a:pt x="6723" y="373"/>
                </a:lnTo>
                <a:lnTo>
                  <a:pt x="7471" y="95"/>
                </a:lnTo>
                <a:lnTo>
                  <a:pt x="8251" y="0"/>
                </a:lnTo>
                <a:lnTo>
                  <a:pt x="9058" y="107"/>
                </a:lnTo>
                <a:lnTo>
                  <a:pt x="9833" y="411"/>
                </a:lnTo>
                <a:lnTo>
                  <a:pt x="10568" y="891"/>
                </a:lnTo>
                <a:lnTo>
                  <a:pt x="11255" y="1522"/>
                </a:lnTo>
                <a:lnTo>
                  <a:pt x="11885" y="2282"/>
                </a:lnTo>
                <a:lnTo>
                  <a:pt x="12450" y="3148"/>
                </a:lnTo>
                <a:lnTo>
                  <a:pt x="12941" y="4097"/>
                </a:lnTo>
                <a:lnTo>
                  <a:pt x="13349" y="5105"/>
                </a:lnTo>
                <a:lnTo>
                  <a:pt x="13712" y="4817"/>
                </a:lnTo>
                <a:lnTo>
                  <a:pt x="14076" y="4565"/>
                </a:lnTo>
                <a:lnTo>
                  <a:pt x="14441" y="4387"/>
                </a:lnTo>
                <a:lnTo>
                  <a:pt x="14805" y="4320"/>
                </a:lnTo>
                <a:lnTo>
                  <a:pt x="15509" y="4478"/>
                </a:lnTo>
                <a:lnTo>
                  <a:pt x="16152" y="4931"/>
                </a:lnTo>
                <a:lnTo>
                  <a:pt x="16715" y="5645"/>
                </a:lnTo>
                <a:lnTo>
                  <a:pt x="17177" y="6589"/>
                </a:lnTo>
                <a:lnTo>
                  <a:pt x="17517" y="7729"/>
                </a:lnTo>
                <a:lnTo>
                  <a:pt x="17716" y="9033"/>
                </a:lnTo>
                <a:lnTo>
                  <a:pt x="18510" y="9190"/>
                </a:lnTo>
                <a:lnTo>
                  <a:pt x="19245" y="9628"/>
                </a:lnTo>
                <a:lnTo>
                  <a:pt x="19905" y="10296"/>
                </a:lnTo>
                <a:lnTo>
                  <a:pt x="20477" y="11144"/>
                </a:lnTo>
                <a:lnTo>
                  <a:pt x="20947" y="12120"/>
                </a:lnTo>
                <a:lnTo>
                  <a:pt x="21300" y="13175"/>
                </a:lnTo>
                <a:lnTo>
                  <a:pt x="21523" y="14257"/>
                </a:lnTo>
                <a:lnTo>
                  <a:pt x="21600" y="15316"/>
                </a:lnTo>
                <a:lnTo>
                  <a:pt x="21600" y="15709"/>
                </a:lnTo>
                <a:lnTo>
                  <a:pt x="21512" y="16864"/>
                </a:lnTo>
                <a:lnTo>
                  <a:pt x="21259" y="17955"/>
                </a:lnTo>
                <a:lnTo>
                  <a:pt x="20858" y="18954"/>
                </a:lnTo>
                <a:lnTo>
                  <a:pt x="20326" y="19833"/>
                </a:lnTo>
                <a:lnTo>
                  <a:pt x="19681" y="20564"/>
                </a:lnTo>
                <a:lnTo>
                  <a:pt x="18939" y="21121"/>
                </a:lnTo>
                <a:lnTo>
                  <a:pt x="18117" y="21476"/>
                </a:lnTo>
                <a:lnTo>
                  <a:pt x="17232" y="21600"/>
                </a:lnTo>
                <a:lnTo>
                  <a:pt x="4368" y="21600"/>
                </a:lnTo>
                <a:lnTo>
                  <a:pt x="3483" y="21476"/>
                </a:lnTo>
                <a:lnTo>
                  <a:pt x="2661" y="21121"/>
                </a:lnTo>
                <a:lnTo>
                  <a:pt x="1919" y="20564"/>
                </a:lnTo>
                <a:lnTo>
                  <a:pt x="1274" y="19833"/>
                </a:lnTo>
                <a:lnTo>
                  <a:pt x="742" y="18954"/>
                </a:lnTo>
                <a:lnTo>
                  <a:pt x="341" y="17955"/>
                </a:lnTo>
                <a:lnTo>
                  <a:pt x="88" y="16864"/>
                </a:lnTo>
                <a:lnTo>
                  <a:pt x="0" y="15709"/>
                </a:lnTo>
                <a:lnTo>
                  <a:pt x="0" y="15316"/>
                </a:lnTo>
                <a:lnTo>
                  <a:pt x="98" y="14087"/>
                </a:lnTo>
                <a:lnTo>
                  <a:pt x="378" y="12815"/>
                </a:lnTo>
                <a:lnTo>
                  <a:pt x="819" y="11585"/>
                </a:lnTo>
                <a:lnTo>
                  <a:pt x="1403" y="10487"/>
                </a:lnTo>
                <a:lnTo>
                  <a:pt x="2107" y="9607"/>
                </a:lnTo>
                <a:lnTo>
                  <a:pt x="2913" y="9033"/>
                </a:ln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" name="object 124"/>
          <p:cNvSpPr/>
          <p:nvPr/>
        </p:nvSpPr>
        <p:spPr>
          <a:xfrm>
            <a:off x="6272784" y="2930649"/>
            <a:ext cx="182882" cy="156974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" name="object 125"/>
          <p:cNvSpPr/>
          <p:nvPr/>
        </p:nvSpPr>
        <p:spPr>
          <a:xfrm>
            <a:off x="6047232" y="2930649"/>
            <a:ext cx="182882" cy="156974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" name="object 126"/>
          <p:cNvSpPr/>
          <p:nvPr/>
        </p:nvSpPr>
        <p:spPr>
          <a:xfrm>
            <a:off x="5820154" y="2924555"/>
            <a:ext cx="182882" cy="156974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" name="object 127"/>
          <p:cNvSpPr txBox="1"/>
          <p:nvPr/>
        </p:nvSpPr>
        <p:spPr>
          <a:xfrm>
            <a:off x="5665089" y="3069412"/>
            <a:ext cx="10077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EC2</a:t>
            </a:r>
            <a:r>
              <a:rPr spc="-55"/>
              <a:t> </a:t>
            </a:r>
            <a:r>
              <a:rPr spc="-5"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spc="-5"/>
              <a:t>Classic</a:t>
            </a:r>
            <a:r>
              <a:rPr spc="-5">
                <a:latin typeface="MS PGothic"/>
                <a:ea typeface="MS PGothic"/>
                <a:cs typeface="MS PGothic"/>
                <a:sym typeface="MS PGothic"/>
              </a:rPr>
              <a:t>”</a:t>
            </a:r>
          </a:p>
        </p:txBody>
      </p:sp>
      <p:sp>
        <p:nvSpPr>
          <p:cNvPr id="342" name="object 128"/>
          <p:cNvSpPr txBox="1"/>
          <p:nvPr/>
        </p:nvSpPr>
        <p:spPr>
          <a:xfrm>
            <a:off x="5767832" y="2682619"/>
            <a:ext cx="51752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MS PGothic"/>
                <a:ea typeface="MS PGothic"/>
                <a:cs typeface="MS PGothic"/>
                <a:sym typeface="MS PGothic"/>
              </a:defRPr>
            </a:pPr>
            <a:r>
              <a:t>“</a:t>
            </a:r>
            <a:r>
              <a:rPr>
                <a:latin typeface="Arial"/>
                <a:ea typeface="Arial"/>
                <a:cs typeface="Arial"/>
                <a:sym typeface="Arial"/>
              </a:rPr>
              <a:t>Public</a:t>
            </a:r>
          </a:p>
        </p:txBody>
      </p:sp>
      <p:sp>
        <p:nvSpPr>
          <p:cNvPr id="343" name="object 129"/>
          <p:cNvSpPr txBox="1"/>
          <p:nvPr/>
        </p:nvSpPr>
        <p:spPr>
          <a:xfrm>
            <a:off x="5767832" y="2865501"/>
            <a:ext cx="10160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44" name="object 130"/>
          <p:cNvSpPr txBox="1"/>
          <p:nvPr/>
        </p:nvSpPr>
        <p:spPr>
          <a:xfrm>
            <a:off x="6929373" y="3231258"/>
            <a:ext cx="31432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5"/>
              <a:t>L</a:t>
            </a:r>
            <a:r>
              <a:t>B</a:t>
            </a:r>
          </a:p>
        </p:txBody>
      </p:sp>
      <p:sp>
        <p:nvSpPr>
          <p:cNvPr id="345" name="object 131"/>
          <p:cNvSpPr/>
          <p:nvPr/>
        </p:nvSpPr>
        <p:spPr>
          <a:xfrm>
            <a:off x="3838192" y="3176777"/>
            <a:ext cx="1522480" cy="61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lnTo>
                  <a:pt x="17222" y="5400"/>
                </a:lnTo>
                <a:lnTo>
                  <a:pt x="0" y="5400"/>
                </a:lnTo>
                <a:lnTo>
                  <a:pt x="0" y="16200"/>
                </a:lnTo>
                <a:lnTo>
                  <a:pt x="17222" y="16200"/>
                </a:lnTo>
                <a:lnTo>
                  <a:pt x="17222" y="21600"/>
                </a:lnTo>
                <a:lnTo>
                  <a:pt x="21600" y="10800"/>
                </a:lnTo>
                <a:lnTo>
                  <a:pt x="17222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" name="object 132"/>
          <p:cNvSpPr/>
          <p:nvPr/>
        </p:nvSpPr>
        <p:spPr>
          <a:xfrm>
            <a:off x="3838192" y="3176777"/>
            <a:ext cx="1522480" cy="61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222" y="5400"/>
                </a:lnTo>
                <a:lnTo>
                  <a:pt x="17222" y="0"/>
                </a:lnTo>
                <a:lnTo>
                  <a:pt x="21600" y="10800"/>
                </a:lnTo>
                <a:lnTo>
                  <a:pt x="17222" y="21600"/>
                </a:lnTo>
                <a:lnTo>
                  <a:pt x="17222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908">
            <a:solidFill>
              <a:srgbClr val="B88535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" name="object 133"/>
          <p:cNvSpPr txBox="1"/>
          <p:nvPr/>
        </p:nvSpPr>
        <p:spPr>
          <a:xfrm>
            <a:off x="3916171" y="3346448"/>
            <a:ext cx="18288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1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348" name="object 134"/>
          <p:cNvSpPr txBox="1"/>
          <p:nvPr/>
        </p:nvSpPr>
        <p:spPr>
          <a:xfrm>
            <a:off x="4086147" y="3378348"/>
            <a:ext cx="946152" cy="21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defRPr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</a:t>
            </a:r>
            <a:r>
              <a:rPr spc="-10"/>
              <a:t>-</a:t>
            </a:r>
            <a:r>
              <a:t>Demand</a:t>
            </a:r>
          </a:p>
        </p:txBody>
      </p:sp>
      <p:sp>
        <p:nvSpPr>
          <p:cNvPr id="349" name="object 135"/>
          <p:cNvSpPr txBox="1"/>
          <p:nvPr/>
        </p:nvSpPr>
        <p:spPr>
          <a:xfrm>
            <a:off x="4084701" y="2992882"/>
            <a:ext cx="87566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Provision</a:t>
            </a:r>
          </a:p>
        </p:txBody>
      </p:sp>
      <p:sp>
        <p:nvSpPr>
          <p:cNvPr id="350" name="object 136"/>
          <p:cNvSpPr/>
          <p:nvPr/>
        </p:nvSpPr>
        <p:spPr>
          <a:xfrm>
            <a:off x="6708647" y="2560320"/>
            <a:ext cx="731522" cy="731521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1" name="object 137"/>
          <p:cNvSpPr/>
          <p:nvPr/>
        </p:nvSpPr>
        <p:spPr>
          <a:xfrm>
            <a:off x="0" y="696468"/>
            <a:ext cx="9144002" cy="444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63" y="0"/>
                </a:moveTo>
                <a:lnTo>
                  <a:pt x="537" y="0"/>
                </a:lnTo>
                <a:lnTo>
                  <a:pt x="429" y="22"/>
                </a:lnTo>
                <a:lnTo>
                  <a:pt x="328" y="87"/>
                </a:lnTo>
                <a:lnTo>
                  <a:pt x="237" y="188"/>
                </a:lnTo>
                <a:lnTo>
                  <a:pt x="157" y="323"/>
                </a:lnTo>
                <a:lnTo>
                  <a:pt x="92" y="487"/>
                </a:lnTo>
                <a:lnTo>
                  <a:pt x="42" y="674"/>
                </a:lnTo>
                <a:lnTo>
                  <a:pt x="11" y="881"/>
                </a:lnTo>
                <a:lnTo>
                  <a:pt x="0" y="1104"/>
                </a:lnTo>
                <a:lnTo>
                  <a:pt x="0" y="20496"/>
                </a:lnTo>
                <a:lnTo>
                  <a:pt x="11" y="20719"/>
                </a:lnTo>
                <a:lnTo>
                  <a:pt x="42" y="20926"/>
                </a:lnTo>
                <a:lnTo>
                  <a:pt x="92" y="21113"/>
                </a:lnTo>
                <a:lnTo>
                  <a:pt x="157" y="21277"/>
                </a:lnTo>
                <a:lnTo>
                  <a:pt x="237" y="21412"/>
                </a:lnTo>
                <a:lnTo>
                  <a:pt x="328" y="21513"/>
                </a:lnTo>
                <a:lnTo>
                  <a:pt x="429" y="21578"/>
                </a:lnTo>
                <a:lnTo>
                  <a:pt x="537" y="21600"/>
                </a:lnTo>
                <a:lnTo>
                  <a:pt x="21063" y="21600"/>
                </a:lnTo>
                <a:lnTo>
                  <a:pt x="21171" y="21578"/>
                </a:lnTo>
                <a:lnTo>
                  <a:pt x="21272" y="21513"/>
                </a:lnTo>
                <a:lnTo>
                  <a:pt x="21363" y="21412"/>
                </a:lnTo>
                <a:lnTo>
                  <a:pt x="21443" y="21277"/>
                </a:lnTo>
                <a:lnTo>
                  <a:pt x="21508" y="21113"/>
                </a:lnTo>
                <a:lnTo>
                  <a:pt x="21558" y="20926"/>
                </a:lnTo>
                <a:lnTo>
                  <a:pt x="21589" y="20719"/>
                </a:lnTo>
                <a:lnTo>
                  <a:pt x="21600" y="20496"/>
                </a:lnTo>
                <a:lnTo>
                  <a:pt x="21600" y="1104"/>
                </a:lnTo>
                <a:lnTo>
                  <a:pt x="21589" y="881"/>
                </a:lnTo>
                <a:lnTo>
                  <a:pt x="21558" y="674"/>
                </a:lnTo>
                <a:lnTo>
                  <a:pt x="21508" y="487"/>
                </a:lnTo>
                <a:lnTo>
                  <a:pt x="21443" y="323"/>
                </a:lnTo>
                <a:lnTo>
                  <a:pt x="21363" y="188"/>
                </a:lnTo>
                <a:lnTo>
                  <a:pt x="21272" y="87"/>
                </a:lnTo>
                <a:lnTo>
                  <a:pt x="21171" y="22"/>
                </a:lnTo>
                <a:lnTo>
                  <a:pt x="21063" y="0"/>
                </a:lnTo>
                <a:close/>
              </a:path>
            </a:pathLst>
          </a:custGeom>
          <a:solidFill>
            <a:srgbClr val="F1F1F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2" name="object 138"/>
          <p:cNvSpPr/>
          <p:nvPr/>
        </p:nvSpPr>
        <p:spPr>
          <a:xfrm>
            <a:off x="141731" y="3166871"/>
            <a:ext cx="4340353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5" y="0"/>
                </a:lnTo>
                <a:lnTo>
                  <a:pt x="475" y="183"/>
                </a:lnTo>
                <a:lnTo>
                  <a:pt x="285" y="694"/>
                </a:lnTo>
                <a:lnTo>
                  <a:pt x="134" y="1473"/>
                </a:lnTo>
                <a:lnTo>
                  <a:pt x="35" y="2462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5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7"/>
                </a:lnTo>
                <a:lnTo>
                  <a:pt x="21581" y="755"/>
                </a:lnTo>
                <a:lnTo>
                  <a:pt x="21530" y="362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3" name="object 139"/>
          <p:cNvSpPr/>
          <p:nvPr/>
        </p:nvSpPr>
        <p:spPr>
          <a:xfrm>
            <a:off x="4677154" y="3168394"/>
            <a:ext cx="4340354" cy="836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1" y="0"/>
                </a:moveTo>
                <a:lnTo>
                  <a:pt x="694" y="0"/>
                </a:lnTo>
                <a:lnTo>
                  <a:pt x="475" y="184"/>
                </a:lnTo>
                <a:lnTo>
                  <a:pt x="284" y="695"/>
                </a:lnTo>
                <a:lnTo>
                  <a:pt x="134" y="1474"/>
                </a:lnTo>
                <a:lnTo>
                  <a:pt x="35" y="2463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6" y="21600"/>
                </a:lnTo>
                <a:lnTo>
                  <a:pt x="21125" y="21416"/>
                </a:lnTo>
                <a:lnTo>
                  <a:pt x="21316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1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4" name="object 140"/>
          <p:cNvSpPr/>
          <p:nvPr/>
        </p:nvSpPr>
        <p:spPr>
          <a:xfrm>
            <a:off x="3989832" y="3326891"/>
            <a:ext cx="1153669" cy="501395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object 141"/>
          <p:cNvSpPr/>
          <p:nvPr/>
        </p:nvSpPr>
        <p:spPr>
          <a:xfrm>
            <a:off x="4055364" y="3392423"/>
            <a:ext cx="1022604" cy="370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6" name="object 142"/>
          <p:cNvSpPr txBox="1"/>
          <p:nvPr/>
        </p:nvSpPr>
        <p:spPr>
          <a:xfrm>
            <a:off x="4204842" y="3413504"/>
            <a:ext cx="72326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</a:t>
            </a:r>
            <a:r>
              <a:rPr spc="5"/>
              <a:t>er</a:t>
            </a:r>
            <a:r>
              <a:rPr spc="-15"/>
              <a:t>v</a:t>
            </a:r>
            <a:r>
              <a:t>e</a:t>
            </a:r>
            <a:r>
              <a:rPr spc="-30"/>
              <a:t>r</a:t>
            </a:r>
            <a:r>
              <a:t>s</a:t>
            </a:r>
          </a:p>
        </p:txBody>
      </p:sp>
      <p:sp>
        <p:nvSpPr>
          <p:cNvPr id="357" name="object 143"/>
          <p:cNvSpPr/>
          <p:nvPr/>
        </p:nvSpPr>
        <p:spPr>
          <a:xfrm>
            <a:off x="1107947" y="3235449"/>
            <a:ext cx="1905001" cy="650750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8" name="object 144"/>
          <p:cNvSpPr/>
          <p:nvPr/>
        </p:nvSpPr>
        <p:spPr>
          <a:xfrm>
            <a:off x="6312408" y="3395471"/>
            <a:ext cx="1299974" cy="26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78" y="0"/>
                </a:moveTo>
                <a:lnTo>
                  <a:pt x="19378" y="5400"/>
                </a:lnTo>
                <a:lnTo>
                  <a:pt x="0" y="5400"/>
                </a:lnTo>
                <a:lnTo>
                  <a:pt x="0" y="16200"/>
                </a:lnTo>
                <a:lnTo>
                  <a:pt x="19378" y="16200"/>
                </a:lnTo>
                <a:lnTo>
                  <a:pt x="19378" y="21600"/>
                </a:lnTo>
                <a:lnTo>
                  <a:pt x="21600" y="10800"/>
                </a:lnTo>
                <a:lnTo>
                  <a:pt x="19378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9" name="object 145"/>
          <p:cNvSpPr/>
          <p:nvPr/>
        </p:nvSpPr>
        <p:spPr>
          <a:xfrm>
            <a:off x="6312408" y="3395471"/>
            <a:ext cx="1299974" cy="26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9378" y="5400"/>
                </a:lnTo>
                <a:lnTo>
                  <a:pt x="19378" y="0"/>
                </a:lnTo>
                <a:lnTo>
                  <a:pt x="21600" y="10800"/>
                </a:lnTo>
                <a:lnTo>
                  <a:pt x="19378" y="21600"/>
                </a:lnTo>
                <a:lnTo>
                  <a:pt x="1937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192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0" name="object 146"/>
          <p:cNvSpPr/>
          <p:nvPr/>
        </p:nvSpPr>
        <p:spPr>
          <a:xfrm>
            <a:off x="5527547" y="3125721"/>
            <a:ext cx="731522" cy="731522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1" name="object 147"/>
          <p:cNvSpPr txBox="1"/>
          <p:nvPr/>
        </p:nvSpPr>
        <p:spPr>
          <a:xfrm>
            <a:off x="5744971" y="3790289"/>
            <a:ext cx="29654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M</a:t>
            </a:r>
            <a:r>
              <a:t>I</a:t>
            </a:r>
          </a:p>
        </p:txBody>
      </p:sp>
      <p:sp>
        <p:nvSpPr>
          <p:cNvPr id="362" name="object 148"/>
          <p:cNvSpPr/>
          <p:nvPr/>
        </p:nvSpPr>
        <p:spPr>
          <a:xfrm>
            <a:off x="7831835" y="3157727"/>
            <a:ext cx="731522" cy="731522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3" name="object 149"/>
          <p:cNvSpPr txBox="1"/>
          <p:nvPr/>
        </p:nvSpPr>
        <p:spPr>
          <a:xfrm>
            <a:off x="7388731" y="3801567"/>
            <a:ext cx="161798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</a:t>
            </a:r>
            <a:r>
              <a:rPr spc="-75"/>
              <a:t> </a:t>
            </a:r>
            <a:r>
              <a:rPr spc="0"/>
              <a:t>Instances</a:t>
            </a:r>
          </a:p>
        </p:txBody>
      </p:sp>
      <p:sp>
        <p:nvSpPr>
          <p:cNvPr id="364" name="object 150"/>
          <p:cNvSpPr/>
          <p:nvPr/>
        </p:nvSpPr>
        <p:spPr>
          <a:xfrm>
            <a:off x="5038344" y="3355847"/>
            <a:ext cx="316992" cy="467869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5" name="object 151"/>
          <p:cNvSpPr/>
          <p:nvPr/>
        </p:nvSpPr>
        <p:spPr>
          <a:xfrm>
            <a:off x="5081015" y="3375659"/>
            <a:ext cx="231650" cy="38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6" name="object 152"/>
          <p:cNvSpPr/>
          <p:nvPr/>
        </p:nvSpPr>
        <p:spPr>
          <a:xfrm>
            <a:off x="3770376" y="3357371"/>
            <a:ext cx="316993" cy="467869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7" name="object 153"/>
          <p:cNvSpPr/>
          <p:nvPr/>
        </p:nvSpPr>
        <p:spPr>
          <a:xfrm>
            <a:off x="3813047" y="3377184"/>
            <a:ext cx="231650" cy="38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8" name="object 154"/>
          <p:cNvSpPr txBox="1"/>
          <p:nvPr/>
        </p:nvSpPr>
        <p:spPr>
          <a:xfrm>
            <a:off x="1321435" y="3807967"/>
            <a:ext cx="147955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On-Premises</a:t>
            </a:r>
            <a:r>
              <a:rPr spc="-95"/>
              <a:t> </a:t>
            </a:r>
            <a:r>
              <a:rPr spc="-5"/>
              <a:t>Servers</a:t>
            </a:r>
          </a:p>
        </p:txBody>
      </p:sp>
      <p:sp>
        <p:nvSpPr>
          <p:cNvPr id="369" name="object 155"/>
          <p:cNvSpPr/>
          <p:nvPr/>
        </p:nvSpPr>
        <p:spPr>
          <a:xfrm>
            <a:off x="111252" y="1196338"/>
            <a:ext cx="4340353" cy="838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5" y="0"/>
                </a:lnTo>
                <a:lnTo>
                  <a:pt x="475" y="183"/>
                </a:lnTo>
                <a:lnTo>
                  <a:pt x="285" y="694"/>
                </a:lnTo>
                <a:lnTo>
                  <a:pt x="134" y="1473"/>
                </a:lnTo>
                <a:lnTo>
                  <a:pt x="35" y="2462"/>
                </a:lnTo>
                <a:lnTo>
                  <a:pt x="0" y="3600"/>
                </a:lnTo>
                <a:lnTo>
                  <a:pt x="0" y="20360"/>
                </a:lnTo>
                <a:lnTo>
                  <a:pt x="19" y="20843"/>
                </a:lnTo>
                <a:lnTo>
                  <a:pt x="70" y="21238"/>
                </a:lnTo>
                <a:lnTo>
                  <a:pt x="146" y="21503"/>
                </a:lnTo>
                <a:lnTo>
                  <a:pt x="239" y="21600"/>
                </a:lnTo>
                <a:lnTo>
                  <a:pt x="20905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5"/>
                </a:lnTo>
                <a:lnTo>
                  <a:pt x="21565" y="19137"/>
                </a:lnTo>
                <a:lnTo>
                  <a:pt x="21600" y="18000"/>
                </a:lnTo>
                <a:lnTo>
                  <a:pt x="21600" y="1237"/>
                </a:lnTo>
                <a:lnTo>
                  <a:pt x="21581" y="755"/>
                </a:lnTo>
                <a:lnTo>
                  <a:pt x="21530" y="362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object 156"/>
          <p:cNvSpPr/>
          <p:nvPr/>
        </p:nvSpPr>
        <p:spPr>
          <a:xfrm>
            <a:off x="4646676" y="1197863"/>
            <a:ext cx="4340355" cy="83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1" y="0"/>
                </a:moveTo>
                <a:lnTo>
                  <a:pt x="694" y="0"/>
                </a:lnTo>
                <a:lnTo>
                  <a:pt x="475" y="184"/>
                </a:lnTo>
                <a:lnTo>
                  <a:pt x="284" y="695"/>
                </a:lnTo>
                <a:lnTo>
                  <a:pt x="134" y="1474"/>
                </a:lnTo>
                <a:lnTo>
                  <a:pt x="35" y="2463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6" y="21600"/>
                </a:lnTo>
                <a:lnTo>
                  <a:pt x="21125" y="21416"/>
                </a:lnTo>
                <a:lnTo>
                  <a:pt x="21316" y="20905"/>
                </a:lnTo>
                <a:lnTo>
                  <a:pt x="21466" y="20126"/>
                </a:lnTo>
                <a:lnTo>
                  <a:pt x="21565" y="19137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1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1" name="object 157"/>
          <p:cNvSpPr/>
          <p:nvPr/>
        </p:nvSpPr>
        <p:spPr>
          <a:xfrm>
            <a:off x="3974591" y="1357883"/>
            <a:ext cx="1129286" cy="501398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2" name="object 158"/>
          <p:cNvSpPr/>
          <p:nvPr/>
        </p:nvSpPr>
        <p:spPr>
          <a:xfrm>
            <a:off x="4040123" y="1423416"/>
            <a:ext cx="998221" cy="370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3" name="object 159"/>
          <p:cNvSpPr txBox="1"/>
          <p:nvPr/>
        </p:nvSpPr>
        <p:spPr>
          <a:xfrm>
            <a:off x="767891" y="691942"/>
            <a:ext cx="7412357" cy="1075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tabLst>
                <a:tab pos="4826000" algn="l"/>
              </a:tabLst>
              <a:defRPr spc="-9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Traditional</a:t>
            </a:r>
            <a:r>
              <a:rPr spc="15"/>
              <a:t> </a:t>
            </a:r>
            <a:r>
              <a:rPr spc="-4"/>
              <a:t>Infrastructure	</a:t>
            </a:r>
            <a:r>
              <a:rPr spc="0"/>
              <a:t>Amazon </a:t>
            </a:r>
            <a:r>
              <a:t>Web</a:t>
            </a:r>
            <a:r>
              <a:rPr spc="-104"/>
              <a:t> </a:t>
            </a:r>
            <a:r>
              <a:rPr spc="0"/>
              <a:t>Services</a:t>
            </a:r>
          </a:p>
          <a:p>
            <a:pPr indent="135889" algn="ctr">
              <a:spcBef>
                <a:spcPts val="400"/>
              </a:spcBef>
              <a:tabLst>
                <a:tab pos="5092700" algn="l"/>
              </a:tabLst>
              <a:defRPr b="1" spc="-5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Security	</a:t>
            </a:r>
            <a:r>
              <a:rPr baseline="1543" spc="-7" sz="2700"/>
              <a:t>Security</a:t>
            </a:r>
            <a:endParaRPr baseline="1543" spc="-7" sz="2700"/>
          </a:p>
          <a:p>
            <a:pPr indent="130810" algn="ctr">
              <a:spcBef>
                <a:spcPts val="400"/>
              </a:spcBef>
              <a:defRPr b="1" spc="-5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Security</a:t>
            </a:r>
          </a:p>
        </p:txBody>
      </p:sp>
      <p:sp>
        <p:nvSpPr>
          <p:cNvPr id="374" name="object 160"/>
          <p:cNvSpPr/>
          <p:nvPr/>
        </p:nvSpPr>
        <p:spPr>
          <a:xfrm>
            <a:off x="1816605" y="1280160"/>
            <a:ext cx="510541" cy="4328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5" name="object 161"/>
          <p:cNvSpPr/>
          <p:nvPr/>
        </p:nvSpPr>
        <p:spPr>
          <a:xfrm>
            <a:off x="992473" y="1291636"/>
            <a:ext cx="311783" cy="415965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6" name="object 162"/>
          <p:cNvSpPr/>
          <p:nvPr/>
        </p:nvSpPr>
        <p:spPr>
          <a:xfrm>
            <a:off x="1013258" y="1339300"/>
            <a:ext cx="270213" cy="95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7" name="object 163"/>
          <p:cNvSpPr/>
          <p:nvPr/>
        </p:nvSpPr>
        <p:spPr>
          <a:xfrm>
            <a:off x="1011075" y="1356632"/>
            <a:ext cx="212532" cy="32930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8" name="object 164"/>
          <p:cNvSpPr/>
          <p:nvPr/>
        </p:nvSpPr>
        <p:spPr>
          <a:xfrm>
            <a:off x="992473" y="1291636"/>
            <a:ext cx="311784" cy="41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9" name="object 165"/>
          <p:cNvSpPr/>
          <p:nvPr/>
        </p:nvSpPr>
        <p:spPr>
          <a:xfrm>
            <a:off x="2985897" y="1271325"/>
            <a:ext cx="284168" cy="432928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0" name="object 166"/>
          <p:cNvSpPr/>
          <p:nvPr/>
        </p:nvSpPr>
        <p:spPr>
          <a:xfrm>
            <a:off x="3042069" y="1269853"/>
            <a:ext cx="162537" cy="162197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1" name="object 167"/>
          <p:cNvSpPr/>
          <p:nvPr/>
        </p:nvSpPr>
        <p:spPr>
          <a:xfrm flipV="1">
            <a:off x="3023785" y="1524162"/>
            <a:ext cx="2" cy="100641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object 168"/>
          <p:cNvSpPr/>
          <p:nvPr/>
        </p:nvSpPr>
        <p:spPr>
          <a:xfrm flipV="1">
            <a:off x="3149937" y="1587724"/>
            <a:ext cx="2" cy="95345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object 169"/>
          <p:cNvSpPr/>
          <p:nvPr/>
        </p:nvSpPr>
        <p:spPr>
          <a:xfrm>
            <a:off x="2985342" y="1271325"/>
            <a:ext cx="284722" cy="431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40" y="9752"/>
                </a:lnTo>
                <a:lnTo>
                  <a:pt x="15850" y="8556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1" y="6561"/>
                </a:lnTo>
                <a:lnTo>
                  <a:pt x="6933" y="7245"/>
                </a:lnTo>
                <a:lnTo>
                  <a:pt x="6744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4" name="object 170"/>
          <p:cNvSpPr/>
          <p:nvPr/>
        </p:nvSpPr>
        <p:spPr>
          <a:xfrm>
            <a:off x="7077456" y="1287780"/>
            <a:ext cx="510541" cy="4343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5" name="object 171"/>
          <p:cNvSpPr/>
          <p:nvPr/>
        </p:nvSpPr>
        <p:spPr>
          <a:xfrm>
            <a:off x="5893656" y="1299341"/>
            <a:ext cx="311784" cy="418842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6" name="object 172"/>
          <p:cNvSpPr/>
          <p:nvPr/>
        </p:nvSpPr>
        <p:spPr>
          <a:xfrm>
            <a:off x="5914442" y="1347332"/>
            <a:ext cx="270213" cy="9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7" name="object 173"/>
          <p:cNvSpPr/>
          <p:nvPr/>
        </p:nvSpPr>
        <p:spPr>
          <a:xfrm>
            <a:off x="5912248" y="1364784"/>
            <a:ext cx="212544" cy="331583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8" name="object 174"/>
          <p:cNvSpPr/>
          <p:nvPr/>
        </p:nvSpPr>
        <p:spPr>
          <a:xfrm>
            <a:off x="5893656" y="1299341"/>
            <a:ext cx="311784" cy="41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9" name="object 175"/>
          <p:cNvSpPr txBox="1"/>
          <p:nvPr/>
        </p:nvSpPr>
        <p:spPr>
          <a:xfrm>
            <a:off x="5485003" y="1741677"/>
            <a:ext cx="1118872" cy="31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77000"/>
              </a:lnSpc>
              <a:spcBef>
                <a:spcPts val="4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-50"/>
              <a:t> </a:t>
            </a:r>
            <a:r>
              <a:t>Groups  Security</a:t>
            </a:r>
            <a:r>
              <a:rPr spc="-50"/>
              <a:t> </a:t>
            </a:r>
            <a:r>
              <a:t>Groups</a:t>
            </a:r>
          </a:p>
        </p:txBody>
      </p:sp>
      <p:sp>
        <p:nvSpPr>
          <p:cNvPr id="390" name="object 176"/>
          <p:cNvSpPr txBox="1"/>
          <p:nvPr/>
        </p:nvSpPr>
        <p:spPr>
          <a:xfrm>
            <a:off x="6838949" y="1741677"/>
            <a:ext cx="1782448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104900" algn="l"/>
              </a:tabLst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65"/>
              <a:t> </a:t>
            </a:r>
            <a:r>
              <a:t>ACLs	AWS</a:t>
            </a:r>
            <a:r>
              <a:rPr spc="-75"/>
              <a:t> </a:t>
            </a:r>
            <a:r>
              <a:rPr spc="0"/>
              <a:t>IAM</a:t>
            </a:r>
          </a:p>
        </p:txBody>
      </p:sp>
      <p:sp>
        <p:nvSpPr>
          <p:cNvPr id="391" name="object 177"/>
          <p:cNvSpPr/>
          <p:nvPr/>
        </p:nvSpPr>
        <p:spPr>
          <a:xfrm>
            <a:off x="5009388" y="1386839"/>
            <a:ext cx="318517" cy="467867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2" name="object 178"/>
          <p:cNvSpPr/>
          <p:nvPr/>
        </p:nvSpPr>
        <p:spPr>
          <a:xfrm>
            <a:off x="5052059" y="1406652"/>
            <a:ext cx="233174" cy="38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3" name="object 179"/>
          <p:cNvSpPr/>
          <p:nvPr/>
        </p:nvSpPr>
        <p:spPr>
          <a:xfrm>
            <a:off x="3755135" y="1388363"/>
            <a:ext cx="318517" cy="467869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4" name="object 180"/>
          <p:cNvSpPr/>
          <p:nvPr/>
        </p:nvSpPr>
        <p:spPr>
          <a:xfrm>
            <a:off x="3797808" y="1408174"/>
            <a:ext cx="233173" cy="38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5" name="object 181"/>
          <p:cNvSpPr txBox="1"/>
          <p:nvPr/>
        </p:nvSpPr>
        <p:spPr>
          <a:xfrm>
            <a:off x="832205" y="1741677"/>
            <a:ext cx="62420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-5"/>
              <a:t>ire</a:t>
            </a:r>
            <a:r>
              <a:rPr spc="-20"/>
              <a:t>w</a:t>
            </a:r>
            <a:r>
              <a:rPr spc="-5"/>
              <a:t>al</a:t>
            </a:r>
            <a:r>
              <a:rPr spc="-10"/>
              <a:t>l</a:t>
            </a:r>
            <a:r>
              <a:t>s</a:t>
            </a:r>
          </a:p>
        </p:txBody>
      </p:sp>
      <p:sp>
        <p:nvSpPr>
          <p:cNvPr id="396" name="object 182"/>
          <p:cNvSpPr txBox="1"/>
          <p:nvPr/>
        </p:nvSpPr>
        <p:spPr>
          <a:xfrm>
            <a:off x="1871216" y="1741677"/>
            <a:ext cx="39878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CLs</a:t>
            </a:r>
          </a:p>
        </p:txBody>
      </p:sp>
      <p:sp>
        <p:nvSpPr>
          <p:cNvPr id="397" name="object 183"/>
          <p:cNvSpPr txBox="1"/>
          <p:nvPr/>
        </p:nvSpPr>
        <p:spPr>
          <a:xfrm>
            <a:off x="2630551" y="1741677"/>
            <a:ext cx="10007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Administrators</a:t>
            </a:r>
          </a:p>
        </p:txBody>
      </p:sp>
      <p:sp>
        <p:nvSpPr>
          <p:cNvPr id="398" name="object 184"/>
          <p:cNvSpPr/>
          <p:nvPr/>
        </p:nvSpPr>
        <p:spPr>
          <a:xfrm>
            <a:off x="8174735" y="1301496"/>
            <a:ext cx="205742" cy="388622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9" name="object 185"/>
          <p:cNvSpPr/>
          <p:nvPr/>
        </p:nvSpPr>
        <p:spPr>
          <a:xfrm>
            <a:off x="156971" y="4149852"/>
            <a:ext cx="4340353" cy="83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6" y="0"/>
                </a:lnTo>
                <a:lnTo>
                  <a:pt x="476" y="184"/>
                </a:lnTo>
                <a:lnTo>
                  <a:pt x="285" y="695"/>
                </a:lnTo>
                <a:lnTo>
                  <a:pt x="134" y="1474"/>
                </a:lnTo>
                <a:lnTo>
                  <a:pt x="36" y="2462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40" y="21600"/>
                </a:lnTo>
                <a:lnTo>
                  <a:pt x="20904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0" name="object 186"/>
          <p:cNvSpPr/>
          <p:nvPr/>
        </p:nvSpPr>
        <p:spPr>
          <a:xfrm>
            <a:off x="4692396" y="4151376"/>
            <a:ext cx="4340355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5" y="0"/>
                </a:lnTo>
                <a:lnTo>
                  <a:pt x="476" y="184"/>
                </a:lnTo>
                <a:lnTo>
                  <a:pt x="285" y="695"/>
                </a:lnTo>
                <a:lnTo>
                  <a:pt x="134" y="1474"/>
                </a:lnTo>
                <a:lnTo>
                  <a:pt x="35" y="2462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5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1" name="object 187"/>
          <p:cNvSpPr/>
          <p:nvPr/>
        </p:nvSpPr>
        <p:spPr>
          <a:xfrm>
            <a:off x="3938015" y="4049266"/>
            <a:ext cx="1403605" cy="1054610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object 188"/>
          <p:cNvSpPr txBox="1"/>
          <p:nvPr/>
        </p:nvSpPr>
        <p:spPr>
          <a:xfrm>
            <a:off x="4003547" y="4114800"/>
            <a:ext cx="1272542" cy="800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84150" indent="192404" algn="ctr">
              <a:spcBef>
                <a:spcPts val="200"/>
              </a:spcBef>
              <a:defRPr b="1" spc="-15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Storage  </a:t>
            </a:r>
            <a:r>
              <a:rPr spc="0"/>
              <a:t>and  D</a:t>
            </a:r>
            <a:r>
              <a:t>at</a:t>
            </a:r>
            <a:r>
              <a:rPr spc="0"/>
              <a:t>abase</a:t>
            </a:r>
          </a:p>
        </p:txBody>
      </p:sp>
      <p:sp>
        <p:nvSpPr>
          <p:cNvPr id="403" name="object 189"/>
          <p:cNvSpPr/>
          <p:nvPr/>
        </p:nvSpPr>
        <p:spPr>
          <a:xfrm>
            <a:off x="417198" y="4328314"/>
            <a:ext cx="624285" cy="517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0" y="18900"/>
                </a:lnTo>
                <a:lnTo>
                  <a:pt x="1098" y="20087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2700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4" name="object 190"/>
          <p:cNvSpPr/>
          <p:nvPr/>
        </p:nvSpPr>
        <p:spPr>
          <a:xfrm>
            <a:off x="417198" y="4328314"/>
            <a:ext cx="624285" cy="517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29"/>
                </a:moveTo>
                <a:lnTo>
                  <a:pt x="0" y="18900"/>
                </a:lnTo>
                <a:lnTo>
                  <a:pt x="285" y="19519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19029"/>
                </a:lnTo>
                <a:lnTo>
                  <a:pt x="21600" y="2829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285" y="3319"/>
                </a:lnTo>
                <a:lnTo>
                  <a:pt x="2373" y="4389"/>
                </a:lnTo>
                <a:lnTo>
                  <a:pt x="4045" y="4807"/>
                </a:lnTo>
                <a:lnTo>
                  <a:pt x="6050" y="5126"/>
                </a:lnTo>
                <a:lnTo>
                  <a:pt x="8324" y="5329"/>
                </a:lnTo>
                <a:lnTo>
                  <a:pt x="10800" y="5400"/>
                </a:lnTo>
                <a:lnTo>
                  <a:pt x="13276" y="5329"/>
                </a:lnTo>
                <a:lnTo>
                  <a:pt x="15550" y="5126"/>
                </a:lnTo>
                <a:lnTo>
                  <a:pt x="17555" y="4807"/>
                </a:lnTo>
                <a:lnTo>
                  <a:pt x="19227" y="4389"/>
                </a:lnTo>
                <a:lnTo>
                  <a:pt x="20502" y="3887"/>
                </a:lnTo>
                <a:lnTo>
                  <a:pt x="21600" y="2700"/>
                </a:lnTo>
              </a:path>
            </a:pathLst>
          </a:custGeom>
          <a:ln w="6678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5" name="object 191"/>
          <p:cNvSpPr/>
          <p:nvPr/>
        </p:nvSpPr>
        <p:spPr>
          <a:xfrm>
            <a:off x="2580132" y="4343400"/>
            <a:ext cx="1051561" cy="533400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6" name="object 192"/>
          <p:cNvSpPr/>
          <p:nvPr/>
        </p:nvSpPr>
        <p:spPr>
          <a:xfrm>
            <a:off x="2574033" y="4384547"/>
            <a:ext cx="1062229" cy="512066"/>
          </a:xfrm>
          <a:prstGeom prst="rect">
            <a:avLst/>
          </a:prstGeom>
          <a:blipFill>
            <a:blip r:embed="rId4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7" name="object 193"/>
          <p:cNvSpPr/>
          <p:nvPr/>
        </p:nvSpPr>
        <p:spPr>
          <a:xfrm>
            <a:off x="2627376" y="4370832"/>
            <a:ext cx="957074" cy="438914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8" name="object 194"/>
          <p:cNvSpPr txBox="1"/>
          <p:nvPr/>
        </p:nvSpPr>
        <p:spPr>
          <a:xfrm>
            <a:off x="2627376" y="4370832"/>
            <a:ext cx="957582" cy="231097"/>
          </a:xfrm>
          <a:prstGeom prst="rect">
            <a:avLst/>
          </a:prstGeom>
          <a:ln w="9144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1760">
              <a:spcBef>
                <a:spcPts val="700"/>
              </a:spcBef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409" name="object 195"/>
          <p:cNvSpPr/>
          <p:nvPr/>
        </p:nvSpPr>
        <p:spPr>
          <a:xfrm>
            <a:off x="1176115" y="4337458"/>
            <a:ext cx="622852" cy="517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0" y="18900"/>
                </a:lnTo>
                <a:lnTo>
                  <a:pt x="1098" y="20087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2700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0" name="object 196"/>
          <p:cNvSpPr/>
          <p:nvPr/>
        </p:nvSpPr>
        <p:spPr>
          <a:xfrm>
            <a:off x="1176115" y="4337458"/>
            <a:ext cx="622852" cy="517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29"/>
                </a:moveTo>
                <a:lnTo>
                  <a:pt x="0" y="18900"/>
                </a:lnTo>
                <a:lnTo>
                  <a:pt x="285" y="19519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19029"/>
                </a:lnTo>
                <a:lnTo>
                  <a:pt x="21600" y="2829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285" y="3319"/>
                </a:lnTo>
                <a:lnTo>
                  <a:pt x="2373" y="4389"/>
                </a:lnTo>
                <a:lnTo>
                  <a:pt x="4045" y="4807"/>
                </a:lnTo>
                <a:lnTo>
                  <a:pt x="6050" y="5126"/>
                </a:lnTo>
                <a:lnTo>
                  <a:pt x="8324" y="5329"/>
                </a:lnTo>
                <a:lnTo>
                  <a:pt x="10800" y="5400"/>
                </a:lnTo>
                <a:lnTo>
                  <a:pt x="13276" y="5329"/>
                </a:lnTo>
                <a:lnTo>
                  <a:pt x="15550" y="5126"/>
                </a:lnTo>
                <a:lnTo>
                  <a:pt x="17555" y="4807"/>
                </a:lnTo>
                <a:lnTo>
                  <a:pt x="19227" y="4389"/>
                </a:lnTo>
                <a:lnTo>
                  <a:pt x="20502" y="3887"/>
                </a:lnTo>
                <a:lnTo>
                  <a:pt x="21600" y="2700"/>
                </a:lnTo>
              </a:path>
            </a:pathLst>
          </a:custGeom>
          <a:ln w="6678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object 197"/>
          <p:cNvSpPr txBox="1"/>
          <p:nvPr/>
        </p:nvSpPr>
        <p:spPr>
          <a:xfrm>
            <a:off x="467358" y="4509008"/>
            <a:ext cx="125539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762000" algn="l"/>
              </a:tabLst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DAS	</a:t>
            </a:r>
            <a:r>
              <a:rPr spc="-10"/>
              <a:t>SAN</a:t>
            </a:r>
          </a:p>
        </p:txBody>
      </p:sp>
      <p:sp>
        <p:nvSpPr>
          <p:cNvPr id="412" name="object 198"/>
          <p:cNvSpPr/>
          <p:nvPr/>
        </p:nvSpPr>
        <p:spPr>
          <a:xfrm>
            <a:off x="1902823" y="4352544"/>
            <a:ext cx="612781" cy="512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285" y="2081"/>
                </a:lnTo>
                <a:lnTo>
                  <a:pt x="0" y="2700"/>
                </a:lnTo>
                <a:lnTo>
                  <a:pt x="0" y="18900"/>
                </a:lnTo>
                <a:lnTo>
                  <a:pt x="1098" y="20087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1315" y="19519"/>
                </a:lnTo>
                <a:lnTo>
                  <a:pt x="21600" y="18900"/>
                </a:lnTo>
                <a:lnTo>
                  <a:pt x="21600" y="2700"/>
                </a:lnTo>
                <a:lnTo>
                  <a:pt x="20502" y="1513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object 199"/>
          <p:cNvSpPr/>
          <p:nvPr/>
        </p:nvSpPr>
        <p:spPr>
          <a:xfrm>
            <a:off x="1902823" y="4352544"/>
            <a:ext cx="612781" cy="512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29"/>
                </a:moveTo>
                <a:lnTo>
                  <a:pt x="0" y="18900"/>
                </a:lnTo>
                <a:lnTo>
                  <a:pt x="285" y="19519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1315" y="19519"/>
                </a:lnTo>
                <a:lnTo>
                  <a:pt x="21600" y="18900"/>
                </a:lnTo>
                <a:lnTo>
                  <a:pt x="21600" y="19029"/>
                </a:lnTo>
                <a:lnTo>
                  <a:pt x="21600" y="2829"/>
                </a:lnTo>
                <a:lnTo>
                  <a:pt x="20502" y="1513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285" y="2081"/>
                </a:lnTo>
                <a:lnTo>
                  <a:pt x="0" y="2700"/>
                </a:lnTo>
                <a:lnTo>
                  <a:pt x="285" y="3319"/>
                </a:lnTo>
                <a:lnTo>
                  <a:pt x="2373" y="4389"/>
                </a:lnTo>
                <a:lnTo>
                  <a:pt x="4045" y="4807"/>
                </a:lnTo>
                <a:lnTo>
                  <a:pt x="6050" y="5126"/>
                </a:lnTo>
                <a:lnTo>
                  <a:pt x="8324" y="5329"/>
                </a:lnTo>
                <a:lnTo>
                  <a:pt x="10800" y="5400"/>
                </a:lnTo>
                <a:lnTo>
                  <a:pt x="13276" y="5329"/>
                </a:lnTo>
                <a:lnTo>
                  <a:pt x="15550" y="5126"/>
                </a:lnTo>
                <a:lnTo>
                  <a:pt x="17555" y="4807"/>
                </a:lnTo>
                <a:lnTo>
                  <a:pt x="19227" y="4389"/>
                </a:lnTo>
                <a:lnTo>
                  <a:pt x="21315" y="3319"/>
                </a:lnTo>
                <a:lnTo>
                  <a:pt x="21600" y="2700"/>
                </a:lnTo>
              </a:path>
            </a:pathLst>
          </a:custGeom>
          <a:ln w="6678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4" name="object 200"/>
          <p:cNvSpPr/>
          <p:nvPr/>
        </p:nvSpPr>
        <p:spPr>
          <a:xfrm>
            <a:off x="2092493" y="4279396"/>
            <a:ext cx="233440" cy="170679"/>
          </a:xfrm>
          <a:prstGeom prst="rect">
            <a:avLst/>
          </a:prstGeom>
          <a:blipFill>
            <a:blip r:embed="rId4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5" name="object 201"/>
          <p:cNvSpPr/>
          <p:nvPr/>
        </p:nvSpPr>
        <p:spPr>
          <a:xfrm>
            <a:off x="2092493" y="4279396"/>
            <a:ext cx="233440" cy="170680"/>
          </a:xfrm>
          <a:prstGeom prst="rect">
            <a:avLst/>
          </a:prstGeom>
          <a:ln w="6513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6" name="object 202"/>
          <p:cNvSpPr txBox="1"/>
          <p:nvPr/>
        </p:nvSpPr>
        <p:spPr>
          <a:xfrm>
            <a:off x="1967608" y="4496206"/>
            <a:ext cx="4959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NAS</a:t>
            </a:r>
          </a:p>
        </p:txBody>
      </p:sp>
      <p:sp>
        <p:nvSpPr>
          <p:cNvPr id="417" name="object 203"/>
          <p:cNvSpPr/>
          <p:nvPr/>
        </p:nvSpPr>
        <p:spPr>
          <a:xfrm>
            <a:off x="7606986" y="4259869"/>
            <a:ext cx="160348" cy="3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8" name="object 204"/>
          <p:cNvSpPr/>
          <p:nvPr/>
        </p:nvSpPr>
        <p:spPr>
          <a:xfrm>
            <a:off x="7767332" y="4259869"/>
            <a:ext cx="30860" cy="3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599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9" name="object 205"/>
          <p:cNvSpPr/>
          <p:nvPr/>
        </p:nvSpPr>
        <p:spPr>
          <a:xfrm>
            <a:off x="7606986" y="4179151"/>
            <a:ext cx="69586" cy="135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0" name="object 206"/>
          <p:cNvSpPr/>
          <p:nvPr/>
        </p:nvSpPr>
        <p:spPr>
          <a:xfrm>
            <a:off x="7606986" y="4511264"/>
            <a:ext cx="69586" cy="134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object 207"/>
          <p:cNvSpPr/>
          <p:nvPr/>
        </p:nvSpPr>
        <p:spPr>
          <a:xfrm>
            <a:off x="7606986" y="4354143"/>
            <a:ext cx="69586" cy="117690"/>
          </a:xfrm>
          <a:prstGeom prst="rect">
            <a:avLst/>
          </a:pr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2" name="object 208"/>
          <p:cNvSpPr/>
          <p:nvPr/>
        </p:nvSpPr>
        <p:spPr>
          <a:xfrm>
            <a:off x="7446036" y="4259869"/>
            <a:ext cx="160951" cy="3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3" name="object 209"/>
          <p:cNvSpPr/>
          <p:nvPr/>
        </p:nvSpPr>
        <p:spPr>
          <a:xfrm>
            <a:off x="7430909" y="4259869"/>
            <a:ext cx="2" cy="305000"/>
          </a:xfrm>
          <a:prstGeom prst="line">
            <a:avLst/>
          </a:prstGeom>
          <a:ln w="30253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4" name="object 210"/>
          <p:cNvSpPr/>
          <p:nvPr/>
        </p:nvSpPr>
        <p:spPr>
          <a:xfrm>
            <a:off x="7536798" y="4511264"/>
            <a:ext cx="70192" cy="134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5" name="object 211"/>
          <p:cNvSpPr/>
          <p:nvPr/>
        </p:nvSpPr>
        <p:spPr>
          <a:xfrm>
            <a:off x="7536798" y="4354143"/>
            <a:ext cx="70192" cy="117690"/>
          </a:xfrm>
          <a:prstGeom prst="rect">
            <a:avLst/>
          </a:pr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6" name="object 212"/>
          <p:cNvSpPr/>
          <p:nvPr/>
        </p:nvSpPr>
        <p:spPr>
          <a:xfrm>
            <a:off x="7536797" y="4179151"/>
            <a:ext cx="139775" cy="147884"/>
          </a:xfrm>
          <a:prstGeom prst="rect">
            <a:avLst/>
          </a:prstGeom>
          <a:blipFill>
            <a:blip r:embed="rId4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7" name="object 213"/>
          <p:cNvSpPr/>
          <p:nvPr/>
        </p:nvSpPr>
        <p:spPr>
          <a:xfrm>
            <a:off x="7536798" y="4498325"/>
            <a:ext cx="139776" cy="3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8" name="object 214"/>
          <p:cNvSpPr/>
          <p:nvPr/>
        </p:nvSpPr>
        <p:spPr>
          <a:xfrm>
            <a:off x="5748527" y="4275158"/>
            <a:ext cx="321268" cy="354027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9" name="object 215"/>
          <p:cNvSpPr/>
          <p:nvPr/>
        </p:nvSpPr>
        <p:spPr>
          <a:xfrm>
            <a:off x="5752653" y="4195576"/>
            <a:ext cx="309928" cy="4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0" name="object 216"/>
          <p:cNvSpPr/>
          <p:nvPr/>
        </p:nvSpPr>
        <p:spPr>
          <a:xfrm>
            <a:off x="5748527" y="4629182"/>
            <a:ext cx="321267" cy="17574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1" name="object 217"/>
          <p:cNvSpPr/>
          <p:nvPr/>
        </p:nvSpPr>
        <p:spPr>
          <a:xfrm>
            <a:off x="5752653" y="4244413"/>
            <a:ext cx="309928" cy="2"/>
          </a:xfrm>
          <a:prstGeom prst="line">
            <a:avLst/>
          </a:prstGeom>
          <a:ln w="17050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2" name="object 218"/>
          <p:cNvSpPr txBox="1"/>
          <p:nvPr/>
        </p:nvSpPr>
        <p:spPr>
          <a:xfrm>
            <a:off x="5615432" y="4613859"/>
            <a:ext cx="585472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4935" marR="5080" indent="-10287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5"/>
              <a:t>z</a:t>
            </a:r>
            <a:r>
              <a:rPr spc="-5"/>
              <a:t>on  </a:t>
            </a:r>
            <a:r>
              <a:t>EBS</a:t>
            </a:r>
          </a:p>
        </p:txBody>
      </p:sp>
      <p:sp>
        <p:nvSpPr>
          <p:cNvPr id="433" name="object 219"/>
          <p:cNvSpPr/>
          <p:nvPr/>
        </p:nvSpPr>
        <p:spPr>
          <a:xfrm>
            <a:off x="8279892" y="4217179"/>
            <a:ext cx="49079" cy="38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3285"/>
                </a:lnTo>
                <a:lnTo>
                  <a:pt x="0" y="1831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4446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4" name="object 220"/>
          <p:cNvSpPr/>
          <p:nvPr/>
        </p:nvSpPr>
        <p:spPr>
          <a:xfrm>
            <a:off x="8328969" y="4174228"/>
            <a:ext cx="95013" cy="471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847" y="0"/>
                </a:lnTo>
                <a:lnTo>
                  <a:pt x="0" y="1966"/>
                </a:lnTo>
                <a:lnTo>
                  <a:pt x="0" y="1946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E569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5" name="object 221"/>
          <p:cNvSpPr/>
          <p:nvPr/>
        </p:nvSpPr>
        <p:spPr>
          <a:xfrm>
            <a:off x="8653629" y="4217179"/>
            <a:ext cx="49709" cy="38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15"/>
                </a:lnTo>
                <a:lnTo>
                  <a:pt x="21600" y="3285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6" name="object 222"/>
          <p:cNvSpPr/>
          <p:nvPr/>
        </p:nvSpPr>
        <p:spPr>
          <a:xfrm>
            <a:off x="8559255" y="4174228"/>
            <a:ext cx="94374" cy="471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460"/>
                </a:lnTo>
                <a:lnTo>
                  <a:pt x="21600" y="1966"/>
                </a:lnTo>
                <a:lnTo>
                  <a:pt x="1753" y="0"/>
                </a:lnTo>
                <a:close/>
              </a:path>
            </a:pathLst>
          </a:custGeom>
          <a:solidFill>
            <a:srgbClr val="5C92D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7" name="object 223"/>
          <p:cNvSpPr/>
          <p:nvPr/>
        </p:nvSpPr>
        <p:spPr>
          <a:xfrm>
            <a:off x="8423980" y="4174228"/>
            <a:ext cx="135278" cy="472449"/>
          </a:xfrm>
          <a:prstGeom prst="rect">
            <a:avLst/>
          </a:pr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8" name="object 224"/>
          <p:cNvSpPr/>
          <p:nvPr/>
        </p:nvSpPr>
        <p:spPr>
          <a:xfrm>
            <a:off x="3703320" y="4241291"/>
            <a:ext cx="326138" cy="699517"/>
          </a:xfrm>
          <a:prstGeom prst="rect">
            <a:avLst/>
          </a:prstGeom>
          <a:blipFill>
            <a:blip r:embed="rId4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9" name="object 225"/>
          <p:cNvSpPr/>
          <p:nvPr/>
        </p:nvSpPr>
        <p:spPr>
          <a:xfrm>
            <a:off x="3745991" y="4261103"/>
            <a:ext cx="240794" cy="614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0" name="object 226"/>
          <p:cNvSpPr/>
          <p:nvPr/>
        </p:nvSpPr>
        <p:spPr>
          <a:xfrm>
            <a:off x="5262371" y="4229098"/>
            <a:ext cx="326138" cy="701043"/>
          </a:xfrm>
          <a:prstGeom prst="rect">
            <a:avLst/>
          </a:prstGeom>
          <a:blipFill>
            <a:blip r:embed="rId4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1" name="object 227"/>
          <p:cNvSpPr/>
          <p:nvPr/>
        </p:nvSpPr>
        <p:spPr>
          <a:xfrm>
            <a:off x="5305044" y="4248910"/>
            <a:ext cx="240793" cy="615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2" name="object 228"/>
          <p:cNvSpPr/>
          <p:nvPr/>
        </p:nvSpPr>
        <p:spPr>
          <a:xfrm>
            <a:off x="6525768" y="4174235"/>
            <a:ext cx="393194" cy="472441"/>
          </a:xfrm>
          <a:prstGeom prst="rect">
            <a:avLst/>
          </a:prstGeom>
          <a:blipFill>
            <a:blip r:embed="rId4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3" name="object 229"/>
          <p:cNvSpPr txBox="1"/>
          <p:nvPr/>
        </p:nvSpPr>
        <p:spPr>
          <a:xfrm>
            <a:off x="6430135" y="4629403"/>
            <a:ext cx="585472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9379" marR="5080" indent="-107314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5"/>
              <a:t>z</a:t>
            </a:r>
            <a:r>
              <a:rPr spc="-5"/>
              <a:t>on  </a:t>
            </a:r>
            <a:r>
              <a:t>EFS</a:t>
            </a:r>
          </a:p>
        </p:txBody>
      </p:sp>
      <p:sp>
        <p:nvSpPr>
          <p:cNvPr id="444" name="object 230"/>
          <p:cNvSpPr txBox="1"/>
          <p:nvPr/>
        </p:nvSpPr>
        <p:spPr>
          <a:xfrm>
            <a:off x="7314692" y="4634584"/>
            <a:ext cx="585472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5"/>
              <a:t>z</a:t>
            </a:r>
            <a:r>
              <a:rPr spc="-5"/>
              <a:t>on</a:t>
            </a:r>
          </a:p>
          <a:p>
            <a:pPr algn="ctr"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</a:p>
        </p:txBody>
      </p:sp>
      <p:sp>
        <p:nvSpPr>
          <p:cNvPr id="445" name="object 231"/>
          <p:cNvSpPr txBox="1"/>
          <p:nvPr/>
        </p:nvSpPr>
        <p:spPr>
          <a:xfrm>
            <a:off x="8198866" y="4604410"/>
            <a:ext cx="58547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t>a</a:t>
            </a:r>
            <a:r>
              <a:rPr spc="-10"/>
              <a:t>z</a:t>
            </a:r>
            <a:r>
              <a:t>on</a:t>
            </a:r>
          </a:p>
        </p:txBody>
      </p:sp>
      <p:sp>
        <p:nvSpPr>
          <p:cNvPr id="446" name="object 232"/>
          <p:cNvSpPr txBox="1"/>
          <p:nvPr/>
        </p:nvSpPr>
        <p:spPr>
          <a:xfrm>
            <a:off x="8317738" y="4787898"/>
            <a:ext cx="34671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RDS</a:t>
            </a:r>
          </a:p>
        </p:txBody>
      </p:sp>
      <p:sp>
        <p:nvSpPr>
          <p:cNvPr id="447" name="object 233"/>
          <p:cNvSpPr/>
          <p:nvPr/>
        </p:nvSpPr>
        <p:spPr>
          <a:xfrm>
            <a:off x="140207" y="2167127"/>
            <a:ext cx="4340353" cy="83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6" y="0"/>
                </a:lnTo>
                <a:lnTo>
                  <a:pt x="476" y="183"/>
                </a:lnTo>
                <a:lnTo>
                  <a:pt x="285" y="694"/>
                </a:lnTo>
                <a:lnTo>
                  <a:pt x="134" y="1473"/>
                </a:lnTo>
                <a:lnTo>
                  <a:pt x="36" y="2462"/>
                </a:lnTo>
                <a:lnTo>
                  <a:pt x="0" y="3600"/>
                </a:lnTo>
                <a:lnTo>
                  <a:pt x="0" y="20362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40" y="21600"/>
                </a:lnTo>
                <a:lnTo>
                  <a:pt x="20904" y="21600"/>
                </a:lnTo>
                <a:lnTo>
                  <a:pt x="21124" y="21417"/>
                </a:lnTo>
                <a:lnTo>
                  <a:pt x="21315" y="20906"/>
                </a:lnTo>
                <a:lnTo>
                  <a:pt x="21466" y="20127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8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8" name="object 234"/>
          <p:cNvSpPr/>
          <p:nvPr/>
        </p:nvSpPr>
        <p:spPr>
          <a:xfrm>
            <a:off x="4677154" y="2170176"/>
            <a:ext cx="4340354" cy="83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1" y="0"/>
                </a:moveTo>
                <a:lnTo>
                  <a:pt x="694" y="0"/>
                </a:lnTo>
                <a:lnTo>
                  <a:pt x="475" y="184"/>
                </a:lnTo>
                <a:lnTo>
                  <a:pt x="284" y="695"/>
                </a:lnTo>
                <a:lnTo>
                  <a:pt x="134" y="1474"/>
                </a:lnTo>
                <a:lnTo>
                  <a:pt x="35" y="2463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6" y="21600"/>
                </a:lnTo>
                <a:lnTo>
                  <a:pt x="21125" y="21416"/>
                </a:lnTo>
                <a:lnTo>
                  <a:pt x="21316" y="20905"/>
                </a:lnTo>
                <a:lnTo>
                  <a:pt x="21466" y="20126"/>
                </a:lnTo>
                <a:lnTo>
                  <a:pt x="21565" y="19137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1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9" name="object 235"/>
          <p:cNvSpPr/>
          <p:nvPr/>
        </p:nvSpPr>
        <p:spPr>
          <a:xfrm>
            <a:off x="3813047" y="2343910"/>
            <a:ext cx="1551433" cy="501397"/>
          </a:xfrm>
          <a:prstGeom prst="rect">
            <a:avLst/>
          </a:prstGeom>
          <a:blipFill>
            <a:blip r:embed="rId4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0" name="object 236"/>
          <p:cNvSpPr txBox="1"/>
          <p:nvPr/>
        </p:nvSpPr>
        <p:spPr>
          <a:xfrm>
            <a:off x="3878579" y="2409444"/>
            <a:ext cx="1420497" cy="266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52400">
              <a:spcBef>
                <a:spcPts val="200"/>
              </a:spcBef>
              <a:defRPr b="1" spc="-5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451" name="object 237"/>
          <p:cNvSpPr/>
          <p:nvPr/>
        </p:nvSpPr>
        <p:spPr>
          <a:xfrm>
            <a:off x="691894" y="2417064"/>
            <a:ext cx="585218" cy="3657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2" name="object 238"/>
          <p:cNvSpPr/>
          <p:nvPr/>
        </p:nvSpPr>
        <p:spPr>
          <a:xfrm>
            <a:off x="2971799" y="2389632"/>
            <a:ext cx="554739" cy="40233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3" name="object 239"/>
          <p:cNvSpPr/>
          <p:nvPr/>
        </p:nvSpPr>
        <p:spPr>
          <a:xfrm>
            <a:off x="1712536" y="2259421"/>
            <a:ext cx="421881" cy="26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4" name="object 240"/>
          <p:cNvSpPr/>
          <p:nvPr/>
        </p:nvSpPr>
        <p:spPr>
          <a:xfrm>
            <a:off x="1914687" y="2521636"/>
            <a:ext cx="219731" cy="26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8156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5" name="object 241"/>
          <p:cNvSpPr/>
          <p:nvPr/>
        </p:nvSpPr>
        <p:spPr>
          <a:xfrm>
            <a:off x="2134417" y="2521636"/>
            <a:ext cx="210939" cy="26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8156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6" name="object 242"/>
          <p:cNvSpPr/>
          <p:nvPr/>
        </p:nvSpPr>
        <p:spPr>
          <a:xfrm>
            <a:off x="2134417" y="2259421"/>
            <a:ext cx="2" cy="262217"/>
          </a:xfrm>
          <a:prstGeom prst="line">
            <a:avLst/>
          </a:prstGeom>
          <a:ln w="8789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7" name="object 243"/>
          <p:cNvSpPr/>
          <p:nvPr/>
        </p:nvSpPr>
        <p:spPr>
          <a:xfrm>
            <a:off x="2134417" y="2259421"/>
            <a:ext cx="413091" cy="26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8" name="object 244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9" name="object 245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0" name="object 246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1" name="object 247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2" name="object 248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3" name="object 249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4" name="object 250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object 251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6" name="object 252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7" name="object 253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object 254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9" name="object 255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0" name="object 256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1" name="object 257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2" name="object 258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3" name="object 259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4" name="object 260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5" name="object 261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6" name="object 262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7" name="object 263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8" name="object 264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9" name="object 265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0" name="object 266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object 267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2" name="object 268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3" name="object 269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4" name="object 270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5" name="object 271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6" name="object 272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7" name="object 273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8" name="object 274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9" name="object 275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object 276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1" name="object 277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object 278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3" name="object 279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object 280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object 281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6" name="object 282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object 283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8" name="object 284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9" name="object 285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0" name="object 286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1" name="object 287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2" name="object 288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object 289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4" name="object 290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5" name="object 291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6" name="object 292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7" name="object 293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8" name="object 294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9" name="object 295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0" name="object 296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object 297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object 298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object 299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4" name="object 300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5" name="object 301"/>
          <p:cNvSpPr/>
          <p:nvPr/>
        </p:nvSpPr>
        <p:spPr>
          <a:xfrm flipH="1">
            <a:off x="2134416" y="2521636"/>
            <a:ext cx="316413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6" name="object 302"/>
          <p:cNvSpPr/>
          <p:nvPr/>
        </p:nvSpPr>
        <p:spPr>
          <a:xfrm>
            <a:off x="1818008" y="2521636"/>
            <a:ext cx="316412" cy="2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7" name="object 303"/>
          <p:cNvSpPr/>
          <p:nvPr/>
        </p:nvSpPr>
        <p:spPr>
          <a:xfrm>
            <a:off x="1497204" y="2434231"/>
            <a:ext cx="1265579" cy="174812"/>
          </a:xfrm>
          <a:prstGeom prst="rect">
            <a:avLst/>
          </a:prstGeom>
          <a:blipFill>
            <a:blip r:embed="rId4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8" name="object 304"/>
          <p:cNvSpPr/>
          <p:nvPr/>
        </p:nvSpPr>
        <p:spPr>
          <a:xfrm>
            <a:off x="2674104" y="2447411"/>
            <a:ext cx="72004" cy="148453"/>
          </a:xfrm>
          <a:prstGeom prst="rect">
            <a:avLst/>
          </a:prstGeom>
          <a:blipFill>
            <a:blip r:embed="rId5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9" name="object 305"/>
          <p:cNvSpPr/>
          <p:nvPr/>
        </p:nvSpPr>
        <p:spPr>
          <a:xfrm>
            <a:off x="1497202" y="2434231"/>
            <a:ext cx="1265583" cy="174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  <a:lnTo>
                  <a:pt x="975" y="0"/>
                </a:lnTo>
                <a:close/>
              </a:path>
            </a:pathLst>
          </a:custGeom>
          <a:ln w="7292">
            <a:solidFill>
              <a:srgbClr val="37377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0" name="object 306"/>
          <p:cNvSpPr/>
          <p:nvPr/>
        </p:nvSpPr>
        <p:spPr>
          <a:xfrm>
            <a:off x="1497202" y="2434231"/>
            <a:ext cx="1265583" cy="174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</a:path>
            </a:pathLst>
          </a:custGeom>
          <a:ln w="1458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1" name="object 307"/>
          <p:cNvSpPr txBox="1"/>
          <p:nvPr/>
        </p:nvSpPr>
        <p:spPr>
          <a:xfrm>
            <a:off x="6809357" y="2379091"/>
            <a:ext cx="1154433" cy="566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Network</a:t>
            </a:r>
          </a:p>
          <a:p>
            <a:pPr marR="5080" algn="r">
              <a:spcBef>
                <a:spcPts val="1000"/>
              </a:spcBef>
              <a:defRPr spc="-5" sz="1200">
                <a:solidFill>
                  <a:srgbClr val="5050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</a:p>
        </p:txBody>
      </p:sp>
      <p:sp>
        <p:nvSpPr>
          <p:cNvPr id="522" name="object 308"/>
          <p:cNvSpPr txBox="1"/>
          <p:nvPr/>
        </p:nvSpPr>
        <p:spPr>
          <a:xfrm>
            <a:off x="6070472" y="2785364"/>
            <a:ext cx="31432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5"/>
              <a:t>L</a:t>
            </a:r>
            <a:r>
              <a:t>B</a:t>
            </a:r>
          </a:p>
        </p:txBody>
      </p:sp>
      <p:sp>
        <p:nvSpPr>
          <p:cNvPr id="523" name="object 309"/>
          <p:cNvSpPr/>
          <p:nvPr/>
        </p:nvSpPr>
        <p:spPr>
          <a:xfrm>
            <a:off x="5271515" y="2400299"/>
            <a:ext cx="316993" cy="466347"/>
          </a:xfrm>
          <a:prstGeom prst="rect">
            <a:avLst/>
          </a:prstGeom>
          <a:blipFill>
            <a:blip r:embed="rId5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4" name="object 310"/>
          <p:cNvSpPr/>
          <p:nvPr/>
        </p:nvSpPr>
        <p:spPr>
          <a:xfrm>
            <a:off x="5314188" y="2420110"/>
            <a:ext cx="231650" cy="381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5" name="object 311"/>
          <p:cNvSpPr/>
          <p:nvPr/>
        </p:nvSpPr>
        <p:spPr>
          <a:xfrm>
            <a:off x="3579876" y="2374392"/>
            <a:ext cx="318517" cy="467870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6" name="object 312"/>
          <p:cNvSpPr/>
          <p:nvPr/>
        </p:nvSpPr>
        <p:spPr>
          <a:xfrm>
            <a:off x="3622547" y="2394204"/>
            <a:ext cx="233174" cy="38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7" name="object 313"/>
          <p:cNvSpPr txBox="1"/>
          <p:nvPr/>
        </p:nvSpPr>
        <p:spPr>
          <a:xfrm>
            <a:off x="740763" y="2783583"/>
            <a:ext cx="484508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</a:t>
            </a:r>
            <a:r>
              <a:rPr spc="0"/>
              <a:t>ut</a:t>
            </a:r>
            <a:r>
              <a:rPr spc="5"/>
              <a:t>e</a:t>
            </a:r>
            <a:r>
              <a:rPr spc="0"/>
              <a:t>r</a:t>
            </a:r>
          </a:p>
        </p:txBody>
      </p:sp>
      <p:sp>
        <p:nvSpPr>
          <p:cNvPr id="528" name="object 314"/>
          <p:cNvSpPr txBox="1"/>
          <p:nvPr/>
        </p:nvSpPr>
        <p:spPr>
          <a:xfrm>
            <a:off x="1530857" y="2783202"/>
            <a:ext cx="1169038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35"/>
              <a:t> </a:t>
            </a:r>
            <a:r>
              <a:t>Pipeline</a:t>
            </a:r>
          </a:p>
        </p:txBody>
      </p:sp>
      <p:sp>
        <p:nvSpPr>
          <p:cNvPr id="529" name="object 315"/>
          <p:cNvSpPr txBox="1"/>
          <p:nvPr/>
        </p:nvSpPr>
        <p:spPr>
          <a:xfrm>
            <a:off x="3009643" y="2782060"/>
            <a:ext cx="473078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20"/>
              <a:t>w</a:t>
            </a:r>
            <a:r>
              <a:t>itch</a:t>
            </a:r>
          </a:p>
        </p:txBody>
      </p:sp>
      <p:sp>
        <p:nvSpPr>
          <p:cNvPr id="530" name="object 316"/>
          <p:cNvSpPr/>
          <p:nvPr/>
        </p:nvSpPr>
        <p:spPr>
          <a:xfrm>
            <a:off x="5990844" y="2199132"/>
            <a:ext cx="525781" cy="629414"/>
          </a:xfrm>
          <a:prstGeom prst="rect">
            <a:avLst/>
          </a:prstGeom>
          <a:blipFill>
            <a:blip r:embed="rId5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1" name="object 317"/>
          <p:cNvSpPr/>
          <p:nvPr/>
        </p:nvSpPr>
        <p:spPr>
          <a:xfrm>
            <a:off x="7546847" y="2188464"/>
            <a:ext cx="530353" cy="644653"/>
          </a:xfrm>
          <a:prstGeom prst="rect">
            <a:avLst/>
          </a:prstGeom>
          <a:blipFill>
            <a:blip r:embed="rId5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object 2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758" name="object 2"/>
          <p:cNvSpPr txBox="1"/>
          <p:nvPr>
            <p:ph type="title"/>
          </p:nvPr>
        </p:nvSpPr>
        <p:spPr>
          <a:xfrm>
            <a:off x="415542" y="139064"/>
            <a:ext cx="287210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Triad of </a:t>
            </a:r>
            <a:r>
              <a:rPr spc="0"/>
              <a:t>Services</a:t>
            </a:r>
          </a:p>
        </p:txBody>
      </p:sp>
      <p:grpSp>
        <p:nvGrpSpPr>
          <p:cNvPr id="2772" name="object 3"/>
          <p:cNvGrpSpPr/>
          <p:nvPr/>
        </p:nvGrpSpPr>
        <p:grpSpPr>
          <a:xfrm>
            <a:off x="4885309" y="1427352"/>
            <a:ext cx="1784225" cy="2065150"/>
            <a:chOff x="0" y="0"/>
            <a:chExt cx="1784224" cy="2065149"/>
          </a:xfrm>
        </p:grpSpPr>
        <p:sp>
          <p:nvSpPr>
            <p:cNvPr id="2759" name="Shape"/>
            <p:cNvSpPr/>
            <p:nvPr/>
          </p:nvSpPr>
          <p:spPr>
            <a:xfrm>
              <a:off x="0" y="-1"/>
              <a:ext cx="157227" cy="16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7" y="0"/>
                  </a:moveTo>
                  <a:lnTo>
                    <a:pt x="0" y="4825"/>
                  </a:lnTo>
                  <a:lnTo>
                    <a:pt x="15581" y="21600"/>
                  </a:lnTo>
                  <a:lnTo>
                    <a:pt x="21600" y="16791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0" name="Shape"/>
            <p:cNvSpPr/>
            <p:nvPr/>
          </p:nvSpPr>
          <p:spPr>
            <a:xfrm>
              <a:off x="151129" y="175513"/>
              <a:ext cx="157355" cy="16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2" y="0"/>
                  </a:moveTo>
                  <a:lnTo>
                    <a:pt x="0" y="4825"/>
                  </a:lnTo>
                  <a:lnTo>
                    <a:pt x="15568" y="21600"/>
                  </a:lnTo>
                  <a:lnTo>
                    <a:pt x="21600" y="1679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1" name="Shape"/>
            <p:cNvSpPr/>
            <p:nvPr/>
          </p:nvSpPr>
          <p:spPr>
            <a:xfrm>
              <a:off x="302387" y="351027"/>
              <a:ext cx="157228" cy="16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22"/>
                  </a:lnTo>
                  <a:lnTo>
                    <a:pt x="15563" y="21600"/>
                  </a:lnTo>
                  <a:lnTo>
                    <a:pt x="21600" y="16778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2" name="Shape"/>
            <p:cNvSpPr/>
            <p:nvPr/>
          </p:nvSpPr>
          <p:spPr>
            <a:xfrm>
              <a:off x="453516" y="526669"/>
              <a:ext cx="157228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7" y="0"/>
                  </a:moveTo>
                  <a:lnTo>
                    <a:pt x="0" y="4809"/>
                  </a:lnTo>
                  <a:lnTo>
                    <a:pt x="15581" y="21600"/>
                  </a:lnTo>
                  <a:lnTo>
                    <a:pt x="21600" y="16775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3" name="Shape"/>
            <p:cNvSpPr/>
            <p:nvPr/>
          </p:nvSpPr>
          <p:spPr>
            <a:xfrm>
              <a:off x="604646" y="702183"/>
              <a:ext cx="157356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2" y="0"/>
                  </a:moveTo>
                  <a:lnTo>
                    <a:pt x="0" y="4809"/>
                  </a:lnTo>
                  <a:lnTo>
                    <a:pt x="15568" y="21600"/>
                  </a:lnTo>
                  <a:lnTo>
                    <a:pt x="21600" y="16775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4" name="Shape"/>
            <p:cNvSpPr/>
            <p:nvPr/>
          </p:nvSpPr>
          <p:spPr>
            <a:xfrm>
              <a:off x="755903" y="877697"/>
              <a:ext cx="157228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09"/>
                  </a:lnTo>
                  <a:lnTo>
                    <a:pt x="15563" y="21600"/>
                  </a:lnTo>
                  <a:lnTo>
                    <a:pt x="21600" y="16775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5" name="Shape"/>
            <p:cNvSpPr/>
            <p:nvPr/>
          </p:nvSpPr>
          <p:spPr>
            <a:xfrm>
              <a:off x="907033" y="1053211"/>
              <a:ext cx="157229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09"/>
                  </a:lnTo>
                  <a:lnTo>
                    <a:pt x="15581" y="21600"/>
                  </a:lnTo>
                  <a:lnTo>
                    <a:pt x="21600" y="16775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6" name="Shape"/>
            <p:cNvSpPr/>
            <p:nvPr/>
          </p:nvSpPr>
          <p:spPr>
            <a:xfrm>
              <a:off x="1058164" y="1228725"/>
              <a:ext cx="157227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7" y="0"/>
                  </a:moveTo>
                  <a:lnTo>
                    <a:pt x="0" y="4825"/>
                  </a:lnTo>
                  <a:lnTo>
                    <a:pt x="15581" y="21600"/>
                  </a:lnTo>
                  <a:lnTo>
                    <a:pt x="21600" y="16791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7" name="Shape"/>
            <p:cNvSpPr/>
            <p:nvPr/>
          </p:nvSpPr>
          <p:spPr>
            <a:xfrm>
              <a:off x="1209293" y="1404239"/>
              <a:ext cx="157355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2" y="0"/>
                  </a:moveTo>
                  <a:lnTo>
                    <a:pt x="0" y="4825"/>
                  </a:lnTo>
                  <a:lnTo>
                    <a:pt x="15568" y="21600"/>
                  </a:lnTo>
                  <a:lnTo>
                    <a:pt x="21600" y="1679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8" name="Shape"/>
            <p:cNvSpPr/>
            <p:nvPr/>
          </p:nvSpPr>
          <p:spPr>
            <a:xfrm>
              <a:off x="1360551" y="1579753"/>
              <a:ext cx="157228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25"/>
                  </a:lnTo>
                  <a:lnTo>
                    <a:pt x="15563" y="21600"/>
                  </a:lnTo>
                  <a:lnTo>
                    <a:pt x="21600" y="16791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9" name="Shape"/>
            <p:cNvSpPr/>
            <p:nvPr/>
          </p:nvSpPr>
          <p:spPr>
            <a:xfrm>
              <a:off x="1527575" y="1927225"/>
              <a:ext cx="256650" cy="13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67" y="0"/>
                  </a:moveTo>
                  <a:lnTo>
                    <a:pt x="1364" y="447"/>
                  </a:lnTo>
                  <a:lnTo>
                    <a:pt x="617" y="1492"/>
                  </a:lnTo>
                  <a:lnTo>
                    <a:pt x="127" y="3043"/>
                  </a:lnTo>
                  <a:lnTo>
                    <a:pt x="0" y="4828"/>
                  </a:lnTo>
                  <a:lnTo>
                    <a:pt x="244" y="6509"/>
                  </a:lnTo>
                  <a:lnTo>
                    <a:pt x="809" y="7898"/>
                  </a:lnTo>
                  <a:lnTo>
                    <a:pt x="1644" y="8811"/>
                  </a:lnTo>
                  <a:lnTo>
                    <a:pt x="21600" y="21600"/>
                  </a:lnTo>
                  <a:lnTo>
                    <a:pt x="21217" y="17741"/>
                  </a:lnTo>
                  <a:lnTo>
                    <a:pt x="16598" y="17741"/>
                  </a:lnTo>
                  <a:lnTo>
                    <a:pt x="11382" y="6484"/>
                  </a:lnTo>
                  <a:lnTo>
                    <a:pt x="11835" y="5757"/>
                  </a:lnTo>
                  <a:lnTo>
                    <a:pt x="3226" y="239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0" name="Shape"/>
            <p:cNvSpPr/>
            <p:nvPr/>
          </p:nvSpPr>
          <p:spPr>
            <a:xfrm>
              <a:off x="1681607" y="1795399"/>
              <a:ext cx="77767" cy="14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5" y="0"/>
                  </a:moveTo>
                  <a:lnTo>
                    <a:pt x="3487" y="662"/>
                  </a:lnTo>
                  <a:lnTo>
                    <a:pt x="1283" y="1860"/>
                  </a:lnTo>
                  <a:lnTo>
                    <a:pt x="51" y="3425"/>
                  </a:lnTo>
                  <a:lnTo>
                    <a:pt x="0" y="5189"/>
                  </a:lnTo>
                  <a:lnTo>
                    <a:pt x="5465" y="21600"/>
                  </a:lnTo>
                  <a:lnTo>
                    <a:pt x="6984" y="20874"/>
                  </a:lnTo>
                  <a:lnTo>
                    <a:pt x="21600" y="20874"/>
                  </a:lnTo>
                  <a:lnTo>
                    <a:pt x="15839" y="3583"/>
                  </a:lnTo>
                  <a:lnTo>
                    <a:pt x="14645" y="1936"/>
                  </a:lnTo>
                  <a:lnTo>
                    <a:pt x="12483" y="712"/>
                  </a:lnTo>
                  <a:lnTo>
                    <a:pt x="9653" y="28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1" name="Shape"/>
            <p:cNvSpPr/>
            <p:nvPr/>
          </p:nvSpPr>
          <p:spPr>
            <a:xfrm>
              <a:off x="1511680" y="1755267"/>
              <a:ext cx="157229" cy="16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22"/>
                  </a:lnTo>
                  <a:lnTo>
                    <a:pt x="15581" y="21600"/>
                  </a:lnTo>
                  <a:lnTo>
                    <a:pt x="21600" y="16778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790" name="object 4"/>
          <p:cNvGrpSpPr/>
          <p:nvPr/>
        </p:nvGrpSpPr>
        <p:grpSpPr>
          <a:xfrm>
            <a:off x="2544952" y="3809479"/>
            <a:ext cx="3857754" cy="260132"/>
            <a:chOff x="0" y="0"/>
            <a:chExt cx="3857753" cy="260130"/>
          </a:xfrm>
        </p:grpSpPr>
        <p:sp>
          <p:nvSpPr>
            <p:cNvPr id="2773" name="Rectangle"/>
            <p:cNvSpPr/>
            <p:nvPr/>
          </p:nvSpPr>
          <p:spPr>
            <a:xfrm>
              <a:off x="3684016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4" name="Rectangle"/>
            <p:cNvSpPr/>
            <p:nvPr/>
          </p:nvSpPr>
          <p:spPr>
            <a:xfrm>
              <a:off x="3452368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5" name="Rectangle"/>
            <p:cNvSpPr/>
            <p:nvPr/>
          </p:nvSpPr>
          <p:spPr>
            <a:xfrm>
              <a:off x="3220719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6" name="Rectangle"/>
            <p:cNvSpPr/>
            <p:nvPr/>
          </p:nvSpPr>
          <p:spPr>
            <a:xfrm>
              <a:off x="2989071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7" name="Rectangle"/>
            <p:cNvSpPr/>
            <p:nvPr/>
          </p:nvSpPr>
          <p:spPr>
            <a:xfrm>
              <a:off x="2757423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8" name="Rectangle"/>
            <p:cNvSpPr/>
            <p:nvPr/>
          </p:nvSpPr>
          <p:spPr>
            <a:xfrm>
              <a:off x="2525775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9" name="Rectangle"/>
            <p:cNvSpPr/>
            <p:nvPr/>
          </p:nvSpPr>
          <p:spPr>
            <a:xfrm>
              <a:off x="2294127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0" name="Rectangle"/>
            <p:cNvSpPr/>
            <p:nvPr/>
          </p:nvSpPr>
          <p:spPr>
            <a:xfrm>
              <a:off x="2062479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1" name="Rectangle"/>
            <p:cNvSpPr/>
            <p:nvPr/>
          </p:nvSpPr>
          <p:spPr>
            <a:xfrm>
              <a:off x="1830831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2" name="Rectangle"/>
            <p:cNvSpPr/>
            <p:nvPr/>
          </p:nvSpPr>
          <p:spPr>
            <a:xfrm>
              <a:off x="1599183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3" name="Rectangle"/>
            <p:cNvSpPr/>
            <p:nvPr/>
          </p:nvSpPr>
          <p:spPr>
            <a:xfrm>
              <a:off x="1367535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4" name="Rectangle"/>
            <p:cNvSpPr/>
            <p:nvPr/>
          </p:nvSpPr>
          <p:spPr>
            <a:xfrm>
              <a:off x="1135887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5" name="Rectangle"/>
            <p:cNvSpPr/>
            <p:nvPr/>
          </p:nvSpPr>
          <p:spPr>
            <a:xfrm>
              <a:off x="904238" y="101102"/>
              <a:ext cx="173739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6" name="Rectangle"/>
            <p:cNvSpPr/>
            <p:nvPr/>
          </p:nvSpPr>
          <p:spPr>
            <a:xfrm>
              <a:off x="672591" y="101102"/>
              <a:ext cx="173737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7" name="Rectangle"/>
            <p:cNvSpPr/>
            <p:nvPr/>
          </p:nvSpPr>
          <p:spPr>
            <a:xfrm>
              <a:off x="440943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8" name="Shape"/>
            <p:cNvSpPr/>
            <p:nvPr/>
          </p:nvSpPr>
          <p:spPr>
            <a:xfrm>
              <a:off x="-1" y="0"/>
              <a:ext cx="259909" cy="26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6" y="0"/>
                  </a:moveTo>
                  <a:lnTo>
                    <a:pt x="18006" y="307"/>
                  </a:lnTo>
                  <a:lnTo>
                    <a:pt x="0" y="10800"/>
                  </a:lnTo>
                  <a:lnTo>
                    <a:pt x="18006" y="21291"/>
                  </a:lnTo>
                  <a:lnTo>
                    <a:pt x="18906" y="21600"/>
                  </a:lnTo>
                  <a:lnTo>
                    <a:pt x="19825" y="21540"/>
                  </a:lnTo>
                  <a:lnTo>
                    <a:pt x="20655" y="21140"/>
                  </a:lnTo>
                  <a:lnTo>
                    <a:pt x="21289" y="20427"/>
                  </a:lnTo>
                  <a:lnTo>
                    <a:pt x="21600" y="19523"/>
                  </a:lnTo>
                  <a:lnTo>
                    <a:pt x="21540" y="18603"/>
                  </a:lnTo>
                  <a:lnTo>
                    <a:pt x="21139" y="17773"/>
                  </a:lnTo>
                  <a:lnTo>
                    <a:pt x="20423" y="17139"/>
                  </a:lnTo>
                  <a:lnTo>
                    <a:pt x="13672" y="13204"/>
                  </a:lnTo>
                  <a:lnTo>
                    <a:pt x="4771" y="13204"/>
                  </a:lnTo>
                  <a:lnTo>
                    <a:pt x="4771" y="8395"/>
                  </a:lnTo>
                  <a:lnTo>
                    <a:pt x="13673" y="8395"/>
                  </a:lnTo>
                  <a:lnTo>
                    <a:pt x="20423" y="4462"/>
                  </a:lnTo>
                  <a:lnTo>
                    <a:pt x="21139" y="3825"/>
                  </a:lnTo>
                  <a:lnTo>
                    <a:pt x="21540" y="2995"/>
                  </a:lnTo>
                  <a:lnTo>
                    <a:pt x="21600" y="2076"/>
                  </a:lnTo>
                  <a:lnTo>
                    <a:pt x="21289" y="1171"/>
                  </a:lnTo>
                  <a:lnTo>
                    <a:pt x="20655" y="458"/>
                  </a:lnTo>
                  <a:lnTo>
                    <a:pt x="19825" y="59"/>
                  </a:lnTo>
                  <a:lnTo>
                    <a:pt x="18906" y="0"/>
                  </a:lnTo>
                  <a:close/>
                </a:path>
              </a:pathLst>
            </a:cu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9" name="Rectangle"/>
            <p:cNvSpPr/>
            <p:nvPr/>
          </p:nvSpPr>
          <p:spPr>
            <a:xfrm>
              <a:off x="209295" y="101102"/>
              <a:ext cx="173738" cy="57914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11" name="object 5"/>
          <p:cNvGrpSpPr/>
          <p:nvPr/>
        </p:nvGrpSpPr>
        <p:grpSpPr>
          <a:xfrm>
            <a:off x="4976367" y="2709926"/>
            <a:ext cx="1237238" cy="566041"/>
            <a:chOff x="0" y="0"/>
            <a:chExt cx="1237237" cy="566039"/>
          </a:xfrm>
        </p:grpSpPr>
        <p:sp>
          <p:nvSpPr>
            <p:cNvPr id="2791" name="Shape"/>
            <p:cNvSpPr/>
            <p:nvPr/>
          </p:nvSpPr>
          <p:spPr>
            <a:xfrm>
              <a:off x="-1" y="0"/>
              <a:ext cx="51565" cy="32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2" name="Shape"/>
            <p:cNvSpPr/>
            <p:nvPr/>
          </p:nvSpPr>
          <p:spPr>
            <a:xfrm>
              <a:off x="81153" y="36193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8"/>
                  </a:lnTo>
                  <a:lnTo>
                    <a:pt x="19472" y="21600"/>
                  </a:lnTo>
                  <a:lnTo>
                    <a:pt x="21600" y="13776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3" name="Shape"/>
            <p:cNvSpPr/>
            <p:nvPr/>
          </p:nvSpPr>
          <p:spPr>
            <a:xfrm>
              <a:off x="162433" y="72261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18" y="21600"/>
                  </a:lnTo>
                  <a:lnTo>
                    <a:pt x="21600" y="1386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4" name="Shape"/>
            <p:cNvSpPr/>
            <p:nvPr/>
          </p:nvSpPr>
          <p:spPr>
            <a:xfrm>
              <a:off x="243712" y="108456"/>
              <a:ext cx="51565" cy="32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770"/>
                  </a:lnTo>
                  <a:lnTo>
                    <a:pt x="19419" y="21600"/>
                  </a:lnTo>
                  <a:lnTo>
                    <a:pt x="21600" y="1383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5" name="Shape"/>
            <p:cNvSpPr/>
            <p:nvPr/>
          </p:nvSpPr>
          <p:spPr>
            <a:xfrm>
              <a:off x="324866" y="144524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8"/>
                  </a:lnTo>
                  <a:lnTo>
                    <a:pt x="19472" y="21600"/>
                  </a:lnTo>
                  <a:lnTo>
                    <a:pt x="21600" y="13777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6" name="Shape"/>
            <p:cNvSpPr/>
            <p:nvPr/>
          </p:nvSpPr>
          <p:spPr>
            <a:xfrm>
              <a:off x="406146" y="180593"/>
              <a:ext cx="51564" cy="3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7" name="Shape"/>
            <p:cNvSpPr/>
            <p:nvPr/>
          </p:nvSpPr>
          <p:spPr>
            <a:xfrm>
              <a:off x="487299" y="216787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9"/>
                  </a:lnTo>
                  <a:lnTo>
                    <a:pt x="19472" y="21600"/>
                  </a:lnTo>
                  <a:lnTo>
                    <a:pt x="21600" y="13776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8" name="Shape"/>
            <p:cNvSpPr/>
            <p:nvPr/>
          </p:nvSpPr>
          <p:spPr>
            <a:xfrm>
              <a:off x="568579" y="252855"/>
              <a:ext cx="51564" cy="32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9" name="Shape"/>
            <p:cNvSpPr/>
            <p:nvPr/>
          </p:nvSpPr>
          <p:spPr>
            <a:xfrm>
              <a:off x="649859" y="289051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739"/>
                  </a:lnTo>
                  <a:lnTo>
                    <a:pt x="19419" y="21600"/>
                  </a:lnTo>
                  <a:lnTo>
                    <a:pt x="21600" y="13776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0" name="Shape"/>
            <p:cNvSpPr/>
            <p:nvPr/>
          </p:nvSpPr>
          <p:spPr>
            <a:xfrm>
              <a:off x="731012" y="325119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8"/>
                  </a:lnTo>
                  <a:lnTo>
                    <a:pt x="19472" y="21600"/>
                  </a:lnTo>
                  <a:lnTo>
                    <a:pt x="21600" y="13862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1" name="Shape"/>
            <p:cNvSpPr/>
            <p:nvPr/>
          </p:nvSpPr>
          <p:spPr>
            <a:xfrm>
              <a:off x="812292" y="361188"/>
              <a:ext cx="51564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2" name="Shape"/>
            <p:cNvSpPr/>
            <p:nvPr/>
          </p:nvSpPr>
          <p:spPr>
            <a:xfrm>
              <a:off x="893445" y="397382"/>
              <a:ext cx="51691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6" y="0"/>
                  </a:moveTo>
                  <a:lnTo>
                    <a:pt x="0" y="7739"/>
                  </a:lnTo>
                  <a:lnTo>
                    <a:pt x="19424" y="21600"/>
                  </a:lnTo>
                  <a:lnTo>
                    <a:pt x="21600" y="13776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3" name="Shape"/>
            <p:cNvSpPr/>
            <p:nvPr/>
          </p:nvSpPr>
          <p:spPr>
            <a:xfrm>
              <a:off x="974725" y="433450"/>
              <a:ext cx="51564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72" y="21600"/>
                  </a:lnTo>
                  <a:lnTo>
                    <a:pt x="21600" y="1386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4" name="Shape"/>
            <p:cNvSpPr/>
            <p:nvPr/>
          </p:nvSpPr>
          <p:spPr>
            <a:xfrm>
              <a:off x="1056005" y="469646"/>
              <a:ext cx="51564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739"/>
                  </a:lnTo>
                  <a:lnTo>
                    <a:pt x="19419" y="21600"/>
                  </a:lnTo>
                  <a:lnTo>
                    <a:pt x="21600" y="13776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5" name="Shape"/>
            <p:cNvSpPr/>
            <p:nvPr/>
          </p:nvSpPr>
          <p:spPr>
            <a:xfrm>
              <a:off x="1131316" y="544624"/>
              <a:ext cx="100120" cy="2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62" y="0"/>
                  </a:moveTo>
                  <a:lnTo>
                    <a:pt x="548" y="8919"/>
                  </a:lnTo>
                  <a:lnTo>
                    <a:pt x="0" y="12121"/>
                  </a:lnTo>
                  <a:lnTo>
                    <a:pt x="164" y="19039"/>
                  </a:lnTo>
                  <a:lnTo>
                    <a:pt x="822" y="21600"/>
                  </a:lnTo>
                  <a:lnTo>
                    <a:pt x="21600" y="10968"/>
                  </a:lnTo>
                  <a:lnTo>
                    <a:pt x="19810" y="10968"/>
                  </a:lnTo>
                  <a:lnTo>
                    <a:pt x="18797" y="8919"/>
                  </a:lnTo>
                  <a:lnTo>
                    <a:pt x="18965" y="7167"/>
                  </a:lnTo>
                  <a:lnTo>
                    <a:pt x="1786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6" name="Shape"/>
            <p:cNvSpPr/>
            <p:nvPr/>
          </p:nvSpPr>
          <p:spPr>
            <a:xfrm>
              <a:off x="1216979" y="5431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75" y="0"/>
                  </a:moveTo>
                  <a:lnTo>
                    <a:pt x="14306" y="0"/>
                  </a:lnTo>
                  <a:lnTo>
                    <a:pt x="4488" y="17962"/>
                  </a:lnTo>
                  <a:lnTo>
                    <a:pt x="0" y="17962"/>
                  </a:lnTo>
                  <a:lnTo>
                    <a:pt x="10379" y="21600"/>
                  </a:lnTo>
                  <a:lnTo>
                    <a:pt x="12352" y="17962"/>
                  </a:lnTo>
                  <a:lnTo>
                    <a:pt x="4488" y="17962"/>
                  </a:lnTo>
                  <a:lnTo>
                    <a:pt x="1727" y="14853"/>
                  </a:lnTo>
                  <a:lnTo>
                    <a:pt x="14037" y="14853"/>
                  </a:lnTo>
                  <a:lnTo>
                    <a:pt x="21600" y="911"/>
                  </a:lnTo>
                  <a:lnTo>
                    <a:pt x="19075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7" name="Shape"/>
            <p:cNvSpPr/>
            <p:nvPr/>
          </p:nvSpPr>
          <p:spPr>
            <a:xfrm>
              <a:off x="1223139" y="541909"/>
              <a:ext cx="14099" cy="1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69" y="0"/>
                  </a:moveTo>
                  <a:lnTo>
                    <a:pt x="778" y="0"/>
                  </a:lnTo>
                  <a:lnTo>
                    <a:pt x="7784" y="3230"/>
                  </a:lnTo>
                  <a:lnTo>
                    <a:pt x="0" y="21600"/>
                  </a:lnTo>
                  <a:lnTo>
                    <a:pt x="12710" y="21600"/>
                  </a:lnTo>
                  <a:lnTo>
                    <a:pt x="21600" y="20591"/>
                  </a:lnTo>
                  <a:lnTo>
                    <a:pt x="7269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8" name="Triangle"/>
            <p:cNvSpPr/>
            <p:nvPr/>
          </p:nvSpPr>
          <p:spPr>
            <a:xfrm>
              <a:off x="1212132" y="54134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583"/>
                  </a:lnTo>
                  <a:lnTo>
                    <a:pt x="1262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9" name="Shape"/>
            <p:cNvSpPr/>
            <p:nvPr/>
          </p:nvSpPr>
          <p:spPr>
            <a:xfrm>
              <a:off x="1166876" y="470916"/>
              <a:ext cx="61009" cy="73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48" y="0"/>
                  </a:moveTo>
                  <a:lnTo>
                    <a:pt x="1259" y="595"/>
                  </a:lnTo>
                  <a:lnTo>
                    <a:pt x="225" y="1228"/>
                  </a:lnTo>
                  <a:lnTo>
                    <a:pt x="0" y="2382"/>
                  </a:lnTo>
                  <a:lnTo>
                    <a:pt x="719" y="3201"/>
                  </a:lnTo>
                  <a:lnTo>
                    <a:pt x="16722" y="21600"/>
                  </a:lnTo>
                  <a:lnTo>
                    <a:pt x="19821" y="21317"/>
                  </a:lnTo>
                  <a:lnTo>
                    <a:pt x="20100" y="20804"/>
                  </a:lnTo>
                  <a:lnTo>
                    <a:pt x="21600" y="20804"/>
                  </a:lnTo>
                  <a:lnTo>
                    <a:pt x="4362" y="1042"/>
                  </a:lnTo>
                  <a:lnTo>
                    <a:pt x="3642" y="186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0" name="Shape"/>
            <p:cNvSpPr/>
            <p:nvPr/>
          </p:nvSpPr>
          <p:spPr>
            <a:xfrm>
              <a:off x="1137158" y="505713"/>
              <a:ext cx="51565" cy="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72" y="21600"/>
                  </a:lnTo>
                  <a:lnTo>
                    <a:pt x="21600" y="13862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46" name="object 6"/>
          <p:cNvGrpSpPr/>
          <p:nvPr/>
        </p:nvGrpSpPr>
        <p:grpSpPr>
          <a:xfrm>
            <a:off x="3940047" y="2720594"/>
            <a:ext cx="2274319" cy="1005208"/>
            <a:chOff x="0" y="0"/>
            <a:chExt cx="2274318" cy="1005207"/>
          </a:xfrm>
        </p:grpSpPr>
        <p:sp>
          <p:nvSpPr>
            <p:cNvPr id="2812" name="Shape"/>
            <p:cNvSpPr/>
            <p:nvPr/>
          </p:nvSpPr>
          <p:spPr>
            <a:xfrm>
              <a:off x="-1" y="0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3" name="Shape"/>
            <p:cNvSpPr/>
            <p:nvPr/>
          </p:nvSpPr>
          <p:spPr>
            <a:xfrm>
              <a:off x="81533" y="35432"/>
              <a:ext cx="51692" cy="3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4" name="Shape"/>
            <p:cNvSpPr/>
            <p:nvPr/>
          </p:nvSpPr>
          <p:spPr>
            <a:xfrm>
              <a:off x="163067" y="70866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5" name="Shape"/>
            <p:cNvSpPr/>
            <p:nvPr/>
          </p:nvSpPr>
          <p:spPr>
            <a:xfrm>
              <a:off x="244601" y="106299"/>
              <a:ext cx="51691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6" name="Shape"/>
            <p:cNvSpPr/>
            <p:nvPr/>
          </p:nvSpPr>
          <p:spPr>
            <a:xfrm>
              <a:off x="326136" y="141731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7" name="Shape"/>
            <p:cNvSpPr/>
            <p:nvPr/>
          </p:nvSpPr>
          <p:spPr>
            <a:xfrm>
              <a:off x="407669" y="177164"/>
              <a:ext cx="51692" cy="3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8" name="Shape"/>
            <p:cNvSpPr/>
            <p:nvPr/>
          </p:nvSpPr>
          <p:spPr>
            <a:xfrm>
              <a:off x="489203" y="212598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6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9" name="Shape"/>
            <p:cNvSpPr/>
            <p:nvPr/>
          </p:nvSpPr>
          <p:spPr>
            <a:xfrm>
              <a:off x="570738" y="248031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0" name="Shape"/>
            <p:cNvSpPr/>
            <p:nvPr/>
          </p:nvSpPr>
          <p:spPr>
            <a:xfrm>
              <a:off x="652272" y="283463"/>
              <a:ext cx="51691" cy="3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8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1" name="Shape"/>
            <p:cNvSpPr/>
            <p:nvPr/>
          </p:nvSpPr>
          <p:spPr>
            <a:xfrm>
              <a:off x="733805" y="318897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2" name="Shape"/>
            <p:cNvSpPr/>
            <p:nvPr/>
          </p:nvSpPr>
          <p:spPr>
            <a:xfrm>
              <a:off x="815339" y="354330"/>
              <a:ext cx="51691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3" name="Shape"/>
            <p:cNvSpPr/>
            <p:nvPr/>
          </p:nvSpPr>
          <p:spPr>
            <a:xfrm>
              <a:off x="896874" y="389763"/>
              <a:ext cx="51691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4" name="Shape"/>
            <p:cNvSpPr/>
            <p:nvPr/>
          </p:nvSpPr>
          <p:spPr>
            <a:xfrm>
              <a:off x="978407" y="425195"/>
              <a:ext cx="51692" cy="3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5" name="Shape"/>
            <p:cNvSpPr/>
            <p:nvPr/>
          </p:nvSpPr>
          <p:spPr>
            <a:xfrm>
              <a:off x="1059941" y="460629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6" name="Shape"/>
            <p:cNvSpPr/>
            <p:nvPr/>
          </p:nvSpPr>
          <p:spPr>
            <a:xfrm>
              <a:off x="1141476" y="496062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7" name="Shape"/>
            <p:cNvSpPr/>
            <p:nvPr/>
          </p:nvSpPr>
          <p:spPr>
            <a:xfrm>
              <a:off x="1223010" y="531494"/>
              <a:ext cx="51691" cy="3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8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8" name="Shape"/>
            <p:cNvSpPr/>
            <p:nvPr/>
          </p:nvSpPr>
          <p:spPr>
            <a:xfrm>
              <a:off x="1304543" y="566928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9" name="Shape"/>
            <p:cNvSpPr/>
            <p:nvPr/>
          </p:nvSpPr>
          <p:spPr>
            <a:xfrm>
              <a:off x="1386077" y="602361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6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0" name="Shape"/>
            <p:cNvSpPr/>
            <p:nvPr/>
          </p:nvSpPr>
          <p:spPr>
            <a:xfrm>
              <a:off x="1467612" y="637794"/>
              <a:ext cx="51691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1" name="Shape"/>
            <p:cNvSpPr/>
            <p:nvPr/>
          </p:nvSpPr>
          <p:spPr>
            <a:xfrm>
              <a:off x="1549146" y="673226"/>
              <a:ext cx="51691" cy="3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2" name="Shape"/>
            <p:cNvSpPr/>
            <p:nvPr/>
          </p:nvSpPr>
          <p:spPr>
            <a:xfrm>
              <a:off x="1630679" y="708660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3" name="Shape"/>
            <p:cNvSpPr/>
            <p:nvPr/>
          </p:nvSpPr>
          <p:spPr>
            <a:xfrm>
              <a:off x="1712214" y="744093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4" name="Shape"/>
            <p:cNvSpPr/>
            <p:nvPr/>
          </p:nvSpPr>
          <p:spPr>
            <a:xfrm>
              <a:off x="1793748" y="779526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5" name="Shape"/>
            <p:cNvSpPr/>
            <p:nvPr/>
          </p:nvSpPr>
          <p:spPr>
            <a:xfrm>
              <a:off x="1875281" y="814959"/>
              <a:ext cx="51692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6" name="Shape"/>
            <p:cNvSpPr/>
            <p:nvPr/>
          </p:nvSpPr>
          <p:spPr>
            <a:xfrm>
              <a:off x="1956815" y="850392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7" name="Shape"/>
            <p:cNvSpPr/>
            <p:nvPr/>
          </p:nvSpPr>
          <p:spPr>
            <a:xfrm>
              <a:off x="2038350" y="885825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8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8" name="Shape"/>
            <p:cNvSpPr/>
            <p:nvPr/>
          </p:nvSpPr>
          <p:spPr>
            <a:xfrm>
              <a:off x="2168525" y="984592"/>
              <a:ext cx="105794" cy="2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58" y="0"/>
                  </a:moveTo>
                  <a:lnTo>
                    <a:pt x="1219" y="8026"/>
                  </a:lnTo>
                  <a:lnTo>
                    <a:pt x="493" y="8426"/>
                  </a:lnTo>
                  <a:lnTo>
                    <a:pt x="0" y="11752"/>
                  </a:lnTo>
                  <a:lnTo>
                    <a:pt x="156" y="19072"/>
                  </a:lnTo>
                  <a:lnTo>
                    <a:pt x="804" y="21600"/>
                  </a:lnTo>
                  <a:lnTo>
                    <a:pt x="21600" y="8958"/>
                  </a:lnTo>
                  <a:lnTo>
                    <a:pt x="21410" y="7626"/>
                  </a:lnTo>
                  <a:lnTo>
                    <a:pt x="18203" y="7626"/>
                  </a:lnTo>
                  <a:lnTo>
                    <a:pt x="17708" y="4167"/>
                  </a:lnTo>
                  <a:lnTo>
                    <a:pt x="16232" y="4167"/>
                  </a:lnTo>
                  <a:lnTo>
                    <a:pt x="1435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9" name="Triangle"/>
            <p:cNvSpPr/>
            <p:nvPr/>
          </p:nvSpPr>
          <p:spPr>
            <a:xfrm>
              <a:off x="2250276" y="98050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752"/>
                  </a:lnTo>
                  <a:lnTo>
                    <a:pt x="1291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0" name="Shape"/>
            <p:cNvSpPr/>
            <p:nvPr/>
          </p:nvSpPr>
          <p:spPr>
            <a:xfrm>
              <a:off x="2257680" y="980504"/>
              <a:ext cx="1570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86" y="0"/>
                  </a:moveTo>
                  <a:lnTo>
                    <a:pt x="593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486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1" name="Triangle"/>
            <p:cNvSpPr/>
            <p:nvPr/>
          </p:nvSpPr>
          <p:spPr>
            <a:xfrm>
              <a:off x="2238264" y="97954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540"/>
                  </a:lnTo>
                  <a:lnTo>
                    <a:pt x="171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2" name="Shape"/>
            <p:cNvSpPr/>
            <p:nvPr/>
          </p:nvSpPr>
          <p:spPr>
            <a:xfrm>
              <a:off x="2245292" y="97949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41" y="0"/>
                  </a:moveTo>
                  <a:lnTo>
                    <a:pt x="7023" y="412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3" name="Shape"/>
            <p:cNvSpPr/>
            <p:nvPr/>
          </p:nvSpPr>
          <p:spPr>
            <a:xfrm>
              <a:off x="2201418" y="956692"/>
              <a:ext cx="49319" cy="2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5" y="0"/>
                  </a:moveTo>
                  <a:lnTo>
                    <a:pt x="0" y="9046"/>
                  </a:lnTo>
                  <a:lnTo>
                    <a:pt x="16395" y="21600"/>
                  </a:lnTo>
                  <a:lnTo>
                    <a:pt x="21444" y="20538"/>
                  </a:lnTo>
                  <a:lnTo>
                    <a:pt x="21600" y="19910"/>
                  </a:lnTo>
                  <a:lnTo>
                    <a:pt x="18560" y="1258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4" name="Shape"/>
            <p:cNvSpPr/>
            <p:nvPr/>
          </p:nvSpPr>
          <p:spPr>
            <a:xfrm>
              <a:off x="2203451" y="909828"/>
              <a:ext cx="62583" cy="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" y="0"/>
                  </a:moveTo>
                  <a:lnTo>
                    <a:pt x="219" y="1198"/>
                  </a:lnTo>
                  <a:lnTo>
                    <a:pt x="0" y="2396"/>
                  </a:lnTo>
                  <a:lnTo>
                    <a:pt x="701" y="3219"/>
                  </a:lnTo>
                  <a:lnTo>
                    <a:pt x="13924" y="18604"/>
                  </a:lnTo>
                  <a:lnTo>
                    <a:pt x="17139" y="19801"/>
                  </a:lnTo>
                  <a:lnTo>
                    <a:pt x="16320" y="21392"/>
                  </a:lnTo>
                  <a:lnTo>
                    <a:pt x="16499" y="21600"/>
                  </a:lnTo>
                  <a:lnTo>
                    <a:pt x="20208" y="21223"/>
                  </a:lnTo>
                  <a:lnTo>
                    <a:pt x="21600" y="21223"/>
                  </a:lnTo>
                  <a:lnTo>
                    <a:pt x="3551" y="187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5" name="Shape"/>
            <p:cNvSpPr/>
            <p:nvPr/>
          </p:nvSpPr>
          <p:spPr>
            <a:xfrm>
              <a:off x="2119884" y="921259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847" name="object 7"/>
          <p:cNvSpPr txBox="1"/>
          <p:nvPr/>
        </p:nvSpPr>
        <p:spPr>
          <a:xfrm>
            <a:off x="4353304" y="2758819"/>
            <a:ext cx="6635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Utilization</a:t>
            </a:r>
          </a:p>
        </p:txBody>
      </p:sp>
      <p:grpSp>
        <p:nvGrpSpPr>
          <p:cNvPr id="2862" name="object 8"/>
          <p:cNvGrpSpPr/>
          <p:nvPr/>
        </p:nvGrpSpPr>
        <p:grpSpPr>
          <a:xfrm>
            <a:off x="2218562" y="1379091"/>
            <a:ext cx="1876428" cy="2132206"/>
            <a:chOff x="0" y="0"/>
            <a:chExt cx="1876427" cy="2132205"/>
          </a:xfrm>
        </p:grpSpPr>
        <p:sp>
          <p:nvSpPr>
            <p:cNvPr id="2848" name="Shape"/>
            <p:cNvSpPr/>
            <p:nvPr/>
          </p:nvSpPr>
          <p:spPr>
            <a:xfrm>
              <a:off x="-1" y="1963420"/>
              <a:ext cx="158116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34" y="21600"/>
                  </a:lnTo>
                  <a:lnTo>
                    <a:pt x="21600" y="4876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9" name="Shape"/>
            <p:cNvSpPr/>
            <p:nvPr/>
          </p:nvSpPr>
          <p:spPr>
            <a:xfrm>
              <a:off x="152780" y="1789303"/>
              <a:ext cx="158116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0" name="Shape"/>
            <p:cNvSpPr/>
            <p:nvPr/>
          </p:nvSpPr>
          <p:spPr>
            <a:xfrm>
              <a:off x="305561" y="1615186"/>
              <a:ext cx="158116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67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1" name="Shape"/>
            <p:cNvSpPr/>
            <p:nvPr/>
          </p:nvSpPr>
          <p:spPr>
            <a:xfrm>
              <a:off x="458342" y="1441069"/>
              <a:ext cx="158244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54" y="0"/>
                  </a:moveTo>
                  <a:lnTo>
                    <a:pt x="0" y="16708"/>
                  </a:lnTo>
                  <a:lnTo>
                    <a:pt x="5946" y="21600"/>
                  </a:lnTo>
                  <a:lnTo>
                    <a:pt x="21600" y="4892"/>
                  </a:lnTo>
                  <a:lnTo>
                    <a:pt x="15654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2" name="Shape"/>
            <p:cNvSpPr/>
            <p:nvPr/>
          </p:nvSpPr>
          <p:spPr>
            <a:xfrm>
              <a:off x="611250" y="1266952"/>
              <a:ext cx="158117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33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3" name="Shape"/>
            <p:cNvSpPr/>
            <p:nvPr/>
          </p:nvSpPr>
          <p:spPr>
            <a:xfrm>
              <a:off x="764031" y="1092962"/>
              <a:ext cx="158118" cy="16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20"/>
                  </a:lnTo>
                  <a:lnTo>
                    <a:pt x="5951" y="21600"/>
                  </a:lnTo>
                  <a:lnTo>
                    <a:pt x="21600" y="4880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4" name="Shape"/>
            <p:cNvSpPr/>
            <p:nvPr/>
          </p:nvSpPr>
          <p:spPr>
            <a:xfrm>
              <a:off x="916812" y="918845"/>
              <a:ext cx="158117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67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5" name="Shape"/>
            <p:cNvSpPr/>
            <p:nvPr/>
          </p:nvSpPr>
          <p:spPr>
            <a:xfrm>
              <a:off x="1069594" y="744728"/>
              <a:ext cx="158244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54" y="0"/>
                  </a:moveTo>
                  <a:lnTo>
                    <a:pt x="0" y="16708"/>
                  </a:lnTo>
                  <a:lnTo>
                    <a:pt x="5946" y="21600"/>
                  </a:lnTo>
                  <a:lnTo>
                    <a:pt x="21600" y="4892"/>
                  </a:lnTo>
                  <a:lnTo>
                    <a:pt x="15654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6" name="Shape"/>
            <p:cNvSpPr/>
            <p:nvPr/>
          </p:nvSpPr>
          <p:spPr>
            <a:xfrm>
              <a:off x="1222502" y="570611"/>
              <a:ext cx="158116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34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7" name="Shape"/>
            <p:cNvSpPr/>
            <p:nvPr/>
          </p:nvSpPr>
          <p:spPr>
            <a:xfrm>
              <a:off x="1375283" y="396494"/>
              <a:ext cx="158117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8" name="Shape"/>
            <p:cNvSpPr/>
            <p:nvPr/>
          </p:nvSpPr>
          <p:spPr>
            <a:xfrm>
              <a:off x="1528064" y="222377"/>
              <a:ext cx="158116" cy="16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67" y="0"/>
                  </a:moveTo>
                  <a:lnTo>
                    <a:pt x="0" y="16724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9" name="Shape"/>
            <p:cNvSpPr/>
            <p:nvPr/>
          </p:nvSpPr>
          <p:spPr>
            <a:xfrm>
              <a:off x="1771650" y="37718"/>
              <a:ext cx="97439" cy="23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531" y="0"/>
                  </a:lnTo>
                  <a:lnTo>
                    <a:pt x="16864" y="3082"/>
                  </a:lnTo>
                  <a:lnTo>
                    <a:pt x="12588" y="3683"/>
                  </a:lnTo>
                  <a:lnTo>
                    <a:pt x="14950" y="4552"/>
                  </a:lnTo>
                  <a:lnTo>
                    <a:pt x="3990" y="9806"/>
                  </a:lnTo>
                  <a:lnTo>
                    <a:pt x="0" y="18423"/>
                  </a:lnTo>
                  <a:lnTo>
                    <a:pt x="20" y="19499"/>
                  </a:lnTo>
                  <a:lnTo>
                    <a:pt x="982" y="20456"/>
                  </a:lnTo>
                  <a:lnTo>
                    <a:pt x="2720" y="21190"/>
                  </a:lnTo>
                  <a:lnTo>
                    <a:pt x="5068" y="21600"/>
                  </a:lnTo>
                  <a:lnTo>
                    <a:pt x="7624" y="21591"/>
                  </a:lnTo>
                  <a:lnTo>
                    <a:pt x="9896" y="21185"/>
                  </a:lnTo>
                  <a:lnTo>
                    <a:pt x="11640" y="20450"/>
                  </a:lnTo>
                  <a:lnTo>
                    <a:pt x="12613" y="1945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0" name="Shape"/>
            <p:cNvSpPr/>
            <p:nvPr/>
          </p:nvSpPr>
          <p:spPr>
            <a:xfrm>
              <a:off x="1680845" y="86447"/>
              <a:ext cx="119786" cy="13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771" y="3007"/>
                  </a:lnTo>
                  <a:lnTo>
                    <a:pt x="0" y="15298"/>
                  </a:lnTo>
                  <a:lnTo>
                    <a:pt x="7855" y="21600"/>
                  </a:lnTo>
                  <a:lnTo>
                    <a:pt x="19620" y="93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1" name="Shape"/>
            <p:cNvSpPr/>
            <p:nvPr/>
          </p:nvSpPr>
          <p:spPr>
            <a:xfrm>
              <a:off x="1618855" y="-1"/>
              <a:ext cx="257572" cy="13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52" y="12646"/>
                  </a:lnTo>
                  <a:lnTo>
                    <a:pt x="818" y="13558"/>
                  </a:lnTo>
                  <a:lnTo>
                    <a:pt x="250" y="14956"/>
                  </a:lnTo>
                  <a:lnTo>
                    <a:pt x="0" y="16654"/>
                  </a:lnTo>
                  <a:lnTo>
                    <a:pt x="118" y="18464"/>
                  </a:lnTo>
                  <a:lnTo>
                    <a:pt x="599" y="20055"/>
                  </a:lnTo>
                  <a:lnTo>
                    <a:pt x="1338" y="21130"/>
                  </a:lnTo>
                  <a:lnTo>
                    <a:pt x="2236" y="21600"/>
                  </a:lnTo>
                  <a:lnTo>
                    <a:pt x="3196" y="21373"/>
                  </a:lnTo>
                  <a:lnTo>
                    <a:pt x="10673" y="16642"/>
                  </a:lnTo>
                  <a:lnTo>
                    <a:pt x="14816" y="7697"/>
                  </a:lnTo>
                  <a:lnTo>
                    <a:pt x="15866" y="7697"/>
                  </a:lnTo>
                  <a:lnTo>
                    <a:pt x="16041" y="6000"/>
                  </a:lnTo>
                  <a:lnTo>
                    <a:pt x="20985" y="60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863" name="object 9"/>
          <p:cNvSpPr/>
          <p:nvPr/>
        </p:nvSpPr>
        <p:spPr>
          <a:xfrm>
            <a:off x="1491996" y="3491484"/>
            <a:ext cx="941833" cy="9433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4" name="object 10"/>
          <p:cNvSpPr/>
          <p:nvPr/>
        </p:nvSpPr>
        <p:spPr>
          <a:xfrm>
            <a:off x="6636897" y="3620515"/>
            <a:ext cx="616429" cy="6949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5" name="object 11"/>
          <p:cNvSpPr txBox="1"/>
          <p:nvPr/>
        </p:nvSpPr>
        <p:spPr>
          <a:xfrm>
            <a:off x="1252218" y="4290771"/>
            <a:ext cx="142176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</a:t>
            </a:r>
            <a:r>
              <a:rPr spc="-10"/>
              <a:t> </a:t>
            </a:r>
            <a:r>
              <a:rPr spc="-5"/>
              <a:t>Scaling</a:t>
            </a:r>
          </a:p>
        </p:txBody>
      </p:sp>
      <p:sp>
        <p:nvSpPr>
          <p:cNvPr id="2866" name="object 12"/>
          <p:cNvSpPr txBox="1"/>
          <p:nvPr/>
        </p:nvSpPr>
        <p:spPr>
          <a:xfrm>
            <a:off x="2956049" y="721866"/>
            <a:ext cx="2513968" cy="64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84454" marR="1447800" indent="-72389">
              <a:spcBef>
                <a:spcPts val="100"/>
              </a:spcBef>
              <a:defRPr b="1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110"/>
              <a:t> </a:t>
            </a:r>
            <a:r>
              <a:rPr spc="-5"/>
              <a:t>Load  Balancing</a:t>
            </a:r>
          </a:p>
          <a:p>
            <a:pPr indent="1924050">
              <a:spcBef>
                <a:spcPts val="5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Latency</a:t>
            </a:r>
          </a:p>
        </p:txBody>
      </p:sp>
      <p:sp>
        <p:nvSpPr>
          <p:cNvPr id="2867" name="object 13"/>
          <p:cNvSpPr/>
          <p:nvPr/>
        </p:nvSpPr>
        <p:spPr>
          <a:xfrm>
            <a:off x="3602735" y="2136648"/>
            <a:ext cx="548641" cy="5486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8" name="object 14"/>
          <p:cNvSpPr/>
          <p:nvPr/>
        </p:nvSpPr>
        <p:spPr>
          <a:xfrm>
            <a:off x="3547109" y="2065782"/>
            <a:ext cx="1818133" cy="174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73" y="1558"/>
                </a:lnTo>
                <a:lnTo>
                  <a:pt x="279" y="1051"/>
                </a:lnTo>
                <a:lnTo>
                  <a:pt x="598" y="621"/>
                </a:lnTo>
                <a:lnTo>
                  <a:pt x="1011" y="290"/>
                </a:lnTo>
                <a:lnTo>
                  <a:pt x="1499" y="76"/>
                </a:lnTo>
                <a:lnTo>
                  <a:pt x="2041" y="0"/>
                </a:lnTo>
                <a:lnTo>
                  <a:pt x="19559" y="0"/>
                </a:lnTo>
                <a:lnTo>
                  <a:pt x="20101" y="76"/>
                </a:lnTo>
                <a:lnTo>
                  <a:pt x="20589" y="290"/>
                </a:lnTo>
                <a:lnTo>
                  <a:pt x="21002" y="621"/>
                </a:lnTo>
                <a:lnTo>
                  <a:pt x="21321" y="1051"/>
                </a:lnTo>
                <a:lnTo>
                  <a:pt x="21527" y="1558"/>
                </a:lnTo>
                <a:lnTo>
                  <a:pt x="21600" y="2121"/>
                </a:lnTo>
                <a:lnTo>
                  <a:pt x="21600" y="19479"/>
                </a:lnTo>
                <a:lnTo>
                  <a:pt x="21527" y="20042"/>
                </a:lnTo>
                <a:lnTo>
                  <a:pt x="21321" y="20549"/>
                </a:lnTo>
                <a:lnTo>
                  <a:pt x="21002" y="20979"/>
                </a:lnTo>
                <a:lnTo>
                  <a:pt x="20589" y="21310"/>
                </a:lnTo>
                <a:lnTo>
                  <a:pt x="20101" y="21524"/>
                </a:lnTo>
                <a:lnTo>
                  <a:pt x="19559" y="21600"/>
                </a:lnTo>
                <a:lnTo>
                  <a:pt x="2041" y="21600"/>
                </a:lnTo>
                <a:lnTo>
                  <a:pt x="1499" y="21524"/>
                </a:lnTo>
                <a:lnTo>
                  <a:pt x="1011" y="21310"/>
                </a:lnTo>
                <a:lnTo>
                  <a:pt x="598" y="20979"/>
                </a:lnTo>
                <a:lnTo>
                  <a:pt x="279" y="20549"/>
                </a:lnTo>
                <a:lnTo>
                  <a:pt x="73" y="20042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Dot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9" name="object 15"/>
          <p:cNvSpPr txBox="1"/>
          <p:nvPr/>
        </p:nvSpPr>
        <p:spPr>
          <a:xfrm>
            <a:off x="3744214" y="3599433"/>
            <a:ext cx="143383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</a:t>
            </a:r>
            <a:r>
              <a:rPr spc="-5"/>
              <a:t>Scaling</a:t>
            </a:r>
            <a:r>
              <a:rPr spc="20"/>
              <a:t> </a:t>
            </a:r>
            <a:r>
              <a:rPr spc="0"/>
              <a:t>group</a:t>
            </a:r>
          </a:p>
        </p:txBody>
      </p:sp>
      <p:sp>
        <p:nvSpPr>
          <p:cNvPr id="2870" name="object 16"/>
          <p:cNvSpPr/>
          <p:nvPr/>
        </p:nvSpPr>
        <p:spPr>
          <a:xfrm>
            <a:off x="1013460" y="3809998"/>
            <a:ext cx="548642" cy="5486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1" name="object 17"/>
          <p:cNvSpPr/>
          <p:nvPr/>
        </p:nvSpPr>
        <p:spPr>
          <a:xfrm>
            <a:off x="4689347" y="2136648"/>
            <a:ext cx="548641" cy="5486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2" name="object 18"/>
          <p:cNvSpPr txBox="1"/>
          <p:nvPr/>
        </p:nvSpPr>
        <p:spPr>
          <a:xfrm>
            <a:off x="5751321" y="3995115"/>
            <a:ext cx="1856105" cy="566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08380" indent="12700">
              <a:spcBef>
                <a:spcPts val="1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Execute</a:t>
            </a:r>
            <a:r>
              <a:rPr spc="-120"/>
              <a:t> </a:t>
            </a:r>
            <a:r>
              <a:rPr spc="-25"/>
              <a:t>AS  </a:t>
            </a:r>
            <a:r>
              <a:rPr spc="0"/>
              <a:t>Policy</a:t>
            </a:r>
          </a:p>
          <a:p>
            <a:pPr indent="518159">
              <a:lnSpc>
                <a:spcPts val="1600"/>
              </a:lnSpc>
              <a:defRPr b="1" spc="-1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</a:p>
        </p:txBody>
      </p:sp>
      <p:sp>
        <p:nvSpPr>
          <p:cNvPr id="2873" name="object 19"/>
          <p:cNvSpPr/>
          <p:nvPr/>
        </p:nvSpPr>
        <p:spPr>
          <a:xfrm>
            <a:off x="3877817" y="1405888"/>
            <a:ext cx="518925" cy="731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802"/>
                </a:lnTo>
                <a:lnTo>
                  <a:pt x="0" y="10802"/>
                </a:lnTo>
                <a:lnTo>
                  <a:pt x="0" y="2160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4" name="object 20"/>
          <p:cNvSpPr/>
          <p:nvPr/>
        </p:nvSpPr>
        <p:spPr>
          <a:xfrm>
            <a:off x="4397502" y="1405888"/>
            <a:ext cx="567819" cy="731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2"/>
                </a:lnTo>
                <a:lnTo>
                  <a:pt x="21600" y="10802"/>
                </a:lnTo>
                <a:lnTo>
                  <a:pt x="21600" y="2160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5" name="object 21"/>
          <p:cNvSpPr/>
          <p:nvPr/>
        </p:nvSpPr>
        <p:spPr>
          <a:xfrm>
            <a:off x="4397502" y="1405888"/>
            <a:ext cx="2" cy="731142"/>
          </a:xfrm>
          <a:prstGeom prst="line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6" name="object 22"/>
          <p:cNvSpPr/>
          <p:nvPr/>
        </p:nvSpPr>
        <p:spPr>
          <a:xfrm>
            <a:off x="4067554" y="614170"/>
            <a:ext cx="658370" cy="79095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7" name="object 23"/>
          <p:cNvSpPr/>
          <p:nvPr/>
        </p:nvSpPr>
        <p:spPr>
          <a:xfrm>
            <a:off x="9005316" y="4529328"/>
            <a:ext cx="128017" cy="12801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object 1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880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1" name="object 3"/>
          <p:cNvSpPr/>
          <p:nvPr/>
        </p:nvSpPr>
        <p:spPr>
          <a:xfrm>
            <a:off x="2151125" y="1236723"/>
            <a:ext cx="6227066" cy="247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56" y="0"/>
                </a:moveTo>
                <a:lnTo>
                  <a:pt x="844" y="0"/>
                </a:lnTo>
                <a:lnTo>
                  <a:pt x="674" y="43"/>
                </a:lnTo>
                <a:lnTo>
                  <a:pt x="515" y="167"/>
                </a:lnTo>
                <a:lnTo>
                  <a:pt x="372" y="362"/>
                </a:lnTo>
                <a:lnTo>
                  <a:pt x="247" y="621"/>
                </a:lnTo>
                <a:lnTo>
                  <a:pt x="144" y="935"/>
                </a:lnTo>
                <a:lnTo>
                  <a:pt x="66" y="1295"/>
                </a:lnTo>
                <a:lnTo>
                  <a:pt x="17" y="1694"/>
                </a:lnTo>
                <a:lnTo>
                  <a:pt x="0" y="2121"/>
                </a:lnTo>
                <a:lnTo>
                  <a:pt x="0" y="19479"/>
                </a:lnTo>
                <a:lnTo>
                  <a:pt x="17" y="19906"/>
                </a:lnTo>
                <a:lnTo>
                  <a:pt x="66" y="20305"/>
                </a:lnTo>
                <a:lnTo>
                  <a:pt x="144" y="20665"/>
                </a:lnTo>
                <a:lnTo>
                  <a:pt x="247" y="20979"/>
                </a:lnTo>
                <a:lnTo>
                  <a:pt x="372" y="21238"/>
                </a:lnTo>
                <a:lnTo>
                  <a:pt x="515" y="21433"/>
                </a:lnTo>
                <a:lnTo>
                  <a:pt x="674" y="21557"/>
                </a:lnTo>
                <a:lnTo>
                  <a:pt x="844" y="21600"/>
                </a:lnTo>
                <a:lnTo>
                  <a:pt x="20756" y="21600"/>
                </a:lnTo>
                <a:lnTo>
                  <a:pt x="20926" y="21557"/>
                </a:lnTo>
                <a:lnTo>
                  <a:pt x="21085" y="21433"/>
                </a:lnTo>
                <a:lnTo>
                  <a:pt x="21228" y="21238"/>
                </a:lnTo>
                <a:lnTo>
                  <a:pt x="21353" y="20979"/>
                </a:lnTo>
                <a:lnTo>
                  <a:pt x="21456" y="20665"/>
                </a:lnTo>
                <a:lnTo>
                  <a:pt x="21534" y="20305"/>
                </a:lnTo>
                <a:lnTo>
                  <a:pt x="21583" y="19906"/>
                </a:lnTo>
                <a:lnTo>
                  <a:pt x="21600" y="19479"/>
                </a:lnTo>
                <a:lnTo>
                  <a:pt x="21600" y="2121"/>
                </a:lnTo>
                <a:lnTo>
                  <a:pt x="21583" y="1694"/>
                </a:lnTo>
                <a:lnTo>
                  <a:pt x="21534" y="1295"/>
                </a:lnTo>
                <a:lnTo>
                  <a:pt x="21456" y="935"/>
                </a:lnTo>
                <a:lnTo>
                  <a:pt x="21353" y="621"/>
                </a:lnTo>
                <a:lnTo>
                  <a:pt x="21228" y="362"/>
                </a:lnTo>
                <a:lnTo>
                  <a:pt x="21085" y="167"/>
                </a:lnTo>
                <a:lnTo>
                  <a:pt x="20926" y="43"/>
                </a:lnTo>
                <a:lnTo>
                  <a:pt x="2075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2" name="object 4"/>
          <p:cNvSpPr/>
          <p:nvPr/>
        </p:nvSpPr>
        <p:spPr>
          <a:xfrm>
            <a:off x="2151125" y="1236723"/>
            <a:ext cx="6227066" cy="247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7" y="1694"/>
                </a:lnTo>
                <a:lnTo>
                  <a:pt x="66" y="1295"/>
                </a:lnTo>
                <a:lnTo>
                  <a:pt x="144" y="935"/>
                </a:lnTo>
                <a:lnTo>
                  <a:pt x="247" y="621"/>
                </a:lnTo>
                <a:lnTo>
                  <a:pt x="372" y="362"/>
                </a:lnTo>
                <a:lnTo>
                  <a:pt x="515" y="167"/>
                </a:lnTo>
                <a:lnTo>
                  <a:pt x="674" y="43"/>
                </a:lnTo>
                <a:lnTo>
                  <a:pt x="844" y="0"/>
                </a:lnTo>
                <a:lnTo>
                  <a:pt x="20756" y="0"/>
                </a:lnTo>
                <a:lnTo>
                  <a:pt x="20926" y="43"/>
                </a:lnTo>
                <a:lnTo>
                  <a:pt x="21085" y="167"/>
                </a:lnTo>
                <a:lnTo>
                  <a:pt x="21228" y="362"/>
                </a:lnTo>
                <a:lnTo>
                  <a:pt x="21353" y="621"/>
                </a:lnTo>
                <a:lnTo>
                  <a:pt x="21456" y="935"/>
                </a:lnTo>
                <a:lnTo>
                  <a:pt x="21534" y="1295"/>
                </a:lnTo>
                <a:lnTo>
                  <a:pt x="21583" y="1694"/>
                </a:lnTo>
                <a:lnTo>
                  <a:pt x="21600" y="2121"/>
                </a:lnTo>
                <a:lnTo>
                  <a:pt x="21600" y="19479"/>
                </a:lnTo>
                <a:lnTo>
                  <a:pt x="21583" y="19906"/>
                </a:lnTo>
                <a:lnTo>
                  <a:pt x="21534" y="20305"/>
                </a:lnTo>
                <a:lnTo>
                  <a:pt x="21456" y="20665"/>
                </a:lnTo>
                <a:lnTo>
                  <a:pt x="21353" y="20979"/>
                </a:lnTo>
                <a:lnTo>
                  <a:pt x="21228" y="21238"/>
                </a:lnTo>
                <a:lnTo>
                  <a:pt x="21085" y="21433"/>
                </a:lnTo>
                <a:lnTo>
                  <a:pt x="20926" y="21557"/>
                </a:lnTo>
                <a:lnTo>
                  <a:pt x="20756" y="21600"/>
                </a:lnTo>
                <a:lnTo>
                  <a:pt x="844" y="21600"/>
                </a:lnTo>
                <a:lnTo>
                  <a:pt x="674" y="21557"/>
                </a:lnTo>
                <a:lnTo>
                  <a:pt x="515" y="21433"/>
                </a:lnTo>
                <a:lnTo>
                  <a:pt x="372" y="21238"/>
                </a:lnTo>
                <a:lnTo>
                  <a:pt x="247" y="20979"/>
                </a:lnTo>
                <a:lnTo>
                  <a:pt x="144" y="20665"/>
                </a:lnTo>
                <a:lnTo>
                  <a:pt x="66" y="20305"/>
                </a:lnTo>
                <a:lnTo>
                  <a:pt x="17" y="19906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3" name="object 5"/>
          <p:cNvSpPr txBox="1"/>
          <p:nvPr>
            <p:ph type="title"/>
          </p:nvPr>
        </p:nvSpPr>
        <p:spPr>
          <a:xfrm>
            <a:off x="415542" y="139064"/>
            <a:ext cx="391858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Elastic Load Balancing</a:t>
            </a:r>
          </a:p>
        </p:txBody>
      </p:sp>
      <p:sp>
        <p:nvSpPr>
          <p:cNvPr id="2884" name="object 6"/>
          <p:cNvSpPr txBox="1"/>
          <p:nvPr/>
        </p:nvSpPr>
        <p:spPr>
          <a:xfrm>
            <a:off x="2329051" y="1347977"/>
            <a:ext cx="5924553" cy="213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Distributes </a:t>
            </a:r>
            <a:r>
              <a:rPr b="0" spc="-4"/>
              <a:t>traffic </a:t>
            </a:r>
            <a:r>
              <a:rPr b="0"/>
              <a:t>across multiple </a:t>
            </a:r>
            <a:r>
              <a:rPr b="0" spc="-4"/>
              <a:t>EC2</a:t>
            </a:r>
            <a:r>
              <a:rPr b="0" spc="-130"/>
              <a:t> </a:t>
            </a:r>
            <a:r>
              <a:rPr b="0"/>
              <a:t>instances,  in multiple </a:t>
            </a:r>
            <a:r>
              <a:rPr b="0" spc="-4"/>
              <a:t>Availability</a:t>
            </a:r>
            <a:r>
              <a:rPr b="0" spc="-110"/>
              <a:t> </a:t>
            </a:r>
            <a:r>
              <a:rPr b="0"/>
              <a:t>Zones</a:t>
            </a:r>
          </a:p>
          <a:p>
            <a:pPr marL="355600" marR="579119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Supports </a:t>
            </a:r>
            <a:r>
              <a:rPr b="1"/>
              <a:t>health checks </a:t>
            </a:r>
            <a:r>
              <a:t>to detect</a:t>
            </a:r>
            <a:r>
              <a:rPr spc="-150"/>
              <a:t> </a:t>
            </a:r>
            <a:r>
              <a:t>unhealthy  Amazon EC2</a:t>
            </a:r>
            <a:r>
              <a:rPr spc="-30"/>
              <a:t> </a:t>
            </a:r>
            <a:r>
              <a:t>instances</a:t>
            </a:r>
          </a:p>
          <a:p>
            <a:pPr marL="355600" marR="243204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Supports the </a:t>
            </a:r>
            <a:r>
              <a:rPr b="1"/>
              <a:t>routing and </a:t>
            </a:r>
            <a:r>
              <a:rPr b="1" spc="-4"/>
              <a:t>load </a:t>
            </a:r>
            <a:r>
              <a:rPr b="1"/>
              <a:t>balancing </a:t>
            </a:r>
            <a:r>
              <a:t>of  </a:t>
            </a:r>
            <a:r>
              <a:rPr spc="-50"/>
              <a:t>HTTP, </a:t>
            </a:r>
            <a:r>
              <a:t>HTTPS, </a:t>
            </a:r>
            <a:r>
              <a:rPr spc="-4"/>
              <a:t>SSL, </a:t>
            </a:r>
            <a:r>
              <a:t>and TCP </a:t>
            </a:r>
            <a:r>
              <a:rPr spc="-9"/>
              <a:t>traffic </a:t>
            </a:r>
            <a:r>
              <a:t>to</a:t>
            </a:r>
            <a:r>
              <a:rPr spc="-208"/>
              <a:t> </a:t>
            </a:r>
            <a:r>
              <a:t>Amazon  EC2</a:t>
            </a:r>
            <a:r>
              <a:rPr spc="-4"/>
              <a:t> </a:t>
            </a:r>
            <a:r>
              <a:t>instances</a:t>
            </a:r>
          </a:p>
        </p:txBody>
      </p:sp>
      <p:sp>
        <p:nvSpPr>
          <p:cNvPr id="2885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6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7" name="object 9"/>
          <p:cNvSpPr/>
          <p:nvPr/>
        </p:nvSpPr>
        <p:spPr>
          <a:xfrm>
            <a:off x="592836" y="2630422"/>
            <a:ext cx="1664207" cy="9296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8" name="object 10"/>
          <p:cNvSpPr txBox="1"/>
          <p:nvPr/>
        </p:nvSpPr>
        <p:spPr>
          <a:xfrm>
            <a:off x="778255" y="2750565"/>
            <a:ext cx="1129665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70"/>
              <a:t> </a:t>
            </a:r>
            <a:r>
              <a:t>Load</a:t>
            </a:r>
          </a:p>
          <a:p>
            <a:pPr indent="117475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Balancing</a:t>
            </a:r>
          </a:p>
        </p:txBody>
      </p:sp>
      <p:sp>
        <p:nvSpPr>
          <p:cNvPr id="2889" name="object 11"/>
          <p:cNvSpPr/>
          <p:nvPr/>
        </p:nvSpPr>
        <p:spPr>
          <a:xfrm>
            <a:off x="1097280" y="1693164"/>
            <a:ext cx="583694" cy="6995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object 41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892" name="object 2"/>
          <p:cNvSpPr/>
          <p:nvPr/>
        </p:nvSpPr>
        <p:spPr>
          <a:xfrm>
            <a:off x="3692652" y="3250692"/>
            <a:ext cx="545593" cy="5745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3" name="object 3"/>
          <p:cNvSpPr/>
          <p:nvPr/>
        </p:nvSpPr>
        <p:spPr>
          <a:xfrm>
            <a:off x="4069079" y="2432304"/>
            <a:ext cx="239269" cy="1222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97" name="object 4"/>
          <p:cNvGrpSpPr/>
          <p:nvPr/>
        </p:nvGrpSpPr>
        <p:grpSpPr>
          <a:xfrm>
            <a:off x="4150614" y="2454399"/>
            <a:ext cx="76203" cy="1061342"/>
            <a:chOff x="0" y="0"/>
            <a:chExt cx="76202" cy="1061341"/>
          </a:xfrm>
        </p:grpSpPr>
        <p:sp>
          <p:nvSpPr>
            <p:cNvPr id="2894" name="Shape"/>
            <p:cNvSpPr/>
            <p:nvPr/>
          </p:nvSpPr>
          <p:spPr>
            <a:xfrm>
              <a:off x="-1" y="985139"/>
              <a:ext cx="69853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5" name="Rectangle"/>
            <p:cNvSpPr/>
            <p:nvPr/>
          </p:nvSpPr>
          <p:spPr>
            <a:xfrm>
              <a:off x="28193" y="-1"/>
              <a:ext cx="19815" cy="997840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6" name="Shape"/>
            <p:cNvSpPr/>
            <p:nvPr/>
          </p:nvSpPr>
          <p:spPr>
            <a:xfrm>
              <a:off x="48006" y="985139"/>
              <a:ext cx="2819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898" name="object 5"/>
          <p:cNvSpPr/>
          <p:nvPr/>
        </p:nvSpPr>
        <p:spPr>
          <a:xfrm>
            <a:off x="3884676" y="2444494"/>
            <a:ext cx="239269" cy="10576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02" name="object 6"/>
          <p:cNvGrpSpPr/>
          <p:nvPr/>
        </p:nvGrpSpPr>
        <p:grpSpPr>
          <a:xfrm>
            <a:off x="3966209" y="2466593"/>
            <a:ext cx="76203" cy="896369"/>
            <a:chOff x="0" y="0"/>
            <a:chExt cx="76202" cy="896367"/>
          </a:xfrm>
        </p:grpSpPr>
        <p:sp>
          <p:nvSpPr>
            <p:cNvPr id="2899" name="Shape"/>
            <p:cNvSpPr/>
            <p:nvPr/>
          </p:nvSpPr>
          <p:spPr>
            <a:xfrm>
              <a:off x="-1" y="820166"/>
              <a:ext cx="69853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8" y="3600"/>
                  </a:lnTo>
                  <a:lnTo>
                    <a:pt x="87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0" name="Rectangle"/>
            <p:cNvSpPr/>
            <p:nvPr/>
          </p:nvSpPr>
          <p:spPr>
            <a:xfrm>
              <a:off x="28192" y="-1"/>
              <a:ext cx="19815" cy="83286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1" name="Shape"/>
            <p:cNvSpPr/>
            <p:nvPr/>
          </p:nvSpPr>
          <p:spPr>
            <a:xfrm>
              <a:off x="48005" y="820166"/>
              <a:ext cx="281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03" name="object 7"/>
          <p:cNvSpPr txBox="1"/>
          <p:nvPr>
            <p:ph type="title"/>
          </p:nvPr>
        </p:nvSpPr>
        <p:spPr>
          <a:xfrm>
            <a:off x="415544" y="139064"/>
            <a:ext cx="6386830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Classic Load Balancer - How It</a:t>
            </a:r>
            <a:r>
              <a:rPr spc="0"/>
              <a:t> </a:t>
            </a:r>
            <a:r>
              <a:t>Works</a:t>
            </a:r>
          </a:p>
        </p:txBody>
      </p:sp>
      <p:sp>
        <p:nvSpPr>
          <p:cNvPr id="2904" name="object 8"/>
          <p:cNvSpPr txBox="1"/>
          <p:nvPr/>
        </p:nvSpPr>
        <p:spPr>
          <a:xfrm>
            <a:off x="419505" y="1035177"/>
            <a:ext cx="1939290" cy="1412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Register  instances</a:t>
            </a:r>
            <a:r>
              <a:rPr spc="-50"/>
              <a:t> </a:t>
            </a:r>
            <a:r>
              <a:t>with  your load  </a:t>
            </a:r>
            <a:r>
              <a:rPr spc="-20"/>
              <a:t>balancer.</a:t>
            </a:r>
          </a:p>
        </p:txBody>
      </p:sp>
      <p:sp>
        <p:nvSpPr>
          <p:cNvPr id="2905" name="object 9"/>
          <p:cNvSpPr/>
          <p:nvPr/>
        </p:nvSpPr>
        <p:spPr>
          <a:xfrm>
            <a:off x="2776725" y="1802892"/>
            <a:ext cx="3549400" cy="24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30" y="1693"/>
                </a:lnTo>
                <a:lnTo>
                  <a:pt x="117" y="1295"/>
                </a:lnTo>
                <a:lnTo>
                  <a:pt x="253" y="935"/>
                </a:lnTo>
                <a:lnTo>
                  <a:pt x="434" y="621"/>
                </a:lnTo>
                <a:lnTo>
                  <a:pt x="654" y="362"/>
                </a:lnTo>
                <a:lnTo>
                  <a:pt x="905" y="167"/>
                </a:lnTo>
                <a:lnTo>
                  <a:pt x="1184" y="43"/>
                </a:lnTo>
                <a:lnTo>
                  <a:pt x="1482" y="0"/>
                </a:lnTo>
                <a:lnTo>
                  <a:pt x="20118" y="0"/>
                </a:lnTo>
                <a:lnTo>
                  <a:pt x="20416" y="43"/>
                </a:lnTo>
                <a:lnTo>
                  <a:pt x="20695" y="167"/>
                </a:lnTo>
                <a:lnTo>
                  <a:pt x="20946" y="362"/>
                </a:lnTo>
                <a:lnTo>
                  <a:pt x="21166" y="621"/>
                </a:lnTo>
                <a:lnTo>
                  <a:pt x="21347" y="935"/>
                </a:lnTo>
                <a:lnTo>
                  <a:pt x="21483" y="1295"/>
                </a:lnTo>
                <a:lnTo>
                  <a:pt x="21570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70" y="19907"/>
                </a:lnTo>
                <a:lnTo>
                  <a:pt x="21483" y="20305"/>
                </a:lnTo>
                <a:lnTo>
                  <a:pt x="21347" y="20665"/>
                </a:lnTo>
                <a:lnTo>
                  <a:pt x="21166" y="20979"/>
                </a:lnTo>
                <a:lnTo>
                  <a:pt x="20946" y="21238"/>
                </a:lnTo>
                <a:lnTo>
                  <a:pt x="20695" y="21433"/>
                </a:lnTo>
                <a:lnTo>
                  <a:pt x="20416" y="21557"/>
                </a:lnTo>
                <a:lnTo>
                  <a:pt x="20118" y="21600"/>
                </a:lnTo>
                <a:lnTo>
                  <a:pt x="1482" y="21600"/>
                </a:lnTo>
                <a:lnTo>
                  <a:pt x="1184" y="21557"/>
                </a:lnTo>
                <a:lnTo>
                  <a:pt x="905" y="21433"/>
                </a:lnTo>
                <a:lnTo>
                  <a:pt x="654" y="21238"/>
                </a:lnTo>
                <a:lnTo>
                  <a:pt x="434" y="20979"/>
                </a:lnTo>
                <a:lnTo>
                  <a:pt x="253" y="20665"/>
                </a:lnTo>
                <a:lnTo>
                  <a:pt x="117" y="20305"/>
                </a:lnTo>
                <a:lnTo>
                  <a:pt x="30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6" name="object 10"/>
          <p:cNvSpPr/>
          <p:nvPr/>
        </p:nvSpPr>
        <p:spPr>
          <a:xfrm>
            <a:off x="2929127" y="1539238"/>
            <a:ext cx="603505" cy="39319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7" name="object 11"/>
          <p:cNvSpPr/>
          <p:nvPr/>
        </p:nvSpPr>
        <p:spPr>
          <a:xfrm>
            <a:off x="3795000" y="903970"/>
            <a:ext cx="548642" cy="5486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8" name="object 12"/>
          <p:cNvSpPr/>
          <p:nvPr/>
        </p:nvSpPr>
        <p:spPr>
          <a:xfrm>
            <a:off x="4273296" y="807717"/>
            <a:ext cx="731522" cy="73152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9" name="object 13"/>
          <p:cNvSpPr/>
          <p:nvPr/>
        </p:nvSpPr>
        <p:spPr>
          <a:xfrm>
            <a:off x="4849367" y="809244"/>
            <a:ext cx="731522" cy="73152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0" name="object 14"/>
          <p:cNvSpPr/>
          <p:nvPr/>
        </p:nvSpPr>
        <p:spPr>
          <a:xfrm>
            <a:off x="5004815" y="3256788"/>
            <a:ext cx="545593" cy="574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1" name="object 15"/>
          <p:cNvSpPr/>
          <p:nvPr/>
        </p:nvSpPr>
        <p:spPr>
          <a:xfrm>
            <a:off x="5064252" y="1420365"/>
            <a:ext cx="239269" cy="86258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16" name="object 16"/>
          <p:cNvGrpSpPr/>
          <p:nvPr/>
        </p:nvGrpSpPr>
        <p:grpSpPr>
          <a:xfrm>
            <a:off x="5145403" y="1442465"/>
            <a:ext cx="76204" cy="701679"/>
            <a:chOff x="-1" y="-1"/>
            <a:chExt cx="76202" cy="701678"/>
          </a:xfrm>
        </p:grpSpPr>
        <p:sp>
          <p:nvSpPr>
            <p:cNvPr id="2912" name="Shape"/>
            <p:cNvSpPr/>
            <p:nvPr/>
          </p:nvSpPr>
          <p:spPr>
            <a:xfrm>
              <a:off x="-2" y="625507"/>
              <a:ext cx="69864" cy="7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39" y="0"/>
                  </a:moveTo>
                  <a:lnTo>
                    <a:pt x="0" y="27"/>
                  </a:lnTo>
                  <a:lnTo>
                    <a:pt x="11898" y="21600"/>
                  </a:lnTo>
                  <a:lnTo>
                    <a:pt x="21600" y="3592"/>
                  </a:lnTo>
                  <a:lnTo>
                    <a:pt x="8756" y="3592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3" name="Rectangle"/>
            <p:cNvSpPr/>
            <p:nvPr/>
          </p:nvSpPr>
          <p:spPr>
            <a:xfrm>
              <a:off x="28264" y="625441"/>
              <a:ext cx="19871" cy="12736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4" name="Shape"/>
            <p:cNvSpPr/>
            <p:nvPr/>
          </p:nvSpPr>
          <p:spPr>
            <a:xfrm>
              <a:off x="48076" y="625348"/>
              <a:ext cx="28126" cy="1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57"/>
                  </a:lnTo>
                  <a:lnTo>
                    <a:pt x="43" y="21600"/>
                  </a:lnTo>
                  <a:lnTo>
                    <a:pt x="1673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5" name="Shape"/>
            <p:cNvSpPr/>
            <p:nvPr/>
          </p:nvSpPr>
          <p:spPr>
            <a:xfrm>
              <a:off x="25527" y="-2"/>
              <a:ext cx="22552" cy="6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7" y="0"/>
                  </a:moveTo>
                  <a:lnTo>
                    <a:pt x="0" y="0"/>
                  </a:lnTo>
                  <a:lnTo>
                    <a:pt x="2623" y="21600"/>
                  </a:lnTo>
                  <a:lnTo>
                    <a:pt x="21600" y="21598"/>
                  </a:lnTo>
                  <a:lnTo>
                    <a:pt x="18977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17" name="object 17"/>
          <p:cNvSpPr/>
          <p:nvPr/>
        </p:nvSpPr>
        <p:spPr>
          <a:xfrm>
            <a:off x="4517135" y="1420366"/>
            <a:ext cx="239269" cy="86411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21" name="object 18"/>
          <p:cNvGrpSpPr/>
          <p:nvPr/>
        </p:nvGrpSpPr>
        <p:grpSpPr>
          <a:xfrm>
            <a:off x="4599559" y="1442338"/>
            <a:ext cx="76203" cy="703075"/>
            <a:chOff x="0" y="0"/>
            <a:chExt cx="76201" cy="703073"/>
          </a:xfrm>
        </p:grpSpPr>
        <p:sp>
          <p:nvSpPr>
            <p:cNvPr id="2918" name="Shape"/>
            <p:cNvSpPr/>
            <p:nvPr/>
          </p:nvSpPr>
          <p:spPr>
            <a:xfrm>
              <a:off x="-1" y="626491"/>
              <a:ext cx="69857" cy="7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506" y="21600"/>
                  </a:lnTo>
                  <a:lnTo>
                    <a:pt x="21600" y="3725"/>
                  </a:lnTo>
                  <a:lnTo>
                    <a:pt x="14805" y="3725"/>
                  </a:lnTo>
                  <a:lnTo>
                    <a:pt x="8678" y="3653"/>
                  </a:lnTo>
                  <a:lnTo>
                    <a:pt x="87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9" name="Shape"/>
            <p:cNvSpPr/>
            <p:nvPr/>
          </p:nvSpPr>
          <p:spPr>
            <a:xfrm>
              <a:off x="47878" y="627025"/>
              <a:ext cx="283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" y="0"/>
                  </a:moveTo>
                  <a:lnTo>
                    <a:pt x="0" y="21600"/>
                  </a:lnTo>
                  <a:lnTo>
                    <a:pt x="16760" y="21600"/>
                  </a:lnTo>
                  <a:lnTo>
                    <a:pt x="21600" y="56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0" name="Shape"/>
            <p:cNvSpPr/>
            <p:nvPr/>
          </p:nvSpPr>
          <p:spPr>
            <a:xfrm>
              <a:off x="28212" y="-1"/>
              <a:ext cx="27034" cy="62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69" y="0"/>
                  </a:moveTo>
                  <a:lnTo>
                    <a:pt x="0" y="21592"/>
                  </a:lnTo>
                  <a:lnTo>
                    <a:pt x="15831" y="21600"/>
                  </a:lnTo>
                  <a:lnTo>
                    <a:pt x="21600" y="9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22" name="object 19"/>
          <p:cNvSpPr/>
          <p:nvPr/>
        </p:nvSpPr>
        <p:spPr>
          <a:xfrm>
            <a:off x="3945635" y="1421890"/>
            <a:ext cx="239269" cy="86258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26" name="object 20"/>
          <p:cNvGrpSpPr/>
          <p:nvPr/>
        </p:nvGrpSpPr>
        <p:grpSpPr>
          <a:xfrm>
            <a:off x="4028059" y="1443863"/>
            <a:ext cx="76203" cy="700791"/>
            <a:chOff x="0" y="0"/>
            <a:chExt cx="76201" cy="700790"/>
          </a:xfrm>
        </p:grpSpPr>
        <p:sp>
          <p:nvSpPr>
            <p:cNvPr id="2923" name="Shape"/>
            <p:cNvSpPr/>
            <p:nvPr/>
          </p:nvSpPr>
          <p:spPr>
            <a:xfrm>
              <a:off x="-1" y="624206"/>
              <a:ext cx="69857" cy="7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506" y="21600"/>
                  </a:lnTo>
                  <a:lnTo>
                    <a:pt x="21600" y="3725"/>
                  </a:lnTo>
                  <a:lnTo>
                    <a:pt x="14805" y="3725"/>
                  </a:lnTo>
                  <a:lnTo>
                    <a:pt x="8678" y="3654"/>
                  </a:lnTo>
                  <a:lnTo>
                    <a:pt x="8722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4" name="Shape"/>
            <p:cNvSpPr/>
            <p:nvPr/>
          </p:nvSpPr>
          <p:spPr>
            <a:xfrm>
              <a:off x="47878" y="624740"/>
              <a:ext cx="283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" y="0"/>
                  </a:moveTo>
                  <a:lnTo>
                    <a:pt x="0" y="21600"/>
                  </a:lnTo>
                  <a:lnTo>
                    <a:pt x="16760" y="21600"/>
                  </a:lnTo>
                  <a:lnTo>
                    <a:pt x="21600" y="56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5" name="Shape"/>
            <p:cNvSpPr/>
            <p:nvPr/>
          </p:nvSpPr>
          <p:spPr>
            <a:xfrm>
              <a:off x="28207" y="-1"/>
              <a:ext cx="26785" cy="62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22" y="0"/>
                  </a:moveTo>
                  <a:lnTo>
                    <a:pt x="0" y="21592"/>
                  </a:lnTo>
                  <a:lnTo>
                    <a:pt x="15979" y="21600"/>
                  </a:lnTo>
                  <a:lnTo>
                    <a:pt x="21600" y="9"/>
                  </a:lnTo>
                  <a:lnTo>
                    <a:pt x="562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27" name="object 21"/>
          <p:cNvSpPr/>
          <p:nvPr/>
        </p:nvSpPr>
        <p:spPr>
          <a:xfrm>
            <a:off x="5017008" y="2506977"/>
            <a:ext cx="239269" cy="88392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31" name="object 22"/>
          <p:cNvGrpSpPr/>
          <p:nvPr/>
        </p:nvGrpSpPr>
        <p:grpSpPr>
          <a:xfrm>
            <a:off x="5098541" y="2529077"/>
            <a:ext cx="76203" cy="722253"/>
            <a:chOff x="0" y="0"/>
            <a:chExt cx="76202" cy="722252"/>
          </a:xfrm>
        </p:grpSpPr>
        <p:sp>
          <p:nvSpPr>
            <p:cNvPr id="2928" name="Shape"/>
            <p:cNvSpPr/>
            <p:nvPr/>
          </p:nvSpPr>
          <p:spPr>
            <a:xfrm>
              <a:off x="-1" y="646049"/>
              <a:ext cx="69853" cy="7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9" name="Rectangle"/>
            <p:cNvSpPr/>
            <p:nvPr/>
          </p:nvSpPr>
          <p:spPr>
            <a:xfrm>
              <a:off x="28193" y="0"/>
              <a:ext cx="19815" cy="658751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0" name="Shape"/>
            <p:cNvSpPr/>
            <p:nvPr/>
          </p:nvSpPr>
          <p:spPr>
            <a:xfrm>
              <a:off x="48006" y="646049"/>
              <a:ext cx="2819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32" name="object 23"/>
          <p:cNvSpPr/>
          <p:nvPr/>
        </p:nvSpPr>
        <p:spPr>
          <a:xfrm>
            <a:off x="5361432" y="2474976"/>
            <a:ext cx="239269" cy="1147574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36" name="object 24"/>
          <p:cNvGrpSpPr/>
          <p:nvPr/>
        </p:nvGrpSpPr>
        <p:grpSpPr>
          <a:xfrm>
            <a:off x="5442965" y="2497071"/>
            <a:ext cx="76203" cy="986413"/>
            <a:chOff x="0" y="0"/>
            <a:chExt cx="76202" cy="986411"/>
          </a:xfrm>
        </p:grpSpPr>
        <p:sp>
          <p:nvSpPr>
            <p:cNvPr id="2933" name="Shape"/>
            <p:cNvSpPr/>
            <p:nvPr/>
          </p:nvSpPr>
          <p:spPr>
            <a:xfrm>
              <a:off x="-1" y="910209"/>
              <a:ext cx="69853" cy="7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4" name="Rectangle"/>
            <p:cNvSpPr/>
            <p:nvPr/>
          </p:nvSpPr>
          <p:spPr>
            <a:xfrm>
              <a:off x="28193" y="-1"/>
              <a:ext cx="19815" cy="922912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5" name="Shape"/>
            <p:cNvSpPr/>
            <p:nvPr/>
          </p:nvSpPr>
          <p:spPr>
            <a:xfrm>
              <a:off x="48006" y="910209"/>
              <a:ext cx="2819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37" name="object 25"/>
          <p:cNvSpPr txBox="1"/>
          <p:nvPr/>
        </p:nvSpPr>
        <p:spPr>
          <a:xfrm>
            <a:off x="3600448" y="3980484"/>
            <a:ext cx="70358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600">
                <a:solidFill>
                  <a:srgbClr val="F7971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Zone</a:t>
            </a:r>
            <a:r>
              <a:rPr spc="-60"/>
              <a:t> </a:t>
            </a:r>
            <a:r>
              <a:t>A</a:t>
            </a:r>
          </a:p>
        </p:txBody>
      </p:sp>
      <p:sp>
        <p:nvSpPr>
          <p:cNvPr id="2938" name="object 26"/>
          <p:cNvSpPr txBox="1"/>
          <p:nvPr/>
        </p:nvSpPr>
        <p:spPr>
          <a:xfrm>
            <a:off x="4982335" y="3980484"/>
            <a:ext cx="7035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600">
                <a:solidFill>
                  <a:srgbClr val="F7971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Zone</a:t>
            </a:r>
            <a:r>
              <a:rPr spc="-60"/>
              <a:t> </a:t>
            </a:r>
            <a:r>
              <a:t>B</a:t>
            </a:r>
          </a:p>
        </p:txBody>
      </p:sp>
      <p:sp>
        <p:nvSpPr>
          <p:cNvPr id="2939" name="object 27"/>
          <p:cNvSpPr/>
          <p:nvPr/>
        </p:nvSpPr>
        <p:spPr>
          <a:xfrm>
            <a:off x="4735829" y="2013966"/>
            <a:ext cx="1196343" cy="211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97"/>
                </a:moveTo>
                <a:lnTo>
                  <a:pt x="167" y="731"/>
                </a:lnTo>
                <a:lnTo>
                  <a:pt x="621" y="351"/>
                </a:lnTo>
                <a:lnTo>
                  <a:pt x="1295" y="94"/>
                </a:lnTo>
                <a:lnTo>
                  <a:pt x="2121" y="0"/>
                </a:lnTo>
                <a:lnTo>
                  <a:pt x="19479" y="0"/>
                </a:lnTo>
                <a:lnTo>
                  <a:pt x="20305" y="94"/>
                </a:lnTo>
                <a:lnTo>
                  <a:pt x="20979" y="351"/>
                </a:lnTo>
                <a:lnTo>
                  <a:pt x="21433" y="731"/>
                </a:lnTo>
                <a:lnTo>
                  <a:pt x="21600" y="1197"/>
                </a:lnTo>
                <a:lnTo>
                  <a:pt x="21600" y="20403"/>
                </a:lnTo>
                <a:lnTo>
                  <a:pt x="21433" y="20869"/>
                </a:lnTo>
                <a:lnTo>
                  <a:pt x="20979" y="21249"/>
                </a:lnTo>
                <a:lnTo>
                  <a:pt x="20305" y="21506"/>
                </a:lnTo>
                <a:lnTo>
                  <a:pt x="19479" y="21600"/>
                </a:lnTo>
                <a:lnTo>
                  <a:pt x="2121" y="21600"/>
                </a:lnTo>
                <a:lnTo>
                  <a:pt x="1295" y="21506"/>
                </a:lnTo>
                <a:lnTo>
                  <a:pt x="621" y="21249"/>
                </a:lnTo>
                <a:lnTo>
                  <a:pt x="167" y="20869"/>
                </a:lnTo>
                <a:lnTo>
                  <a:pt x="0" y="20403"/>
                </a:lnTo>
                <a:lnTo>
                  <a:pt x="0" y="1197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40" name="object 28"/>
          <p:cNvSpPr/>
          <p:nvPr/>
        </p:nvSpPr>
        <p:spPr>
          <a:xfrm>
            <a:off x="3356609" y="2013966"/>
            <a:ext cx="1196342" cy="211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97"/>
                </a:moveTo>
                <a:lnTo>
                  <a:pt x="167" y="731"/>
                </a:lnTo>
                <a:lnTo>
                  <a:pt x="621" y="351"/>
                </a:lnTo>
                <a:lnTo>
                  <a:pt x="1295" y="94"/>
                </a:lnTo>
                <a:lnTo>
                  <a:pt x="2121" y="0"/>
                </a:lnTo>
                <a:lnTo>
                  <a:pt x="19479" y="0"/>
                </a:lnTo>
                <a:lnTo>
                  <a:pt x="20305" y="94"/>
                </a:lnTo>
                <a:lnTo>
                  <a:pt x="20979" y="351"/>
                </a:lnTo>
                <a:lnTo>
                  <a:pt x="21433" y="731"/>
                </a:lnTo>
                <a:lnTo>
                  <a:pt x="21600" y="1197"/>
                </a:lnTo>
                <a:lnTo>
                  <a:pt x="21600" y="20403"/>
                </a:lnTo>
                <a:lnTo>
                  <a:pt x="21433" y="20869"/>
                </a:lnTo>
                <a:lnTo>
                  <a:pt x="20979" y="21249"/>
                </a:lnTo>
                <a:lnTo>
                  <a:pt x="20305" y="21506"/>
                </a:lnTo>
                <a:lnTo>
                  <a:pt x="19479" y="21600"/>
                </a:lnTo>
                <a:lnTo>
                  <a:pt x="2121" y="21600"/>
                </a:lnTo>
                <a:lnTo>
                  <a:pt x="1295" y="21506"/>
                </a:lnTo>
                <a:lnTo>
                  <a:pt x="621" y="21249"/>
                </a:lnTo>
                <a:lnTo>
                  <a:pt x="167" y="20869"/>
                </a:lnTo>
                <a:lnTo>
                  <a:pt x="0" y="20403"/>
                </a:lnTo>
                <a:lnTo>
                  <a:pt x="0" y="1197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41" name="object 29"/>
          <p:cNvSpPr/>
          <p:nvPr/>
        </p:nvSpPr>
        <p:spPr>
          <a:xfrm>
            <a:off x="5193791" y="2432304"/>
            <a:ext cx="239269" cy="10576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45" name="object 30"/>
          <p:cNvGrpSpPr/>
          <p:nvPr/>
        </p:nvGrpSpPr>
        <p:grpSpPr>
          <a:xfrm>
            <a:off x="5275326" y="2454399"/>
            <a:ext cx="76203" cy="896369"/>
            <a:chOff x="0" y="0"/>
            <a:chExt cx="76202" cy="896367"/>
          </a:xfrm>
        </p:grpSpPr>
        <p:sp>
          <p:nvSpPr>
            <p:cNvPr id="2942" name="Shape"/>
            <p:cNvSpPr/>
            <p:nvPr/>
          </p:nvSpPr>
          <p:spPr>
            <a:xfrm>
              <a:off x="-1" y="820166"/>
              <a:ext cx="69853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43" name="Rectangle"/>
            <p:cNvSpPr/>
            <p:nvPr/>
          </p:nvSpPr>
          <p:spPr>
            <a:xfrm>
              <a:off x="28193" y="-1"/>
              <a:ext cx="19815" cy="83286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44" name="Shape"/>
            <p:cNvSpPr/>
            <p:nvPr/>
          </p:nvSpPr>
          <p:spPr>
            <a:xfrm>
              <a:off x="48006" y="820166"/>
              <a:ext cx="2819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46" name="object 31"/>
          <p:cNvSpPr/>
          <p:nvPr/>
        </p:nvSpPr>
        <p:spPr>
          <a:xfrm>
            <a:off x="3485388" y="2119882"/>
            <a:ext cx="2304290" cy="47701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47" name="object 32"/>
          <p:cNvSpPr/>
          <p:nvPr/>
        </p:nvSpPr>
        <p:spPr>
          <a:xfrm>
            <a:off x="3863340" y="2133599"/>
            <a:ext cx="1548386" cy="51206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48" name="object 33"/>
          <p:cNvSpPr/>
          <p:nvPr/>
        </p:nvSpPr>
        <p:spPr>
          <a:xfrm>
            <a:off x="3532632" y="2144266"/>
            <a:ext cx="2209802" cy="38252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49" name="object 34"/>
          <p:cNvSpPr/>
          <p:nvPr/>
        </p:nvSpPr>
        <p:spPr>
          <a:xfrm>
            <a:off x="3532632" y="2144266"/>
            <a:ext cx="2209802" cy="38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49" y="2199"/>
                </a:lnTo>
                <a:lnTo>
                  <a:pt x="183" y="1055"/>
                </a:lnTo>
                <a:lnTo>
                  <a:pt x="381" y="283"/>
                </a:lnTo>
                <a:lnTo>
                  <a:pt x="623" y="0"/>
                </a:lnTo>
                <a:lnTo>
                  <a:pt x="20977" y="0"/>
                </a:lnTo>
                <a:lnTo>
                  <a:pt x="21219" y="283"/>
                </a:lnTo>
                <a:lnTo>
                  <a:pt x="21417" y="1055"/>
                </a:lnTo>
                <a:lnTo>
                  <a:pt x="21551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551" y="19400"/>
                </a:lnTo>
                <a:lnTo>
                  <a:pt x="21417" y="20545"/>
                </a:lnTo>
                <a:lnTo>
                  <a:pt x="21219" y="21317"/>
                </a:lnTo>
                <a:lnTo>
                  <a:pt x="20977" y="21600"/>
                </a:lnTo>
                <a:lnTo>
                  <a:pt x="623" y="21600"/>
                </a:lnTo>
                <a:lnTo>
                  <a:pt x="381" y="21317"/>
                </a:lnTo>
                <a:lnTo>
                  <a:pt x="183" y="20545"/>
                </a:lnTo>
                <a:lnTo>
                  <a:pt x="4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50" name="object 35"/>
          <p:cNvSpPr txBox="1"/>
          <p:nvPr/>
        </p:nvSpPr>
        <p:spPr>
          <a:xfrm>
            <a:off x="4015866" y="2197353"/>
            <a:ext cx="124460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load</a:t>
            </a:r>
            <a:r>
              <a:rPr spc="-50"/>
              <a:t> </a:t>
            </a:r>
            <a:r>
              <a:t>balancer</a:t>
            </a:r>
          </a:p>
        </p:txBody>
      </p:sp>
      <p:sp>
        <p:nvSpPr>
          <p:cNvPr id="2951" name="object 36"/>
          <p:cNvSpPr/>
          <p:nvPr/>
        </p:nvSpPr>
        <p:spPr>
          <a:xfrm>
            <a:off x="3718559" y="2519172"/>
            <a:ext cx="239269" cy="88392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55" name="object 37"/>
          <p:cNvGrpSpPr/>
          <p:nvPr/>
        </p:nvGrpSpPr>
        <p:grpSpPr>
          <a:xfrm>
            <a:off x="3800094" y="2541270"/>
            <a:ext cx="76203" cy="722253"/>
            <a:chOff x="0" y="0"/>
            <a:chExt cx="76202" cy="722252"/>
          </a:xfrm>
        </p:grpSpPr>
        <p:sp>
          <p:nvSpPr>
            <p:cNvPr id="2952" name="Shape"/>
            <p:cNvSpPr/>
            <p:nvPr/>
          </p:nvSpPr>
          <p:spPr>
            <a:xfrm>
              <a:off x="-1" y="646049"/>
              <a:ext cx="69853" cy="7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8" y="3600"/>
                  </a:lnTo>
                  <a:lnTo>
                    <a:pt x="87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3" name="Rectangle"/>
            <p:cNvSpPr/>
            <p:nvPr/>
          </p:nvSpPr>
          <p:spPr>
            <a:xfrm>
              <a:off x="28192" y="0"/>
              <a:ext cx="19815" cy="658751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4" name="Shape"/>
            <p:cNvSpPr/>
            <p:nvPr/>
          </p:nvSpPr>
          <p:spPr>
            <a:xfrm>
              <a:off x="48005" y="646049"/>
              <a:ext cx="281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56" name="object 38"/>
          <p:cNvSpPr txBox="1"/>
          <p:nvPr/>
        </p:nvSpPr>
        <p:spPr>
          <a:xfrm>
            <a:off x="4006977" y="3474465"/>
            <a:ext cx="1784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57" name="object 39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58" name="object 40"/>
          <p:cNvSpPr/>
          <p:nvPr/>
        </p:nvSpPr>
        <p:spPr>
          <a:xfrm>
            <a:off x="8147304" y="230123"/>
            <a:ext cx="659894" cy="79095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object 20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961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34823E">
              <a:alpha val="5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2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3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4" name="object 5"/>
          <p:cNvSpPr txBox="1"/>
          <p:nvPr>
            <p:ph type="title"/>
          </p:nvPr>
        </p:nvSpPr>
        <p:spPr>
          <a:xfrm>
            <a:off x="415542" y="139064"/>
            <a:ext cx="356489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CloudWatch</a:t>
            </a:r>
          </a:p>
        </p:txBody>
      </p:sp>
      <p:sp>
        <p:nvSpPr>
          <p:cNvPr id="2965" name="object 6"/>
          <p:cNvSpPr txBox="1"/>
          <p:nvPr/>
        </p:nvSpPr>
        <p:spPr>
          <a:xfrm>
            <a:off x="2277872" y="1367788"/>
            <a:ext cx="5929630" cy="19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5080" indent="-342899">
              <a:lnSpc>
                <a:spcPts val="2000"/>
              </a:lnSpc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monitoring </a:t>
            </a:r>
            <a:r>
              <a:rPr b="1" spc="-10"/>
              <a:t>service </a:t>
            </a:r>
            <a:r>
              <a:t>for </a:t>
            </a:r>
            <a:r>
              <a:rPr spc="-29"/>
              <a:t>AWS </a:t>
            </a:r>
            <a:r>
              <a:t>cloud resources and  the applications you run on </a:t>
            </a:r>
            <a:r>
              <a:rPr spc="-29"/>
              <a:t>AWS</a:t>
            </a:r>
          </a:p>
          <a:p>
            <a:pPr marL="355599" indent="-342899">
              <a:lnSpc>
                <a:spcPts val="2100"/>
              </a:lnSpc>
              <a:spcBef>
                <a:spcPts val="2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Visibility into </a:t>
            </a:r>
            <a:r>
              <a:rPr b="0"/>
              <a:t>resource utilization,</a:t>
            </a:r>
            <a:r>
              <a:rPr b="0" spc="90"/>
              <a:t> </a:t>
            </a:r>
            <a:r>
              <a:rPr b="0"/>
              <a:t>operational</a:t>
            </a:r>
          </a:p>
          <a:p>
            <a:pPr indent="355600">
              <a:lnSpc>
                <a:spcPts val="2100"/>
              </a:lnSpc>
              <a:defRPr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performance, and overall demand</a:t>
            </a:r>
            <a:r>
              <a:rPr spc="135"/>
              <a:t> </a:t>
            </a:r>
            <a:r>
              <a:t>patterns</a:t>
            </a:r>
          </a:p>
          <a:p>
            <a:pPr marL="355599" indent="-342899">
              <a:spcBef>
                <a:spcPts val="2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 </a:t>
            </a:r>
            <a:r>
              <a:rPr spc="0"/>
              <a:t>application-specific </a:t>
            </a:r>
            <a:r>
              <a:rPr b="0"/>
              <a:t>metrics of your</a:t>
            </a:r>
            <a:r>
              <a:rPr b="0" spc="55"/>
              <a:t> </a:t>
            </a:r>
            <a:r>
              <a:rPr b="0" spc="-10"/>
              <a:t>own</a:t>
            </a:r>
          </a:p>
          <a:p>
            <a:pPr marL="355599" marR="202564" indent="-342899">
              <a:lnSpc>
                <a:spcPts val="2000"/>
              </a:lnSpc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Accessible </a:t>
            </a:r>
            <a:r>
              <a:rPr b="0"/>
              <a:t>via </a:t>
            </a:r>
            <a:r>
              <a:rPr b="0" spc="-29"/>
              <a:t>AWS </a:t>
            </a:r>
            <a:r>
              <a:rPr b="0"/>
              <a:t>Management Console, APIs,  SDK, or</a:t>
            </a:r>
            <a:r>
              <a:rPr b="0" spc="10"/>
              <a:t> </a:t>
            </a:r>
            <a:r>
              <a:rPr b="0"/>
              <a:t>CLI</a:t>
            </a:r>
          </a:p>
        </p:txBody>
      </p:sp>
      <p:sp>
        <p:nvSpPr>
          <p:cNvPr id="2966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7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8" name="object 9"/>
          <p:cNvSpPr/>
          <p:nvPr/>
        </p:nvSpPr>
        <p:spPr>
          <a:xfrm>
            <a:off x="633981" y="2441448"/>
            <a:ext cx="1601728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9" name="object 10"/>
          <p:cNvSpPr txBox="1"/>
          <p:nvPr/>
        </p:nvSpPr>
        <p:spPr>
          <a:xfrm>
            <a:off x="818488" y="2561333"/>
            <a:ext cx="1123952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89229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Cloud</a:t>
            </a:r>
            <a:r>
              <a:rPr spc="-60"/>
              <a:t>W</a:t>
            </a:r>
            <a:r>
              <a:t>atch</a:t>
            </a:r>
          </a:p>
        </p:txBody>
      </p:sp>
      <p:sp>
        <p:nvSpPr>
          <p:cNvPr id="2970" name="object 11"/>
          <p:cNvSpPr/>
          <p:nvPr/>
        </p:nvSpPr>
        <p:spPr>
          <a:xfrm>
            <a:off x="1016507" y="2143374"/>
            <a:ext cx="763527" cy="191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1" name="object 12"/>
          <p:cNvSpPr/>
          <p:nvPr/>
        </p:nvSpPr>
        <p:spPr>
          <a:xfrm>
            <a:off x="1284770" y="1612394"/>
            <a:ext cx="306921" cy="64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2" name="object 13"/>
          <p:cNvSpPr/>
          <p:nvPr/>
        </p:nvSpPr>
        <p:spPr>
          <a:xfrm>
            <a:off x="1157081" y="1746609"/>
            <a:ext cx="229607" cy="46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3" name="object 14"/>
          <p:cNvSpPr/>
          <p:nvPr/>
        </p:nvSpPr>
        <p:spPr>
          <a:xfrm>
            <a:off x="1317577" y="1731316"/>
            <a:ext cx="81997" cy="554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4" name="object 15"/>
          <p:cNvSpPr/>
          <p:nvPr/>
        </p:nvSpPr>
        <p:spPr>
          <a:xfrm>
            <a:off x="1195739" y="1612394"/>
            <a:ext cx="89033" cy="639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7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5" name="object 16"/>
          <p:cNvSpPr/>
          <p:nvPr/>
        </p:nvSpPr>
        <p:spPr>
          <a:xfrm>
            <a:off x="1016508" y="2199886"/>
            <a:ext cx="383065" cy="269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6" name="object 17"/>
          <p:cNvSpPr/>
          <p:nvPr/>
        </p:nvSpPr>
        <p:spPr>
          <a:xfrm>
            <a:off x="1399572" y="2201216"/>
            <a:ext cx="380461" cy="268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4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7" name="object 18"/>
          <p:cNvSpPr/>
          <p:nvPr/>
        </p:nvSpPr>
        <p:spPr>
          <a:xfrm>
            <a:off x="1092652" y="1746609"/>
            <a:ext cx="64431" cy="46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8" name="object 19"/>
          <p:cNvSpPr/>
          <p:nvPr/>
        </p:nvSpPr>
        <p:spPr>
          <a:xfrm>
            <a:off x="1399572" y="1730124"/>
            <a:ext cx="276470" cy="555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object 1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981" name="object 2"/>
          <p:cNvSpPr/>
          <p:nvPr/>
        </p:nvSpPr>
        <p:spPr>
          <a:xfrm>
            <a:off x="1399030" y="2354577"/>
            <a:ext cx="3031239" cy="19004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2" name="object 3"/>
          <p:cNvSpPr txBox="1"/>
          <p:nvPr>
            <p:ph type="title"/>
          </p:nvPr>
        </p:nvSpPr>
        <p:spPr>
          <a:xfrm>
            <a:off x="415542" y="139064"/>
            <a:ext cx="459676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CloudWatch</a:t>
            </a:r>
            <a:r>
              <a:rPr spc="0"/>
              <a:t> </a:t>
            </a:r>
            <a:r>
              <a:t>Facts</a:t>
            </a:r>
          </a:p>
        </p:txBody>
      </p:sp>
      <p:sp>
        <p:nvSpPr>
          <p:cNvPr id="2983" name="object 4"/>
          <p:cNvSpPr txBox="1"/>
          <p:nvPr/>
        </p:nvSpPr>
        <p:spPr>
          <a:xfrm>
            <a:off x="419505" y="973075"/>
            <a:ext cx="3677923" cy="94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Monitor other </a:t>
            </a:r>
            <a:r>
              <a:rPr spc="-25"/>
              <a:t>AWS</a:t>
            </a:r>
            <a:r>
              <a:rPr spc="-208"/>
              <a:t> </a:t>
            </a:r>
            <a:r>
              <a:t>resources</a:t>
            </a:r>
          </a:p>
          <a:p>
            <a:pPr lvl="1" marL="556259" indent="-143509">
              <a:spcBef>
                <a:spcPts val="400"/>
              </a:spcBef>
              <a:buSzPct val="100000"/>
              <a:buChar char="•"/>
              <a:tabLst>
                <a:tab pos="546100" algn="l"/>
              </a:tabLst>
              <a:defRPr spc="-1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 </a:t>
            </a:r>
            <a:r>
              <a:rPr spc="-5"/>
              <a:t>graphics and</a:t>
            </a:r>
            <a:r>
              <a:rPr spc="15"/>
              <a:t> </a:t>
            </a:r>
            <a:r>
              <a:rPr spc="0"/>
              <a:t>statistics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</a:t>
            </a:r>
            <a:r>
              <a:rPr spc="-125"/>
              <a:t> </a:t>
            </a:r>
            <a:r>
              <a:rPr spc="0"/>
              <a:t>Alarms</a:t>
            </a:r>
          </a:p>
        </p:txBody>
      </p:sp>
      <p:sp>
        <p:nvSpPr>
          <p:cNvPr id="2984" name="object 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5" name="object 6"/>
          <p:cNvSpPr/>
          <p:nvPr/>
        </p:nvSpPr>
        <p:spPr>
          <a:xfrm>
            <a:off x="8145777" y="710231"/>
            <a:ext cx="763528" cy="192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6" name="object 7"/>
          <p:cNvSpPr/>
          <p:nvPr/>
        </p:nvSpPr>
        <p:spPr>
          <a:xfrm>
            <a:off x="8414039" y="178304"/>
            <a:ext cx="306922" cy="641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7" name="object 8"/>
          <p:cNvSpPr/>
          <p:nvPr/>
        </p:nvSpPr>
        <p:spPr>
          <a:xfrm>
            <a:off x="8286353" y="312759"/>
            <a:ext cx="229607" cy="46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8" name="object 9"/>
          <p:cNvSpPr/>
          <p:nvPr/>
        </p:nvSpPr>
        <p:spPr>
          <a:xfrm>
            <a:off x="8446847" y="297440"/>
            <a:ext cx="81997" cy="55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9" name="object 10"/>
          <p:cNvSpPr/>
          <p:nvPr/>
        </p:nvSpPr>
        <p:spPr>
          <a:xfrm>
            <a:off x="8325011" y="178305"/>
            <a:ext cx="89034" cy="640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6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0" name="object 11"/>
          <p:cNvSpPr/>
          <p:nvPr/>
        </p:nvSpPr>
        <p:spPr>
          <a:xfrm>
            <a:off x="8145777" y="766845"/>
            <a:ext cx="383067" cy="270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1" name="object 12"/>
          <p:cNvSpPr/>
          <p:nvPr/>
        </p:nvSpPr>
        <p:spPr>
          <a:xfrm>
            <a:off x="8528842" y="768178"/>
            <a:ext cx="380461" cy="26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5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2" name="object 13"/>
          <p:cNvSpPr/>
          <p:nvPr/>
        </p:nvSpPr>
        <p:spPr>
          <a:xfrm>
            <a:off x="8221922" y="312759"/>
            <a:ext cx="64430" cy="46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3" name="object 14"/>
          <p:cNvSpPr/>
          <p:nvPr/>
        </p:nvSpPr>
        <p:spPr>
          <a:xfrm>
            <a:off x="8528842" y="296247"/>
            <a:ext cx="276471" cy="556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4" name="object 15"/>
          <p:cNvSpPr/>
          <p:nvPr/>
        </p:nvSpPr>
        <p:spPr>
          <a:xfrm>
            <a:off x="4408932" y="2497833"/>
            <a:ext cx="3880104" cy="14523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object 7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997" name="object 2"/>
          <p:cNvSpPr txBox="1"/>
          <p:nvPr>
            <p:ph type="title"/>
          </p:nvPr>
        </p:nvSpPr>
        <p:spPr>
          <a:xfrm>
            <a:off x="415543" y="139064"/>
            <a:ext cx="574992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CloudWatch Architecture</a:t>
            </a:r>
          </a:p>
        </p:txBody>
      </p:sp>
      <p:sp>
        <p:nvSpPr>
          <p:cNvPr id="2998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9" name="object 4"/>
          <p:cNvSpPr/>
          <p:nvPr/>
        </p:nvSpPr>
        <p:spPr>
          <a:xfrm>
            <a:off x="8145777" y="710231"/>
            <a:ext cx="763528" cy="192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0" name="object 5"/>
          <p:cNvSpPr/>
          <p:nvPr/>
        </p:nvSpPr>
        <p:spPr>
          <a:xfrm>
            <a:off x="8414039" y="178304"/>
            <a:ext cx="306922" cy="641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1" name="object 6"/>
          <p:cNvSpPr/>
          <p:nvPr/>
        </p:nvSpPr>
        <p:spPr>
          <a:xfrm>
            <a:off x="8286353" y="312759"/>
            <a:ext cx="229607" cy="46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2" name="object 7"/>
          <p:cNvSpPr/>
          <p:nvPr/>
        </p:nvSpPr>
        <p:spPr>
          <a:xfrm>
            <a:off x="8446847" y="297440"/>
            <a:ext cx="81997" cy="55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3" name="object 8"/>
          <p:cNvSpPr/>
          <p:nvPr/>
        </p:nvSpPr>
        <p:spPr>
          <a:xfrm>
            <a:off x="8325011" y="178305"/>
            <a:ext cx="89034" cy="640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6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4" name="object 9"/>
          <p:cNvSpPr/>
          <p:nvPr/>
        </p:nvSpPr>
        <p:spPr>
          <a:xfrm>
            <a:off x="8145777" y="766845"/>
            <a:ext cx="383067" cy="270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5" name="object 10"/>
          <p:cNvSpPr/>
          <p:nvPr/>
        </p:nvSpPr>
        <p:spPr>
          <a:xfrm>
            <a:off x="8528842" y="768178"/>
            <a:ext cx="380461" cy="26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5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6" name="object 11"/>
          <p:cNvSpPr/>
          <p:nvPr/>
        </p:nvSpPr>
        <p:spPr>
          <a:xfrm>
            <a:off x="8221922" y="312759"/>
            <a:ext cx="64430" cy="46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7" name="object 12"/>
          <p:cNvSpPr/>
          <p:nvPr/>
        </p:nvSpPr>
        <p:spPr>
          <a:xfrm>
            <a:off x="8528842" y="296247"/>
            <a:ext cx="276471" cy="556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8" name="object 13"/>
          <p:cNvSpPr/>
          <p:nvPr/>
        </p:nvSpPr>
        <p:spPr>
          <a:xfrm>
            <a:off x="158493" y="1848611"/>
            <a:ext cx="1502667" cy="1028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9" name="object 14"/>
          <p:cNvSpPr/>
          <p:nvPr/>
        </p:nvSpPr>
        <p:spPr>
          <a:xfrm>
            <a:off x="205738" y="1876044"/>
            <a:ext cx="1408179" cy="9342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0" name="object 15"/>
          <p:cNvSpPr/>
          <p:nvPr/>
        </p:nvSpPr>
        <p:spPr>
          <a:xfrm>
            <a:off x="205738" y="1876044"/>
            <a:ext cx="1408179" cy="934212"/>
          </a:xfrm>
          <a:prstGeom prst="rect">
            <a:avLst/>
          </a:prstGeom>
          <a:ln w="9143">
            <a:solidFill>
              <a:srgbClr val="94959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1" name="object 16"/>
          <p:cNvSpPr txBox="1"/>
          <p:nvPr/>
        </p:nvSpPr>
        <p:spPr>
          <a:xfrm>
            <a:off x="368299" y="2051685"/>
            <a:ext cx="1081407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4139" marR="5080" indent="-92074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75"/>
              <a:t> </a:t>
            </a:r>
            <a:r>
              <a:t>resources  </a:t>
            </a:r>
            <a:r>
              <a:rPr spc="0"/>
              <a:t>that support  </a:t>
            </a:r>
            <a:r>
              <a:t>CloudWatch</a:t>
            </a:r>
          </a:p>
        </p:txBody>
      </p:sp>
      <p:sp>
        <p:nvSpPr>
          <p:cNvPr id="3012" name="object 17"/>
          <p:cNvSpPr/>
          <p:nvPr/>
        </p:nvSpPr>
        <p:spPr>
          <a:xfrm>
            <a:off x="455674" y="1438655"/>
            <a:ext cx="731524" cy="7315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3" name="object 18"/>
          <p:cNvSpPr/>
          <p:nvPr/>
        </p:nvSpPr>
        <p:spPr>
          <a:xfrm>
            <a:off x="1978149" y="1303710"/>
            <a:ext cx="5699762" cy="24102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4" name="object 19"/>
          <p:cNvSpPr/>
          <p:nvPr/>
        </p:nvSpPr>
        <p:spPr>
          <a:xfrm>
            <a:off x="2035301" y="1319021"/>
            <a:ext cx="5585460" cy="2314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2" y="3148"/>
                </a:lnTo>
                <a:lnTo>
                  <a:pt x="46" y="2714"/>
                </a:lnTo>
                <a:lnTo>
                  <a:pt x="100" y="2299"/>
                </a:lnTo>
                <a:lnTo>
                  <a:pt x="175" y="1908"/>
                </a:lnTo>
                <a:lnTo>
                  <a:pt x="267" y="1543"/>
                </a:lnTo>
                <a:lnTo>
                  <a:pt x="377" y="1209"/>
                </a:lnTo>
                <a:lnTo>
                  <a:pt x="501" y="908"/>
                </a:lnTo>
                <a:lnTo>
                  <a:pt x="640" y="645"/>
                </a:lnTo>
                <a:lnTo>
                  <a:pt x="791" y="422"/>
                </a:lnTo>
                <a:lnTo>
                  <a:pt x="953" y="242"/>
                </a:lnTo>
                <a:lnTo>
                  <a:pt x="1125" y="110"/>
                </a:lnTo>
                <a:lnTo>
                  <a:pt x="1305" y="28"/>
                </a:lnTo>
                <a:lnTo>
                  <a:pt x="1492" y="0"/>
                </a:lnTo>
                <a:lnTo>
                  <a:pt x="20108" y="0"/>
                </a:lnTo>
                <a:lnTo>
                  <a:pt x="20295" y="28"/>
                </a:lnTo>
                <a:lnTo>
                  <a:pt x="20475" y="110"/>
                </a:lnTo>
                <a:lnTo>
                  <a:pt x="20647" y="242"/>
                </a:lnTo>
                <a:lnTo>
                  <a:pt x="20809" y="422"/>
                </a:lnTo>
                <a:lnTo>
                  <a:pt x="20960" y="645"/>
                </a:lnTo>
                <a:lnTo>
                  <a:pt x="21099" y="908"/>
                </a:lnTo>
                <a:lnTo>
                  <a:pt x="21223" y="1209"/>
                </a:lnTo>
                <a:lnTo>
                  <a:pt x="21333" y="1543"/>
                </a:lnTo>
                <a:lnTo>
                  <a:pt x="21425" y="1908"/>
                </a:lnTo>
                <a:lnTo>
                  <a:pt x="21500" y="2299"/>
                </a:lnTo>
                <a:lnTo>
                  <a:pt x="21554" y="2714"/>
                </a:lnTo>
                <a:lnTo>
                  <a:pt x="21588" y="3148"/>
                </a:lnTo>
                <a:lnTo>
                  <a:pt x="21600" y="3600"/>
                </a:lnTo>
                <a:lnTo>
                  <a:pt x="21600" y="18000"/>
                </a:lnTo>
                <a:lnTo>
                  <a:pt x="21588" y="18452"/>
                </a:lnTo>
                <a:lnTo>
                  <a:pt x="21554" y="18886"/>
                </a:lnTo>
                <a:lnTo>
                  <a:pt x="21500" y="19301"/>
                </a:lnTo>
                <a:lnTo>
                  <a:pt x="21425" y="19692"/>
                </a:lnTo>
                <a:lnTo>
                  <a:pt x="21333" y="20057"/>
                </a:lnTo>
                <a:lnTo>
                  <a:pt x="21223" y="20391"/>
                </a:lnTo>
                <a:lnTo>
                  <a:pt x="21099" y="20692"/>
                </a:lnTo>
                <a:lnTo>
                  <a:pt x="20960" y="20955"/>
                </a:lnTo>
                <a:lnTo>
                  <a:pt x="20809" y="21178"/>
                </a:lnTo>
                <a:lnTo>
                  <a:pt x="20647" y="21358"/>
                </a:lnTo>
                <a:lnTo>
                  <a:pt x="20475" y="21490"/>
                </a:lnTo>
                <a:lnTo>
                  <a:pt x="20295" y="21572"/>
                </a:lnTo>
                <a:lnTo>
                  <a:pt x="20108" y="21600"/>
                </a:lnTo>
                <a:lnTo>
                  <a:pt x="1492" y="21600"/>
                </a:lnTo>
                <a:lnTo>
                  <a:pt x="1305" y="21572"/>
                </a:lnTo>
                <a:lnTo>
                  <a:pt x="1125" y="21490"/>
                </a:lnTo>
                <a:lnTo>
                  <a:pt x="953" y="21358"/>
                </a:lnTo>
                <a:lnTo>
                  <a:pt x="791" y="21178"/>
                </a:lnTo>
                <a:lnTo>
                  <a:pt x="640" y="20955"/>
                </a:lnTo>
                <a:lnTo>
                  <a:pt x="501" y="20692"/>
                </a:lnTo>
                <a:lnTo>
                  <a:pt x="377" y="20391"/>
                </a:lnTo>
                <a:lnTo>
                  <a:pt x="267" y="20057"/>
                </a:lnTo>
                <a:lnTo>
                  <a:pt x="175" y="19692"/>
                </a:lnTo>
                <a:lnTo>
                  <a:pt x="100" y="19301"/>
                </a:lnTo>
                <a:lnTo>
                  <a:pt x="46" y="18886"/>
                </a:lnTo>
                <a:lnTo>
                  <a:pt x="12" y="1845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8956">
            <a:solidFill>
              <a:srgbClr val="464646"/>
            </a:solidFill>
            <a:prstDash val="sys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5" name="object 20"/>
          <p:cNvSpPr txBox="1"/>
          <p:nvPr/>
        </p:nvSpPr>
        <p:spPr>
          <a:xfrm>
            <a:off x="2550666" y="1537841"/>
            <a:ext cx="621032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14935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C</a:t>
            </a:r>
            <a:r>
              <a:rPr spc="0"/>
              <a:t>loud</a:t>
            </a:r>
            <a:r>
              <a:rPr spc="10"/>
              <a:t>W</a:t>
            </a:r>
            <a:r>
              <a:rPr spc="-5"/>
              <a:t>atc</a:t>
            </a:r>
            <a:r>
              <a:rPr spc="0"/>
              <a:t>h</a:t>
            </a:r>
          </a:p>
        </p:txBody>
      </p:sp>
      <p:sp>
        <p:nvSpPr>
          <p:cNvPr id="3016" name="object 21"/>
          <p:cNvSpPr txBox="1"/>
          <p:nvPr/>
        </p:nvSpPr>
        <p:spPr>
          <a:xfrm>
            <a:off x="6020815" y="2144647"/>
            <a:ext cx="621032" cy="33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334" algn="ctr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C</a:t>
            </a:r>
            <a:r>
              <a:rPr spc="0"/>
              <a:t>loud</a:t>
            </a:r>
            <a:r>
              <a:rPr spc="10"/>
              <a:t>W</a:t>
            </a:r>
            <a:r>
              <a:rPr spc="-5"/>
              <a:t>atc</a:t>
            </a:r>
            <a:r>
              <a:rPr spc="0"/>
              <a:t>h  </a:t>
            </a:r>
            <a:r>
              <a:t>Alarm</a:t>
            </a:r>
          </a:p>
        </p:txBody>
      </p:sp>
      <p:sp>
        <p:nvSpPr>
          <p:cNvPr id="3017" name="object 22"/>
          <p:cNvSpPr/>
          <p:nvPr/>
        </p:nvSpPr>
        <p:spPr>
          <a:xfrm>
            <a:off x="6096000" y="1549908"/>
            <a:ext cx="469392" cy="5547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8" name="object 23"/>
          <p:cNvSpPr txBox="1"/>
          <p:nvPr/>
        </p:nvSpPr>
        <p:spPr>
          <a:xfrm>
            <a:off x="8011414" y="2136138"/>
            <a:ext cx="586107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683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SNS Email  </a:t>
            </a:r>
            <a:r>
              <a:rPr spc="-5"/>
              <a:t>N</a:t>
            </a:r>
            <a:r>
              <a:t>o</a:t>
            </a:r>
            <a:r>
              <a:rPr spc="-5"/>
              <a:t>t</a:t>
            </a:r>
            <a:r>
              <a:t>i</a:t>
            </a:r>
            <a:r>
              <a:rPr spc="-5"/>
              <a:t>f</a:t>
            </a:r>
            <a:r>
              <a:t>i</a:t>
            </a:r>
            <a:r>
              <a:rPr spc="-5"/>
              <a:t>cat</a:t>
            </a:r>
            <a:r>
              <a:t>ion</a:t>
            </a:r>
          </a:p>
        </p:txBody>
      </p:sp>
      <p:sp>
        <p:nvSpPr>
          <p:cNvPr id="3019" name="object 24"/>
          <p:cNvSpPr txBox="1"/>
          <p:nvPr/>
        </p:nvSpPr>
        <p:spPr>
          <a:xfrm>
            <a:off x="8027923" y="3398265"/>
            <a:ext cx="6483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</a:t>
            </a:r>
            <a:r>
              <a:rPr spc="-30"/>
              <a:t> </a:t>
            </a:r>
            <a:r>
              <a:rPr spc="0"/>
              <a:t>Scaling</a:t>
            </a:r>
          </a:p>
        </p:txBody>
      </p:sp>
      <p:sp>
        <p:nvSpPr>
          <p:cNvPr id="3020" name="object 25"/>
          <p:cNvSpPr/>
          <p:nvPr/>
        </p:nvSpPr>
        <p:spPr>
          <a:xfrm>
            <a:off x="7988806" y="1763266"/>
            <a:ext cx="539498" cy="34137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21" name="object 26"/>
          <p:cNvSpPr/>
          <p:nvPr/>
        </p:nvSpPr>
        <p:spPr>
          <a:xfrm>
            <a:off x="8080247" y="2746248"/>
            <a:ext cx="545594" cy="53035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22" name="object 27"/>
          <p:cNvSpPr/>
          <p:nvPr/>
        </p:nvSpPr>
        <p:spPr>
          <a:xfrm>
            <a:off x="6522718" y="1798320"/>
            <a:ext cx="1584961" cy="27432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27" name="object 28"/>
          <p:cNvGrpSpPr/>
          <p:nvPr/>
        </p:nvGrpSpPr>
        <p:grpSpPr>
          <a:xfrm>
            <a:off x="6565392" y="1820926"/>
            <a:ext cx="1423291" cy="151133"/>
            <a:chOff x="0" y="0"/>
            <a:chExt cx="1423289" cy="151132"/>
          </a:xfrm>
        </p:grpSpPr>
        <p:sp>
          <p:nvSpPr>
            <p:cNvPr id="3023" name="Shape"/>
            <p:cNvSpPr/>
            <p:nvPr/>
          </p:nvSpPr>
          <p:spPr>
            <a:xfrm>
              <a:off x="1347088" y="74929"/>
              <a:ext cx="63502" cy="7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4" name="Shape"/>
            <p:cNvSpPr/>
            <p:nvPr/>
          </p:nvSpPr>
          <p:spPr>
            <a:xfrm>
              <a:off x="705230" y="6350"/>
              <a:ext cx="641860" cy="113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066"/>
                  </a:lnTo>
                  <a:lnTo>
                    <a:pt x="98" y="21600"/>
                  </a:lnTo>
                  <a:lnTo>
                    <a:pt x="21600" y="21600"/>
                  </a:lnTo>
                  <a:lnTo>
                    <a:pt x="21600" y="20387"/>
                  </a:lnTo>
                  <a:lnTo>
                    <a:pt x="427" y="20387"/>
                  </a:lnTo>
                  <a:lnTo>
                    <a:pt x="214" y="19173"/>
                  </a:lnTo>
                  <a:lnTo>
                    <a:pt x="427" y="19173"/>
                  </a:lnTo>
                  <a:lnTo>
                    <a:pt x="427" y="1213"/>
                  </a:lnTo>
                  <a:lnTo>
                    <a:pt x="214" y="1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5" name="Shape"/>
            <p:cNvSpPr/>
            <p:nvPr/>
          </p:nvSpPr>
          <p:spPr>
            <a:xfrm>
              <a:off x="1359788" y="106680"/>
              <a:ext cx="635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6" name="Shape"/>
            <p:cNvSpPr/>
            <p:nvPr/>
          </p:nvSpPr>
          <p:spPr>
            <a:xfrm>
              <a:off x="0" y="0"/>
              <a:ext cx="71793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18" y="21600"/>
                  </a:lnTo>
                  <a:lnTo>
                    <a:pt x="21218" y="10800"/>
                  </a:lnTo>
                  <a:lnTo>
                    <a:pt x="21600" y="10800"/>
                  </a:lnTo>
                  <a:lnTo>
                    <a:pt x="21600" y="475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28" name="object 29"/>
          <p:cNvSpPr/>
          <p:nvPr/>
        </p:nvSpPr>
        <p:spPr>
          <a:xfrm>
            <a:off x="6522718" y="1798320"/>
            <a:ext cx="1676402" cy="135178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33" name="object 30"/>
          <p:cNvGrpSpPr/>
          <p:nvPr/>
        </p:nvGrpSpPr>
        <p:grpSpPr>
          <a:xfrm>
            <a:off x="6565392" y="1820926"/>
            <a:ext cx="1514606" cy="1227967"/>
            <a:chOff x="0" y="0"/>
            <a:chExt cx="1514605" cy="1227965"/>
          </a:xfrm>
        </p:grpSpPr>
        <p:sp>
          <p:nvSpPr>
            <p:cNvPr id="3029" name="Shape"/>
            <p:cNvSpPr/>
            <p:nvPr/>
          </p:nvSpPr>
          <p:spPr>
            <a:xfrm>
              <a:off x="1438403" y="1151764"/>
              <a:ext cx="63502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0" name="Shape"/>
            <p:cNvSpPr/>
            <p:nvPr/>
          </p:nvSpPr>
          <p:spPr>
            <a:xfrm>
              <a:off x="709676" y="6350"/>
              <a:ext cx="728729" cy="118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49"/>
                  </a:lnTo>
                  <a:lnTo>
                    <a:pt x="87" y="21600"/>
                  </a:lnTo>
                  <a:lnTo>
                    <a:pt x="21600" y="21600"/>
                  </a:lnTo>
                  <a:lnTo>
                    <a:pt x="21600" y="21485"/>
                  </a:lnTo>
                  <a:lnTo>
                    <a:pt x="376" y="21485"/>
                  </a:lnTo>
                  <a:lnTo>
                    <a:pt x="188" y="21369"/>
                  </a:lnTo>
                  <a:lnTo>
                    <a:pt x="376" y="21369"/>
                  </a:lnTo>
                  <a:lnTo>
                    <a:pt x="376" y="115"/>
                  </a:lnTo>
                  <a:lnTo>
                    <a:pt x="18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1" name="Shape"/>
            <p:cNvSpPr/>
            <p:nvPr/>
          </p:nvSpPr>
          <p:spPr>
            <a:xfrm>
              <a:off x="1451103" y="1183514"/>
              <a:ext cx="635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2" name="Shape"/>
            <p:cNvSpPr/>
            <p:nvPr/>
          </p:nvSpPr>
          <p:spPr>
            <a:xfrm>
              <a:off x="-1" y="0"/>
              <a:ext cx="72237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20" y="21600"/>
                  </a:lnTo>
                  <a:lnTo>
                    <a:pt x="21220" y="10800"/>
                  </a:lnTo>
                  <a:lnTo>
                    <a:pt x="21600" y="10800"/>
                  </a:lnTo>
                  <a:lnTo>
                    <a:pt x="21600" y="475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34" name="object 31"/>
          <p:cNvSpPr/>
          <p:nvPr/>
        </p:nvSpPr>
        <p:spPr>
          <a:xfrm>
            <a:off x="5242559" y="2432304"/>
            <a:ext cx="810769" cy="55169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35" name="object 32"/>
          <p:cNvSpPr txBox="1"/>
          <p:nvPr/>
        </p:nvSpPr>
        <p:spPr>
          <a:xfrm>
            <a:off x="5421884" y="3031363"/>
            <a:ext cx="478157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7145">
              <a:spcBef>
                <a:spcPts val="100"/>
              </a:spcBef>
              <a:defRPr b="1" spc="-4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va</a:t>
            </a:r>
            <a:r>
              <a:rPr spc="0"/>
              <a:t>il</a:t>
            </a:r>
            <a:r>
              <a:rPr spc="-5"/>
              <a:t>a</a:t>
            </a:r>
            <a:r>
              <a:rPr spc="0"/>
              <a:t>ble  S</a:t>
            </a:r>
            <a:r>
              <a:rPr spc="-5"/>
              <a:t>tat</a:t>
            </a:r>
            <a:r>
              <a:rPr spc="0"/>
              <a:t>i</a:t>
            </a:r>
            <a:r>
              <a:rPr spc="-5"/>
              <a:t>st</a:t>
            </a:r>
            <a:r>
              <a:rPr spc="0"/>
              <a:t>i</a:t>
            </a:r>
            <a:r>
              <a:rPr spc="-5"/>
              <a:t>c</a:t>
            </a:r>
            <a:r>
              <a:rPr spc="0"/>
              <a:t>s</a:t>
            </a:r>
          </a:p>
        </p:txBody>
      </p:sp>
      <p:sp>
        <p:nvSpPr>
          <p:cNvPr id="3036" name="object 33"/>
          <p:cNvSpPr/>
          <p:nvPr/>
        </p:nvSpPr>
        <p:spPr>
          <a:xfrm>
            <a:off x="5551208" y="3873286"/>
            <a:ext cx="395479" cy="39548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37" name="object 34"/>
          <p:cNvSpPr txBox="1"/>
          <p:nvPr/>
        </p:nvSpPr>
        <p:spPr>
          <a:xfrm>
            <a:off x="5440426" y="4247184"/>
            <a:ext cx="612142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52068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Statistics  Consu</a:t>
            </a:r>
            <a:r>
              <a:rPr spc="9"/>
              <a:t>m</a:t>
            </a:r>
            <a:r>
              <a:t>er</a:t>
            </a:r>
          </a:p>
        </p:txBody>
      </p:sp>
      <p:sp>
        <p:nvSpPr>
          <p:cNvPr id="3038" name="object 35"/>
          <p:cNvSpPr/>
          <p:nvPr/>
        </p:nvSpPr>
        <p:spPr>
          <a:xfrm>
            <a:off x="4633664" y="3872150"/>
            <a:ext cx="396891" cy="40034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39" name="object 36"/>
          <p:cNvSpPr txBox="1"/>
          <p:nvPr/>
        </p:nvSpPr>
        <p:spPr>
          <a:xfrm>
            <a:off x="4284090" y="4247184"/>
            <a:ext cx="108775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7019" marR="5080" indent="-274954">
              <a:defRPr spc="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4"/>
              <a:t> </a:t>
            </a:r>
            <a:r>
              <a:rPr spc="-4"/>
              <a:t>Management  Console</a:t>
            </a:r>
          </a:p>
        </p:txBody>
      </p:sp>
      <p:sp>
        <p:nvSpPr>
          <p:cNvPr id="3040" name="object 37"/>
          <p:cNvSpPr/>
          <p:nvPr/>
        </p:nvSpPr>
        <p:spPr>
          <a:xfrm>
            <a:off x="4709159" y="3297935"/>
            <a:ext cx="1001268" cy="647702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45" name="object 38"/>
          <p:cNvGrpSpPr/>
          <p:nvPr/>
        </p:nvGrpSpPr>
        <p:grpSpPr>
          <a:xfrm>
            <a:off x="4789932" y="3320796"/>
            <a:ext cx="877827" cy="485778"/>
            <a:chOff x="0" y="0"/>
            <a:chExt cx="877825" cy="485776"/>
          </a:xfrm>
        </p:grpSpPr>
        <p:sp>
          <p:nvSpPr>
            <p:cNvPr id="3041" name="Shape"/>
            <p:cNvSpPr/>
            <p:nvPr/>
          </p:nvSpPr>
          <p:spPr>
            <a:xfrm>
              <a:off x="0" y="409575"/>
              <a:ext cx="69852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9818" y="3600"/>
                  </a:lnTo>
                  <a:lnTo>
                    <a:pt x="98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2" name="Shape"/>
            <p:cNvSpPr/>
            <p:nvPr/>
          </p:nvSpPr>
          <p:spPr>
            <a:xfrm>
              <a:off x="31750" y="236600"/>
              <a:ext cx="833376" cy="18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" y="0"/>
                  </a:lnTo>
                  <a:lnTo>
                    <a:pt x="0" y="325"/>
                  </a:lnTo>
                  <a:lnTo>
                    <a:pt x="0" y="21600"/>
                  </a:lnTo>
                  <a:lnTo>
                    <a:pt x="329" y="21600"/>
                  </a:lnTo>
                  <a:lnTo>
                    <a:pt x="329" y="1477"/>
                  </a:lnTo>
                  <a:lnTo>
                    <a:pt x="165" y="1477"/>
                  </a:lnTo>
                  <a:lnTo>
                    <a:pt x="329" y="739"/>
                  </a:lnTo>
                  <a:lnTo>
                    <a:pt x="21600" y="73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3" name="Shape"/>
            <p:cNvSpPr/>
            <p:nvPr/>
          </p:nvSpPr>
          <p:spPr>
            <a:xfrm>
              <a:off x="44450" y="236599"/>
              <a:ext cx="833376" cy="1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35" y="0"/>
                  </a:lnTo>
                  <a:lnTo>
                    <a:pt x="21271" y="10800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21528" y="21600"/>
                  </a:lnTo>
                  <a:lnTo>
                    <a:pt x="21600" y="1663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4" name="Shape"/>
            <p:cNvSpPr/>
            <p:nvPr/>
          </p:nvSpPr>
          <p:spPr>
            <a:xfrm>
              <a:off x="865124" y="0"/>
              <a:ext cx="12702" cy="24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1035"/>
                  </a:lnTo>
                  <a:lnTo>
                    <a:pt x="21600" y="2103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46" name="object 39"/>
          <p:cNvSpPr/>
          <p:nvPr/>
        </p:nvSpPr>
        <p:spPr>
          <a:xfrm>
            <a:off x="5611367" y="3297935"/>
            <a:ext cx="252986" cy="64617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52" name="object 40"/>
          <p:cNvGrpSpPr/>
          <p:nvPr/>
        </p:nvGrpSpPr>
        <p:grpSpPr>
          <a:xfrm>
            <a:off x="5653785" y="3320796"/>
            <a:ext cx="129543" cy="484000"/>
            <a:chOff x="0" y="0"/>
            <a:chExt cx="129542" cy="483998"/>
          </a:xfrm>
        </p:grpSpPr>
        <p:sp>
          <p:nvSpPr>
            <p:cNvPr id="3047" name="Shape"/>
            <p:cNvSpPr/>
            <p:nvPr/>
          </p:nvSpPr>
          <p:spPr>
            <a:xfrm>
              <a:off x="53338" y="407796"/>
              <a:ext cx="69854" cy="7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9818" y="3600"/>
                  </a:lnTo>
                  <a:lnTo>
                    <a:pt x="98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8" name="Shape"/>
            <p:cNvSpPr/>
            <p:nvPr/>
          </p:nvSpPr>
          <p:spPr>
            <a:xfrm>
              <a:off x="85089" y="241934"/>
              <a:ext cx="12703" cy="17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68"/>
                  </a:lnTo>
                  <a:lnTo>
                    <a:pt x="10800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9" name="Shape"/>
            <p:cNvSpPr/>
            <p:nvPr/>
          </p:nvSpPr>
          <p:spPr>
            <a:xfrm>
              <a:off x="97790" y="407796"/>
              <a:ext cx="3175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0" name="Shape"/>
            <p:cNvSpPr/>
            <p:nvPr/>
          </p:nvSpPr>
          <p:spPr>
            <a:xfrm>
              <a:off x="-1" y="-1"/>
              <a:ext cx="85093" cy="24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4" y="0"/>
                  </a:moveTo>
                  <a:lnTo>
                    <a:pt x="0" y="0"/>
                  </a:lnTo>
                  <a:lnTo>
                    <a:pt x="0" y="21357"/>
                  </a:lnTo>
                  <a:lnTo>
                    <a:pt x="709" y="21600"/>
                  </a:lnTo>
                  <a:lnTo>
                    <a:pt x="21600" y="21600"/>
                  </a:lnTo>
                  <a:lnTo>
                    <a:pt x="21600" y="21048"/>
                  </a:lnTo>
                  <a:lnTo>
                    <a:pt x="3224" y="21048"/>
                  </a:lnTo>
                  <a:lnTo>
                    <a:pt x="1612" y="20495"/>
                  </a:lnTo>
                  <a:lnTo>
                    <a:pt x="3224" y="20495"/>
                  </a:lnTo>
                  <a:lnTo>
                    <a:pt x="322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1" name="Shape"/>
            <p:cNvSpPr/>
            <p:nvPr/>
          </p:nvSpPr>
          <p:spPr>
            <a:xfrm>
              <a:off x="12700" y="235584"/>
              <a:ext cx="8509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91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18376" y="10800"/>
                  </a:lnTo>
                  <a:lnTo>
                    <a:pt x="19988" y="21600"/>
                  </a:lnTo>
                  <a:lnTo>
                    <a:pt x="21600" y="21600"/>
                  </a:lnTo>
                  <a:lnTo>
                    <a:pt x="21600" y="4968"/>
                  </a:lnTo>
                  <a:lnTo>
                    <a:pt x="2089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53" name="object 41"/>
          <p:cNvSpPr/>
          <p:nvPr/>
        </p:nvSpPr>
        <p:spPr>
          <a:xfrm>
            <a:off x="1571243" y="2313432"/>
            <a:ext cx="1234443" cy="635509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58" name="object 42"/>
          <p:cNvGrpSpPr/>
          <p:nvPr/>
        </p:nvGrpSpPr>
        <p:grpSpPr>
          <a:xfrm>
            <a:off x="1613916" y="2336038"/>
            <a:ext cx="1072265" cy="511941"/>
            <a:chOff x="0" y="0"/>
            <a:chExt cx="1072263" cy="511939"/>
          </a:xfrm>
        </p:grpSpPr>
        <p:sp>
          <p:nvSpPr>
            <p:cNvPr id="3054" name="Shape"/>
            <p:cNvSpPr/>
            <p:nvPr/>
          </p:nvSpPr>
          <p:spPr>
            <a:xfrm>
              <a:off x="996061" y="435738"/>
              <a:ext cx="63503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5" name="Shape"/>
            <p:cNvSpPr/>
            <p:nvPr/>
          </p:nvSpPr>
          <p:spPr>
            <a:xfrm>
              <a:off x="529845" y="6350"/>
              <a:ext cx="466218" cy="47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467"/>
                  </a:lnTo>
                  <a:lnTo>
                    <a:pt x="129" y="21600"/>
                  </a:lnTo>
                  <a:lnTo>
                    <a:pt x="21600" y="21600"/>
                  </a:lnTo>
                  <a:lnTo>
                    <a:pt x="21600" y="21311"/>
                  </a:lnTo>
                  <a:lnTo>
                    <a:pt x="588" y="21311"/>
                  </a:lnTo>
                  <a:lnTo>
                    <a:pt x="294" y="21021"/>
                  </a:lnTo>
                  <a:lnTo>
                    <a:pt x="588" y="21021"/>
                  </a:lnTo>
                  <a:lnTo>
                    <a:pt x="588" y="289"/>
                  </a:lnTo>
                  <a:lnTo>
                    <a:pt x="294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6" name="Shape"/>
            <p:cNvSpPr/>
            <p:nvPr/>
          </p:nvSpPr>
          <p:spPr>
            <a:xfrm>
              <a:off x="1008761" y="467488"/>
              <a:ext cx="6350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7" name="Shape"/>
            <p:cNvSpPr/>
            <p:nvPr/>
          </p:nvSpPr>
          <p:spPr>
            <a:xfrm>
              <a:off x="0" y="0"/>
              <a:ext cx="54254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094" y="21600"/>
                  </a:lnTo>
                  <a:lnTo>
                    <a:pt x="21094" y="10800"/>
                  </a:lnTo>
                  <a:lnTo>
                    <a:pt x="21600" y="10800"/>
                  </a:lnTo>
                  <a:lnTo>
                    <a:pt x="21600" y="4750"/>
                  </a:lnTo>
                  <a:lnTo>
                    <a:pt x="2148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59" name="object 43"/>
          <p:cNvSpPr/>
          <p:nvPr/>
        </p:nvSpPr>
        <p:spPr>
          <a:xfrm>
            <a:off x="2628900" y="1967482"/>
            <a:ext cx="2363724" cy="152705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0" name="object 44"/>
          <p:cNvSpPr/>
          <p:nvPr/>
        </p:nvSpPr>
        <p:spPr>
          <a:xfrm>
            <a:off x="2686050" y="2001771"/>
            <a:ext cx="2249425" cy="1412751"/>
          </a:xfrm>
          <a:prstGeom prst="rect">
            <a:avLst/>
          </a:prstGeom>
          <a:ln w="28956">
            <a:solidFill>
              <a:srgbClr val="464646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1" name="object 45"/>
          <p:cNvSpPr txBox="1"/>
          <p:nvPr/>
        </p:nvSpPr>
        <p:spPr>
          <a:xfrm>
            <a:off x="3304413" y="3250183"/>
            <a:ext cx="10039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  <a:r>
              <a:rPr spc="-80"/>
              <a:t> </a:t>
            </a:r>
            <a:r>
              <a:t>Metrics</a:t>
            </a:r>
          </a:p>
        </p:txBody>
      </p:sp>
      <p:sp>
        <p:nvSpPr>
          <p:cNvPr id="3062" name="object 46"/>
          <p:cNvSpPr/>
          <p:nvPr/>
        </p:nvSpPr>
        <p:spPr>
          <a:xfrm>
            <a:off x="2814827" y="2156460"/>
            <a:ext cx="999746" cy="387097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3" name="object 47"/>
          <p:cNvSpPr/>
          <p:nvPr/>
        </p:nvSpPr>
        <p:spPr>
          <a:xfrm>
            <a:off x="2881882" y="2191510"/>
            <a:ext cx="864110" cy="29870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4" name="object 48"/>
          <p:cNvSpPr/>
          <p:nvPr/>
        </p:nvSpPr>
        <p:spPr>
          <a:xfrm>
            <a:off x="2862071" y="2183892"/>
            <a:ext cx="905257" cy="292609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5" name="object 49"/>
          <p:cNvSpPr/>
          <p:nvPr/>
        </p:nvSpPr>
        <p:spPr>
          <a:xfrm>
            <a:off x="2862071" y="2183892"/>
            <a:ext cx="905258" cy="29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6" y="21600"/>
                </a:moveTo>
                <a:lnTo>
                  <a:pt x="20670" y="18722"/>
                </a:lnTo>
                <a:lnTo>
                  <a:pt x="21600" y="18000"/>
                </a:lnTo>
                <a:lnTo>
                  <a:pt x="20436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8000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6" name="object 50"/>
          <p:cNvSpPr txBox="1"/>
          <p:nvPr/>
        </p:nvSpPr>
        <p:spPr>
          <a:xfrm>
            <a:off x="2973451" y="2230372"/>
            <a:ext cx="6826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P</a:t>
            </a:r>
            <a:r>
              <a:t>UU</a:t>
            </a:r>
            <a:r>
              <a:rPr spc="0"/>
              <a:t>tili</a:t>
            </a:r>
            <a:r>
              <a:t>za</a:t>
            </a:r>
            <a:r>
              <a:rPr spc="0"/>
              <a:t>tion</a:t>
            </a:r>
          </a:p>
        </p:txBody>
      </p:sp>
      <p:sp>
        <p:nvSpPr>
          <p:cNvPr id="3067" name="object 51"/>
          <p:cNvSpPr/>
          <p:nvPr/>
        </p:nvSpPr>
        <p:spPr>
          <a:xfrm>
            <a:off x="3139438" y="2471927"/>
            <a:ext cx="1196340" cy="387097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8" name="object 52"/>
          <p:cNvSpPr/>
          <p:nvPr/>
        </p:nvSpPr>
        <p:spPr>
          <a:xfrm>
            <a:off x="3203448" y="2506977"/>
            <a:ext cx="1065278" cy="298706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9" name="object 53"/>
          <p:cNvSpPr/>
          <p:nvPr/>
        </p:nvSpPr>
        <p:spPr>
          <a:xfrm>
            <a:off x="3186682" y="2499360"/>
            <a:ext cx="1101854" cy="292609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0" name="object 54"/>
          <p:cNvSpPr/>
          <p:nvPr/>
        </p:nvSpPr>
        <p:spPr>
          <a:xfrm>
            <a:off x="3186682" y="2499360"/>
            <a:ext cx="1101854" cy="29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44" y="21600"/>
                </a:moveTo>
                <a:lnTo>
                  <a:pt x="20836" y="18722"/>
                </a:lnTo>
                <a:lnTo>
                  <a:pt x="21600" y="18000"/>
                </a:lnTo>
                <a:lnTo>
                  <a:pt x="20644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8000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1" name="object 55"/>
          <p:cNvSpPr txBox="1"/>
          <p:nvPr/>
        </p:nvSpPr>
        <p:spPr>
          <a:xfrm>
            <a:off x="3295015" y="2544826"/>
            <a:ext cx="88392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</a:t>
            </a:r>
            <a:r>
              <a:rPr spc="-5"/>
              <a:t>a</a:t>
            </a:r>
            <a:r>
              <a:t>t</a:t>
            </a:r>
            <a:r>
              <a:rPr spc="-5"/>
              <a:t>u</a:t>
            </a:r>
            <a:r>
              <a:t>s</a:t>
            </a:r>
            <a:r>
              <a:rPr spc="-5"/>
              <a:t>Che</a:t>
            </a:r>
            <a:r>
              <a:t>ckFailed</a:t>
            </a:r>
          </a:p>
        </p:txBody>
      </p:sp>
      <p:sp>
        <p:nvSpPr>
          <p:cNvPr id="3072" name="object 56"/>
          <p:cNvSpPr/>
          <p:nvPr/>
        </p:nvSpPr>
        <p:spPr>
          <a:xfrm>
            <a:off x="158493" y="3049521"/>
            <a:ext cx="1502667" cy="10302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3" name="object 57"/>
          <p:cNvSpPr/>
          <p:nvPr/>
        </p:nvSpPr>
        <p:spPr>
          <a:xfrm>
            <a:off x="205738" y="3076955"/>
            <a:ext cx="1408179" cy="935738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4" name="object 58"/>
          <p:cNvSpPr/>
          <p:nvPr/>
        </p:nvSpPr>
        <p:spPr>
          <a:xfrm>
            <a:off x="205738" y="3076954"/>
            <a:ext cx="1408179" cy="935740"/>
          </a:xfrm>
          <a:prstGeom prst="rect">
            <a:avLst/>
          </a:prstGeom>
          <a:ln w="9143">
            <a:solidFill>
              <a:srgbClr val="94959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5" name="object 59"/>
          <p:cNvSpPr txBox="1"/>
          <p:nvPr/>
        </p:nvSpPr>
        <p:spPr>
          <a:xfrm>
            <a:off x="363727" y="3254118"/>
            <a:ext cx="1090295" cy="52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334" algn="ctr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  Application-  </a:t>
            </a:r>
            <a:r>
              <a:rPr spc="0"/>
              <a:t>Specific</a:t>
            </a:r>
            <a:r>
              <a:rPr spc="-104"/>
              <a:t> </a:t>
            </a:r>
            <a:r>
              <a:t>Metrics</a:t>
            </a:r>
          </a:p>
        </p:txBody>
      </p:sp>
      <p:sp>
        <p:nvSpPr>
          <p:cNvPr id="3076" name="object 60"/>
          <p:cNvSpPr/>
          <p:nvPr/>
        </p:nvSpPr>
        <p:spPr>
          <a:xfrm>
            <a:off x="1571243" y="2711194"/>
            <a:ext cx="1234443" cy="88392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81" name="object 61"/>
          <p:cNvGrpSpPr/>
          <p:nvPr/>
        </p:nvGrpSpPr>
        <p:grpSpPr>
          <a:xfrm>
            <a:off x="1613916" y="2772155"/>
            <a:ext cx="1072265" cy="760607"/>
            <a:chOff x="0" y="0"/>
            <a:chExt cx="1072263" cy="760605"/>
          </a:xfrm>
        </p:grpSpPr>
        <p:sp>
          <p:nvSpPr>
            <p:cNvPr id="3077" name="Shape"/>
            <p:cNvSpPr/>
            <p:nvPr/>
          </p:nvSpPr>
          <p:spPr>
            <a:xfrm>
              <a:off x="0" y="747903"/>
              <a:ext cx="54254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9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84" y="21600"/>
                  </a:lnTo>
                  <a:lnTo>
                    <a:pt x="21600" y="16632"/>
                  </a:lnTo>
                  <a:lnTo>
                    <a:pt x="21600" y="10800"/>
                  </a:lnTo>
                  <a:lnTo>
                    <a:pt x="21094" y="10800"/>
                  </a:lnTo>
                  <a:lnTo>
                    <a:pt x="210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8" name="Shape"/>
            <p:cNvSpPr/>
            <p:nvPr/>
          </p:nvSpPr>
          <p:spPr>
            <a:xfrm>
              <a:off x="529845" y="31750"/>
              <a:ext cx="466218" cy="72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9" y="0"/>
                  </a:lnTo>
                  <a:lnTo>
                    <a:pt x="0" y="84"/>
                  </a:lnTo>
                  <a:lnTo>
                    <a:pt x="0" y="21600"/>
                  </a:lnTo>
                  <a:lnTo>
                    <a:pt x="294" y="21410"/>
                  </a:lnTo>
                  <a:lnTo>
                    <a:pt x="588" y="21410"/>
                  </a:lnTo>
                  <a:lnTo>
                    <a:pt x="588" y="380"/>
                  </a:lnTo>
                  <a:lnTo>
                    <a:pt x="294" y="380"/>
                  </a:lnTo>
                  <a:lnTo>
                    <a:pt x="588" y="190"/>
                  </a:lnTo>
                  <a:lnTo>
                    <a:pt x="21600" y="19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9" name="Shape"/>
            <p:cNvSpPr/>
            <p:nvPr/>
          </p:nvSpPr>
          <p:spPr>
            <a:xfrm>
              <a:off x="996061" y="-1"/>
              <a:ext cx="63503" cy="7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0" name="Shape"/>
            <p:cNvSpPr/>
            <p:nvPr/>
          </p:nvSpPr>
          <p:spPr>
            <a:xfrm>
              <a:off x="1008761" y="31750"/>
              <a:ext cx="6350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82" name="object 62"/>
          <p:cNvSpPr/>
          <p:nvPr/>
        </p:nvSpPr>
        <p:spPr>
          <a:xfrm>
            <a:off x="3776471" y="2785872"/>
            <a:ext cx="1097281" cy="387097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3" name="object 63"/>
          <p:cNvSpPr/>
          <p:nvPr/>
        </p:nvSpPr>
        <p:spPr>
          <a:xfrm>
            <a:off x="3857244" y="2820922"/>
            <a:ext cx="935738" cy="298705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4" name="object 64"/>
          <p:cNvSpPr/>
          <p:nvPr/>
        </p:nvSpPr>
        <p:spPr>
          <a:xfrm>
            <a:off x="3823715" y="2813304"/>
            <a:ext cx="1002793" cy="292609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5" name="object 65"/>
          <p:cNvSpPr/>
          <p:nvPr/>
        </p:nvSpPr>
        <p:spPr>
          <a:xfrm>
            <a:off x="3823715" y="2813304"/>
            <a:ext cx="1002793" cy="29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50" y="21600"/>
                </a:moveTo>
                <a:lnTo>
                  <a:pt x="20760" y="18722"/>
                </a:lnTo>
                <a:lnTo>
                  <a:pt x="21600" y="18000"/>
                </a:lnTo>
                <a:lnTo>
                  <a:pt x="2055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8000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6" name="object 66"/>
          <p:cNvSpPr txBox="1"/>
          <p:nvPr/>
        </p:nvSpPr>
        <p:spPr>
          <a:xfrm>
            <a:off x="3949446" y="2859403"/>
            <a:ext cx="7531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PageViewCount</a:t>
            </a:r>
          </a:p>
        </p:txBody>
      </p:sp>
      <p:sp>
        <p:nvSpPr>
          <p:cNvPr id="3087" name="object 67"/>
          <p:cNvSpPr/>
          <p:nvPr/>
        </p:nvSpPr>
        <p:spPr>
          <a:xfrm>
            <a:off x="2540505" y="1308189"/>
            <a:ext cx="574547" cy="144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8" name="object 68"/>
          <p:cNvSpPr/>
          <p:nvPr/>
        </p:nvSpPr>
        <p:spPr>
          <a:xfrm>
            <a:off x="2742370" y="908298"/>
            <a:ext cx="230957" cy="482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9" name="object 69"/>
          <p:cNvSpPr/>
          <p:nvPr/>
        </p:nvSpPr>
        <p:spPr>
          <a:xfrm>
            <a:off x="2646288" y="1009378"/>
            <a:ext cx="172777" cy="351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0" name="object 70"/>
          <p:cNvSpPr/>
          <p:nvPr/>
        </p:nvSpPr>
        <p:spPr>
          <a:xfrm>
            <a:off x="2767059" y="997860"/>
            <a:ext cx="61702" cy="41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1" name="object 71"/>
          <p:cNvSpPr/>
          <p:nvPr/>
        </p:nvSpPr>
        <p:spPr>
          <a:xfrm>
            <a:off x="2675377" y="908299"/>
            <a:ext cx="66996" cy="48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6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2" name="object 72"/>
          <p:cNvSpPr/>
          <p:nvPr/>
        </p:nvSpPr>
        <p:spPr>
          <a:xfrm>
            <a:off x="2540505" y="1350749"/>
            <a:ext cx="288255" cy="20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3" name="object 73"/>
          <p:cNvSpPr/>
          <p:nvPr/>
        </p:nvSpPr>
        <p:spPr>
          <a:xfrm>
            <a:off x="2828760" y="1351751"/>
            <a:ext cx="286294" cy="202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5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4" name="object 74"/>
          <p:cNvSpPr/>
          <p:nvPr/>
        </p:nvSpPr>
        <p:spPr>
          <a:xfrm>
            <a:off x="2597804" y="1009378"/>
            <a:ext cx="48485" cy="351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5" name="object 75"/>
          <p:cNvSpPr/>
          <p:nvPr/>
        </p:nvSpPr>
        <p:spPr>
          <a:xfrm>
            <a:off x="2828760" y="996965"/>
            <a:ext cx="208040" cy="41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object 2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098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9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0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1" name="object 5"/>
          <p:cNvSpPr txBox="1"/>
          <p:nvPr>
            <p:ph type="title"/>
          </p:nvPr>
        </p:nvSpPr>
        <p:spPr>
          <a:xfrm>
            <a:off x="415542" y="139064"/>
            <a:ext cx="219837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Auto Scaling</a:t>
            </a:r>
          </a:p>
        </p:txBody>
      </p:sp>
      <p:sp>
        <p:nvSpPr>
          <p:cNvPr id="3102" name="object 6"/>
          <p:cNvSpPr txBox="1"/>
          <p:nvPr/>
        </p:nvSpPr>
        <p:spPr>
          <a:xfrm>
            <a:off x="2436622" y="1457655"/>
            <a:ext cx="5205730" cy="155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 </a:t>
            </a:r>
            <a:r>
              <a:rPr b="0"/>
              <a:t>your Amazon EC2</a:t>
            </a:r>
            <a:r>
              <a:rPr b="0" spc="-180"/>
              <a:t> </a:t>
            </a:r>
            <a:r>
              <a:rPr b="0"/>
              <a:t>capacity</a:t>
            </a:r>
          </a:p>
          <a:p>
            <a:pPr indent="355600"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automatically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Well-suited </a:t>
            </a:r>
            <a:r>
              <a:rPr spc="0"/>
              <a:t>for applications that</a:t>
            </a:r>
            <a:r>
              <a:rPr spc="-114"/>
              <a:t> </a:t>
            </a:r>
            <a:r>
              <a:rPr spc="0"/>
              <a:t>experience</a:t>
            </a:r>
          </a:p>
          <a:p>
            <a:pPr indent="355600">
              <a:defRPr b="1"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variability </a:t>
            </a:r>
            <a:r>
              <a:rPr spc="0"/>
              <a:t>in</a:t>
            </a:r>
            <a:r>
              <a:rPr spc="-25"/>
              <a:t> </a:t>
            </a:r>
            <a:r>
              <a:rPr spc="0"/>
              <a:t>usage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Available </a:t>
            </a:r>
            <a:r>
              <a:rPr spc="0"/>
              <a:t>at no additional</a:t>
            </a:r>
            <a:r>
              <a:rPr spc="-35"/>
              <a:t> </a:t>
            </a:r>
            <a:r>
              <a:rPr spc="0"/>
              <a:t>charge</a:t>
            </a:r>
          </a:p>
        </p:txBody>
      </p:sp>
      <p:sp>
        <p:nvSpPr>
          <p:cNvPr id="3103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4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5" name="object 9"/>
          <p:cNvSpPr/>
          <p:nvPr/>
        </p:nvSpPr>
        <p:spPr>
          <a:xfrm>
            <a:off x="836674" y="2609088"/>
            <a:ext cx="1170435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6" name="object 10"/>
          <p:cNvSpPr txBox="1"/>
          <p:nvPr/>
        </p:nvSpPr>
        <p:spPr>
          <a:xfrm>
            <a:off x="1020874" y="2729608"/>
            <a:ext cx="692787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716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 S</a:t>
            </a:r>
            <a:r>
              <a:rPr spc="0"/>
              <a:t>c</a:t>
            </a:r>
            <a:r>
              <a:t>aling</a:t>
            </a:r>
          </a:p>
        </p:txBody>
      </p:sp>
      <p:sp>
        <p:nvSpPr>
          <p:cNvPr id="3107" name="object 11"/>
          <p:cNvSpPr/>
          <p:nvPr/>
        </p:nvSpPr>
        <p:spPr>
          <a:xfrm>
            <a:off x="1213926" y="1792203"/>
            <a:ext cx="59581" cy="3388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8" name="object 12"/>
          <p:cNvSpPr/>
          <p:nvPr/>
        </p:nvSpPr>
        <p:spPr>
          <a:xfrm>
            <a:off x="1474060" y="1792203"/>
            <a:ext cx="59582" cy="3388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9" name="object 13"/>
          <p:cNvSpPr/>
          <p:nvPr/>
        </p:nvSpPr>
        <p:spPr>
          <a:xfrm>
            <a:off x="1393646" y="1899822"/>
            <a:ext cx="80417" cy="117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0" name="object 14"/>
          <p:cNvSpPr/>
          <p:nvPr/>
        </p:nvSpPr>
        <p:spPr>
          <a:xfrm>
            <a:off x="1273505" y="1897831"/>
            <a:ext cx="84398" cy="11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1" name="object 15"/>
          <p:cNvSpPr/>
          <p:nvPr/>
        </p:nvSpPr>
        <p:spPr>
          <a:xfrm>
            <a:off x="1624982" y="2079176"/>
            <a:ext cx="133739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2" name="object 16"/>
          <p:cNvSpPr/>
          <p:nvPr/>
        </p:nvSpPr>
        <p:spPr>
          <a:xfrm>
            <a:off x="987549" y="2079176"/>
            <a:ext cx="137021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3" name="object 17"/>
          <p:cNvSpPr/>
          <p:nvPr/>
        </p:nvSpPr>
        <p:spPr>
          <a:xfrm>
            <a:off x="1463147" y="1982528"/>
            <a:ext cx="161836" cy="19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4" name="object 18"/>
          <p:cNvSpPr/>
          <p:nvPr/>
        </p:nvSpPr>
        <p:spPr>
          <a:xfrm>
            <a:off x="987550" y="1824095"/>
            <a:ext cx="299846" cy="318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5" name="object 19"/>
          <p:cNvSpPr/>
          <p:nvPr/>
        </p:nvSpPr>
        <p:spPr>
          <a:xfrm>
            <a:off x="1124570" y="1984518"/>
            <a:ext cx="162829" cy="192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6" name="object 20"/>
          <p:cNvSpPr/>
          <p:nvPr/>
        </p:nvSpPr>
        <p:spPr>
          <a:xfrm>
            <a:off x="1463148" y="1824095"/>
            <a:ext cx="295573" cy="318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7" name="object 21"/>
          <p:cNvSpPr/>
          <p:nvPr/>
        </p:nvSpPr>
        <p:spPr>
          <a:xfrm>
            <a:off x="1213925" y="2186788"/>
            <a:ext cx="319717" cy="1953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121" name="object 22"/>
          <p:cNvGrpSpPr/>
          <p:nvPr/>
        </p:nvGrpSpPr>
        <p:grpSpPr>
          <a:xfrm>
            <a:off x="1213925" y="1636769"/>
            <a:ext cx="319717" cy="711443"/>
            <a:chOff x="0" y="0"/>
            <a:chExt cx="319715" cy="711441"/>
          </a:xfrm>
        </p:grpSpPr>
        <p:sp>
          <p:nvSpPr>
            <p:cNvPr id="3118" name="Triangle"/>
            <p:cNvSpPr/>
            <p:nvPr/>
          </p:nvSpPr>
          <p:spPr>
            <a:xfrm>
              <a:off x="-1" y="550020"/>
              <a:ext cx="319717" cy="16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9" name="Shape"/>
            <p:cNvSpPr/>
            <p:nvPr/>
          </p:nvSpPr>
          <p:spPr>
            <a:xfrm>
              <a:off x="59580" y="155433"/>
              <a:ext cx="200556" cy="39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0" name="Shape"/>
            <p:cNvSpPr/>
            <p:nvPr/>
          </p:nvSpPr>
          <p:spPr>
            <a:xfrm>
              <a:off x="-1" y="0"/>
              <a:ext cx="319717" cy="15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object 2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124" name="object 2"/>
          <p:cNvSpPr txBox="1"/>
          <p:nvPr>
            <p:ph type="title"/>
          </p:nvPr>
        </p:nvSpPr>
        <p:spPr>
          <a:xfrm>
            <a:off x="415542" y="139064"/>
            <a:ext cx="3699513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Auto Scaling Benefits</a:t>
            </a:r>
          </a:p>
        </p:txBody>
      </p:sp>
      <p:sp>
        <p:nvSpPr>
          <p:cNvPr id="3125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6" name="object 4"/>
          <p:cNvSpPr/>
          <p:nvPr/>
        </p:nvSpPr>
        <p:spPr>
          <a:xfrm>
            <a:off x="8325987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7" name="object 5"/>
          <p:cNvSpPr/>
          <p:nvPr/>
        </p:nvSpPr>
        <p:spPr>
          <a:xfrm>
            <a:off x="8585610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8" name="object 6"/>
          <p:cNvSpPr/>
          <p:nvPr/>
        </p:nvSpPr>
        <p:spPr>
          <a:xfrm>
            <a:off x="8505355" y="503301"/>
            <a:ext cx="80258" cy="11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9" name="object 7"/>
          <p:cNvSpPr/>
          <p:nvPr/>
        </p:nvSpPr>
        <p:spPr>
          <a:xfrm>
            <a:off x="8385450" y="501314"/>
            <a:ext cx="84233" cy="11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30" name="object 8"/>
          <p:cNvSpPr/>
          <p:nvPr/>
        </p:nvSpPr>
        <p:spPr>
          <a:xfrm>
            <a:off x="8736234" y="682291"/>
            <a:ext cx="133478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1" name="object 9"/>
          <p:cNvSpPr/>
          <p:nvPr/>
        </p:nvSpPr>
        <p:spPr>
          <a:xfrm>
            <a:off x="8100059" y="682289"/>
            <a:ext cx="136751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2" name="object 10"/>
          <p:cNvSpPr/>
          <p:nvPr/>
        </p:nvSpPr>
        <p:spPr>
          <a:xfrm>
            <a:off x="8574720" y="585840"/>
            <a:ext cx="161518" cy="19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33" name="object 11"/>
          <p:cNvSpPr/>
          <p:nvPr/>
        </p:nvSpPr>
        <p:spPr>
          <a:xfrm>
            <a:off x="8100059" y="427728"/>
            <a:ext cx="299257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34" name="object 12"/>
          <p:cNvSpPr/>
          <p:nvPr/>
        </p:nvSpPr>
        <p:spPr>
          <a:xfrm>
            <a:off x="8236808" y="587825"/>
            <a:ext cx="162509" cy="191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35" name="object 13"/>
          <p:cNvSpPr/>
          <p:nvPr/>
        </p:nvSpPr>
        <p:spPr>
          <a:xfrm>
            <a:off x="8574720" y="427728"/>
            <a:ext cx="294993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36" name="object 14"/>
          <p:cNvSpPr/>
          <p:nvPr/>
        </p:nvSpPr>
        <p:spPr>
          <a:xfrm>
            <a:off x="8325987" y="789681"/>
            <a:ext cx="319087" cy="1949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140" name="object 15"/>
          <p:cNvGrpSpPr/>
          <p:nvPr/>
        </p:nvGrpSpPr>
        <p:grpSpPr>
          <a:xfrm>
            <a:off x="8325987" y="240787"/>
            <a:ext cx="319088" cy="709984"/>
            <a:chOff x="0" y="0"/>
            <a:chExt cx="319086" cy="709983"/>
          </a:xfrm>
        </p:grpSpPr>
        <p:sp>
          <p:nvSpPr>
            <p:cNvPr id="3137" name="Triangle"/>
            <p:cNvSpPr/>
            <p:nvPr/>
          </p:nvSpPr>
          <p:spPr>
            <a:xfrm>
              <a:off x="0" y="548893"/>
              <a:ext cx="319087" cy="16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8" name="Shape"/>
            <p:cNvSpPr/>
            <p:nvPr/>
          </p:nvSpPr>
          <p:spPr>
            <a:xfrm>
              <a:off x="59462" y="155116"/>
              <a:ext cx="200162" cy="39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9" name="Shape"/>
            <p:cNvSpPr/>
            <p:nvPr/>
          </p:nvSpPr>
          <p:spPr>
            <a:xfrm>
              <a:off x="0" y="0"/>
              <a:ext cx="319086" cy="15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141" name="object 16"/>
          <p:cNvSpPr txBox="1"/>
          <p:nvPr/>
        </p:nvSpPr>
        <p:spPr>
          <a:xfrm>
            <a:off x="6329553" y="1824988"/>
            <a:ext cx="12636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83818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 Cost  Manageme</a:t>
            </a:r>
            <a:r>
              <a:rPr spc="-15"/>
              <a:t>n</a:t>
            </a:r>
            <a:r>
              <a:t>t</a:t>
            </a:r>
          </a:p>
        </p:txBody>
      </p:sp>
      <p:sp>
        <p:nvSpPr>
          <p:cNvPr id="3142" name="object 17"/>
          <p:cNvSpPr/>
          <p:nvPr/>
        </p:nvSpPr>
        <p:spPr>
          <a:xfrm>
            <a:off x="647699" y="1301495"/>
            <a:ext cx="7559041" cy="27584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43" name="object 18"/>
          <p:cNvSpPr txBox="1"/>
          <p:nvPr/>
        </p:nvSpPr>
        <p:spPr>
          <a:xfrm>
            <a:off x="3987165" y="1823717"/>
            <a:ext cx="1085217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8920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  </a:t>
            </a:r>
            <a:r>
              <a:rPr spc="-104"/>
              <a:t>A</a:t>
            </a:r>
            <a:r>
              <a:rPr spc="-30"/>
              <a:t>v</a:t>
            </a:r>
            <a:r>
              <a:t>a</a:t>
            </a:r>
            <a:r>
              <a:rPr spc="5"/>
              <a:t>i</a:t>
            </a:r>
            <a:r>
              <a:t>lab</a:t>
            </a:r>
            <a:r>
              <a:rPr spc="0"/>
              <a:t>i</a:t>
            </a:r>
            <a:r>
              <a:t>l</a:t>
            </a:r>
            <a:r>
              <a:rPr spc="5"/>
              <a:t>i</a:t>
            </a:r>
            <a:r>
              <a:rPr spc="0"/>
              <a:t>t</a:t>
            </a:r>
            <a:r>
              <a:t>y</a:t>
            </a:r>
          </a:p>
        </p:txBody>
      </p:sp>
      <p:sp>
        <p:nvSpPr>
          <p:cNvPr id="3144" name="object 19"/>
          <p:cNvSpPr/>
          <p:nvPr/>
        </p:nvSpPr>
        <p:spPr>
          <a:xfrm>
            <a:off x="3633215" y="2174748"/>
            <a:ext cx="1915669" cy="12847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45" name="object 20"/>
          <p:cNvSpPr txBox="1"/>
          <p:nvPr/>
        </p:nvSpPr>
        <p:spPr>
          <a:xfrm>
            <a:off x="1461897" y="1831083"/>
            <a:ext cx="115379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81279" marR="5080" indent="-69214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</a:t>
            </a:r>
            <a:r>
              <a:rPr spc="-60"/>
              <a:t> </a:t>
            </a:r>
            <a:r>
              <a:t>Fault  </a:t>
            </a:r>
            <a:r>
              <a:rPr spc="-20"/>
              <a:t>Tolerance</a:t>
            </a:r>
          </a:p>
        </p:txBody>
      </p:sp>
      <p:sp>
        <p:nvSpPr>
          <p:cNvPr id="3146" name="object 21"/>
          <p:cNvSpPr/>
          <p:nvPr/>
        </p:nvSpPr>
        <p:spPr>
          <a:xfrm>
            <a:off x="934210" y="1641348"/>
            <a:ext cx="2141223" cy="188519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object 1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149" name="object 2"/>
          <p:cNvSpPr txBox="1"/>
          <p:nvPr>
            <p:ph type="title"/>
          </p:nvPr>
        </p:nvSpPr>
        <p:spPr>
          <a:xfrm>
            <a:off x="415543" y="139064"/>
            <a:ext cx="391477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Launch Configurations</a:t>
            </a:r>
          </a:p>
        </p:txBody>
      </p:sp>
      <p:sp>
        <p:nvSpPr>
          <p:cNvPr id="3150" name="object 3"/>
          <p:cNvSpPr txBox="1"/>
          <p:nvPr/>
        </p:nvSpPr>
        <p:spPr>
          <a:xfrm>
            <a:off x="419505" y="998600"/>
            <a:ext cx="7175501" cy="3242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launch </a:t>
            </a:r>
            <a:r>
              <a:rPr b="1" spc="-5"/>
              <a:t>configuration </a:t>
            </a:r>
            <a:r>
              <a:rPr spc="-5"/>
              <a:t>is a template </a:t>
            </a:r>
            <a:r>
              <a:t>that </a:t>
            </a:r>
            <a:r>
              <a:rPr spc="-5"/>
              <a:t>an</a:t>
            </a:r>
            <a:r>
              <a:rPr spc="-260"/>
              <a:t> </a:t>
            </a:r>
            <a:r>
              <a:t>Auto  </a:t>
            </a:r>
            <a:r>
              <a:rPr spc="-5"/>
              <a:t>Scaling group uses </a:t>
            </a:r>
            <a:r>
              <a:t>to </a:t>
            </a:r>
            <a:r>
              <a:rPr spc="-5"/>
              <a:t>launch EC2</a:t>
            </a:r>
            <a:r>
              <a:rPr spc="80"/>
              <a:t> </a:t>
            </a:r>
            <a:r>
              <a:rPr spc="-5"/>
              <a:t>instances.</a:t>
            </a:r>
          </a:p>
          <a:p>
            <a:pPr marL="355600" indent="-342900">
              <a:lnSpc>
                <a:spcPts val="2700"/>
              </a:lnSpc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</a:t>
            </a:r>
            <a:r>
              <a:rPr spc="0"/>
              <a:t>you create a </a:t>
            </a:r>
            <a:r>
              <a:t>launch configuration, </a:t>
            </a:r>
            <a:r>
              <a:rPr spc="0"/>
              <a:t>you</a:t>
            </a:r>
            <a:r>
              <a:rPr spc="25"/>
              <a:t> </a:t>
            </a:r>
            <a:r>
              <a:rPr spc="0"/>
              <a:t>can</a:t>
            </a:r>
          </a:p>
          <a:p>
            <a:pPr indent="355600">
              <a:lnSpc>
                <a:spcPts val="2700"/>
              </a:lnSpc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specify: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AMI</a:t>
            </a:r>
            <a:r>
              <a:rPr spc="-19"/>
              <a:t> </a:t>
            </a:r>
            <a:r>
              <a:rPr spc="-4"/>
              <a:t>ID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45"/>
              <a:t> </a:t>
            </a:r>
            <a:r>
              <a:rPr spc="-4"/>
              <a:t>type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Key</a:t>
            </a:r>
            <a:r>
              <a:rPr spc="-15"/>
              <a:t> </a:t>
            </a:r>
            <a:r>
              <a:t>pair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-35"/>
              <a:t> </a:t>
            </a:r>
            <a:r>
              <a:t>groups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Block device</a:t>
            </a:r>
            <a:r>
              <a:rPr spc="-35"/>
              <a:t> </a:t>
            </a:r>
            <a:r>
              <a:t>mapping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30"/>
              <a:t> </a:t>
            </a:r>
            <a:r>
              <a:t>data</a:t>
            </a:r>
          </a:p>
        </p:txBody>
      </p:sp>
      <p:sp>
        <p:nvSpPr>
          <p:cNvPr id="3151" name="object 4"/>
          <p:cNvSpPr/>
          <p:nvPr/>
        </p:nvSpPr>
        <p:spPr>
          <a:xfrm>
            <a:off x="5388852" y="2596894"/>
            <a:ext cx="2523766" cy="10770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2" name="object 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3" name="object 6"/>
          <p:cNvSpPr/>
          <p:nvPr/>
        </p:nvSpPr>
        <p:spPr>
          <a:xfrm>
            <a:off x="8325987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4" name="object 7"/>
          <p:cNvSpPr/>
          <p:nvPr/>
        </p:nvSpPr>
        <p:spPr>
          <a:xfrm>
            <a:off x="8585610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5" name="object 8"/>
          <p:cNvSpPr/>
          <p:nvPr/>
        </p:nvSpPr>
        <p:spPr>
          <a:xfrm>
            <a:off x="8505355" y="503301"/>
            <a:ext cx="80258" cy="11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6" name="object 9"/>
          <p:cNvSpPr/>
          <p:nvPr/>
        </p:nvSpPr>
        <p:spPr>
          <a:xfrm>
            <a:off x="8385450" y="501314"/>
            <a:ext cx="84233" cy="11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7" name="object 10"/>
          <p:cNvSpPr/>
          <p:nvPr/>
        </p:nvSpPr>
        <p:spPr>
          <a:xfrm>
            <a:off x="8736234" y="682291"/>
            <a:ext cx="133478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58" name="object 11"/>
          <p:cNvSpPr/>
          <p:nvPr/>
        </p:nvSpPr>
        <p:spPr>
          <a:xfrm>
            <a:off x="8100059" y="682289"/>
            <a:ext cx="136751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59" name="object 12"/>
          <p:cNvSpPr/>
          <p:nvPr/>
        </p:nvSpPr>
        <p:spPr>
          <a:xfrm>
            <a:off x="8574720" y="585840"/>
            <a:ext cx="161518" cy="19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60" name="object 13"/>
          <p:cNvSpPr/>
          <p:nvPr/>
        </p:nvSpPr>
        <p:spPr>
          <a:xfrm>
            <a:off x="8100059" y="427728"/>
            <a:ext cx="299257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61" name="object 14"/>
          <p:cNvSpPr/>
          <p:nvPr/>
        </p:nvSpPr>
        <p:spPr>
          <a:xfrm>
            <a:off x="8236808" y="587825"/>
            <a:ext cx="162509" cy="191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62" name="object 15"/>
          <p:cNvSpPr/>
          <p:nvPr/>
        </p:nvSpPr>
        <p:spPr>
          <a:xfrm>
            <a:off x="8574720" y="427728"/>
            <a:ext cx="294993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63" name="object 16"/>
          <p:cNvSpPr/>
          <p:nvPr/>
        </p:nvSpPr>
        <p:spPr>
          <a:xfrm>
            <a:off x="8325987" y="789681"/>
            <a:ext cx="319087" cy="194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167" name="object 17"/>
          <p:cNvGrpSpPr/>
          <p:nvPr/>
        </p:nvGrpSpPr>
        <p:grpSpPr>
          <a:xfrm>
            <a:off x="8325987" y="240787"/>
            <a:ext cx="319088" cy="709984"/>
            <a:chOff x="0" y="0"/>
            <a:chExt cx="319086" cy="709983"/>
          </a:xfrm>
        </p:grpSpPr>
        <p:sp>
          <p:nvSpPr>
            <p:cNvPr id="3164" name="Triangle"/>
            <p:cNvSpPr/>
            <p:nvPr/>
          </p:nvSpPr>
          <p:spPr>
            <a:xfrm>
              <a:off x="0" y="548893"/>
              <a:ext cx="319087" cy="16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5" name="Shape"/>
            <p:cNvSpPr/>
            <p:nvPr/>
          </p:nvSpPr>
          <p:spPr>
            <a:xfrm>
              <a:off x="59462" y="155116"/>
              <a:ext cx="200162" cy="39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6" name="Shape"/>
            <p:cNvSpPr/>
            <p:nvPr/>
          </p:nvSpPr>
          <p:spPr>
            <a:xfrm>
              <a:off x="0" y="0"/>
              <a:ext cx="319086" cy="15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object 4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170" name="object 2"/>
          <p:cNvSpPr txBox="1"/>
          <p:nvPr>
            <p:ph type="title"/>
          </p:nvPr>
        </p:nvSpPr>
        <p:spPr>
          <a:xfrm>
            <a:off x="415543" y="139064"/>
            <a:ext cx="355917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Auto Scaling Groups</a:t>
            </a:r>
          </a:p>
        </p:txBody>
      </p:sp>
      <p:sp>
        <p:nvSpPr>
          <p:cNvPr id="3171" name="object 3"/>
          <p:cNvSpPr txBox="1"/>
          <p:nvPr/>
        </p:nvSpPr>
        <p:spPr>
          <a:xfrm>
            <a:off x="419505" y="1035177"/>
            <a:ext cx="7823835" cy="1475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Contain a collection </a:t>
            </a:r>
            <a:r>
              <a:rPr spc="0"/>
              <a:t>of </a:t>
            </a:r>
            <a:r>
              <a:t>EC2 instances that share similar  characteristics.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Instances in an </a:t>
            </a:r>
            <a:r>
              <a:rPr spc="-5"/>
              <a:t>Auto Scaling </a:t>
            </a:r>
            <a:r>
              <a:t>group are treated as</a:t>
            </a:r>
            <a:r>
              <a:rPr spc="-175"/>
              <a:t> </a:t>
            </a:r>
            <a:r>
              <a:t>a</a:t>
            </a:r>
          </a:p>
          <a:p>
            <a:pPr indent="355600"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logical grouping </a:t>
            </a:r>
            <a:r>
              <a:rPr b="0" spc="0"/>
              <a:t>for the </a:t>
            </a:r>
            <a:r>
              <a:rPr b="0"/>
              <a:t>purpose </a:t>
            </a:r>
            <a:r>
              <a:rPr b="0" spc="0"/>
              <a:t>of </a:t>
            </a:r>
            <a:r>
              <a:rPr b="0"/>
              <a:t>instance</a:t>
            </a:r>
            <a:r>
              <a:rPr b="0" spc="0"/>
              <a:t> </a:t>
            </a:r>
            <a:r>
              <a:rPr b="0"/>
              <a:t>scaling</a:t>
            </a:r>
          </a:p>
        </p:txBody>
      </p:sp>
      <p:sp>
        <p:nvSpPr>
          <p:cNvPr id="3172" name="object 4"/>
          <p:cNvSpPr txBox="1"/>
          <p:nvPr/>
        </p:nvSpPr>
        <p:spPr>
          <a:xfrm>
            <a:off x="762405" y="2571749"/>
            <a:ext cx="248348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  <a:r>
              <a:rPr spc="-25"/>
              <a:t> </a:t>
            </a:r>
            <a:r>
              <a:t>management.</a:t>
            </a:r>
          </a:p>
        </p:txBody>
      </p:sp>
      <p:sp>
        <p:nvSpPr>
          <p:cNvPr id="3173" name="object 5"/>
          <p:cNvSpPr/>
          <p:nvPr/>
        </p:nvSpPr>
        <p:spPr>
          <a:xfrm>
            <a:off x="3605784" y="2865120"/>
            <a:ext cx="4037077" cy="10607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4" name="object 6"/>
          <p:cNvSpPr/>
          <p:nvPr/>
        </p:nvSpPr>
        <p:spPr>
          <a:xfrm>
            <a:off x="3653028" y="2892549"/>
            <a:ext cx="3942587" cy="9662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5" name="object 7"/>
          <p:cNvSpPr/>
          <p:nvPr/>
        </p:nvSpPr>
        <p:spPr>
          <a:xfrm>
            <a:off x="3653028" y="2892549"/>
            <a:ext cx="3942589" cy="966218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6" name="object 8"/>
          <p:cNvSpPr/>
          <p:nvPr/>
        </p:nvSpPr>
        <p:spPr>
          <a:xfrm>
            <a:off x="3851147" y="2958082"/>
            <a:ext cx="787910" cy="7620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7" name="object 9"/>
          <p:cNvSpPr/>
          <p:nvPr/>
        </p:nvSpPr>
        <p:spPr>
          <a:xfrm>
            <a:off x="3912870" y="2999993"/>
            <a:ext cx="664465" cy="638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40" y="0"/>
                </a:moveTo>
                <a:lnTo>
                  <a:pt x="3460" y="0"/>
                </a:lnTo>
                <a:lnTo>
                  <a:pt x="2113" y="283"/>
                </a:lnTo>
                <a:lnTo>
                  <a:pt x="1013" y="1054"/>
                </a:lnTo>
                <a:lnTo>
                  <a:pt x="272" y="2198"/>
                </a:lnTo>
                <a:lnTo>
                  <a:pt x="0" y="3600"/>
                </a:lnTo>
                <a:lnTo>
                  <a:pt x="0" y="18000"/>
                </a:lnTo>
                <a:lnTo>
                  <a:pt x="272" y="19402"/>
                </a:lnTo>
                <a:lnTo>
                  <a:pt x="1013" y="20546"/>
                </a:lnTo>
                <a:lnTo>
                  <a:pt x="2113" y="21317"/>
                </a:lnTo>
                <a:lnTo>
                  <a:pt x="3460" y="21600"/>
                </a:lnTo>
                <a:lnTo>
                  <a:pt x="18140" y="21600"/>
                </a:lnTo>
                <a:lnTo>
                  <a:pt x="19487" y="21317"/>
                </a:lnTo>
                <a:lnTo>
                  <a:pt x="20587" y="20546"/>
                </a:lnTo>
                <a:lnTo>
                  <a:pt x="21328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328" y="2198"/>
                </a:lnTo>
                <a:lnTo>
                  <a:pt x="20587" y="1054"/>
                </a:lnTo>
                <a:lnTo>
                  <a:pt x="19487" y="283"/>
                </a:lnTo>
                <a:lnTo>
                  <a:pt x="181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8" name="object 10"/>
          <p:cNvSpPr/>
          <p:nvPr/>
        </p:nvSpPr>
        <p:spPr>
          <a:xfrm>
            <a:off x="3912870" y="2999993"/>
            <a:ext cx="664465" cy="638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9" name="object 11"/>
          <p:cNvSpPr/>
          <p:nvPr/>
        </p:nvSpPr>
        <p:spPr>
          <a:xfrm>
            <a:off x="4773167" y="2950464"/>
            <a:ext cx="787910" cy="7620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0" name="object 12"/>
          <p:cNvSpPr/>
          <p:nvPr/>
        </p:nvSpPr>
        <p:spPr>
          <a:xfrm>
            <a:off x="4834890" y="2992372"/>
            <a:ext cx="664465" cy="63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40" y="0"/>
                </a:moveTo>
                <a:lnTo>
                  <a:pt x="3460" y="0"/>
                </a:lnTo>
                <a:lnTo>
                  <a:pt x="2113" y="283"/>
                </a:lnTo>
                <a:lnTo>
                  <a:pt x="1013" y="1054"/>
                </a:lnTo>
                <a:lnTo>
                  <a:pt x="272" y="2198"/>
                </a:lnTo>
                <a:lnTo>
                  <a:pt x="0" y="3600"/>
                </a:lnTo>
                <a:lnTo>
                  <a:pt x="0" y="18000"/>
                </a:lnTo>
                <a:lnTo>
                  <a:pt x="272" y="19402"/>
                </a:lnTo>
                <a:lnTo>
                  <a:pt x="1013" y="20546"/>
                </a:lnTo>
                <a:lnTo>
                  <a:pt x="2113" y="21317"/>
                </a:lnTo>
                <a:lnTo>
                  <a:pt x="3460" y="21600"/>
                </a:lnTo>
                <a:lnTo>
                  <a:pt x="18140" y="21600"/>
                </a:lnTo>
                <a:lnTo>
                  <a:pt x="19487" y="21317"/>
                </a:lnTo>
                <a:lnTo>
                  <a:pt x="20587" y="20546"/>
                </a:lnTo>
                <a:lnTo>
                  <a:pt x="21328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328" y="2198"/>
                </a:lnTo>
                <a:lnTo>
                  <a:pt x="20587" y="1054"/>
                </a:lnTo>
                <a:lnTo>
                  <a:pt x="19487" y="283"/>
                </a:lnTo>
                <a:lnTo>
                  <a:pt x="181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1" name="object 13"/>
          <p:cNvSpPr/>
          <p:nvPr/>
        </p:nvSpPr>
        <p:spPr>
          <a:xfrm>
            <a:off x="4834890" y="2992372"/>
            <a:ext cx="664465" cy="63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2" name="object 14"/>
          <p:cNvSpPr/>
          <p:nvPr/>
        </p:nvSpPr>
        <p:spPr>
          <a:xfrm>
            <a:off x="5696710" y="2958082"/>
            <a:ext cx="787910" cy="7620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3" name="object 15"/>
          <p:cNvSpPr/>
          <p:nvPr/>
        </p:nvSpPr>
        <p:spPr>
          <a:xfrm>
            <a:off x="5758434" y="2999993"/>
            <a:ext cx="664465" cy="638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FBB64B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4" name="object 16"/>
          <p:cNvSpPr/>
          <p:nvPr/>
        </p:nvSpPr>
        <p:spPr>
          <a:xfrm>
            <a:off x="6620256" y="2958082"/>
            <a:ext cx="787909" cy="7620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5" name="object 17"/>
          <p:cNvSpPr/>
          <p:nvPr/>
        </p:nvSpPr>
        <p:spPr>
          <a:xfrm>
            <a:off x="6681978" y="2999993"/>
            <a:ext cx="664466" cy="638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FBB64B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6" name="object 18"/>
          <p:cNvSpPr txBox="1"/>
          <p:nvPr/>
        </p:nvSpPr>
        <p:spPr>
          <a:xfrm>
            <a:off x="4655310" y="2619499"/>
            <a:ext cx="173799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</a:t>
            </a:r>
            <a:r>
              <a:rPr spc="-65"/>
              <a:t> </a:t>
            </a:r>
            <a:r>
              <a:t>group</a:t>
            </a:r>
          </a:p>
        </p:txBody>
      </p:sp>
      <p:sp>
        <p:nvSpPr>
          <p:cNvPr id="3187" name="object 19"/>
          <p:cNvSpPr/>
          <p:nvPr/>
        </p:nvSpPr>
        <p:spPr>
          <a:xfrm>
            <a:off x="3826764" y="3608832"/>
            <a:ext cx="835151" cy="37338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8" name="object 20"/>
          <p:cNvSpPr/>
          <p:nvPr/>
        </p:nvSpPr>
        <p:spPr>
          <a:xfrm>
            <a:off x="3882390" y="3630929"/>
            <a:ext cx="723902" cy="275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46" y="4205"/>
                </a:lnTo>
                <a:lnTo>
                  <a:pt x="21399" y="7638"/>
                </a:lnTo>
                <a:lnTo>
                  <a:pt x="21181" y="9952"/>
                </a:lnTo>
                <a:lnTo>
                  <a:pt x="20914" y="10800"/>
                </a:lnTo>
                <a:lnTo>
                  <a:pt x="11486" y="10800"/>
                </a:lnTo>
                <a:lnTo>
                  <a:pt x="11219" y="11648"/>
                </a:lnTo>
                <a:lnTo>
                  <a:pt x="11001" y="13962"/>
                </a:lnTo>
                <a:lnTo>
                  <a:pt x="10854" y="17395"/>
                </a:lnTo>
                <a:lnTo>
                  <a:pt x="10800" y="21600"/>
                </a:lnTo>
                <a:lnTo>
                  <a:pt x="10746" y="17395"/>
                </a:lnTo>
                <a:lnTo>
                  <a:pt x="10599" y="13962"/>
                </a:lnTo>
                <a:lnTo>
                  <a:pt x="10381" y="11648"/>
                </a:lnTo>
                <a:lnTo>
                  <a:pt x="10114" y="10800"/>
                </a:lnTo>
                <a:lnTo>
                  <a:pt x="686" y="10800"/>
                </a:lnTo>
                <a:lnTo>
                  <a:pt x="419" y="9952"/>
                </a:lnTo>
                <a:lnTo>
                  <a:pt x="201" y="7638"/>
                </a:lnTo>
                <a:lnTo>
                  <a:pt x="54" y="4205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9" name="object 21"/>
          <p:cNvSpPr txBox="1"/>
          <p:nvPr/>
        </p:nvSpPr>
        <p:spPr>
          <a:xfrm>
            <a:off x="3762883" y="3857954"/>
            <a:ext cx="126809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Minimum</a:t>
            </a:r>
            <a:r>
              <a:rPr spc="-55"/>
              <a:t> </a:t>
            </a:r>
            <a:r>
              <a:t>size</a:t>
            </a:r>
          </a:p>
        </p:txBody>
      </p:sp>
      <p:sp>
        <p:nvSpPr>
          <p:cNvPr id="3190" name="object 22"/>
          <p:cNvSpPr/>
          <p:nvPr/>
        </p:nvSpPr>
        <p:spPr>
          <a:xfrm>
            <a:off x="3829810" y="4073652"/>
            <a:ext cx="1728217" cy="36271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1" name="object 23"/>
          <p:cNvSpPr/>
          <p:nvPr/>
        </p:nvSpPr>
        <p:spPr>
          <a:xfrm>
            <a:off x="3885437" y="4095748"/>
            <a:ext cx="1616966" cy="265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7" y="4204"/>
                </a:lnTo>
                <a:lnTo>
                  <a:pt x="21513" y="7637"/>
                </a:lnTo>
                <a:lnTo>
                  <a:pt x="21420" y="9951"/>
                </a:lnTo>
                <a:lnTo>
                  <a:pt x="21305" y="10800"/>
                </a:lnTo>
                <a:lnTo>
                  <a:pt x="11095" y="10800"/>
                </a:lnTo>
                <a:lnTo>
                  <a:pt x="10980" y="11649"/>
                </a:lnTo>
                <a:lnTo>
                  <a:pt x="10887" y="13963"/>
                </a:lnTo>
                <a:lnTo>
                  <a:pt x="10823" y="17396"/>
                </a:lnTo>
                <a:lnTo>
                  <a:pt x="10800" y="21600"/>
                </a:lnTo>
                <a:lnTo>
                  <a:pt x="10777" y="17396"/>
                </a:lnTo>
                <a:lnTo>
                  <a:pt x="10713" y="13963"/>
                </a:lnTo>
                <a:lnTo>
                  <a:pt x="10620" y="11649"/>
                </a:lnTo>
                <a:lnTo>
                  <a:pt x="10505" y="10800"/>
                </a:lnTo>
                <a:lnTo>
                  <a:pt x="295" y="10800"/>
                </a:lnTo>
                <a:lnTo>
                  <a:pt x="180" y="9951"/>
                </a:lnTo>
                <a:lnTo>
                  <a:pt x="87" y="7637"/>
                </a:lnTo>
                <a:lnTo>
                  <a:pt x="23" y="4204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2" name="object 24"/>
          <p:cNvSpPr/>
          <p:nvPr/>
        </p:nvSpPr>
        <p:spPr>
          <a:xfrm>
            <a:off x="3765803" y="4383023"/>
            <a:ext cx="3765804" cy="39471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3" name="object 25"/>
          <p:cNvSpPr/>
          <p:nvPr/>
        </p:nvSpPr>
        <p:spPr>
          <a:xfrm>
            <a:off x="3821428" y="4405121"/>
            <a:ext cx="3654556" cy="297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89" y="4204"/>
                </a:lnTo>
                <a:lnTo>
                  <a:pt x="21557" y="7637"/>
                </a:lnTo>
                <a:lnTo>
                  <a:pt x="21511" y="9951"/>
                </a:lnTo>
                <a:lnTo>
                  <a:pt x="21454" y="10800"/>
                </a:lnTo>
                <a:lnTo>
                  <a:pt x="10946" y="10800"/>
                </a:lnTo>
                <a:lnTo>
                  <a:pt x="10889" y="11649"/>
                </a:lnTo>
                <a:lnTo>
                  <a:pt x="10843" y="13963"/>
                </a:lnTo>
                <a:lnTo>
                  <a:pt x="10811" y="17396"/>
                </a:lnTo>
                <a:lnTo>
                  <a:pt x="10800" y="21600"/>
                </a:lnTo>
                <a:lnTo>
                  <a:pt x="10789" y="17396"/>
                </a:lnTo>
                <a:lnTo>
                  <a:pt x="10757" y="13963"/>
                </a:lnTo>
                <a:lnTo>
                  <a:pt x="10711" y="11649"/>
                </a:lnTo>
                <a:lnTo>
                  <a:pt x="10654" y="10800"/>
                </a:lnTo>
                <a:lnTo>
                  <a:pt x="146" y="10800"/>
                </a:lnTo>
                <a:lnTo>
                  <a:pt x="89" y="9951"/>
                </a:lnTo>
                <a:lnTo>
                  <a:pt x="43" y="7637"/>
                </a:lnTo>
                <a:lnTo>
                  <a:pt x="11" y="4204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4" name="object 26"/>
          <p:cNvSpPr txBox="1"/>
          <p:nvPr/>
        </p:nvSpPr>
        <p:spPr>
          <a:xfrm>
            <a:off x="3961003" y="4212082"/>
            <a:ext cx="2118997" cy="51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Desired</a:t>
            </a:r>
            <a:r>
              <a:rPr spc="-10"/>
              <a:t> </a:t>
            </a:r>
            <a:r>
              <a:t>capacity</a:t>
            </a:r>
          </a:p>
          <a:p>
            <a:pPr indent="805180">
              <a:spcBef>
                <a:spcPts val="500"/>
              </a:spcBef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Maximum</a:t>
            </a:r>
            <a:r>
              <a:rPr spc="-40"/>
              <a:t> </a:t>
            </a:r>
            <a:r>
              <a:t>size</a:t>
            </a:r>
          </a:p>
        </p:txBody>
      </p:sp>
      <p:sp>
        <p:nvSpPr>
          <p:cNvPr id="3195" name="object 27"/>
          <p:cNvSpPr/>
          <p:nvPr/>
        </p:nvSpPr>
        <p:spPr>
          <a:xfrm>
            <a:off x="5661659" y="3621023"/>
            <a:ext cx="1799845" cy="37338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6" name="object 28"/>
          <p:cNvSpPr/>
          <p:nvPr/>
        </p:nvSpPr>
        <p:spPr>
          <a:xfrm>
            <a:off x="5717285" y="3643121"/>
            <a:ext cx="1688593" cy="27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7" y="4205"/>
                </a:lnTo>
                <a:lnTo>
                  <a:pt x="21514" y="7638"/>
                </a:lnTo>
                <a:lnTo>
                  <a:pt x="21420" y="9952"/>
                </a:lnTo>
                <a:lnTo>
                  <a:pt x="21306" y="10800"/>
                </a:lnTo>
                <a:lnTo>
                  <a:pt x="11094" y="10800"/>
                </a:lnTo>
                <a:lnTo>
                  <a:pt x="10980" y="11648"/>
                </a:lnTo>
                <a:lnTo>
                  <a:pt x="10886" y="13962"/>
                </a:lnTo>
                <a:lnTo>
                  <a:pt x="10823" y="17395"/>
                </a:lnTo>
                <a:lnTo>
                  <a:pt x="10800" y="21600"/>
                </a:lnTo>
                <a:lnTo>
                  <a:pt x="10777" y="17395"/>
                </a:lnTo>
                <a:lnTo>
                  <a:pt x="10714" y="13962"/>
                </a:lnTo>
                <a:lnTo>
                  <a:pt x="10620" y="11648"/>
                </a:lnTo>
                <a:lnTo>
                  <a:pt x="10506" y="10800"/>
                </a:lnTo>
                <a:lnTo>
                  <a:pt x="294" y="10800"/>
                </a:lnTo>
                <a:lnTo>
                  <a:pt x="180" y="9952"/>
                </a:lnTo>
                <a:lnTo>
                  <a:pt x="86" y="7638"/>
                </a:lnTo>
                <a:lnTo>
                  <a:pt x="23" y="4205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7" name="object 29"/>
          <p:cNvSpPr txBox="1"/>
          <p:nvPr/>
        </p:nvSpPr>
        <p:spPr>
          <a:xfrm>
            <a:off x="5668771" y="3861003"/>
            <a:ext cx="187706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 out as</a:t>
            </a:r>
            <a:r>
              <a:rPr spc="-35"/>
              <a:t> </a:t>
            </a:r>
            <a:r>
              <a:t>needed</a:t>
            </a:r>
          </a:p>
        </p:txBody>
      </p:sp>
      <p:sp>
        <p:nvSpPr>
          <p:cNvPr id="3198" name="object 30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99" name="object 31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0" name="object 32"/>
          <p:cNvSpPr/>
          <p:nvPr/>
        </p:nvSpPr>
        <p:spPr>
          <a:xfrm>
            <a:off x="8325987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1" name="object 33"/>
          <p:cNvSpPr/>
          <p:nvPr/>
        </p:nvSpPr>
        <p:spPr>
          <a:xfrm>
            <a:off x="8585610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2" name="object 34"/>
          <p:cNvSpPr/>
          <p:nvPr/>
        </p:nvSpPr>
        <p:spPr>
          <a:xfrm>
            <a:off x="8505355" y="503301"/>
            <a:ext cx="80258" cy="11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3" name="object 35"/>
          <p:cNvSpPr/>
          <p:nvPr/>
        </p:nvSpPr>
        <p:spPr>
          <a:xfrm>
            <a:off x="8385450" y="501314"/>
            <a:ext cx="84233" cy="11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4" name="object 36"/>
          <p:cNvSpPr/>
          <p:nvPr/>
        </p:nvSpPr>
        <p:spPr>
          <a:xfrm>
            <a:off x="8736234" y="682291"/>
            <a:ext cx="133478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5" name="object 37"/>
          <p:cNvSpPr/>
          <p:nvPr/>
        </p:nvSpPr>
        <p:spPr>
          <a:xfrm>
            <a:off x="8100059" y="682289"/>
            <a:ext cx="136751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6" name="object 38"/>
          <p:cNvSpPr/>
          <p:nvPr/>
        </p:nvSpPr>
        <p:spPr>
          <a:xfrm>
            <a:off x="8574720" y="585840"/>
            <a:ext cx="161518" cy="19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7" name="object 39"/>
          <p:cNvSpPr/>
          <p:nvPr/>
        </p:nvSpPr>
        <p:spPr>
          <a:xfrm>
            <a:off x="8100059" y="427728"/>
            <a:ext cx="299257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8" name="object 40"/>
          <p:cNvSpPr/>
          <p:nvPr/>
        </p:nvSpPr>
        <p:spPr>
          <a:xfrm>
            <a:off x="8236808" y="587825"/>
            <a:ext cx="162509" cy="191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9" name="object 41"/>
          <p:cNvSpPr/>
          <p:nvPr/>
        </p:nvSpPr>
        <p:spPr>
          <a:xfrm>
            <a:off x="8574720" y="427728"/>
            <a:ext cx="294993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10" name="object 42"/>
          <p:cNvSpPr/>
          <p:nvPr/>
        </p:nvSpPr>
        <p:spPr>
          <a:xfrm>
            <a:off x="8325987" y="789681"/>
            <a:ext cx="319087" cy="1949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14" name="object 43"/>
          <p:cNvGrpSpPr/>
          <p:nvPr/>
        </p:nvGrpSpPr>
        <p:grpSpPr>
          <a:xfrm>
            <a:off x="8325987" y="240787"/>
            <a:ext cx="319088" cy="709984"/>
            <a:chOff x="0" y="0"/>
            <a:chExt cx="319086" cy="709983"/>
          </a:xfrm>
        </p:grpSpPr>
        <p:sp>
          <p:nvSpPr>
            <p:cNvPr id="3211" name="Triangle"/>
            <p:cNvSpPr/>
            <p:nvPr/>
          </p:nvSpPr>
          <p:spPr>
            <a:xfrm>
              <a:off x="0" y="548893"/>
              <a:ext cx="319087" cy="16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12" name="Shape"/>
            <p:cNvSpPr/>
            <p:nvPr/>
          </p:nvSpPr>
          <p:spPr>
            <a:xfrm>
              <a:off x="59462" y="155116"/>
              <a:ext cx="200162" cy="39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13" name="Shape"/>
            <p:cNvSpPr/>
            <p:nvPr/>
          </p:nvSpPr>
          <p:spPr>
            <a:xfrm>
              <a:off x="0" y="0"/>
              <a:ext cx="319086" cy="15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object 7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534" name="object 2"/>
          <p:cNvSpPr txBox="1"/>
          <p:nvPr>
            <p:ph type="title"/>
          </p:nvPr>
        </p:nvSpPr>
        <p:spPr>
          <a:xfrm>
            <a:off x="415542" y="140588"/>
            <a:ext cx="3797938" cy="391163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2400"/>
            </a:pPr>
            <a:r>
              <a:t>AWS Foundation</a:t>
            </a:r>
            <a:r>
              <a:rPr spc="0"/>
              <a:t> </a:t>
            </a:r>
            <a:r>
              <a:t>Services</a:t>
            </a:r>
          </a:p>
        </p:txBody>
      </p:sp>
      <p:sp>
        <p:nvSpPr>
          <p:cNvPr id="535" name="object 3"/>
          <p:cNvSpPr/>
          <p:nvPr/>
        </p:nvSpPr>
        <p:spPr>
          <a:xfrm>
            <a:off x="217075" y="642212"/>
            <a:ext cx="1649155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6" name="object 4"/>
          <p:cNvSpPr/>
          <p:nvPr/>
        </p:nvSpPr>
        <p:spPr>
          <a:xfrm>
            <a:off x="388619" y="597408"/>
            <a:ext cx="1304546" cy="5608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7" name="object 5"/>
          <p:cNvSpPr/>
          <p:nvPr/>
        </p:nvSpPr>
        <p:spPr>
          <a:xfrm>
            <a:off x="236979" y="662177"/>
            <a:ext cx="1554484" cy="339853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8" name="object 6"/>
          <p:cNvSpPr/>
          <p:nvPr/>
        </p:nvSpPr>
        <p:spPr>
          <a:xfrm>
            <a:off x="236979" y="662177"/>
            <a:ext cx="1554484" cy="339853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9" name="object 7"/>
          <p:cNvSpPr/>
          <p:nvPr/>
        </p:nvSpPr>
        <p:spPr>
          <a:xfrm>
            <a:off x="198120" y="963166"/>
            <a:ext cx="1687068" cy="37764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0" name="object 8"/>
          <p:cNvSpPr/>
          <p:nvPr/>
        </p:nvSpPr>
        <p:spPr>
          <a:xfrm>
            <a:off x="236979" y="1002028"/>
            <a:ext cx="1554484" cy="3643888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1" name="object 9"/>
          <p:cNvSpPr/>
          <p:nvPr/>
        </p:nvSpPr>
        <p:spPr>
          <a:xfrm>
            <a:off x="236979" y="1002028"/>
            <a:ext cx="1554484" cy="3643888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2" name="object 10"/>
          <p:cNvSpPr/>
          <p:nvPr/>
        </p:nvSpPr>
        <p:spPr>
          <a:xfrm>
            <a:off x="391667" y="1072896"/>
            <a:ext cx="182883" cy="21945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3" name="object 11"/>
          <p:cNvSpPr/>
          <p:nvPr/>
        </p:nvSpPr>
        <p:spPr>
          <a:xfrm>
            <a:off x="391667" y="1476755"/>
            <a:ext cx="182883" cy="18745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4" name="object 12"/>
          <p:cNvSpPr/>
          <p:nvPr/>
        </p:nvSpPr>
        <p:spPr>
          <a:xfrm>
            <a:off x="391667" y="1848610"/>
            <a:ext cx="182883" cy="17221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5" name="object 13"/>
          <p:cNvSpPr/>
          <p:nvPr/>
        </p:nvSpPr>
        <p:spPr>
          <a:xfrm>
            <a:off x="391667" y="2205227"/>
            <a:ext cx="182883" cy="19659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6" name="object 14"/>
          <p:cNvSpPr/>
          <p:nvPr/>
        </p:nvSpPr>
        <p:spPr>
          <a:xfrm>
            <a:off x="391667" y="2586227"/>
            <a:ext cx="182883" cy="22250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7" name="object 15"/>
          <p:cNvSpPr/>
          <p:nvPr/>
        </p:nvSpPr>
        <p:spPr>
          <a:xfrm>
            <a:off x="391667" y="2993133"/>
            <a:ext cx="182883" cy="220981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8" name="object 16"/>
          <p:cNvSpPr/>
          <p:nvPr/>
        </p:nvSpPr>
        <p:spPr>
          <a:xfrm>
            <a:off x="391667" y="3398520"/>
            <a:ext cx="182883" cy="25603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9" name="object 17"/>
          <p:cNvSpPr/>
          <p:nvPr/>
        </p:nvSpPr>
        <p:spPr>
          <a:xfrm>
            <a:off x="391667" y="3838954"/>
            <a:ext cx="182883" cy="21945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0" name="object 18"/>
          <p:cNvSpPr/>
          <p:nvPr/>
        </p:nvSpPr>
        <p:spPr>
          <a:xfrm>
            <a:off x="391667" y="4242815"/>
            <a:ext cx="182883" cy="21945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1" name="object 19"/>
          <p:cNvSpPr/>
          <p:nvPr/>
        </p:nvSpPr>
        <p:spPr>
          <a:xfrm>
            <a:off x="2001679" y="642212"/>
            <a:ext cx="1649155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2" name="object 20"/>
          <p:cNvSpPr/>
          <p:nvPr/>
        </p:nvSpPr>
        <p:spPr>
          <a:xfrm>
            <a:off x="2212848" y="597408"/>
            <a:ext cx="1222250" cy="56083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3" name="object 21"/>
          <p:cNvSpPr/>
          <p:nvPr/>
        </p:nvSpPr>
        <p:spPr>
          <a:xfrm>
            <a:off x="1982722" y="963166"/>
            <a:ext cx="1687068" cy="37764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4" name="object 22"/>
          <p:cNvSpPr/>
          <p:nvPr/>
        </p:nvSpPr>
        <p:spPr>
          <a:xfrm>
            <a:off x="2021583" y="1002028"/>
            <a:ext cx="1554484" cy="3643888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5" name="object 23"/>
          <p:cNvSpPr/>
          <p:nvPr/>
        </p:nvSpPr>
        <p:spPr>
          <a:xfrm>
            <a:off x="2021583" y="1002028"/>
            <a:ext cx="1554484" cy="3643888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6" name="object 24"/>
          <p:cNvSpPr txBox="1"/>
          <p:nvPr/>
        </p:nvSpPr>
        <p:spPr>
          <a:xfrm>
            <a:off x="2021583" y="1105660"/>
            <a:ext cx="1554482" cy="1234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3858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0"/>
              <a:t> </a:t>
            </a:r>
            <a:r>
              <a:rPr spc="0"/>
              <a:t>CloudFront</a:t>
            </a:r>
          </a:p>
          <a:p>
            <a:pPr marR="290829" indent="403858">
              <a:lnSpc>
                <a:spcPct val="3000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Route</a:t>
            </a:r>
            <a:r>
              <a:rPr spc="-45"/>
              <a:t> </a:t>
            </a:r>
            <a:r>
              <a:rPr spc="-5"/>
              <a:t>53  </a:t>
            </a:r>
            <a:r>
              <a:t>Amazon</a:t>
            </a:r>
            <a:r>
              <a:rPr spc="5"/>
              <a:t> </a:t>
            </a:r>
            <a:r>
              <a:rPr spc="0"/>
              <a:t>VPC</a:t>
            </a:r>
          </a:p>
          <a:p>
            <a:pPr marR="24765" indent="403858">
              <a:lnSpc>
                <a:spcPct val="3000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Direct </a:t>
            </a:r>
            <a:r>
              <a:rPr spc="0"/>
              <a:t>Connect  </a:t>
            </a:r>
            <a:r>
              <a:rPr spc="-5"/>
              <a:t>Elastic </a:t>
            </a:r>
            <a:r>
              <a:rPr spc="0"/>
              <a:t>Load</a:t>
            </a:r>
            <a:r>
              <a:rPr spc="-45"/>
              <a:t> </a:t>
            </a:r>
            <a:r>
              <a:rPr spc="0"/>
              <a:t>Balancing</a:t>
            </a:r>
          </a:p>
        </p:txBody>
      </p:sp>
      <p:sp>
        <p:nvSpPr>
          <p:cNvPr id="557" name="object 25"/>
          <p:cNvSpPr/>
          <p:nvPr/>
        </p:nvSpPr>
        <p:spPr>
          <a:xfrm>
            <a:off x="2193033" y="1082038"/>
            <a:ext cx="182882" cy="21945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8" name="object 26"/>
          <p:cNvSpPr/>
          <p:nvPr/>
        </p:nvSpPr>
        <p:spPr>
          <a:xfrm>
            <a:off x="2193033" y="1427988"/>
            <a:ext cx="182882" cy="21641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9" name="object 27"/>
          <p:cNvSpPr/>
          <p:nvPr/>
        </p:nvSpPr>
        <p:spPr>
          <a:xfrm>
            <a:off x="2193033" y="1815083"/>
            <a:ext cx="182882" cy="22250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0" name="object 28"/>
          <p:cNvSpPr/>
          <p:nvPr/>
        </p:nvSpPr>
        <p:spPr>
          <a:xfrm>
            <a:off x="2193033" y="2173221"/>
            <a:ext cx="182882" cy="219459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1" name="object 29"/>
          <p:cNvSpPr/>
          <p:nvPr/>
        </p:nvSpPr>
        <p:spPr>
          <a:xfrm>
            <a:off x="2193033" y="2538983"/>
            <a:ext cx="182882" cy="21945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2" name="object 30"/>
          <p:cNvSpPr/>
          <p:nvPr/>
        </p:nvSpPr>
        <p:spPr>
          <a:xfrm>
            <a:off x="3781711" y="642212"/>
            <a:ext cx="1649156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3" name="object 31"/>
          <p:cNvSpPr/>
          <p:nvPr/>
        </p:nvSpPr>
        <p:spPr>
          <a:xfrm>
            <a:off x="4017264" y="597408"/>
            <a:ext cx="1171958" cy="560834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4" name="object 32"/>
          <p:cNvSpPr txBox="1"/>
          <p:nvPr/>
        </p:nvSpPr>
        <p:spPr>
          <a:xfrm>
            <a:off x="531975" y="670001"/>
            <a:ext cx="4460878" cy="24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828800" algn="l"/>
                <a:tab pos="3632200" algn="l"/>
              </a:tabLst>
              <a:defRPr b="1" sz="1700">
                <a:solidFill>
                  <a:srgbClr val="E9F1F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Compu</a:t>
            </a:r>
            <a:r>
              <a:rPr spc="-10"/>
              <a:t>t</a:t>
            </a:r>
            <a:r>
              <a:t>e	Ne</a:t>
            </a:r>
            <a:r>
              <a:rPr spc="-15"/>
              <a:t>t</a:t>
            </a:r>
            <a:r>
              <a:rPr spc="40"/>
              <a:t>w</a:t>
            </a:r>
            <a:r>
              <a:rPr spc="-15"/>
              <a:t>o</a:t>
            </a:r>
            <a:r>
              <a:t>rk	Stor</a:t>
            </a:r>
            <a:r>
              <a:rPr spc="-10"/>
              <a:t>a</a:t>
            </a:r>
            <a:r>
              <a:t>ge</a:t>
            </a:r>
          </a:p>
        </p:txBody>
      </p:sp>
      <p:sp>
        <p:nvSpPr>
          <p:cNvPr id="565" name="object 33"/>
          <p:cNvSpPr/>
          <p:nvPr/>
        </p:nvSpPr>
        <p:spPr>
          <a:xfrm>
            <a:off x="3762754" y="963166"/>
            <a:ext cx="1687069" cy="37764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6" name="object 34"/>
          <p:cNvSpPr/>
          <p:nvPr/>
        </p:nvSpPr>
        <p:spPr>
          <a:xfrm>
            <a:off x="3801617" y="1002028"/>
            <a:ext cx="1554483" cy="3643888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7" name="object 35"/>
          <p:cNvSpPr/>
          <p:nvPr/>
        </p:nvSpPr>
        <p:spPr>
          <a:xfrm>
            <a:off x="3801617" y="1002028"/>
            <a:ext cx="1554483" cy="3643888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8" name="object 36"/>
          <p:cNvSpPr txBox="1"/>
          <p:nvPr/>
        </p:nvSpPr>
        <p:spPr>
          <a:xfrm>
            <a:off x="3801617" y="1105660"/>
            <a:ext cx="1554482" cy="146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10844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5"/>
              <a:t> </a:t>
            </a:r>
            <a:r>
              <a:rPr spc="0"/>
              <a:t>EFS</a:t>
            </a:r>
          </a:p>
          <a:p>
            <a:pPr marR="365758" indent="410844">
              <a:lnSpc>
                <a:spcPct val="3001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Glacier  </a:t>
            </a:r>
            <a:r>
              <a:t>Amazon </a:t>
            </a:r>
            <a:r>
              <a:rPr spc="0"/>
              <a:t>S3  </a:t>
            </a:r>
            <a:r>
              <a:t>AWS</a:t>
            </a:r>
            <a:r>
              <a:rPr spc="-15"/>
              <a:t> </a:t>
            </a:r>
            <a:r>
              <a:rPr spc="0"/>
              <a:t>Snowball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Storage</a:t>
            </a:r>
            <a:r>
              <a:rPr spc="-30"/>
              <a:t> </a:t>
            </a:r>
            <a:r>
              <a:rPr spc="0"/>
              <a:t>Gateway</a:t>
            </a:r>
          </a:p>
        </p:txBody>
      </p:sp>
      <p:sp>
        <p:nvSpPr>
          <p:cNvPr id="569" name="object 37"/>
          <p:cNvSpPr/>
          <p:nvPr/>
        </p:nvSpPr>
        <p:spPr>
          <a:xfrm>
            <a:off x="3980688" y="1054608"/>
            <a:ext cx="182881" cy="219458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0" name="object 38"/>
          <p:cNvSpPr/>
          <p:nvPr/>
        </p:nvSpPr>
        <p:spPr>
          <a:xfrm>
            <a:off x="3980688" y="1431036"/>
            <a:ext cx="182881" cy="219456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1" name="object 39"/>
          <p:cNvSpPr/>
          <p:nvPr/>
        </p:nvSpPr>
        <p:spPr>
          <a:xfrm>
            <a:off x="3980688" y="1795272"/>
            <a:ext cx="182881" cy="219455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2" name="object 40"/>
          <p:cNvSpPr/>
          <p:nvPr/>
        </p:nvSpPr>
        <p:spPr>
          <a:xfrm>
            <a:off x="3977640" y="2162555"/>
            <a:ext cx="182881" cy="216409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3" name="object 41"/>
          <p:cNvSpPr/>
          <p:nvPr/>
        </p:nvSpPr>
        <p:spPr>
          <a:xfrm>
            <a:off x="3980688" y="2525266"/>
            <a:ext cx="182881" cy="219458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4" name="object 42"/>
          <p:cNvSpPr/>
          <p:nvPr/>
        </p:nvSpPr>
        <p:spPr>
          <a:xfrm>
            <a:off x="5576984" y="642212"/>
            <a:ext cx="1649155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5" name="object 43"/>
          <p:cNvSpPr/>
          <p:nvPr/>
        </p:nvSpPr>
        <p:spPr>
          <a:xfrm>
            <a:off x="5524498" y="646176"/>
            <a:ext cx="1751079" cy="454152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6" name="object 44"/>
          <p:cNvSpPr txBox="1"/>
          <p:nvPr/>
        </p:nvSpPr>
        <p:spPr>
          <a:xfrm>
            <a:off x="5596890" y="705358"/>
            <a:ext cx="1554482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3338">
              <a:defRPr b="1" spc="-10" sz="1300">
                <a:solidFill>
                  <a:srgbClr val="E9F1F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 </a:t>
            </a:r>
            <a:r>
              <a:rPr spc="-5"/>
              <a:t>&amp; Identity</a:t>
            </a:r>
          </a:p>
        </p:txBody>
      </p:sp>
      <p:sp>
        <p:nvSpPr>
          <p:cNvPr id="577" name="object 45"/>
          <p:cNvSpPr/>
          <p:nvPr/>
        </p:nvSpPr>
        <p:spPr>
          <a:xfrm>
            <a:off x="5558028" y="963166"/>
            <a:ext cx="1687069" cy="37764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8" name="object 46"/>
          <p:cNvSpPr/>
          <p:nvPr/>
        </p:nvSpPr>
        <p:spPr>
          <a:xfrm>
            <a:off x="5596890" y="1002028"/>
            <a:ext cx="1554483" cy="3643888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9" name="object 47"/>
          <p:cNvSpPr/>
          <p:nvPr/>
        </p:nvSpPr>
        <p:spPr>
          <a:xfrm>
            <a:off x="5596890" y="1002028"/>
            <a:ext cx="1554483" cy="3643888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0" name="object 48"/>
          <p:cNvSpPr txBox="1"/>
          <p:nvPr/>
        </p:nvSpPr>
        <p:spPr>
          <a:xfrm>
            <a:off x="5596890" y="1105660"/>
            <a:ext cx="1554482" cy="3259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20040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0"/>
              <a:t> </a:t>
            </a:r>
            <a:r>
              <a:rPr spc="0"/>
              <a:t>Inspector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20040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0"/>
              <a:t> </a:t>
            </a:r>
            <a:r>
              <a:t>Artifact</a:t>
            </a:r>
          </a:p>
          <a:p>
            <a:pPr marR="13970" indent="320040">
              <a:lnSpc>
                <a:spcPts val="2800"/>
              </a:lnSpc>
              <a:spcBef>
                <a:spcPts val="4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Certificate </a:t>
            </a:r>
            <a:r>
              <a:rPr spc="0"/>
              <a:t>Manager  </a:t>
            </a:r>
            <a:r>
              <a:t>AWS</a:t>
            </a:r>
            <a:r>
              <a:rPr spc="5"/>
              <a:t> </a:t>
            </a:r>
            <a:r>
              <a:rPr spc="0"/>
              <a:t>CloudHSM</a:t>
            </a:r>
          </a:p>
          <a:p>
            <a:pPr marR="123189" indent="320040">
              <a:lnSpc>
                <a:spcPts val="28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Directory Service  </a:t>
            </a:r>
            <a:r>
              <a:rPr spc="-15"/>
              <a:t>IAM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20040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0"/>
              <a:t> KMS</a:t>
            </a:r>
          </a:p>
          <a:p>
            <a:pPr marR="280670" indent="320040">
              <a:lnSpc>
                <a:spcPct val="3000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60"/>
              <a:t> </a:t>
            </a:r>
            <a:r>
              <a:rPr spc="0"/>
              <a:t>Organizations  </a:t>
            </a:r>
            <a:r>
              <a:t>AWS</a:t>
            </a:r>
            <a:r>
              <a:rPr spc="0"/>
              <a:t> Shield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20040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5"/>
              <a:t> </a:t>
            </a:r>
            <a:r>
              <a:t>WAF</a:t>
            </a:r>
          </a:p>
        </p:txBody>
      </p:sp>
      <p:sp>
        <p:nvSpPr>
          <p:cNvPr id="581" name="object 49"/>
          <p:cNvSpPr/>
          <p:nvPr/>
        </p:nvSpPr>
        <p:spPr>
          <a:xfrm>
            <a:off x="5722620" y="1078991"/>
            <a:ext cx="182881" cy="219455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2" name="object 50"/>
          <p:cNvSpPr/>
          <p:nvPr/>
        </p:nvSpPr>
        <p:spPr>
          <a:xfrm>
            <a:off x="5722620" y="1440180"/>
            <a:ext cx="182881" cy="222503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3" name="object 51"/>
          <p:cNvSpPr/>
          <p:nvPr/>
        </p:nvSpPr>
        <p:spPr>
          <a:xfrm>
            <a:off x="5722620" y="1850133"/>
            <a:ext cx="182881" cy="150877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4" name="object 52"/>
          <p:cNvSpPr/>
          <p:nvPr/>
        </p:nvSpPr>
        <p:spPr>
          <a:xfrm>
            <a:off x="5722620" y="2162555"/>
            <a:ext cx="182881" cy="220981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5" name="object 53"/>
          <p:cNvSpPr/>
          <p:nvPr/>
        </p:nvSpPr>
        <p:spPr>
          <a:xfrm>
            <a:off x="5722620" y="2528316"/>
            <a:ext cx="182881" cy="219458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6" name="object 54"/>
          <p:cNvSpPr/>
          <p:nvPr/>
        </p:nvSpPr>
        <p:spPr>
          <a:xfrm>
            <a:off x="5753098" y="2897122"/>
            <a:ext cx="120398" cy="228601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7" name="object 55"/>
          <p:cNvSpPr/>
          <p:nvPr/>
        </p:nvSpPr>
        <p:spPr>
          <a:xfrm>
            <a:off x="5722620" y="3272028"/>
            <a:ext cx="182881" cy="219458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8" name="object 56"/>
          <p:cNvSpPr/>
          <p:nvPr/>
        </p:nvSpPr>
        <p:spPr>
          <a:xfrm>
            <a:off x="5722620" y="3636264"/>
            <a:ext cx="182881" cy="220981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9" name="object 57"/>
          <p:cNvSpPr/>
          <p:nvPr/>
        </p:nvSpPr>
        <p:spPr>
          <a:xfrm>
            <a:off x="5722620" y="4023359"/>
            <a:ext cx="182881" cy="170689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0" name="object 58"/>
          <p:cNvSpPr/>
          <p:nvPr/>
        </p:nvSpPr>
        <p:spPr>
          <a:xfrm>
            <a:off x="5722620" y="4355591"/>
            <a:ext cx="182881" cy="222506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1" name="object 59"/>
          <p:cNvSpPr/>
          <p:nvPr/>
        </p:nvSpPr>
        <p:spPr>
          <a:xfrm>
            <a:off x="7402734" y="642212"/>
            <a:ext cx="1649156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2" name="object 60"/>
          <p:cNvSpPr/>
          <p:nvPr/>
        </p:nvSpPr>
        <p:spPr>
          <a:xfrm>
            <a:off x="7394447" y="597408"/>
            <a:ext cx="1659636" cy="560834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3" name="object 61"/>
          <p:cNvSpPr txBox="1"/>
          <p:nvPr/>
        </p:nvSpPr>
        <p:spPr>
          <a:xfrm>
            <a:off x="7422642" y="670001"/>
            <a:ext cx="1554482" cy="24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9539">
              <a:spcBef>
                <a:spcPts val="100"/>
              </a:spcBef>
              <a:defRPr b="1" spc="-5" sz="1700">
                <a:solidFill>
                  <a:srgbClr val="E9F1F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Applications</a:t>
            </a:r>
          </a:p>
        </p:txBody>
      </p:sp>
      <p:sp>
        <p:nvSpPr>
          <p:cNvPr id="594" name="object 62"/>
          <p:cNvSpPr/>
          <p:nvPr/>
        </p:nvSpPr>
        <p:spPr>
          <a:xfrm>
            <a:off x="7383780" y="963166"/>
            <a:ext cx="1687069" cy="37764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5" name="object 63"/>
          <p:cNvSpPr/>
          <p:nvPr/>
        </p:nvSpPr>
        <p:spPr>
          <a:xfrm>
            <a:off x="7422642" y="1002028"/>
            <a:ext cx="1554482" cy="3643888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6" name="object 64"/>
          <p:cNvSpPr/>
          <p:nvPr/>
        </p:nvSpPr>
        <p:spPr>
          <a:xfrm>
            <a:off x="7422642" y="1002028"/>
            <a:ext cx="1554482" cy="3643888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7" name="object 65"/>
          <p:cNvSpPr txBox="1"/>
          <p:nvPr/>
        </p:nvSpPr>
        <p:spPr>
          <a:xfrm>
            <a:off x="7422642" y="1105660"/>
            <a:ext cx="1554482" cy="898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68300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5"/>
              <a:t> </a:t>
            </a:r>
            <a:r>
              <a:rPr spc="0"/>
              <a:t>WorkDocs</a:t>
            </a:r>
          </a:p>
          <a:p>
            <a:pPr marR="140335" indent="368300">
              <a:lnSpc>
                <a:spcPct val="3001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WorkMail  </a:t>
            </a:r>
            <a:r>
              <a:t>Amazon </a:t>
            </a:r>
            <a:r>
              <a:rPr spc="-5"/>
              <a:t>AppStream  </a:t>
            </a:r>
            <a:r>
              <a:t>Amazon</a:t>
            </a:r>
            <a:r>
              <a:rPr spc="-30"/>
              <a:t> </a:t>
            </a:r>
            <a:r>
              <a:rPr spc="0"/>
              <a:t>WorkSpaces</a:t>
            </a:r>
          </a:p>
        </p:txBody>
      </p:sp>
      <p:sp>
        <p:nvSpPr>
          <p:cNvPr id="598" name="object 66"/>
          <p:cNvSpPr/>
          <p:nvPr/>
        </p:nvSpPr>
        <p:spPr>
          <a:xfrm>
            <a:off x="7549894" y="1075944"/>
            <a:ext cx="182881" cy="211838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9" name="object 67"/>
          <p:cNvSpPr/>
          <p:nvPr/>
        </p:nvSpPr>
        <p:spPr>
          <a:xfrm>
            <a:off x="7549894" y="1441702"/>
            <a:ext cx="182881" cy="213360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0" name="object 68"/>
          <p:cNvSpPr/>
          <p:nvPr/>
        </p:nvSpPr>
        <p:spPr>
          <a:xfrm>
            <a:off x="7549894" y="1793748"/>
            <a:ext cx="182881" cy="220981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1" name="object 69"/>
          <p:cNvSpPr/>
          <p:nvPr/>
        </p:nvSpPr>
        <p:spPr>
          <a:xfrm>
            <a:off x="7549894" y="2161032"/>
            <a:ext cx="182881" cy="211838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2" name="object 70"/>
          <p:cNvSpPr txBox="1"/>
          <p:nvPr/>
        </p:nvSpPr>
        <p:spPr>
          <a:xfrm>
            <a:off x="635202" y="1105660"/>
            <a:ext cx="923290" cy="120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5"/>
              <a:t> </a:t>
            </a:r>
            <a:r>
              <a:rPr spc="0"/>
              <a:t>EC2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7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75"/>
              <a:t> </a:t>
            </a:r>
            <a:r>
              <a:rPr spc="0"/>
              <a:t>EC2</a:t>
            </a:r>
          </a:p>
          <a:p>
            <a:pPr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Container</a:t>
            </a:r>
            <a:r>
              <a:rPr spc="-50"/>
              <a:t> </a:t>
            </a:r>
            <a:r>
              <a:rPr spc="-5"/>
              <a:t>Registry</a:t>
            </a: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8893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EC2  Container</a:t>
            </a:r>
            <a:r>
              <a:rPr spc="-75"/>
              <a:t> </a:t>
            </a:r>
            <a:r>
              <a:rPr spc="-5"/>
              <a:t>Service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5"/>
              <a:t> </a:t>
            </a:r>
            <a:r>
              <a:rPr spc="0"/>
              <a:t>Lightsail</a:t>
            </a:r>
          </a:p>
        </p:txBody>
      </p:sp>
      <p:sp>
        <p:nvSpPr>
          <p:cNvPr id="603" name="object 71"/>
          <p:cNvSpPr txBox="1"/>
          <p:nvPr/>
        </p:nvSpPr>
        <p:spPr>
          <a:xfrm>
            <a:off x="635202" y="2624072"/>
            <a:ext cx="64706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0"/>
              <a:t> </a:t>
            </a:r>
            <a:r>
              <a:rPr spc="0"/>
              <a:t>VPC</a:t>
            </a:r>
          </a:p>
        </p:txBody>
      </p:sp>
      <p:sp>
        <p:nvSpPr>
          <p:cNvPr id="604" name="object 72"/>
          <p:cNvSpPr txBox="1"/>
          <p:nvPr/>
        </p:nvSpPr>
        <p:spPr>
          <a:xfrm>
            <a:off x="635202" y="3049016"/>
            <a:ext cx="5594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5"/>
              <a:t> </a:t>
            </a:r>
            <a:r>
              <a:rPr spc="-5"/>
              <a:t>Batch</a:t>
            </a:r>
          </a:p>
        </p:txBody>
      </p:sp>
      <p:sp>
        <p:nvSpPr>
          <p:cNvPr id="605" name="object 73"/>
          <p:cNvSpPr txBox="1"/>
          <p:nvPr/>
        </p:nvSpPr>
        <p:spPr>
          <a:xfrm>
            <a:off x="635202" y="3426078"/>
            <a:ext cx="669927" cy="97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7310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5"/>
              <a:t> </a:t>
            </a:r>
            <a:r>
              <a:rPr spc="-5"/>
              <a:t>Elastic  Beanstalk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6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5"/>
              <a:t> </a:t>
            </a:r>
            <a:r>
              <a:rPr spc="0"/>
              <a:t>Lambda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9688">
              <a:spcBef>
                <a:spcPts val="6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50"/>
              <a:t> </a:t>
            </a:r>
            <a:r>
              <a:rPr spc="0"/>
              <a:t>Load  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object 1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217" name="object 2"/>
          <p:cNvSpPr txBox="1"/>
          <p:nvPr>
            <p:ph type="title"/>
          </p:nvPr>
        </p:nvSpPr>
        <p:spPr>
          <a:xfrm>
            <a:off x="415544" y="139064"/>
            <a:ext cx="2872740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Dynamic</a:t>
            </a:r>
            <a:r>
              <a:rPr spc="0"/>
              <a:t> </a:t>
            </a:r>
            <a:r>
              <a:t>Scaling</a:t>
            </a:r>
          </a:p>
        </p:txBody>
      </p:sp>
      <p:sp>
        <p:nvSpPr>
          <p:cNvPr id="3218" name="object 3"/>
          <p:cNvSpPr txBox="1"/>
          <p:nvPr/>
        </p:nvSpPr>
        <p:spPr>
          <a:xfrm>
            <a:off x="419505" y="1035177"/>
            <a:ext cx="7718426" cy="278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create a scaling policy </a:t>
            </a:r>
            <a:r>
              <a:rPr spc="0"/>
              <a:t>that </a:t>
            </a:r>
            <a:r>
              <a:rPr spc="-5"/>
              <a:t>uses </a:t>
            </a:r>
            <a:r>
              <a:rPr b="1" spc="-10"/>
              <a:t>CloudWatch  </a:t>
            </a:r>
            <a:r>
              <a:rPr b="1" spc="-5"/>
              <a:t>alarms </a:t>
            </a:r>
            <a:r>
              <a:rPr spc="0"/>
              <a:t>to</a:t>
            </a:r>
            <a:r>
              <a:rPr spc="5"/>
              <a:t> </a:t>
            </a:r>
            <a:r>
              <a:rPr spc="-5"/>
              <a:t>determine: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your Auto Scaling group should </a:t>
            </a:r>
            <a:r>
              <a:rPr b="1"/>
              <a:t>scale</a:t>
            </a:r>
            <a:r>
              <a:rPr b="1" spc="-245"/>
              <a:t> </a:t>
            </a:r>
            <a:r>
              <a:rPr b="1"/>
              <a:t>out</a:t>
            </a:r>
            <a:r>
              <a:t>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your </a:t>
            </a:r>
            <a:r>
              <a:rPr spc="-4"/>
              <a:t>Auto </a:t>
            </a:r>
            <a:r>
              <a:t>Scaling group should </a:t>
            </a:r>
            <a:r>
              <a:rPr b="1"/>
              <a:t>scale</a:t>
            </a:r>
            <a:r>
              <a:rPr b="1" spc="-225"/>
              <a:t> </a:t>
            </a:r>
            <a:r>
              <a:rPr b="1"/>
              <a:t>in</a:t>
            </a:r>
            <a:r>
              <a:t>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use alarms </a:t>
            </a:r>
            <a:r>
              <a:rPr spc="0"/>
              <a:t>to</a:t>
            </a:r>
            <a:r>
              <a:rPr spc="80"/>
              <a:t> </a:t>
            </a:r>
            <a:r>
              <a:rPr spc="0"/>
              <a:t>monitor:</a:t>
            </a:r>
          </a:p>
          <a:p>
            <a:pPr lvl="1" marL="756284" marR="915669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Any of </a:t>
            </a:r>
            <a:r>
              <a:rPr spc="-4"/>
              <a:t>the </a:t>
            </a:r>
            <a:r>
              <a:t>metrics that </a:t>
            </a:r>
            <a:r>
              <a:rPr spc="-25"/>
              <a:t>AWS </a:t>
            </a:r>
            <a:r>
              <a:t>services send to</a:t>
            </a:r>
            <a:r>
              <a:rPr spc="-380"/>
              <a:t> </a:t>
            </a:r>
            <a:r>
              <a:t>Amazon  </a:t>
            </a:r>
            <a:r>
              <a:rPr spc="-4"/>
              <a:t>CloudWatch.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pc="-45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</a:t>
            </a:r>
            <a:r>
              <a:rPr spc="0"/>
              <a:t>own </a:t>
            </a:r>
            <a:r>
              <a:rPr b="1" spc="0"/>
              <a:t>custom</a:t>
            </a:r>
            <a:r>
              <a:rPr b="1" spc="-19"/>
              <a:t> </a:t>
            </a:r>
            <a:r>
              <a:rPr b="1" spc="0"/>
              <a:t>metrics</a:t>
            </a:r>
            <a:r>
              <a:rPr spc="0"/>
              <a:t>.</a:t>
            </a:r>
          </a:p>
        </p:txBody>
      </p:sp>
      <p:sp>
        <p:nvSpPr>
          <p:cNvPr id="3219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0" name="object 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1" name="object 6"/>
          <p:cNvSpPr/>
          <p:nvPr/>
        </p:nvSpPr>
        <p:spPr>
          <a:xfrm>
            <a:off x="8325987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2" name="object 7"/>
          <p:cNvSpPr/>
          <p:nvPr/>
        </p:nvSpPr>
        <p:spPr>
          <a:xfrm>
            <a:off x="8585610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3" name="object 8"/>
          <p:cNvSpPr/>
          <p:nvPr/>
        </p:nvSpPr>
        <p:spPr>
          <a:xfrm>
            <a:off x="8505355" y="503301"/>
            <a:ext cx="80258" cy="11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4" name="object 9"/>
          <p:cNvSpPr/>
          <p:nvPr/>
        </p:nvSpPr>
        <p:spPr>
          <a:xfrm>
            <a:off x="8385450" y="501314"/>
            <a:ext cx="84233" cy="11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5" name="object 10"/>
          <p:cNvSpPr/>
          <p:nvPr/>
        </p:nvSpPr>
        <p:spPr>
          <a:xfrm>
            <a:off x="8736234" y="682291"/>
            <a:ext cx="133478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6" name="object 11"/>
          <p:cNvSpPr/>
          <p:nvPr/>
        </p:nvSpPr>
        <p:spPr>
          <a:xfrm>
            <a:off x="8100059" y="682289"/>
            <a:ext cx="136751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7" name="object 12"/>
          <p:cNvSpPr/>
          <p:nvPr/>
        </p:nvSpPr>
        <p:spPr>
          <a:xfrm>
            <a:off x="8574720" y="585840"/>
            <a:ext cx="161518" cy="19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8" name="object 13"/>
          <p:cNvSpPr/>
          <p:nvPr/>
        </p:nvSpPr>
        <p:spPr>
          <a:xfrm>
            <a:off x="8100059" y="427728"/>
            <a:ext cx="299257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9" name="object 14"/>
          <p:cNvSpPr/>
          <p:nvPr/>
        </p:nvSpPr>
        <p:spPr>
          <a:xfrm>
            <a:off x="8236808" y="587825"/>
            <a:ext cx="162509" cy="191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0" name="object 15"/>
          <p:cNvSpPr/>
          <p:nvPr/>
        </p:nvSpPr>
        <p:spPr>
          <a:xfrm>
            <a:off x="8574720" y="427728"/>
            <a:ext cx="294993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1" name="object 16"/>
          <p:cNvSpPr/>
          <p:nvPr/>
        </p:nvSpPr>
        <p:spPr>
          <a:xfrm>
            <a:off x="8325987" y="789681"/>
            <a:ext cx="319087" cy="1949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35" name="object 17"/>
          <p:cNvGrpSpPr/>
          <p:nvPr/>
        </p:nvGrpSpPr>
        <p:grpSpPr>
          <a:xfrm>
            <a:off x="8325987" y="240787"/>
            <a:ext cx="319088" cy="709984"/>
            <a:chOff x="0" y="0"/>
            <a:chExt cx="319086" cy="709983"/>
          </a:xfrm>
        </p:grpSpPr>
        <p:sp>
          <p:nvSpPr>
            <p:cNvPr id="3232" name="Triangle"/>
            <p:cNvSpPr/>
            <p:nvPr/>
          </p:nvSpPr>
          <p:spPr>
            <a:xfrm>
              <a:off x="0" y="548893"/>
              <a:ext cx="319087" cy="16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33" name="Shape"/>
            <p:cNvSpPr/>
            <p:nvPr/>
          </p:nvSpPr>
          <p:spPr>
            <a:xfrm>
              <a:off x="59462" y="155116"/>
              <a:ext cx="200162" cy="39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34" name="Shape"/>
            <p:cNvSpPr/>
            <p:nvPr/>
          </p:nvSpPr>
          <p:spPr>
            <a:xfrm>
              <a:off x="0" y="0"/>
              <a:ext cx="319086" cy="15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object 6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238" name="object 2"/>
          <p:cNvSpPr/>
          <p:nvPr/>
        </p:nvSpPr>
        <p:spPr>
          <a:xfrm>
            <a:off x="2273805" y="1318260"/>
            <a:ext cx="550166" cy="5745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9" name="object 3"/>
          <p:cNvSpPr txBox="1"/>
          <p:nvPr>
            <p:ph type="title"/>
          </p:nvPr>
        </p:nvSpPr>
        <p:spPr>
          <a:xfrm>
            <a:off x="415542" y="139064"/>
            <a:ext cx="486346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Auto Scaling Basic Lifecycle</a:t>
            </a:r>
          </a:p>
        </p:txBody>
      </p:sp>
      <p:sp>
        <p:nvSpPr>
          <p:cNvPr id="3240" name="object 4"/>
          <p:cNvSpPr txBox="1"/>
          <p:nvPr/>
        </p:nvSpPr>
        <p:spPr>
          <a:xfrm>
            <a:off x="2346449" y="2046477"/>
            <a:ext cx="49530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instances</a:t>
            </a:r>
          </a:p>
        </p:txBody>
      </p:sp>
      <p:sp>
        <p:nvSpPr>
          <p:cNvPr id="3241" name="object 5"/>
          <p:cNvSpPr/>
          <p:nvPr/>
        </p:nvSpPr>
        <p:spPr>
          <a:xfrm>
            <a:off x="1783077" y="847344"/>
            <a:ext cx="545594" cy="5288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2" name="object 6"/>
          <p:cNvSpPr/>
          <p:nvPr/>
        </p:nvSpPr>
        <p:spPr>
          <a:xfrm>
            <a:off x="1753360" y="848104"/>
            <a:ext cx="1709930" cy="1732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3"/>
                </a:moveTo>
                <a:lnTo>
                  <a:pt x="76" y="1537"/>
                </a:lnTo>
                <a:lnTo>
                  <a:pt x="290" y="1037"/>
                </a:lnTo>
                <a:lnTo>
                  <a:pt x="621" y="613"/>
                </a:lnTo>
                <a:lnTo>
                  <a:pt x="1050" y="286"/>
                </a:lnTo>
                <a:lnTo>
                  <a:pt x="1557" y="75"/>
                </a:lnTo>
                <a:lnTo>
                  <a:pt x="2121" y="0"/>
                </a:lnTo>
                <a:lnTo>
                  <a:pt x="19479" y="0"/>
                </a:lnTo>
                <a:lnTo>
                  <a:pt x="20043" y="75"/>
                </a:lnTo>
                <a:lnTo>
                  <a:pt x="20550" y="286"/>
                </a:lnTo>
                <a:lnTo>
                  <a:pt x="20979" y="613"/>
                </a:lnTo>
                <a:lnTo>
                  <a:pt x="21310" y="1037"/>
                </a:lnTo>
                <a:lnTo>
                  <a:pt x="21524" y="1537"/>
                </a:lnTo>
                <a:lnTo>
                  <a:pt x="21600" y="2093"/>
                </a:lnTo>
                <a:lnTo>
                  <a:pt x="21600" y="19507"/>
                </a:lnTo>
                <a:lnTo>
                  <a:pt x="21524" y="20063"/>
                </a:lnTo>
                <a:lnTo>
                  <a:pt x="21310" y="20563"/>
                </a:lnTo>
                <a:lnTo>
                  <a:pt x="20979" y="20987"/>
                </a:lnTo>
                <a:lnTo>
                  <a:pt x="20550" y="21314"/>
                </a:lnTo>
                <a:lnTo>
                  <a:pt x="20043" y="21525"/>
                </a:lnTo>
                <a:lnTo>
                  <a:pt x="19479" y="21600"/>
                </a:lnTo>
                <a:lnTo>
                  <a:pt x="2121" y="21600"/>
                </a:lnTo>
                <a:lnTo>
                  <a:pt x="1557" y="21525"/>
                </a:lnTo>
                <a:lnTo>
                  <a:pt x="1050" y="21314"/>
                </a:lnTo>
                <a:lnTo>
                  <a:pt x="621" y="20987"/>
                </a:lnTo>
                <a:lnTo>
                  <a:pt x="290" y="20563"/>
                </a:lnTo>
                <a:lnTo>
                  <a:pt x="76" y="20063"/>
                </a:lnTo>
                <a:lnTo>
                  <a:pt x="0" y="19507"/>
                </a:lnTo>
                <a:lnTo>
                  <a:pt x="0" y="2093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Dot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3" name="object 7"/>
          <p:cNvSpPr txBox="1"/>
          <p:nvPr/>
        </p:nvSpPr>
        <p:spPr>
          <a:xfrm>
            <a:off x="2073019" y="2360166"/>
            <a:ext cx="1079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</a:t>
            </a:r>
            <a:r>
              <a:rPr spc="0"/>
              <a:t>Scaling</a:t>
            </a:r>
            <a:r>
              <a:rPr spc="-80"/>
              <a:t> </a:t>
            </a:r>
            <a:r>
              <a:rPr spc="0"/>
              <a:t>group</a:t>
            </a:r>
          </a:p>
        </p:txBody>
      </p:sp>
      <p:sp>
        <p:nvSpPr>
          <p:cNvPr id="3244" name="object 8"/>
          <p:cNvSpPr/>
          <p:nvPr/>
        </p:nvSpPr>
        <p:spPr>
          <a:xfrm>
            <a:off x="3436620" y="1411224"/>
            <a:ext cx="1021079" cy="2423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48" name="object 9"/>
          <p:cNvGrpSpPr/>
          <p:nvPr/>
        </p:nvGrpSpPr>
        <p:grpSpPr>
          <a:xfrm>
            <a:off x="3480053" y="1473708"/>
            <a:ext cx="856365" cy="77728"/>
            <a:chOff x="0" y="0"/>
            <a:chExt cx="856364" cy="77726"/>
          </a:xfrm>
        </p:grpSpPr>
        <p:sp>
          <p:nvSpPr>
            <p:cNvPr id="3245" name="Shape"/>
            <p:cNvSpPr/>
            <p:nvPr/>
          </p:nvSpPr>
          <p:spPr>
            <a:xfrm>
              <a:off x="778638" y="0"/>
              <a:ext cx="5181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46" name="Rectangle"/>
            <p:cNvSpPr/>
            <p:nvPr/>
          </p:nvSpPr>
          <p:spPr>
            <a:xfrm>
              <a:off x="-1" y="25906"/>
              <a:ext cx="778640" cy="25910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47" name="Shape"/>
            <p:cNvSpPr/>
            <p:nvPr/>
          </p:nvSpPr>
          <p:spPr>
            <a:xfrm>
              <a:off x="791592" y="25906"/>
              <a:ext cx="64773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49" name="object 10"/>
          <p:cNvSpPr/>
          <p:nvPr/>
        </p:nvSpPr>
        <p:spPr>
          <a:xfrm>
            <a:off x="4283964" y="1001266"/>
            <a:ext cx="1440182" cy="77876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0" name="object 11"/>
          <p:cNvSpPr/>
          <p:nvPr/>
        </p:nvSpPr>
        <p:spPr>
          <a:xfrm>
            <a:off x="4322064" y="1143000"/>
            <a:ext cx="1363982" cy="56540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1" name="object 12"/>
          <p:cNvSpPr/>
          <p:nvPr/>
        </p:nvSpPr>
        <p:spPr>
          <a:xfrm>
            <a:off x="4331208" y="1028699"/>
            <a:ext cx="1345693" cy="68427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2" name="object 13"/>
          <p:cNvSpPr/>
          <p:nvPr/>
        </p:nvSpPr>
        <p:spPr>
          <a:xfrm>
            <a:off x="4331208" y="1028699"/>
            <a:ext cx="1345693" cy="6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1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1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3" name="object 14"/>
          <p:cNvSpPr txBox="1"/>
          <p:nvPr/>
        </p:nvSpPr>
        <p:spPr>
          <a:xfrm>
            <a:off x="4490084" y="1215388"/>
            <a:ext cx="10293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</a:t>
            </a:r>
            <a:r>
              <a:rPr spc="-69"/>
              <a:t> </a:t>
            </a:r>
            <a:r>
              <a:rPr spc="0"/>
              <a:t>Out</a:t>
            </a:r>
          </a:p>
        </p:txBody>
      </p:sp>
      <p:sp>
        <p:nvSpPr>
          <p:cNvPr id="3254" name="object 15"/>
          <p:cNvSpPr/>
          <p:nvPr/>
        </p:nvSpPr>
        <p:spPr>
          <a:xfrm>
            <a:off x="3983735" y="1738883"/>
            <a:ext cx="524258" cy="59740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5" name="object 16"/>
          <p:cNvSpPr txBox="1"/>
          <p:nvPr/>
        </p:nvSpPr>
        <p:spPr>
          <a:xfrm>
            <a:off x="3579114" y="2329433"/>
            <a:ext cx="129349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4"/>
              <a:t>CloudWatch</a:t>
            </a:r>
          </a:p>
        </p:txBody>
      </p:sp>
      <p:sp>
        <p:nvSpPr>
          <p:cNvPr id="3256" name="object 17"/>
          <p:cNvSpPr/>
          <p:nvPr/>
        </p:nvSpPr>
        <p:spPr>
          <a:xfrm>
            <a:off x="4466844" y="1665732"/>
            <a:ext cx="371857" cy="44805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61" name="object 18"/>
          <p:cNvGrpSpPr/>
          <p:nvPr/>
        </p:nvGrpSpPr>
        <p:grpSpPr>
          <a:xfrm>
            <a:off x="4508246" y="1767077"/>
            <a:ext cx="237240" cy="283975"/>
            <a:chOff x="0" y="0"/>
            <a:chExt cx="237238" cy="283973"/>
          </a:xfrm>
        </p:grpSpPr>
        <p:sp>
          <p:nvSpPr>
            <p:cNvPr id="3257" name="Shape"/>
            <p:cNvSpPr/>
            <p:nvPr/>
          </p:nvSpPr>
          <p:spPr>
            <a:xfrm>
              <a:off x="0" y="74954"/>
              <a:ext cx="210248" cy="20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67" y="0"/>
                  </a:moveTo>
                  <a:lnTo>
                    <a:pt x="17536" y="4355"/>
                  </a:lnTo>
                  <a:lnTo>
                    <a:pt x="15174" y="8686"/>
                  </a:lnTo>
                  <a:lnTo>
                    <a:pt x="12304" y="12439"/>
                  </a:lnTo>
                  <a:lnTo>
                    <a:pt x="9029" y="15497"/>
                  </a:lnTo>
                  <a:lnTo>
                    <a:pt x="5506" y="17636"/>
                  </a:lnTo>
                  <a:lnTo>
                    <a:pt x="1005" y="18883"/>
                  </a:lnTo>
                  <a:lnTo>
                    <a:pt x="0" y="18923"/>
                  </a:lnTo>
                  <a:lnTo>
                    <a:pt x="104" y="21600"/>
                  </a:lnTo>
                  <a:lnTo>
                    <a:pt x="4410" y="20918"/>
                  </a:lnTo>
                  <a:lnTo>
                    <a:pt x="8598" y="19015"/>
                  </a:lnTo>
                  <a:lnTo>
                    <a:pt x="12421" y="16114"/>
                  </a:lnTo>
                  <a:lnTo>
                    <a:pt x="15840" y="12374"/>
                  </a:lnTo>
                  <a:lnTo>
                    <a:pt x="18723" y="7951"/>
                  </a:lnTo>
                  <a:lnTo>
                    <a:pt x="20928" y="3042"/>
                  </a:lnTo>
                  <a:lnTo>
                    <a:pt x="21600" y="376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58" name="Shape"/>
            <p:cNvSpPr/>
            <p:nvPr/>
          </p:nvSpPr>
          <p:spPr>
            <a:xfrm>
              <a:off x="188087" y="60959"/>
              <a:ext cx="49152" cy="2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46" y="0"/>
                  </a:moveTo>
                  <a:lnTo>
                    <a:pt x="0" y="0"/>
                  </a:lnTo>
                  <a:lnTo>
                    <a:pt x="10995" y="6391"/>
                  </a:lnTo>
                  <a:lnTo>
                    <a:pt x="9738" y="17745"/>
                  </a:lnTo>
                  <a:lnTo>
                    <a:pt x="21600" y="21600"/>
                  </a:lnTo>
                  <a:lnTo>
                    <a:pt x="1844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59" name="Shape"/>
            <p:cNvSpPr/>
            <p:nvPr/>
          </p:nvSpPr>
          <p:spPr>
            <a:xfrm>
              <a:off x="184614" y="60960"/>
              <a:ext cx="28493" cy="1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3" y="0"/>
                  </a:moveTo>
                  <a:lnTo>
                    <a:pt x="0" y="17145"/>
                  </a:lnTo>
                  <a:lnTo>
                    <a:pt x="19432" y="21600"/>
                  </a:lnTo>
                  <a:lnTo>
                    <a:pt x="21600" y="7779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60" name="Shape"/>
            <p:cNvSpPr/>
            <p:nvPr/>
          </p:nvSpPr>
          <p:spPr>
            <a:xfrm>
              <a:off x="160274" y="-1"/>
              <a:ext cx="69787" cy="7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0"/>
                  </a:moveTo>
                  <a:lnTo>
                    <a:pt x="0" y="20604"/>
                  </a:lnTo>
                  <a:lnTo>
                    <a:pt x="7534" y="21600"/>
                  </a:lnTo>
                  <a:lnTo>
                    <a:pt x="8609" y="17567"/>
                  </a:lnTo>
                  <a:lnTo>
                    <a:pt x="21600" y="17567"/>
                  </a:lnTo>
                  <a:lnTo>
                    <a:pt x="1529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62" name="object 19"/>
          <p:cNvSpPr/>
          <p:nvPr/>
        </p:nvSpPr>
        <p:spPr>
          <a:xfrm>
            <a:off x="5362954" y="1815083"/>
            <a:ext cx="384050" cy="38404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63" name="object 20"/>
          <p:cNvSpPr txBox="1"/>
          <p:nvPr/>
        </p:nvSpPr>
        <p:spPr>
          <a:xfrm>
            <a:off x="5031740" y="2210815"/>
            <a:ext cx="104584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Scheduled</a:t>
            </a:r>
            <a:r>
              <a:rPr spc="-55"/>
              <a:t> </a:t>
            </a:r>
            <a:r>
              <a:t>Event</a:t>
            </a:r>
          </a:p>
        </p:txBody>
      </p:sp>
      <p:sp>
        <p:nvSpPr>
          <p:cNvPr id="3264" name="object 21"/>
          <p:cNvSpPr/>
          <p:nvPr/>
        </p:nvSpPr>
        <p:spPr>
          <a:xfrm>
            <a:off x="4884420" y="1612391"/>
            <a:ext cx="522731" cy="47091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68" name="object 22"/>
          <p:cNvGrpSpPr/>
          <p:nvPr/>
        </p:nvGrpSpPr>
        <p:grpSpPr>
          <a:xfrm>
            <a:off x="4983098" y="1713738"/>
            <a:ext cx="381765" cy="306708"/>
            <a:chOff x="0" y="0"/>
            <a:chExt cx="381764" cy="306706"/>
          </a:xfrm>
        </p:grpSpPr>
        <p:sp>
          <p:nvSpPr>
            <p:cNvPr id="3265" name="Shape"/>
            <p:cNvSpPr/>
            <p:nvPr/>
          </p:nvSpPr>
          <p:spPr>
            <a:xfrm>
              <a:off x="26007" y="73387"/>
              <a:ext cx="355758" cy="23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0"/>
                  </a:moveTo>
                  <a:lnTo>
                    <a:pt x="0" y="483"/>
                  </a:lnTo>
                  <a:lnTo>
                    <a:pt x="102" y="1071"/>
                  </a:lnTo>
                  <a:lnTo>
                    <a:pt x="110" y="1142"/>
                  </a:lnTo>
                  <a:lnTo>
                    <a:pt x="125" y="1201"/>
                  </a:lnTo>
                  <a:lnTo>
                    <a:pt x="148" y="1271"/>
                  </a:lnTo>
                  <a:lnTo>
                    <a:pt x="541" y="2553"/>
                  </a:lnTo>
                  <a:lnTo>
                    <a:pt x="2022" y="6268"/>
                  </a:lnTo>
                  <a:lnTo>
                    <a:pt x="3896" y="9713"/>
                  </a:lnTo>
                  <a:lnTo>
                    <a:pt x="6124" y="12852"/>
                  </a:lnTo>
                  <a:lnTo>
                    <a:pt x="9517" y="16427"/>
                  </a:lnTo>
                  <a:lnTo>
                    <a:pt x="12331" y="18578"/>
                  </a:lnTo>
                  <a:lnTo>
                    <a:pt x="15331" y="20224"/>
                  </a:lnTo>
                  <a:lnTo>
                    <a:pt x="18438" y="21247"/>
                  </a:lnTo>
                  <a:lnTo>
                    <a:pt x="21561" y="21600"/>
                  </a:lnTo>
                  <a:lnTo>
                    <a:pt x="21600" y="19201"/>
                  </a:lnTo>
                  <a:lnTo>
                    <a:pt x="20574" y="19166"/>
                  </a:lnTo>
                  <a:lnTo>
                    <a:pt x="19603" y="19049"/>
                  </a:lnTo>
                  <a:lnTo>
                    <a:pt x="16688" y="18284"/>
                  </a:lnTo>
                  <a:lnTo>
                    <a:pt x="13843" y="16932"/>
                  </a:lnTo>
                  <a:lnTo>
                    <a:pt x="11136" y="15063"/>
                  </a:lnTo>
                  <a:lnTo>
                    <a:pt x="8615" y="12723"/>
                  </a:lnTo>
                  <a:lnTo>
                    <a:pt x="6355" y="10019"/>
                  </a:lnTo>
                  <a:lnTo>
                    <a:pt x="4397" y="6974"/>
                  </a:lnTo>
                  <a:lnTo>
                    <a:pt x="2778" y="3705"/>
                  </a:lnTo>
                  <a:lnTo>
                    <a:pt x="1636" y="460"/>
                  </a:lnTo>
                  <a:lnTo>
                    <a:pt x="1621" y="460"/>
                  </a:lnTo>
                  <a:lnTo>
                    <a:pt x="1575" y="260"/>
                  </a:lnTo>
                  <a:lnTo>
                    <a:pt x="1587" y="260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66" name="Shape"/>
            <p:cNvSpPr/>
            <p:nvPr/>
          </p:nvSpPr>
          <p:spPr>
            <a:xfrm>
              <a:off x="0" y="-1"/>
              <a:ext cx="69699" cy="8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66" y="0"/>
                  </a:moveTo>
                  <a:lnTo>
                    <a:pt x="0" y="21600"/>
                  </a:lnTo>
                  <a:lnTo>
                    <a:pt x="8060" y="20226"/>
                  </a:lnTo>
                  <a:lnTo>
                    <a:pt x="7085" y="17156"/>
                  </a:lnTo>
                  <a:lnTo>
                    <a:pt x="14877" y="15489"/>
                  </a:lnTo>
                  <a:lnTo>
                    <a:pt x="21600" y="15489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67" name="Shape"/>
            <p:cNvSpPr/>
            <p:nvPr/>
          </p:nvSpPr>
          <p:spPr>
            <a:xfrm>
              <a:off x="48005" y="60198"/>
              <a:ext cx="28070" cy="1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0"/>
                  </a:moveTo>
                  <a:lnTo>
                    <a:pt x="0" y="0"/>
                  </a:lnTo>
                  <a:lnTo>
                    <a:pt x="2627" y="21600"/>
                  </a:lnTo>
                  <a:lnTo>
                    <a:pt x="21600" y="13309"/>
                  </a:lnTo>
                  <a:lnTo>
                    <a:pt x="1669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69" name="object 23"/>
          <p:cNvSpPr/>
          <p:nvPr/>
        </p:nvSpPr>
        <p:spPr>
          <a:xfrm>
            <a:off x="2497833" y="2578605"/>
            <a:ext cx="242317" cy="40690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0" name="object 24"/>
          <p:cNvSpPr/>
          <p:nvPr/>
        </p:nvSpPr>
        <p:spPr>
          <a:xfrm>
            <a:off x="2580132" y="2600705"/>
            <a:ext cx="77726" cy="24384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1" name="object 25"/>
          <p:cNvSpPr/>
          <p:nvPr/>
        </p:nvSpPr>
        <p:spPr>
          <a:xfrm>
            <a:off x="1959864" y="2926077"/>
            <a:ext cx="1438658" cy="77876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2" name="object 26"/>
          <p:cNvSpPr/>
          <p:nvPr/>
        </p:nvSpPr>
        <p:spPr>
          <a:xfrm>
            <a:off x="2086354" y="3067810"/>
            <a:ext cx="1185674" cy="56540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3" name="object 27"/>
          <p:cNvSpPr/>
          <p:nvPr/>
        </p:nvSpPr>
        <p:spPr>
          <a:xfrm>
            <a:off x="2007107" y="2953510"/>
            <a:ext cx="1344168" cy="684279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4" name="object 28"/>
          <p:cNvSpPr/>
          <p:nvPr/>
        </p:nvSpPr>
        <p:spPr>
          <a:xfrm>
            <a:off x="2007105" y="2953510"/>
            <a:ext cx="1344170" cy="6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7" y="1054"/>
                </a:lnTo>
                <a:lnTo>
                  <a:pt x="1119" y="283"/>
                </a:lnTo>
                <a:lnTo>
                  <a:pt x="1833" y="0"/>
                </a:lnTo>
                <a:lnTo>
                  <a:pt x="19767" y="0"/>
                </a:lnTo>
                <a:lnTo>
                  <a:pt x="20481" y="283"/>
                </a:lnTo>
                <a:lnTo>
                  <a:pt x="21063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3" y="20546"/>
                </a:lnTo>
                <a:lnTo>
                  <a:pt x="20481" y="21317"/>
                </a:lnTo>
                <a:lnTo>
                  <a:pt x="19767" y="21600"/>
                </a:lnTo>
                <a:lnTo>
                  <a:pt x="1833" y="21600"/>
                </a:lnTo>
                <a:lnTo>
                  <a:pt x="1119" y="21317"/>
                </a:lnTo>
                <a:lnTo>
                  <a:pt x="537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5" name="object 29"/>
          <p:cNvSpPr txBox="1"/>
          <p:nvPr/>
        </p:nvSpPr>
        <p:spPr>
          <a:xfrm>
            <a:off x="2253232" y="3141091"/>
            <a:ext cx="8515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</a:t>
            </a:r>
            <a:r>
              <a:rPr spc="-69"/>
              <a:t> </a:t>
            </a:r>
            <a:r>
              <a:rPr spc="0"/>
              <a:t>In</a:t>
            </a:r>
          </a:p>
        </p:txBody>
      </p:sp>
      <p:sp>
        <p:nvSpPr>
          <p:cNvPr id="3276" name="object 30"/>
          <p:cNvSpPr/>
          <p:nvPr/>
        </p:nvSpPr>
        <p:spPr>
          <a:xfrm>
            <a:off x="1783077" y="3802379"/>
            <a:ext cx="524258" cy="59588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7" name="object 31"/>
          <p:cNvSpPr/>
          <p:nvPr/>
        </p:nvSpPr>
        <p:spPr>
          <a:xfrm>
            <a:off x="2261616" y="3619500"/>
            <a:ext cx="371858" cy="44805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82" name="object 32"/>
          <p:cNvGrpSpPr/>
          <p:nvPr/>
        </p:nvGrpSpPr>
        <p:grpSpPr>
          <a:xfrm>
            <a:off x="2303016" y="3720846"/>
            <a:ext cx="237241" cy="283937"/>
            <a:chOff x="0" y="0"/>
            <a:chExt cx="237240" cy="283935"/>
          </a:xfrm>
        </p:grpSpPr>
        <p:sp>
          <p:nvSpPr>
            <p:cNvPr id="3278" name="Shape"/>
            <p:cNvSpPr/>
            <p:nvPr/>
          </p:nvSpPr>
          <p:spPr>
            <a:xfrm>
              <a:off x="-1" y="74955"/>
              <a:ext cx="210250" cy="20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67" y="0"/>
                  </a:moveTo>
                  <a:lnTo>
                    <a:pt x="17536" y="4355"/>
                  </a:lnTo>
                  <a:lnTo>
                    <a:pt x="15174" y="8689"/>
                  </a:lnTo>
                  <a:lnTo>
                    <a:pt x="12304" y="12445"/>
                  </a:lnTo>
                  <a:lnTo>
                    <a:pt x="9029" y="15499"/>
                  </a:lnTo>
                  <a:lnTo>
                    <a:pt x="5506" y="17640"/>
                  </a:lnTo>
                  <a:lnTo>
                    <a:pt x="1005" y="18884"/>
                  </a:lnTo>
                  <a:lnTo>
                    <a:pt x="0" y="18923"/>
                  </a:lnTo>
                  <a:lnTo>
                    <a:pt x="104" y="21600"/>
                  </a:lnTo>
                  <a:lnTo>
                    <a:pt x="4410" y="20923"/>
                  </a:lnTo>
                  <a:lnTo>
                    <a:pt x="8598" y="19025"/>
                  </a:lnTo>
                  <a:lnTo>
                    <a:pt x="12421" y="16118"/>
                  </a:lnTo>
                  <a:lnTo>
                    <a:pt x="15840" y="12372"/>
                  </a:lnTo>
                  <a:lnTo>
                    <a:pt x="18723" y="7952"/>
                  </a:lnTo>
                  <a:lnTo>
                    <a:pt x="20928" y="3043"/>
                  </a:lnTo>
                  <a:lnTo>
                    <a:pt x="21600" y="376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79" name="Shape"/>
            <p:cNvSpPr/>
            <p:nvPr/>
          </p:nvSpPr>
          <p:spPr>
            <a:xfrm>
              <a:off x="188088" y="60959"/>
              <a:ext cx="49153" cy="2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46" y="0"/>
                  </a:moveTo>
                  <a:lnTo>
                    <a:pt x="0" y="0"/>
                  </a:lnTo>
                  <a:lnTo>
                    <a:pt x="10995" y="6391"/>
                  </a:lnTo>
                  <a:lnTo>
                    <a:pt x="9738" y="17746"/>
                  </a:lnTo>
                  <a:lnTo>
                    <a:pt x="21600" y="21600"/>
                  </a:lnTo>
                  <a:lnTo>
                    <a:pt x="1844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0" name="Shape"/>
            <p:cNvSpPr/>
            <p:nvPr/>
          </p:nvSpPr>
          <p:spPr>
            <a:xfrm>
              <a:off x="184615" y="60959"/>
              <a:ext cx="28494" cy="1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3" y="0"/>
                  </a:moveTo>
                  <a:lnTo>
                    <a:pt x="0" y="17145"/>
                  </a:lnTo>
                  <a:lnTo>
                    <a:pt x="19432" y="21600"/>
                  </a:lnTo>
                  <a:lnTo>
                    <a:pt x="21600" y="7779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1" name="Shape"/>
            <p:cNvSpPr/>
            <p:nvPr/>
          </p:nvSpPr>
          <p:spPr>
            <a:xfrm>
              <a:off x="160275" y="-1"/>
              <a:ext cx="69787" cy="7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0"/>
                  </a:moveTo>
                  <a:lnTo>
                    <a:pt x="0" y="20604"/>
                  </a:lnTo>
                  <a:lnTo>
                    <a:pt x="7534" y="21600"/>
                  </a:lnTo>
                  <a:lnTo>
                    <a:pt x="8609" y="17567"/>
                  </a:lnTo>
                  <a:lnTo>
                    <a:pt x="21600" y="17567"/>
                  </a:lnTo>
                  <a:lnTo>
                    <a:pt x="1529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83" name="object 33"/>
          <p:cNvSpPr/>
          <p:nvPr/>
        </p:nvSpPr>
        <p:spPr>
          <a:xfrm>
            <a:off x="3104388" y="3855720"/>
            <a:ext cx="384050" cy="38252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84" name="object 34"/>
          <p:cNvSpPr txBox="1"/>
          <p:nvPr/>
        </p:nvSpPr>
        <p:spPr>
          <a:xfrm>
            <a:off x="1408556" y="4249013"/>
            <a:ext cx="2409193" cy="27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76044">
              <a:lnSpc>
                <a:spcPts val="1100"/>
              </a:lnSpc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Scheduled</a:t>
            </a:r>
            <a:r>
              <a:rPr spc="-55"/>
              <a:t> </a:t>
            </a:r>
            <a:r>
              <a:t>Event</a:t>
            </a:r>
          </a:p>
          <a:p>
            <a:pPr indent="12700">
              <a:lnSpc>
                <a:spcPts val="1100"/>
              </a:lnSpc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30"/>
              <a:t> </a:t>
            </a:r>
            <a:r>
              <a:rPr spc="-4"/>
              <a:t>CloudWatch</a:t>
            </a:r>
          </a:p>
        </p:txBody>
      </p:sp>
      <p:sp>
        <p:nvSpPr>
          <p:cNvPr id="3285" name="object 35"/>
          <p:cNvSpPr/>
          <p:nvPr/>
        </p:nvSpPr>
        <p:spPr>
          <a:xfrm>
            <a:off x="2558794" y="3537203"/>
            <a:ext cx="589790" cy="58521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89" name="object 36"/>
          <p:cNvGrpSpPr/>
          <p:nvPr/>
        </p:nvGrpSpPr>
        <p:grpSpPr>
          <a:xfrm>
            <a:off x="2651249" y="3638548"/>
            <a:ext cx="454536" cy="421200"/>
            <a:chOff x="0" y="0"/>
            <a:chExt cx="454534" cy="421198"/>
          </a:xfrm>
        </p:grpSpPr>
        <p:sp>
          <p:nvSpPr>
            <p:cNvPr id="3286" name="Shape"/>
            <p:cNvSpPr/>
            <p:nvPr/>
          </p:nvSpPr>
          <p:spPr>
            <a:xfrm>
              <a:off x="26802" y="75382"/>
              <a:ext cx="427733" cy="34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7" y="0"/>
                  </a:moveTo>
                  <a:lnTo>
                    <a:pt x="0" y="204"/>
                  </a:lnTo>
                  <a:lnTo>
                    <a:pt x="224" y="1479"/>
                  </a:lnTo>
                  <a:lnTo>
                    <a:pt x="551" y="2677"/>
                  </a:lnTo>
                  <a:lnTo>
                    <a:pt x="1359" y="5025"/>
                  </a:lnTo>
                  <a:lnTo>
                    <a:pt x="2366" y="7294"/>
                  </a:lnTo>
                  <a:lnTo>
                    <a:pt x="3546" y="9459"/>
                  </a:lnTo>
                  <a:lnTo>
                    <a:pt x="4887" y="11502"/>
                  </a:lnTo>
                  <a:lnTo>
                    <a:pt x="6368" y="13421"/>
                  </a:lnTo>
                  <a:lnTo>
                    <a:pt x="7984" y="15176"/>
                  </a:lnTo>
                  <a:lnTo>
                    <a:pt x="9710" y="16765"/>
                  </a:lnTo>
                  <a:lnTo>
                    <a:pt x="11531" y="18163"/>
                  </a:lnTo>
                  <a:lnTo>
                    <a:pt x="13442" y="19348"/>
                  </a:lnTo>
                  <a:lnTo>
                    <a:pt x="15417" y="20302"/>
                  </a:lnTo>
                  <a:lnTo>
                    <a:pt x="17451" y="21014"/>
                  </a:lnTo>
                  <a:lnTo>
                    <a:pt x="19516" y="21448"/>
                  </a:lnTo>
                  <a:lnTo>
                    <a:pt x="21562" y="21600"/>
                  </a:lnTo>
                  <a:lnTo>
                    <a:pt x="21600" y="19982"/>
                  </a:lnTo>
                  <a:lnTo>
                    <a:pt x="20593" y="19946"/>
                  </a:lnTo>
                  <a:lnTo>
                    <a:pt x="19631" y="19837"/>
                  </a:lnTo>
                  <a:lnTo>
                    <a:pt x="17701" y="19426"/>
                  </a:lnTo>
                  <a:lnTo>
                    <a:pt x="15809" y="18757"/>
                  </a:lnTo>
                  <a:lnTo>
                    <a:pt x="13949" y="17855"/>
                  </a:lnTo>
                  <a:lnTo>
                    <a:pt x="12140" y="16732"/>
                  </a:lnTo>
                  <a:lnTo>
                    <a:pt x="10415" y="15405"/>
                  </a:lnTo>
                  <a:lnTo>
                    <a:pt x="8786" y="13900"/>
                  </a:lnTo>
                  <a:lnTo>
                    <a:pt x="7253" y="12228"/>
                  </a:lnTo>
                  <a:lnTo>
                    <a:pt x="5849" y="10411"/>
                  </a:lnTo>
                  <a:lnTo>
                    <a:pt x="4585" y="8468"/>
                  </a:lnTo>
                  <a:lnTo>
                    <a:pt x="3463" y="6421"/>
                  </a:lnTo>
                  <a:lnTo>
                    <a:pt x="2527" y="4287"/>
                  </a:lnTo>
                  <a:lnTo>
                    <a:pt x="1770" y="2082"/>
                  </a:lnTo>
                  <a:lnTo>
                    <a:pt x="1462" y="95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7" name="Shape"/>
            <p:cNvSpPr/>
            <p:nvPr/>
          </p:nvSpPr>
          <p:spPr>
            <a:xfrm>
              <a:off x="-1" y="-1"/>
              <a:ext cx="69862" cy="8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74" y="0"/>
                  </a:moveTo>
                  <a:lnTo>
                    <a:pt x="0" y="21600"/>
                  </a:lnTo>
                  <a:lnTo>
                    <a:pt x="8287" y="20705"/>
                  </a:lnTo>
                  <a:lnTo>
                    <a:pt x="7500" y="17621"/>
                  </a:lnTo>
                  <a:lnTo>
                    <a:pt x="15314" y="16183"/>
                  </a:lnTo>
                  <a:lnTo>
                    <a:pt x="21600" y="16183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8" name="Shape"/>
            <p:cNvSpPr/>
            <p:nvPr/>
          </p:nvSpPr>
          <p:spPr>
            <a:xfrm>
              <a:off x="49529" y="61468"/>
              <a:ext cx="27561" cy="13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34" y="0"/>
                  </a:moveTo>
                  <a:lnTo>
                    <a:pt x="0" y="0"/>
                  </a:lnTo>
                  <a:lnTo>
                    <a:pt x="2323" y="21600"/>
                  </a:lnTo>
                  <a:lnTo>
                    <a:pt x="21600" y="16757"/>
                  </a:lnTo>
                  <a:lnTo>
                    <a:pt x="1593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90" name="object 37"/>
          <p:cNvSpPr/>
          <p:nvPr/>
        </p:nvSpPr>
        <p:spPr>
          <a:xfrm>
            <a:off x="5778158" y="1380273"/>
            <a:ext cx="1042942" cy="130479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94" name="object 38"/>
          <p:cNvGrpSpPr/>
          <p:nvPr/>
        </p:nvGrpSpPr>
        <p:grpSpPr>
          <a:xfrm>
            <a:off x="5802629" y="1386838"/>
            <a:ext cx="992762" cy="77728"/>
            <a:chOff x="0" y="0"/>
            <a:chExt cx="992761" cy="77726"/>
          </a:xfrm>
        </p:grpSpPr>
        <p:sp>
          <p:nvSpPr>
            <p:cNvPr id="3291" name="Shape"/>
            <p:cNvSpPr/>
            <p:nvPr/>
          </p:nvSpPr>
          <p:spPr>
            <a:xfrm>
              <a:off x="915035" y="0"/>
              <a:ext cx="5181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2" name="Rectangle"/>
            <p:cNvSpPr/>
            <p:nvPr/>
          </p:nvSpPr>
          <p:spPr>
            <a:xfrm>
              <a:off x="-1" y="25907"/>
              <a:ext cx="915038" cy="25909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3" name="Shape"/>
            <p:cNvSpPr/>
            <p:nvPr/>
          </p:nvSpPr>
          <p:spPr>
            <a:xfrm>
              <a:off x="927989" y="25907"/>
              <a:ext cx="64773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295" name="object 39"/>
          <p:cNvSpPr txBox="1"/>
          <p:nvPr/>
        </p:nvSpPr>
        <p:spPr>
          <a:xfrm>
            <a:off x="6004940" y="1254633"/>
            <a:ext cx="539752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318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</a:t>
            </a: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</a:t>
            </a:r>
            <a:r>
              <a:rPr spc="-9"/>
              <a:t>c</a:t>
            </a:r>
            <a:r>
              <a:t>e</a:t>
            </a:r>
          </a:p>
        </p:txBody>
      </p:sp>
      <p:sp>
        <p:nvSpPr>
          <p:cNvPr id="3296" name="object 40"/>
          <p:cNvSpPr/>
          <p:nvPr/>
        </p:nvSpPr>
        <p:spPr>
          <a:xfrm>
            <a:off x="6812280" y="1269491"/>
            <a:ext cx="342902" cy="355093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7" name="object 41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8" name="object 42"/>
          <p:cNvSpPr/>
          <p:nvPr/>
        </p:nvSpPr>
        <p:spPr>
          <a:xfrm>
            <a:off x="8325987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9" name="object 43"/>
          <p:cNvSpPr/>
          <p:nvPr/>
        </p:nvSpPr>
        <p:spPr>
          <a:xfrm>
            <a:off x="8585610" y="395904"/>
            <a:ext cx="59464" cy="33814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0" name="object 44"/>
          <p:cNvSpPr/>
          <p:nvPr/>
        </p:nvSpPr>
        <p:spPr>
          <a:xfrm>
            <a:off x="8505355" y="503301"/>
            <a:ext cx="80258" cy="11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1" name="object 45"/>
          <p:cNvSpPr/>
          <p:nvPr/>
        </p:nvSpPr>
        <p:spPr>
          <a:xfrm>
            <a:off x="8385450" y="501314"/>
            <a:ext cx="84233" cy="11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2" name="object 46"/>
          <p:cNvSpPr/>
          <p:nvPr/>
        </p:nvSpPr>
        <p:spPr>
          <a:xfrm>
            <a:off x="8736234" y="682291"/>
            <a:ext cx="133478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3" name="object 47"/>
          <p:cNvSpPr/>
          <p:nvPr/>
        </p:nvSpPr>
        <p:spPr>
          <a:xfrm>
            <a:off x="8100059" y="682289"/>
            <a:ext cx="136751" cy="2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4" name="object 48"/>
          <p:cNvSpPr/>
          <p:nvPr/>
        </p:nvSpPr>
        <p:spPr>
          <a:xfrm>
            <a:off x="8574720" y="585840"/>
            <a:ext cx="161518" cy="19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5" name="object 49"/>
          <p:cNvSpPr/>
          <p:nvPr/>
        </p:nvSpPr>
        <p:spPr>
          <a:xfrm>
            <a:off x="8100059" y="427728"/>
            <a:ext cx="299257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6" name="object 50"/>
          <p:cNvSpPr/>
          <p:nvPr/>
        </p:nvSpPr>
        <p:spPr>
          <a:xfrm>
            <a:off x="8236808" y="587825"/>
            <a:ext cx="162509" cy="191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7" name="object 51"/>
          <p:cNvSpPr/>
          <p:nvPr/>
        </p:nvSpPr>
        <p:spPr>
          <a:xfrm>
            <a:off x="8574720" y="427728"/>
            <a:ext cx="294993" cy="31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8" name="object 52"/>
          <p:cNvSpPr/>
          <p:nvPr/>
        </p:nvSpPr>
        <p:spPr>
          <a:xfrm>
            <a:off x="8325987" y="789681"/>
            <a:ext cx="319087" cy="19490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312" name="object 53"/>
          <p:cNvGrpSpPr/>
          <p:nvPr/>
        </p:nvGrpSpPr>
        <p:grpSpPr>
          <a:xfrm>
            <a:off x="8325987" y="240787"/>
            <a:ext cx="319088" cy="709984"/>
            <a:chOff x="0" y="0"/>
            <a:chExt cx="319086" cy="709983"/>
          </a:xfrm>
        </p:grpSpPr>
        <p:sp>
          <p:nvSpPr>
            <p:cNvPr id="3309" name="Triangle"/>
            <p:cNvSpPr/>
            <p:nvPr/>
          </p:nvSpPr>
          <p:spPr>
            <a:xfrm>
              <a:off x="0" y="548893"/>
              <a:ext cx="319087" cy="16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0" name="Shape"/>
            <p:cNvSpPr/>
            <p:nvPr/>
          </p:nvSpPr>
          <p:spPr>
            <a:xfrm>
              <a:off x="59462" y="155116"/>
              <a:ext cx="200162" cy="39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1" name="Shape"/>
            <p:cNvSpPr/>
            <p:nvPr/>
          </p:nvSpPr>
          <p:spPr>
            <a:xfrm>
              <a:off x="0" y="0"/>
              <a:ext cx="319086" cy="15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313" name="object 54"/>
          <p:cNvSpPr txBox="1"/>
          <p:nvPr/>
        </p:nvSpPr>
        <p:spPr>
          <a:xfrm>
            <a:off x="4969509" y="731647"/>
            <a:ext cx="98996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Attach </a:t>
            </a:r>
            <a:r>
              <a:rPr spc="-4"/>
              <a:t>to</a:t>
            </a:r>
            <a:r>
              <a:rPr spc="-25"/>
              <a:t> </a:t>
            </a:r>
            <a:r>
              <a:rPr spc="-4"/>
              <a:t>Group</a:t>
            </a:r>
          </a:p>
        </p:txBody>
      </p:sp>
      <p:sp>
        <p:nvSpPr>
          <p:cNvPr id="3314" name="object 55"/>
          <p:cNvSpPr/>
          <p:nvPr/>
        </p:nvSpPr>
        <p:spPr>
          <a:xfrm>
            <a:off x="3355847" y="804672"/>
            <a:ext cx="4151377" cy="717805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319" name="object 56"/>
          <p:cNvGrpSpPr/>
          <p:nvPr/>
        </p:nvGrpSpPr>
        <p:grpSpPr>
          <a:xfrm>
            <a:off x="3477004" y="867155"/>
            <a:ext cx="3987041" cy="592458"/>
            <a:chOff x="0" y="0"/>
            <a:chExt cx="3987040" cy="592456"/>
          </a:xfrm>
        </p:grpSpPr>
        <p:sp>
          <p:nvSpPr>
            <p:cNvPr id="3315" name="Shape"/>
            <p:cNvSpPr/>
            <p:nvPr/>
          </p:nvSpPr>
          <p:spPr>
            <a:xfrm>
              <a:off x="3745485" y="566547"/>
              <a:ext cx="241556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83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078" y="21600"/>
                  </a:lnTo>
                  <a:lnTo>
                    <a:pt x="21600" y="16729"/>
                  </a:lnTo>
                  <a:lnTo>
                    <a:pt x="21600" y="10800"/>
                  </a:lnTo>
                  <a:lnTo>
                    <a:pt x="19283" y="10800"/>
                  </a:lnTo>
                  <a:lnTo>
                    <a:pt x="1928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6" name="Shape"/>
            <p:cNvSpPr/>
            <p:nvPr/>
          </p:nvSpPr>
          <p:spPr>
            <a:xfrm>
              <a:off x="3961130" y="38862"/>
              <a:ext cx="25911" cy="540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800" y="21082"/>
                  </a:lnTo>
                  <a:lnTo>
                    <a:pt x="21600" y="21082"/>
                  </a:lnTo>
                  <a:lnTo>
                    <a:pt x="21600" y="518"/>
                  </a:lnTo>
                  <a:lnTo>
                    <a:pt x="10800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7" name="Shape"/>
            <p:cNvSpPr/>
            <p:nvPr/>
          </p:nvSpPr>
          <p:spPr>
            <a:xfrm>
              <a:off x="0" y="-1"/>
              <a:ext cx="77726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8" name="Shape"/>
            <p:cNvSpPr/>
            <p:nvPr/>
          </p:nvSpPr>
          <p:spPr>
            <a:xfrm>
              <a:off x="77723" y="25907"/>
              <a:ext cx="3909318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6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57" y="21600"/>
                  </a:lnTo>
                  <a:lnTo>
                    <a:pt x="21457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68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320" name="object 57"/>
          <p:cNvSpPr/>
          <p:nvPr/>
        </p:nvSpPr>
        <p:spPr>
          <a:xfrm>
            <a:off x="6723888" y="1234438"/>
            <a:ext cx="448057" cy="461773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21" name="object 58"/>
          <p:cNvSpPr/>
          <p:nvPr/>
        </p:nvSpPr>
        <p:spPr>
          <a:xfrm>
            <a:off x="6815328" y="1287780"/>
            <a:ext cx="341377" cy="355093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22" name="object 59"/>
          <p:cNvSpPr/>
          <p:nvPr/>
        </p:nvSpPr>
        <p:spPr>
          <a:xfrm>
            <a:off x="3430523" y="2484120"/>
            <a:ext cx="1990346" cy="958597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327" name="object 60"/>
          <p:cNvGrpSpPr/>
          <p:nvPr/>
        </p:nvGrpSpPr>
        <p:grpSpPr>
          <a:xfrm>
            <a:off x="3472434" y="2506977"/>
            <a:ext cx="1905383" cy="833886"/>
            <a:chOff x="0" y="0"/>
            <a:chExt cx="1905381" cy="833885"/>
          </a:xfrm>
        </p:grpSpPr>
        <p:sp>
          <p:nvSpPr>
            <p:cNvPr id="3323" name="Shape"/>
            <p:cNvSpPr/>
            <p:nvPr/>
          </p:nvSpPr>
          <p:spPr>
            <a:xfrm>
              <a:off x="1663827" y="756157"/>
              <a:ext cx="77726" cy="77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4" name="Shape"/>
            <p:cNvSpPr/>
            <p:nvPr/>
          </p:nvSpPr>
          <p:spPr>
            <a:xfrm>
              <a:off x="1741551" y="782065"/>
              <a:ext cx="163831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8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0830" y="21600"/>
                  </a:lnTo>
                  <a:lnTo>
                    <a:pt x="21600" y="16730"/>
                  </a:lnTo>
                  <a:lnTo>
                    <a:pt x="21600" y="10800"/>
                  </a:lnTo>
                  <a:lnTo>
                    <a:pt x="18184" y="10800"/>
                  </a:lnTo>
                  <a:lnTo>
                    <a:pt x="1818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5" name="Shape"/>
            <p:cNvSpPr/>
            <p:nvPr/>
          </p:nvSpPr>
          <p:spPr>
            <a:xfrm>
              <a:off x="1879473" y="12952"/>
              <a:ext cx="25909" cy="78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800" y="21242"/>
                  </a:lnTo>
                  <a:lnTo>
                    <a:pt x="21600" y="21242"/>
                  </a:lnTo>
                  <a:lnTo>
                    <a:pt x="21600" y="358"/>
                  </a:lnTo>
                  <a:lnTo>
                    <a:pt x="10800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6" name="Shape"/>
            <p:cNvSpPr/>
            <p:nvPr/>
          </p:nvSpPr>
          <p:spPr>
            <a:xfrm>
              <a:off x="0" y="-1"/>
              <a:ext cx="1905383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306" y="21600"/>
                  </a:lnTo>
                  <a:lnTo>
                    <a:pt x="21306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3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328" name="object 61"/>
          <p:cNvSpPr txBox="1"/>
          <p:nvPr/>
        </p:nvSpPr>
        <p:spPr>
          <a:xfrm>
            <a:off x="5483733" y="2871341"/>
            <a:ext cx="76390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66370" marR="5080" indent="-154305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Detach</a:t>
            </a:r>
            <a:r>
              <a:rPr spc="-79"/>
              <a:t> </a:t>
            </a:r>
            <a:r>
              <a:t>from  Group</a:t>
            </a:r>
          </a:p>
        </p:txBody>
      </p:sp>
      <p:sp>
        <p:nvSpPr>
          <p:cNvPr id="3329" name="object 62"/>
          <p:cNvSpPr/>
          <p:nvPr/>
        </p:nvSpPr>
        <p:spPr>
          <a:xfrm>
            <a:off x="3313176" y="3192777"/>
            <a:ext cx="1490474" cy="242318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334" name="object 63"/>
          <p:cNvGrpSpPr/>
          <p:nvPr/>
        </p:nvGrpSpPr>
        <p:grpSpPr>
          <a:xfrm>
            <a:off x="3356609" y="3255517"/>
            <a:ext cx="1326898" cy="77727"/>
            <a:chOff x="0" y="0"/>
            <a:chExt cx="1326896" cy="77726"/>
          </a:xfrm>
        </p:grpSpPr>
        <p:sp>
          <p:nvSpPr>
            <p:cNvPr id="3330" name="Shape"/>
            <p:cNvSpPr/>
            <p:nvPr/>
          </p:nvSpPr>
          <p:spPr>
            <a:xfrm>
              <a:off x="1249214" y="25907"/>
              <a:ext cx="77684" cy="51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79" y="0"/>
                  </a:moveTo>
                  <a:lnTo>
                    <a:pt x="3590" y="0"/>
                  </a:lnTo>
                  <a:lnTo>
                    <a:pt x="3590" y="10800"/>
                  </a:lnTo>
                  <a:lnTo>
                    <a:pt x="0" y="10821"/>
                  </a:lnTo>
                  <a:lnTo>
                    <a:pt x="24" y="21600"/>
                  </a:lnTo>
                  <a:lnTo>
                    <a:pt x="21600" y="5294"/>
                  </a:lnTo>
                  <a:lnTo>
                    <a:pt x="1447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1" name="Shape"/>
            <p:cNvSpPr/>
            <p:nvPr/>
          </p:nvSpPr>
          <p:spPr>
            <a:xfrm>
              <a:off x="0" y="25957"/>
              <a:ext cx="1249216" cy="3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0"/>
                  </a:moveTo>
                  <a:lnTo>
                    <a:pt x="0" y="3362"/>
                  </a:lnTo>
                  <a:lnTo>
                    <a:pt x="0" y="21600"/>
                  </a:lnTo>
                  <a:lnTo>
                    <a:pt x="21600" y="18238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2" name="Rectangle"/>
            <p:cNvSpPr/>
            <p:nvPr/>
          </p:nvSpPr>
          <p:spPr>
            <a:xfrm>
              <a:off x="1249129" y="25907"/>
              <a:ext cx="12999" cy="25960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3" name="Triangle"/>
            <p:cNvSpPr/>
            <p:nvPr/>
          </p:nvSpPr>
          <p:spPr>
            <a:xfrm>
              <a:off x="1249044" y="-1"/>
              <a:ext cx="52245" cy="2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5" y="21600"/>
                  </a:lnTo>
                  <a:lnTo>
                    <a:pt x="21600" y="21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335" name="object 64"/>
          <p:cNvSpPr txBox="1"/>
          <p:nvPr/>
        </p:nvSpPr>
        <p:spPr>
          <a:xfrm>
            <a:off x="3686302" y="3122802"/>
            <a:ext cx="63182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" marR="5080" indent="-23494">
              <a:defRPr b="1" spc="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4"/>
              <a:t>e</a:t>
            </a:r>
            <a:r>
              <a:rPr spc="-9"/>
              <a:t>r</a:t>
            </a:r>
            <a:r>
              <a:rPr spc="-4"/>
              <a:t>minate  Instance</a:t>
            </a:r>
          </a:p>
        </p:txBody>
      </p:sp>
      <p:sp>
        <p:nvSpPr>
          <p:cNvPr id="3336" name="object 65"/>
          <p:cNvSpPr/>
          <p:nvPr/>
        </p:nvSpPr>
        <p:spPr>
          <a:xfrm>
            <a:off x="4796028" y="3125721"/>
            <a:ext cx="339853" cy="35204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37" name="object 66"/>
          <p:cNvSpPr txBox="1"/>
          <p:nvPr/>
        </p:nvSpPr>
        <p:spPr>
          <a:xfrm>
            <a:off x="4826889" y="3026155"/>
            <a:ext cx="297182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340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34823E">
              <a:alpha val="5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1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2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3" name="object 5"/>
          <p:cNvSpPr txBox="1"/>
          <p:nvPr>
            <p:ph type="title"/>
          </p:nvPr>
        </p:nvSpPr>
        <p:spPr>
          <a:xfrm>
            <a:off x="415542" y="139064"/>
            <a:ext cx="362712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AWS Trusted Advisor</a:t>
            </a:r>
          </a:p>
        </p:txBody>
      </p:sp>
      <p:sp>
        <p:nvSpPr>
          <p:cNvPr id="3344" name="object 6"/>
          <p:cNvSpPr txBox="1"/>
          <p:nvPr>
            <p:ph type="body" sz="quarter" idx="1"/>
          </p:nvPr>
        </p:nvSpPr>
        <p:spPr>
          <a:xfrm>
            <a:off x="2364483" y="1287627"/>
            <a:ext cx="5733419" cy="1062357"/>
          </a:xfrm>
          <a:prstGeom prst="rect">
            <a:avLst/>
          </a:prstGeom>
        </p:spPr>
        <p:txBody>
          <a:bodyPr/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/>
            </a:pPr>
            <a:r>
              <a:t>Best practice </a:t>
            </a:r>
            <a:r>
              <a:rPr b="0"/>
              <a:t>and recommendation</a:t>
            </a:r>
            <a:r>
              <a:rPr b="0" spc="-200"/>
              <a:t> </a:t>
            </a:r>
            <a:r>
              <a:rPr b="0"/>
              <a:t>engine.</a:t>
            </a:r>
            <a:endParaRPr b="0"/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</a:pPr>
            <a:r>
              <a:t>Provides </a:t>
            </a:r>
            <a:r>
              <a:rPr spc="-100"/>
              <a:t>AWS </a:t>
            </a:r>
            <a:r>
              <a:t>customers with performance</a:t>
            </a:r>
            <a:r>
              <a:rPr spc="-300"/>
              <a:t> </a:t>
            </a:r>
            <a:r>
              <a:t>and  security recommendations in </a:t>
            </a:r>
            <a:r>
              <a:rPr spc="-100"/>
              <a:t>four</a:t>
            </a:r>
            <a:r>
              <a:rPr spc="-200"/>
              <a:t> </a:t>
            </a:r>
            <a:r>
              <a:t>categories:</a:t>
            </a:r>
          </a:p>
        </p:txBody>
      </p:sp>
      <p:sp>
        <p:nvSpPr>
          <p:cNvPr id="3345" name="object 7"/>
          <p:cNvSpPr txBox="1"/>
          <p:nvPr/>
        </p:nvSpPr>
        <p:spPr>
          <a:xfrm>
            <a:off x="2821683" y="2326028"/>
            <a:ext cx="2936877" cy="102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3" indent="-287020">
              <a:spcBef>
                <a:spcPts val="4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Cost optimization</a:t>
            </a:r>
          </a:p>
          <a:p>
            <a:pPr marL="299083" indent="-287020">
              <a:spcBef>
                <a:spcPts val="3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</a:p>
          <a:p>
            <a:pPr marL="299083" indent="-287020">
              <a:spcBef>
                <a:spcPts val="3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Fault</a:t>
            </a:r>
            <a:r>
              <a:rPr spc="10"/>
              <a:t> </a:t>
            </a:r>
            <a:r>
              <a:t>tolerance</a:t>
            </a:r>
          </a:p>
          <a:p>
            <a:pPr marL="299083" indent="-287020">
              <a:spcBef>
                <a:spcPts val="3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Performance</a:t>
            </a:r>
            <a:r>
              <a:rPr spc="0"/>
              <a:t> </a:t>
            </a:r>
            <a:r>
              <a:rPr spc="-10"/>
              <a:t>improvement</a:t>
            </a:r>
            <a:r>
              <a:rPr b="0" spc="-10"/>
              <a:t>.</a:t>
            </a:r>
          </a:p>
        </p:txBody>
      </p:sp>
      <p:sp>
        <p:nvSpPr>
          <p:cNvPr id="3346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7" name="object 9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8" name="object 10"/>
          <p:cNvSpPr/>
          <p:nvPr/>
        </p:nvSpPr>
        <p:spPr>
          <a:xfrm>
            <a:off x="589787" y="2441448"/>
            <a:ext cx="1749551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9" name="object 11"/>
          <p:cNvSpPr txBox="1"/>
          <p:nvPr/>
        </p:nvSpPr>
        <p:spPr>
          <a:xfrm>
            <a:off x="774293" y="2561333"/>
            <a:ext cx="121221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2569" marR="5080" indent="-230504">
              <a:defRPr spc="-2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0"/>
              <a:t> </a:t>
            </a:r>
            <a:r>
              <a:rPr spc="-15"/>
              <a:t>Trusted  </a:t>
            </a:r>
            <a:r>
              <a:rPr spc="-5"/>
              <a:t>Advisor</a:t>
            </a:r>
          </a:p>
        </p:txBody>
      </p:sp>
      <p:sp>
        <p:nvSpPr>
          <p:cNvPr id="3350" name="object 12"/>
          <p:cNvSpPr/>
          <p:nvPr/>
        </p:nvSpPr>
        <p:spPr>
          <a:xfrm>
            <a:off x="1112519" y="1719071"/>
            <a:ext cx="534926" cy="643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353" name="object 2"/>
          <p:cNvSpPr txBox="1"/>
          <p:nvPr>
            <p:ph type="title"/>
          </p:nvPr>
        </p:nvSpPr>
        <p:spPr>
          <a:xfrm>
            <a:off x="415544" y="139064"/>
            <a:ext cx="3066415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Cost Optimization</a:t>
            </a:r>
          </a:p>
        </p:txBody>
      </p:sp>
      <p:sp>
        <p:nvSpPr>
          <p:cNvPr id="3354" name="object 3"/>
          <p:cNvSpPr txBox="1"/>
          <p:nvPr/>
        </p:nvSpPr>
        <p:spPr>
          <a:xfrm>
            <a:off x="419505" y="962025"/>
            <a:ext cx="6569076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Reserved Instance</a:t>
            </a:r>
            <a:r>
              <a:rPr spc="80"/>
              <a:t> </a:t>
            </a:r>
            <a:r>
              <a:t>Optimization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Low-utilization Amazon EC2</a:t>
            </a:r>
            <a:r>
              <a:rPr spc="-75"/>
              <a:t> </a:t>
            </a:r>
            <a:r>
              <a:t>Instances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Idle load</a:t>
            </a:r>
            <a:r>
              <a:rPr spc="10"/>
              <a:t> </a:t>
            </a:r>
            <a:r>
              <a:t>balancers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Underutilized Amazon EBS</a:t>
            </a:r>
            <a:r>
              <a:rPr spc="-75"/>
              <a:t> </a:t>
            </a:r>
            <a:r>
              <a:t>volumes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Unassociated Elastic </a:t>
            </a:r>
            <a:r>
              <a:rPr spc="0"/>
              <a:t>IP</a:t>
            </a:r>
            <a:r>
              <a:rPr spc="-15"/>
              <a:t> </a:t>
            </a:r>
            <a:r>
              <a:t>addresses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 idle DB</a:t>
            </a:r>
            <a:r>
              <a:rPr spc="35"/>
              <a:t> </a:t>
            </a:r>
            <a:r>
              <a:t>instances</a:t>
            </a:r>
          </a:p>
        </p:txBody>
      </p:sp>
      <p:sp>
        <p:nvSpPr>
          <p:cNvPr id="3355" name="object 4"/>
          <p:cNvSpPr/>
          <p:nvPr/>
        </p:nvSpPr>
        <p:spPr>
          <a:xfrm>
            <a:off x="7339514" y="2111406"/>
            <a:ext cx="1622011" cy="24999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6" name="object 5"/>
          <p:cNvSpPr/>
          <p:nvPr/>
        </p:nvSpPr>
        <p:spPr>
          <a:xfrm>
            <a:off x="7995666" y="54100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7" name="object 6"/>
          <p:cNvSpPr/>
          <p:nvPr/>
        </p:nvSpPr>
        <p:spPr>
          <a:xfrm>
            <a:off x="8273794" y="231646"/>
            <a:ext cx="536450" cy="643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360" name="object 2"/>
          <p:cNvSpPr/>
          <p:nvPr/>
        </p:nvSpPr>
        <p:spPr>
          <a:xfrm>
            <a:off x="7590134" y="2111406"/>
            <a:ext cx="1196093" cy="24999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1" name="object 3"/>
          <p:cNvSpPr txBox="1"/>
          <p:nvPr>
            <p:ph type="title"/>
          </p:nvPr>
        </p:nvSpPr>
        <p:spPr>
          <a:xfrm>
            <a:off x="415544" y="139064"/>
            <a:ext cx="1427482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Secur</a:t>
            </a:r>
            <a:r>
              <a:rPr spc="0"/>
              <a:t>i</a:t>
            </a:r>
            <a:r>
              <a:t>ty</a:t>
            </a:r>
          </a:p>
        </p:txBody>
      </p:sp>
      <p:sp>
        <p:nvSpPr>
          <p:cNvPr id="3362" name="object 4"/>
          <p:cNvSpPr txBox="1"/>
          <p:nvPr/>
        </p:nvSpPr>
        <p:spPr>
          <a:xfrm>
            <a:off x="419504" y="962025"/>
            <a:ext cx="5807078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0"/>
              <a:t> </a:t>
            </a:r>
            <a:r>
              <a:t>groups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IAM </a:t>
            </a:r>
            <a:r>
              <a:rPr spc="-5"/>
              <a:t>use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S3 </a:t>
            </a:r>
            <a:r>
              <a:rPr spc="0"/>
              <a:t>bucket </a:t>
            </a:r>
            <a:r>
              <a:t>permissions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MFA </a:t>
            </a:r>
            <a:r>
              <a:rPr spc="-10"/>
              <a:t>on </a:t>
            </a:r>
            <a:r>
              <a:rPr spc="-5"/>
              <a:t>Root</a:t>
            </a:r>
            <a:r>
              <a:rPr spc="-220"/>
              <a:t> </a:t>
            </a:r>
            <a:r>
              <a:rPr spc="-5"/>
              <a:t>Account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IAM </a:t>
            </a:r>
            <a:r>
              <a:rPr spc="-5"/>
              <a:t>password</a:t>
            </a:r>
            <a:r>
              <a:rPr spc="5"/>
              <a:t> </a:t>
            </a:r>
            <a:r>
              <a:rPr spc="-5"/>
              <a:t>policy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 security group </a:t>
            </a:r>
            <a:r>
              <a:rPr spc="0"/>
              <a:t>access</a:t>
            </a:r>
            <a:r>
              <a:rPr spc="25"/>
              <a:t> </a:t>
            </a:r>
            <a:r>
              <a:rPr spc="0"/>
              <a:t>risk</a:t>
            </a:r>
          </a:p>
        </p:txBody>
      </p:sp>
      <p:sp>
        <p:nvSpPr>
          <p:cNvPr id="3363" name="object 5"/>
          <p:cNvSpPr/>
          <p:nvPr/>
        </p:nvSpPr>
        <p:spPr>
          <a:xfrm>
            <a:off x="7995666" y="54100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4" name="object 6"/>
          <p:cNvSpPr/>
          <p:nvPr/>
        </p:nvSpPr>
        <p:spPr>
          <a:xfrm>
            <a:off x="8273794" y="231646"/>
            <a:ext cx="536450" cy="643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367" name="object 2"/>
          <p:cNvSpPr txBox="1"/>
          <p:nvPr>
            <p:ph type="title"/>
          </p:nvPr>
        </p:nvSpPr>
        <p:spPr>
          <a:xfrm>
            <a:off x="415542" y="139064"/>
            <a:ext cx="262699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Fault Tolerance</a:t>
            </a:r>
          </a:p>
        </p:txBody>
      </p:sp>
      <p:sp>
        <p:nvSpPr>
          <p:cNvPr id="3368" name="object 3"/>
          <p:cNvSpPr txBox="1"/>
          <p:nvPr/>
        </p:nvSpPr>
        <p:spPr>
          <a:xfrm>
            <a:off x="419504" y="962025"/>
            <a:ext cx="6229353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EBS</a:t>
            </a:r>
            <a:r>
              <a:rPr spc="5"/>
              <a:t> </a:t>
            </a:r>
            <a:r>
              <a:t>Snapshots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Load balancer</a:t>
            </a:r>
            <a:r>
              <a:rPr spc="40"/>
              <a:t> </a:t>
            </a:r>
            <a:r>
              <a:t>optimization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</a:t>
            </a:r>
            <a:r>
              <a:rPr spc="0"/>
              <a:t>Group</a:t>
            </a:r>
            <a:r>
              <a:rPr spc="20"/>
              <a:t> </a:t>
            </a:r>
            <a:r>
              <a:t>Resources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</a:t>
            </a:r>
            <a:r>
              <a:rPr spc="15"/>
              <a:t> </a:t>
            </a:r>
            <a:r>
              <a:t>Multi-AZ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Route </a:t>
            </a:r>
            <a:r>
              <a:rPr spc="0"/>
              <a:t>53 </a:t>
            </a:r>
            <a:r>
              <a:t>name </a:t>
            </a:r>
            <a:r>
              <a:rPr spc="0"/>
              <a:t>server</a:t>
            </a:r>
            <a:r>
              <a:rPr spc="10"/>
              <a:t> </a:t>
            </a:r>
            <a:r>
              <a:t>delegations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ELB connection</a:t>
            </a:r>
            <a:r>
              <a:rPr spc="20"/>
              <a:t> </a:t>
            </a:r>
            <a:r>
              <a:t>draining</a:t>
            </a:r>
          </a:p>
        </p:txBody>
      </p:sp>
      <p:sp>
        <p:nvSpPr>
          <p:cNvPr id="3369" name="object 4"/>
          <p:cNvSpPr/>
          <p:nvPr/>
        </p:nvSpPr>
        <p:spPr>
          <a:xfrm>
            <a:off x="7491720" y="2117038"/>
            <a:ext cx="1302060" cy="24944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0" name="object 5"/>
          <p:cNvSpPr/>
          <p:nvPr/>
        </p:nvSpPr>
        <p:spPr>
          <a:xfrm>
            <a:off x="7995666" y="54100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1" name="object 6"/>
          <p:cNvSpPr/>
          <p:nvPr/>
        </p:nvSpPr>
        <p:spPr>
          <a:xfrm>
            <a:off x="8273794" y="231646"/>
            <a:ext cx="536450" cy="643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374" name="object 2"/>
          <p:cNvSpPr txBox="1"/>
          <p:nvPr>
            <p:ph type="title"/>
          </p:nvPr>
        </p:nvSpPr>
        <p:spPr>
          <a:xfrm>
            <a:off x="415543" y="139064"/>
            <a:ext cx="453072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Performance Improvement</a:t>
            </a:r>
          </a:p>
        </p:txBody>
      </p:sp>
      <p:sp>
        <p:nvSpPr>
          <p:cNvPr id="3375" name="object 3"/>
          <p:cNvSpPr txBox="1"/>
          <p:nvPr/>
        </p:nvSpPr>
        <p:spPr>
          <a:xfrm>
            <a:off x="419504" y="962025"/>
            <a:ext cx="6501769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High-utilization Amazon </a:t>
            </a:r>
            <a:r>
              <a:rPr spc="-10"/>
              <a:t>EC2</a:t>
            </a:r>
            <a:r>
              <a:rPr spc="-65"/>
              <a:t> </a:t>
            </a:r>
            <a:r>
              <a:t>instances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Service</a:t>
            </a:r>
            <a:r>
              <a:rPr spc="5"/>
              <a:t> </a:t>
            </a:r>
            <a:r>
              <a:t>limits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Large number </a:t>
            </a:r>
            <a:r>
              <a:rPr spc="0"/>
              <a:t>of </a:t>
            </a:r>
            <a:r>
              <a:t>rules in EC2 </a:t>
            </a:r>
            <a:r>
              <a:rPr spc="0"/>
              <a:t>security</a:t>
            </a:r>
            <a:r>
              <a:rPr spc="55"/>
              <a:t> </a:t>
            </a:r>
            <a:r>
              <a:t>group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Over-utilized Amazon EBS magnetic</a:t>
            </a:r>
            <a:r>
              <a:rPr spc="-45"/>
              <a:t> </a:t>
            </a:r>
            <a:r>
              <a:t>volumes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</a:t>
            </a:r>
            <a:r>
              <a:rPr spc="0"/>
              <a:t>to </a:t>
            </a:r>
            <a:r>
              <a:t>EBS throughput</a:t>
            </a:r>
            <a:r>
              <a:rPr spc="40"/>
              <a:t> </a:t>
            </a:r>
            <a:r>
              <a:t>optimization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CloudFront alternate domain</a:t>
            </a:r>
            <a:r>
              <a:rPr spc="85"/>
              <a:t> </a:t>
            </a:r>
            <a:r>
              <a:t>names</a:t>
            </a:r>
          </a:p>
        </p:txBody>
      </p:sp>
      <p:sp>
        <p:nvSpPr>
          <p:cNvPr id="3376" name="object 4"/>
          <p:cNvSpPr/>
          <p:nvPr/>
        </p:nvSpPr>
        <p:spPr>
          <a:xfrm>
            <a:off x="7558109" y="2111406"/>
            <a:ext cx="1189012" cy="24999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7" name="object 5"/>
          <p:cNvSpPr/>
          <p:nvPr/>
        </p:nvSpPr>
        <p:spPr>
          <a:xfrm>
            <a:off x="7995666" y="54100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8" name="object 6"/>
          <p:cNvSpPr/>
          <p:nvPr/>
        </p:nvSpPr>
        <p:spPr>
          <a:xfrm>
            <a:off x="8273794" y="231646"/>
            <a:ext cx="536450" cy="643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object 2"/>
          <p:cNvSpPr txBox="1"/>
          <p:nvPr>
            <p:ph type="title"/>
          </p:nvPr>
        </p:nvSpPr>
        <p:spPr>
          <a:xfrm>
            <a:off x="475282" y="1799081"/>
            <a:ext cx="4020824" cy="1244602"/>
          </a:xfrm>
          <a:prstGeom prst="rect">
            <a:avLst/>
          </a:prstGeom>
        </p:spPr>
        <p:txBody>
          <a:bodyPr/>
          <a:lstStyle>
            <a:lvl1pPr marR="5080"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Module 6  Course Wrap-Up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object 3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383" name="object 2"/>
          <p:cNvSpPr txBox="1"/>
          <p:nvPr>
            <p:ph type="title"/>
          </p:nvPr>
        </p:nvSpPr>
        <p:spPr>
          <a:xfrm>
            <a:off x="415544" y="139064"/>
            <a:ext cx="444055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ILT Training</a:t>
            </a:r>
            <a:r>
              <a:rPr spc="100"/>
              <a:t> </a:t>
            </a:r>
            <a:r>
              <a:t>Courses</a:t>
            </a:r>
          </a:p>
        </p:txBody>
      </p:sp>
      <p:sp>
        <p:nvSpPr>
          <p:cNvPr id="3384" name="object 3"/>
          <p:cNvSpPr/>
          <p:nvPr/>
        </p:nvSpPr>
        <p:spPr>
          <a:xfrm>
            <a:off x="566609" y="1971294"/>
            <a:ext cx="884111" cy="1412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5" name="object 4"/>
          <p:cNvSpPr/>
          <p:nvPr/>
        </p:nvSpPr>
        <p:spPr>
          <a:xfrm>
            <a:off x="562508" y="2182495"/>
            <a:ext cx="572466" cy="825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6" name="object 5"/>
          <p:cNvSpPr/>
          <p:nvPr/>
        </p:nvSpPr>
        <p:spPr>
          <a:xfrm>
            <a:off x="556181" y="3144266"/>
            <a:ext cx="712841" cy="1109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7" name="object 6"/>
          <p:cNvSpPr/>
          <p:nvPr/>
        </p:nvSpPr>
        <p:spPr>
          <a:xfrm>
            <a:off x="562508" y="3355466"/>
            <a:ext cx="572466" cy="8267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8" name="object 7"/>
          <p:cNvSpPr/>
          <p:nvPr/>
        </p:nvSpPr>
        <p:spPr>
          <a:xfrm>
            <a:off x="562508" y="3954602"/>
            <a:ext cx="572466" cy="8260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9" name="object 8"/>
          <p:cNvSpPr/>
          <p:nvPr/>
        </p:nvSpPr>
        <p:spPr>
          <a:xfrm>
            <a:off x="561694" y="3741546"/>
            <a:ext cx="663538" cy="14306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0" name="object 9"/>
          <p:cNvSpPr/>
          <p:nvPr/>
        </p:nvSpPr>
        <p:spPr>
          <a:xfrm>
            <a:off x="1731264" y="1828799"/>
            <a:ext cx="7083553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21" y="0"/>
                </a:moveTo>
                <a:lnTo>
                  <a:pt x="279" y="0"/>
                </a:lnTo>
                <a:lnTo>
                  <a:pt x="170" y="283"/>
                </a:lnTo>
                <a:lnTo>
                  <a:pt x="82" y="1054"/>
                </a:lnTo>
                <a:lnTo>
                  <a:pt x="22" y="2198"/>
                </a:lnTo>
                <a:lnTo>
                  <a:pt x="0" y="3600"/>
                </a:lnTo>
                <a:lnTo>
                  <a:pt x="0" y="18000"/>
                </a:lnTo>
                <a:lnTo>
                  <a:pt x="22" y="19402"/>
                </a:lnTo>
                <a:lnTo>
                  <a:pt x="82" y="20546"/>
                </a:lnTo>
                <a:lnTo>
                  <a:pt x="170" y="21317"/>
                </a:lnTo>
                <a:lnTo>
                  <a:pt x="279" y="21600"/>
                </a:lnTo>
                <a:lnTo>
                  <a:pt x="21321" y="21600"/>
                </a:lnTo>
                <a:lnTo>
                  <a:pt x="21430" y="21317"/>
                </a:lnTo>
                <a:lnTo>
                  <a:pt x="21518" y="20546"/>
                </a:lnTo>
                <a:lnTo>
                  <a:pt x="21578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78" y="2198"/>
                </a:lnTo>
                <a:lnTo>
                  <a:pt x="21518" y="1054"/>
                </a:lnTo>
                <a:lnTo>
                  <a:pt x="21430" y="283"/>
                </a:lnTo>
                <a:lnTo>
                  <a:pt x="21321" y="0"/>
                </a:lnTo>
                <a:close/>
              </a:path>
            </a:pathLst>
          </a:custGeom>
          <a:solidFill>
            <a:srgbClr val="F1A42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1" name="object 10"/>
          <p:cNvSpPr txBox="1"/>
          <p:nvPr/>
        </p:nvSpPr>
        <p:spPr>
          <a:xfrm>
            <a:off x="4391025" y="1934030"/>
            <a:ext cx="1765300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15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4"/>
              <a:t>Technical</a:t>
            </a:r>
            <a:r>
              <a:rPr spc="-19"/>
              <a:t> </a:t>
            </a:r>
            <a:r>
              <a:rPr spc="0"/>
              <a:t>Essentials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rPr spc="-15"/>
              <a:t> </a:t>
            </a:r>
            <a:r>
              <a:t>day</a:t>
            </a:r>
          </a:p>
        </p:txBody>
      </p:sp>
      <p:sp>
        <p:nvSpPr>
          <p:cNvPr id="3392" name="object 11"/>
          <p:cNvSpPr/>
          <p:nvPr/>
        </p:nvSpPr>
        <p:spPr>
          <a:xfrm>
            <a:off x="1731264" y="2417064"/>
            <a:ext cx="2273810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2"/>
                </a:lnTo>
                <a:lnTo>
                  <a:pt x="254" y="20546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6"/>
                </a:lnTo>
                <a:lnTo>
                  <a:pt x="21532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AFE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3" name="object 12"/>
          <p:cNvSpPr txBox="1"/>
          <p:nvPr/>
        </p:nvSpPr>
        <p:spPr>
          <a:xfrm>
            <a:off x="2163316" y="2522601"/>
            <a:ext cx="1410338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Architecting </a:t>
            </a:r>
            <a:r>
              <a:rPr spc="0"/>
              <a:t>on</a:t>
            </a:r>
            <a:r>
              <a:rPr spc="-50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394" name="object 13"/>
          <p:cNvSpPr/>
          <p:nvPr/>
        </p:nvSpPr>
        <p:spPr>
          <a:xfrm>
            <a:off x="4052315" y="2420110"/>
            <a:ext cx="2439925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1" y="0"/>
                </a:moveTo>
                <a:lnTo>
                  <a:pt x="809" y="0"/>
                </a:lnTo>
                <a:lnTo>
                  <a:pt x="494" y="283"/>
                </a:lnTo>
                <a:lnTo>
                  <a:pt x="237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2"/>
                </a:lnTo>
                <a:lnTo>
                  <a:pt x="237" y="20546"/>
                </a:lnTo>
                <a:lnTo>
                  <a:pt x="494" y="21317"/>
                </a:lnTo>
                <a:lnTo>
                  <a:pt x="809" y="21600"/>
                </a:lnTo>
                <a:lnTo>
                  <a:pt x="20791" y="21600"/>
                </a:lnTo>
                <a:lnTo>
                  <a:pt x="21106" y="21317"/>
                </a:lnTo>
                <a:lnTo>
                  <a:pt x="21363" y="20546"/>
                </a:lnTo>
                <a:lnTo>
                  <a:pt x="21536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3" y="1054"/>
                </a:lnTo>
                <a:lnTo>
                  <a:pt x="21106" y="283"/>
                </a:lnTo>
                <a:lnTo>
                  <a:pt x="20791" y="0"/>
                </a:lnTo>
                <a:close/>
              </a:path>
            </a:pathLst>
          </a:custGeom>
          <a:solidFill>
            <a:srgbClr val="00AFE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5" name="object 14"/>
          <p:cNvSpPr txBox="1"/>
          <p:nvPr/>
        </p:nvSpPr>
        <p:spPr>
          <a:xfrm>
            <a:off x="4598923" y="2525342"/>
            <a:ext cx="1349377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Developing </a:t>
            </a:r>
            <a:r>
              <a:rPr spc="0"/>
              <a:t>on</a:t>
            </a:r>
            <a:r>
              <a:rPr spc="-39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396" name="object 15"/>
          <p:cNvSpPr/>
          <p:nvPr/>
        </p:nvSpPr>
        <p:spPr>
          <a:xfrm>
            <a:off x="6541006" y="2417064"/>
            <a:ext cx="2273812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2"/>
                </a:lnTo>
                <a:lnTo>
                  <a:pt x="254" y="20546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6"/>
                </a:lnTo>
                <a:lnTo>
                  <a:pt x="21532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AFE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7" name="object 16"/>
          <p:cNvSpPr txBox="1"/>
          <p:nvPr/>
        </p:nvSpPr>
        <p:spPr>
          <a:xfrm>
            <a:off x="6705345" y="2522601"/>
            <a:ext cx="1945004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Systems </a:t>
            </a:r>
            <a:r>
              <a:rPr spc="0"/>
              <a:t>Operations on</a:t>
            </a:r>
            <a:r>
              <a:rPr spc="-90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398" name="object 17"/>
          <p:cNvSpPr/>
          <p:nvPr/>
        </p:nvSpPr>
        <p:spPr>
          <a:xfrm>
            <a:off x="4052315" y="3613403"/>
            <a:ext cx="2439925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1" y="0"/>
                </a:moveTo>
                <a:lnTo>
                  <a:pt x="809" y="0"/>
                </a:lnTo>
                <a:lnTo>
                  <a:pt x="494" y="283"/>
                </a:lnTo>
                <a:lnTo>
                  <a:pt x="237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1"/>
                </a:lnTo>
                <a:lnTo>
                  <a:pt x="237" y="20545"/>
                </a:lnTo>
                <a:lnTo>
                  <a:pt x="494" y="21317"/>
                </a:lnTo>
                <a:lnTo>
                  <a:pt x="809" y="21600"/>
                </a:lnTo>
                <a:lnTo>
                  <a:pt x="20791" y="21600"/>
                </a:lnTo>
                <a:lnTo>
                  <a:pt x="21106" y="21317"/>
                </a:lnTo>
                <a:lnTo>
                  <a:pt x="21363" y="20545"/>
                </a:lnTo>
                <a:lnTo>
                  <a:pt x="2153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3" y="1054"/>
                </a:lnTo>
                <a:lnTo>
                  <a:pt x="21106" y="283"/>
                </a:lnTo>
                <a:lnTo>
                  <a:pt x="20791" y="0"/>
                </a:lnTo>
                <a:close/>
              </a:path>
            </a:pathLst>
          </a:custGeom>
          <a:solidFill>
            <a:srgbClr val="00AF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9" name="object 18"/>
          <p:cNvSpPr txBox="1"/>
          <p:nvPr/>
        </p:nvSpPr>
        <p:spPr>
          <a:xfrm>
            <a:off x="4693410" y="3718940"/>
            <a:ext cx="1160782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Big Data </a:t>
            </a:r>
            <a:r>
              <a:rPr spc="0"/>
              <a:t>on</a:t>
            </a:r>
            <a:r>
              <a:rPr spc="-79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20"/>
              <a:t> </a:t>
            </a:r>
            <a:r>
              <a:t>days</a:t>
            </a:r>
          </a:p>
        </p:txBody>
      </p:sp>
      <p:sp>
        <p:nvSpPr>
          <p:cNvPr id="3400" name="object 19"/>
          <p:cNvSpPr/>
          <p:nvPr/>
        </p:nvSpPr>
        <p:spPr>
          <a:xfrm>
            <a:off x="1731264" y="3015994"/>
            <a:ext cx="2253997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24" y="0"/>
                </a:moveTo>
                <a:lnTo>
                  <a:pt x="876" y="0"/>
                </a:lnTo>
                <a:lnTo>
                  <a:pt x="535" y="283"/>
                </a:lnTo>
                <a:lnTo>
                  <a:pt x="256" y="1054"/>
                </a:lnTo>
                <a:lnTo>
                  <a:pt x="69" y="2198"/>
                </a:lnTo>
                <a:lnTo>
                  <a:pt x="0" y="3600"/>
                </a:lnTo>
                <a:lnTo>
                  <a:pt x="0" y="18000"/>
                </a:lnTo>
                <a:lnTo>
                  <a:pt x="69" y="19402"/>
                </a:lnTo>
                <a:lnTo>
                  <a:pt x="256" y="20546"/>
                </a:lnTo>
                <a:lnTo>
                  <a:pt x="535" y="21317"/>
                </a:lnTo>
                <a:lnTo>
                  <a:pt x="876" y="21600"/>
                </a:lnTo>
                <a:lnTo>
                  <a:pt x="20724" y="21600"/>
                </a:lnTo>
                <a:lnTo>
                  <a:pt x="21065" y="21317"/>
                </a:lnTo>
                <a:lnTo>
                  <a:pt x="21344" y="20546"/>
                </a:lnTo>
                <a:lnTo>
                  <a:pt x="21531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1" y="2198"/>
                </a:lnTo>
                <a:lnTo>
                  <a:pt x="21344" y="1054"/>
                </a:lnTo>
                <a:lnTo>
                  <a:pt x="21065" y="283"/>
                </a:lnTo>
                <a:lnTo>
                  <a:pt x="20724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1" name="object 20"/>
          <p:cNvSpPr txBox="1"/>
          <p:nvPr/>
        </p:nvSpPr>
        <p:spPr>
          <a:xfrm>
            <a:off x="1979801" y="3038094"/>
            <a:ext cx="1757048" cy="42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9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Advanced </a:t>
            </a:r>
            <a:r>
              <a:rPr spc="-4"/>
              <a:t>Architecting</a:t>
            </a:r>
            <a:r>
              <a:rPr spc="30"/>
              <a:t> </a:t>
            </a:r>
            <a:r>
              <a:rPr spc="-4"/>
              <a:t>on</a:t>
            </a:r>
          </a:p>
          <a:p>
            <a:pPr indent="1905" algn="ctr">
              <a:defRPr b="1" spc="-15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00"/>
              <a:t> </a:t>
            </a:r>
            <a:r>
              <a:t>days</a:t>
            </a:r>
          </a:p>
        </p:txBody>
      </p:sp>
      <p:sp>
        <p:nvSpPr>
          <p:cNvPr id="3402" name="object 21"/>
          <p:cNvSpPr/>
          <p:nvPr/>
        </p:nvSpPr>
        <p:spPr>
          <a:xfrm>
            <a:off x="4052315" y="3015994"/>
            <a:ext cx="2439925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1" y="0"/>
                </a:moveTo>
                <a:lnTo>
                  <a:pt x="809" y="0"/>
                </a:lnTo>
                <a:lnTo>
                  <a:pt x="494" y="283"/>
                </a:lnTo>
                <a:lnTo>
                  <a:pt x="237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2"/>
                </a:lnTo>
                <a:lnTo>
                  <a:pt x="237" y="20546"/>
                </a:lnTo>
                <a:lnTo>
                  <a:pt x="494" y="21317"/>
                </a:lnTo>
                <a:lnTo>
                  <a:pt x="809" y="21600"/>
                </a:lnTo>
                <a:lnTo>
                  <a:pt x="20791" y="21600"/>
                </a:lnTo>
                <a:lnTo>
                  <a:pt x="21106" y="21317"/>
                </a:lnTo>
                <a:lnTo>
                  <a:pt x="21363" y="20546"/>
                </a:lnTo>
                <a:lnTo>
                  <a:pt x="21536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3" y="1054"/>
                </a:lnTo>
                <a:lnTo>
                  <a:pt x="21106" y="283"/>
                </a:lnTo>
                <a:lnTo>
                  <a:pt x="20791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3" name="object 22"/>
          <p:cNvSpPr txBox="1"/>
          <p:nvPr/>
        </p:nvSpPr>
        <p:spPr>
          <a:xfrm>
            <a:off x="4288028" y="3121914"/>
            <a:ext cx="1969772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DevOps </a:t>
            </a:r>
            <a:r>
              <a:rPr spc="0"/>
              <a:t>Engineering on</a:t>
            </a:r>
            <a:r>
              <a:rPr spc="-85"/>
              <a:t> </a:t>
            </a:r>
            <a:r>
              <a:rPr spc="-15"/>
              <a:t>AWS</a:t>
            </a:r>
          </a:p>
          <a:p>
            <a:pPr indent="1270" algn="ctr"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rPr spc="-5"/>
              <a:t>days</a:t>
            </a:r>
          </a:p>
        </p:txBody>
      </p:sp>
      <p:sp>
        <p:nvSpPr>
          <p:cNvPr id="3404" name="object 23"/>
          <p:cNvSpPr/>
          <p:nvPr/>
        </p:nvSpPr>
        <p:spPr>
          <a:xfrm>
            <a:off x="6541006" y="3006849"/>
            <a:ext cx="2273812" cy="548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2"/>
                </a:lnTo>
                <a:lnTo>
                  <a:pt x="254" y="20546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6"/>
                </a:lnTo>
                <a:lnTo>
                  <a:pt x="21532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5" name="object 24"/>
          <p:cNvSpPr txBox="1"/>
          <p:nvPr/>
        </p:nvSpPr>
        <p:spPr>
          <a:xfrm>
            <a:off x="6717538" y="3113022"/>
            <a:ext cx="1920877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 Operations on</a:t>
            </a:r>
            <a:r>
              <a:rPr spc="-145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06" name="object 25"/>
          <p:cNvSpPr/>
          <p:nvPr/>
        </p:nvSpPr>
        <p:spPr>
          <a:xfrm>
            <a:off x="2442078" y="1043938"/>
            <a:ext cx="875671" cy="72039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7" name="object 26"/>
          <p:cNvSpPr/>
          <p:nvPr/>
        </p:nvSpPr>
        <p:spPr>
          <a:xfrm>
            <a:off x="4869800" y="964690"/>
            <a:ext cx="748756" cy="82448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8" name="object 27"/>
          <p:cNvSpPr/>
          <p:nvPr/>
        </p:nvSpPr>
        <p:spPr>
          <a:xfrm>
            <a:off x="7315334" y="1086280"/>
            <a:ext cx="815206" cy="68765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9" name="object 28"/>
          <p:cNvSpPr/>
          <p:nvPr/>
        </p:nvSpPr>
        <p:spPr>
          <a:xfrm>
            <a:off x="1731264" y="3619498"/>
            <a:ext cx="2253997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24" y="0"/>
                </a:moveTo>
                <a:lnTo>
                  <a:pt x="876" y="0"/>
                </a:lnTo>
                <a:lnTo>
                  <a:pt x="535" y="283"/>
                </a:lnTo>
                <a:lnTo>
                  <a:pt x="256" y="1054"/>
                </a:lnTo>
                <a:lnTo>
                  <a:pt x="69" y="2198"/>
                </a:lnTo>
                <a:lnTo>
                  <a:pt x="0" y="3600"/>
                </a:lnTo>
                <a:lnTo>
                  <a:pt x="0" y="18000"/>
                </a:lnTo>
                <a:lnTo>
                  <a:pt x="69" y="19401"/>
                </a:lnTo>
                <a:lnTo>
                  <a:pt x="256" y="20545"/>
                </a:lnTo>
                <a:lnTo>
                  <a:pt x="535" y="21317"/>
                </a:lnTo>
                <a:lnTo>
                  <a:pt x="876" y="21600"/>
                </a:lnTo>
                <a:lnTo>
                  <a:pt x="20724" y="21600"/>
                </a:lnTo>
                <a:lnTo>
                  <a:pt x="21065" y="21317"/>
                </a:lnTo>
                <a:lnTo>
                  <a:pt x="21344" y="20545"/>
                </a:lnTo>
                <a:lnTo>
                  <a:pt x="21531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1" y="2198"/>
                </a:lnTo>
                <a:lnTo>
                  <a:pt x="21344" y="1054"/>
                </a:lnTo>
                <a:lnTo>
                  <a:pt x="21065" y="283"/>
                </a:lnTo>
                <a:lnTo>
                  <a:pt x="20724" y="0"/>
                </a:lnTo>
                <a:close/>
              </a:path>
            </a:pathLst>
          </a:custGeom>
          <a:solidFill>
            <a:srgbClr val="00AF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0" name="object 29"/>
          <p:cNvSpPr txBox="1"/>
          <p:nvPr/>
        </p:nvSpPr>
        <p:spPr>
          <a:xfrm>
            <a:off x="2267455" y="3724757"/>
            <a:ext cx="1182373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Migrating to</a:t>
            </a:r>
            <a:r>
              <a:rPr spc="-125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11" name="object 30"/>
          <p:cNvSpPr/>
          <p:nvPr/>
        </p:nvSpPr>
        <p:spPr>
          <a:xfrm>
            <a:off x="6560818" y="3610354"/>
            <a:ext cx="2273811" cy="5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1"/>
                </a:lnTo>
                <a:lnTo>
                  <a:pt x="254" y="20545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5"/>
                </a:lnTo>
                <a:lnTo>
                  <a:pt x="21532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AF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2" name="object 31"/>
          <p:cNvSpPr txBox="1"/>
          <p:nvPr/>
        </p:nvSpPr>
        <p:spPr>
          <a:xfrm>
            <a:off x="6786118" y="3716273"/>
            <a:ext cx="1822452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</a:t>
            </a:r>
            <a:r>
              <a:rPr spc="0"/>
              <a:t>Warehousing on</a:t>
            </a:r>
            <a:r>
              <a:rPr spc="-79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13" name="object 32"/>
          <p:cNvSpPr/>
          <p:nvPr/>
        </p:nvSpPr>
        <p:spPr>
          <a:xfrm>
            <a:off x="562508" y="2766947"/>
            <a:ext cx="572466" cy="8255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4" name="object 33"/>
          <p:cNvSpPr/>
          <p:nvPr/>
        </p:nvSpPr>
        <p:spPr>
          <a:xfrm>
            <a:off x="566609" y="2555748"/>
            <a:ext cx="891222" cy="11087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5" name="object 34"/>
          <p:cNvSpPr txBox="1"/>
          <p:nvPr/>
        </p:nvSpPr>
        <p:spPr>
          <a:xfrm>
            <a:off x="3541519" y="4326128"/>
            <a:ext cx="335788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1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13" invalidUrl="" action="" tgtFrame="" tooltip="" history="1" highlightClick="0" endSnd="0"/>
              </a:rPr>
              <a:t>https://aws.amazon.com/training/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object 2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18" name="object 2"/>
          <p:cNvSpPr txBox="1"/>
          <p:nvPr>
            <p:ph type="title"/>
          </p:nvPr>
        </p:nvSpPr>
        <p:spPr>
          <a:xfrm>
            <a:off x="415543" y="139064"/>
            <a:ext cx="3007362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Certification</a:t>
            </a:r>
          </a:p>
        </p:txBody>
      </p:sp>
      <p:sp>
        <p:nvSpPr>
          <p:cNvPr id="3419" name="object 3"/>
          <p:cNvSpPr/>
          <p:nvPr/>
        </p:nvSpPr>
        <p:spPr>
          <a:xfrm>
            <a:off x="907177" y="705611"/>
            <a:ext cx="1733913" cy="142875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0" name="object 4"/>
          <p:cNvSpPr/>
          <p:nvPr/>
        </p:nvSpPr>
        <p:spPr>
          <a:xfrm>
            <a:off x="3863418" y="705611"/>
            <a:ext cx="1314726" cy="14478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1" name="object 5"/>
          <p:cNvSpPr/>
          <p:nvPr/>
        </p:nvSpPr>
        <p:spPr>
          <a:xfrm>
            <a:off x="6500888" y="772286"/>
            <a:ext cx="1637272" cy="13811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2" name="object 6"/>
          <p:cNvSpPr/>
          <p:nvPr/>
        </p:nvSpPr>
        <p:spPr>
          <a:xfrm>
            <a:off x="822196" y="3352038"/>
            <a:ext cx="2045210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9" y="0"/>
                </a:moveTo>
                <a:lnTo>
                  <a:pt x="1451" y="0"/>
                </a:lnTo>
                <a:lnTo>
                  <a:pt x="993" y="183"/>
                </a:lnTo>
                <a:lnTo>
                  <a:pt x="594" y="694"/>
                </a:lnTo>
                <a:lnTo>
                  <a:pt x="280" y="1473"/>
                </a:lnTo>
                <a:lnTo>
                  <a:pt x="74" y="2462"/>
                </a:lnTo>
                <a:lnTo>
                  <a:pt x="0" y="3600"/>
                </a:lnTo>
                <a:lnTo>
                  <a:pt x="0" y="18000"/>
                </a:lnTo>
                <a:lnTo>
                  <a:pt x="74" y="19138"/>
                </a:lnTo>
                <a:lnTo>
                  <a:pt x="280" y="20126"/>
                </a:lnTo>
                <a:lnTo>
                  <a:pt x="594" y="20905"/>
                </a:lnTo>
                <a:lnTo>
                  <a:pt x="993" y="21416"/>
                </a:lnTo>
                <a:lnTo>
                  <a:pt x="1451" y="21600"/>
                </a:lnTo>
                <a:lnTo>
                  <a:pt x="20149" y="21600"/>
                </a:lnTo>
                <a:lnTo>
                  <a:pt x="20608" y="21416"/>
                </a:lnTo>
                <a:lnTo>
                  <a:pt x="21006" y="20905"/>
                </a:lnTo>
                <a:lnTo>
                  <a:pt x="21320" y="20126"/>
                </a:lnTo>
                <a:lnTo>
                  <a:pt x="21526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2"/>
                </a:lnTo>
                <a:lnTo>
                  <a:pt x="21320" y="1473"/>
                </a:lnTo>
                <a:lnTo>
                  <a:pt x="21006" y="694"/>
                </a:lnTo>
                <a:lnTo>
                  <a:pt x="20608" y="183"/>
                </a:lnTo>
                <a:lnTo>
                  <a:pt x="20149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3" name="object 7"/>
          <p:cNvSpPr/>
          <p:nvPr/>
        </p:nvSpPr>
        <p:spPr>
          <a:xfrm>
            <a:off x="822196" y="3352038"/>
            <a:ext cx="2045210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2"/>
                </a:lnTo>
                <a:lnTo>
                  <a:pt x="280" y="1473"/>
                </a:lnTo>
                <a:lnTo>
                  <a:pt x="594" y="694"/>
                </a:lnTo>
                <a:lnTo>
                  <a:pt x="993" y="183"/>
                </a:lnTo>
                <a:lnTo>
                  <a:pt x="1451" y="0"/>
                </a:lnTo>
                <a:lnTo>
                  <a:pt x="20149" y="0"/>
                </a:lnTo>
                <a:lnTo>
                  <a:pt x="20608" y="183"/>
                </a:lnTo>
                <a:lnTo>
                  <a:pt x="21006" y="694"/>
                </a:lnTo>
                <a:lnTo>
                  <a:pt x="21320" y="1473"/>
                </a:lnTo>
                <a:lnTo>
                  <a:pt x="21526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8"/>
                </a:lnTo>
                <a:lnTo>
                  <a:pt x="21320" y="20126"/>
                </a:lnTo>
                <a:lnTo>
                  <a:pt x="21006" y="20905"/>
                </a:lnTo>
                <a:lnTo>
                  <a:pt x="20608" y="21416"/>
                </a:lnTo>
                <a:lnTo>
                  <a:pt x="20149" y="21600"/>
                </a:lnTo>
                <a:lnTo>
                  <a:pt x="1451" y="21600"/>
                </a:lnTo>
                <a:lnTo>
                  <a:pt x="993" y="21416"/>
                </a:lnTo>
                <a:lnTo>
                  <a:pt x="594" y="20905"/>
                </a:lnTo>
                <a:lnTo>
                  <a:pt x="280" y="20126"/>
                </a:lnTo>
                <a:lnTo>
                  <a:pt x="74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4" name="object 8"/>
          <p:cNvSpPr txBox="1"/>
          <p:nvPr/>
        </p:nvSpPr>
        <p:spPr>
          <a:xfrm>
            <a:off x="1020572" y="3564763"/>
            <a:ext cx="1646554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875" marR="5080" indent="-3809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</a:t>
            </a:r>
            <a:r>
              <a:rPr spc="-104"/>
              <a:t> </a:t>
            </a:r>
            <a:r>
              <a:rPr spc="0"/>
              <a:t>Solutions  Architect -</a:t>
            </a:r>
            <a:r>
              <a:rPr spc="-45"/>
              <a:t> </a:t>
            </a:r>
            <a:r>
              <a:t>Professional</a:t>
            </a:r>
          </a:p>
        </p:txBody>
      </p:sp>
      <p:sp>
        <p:nvSpPr>
          <p:cNvPr id="3425" name="object 9"/>
          <p:cNvSpPr/>
          <p:nvPr/>
        </p:nvSpPr>
        <p:spPr>
          <a:xfrm>
            <a:off x="3515104" y="2298954"/>
            <a:ext cx="2045210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9" y="0"/>
                </a:moveTo>
                <a:lnTo>
                  <a:pt x="1451" y="0"/>
                </a:lnTo>
                <a:lnTo>
                  <a:pt x="992" y="183"/>
                </a:lnTo>
                <a:lnTo>
                  <a:pt x="594" y="694"/>
                </a:lnTo>
                <a:lnTo>
                  <a:pt x="280" y="1473"/>
                </a:lnTo>
                <a:lnTo>
                  <a:pt x="74" y="2462"/>
                </a:lnTo>
                <a:lnTo>
                  <a:pt x="0" y="3600"/>
                </a:lnTo>
                <a:lnTo>
                  <a:pt x="0" y="18000"/>
                </a:lnTo>
                <a:lnTo>
                  <a:pt x="74" y="19138"/>
                </a:lnTo>
                <a:lnTo>
                  <a:pt x="280" y="20127"/>
                </a:lnTo>
                <a:lnTo>
                  <a:pt x="594" y="20906"/>
                </a:lnTo>
                <a:lnTo>
                  <a:pt x="992" y="21417"/>
                </a:lnTo>
                <a:lnTo>
                  <a:pt x="1451" y="21600"/>
                </a:lnTo>
                <a:lnTo>
                  <a:pt x="20149" y="21600"/>
                </a:lnTo>
                <a:lnTo>
                  <a:pt x="20608" y="21417"/>
                </a:lnTo>
                <a:lnTo>
                  <a:pt x="21006" y="20906"/>
                </a:lnTo>
                <a:lnTo>
                  <a:pt x="21320" y="20127"/>
                </a:lnTo>
                <a:lnTo>
                  <a:pt x="21526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2"/>
                </a:lnTo>
                <a:lnTo>
                  <a:pt x="21320" y="1473"/>
                </a:lnTo>
                <a:lnTo>
                  <a:pt x="21006" y="694"/>
                </a:lnTo>
                <a:lnTo>
                  <a:pt x="20608" y="183"/>
                </a:lnTo>
                <a:lnTo>
                  <a:pt x="20149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6" name="object 10"/>
          <p:cNvSpPr/>
          <p:nvPr/>
        </p:nvSpPr>
        <p:spPr>
          <a:xfrm>
            <a:off x="3515104" y="2298954"/>
            <a:ext cx="2045210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2"/>
                </a:lnTo>
                <a:lnTo>
                  <a:pt x="280" y="1473"/>
                </a:lnTo>
                <a:lnTo>
                  <a:pt x="594" y="694"/>
                </a:lnTo>
                <a:lnTo>
                  <a:pt x="992" y="183"/>
                </a:lnTo>
                <a:lnTo>
                  <a:pt x="1451" y="0"/>
                </a:lnTo>
                <a:lnTo>
                  <a:pt x="20149" y="0"/>
                </a:lnTo>
                <a:lnTo>
                  <a:pt x="20608" y="183"/>
                </a:lnTo>
                <a:lnTo>
                  <a:pt x="21006" y="694"/>
                </a:lnTo>
                <a:lnTo>
                  <a:pt x="21320" y="1473"/>
                </a:lnTo>
                <a:lnTo>
                  <a:pt x="21526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8"/>
                </a:lnTo>
                <a:lnTo>
                  <a:pt x="21320" y="20127"/>
                </a:lnTo>
                <a:lnTo>
                  <a:pt x="21006" y="20906"/>
                </a:lnTo>
                <a:lnTo>
                  <a:pt x="20608" y="21417"/>
                </a:lnTo>
                <a:lnTo>
                  <a:pt x="20149" y="21600"/>
                </a:lnTo>
                <a:lnTo>
                  <a:pt x="1451" y="21600"/>
                </a:lnTo>
                <a:lnTo>
                  <a:pt x="992" y="21417"/>
                </a:lnTo>
                <a:lnTo>
                  <a:pt x="594" y="20906"/>
                </a:lnTo>
                <a:lnTo>
                  <a:pt x="280" y="20127"/>
                </a:lnTo>
                <a:lnTo>
                  <a:pt x="74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7" name="object 11"/>
          <p:cNvSpPr txBox="1"/>
          <p:nvPr/>
        </p:nvSpPr>
        <p:spPr>
          <a:xfrm>
            <a:off x="3783329" y="2511044"/>
            <a:ext cx="1506222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76225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  Developer </a:t>
            </a:r>
            <a:r>
              <a:rPr spc="0"/>
              <a:t>-</a:t>
            </a:r>
            <a:r>
              <a:rPr spc="-155"/>
              <a:t> </a:t>
            </a:r>
            <a:r>
              <a:rPr spc="0"/>
              <a:t>Associate</a:t>
            </a:r>
          </a:p>
        </p:txBody>
      </p:sp>
      <p:sp>
        <p:nvSpPr>
          <p:cNvPr id="3428" name="object 12"/>
          <p:cNvSpPr/>
          <p:nvPr/>
        </p:nvSpPr>
        <p:spPr>
          <a:xfrm>
            <a:off x="6206490" y="2289810"/>
            <a:ext cx="2046733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50" y="0"/>
                </a:moveTo>
                <a:lnTo>
                  <a:pt x="1450" y="0"/>
                </a:lnTo>
                <a:lnTo>
                  <a:pt x="992" y="183"/>
                </a:lnTo>
                <a:lnTo>
                  <a:pt x="593" y="694"/>
                </a:lnTo>
                <a:lnTo>
                  <a:pt x="280" y="1473"/>
                </a:lnTo>
                <a:lnTo>
                  <a:pt x="74" y="2462"/>
                </a:lnTo>
                <a:lnTo>
                  <a:pt x="0" y="3600"/>
                </a:lnTo>
                <a:lnTo>
                  <a:pt x="0" y="18000"/>
                </a:lnTo>
                <a:lnTo>
                  <a:pt x="74" y="19138"/>
                </a:lnTo>
                <a:lnTo>
                  <a:pt x="280" y="20127"/>
                </a:lnTo>
                <a:lnTo>
                  <a:pt x="593" y="20906"/>
                </a:lnTo>
                <a:lnTo>
                  <a:pt x="992" y="21417"/>
                </a:lnTo>
                <a:lnTo>
                  <a:pt x="1450" y="21600"/>
                </a:lnTo>
                <a:lnTo>
                  <a:pt x="20150" y="21600"/>
                </a:lnTo>
                <a:lnTo>
                  <a:pt x="20608" y="21417"/>
                </a:lnTo>
                <a:lnTo>
                  <a:pt x="21007" y="20906"/>
                </a:lnTo>
                <a:lnTo>
                  <a:pt x="21320" y="20127"/>
                </a:lnTo>
                <a:lnTo>
                  <a:pt x="21526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2"/>
                </a:lnTo>
                <a:lnTo>
                  <a:pt x="21320" y="1473"/>
                </a:lnTo>
                <a:lnTo>
                  <a:pt x="21007" y="694"/>
                </a:lnTo>
                <a:lnTo>
                  <a:pt x="20608" y="183"/>
                </a:lnTo>
                <a:lnTo>
                  <a:pt x="20150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9" name="object 13"/>
          <p:cNvSpPr/>
          <p:nvPr/>
        </p:nvSpPr>
        <p:spPr>
          <a:xfrm>
            <a:off x="6206490" y="2289810"/>
            <a:ext cx="2046733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2"/>
                </a:lnTo>
                <a:lnTo>
                  <a:pt x="280" y="1473"/>
                </a:lnTo>
                <a:lnTo>
                  <a:pt x="593" y="694"/>
                </a:lnTo>
                <a:lnTo>
                  <a:pt x="992" y="183"/>
                </a:lnTo>
                <a:lnTo>
                  <a:pt x="1450" y="0"/>
                </a:lnTo>
                <a:lnTo>
                  <a:pt x="20150" y="0"/>
                </a:lnTo>
                <a:lnTo>
                  <a:pt x="20608" y="183"/>
                </a:lnTo>
                <a:lnTo>
                  <a:pt x="21007" y="694"/>
                </a:lnTo>
                <a:lnTo>
                  <a:pt x="21320" y="1473"/>
                </a:lnTo>
                <a:lnTo>
                  <a:pt x="21526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8"/>
                </a:lnTo>
                <a:lnTo>
                  <a:pt x="21320" y="20127"/>
                </a:lnTo>
                <a:lnTo>
                  <a:pt x="21007" y="20906"/>
                </a:lnTo>
                <a:lnTo>
                  <a:pt x="20608" y="21417"/>
                </a:lnTo>
                <a:lnTo>
                  <a:pt x="20150" y="21600"/>
                </a:lnTo>
                <a:lnTo>
                  <a:pt x="1450" y="21600"/>
                </a:lnTo>
                <a:lnTo>
                  <a:pt x="992" y="21417"/>
                </a:lnTo>
                <a:lnTo>
                  <a:pt x="593" y="20906"/>
                </a:lnTo>
                <a:lnTo>
                  <a:pt x="280" y="20127"/>
                </a:lnTo>
                <a:lnTo>
                  <a:pt x="74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0" name="object 14"/>
          <p:cNvSpPr txBox="1"/>
          <p:nvPr/>
        </p:nvSpPr>
        <p:spPr>
          <a:xfrm>
            <a:off x="6395084" y="2501644"/>
            <a:ext cx="1668147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8893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</a:t>
            </a:r>
            <a:r>
              <a:rPr spc="275"/>
              <a:t> </a:t>
            </a:r>
            <a:r>
              <a:t>SysOps</a:t>
            </a:r>
          </a:p>
          <a:p>
            <a:pPr indent="12700"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Administrator-</a:t>
            </a:r>
            <a:r>
              <a:rPr spc="-120"/>
              <a:t> </a:t>
            </a:r>
            <a:r>
              <a:rPr spc="0"/>
              <a:t>Associate</a:t>
            </a:r>
          </a:p>
        </p:txBody>
      </p:sp>
      <p:sp>
        <p:nvSpPr>
          <p:cNvPr id="3431" name="object 15"/>
          <p:cNvSpPr/>
          <p:nvPr/>
        </p:nvSpPr>
        <p:spPr>
          <a:xfrm>
            <a:off x="822196" y="2294382"/>
            <a:ext cx="2045210" cy="822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51" y="0"/>
                </a:moveTo>
                <a:lnTo>
                  <a:pt x="1449" y="0"/>
                </a:lnTo>
                <a:lnTo>
                  <a:pt x="991" y="184"/>
                </a:lnTo>
                <a:lnTo>
                  <a:pt x="593" y="695"/>
                </a:lnTo>
                <a:lnTo>
                  <a:pt x="279" y="1475"/>
                </a:lnTo>
                <a:lnTo>
                  <a:pt x="74" y="2463"/>
                </a:lnTo>
                <a:lnTo>
                  <a:pt x="0" y="3600"/>
                </a:lnTo>
                <a:lnTo>
                  <a:pt x="0" y="18000"/>
                </a:lnTo>
                <a:lnTo>
                  <a:pt x="74" y="19137"/>
                </a:lnTo>
                <a:lnTo>
                  <a:pt x="279" y="20125"/>
                </a:lnTo>
                <a:lnTo>
                  <a:pt x="593" y="20905"/>
                </a:lnTo>
                <a:lnTo>
                  <a:pt x="991" y="21416"/>
                </a:lnTo>
                <a:lnTo>
                  <a:pt x="1449" y="21600"/>
                </a:lnTo>
                <a:lnTo>
                  <a:pt x="20151" y="21600"/>
                </a:lnTo>
                <a:lnTo>
                  <a:pt x="20609" y="21416"/>
                </a:lnTo>
                <a:lnTo>
                  <a:pt x="21007" y="20905"/>
                </a:lnTo>
                <a:lnTo>
                  <a:pt x="21320" y="20125"/>
                </a:lnTo>
                <a:lnTo>
                  <a:pt x="21526" y="19137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3"/>
                </a:lnTo>
                <a:lnTo>
                  <a:pt x="21320" y="1475"/>
                </a:lnTo>
                <a:lnTo>
                  <a:pt x="21007" y="695"/>
                </a:lnTo>
                <a:lnTo>
                  <a:pt x="20609" y="184"/>
                </a:lnTo>
                <a:lnTo>
                  <a:pt x="20151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2" name="object 16"/>
          <p:cNvSpPr/>
          <p:nvPr/>
        </p:nvSpPr>
        <p:spPr>
          <a:xfrm>
            <a:off x="822196" y="2294382"/>
            <a:ext cx="2045210" cy="822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3"/>
                </a:lnTo>
                <a:lnTo>
                  <a:pt x="279" y="1475"/>
                </a:lnTo>
                <a:lnTo>
                  <a:pt x="593" y="695"/>
                </a:lnTo>
                <a:lnTo>
                  <a:pt x="991" y="184"/>
                </a:lnTo>
                <a:lnTo>
                  <a:pt x="1449" y="0"/>
                </a:lnTo>
                <a:lnTo>
                  <a:pt x="20151" y="0"/>
                </a:lnTo>
                <a:lnTo>
                  <a:pt x="20609" y="184"/>
                </a:lnTo>
                <a:lnTo>
                  <a:pt x="21007" y="695"/>
                </a:lnTo>
                <a:lnTo>
                  <a:pt x="21320" y="1475"/>
                </a:lnTo>
                <a:lnTo>
                  <a:pt x="21526" y="2463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7"/>
                </a:lnTo>
                <a:lnTo>
                  <a:pt x="21320" y="20125"/>
                </a:lnTo>
                <a:lnTo>
                  <a:pt x="21007" y="20905"/>
                </a:lnTo>
                <a:lnTo>
                  <a:pt x="20609" y="21416"/>
                </a:lnTo>
                <a:lnTo>
                  <a:pt x="20151" y="21600"/>
                </a:lnTo>
                <a:lnTo>
                  <a:pt x="1449" y="21600"/>
                </a:lnTo>
                <a:lnTo>
                  <a:pt x="991" y="21416"/>
                </a:lnTo>
                <a:lnTo>
                  <a:pt x="593" y="20905"/>
                </a:lnTo>
                <a:lnTo>
                  <a:pt x="279" y="20125"/>
                </a:lnTo>
                <a:lnTo>
                  <a:pt x="74" y="19137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3" name="object 17"/>
          <p:cNvSpPr txBox="1"/>
          <p:nvPr/>
        </p:nvSpPr>
        <p:spPr>
          <a:xfrm>
            <a:off x="1020572" y="2505835"/>
            <a:ext cx="1646554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7314" marR="5080" indent="-95249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</a:t>
            </a:r>
            <a:r>
              <a:rPr spc="-104"/>
              <a:t> </a:t>
            </a:r>
            <a:r>
              <a:rPr spc="0"/>
              <a:t>Solutions  Architect -</a:t>
            </a:r>
            <a:r>
              <a:rPr spc="-110"/>
              <a:t> </a:t>
            </a:r>
            <a:r>
              <a:rPr spc="0"/>
              <a:t>Associate</a:t>
            </a:r>
          </a:p>
        </p:txBody>
      </p:sp>
      <p:sp>
        <p:nvSpPr>
          <p:cNvPr id="3434" name="object 18"/>
          <p:cNvSpPr/>
          <p:nvPr/>
        </p:nvSpPr>
        <p:spPr>
          <a:xfrm>
            <a:off x="3515104" y="3347465"/>
            <a:ext cx="4738118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74" y="0"/>
                </a:moveTo>
                <a:lnTo>
                  <a:pt x="626" y="0"/>
                </a:lnTo>
                <a:lnTo>
                  <a:pt x="428" y="183"/>
                </a:lnTo>
                <a:lnTo>
                  <a:pt x="256" y="694"/>
                </a:lnTo>
                <a:lnTo>
                  <a:pt x="121" y="1473"/>
                </a:lnTo>
                <a:lnTo>
                  <a:pt x="32" y="2462"/>
                </a:lnTo>
                <a:lnTo>
                  <a:pt x="0" y="3600"/>
                </a:lnTo>
                <a:lnTo>
                  <a:pt x="0" y="18000"/>
                </a:lnTo>
                <a:lnTo>
                  <a:pt x="32" y="19138"/>
                </a:lnTo>
                <a:lnTo>
                  <a:pt x="121" y="20126"/>
                </a:lnTo>
                <a:lnTo>
                  <a:pt x="256" y="20905"/>
                </a:lnTo>
                <a:lnTo>
                  <a:pt x="428" y="21416"/>
                </a:lnTo>
                <a:lnTo>
                  <a:pt x="626" y="21600"/>
                </a:lnTo>
                <a:lnTo>
                  <a:pt x="20974" y="21600"/>
                </a:lnTo>
                <a:lnTo>
                  <a:pt x="21172" y="21416"/>
                </a:lnTo>
                <a:lnTo>
                  <a:pt x="21344" y="20905"/>
                </a:lnTo>
                <a:lnTo>
                  <a:pt x="21479" y="20126"/>
                </a:lnTo>
                <a:lnTo>
                  <a:pt x="21568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68" y="2462"/>
                </a:lnTo>
                <a:lnTo>
                  <a:pt x="21479" y="1473"/>
                </a:lnTo>
                <a:lnTo>
                  <a:pt x="21344" y="694"/>
                </a:lnTo>
                <a:lnTo>
                  <a:pt x="21172" y="183"/>
                </a:lnTo>
                <a:lnTo>
                  <a:pt x="20974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5" name="object 19"/>
          <p:cNvSpPr/>
          <p:nvPr/>
        </p:nvSpPr>
        <p:spPr>
          <a:xfrm>
            <a:off x="3515104" y="3347465"/>
            <a:ext cx="4738118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32" y="2462"/>
                </a:lnTo>
                <a:lnTo>
                  <a:pt x="121" y="1473"/>
                </a:lnTo>
                <a:lnTo>
                  <a:pt x="256" y="694"/>
                </a:lnTo>
                <a:lnTo>
                  <a:pt x="428" y="183"/>
                </a:lnTo>
                <a:lnTo>
                  <a:pt x="626" y="0"/>
                </a:lnTo>
                <a:lnTo>
                  <a:pt x="20974" y="0"/>
                </a:lnTo>
                <a:lnTo>
                  <a:pt x="21172" y="183"/>
                </a:lnTo>
                <a:lnTo>
                  <a:pt x="21344" y="694"/>
                </a:lnTo>
                <a:lnTo>
                  <a:pt x="21479" y="1473"/>
                </a:lnTo>
                <a:lnTo>
                  <a:pt x="21568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68" y="19138"/>
                </a:lnTo>
                <a:lnTo>
                  <a:pt x="21479" y="20126"/>
                </a:lnTo>
                <a:lnTo>
                  <a:pt x="21344" y="20905"/>
                </a:lnTo>
                <a:lnTo>
                  <a:pt x="21172" y="21416"/>
                </a:lnTo>
                <a:lnTo>
                  <a:pt x="20974" y="21600"/>
                </a:lnTo>
                <a:lnTo>
                  <a:pt x="626" y="21600"/>
                </a:lnTo>
                <a:lnTo>
                  <a:pt x="428" y="21416"/>
                </a:lnTo>
                <a:lnTo>
                  <a:pt x="256" y="20905"/>
                </a:lnTo>
                <a:lnTo>
                  <a:pt x="121" y="20126"/>
                </a:lnTo>
                <a:lnTo>
                  <a:pt x="32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6" name="object 20"/>
          <p:cNvSpPr txBox="1"/>
          <p:nvPr/>
        </p:nvSpPr>
        <p:spPr>
          <a:xfrm>
            <a:off x="4286250" y="3650996"/>
            <a:ext cx="319405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 DevOps Engineer </a:t>
            </a:r>
            <a:r>
              <a:rPr spc="0"/>
              <a:t>-</a:t>
            </a:r>
            <a:r>
              <a:rPr spc="-15"/>
              <a:t> </a:t>
            </a:r>
            <a:r>
              <a:t>Professional</a:t>
            </a:r>
          </a:p>
        </p:txBody>
      </p:sp>
      <p:sp>
        <p:nvSpPr>
          <p:cNvPr id="3437" name="object 21"/>
          <p:cNvSpPr txBox="1"/>
          <p:nvPr/>
        </p:nvSpPr>
        <p:spPr>
          <a:xfrm>
            <a:off x="840737" y="4344415"/>
            <a:ext cx="5133344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more information, see</a:t>
            </a:r>
            <a:r>
              <a:rPr spc="150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aws.amazon.com/certification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object 9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608" name="object 2"/>
          <p:cNvSpPr txBox="1"/>
          <p:nvPr>
            <p:ph type="title"/>
          </p:nvPr>
        </p:nvSpPr>
        <p:spPr>
          <a:xfrm>
            <a:off x="415542" y="140588"/>
            <a:ext cx="3378838" cy="391163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2400"/>
            </a:pPr>
            <a:r>
              <a:t>AWS </a:t>
            </a:r>
            <a:r>
              <a:rPr spc="0"/>
              <a:t>Platform</a:t>
            </a:r>
            <a:r>
              <a:t> Services</a:t>
            </a:r>
          </a:p>
        </p:txBody>
      </p:sp>
      <p:sp>
        <p:nvSpPr>
          <p:cNvPr id="609" name="object 3"/>
          <p:cNvSpPr/>
          <p:nvPr/>
        </p:nvSpPr>
        <p:spPr>
          <a:xfrm>
            <a:off x="217268" y="642340"/>
            <a:ext cx="1283012" cy="5517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0" name="object 4"/>
          <p:cNvSpPr/>
          <p:nvPr/>
        </p:nvSpPr>
        <p:spPr>
          <a:xfrm>
            <a:off x="294130" y="705612"/>
            <a:ext cx="1127763" cy="4526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1" name="object 5"/>
          <p:cNvSpPr/>
          <p:nvPr/>
        </p:nvSpPr>
        <p:spPr>
          <a:xfrm>
            <a:off x="198118" y="1080516"/>
            <a:ext cx="1321312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2" name="object 6"/>
          <p:cNvSpPr/>
          <p:nvPr/>
        </p:nvSpPr>
        <p:spPr>
          <a:xfrm>
            <a:off x="236981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3" name="object 7"/>
          <p:cNvSpPr/>
          <p:nvPr/>
        </p:nvSpPr>
        <p:spPr>
          <a:xfrm>
            <a:off x="236981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4" name="object 8"/>
          <p:cNvSpPr/>
          <p:nvPr/>
        </p:nvSpPr>
        <p:spPr>
          <a:xfrm>
            <a:off x="327658" y="1258824"/>
            <a:ext cx="164594" cy="1828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5" name="object 9"/>
          <p:cNvSpPr/>
          <p:nvPr/>
        </p:nvSpPr>
        <p:spPr>
          <a:xfrm>
            <a:off x="332231" y="1688592"/>
            <a:ext cx="155449" cy="18288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6" name="object 10"/>
          <p:cNvSpPr/>
          <p:nvPr/>
        </p:nvSpPr>
        <p:spPr>
          <a:xfrm>
            <a:off x="330708" y="2119883"/>
            <a:ext cx="158497" cy="18288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7" name="object 11"/>
          <p:cNvSpPr/>
          <p:nvPr/>
        </p:nvSpPr>
        <p:spPr>
          <a:xfrm>
            <a:off x="327658" y="2549649"/>
            <a:ext cx="166118" cy="18288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8" name="object 12"/>
          <p:cNvSpPr/>
          <p:nvPr/>
        </p:nvSpPr>
        <p:spPr>
          <a:xfrm>
            <a:off x="1443227" y="623316"/>
            <a:ext cx="1321310" cy="58979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9" name="object 13"/>
          <p:cNvSpPr/>
          <p:nvPr/>
        </p:nvSpPr>
        <p:spPr>
          <a:xfrm>
            <a:off x="1586483" y="705612"/>
            <a:ext cx="1033273" cy="45262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0" name="object 14"/>
          <p:cNvSpPr/>
          <p:nvPr/>
        </p:nvSpPr>
        <p:spPr>
          <a:xfrm>
            <a:off x="1482089" y="662177"/>
            <a:ext cx="1188720" cy="457202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1" name="object 15"/>
          <p:cNvSpPr/>
          <p:nvPr/>
        </p:nvSpPr>
        <p:spPr>
          <a:xfrm>
            <a:off x="1482089" y="662177"/>
            <a:ext cx="1188720" cy="457202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2" name="object 16"/>
          <p:cNvSpPr/>
          <p:nvPr/>
        </p:nvSpPr>
        <p:spPr>
          <a:xfrm>
            <a:off x="1443227" y="1080516"/>
            <a:ext cx="1321310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3" name="object 17"/>
          <p:cNvSpPr/>
          <p:nvPr/>
        </p:nvSpPr>
        <p:spPr>
          <a:xfrm>
            <a:off x="1482089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4" name="object 18"/>
          <p:cNvSpPr/>
          <p:nvPr/>
        </p:nvSpPr>
        <p:spPr>
          <a:xfrm>
            <a:off x="1482089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5" name="object 19"/>
          <p:cNvSpPr/>
          <p:nvPr/>
        </p:nvSpPr>
        <p:spPr>
          <a:xfrm>
            <a:off x="1574291" y="1286255"/>
            <a:ext cx="182881" cy="18135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6" name="object 20"/>
          <p:cNvSpPr/>
          <p:nvPr/>
        </p:nvSpPr>
        <p:spPr>
          <a:xfrm>
            <a:off x="1574291" y="1655064"/>
            <a:ext cx="182881" cy="21945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7" name="object 21"/>
          <p:cNvSpPr/>
          <p:nvPr/>
        </p:nvSpPr>
        <p:spPr>
          <a:xfrm>
            <a:off x="1574291" y="2061972"/>
            <a:ext cx="182881" cy="21945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8" name="object 22"/>
          <p:cNvSpPr/>
          <p:nvPr/>
        </p:nvSpPr>
        <p:spPr>
          <a:xfrm>
            <a:off x="1574291" y="2468877"/>
            <a:ext cx="182881" cy="219458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9" name="object 23"/>
          <p:cNvSpPr/>
          <p:nvPr/>
        </p:nvSpPr>
        <p:spPr>
          <a:xfrm>
            <a:off x="1574291" y="2875788"/>
            <a:ext cx="182881" cy="21945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0" name="object 24"/>
          <p:cNvSpPr/>
          <p:nvPr/>
        </p:nvSpPr>
        <p:spPr>
          <a:xfrm>
            <a:off x="1574291" y="3282696"/>
            <a:ext cx="182881" cy="18288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object 25"/>
          <p:cNvSpPr/>
          <p:nvPr/>
        </p:nvSpPr>
        <p:spPr>
          <a:xfrm>
            <a:off x="1574291" y="3653028"/>
            <a:ext cx="182881" cy="20117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2" name="object 26"/>
          <p:cNvSpPr/>
          <p:nvPr/>
        </p:nvSpPr>
        <p:spPr>
          <a:xfrm>
            <a:off x="2689860" y="623316"/>
            <a:ext cx="1321310" cy="58979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3" name="object 27"/>
          <p:cNvSpPr/>
          <p:nvPr/>
        </p:nvSpPr>
        <p:spPr>
          <a:xfrm>
            <a:off x="2747771" y="615694"/>
            <a:ext cx="1254255" cy="632462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4" name="object 28"/>
          <p:cNvSpPr/>
          <p:nvPr/>
        </p:nvSpPr>
        <p:spPr>
          <a:xfrm>
            <a:off x="2728722" y="662177"/>
            <a:ext cx="1188720" cy="457202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5" name="object 29"/>
          <p:cNvSpPr/>
          <p:nvPr/>
        </p:nvSpPr>
        <p:spPr>
          <a:xfrm>
            <a:off x="2728722" y="662177"/>
            <a:ext cx="1188720" cy="457202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636" name="object 30"/>
          <p:cNvGraphicFramePr/>
          <p:nvPr/>
        </p:nvGraphicFramePr>
        <p:xfrm>
          <a:off x="236981" y="649223"/>
          <a:ext cx="2433322" cy="39966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16660"/>
                <a:gridCol w="1216660"/>
              </a:tblGrid>
              <a:tr h="483107">
                <a:tc>
                  <a:txBody>
                    <a:bodyPr/>
                    <a:lstStyle/>
                    <a:p>
                      <a:pPr algn="l">
                        <a:spcBef>
                          <a:spcPts val="900"/>
                        </a:spcBef>
                      </a:pPr>
                      <a:r>
                        <a:rPr b="1" spc="-5" sz="1300">
                          <a:solidFill>
                            <a:srgbClr val="FDF6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Databases</a:t>
                      </a:r>
                    </a:p>
                  </a:txBody>
                  <a:tcPr marL="0" marR="0" marT="0" marB="0" anchor="t" anchorCtr="0" horzOverflow="overflow"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</a:pPr>
                      <a:r>
                        <a:rPr b="1" spc="-10" sz="1300">
                          <a:solidFill>
                            <a:srgbClr val="FDF6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Analytics</a:t>
                      </a:r>
                    </a:p>
                  </a:txBody>
                  <a:tcPr marL="0" marR="0" marT="0" marB="0" anchor="t" anchorCtr="0" horzOverflow="overflow"/>
                </a:tc>
              </a:tr>
              <a:tr h="442143">
                <a:tc>
                  <a:txBody>
                    <a:bodyPr/>
                    <a:lstStyle/>
                    <a:p>
                      <a:pPr algn="l">
                        <a:defRPr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341629" indent="346708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</a:t>
                      </a:r>
                      <a:r>
                        <a:rPr spc="-5"/>
                        <a:t>D</a:t>
                      </a:r>
                      <a:r>
                        <a:rPr spc="-10"/>
                        <a:t>y</a:t>
                      </a:r>
                      <a:r>
                        <a:rPr spc="-5"/>
                        <a:t>na</a:t>
                      </a:r>
                      <a:r>
                        <a:rPr spc="10"/>
                        <a:t>m</a:t>
                      </a:r>
                      <a:r>
                        <a:rPr spc="-5"/>
                        <a:t>oD</a:t>
                      </a:r>
                      <a: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363854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</a:p>
                    <a:p>
                      <a:pPr indent="363854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Athena</a:t>
                      </a:r>
                    </a:p>
                  </a:txBody>
                  <a:tcPr marL="0" marR="0" marT="0" marB="0" anchor="t" anchorCtr="0" horzOverflow="overflow"/>
                </a:tc>
              </a:tr>
              <a:tr h="412209">
                <a:tc>
                  <a:txBody>
                    <a:bodyPr/>
                    <a:lstStyle/>
                    <a:p>
                      <a:pPr marR="316865" indent="346708" algn="l">
                        <a:spcBef>
                          <a:spcPts val="6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Elasti</a:t>
                      </a:r>
                      <a:r>
                        <a:rPr spc="-5"/>
                        <a:t>Ca</a:t>
                      </a:r>
                      <a:r>
                        <a:t>c</a:t>
                      </a:r>
                      <a:r>
                        <a:rPr spc="-5"/>
                        <a:t>h</a:t>
                      </a:r>
                      <a:r>
                        <a:t>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256540" indent="363854" algn="l">
                        <a:spcBef>
                          <a:spcPts val="7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</a:t>
                      </a:r>
                      <a:r>
                        <a:rPr spc="-5"/>
                        <a:t>C</a:t>
                      </a:r>
                      <a:r>
                        <a:t>lo</a:t>
                      </a:r>
                      <a:r>
                        <a:rPr spc="-5"/>
                        <a:t>ud</a:t>
                      </a:r>
                      <a:r>
                        <a:t>S</a:t>
                      </a:r>
                      <a:r>
                        <a:rPr spc="-5"/>
                        <a:t>ear</a:t>
                      </a:r>
                      <a:r>
                        <a:t>ch</a:t>
                      </a:r>
                    </a:p>
                  </a:txBody>
                  <a:tcPr marL="0" marR="0" marT="0" marB="0" anchor="t" anchorCtr="0" horzOverflow="overflow"/>
                </a:tc>
              </a:tr>
              <a:tr h="399136">
                <a:tc>
                  <a:txBody>
                    <a:bodyPr/>
                    <a:lstStyle/>
                    <a:p>
                      <a:pPr algn="l"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346708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0"/>
                        <a:t> </a:t>
                      </a:r>
                      <a:r>
                        <a:rPr spc="-5"/>
                        <a:t>RDS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140335" algn="ctr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0"/>
                        <a:t> </a:t>
                      </a:r>
                      <a:r>
                        <a:rPr spc="-5"/>
                        <a:t>EMR</a:t>
                      </a:r>
                    </a:p>
                  </a:txBody>
                  <a:tcPr marL="0" marR="0" marT="0" marB="0" anchor="t" anchorCtr="0" horzOverflow="overflow"/>
                </a:tc>
              </a:tr>
              <a:tr h="418337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346708" algn="l">
                        <a:spcBef>
                          <a:spcPts val="5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5"/>
                        <a:t> </a:t>
                      </a:r>
                      <a:r>
                        <a:rPr spc="-5"/>
                        <a:t>Redshift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51435" algn="ctr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0"/>
                        <a:t> </a:t>
                      </a:r>
                      <a:r>
                        <a:t>ES</a:t>
                      </a:r>
                    </a:p>
                  </a:txBody>
                  <a:tcPr marL="0" marR="0" marT="0" marB="0" anchor="t" anchorCtr="0" horzOverflow="overflow"/>
                </a:tc>
              </a:tr>
              <a:tr h="393416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469900" indent="363854" algn="l">
                        <a:spcBef>
                          <a:spcPts val="6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</a:t>
                      </a:r>
                      <a:r>
                        <a:rPr spc="10"/>
                        <a:t>m</a:t>
                      </a:r>
                      <a:r>
                        <a:rPr spc="-5"/>
                        <a:t>a</a:t>
                      </a:r>
                      <a:r>
                        <a:rPr spc="-10"/>
                        <a:t>z</a:t>
                      </a:r>
                      <a:r>
                        <a:rPr spc="-5"/>
                        <a:t>o</a:t>
                      </a:r>
                      <a:r>
                        <a:t>n  Kinesis</a:t>
                      </a:r>
                    </a:p>
                  </a:txBody>
                  <a:tcPr marL="0" marR="0" marT="0" marB="0" anchor="t" anchorCtr="0" horzOverflow="overflow"/>
                </a:tc>
              </a:tr>
              <a:tr h="381370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350520" indent="363854" algn="l">
                        <a:spcBef>
                          <a:spcPts val="4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Q</a:t>
                      </a:r>
                      <a:r>
                        <a:rPr spc="-5"/>
                        <a:t>u</a:t>
                      </a:r>
                      <a:r>
                        <a:t>i</a:t>
                      </a:r>
                      <a:r>
                        <a:rPr spc="5"/>
                        <a:t>c</a:t>
                      </a:r>
                      <a:r>
                        <a:t>kSig</a:t>
                      </a:r>
                      <a:r>
                        <a:rPr spc="-5"/>
                        <a:t>h</a:t>
                      </a:r>
                      <a:r>
                        <a:t>t</a:t>
                      </a:r>
                    </a:p>
                  </a:txBody>
                  <a:tcPr marL="0" marR="0" marT="0" marB="0" anchor="t" anchorCtr="0" horzOverflow="overflow"/>
                </a:tc>
              </a:tr>
              <a:tr h="1066966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469900" indent="363854" algn="l">
                        <a:spcBef>
                          <a:spcPts val="5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</a:t>
                      </a:r>
                      <a:r>
                        <a:rPr spc="10"/>
                        <a:t>m</a:t>
                      </a:r>
                      <a:r>
                        <a:rPr spc="-5"/>
                        <a:t>a</a:t>
                      </a:r>
                      <a:r>
                        <a:rPr spc="-10"/>
                        <a:t>z</a:t>
                      </a:r>
                      <a:r>
                        <a:rPr spc="-5"/>
                        <a:t>o</a:t>
                      </a:r>
                      <a:r>
                        <a:t>n  </a:t>
                      </a:r>
                      <a:r>
                        <a:rPr spc="-5"/>
                        <a:t>Red</a:t>
                      </a:r>
                      <a:r>
                        <a:t>s</a:t>
                      </a:r>
                      <a:r>
                        <a:rPr spc="-5"/>
                        <a:t>h</a:t>
                      </a:r>
                      <a:r>
                        <a:t>ift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37" name="object 31"/>
          <p:cNvSpPr txBox="1"/>
          <p:nvPr/>
        </p:nvSpPr>
        <p:spPr>
          <a:xfrm>
            <a:off x="2728722" y="674877"/>
            <a:ext cx="1188720" cy="35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40335" indent="144143">
              <a:lnSpc>
                <a:spcPts val="1400"/>
              </a:lnSpc>
              <a:spcBef>
                <a:spcPts val="200"/>
              </a:spcBef>
              <a:defRPr b="1" spc="-4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ppli</a:t>
            </a:r>
            <a:r>
              <a:rPr spc="5"/>
              <a:t>c</a:t>
            </a:r>
            <a:r>
              <a:rPr spc="-5"/>
              <a:t>at</a:t>
            </a:r>
            <a:r>
              <a:rPr spc="5"/>
              <a:t>io</a:t>
            </a:r>
            <a:r>
              <a:rPr spc="-5"/>
              <a:t>n  </a:t>
            </a:r>
            <a:r>
              <a:rPr spc="-10"/>
              <a:t>Services</a:t>
            </a:r>
          </a:p>
        </p:txBody>
      </p:sp>
      <p:sp>
        <p:nvSpPr>
          <p:cNvPr id="638" name="object 32"/>
          <p:cNvSpPr/>
          <p:nvPr/>
        </p:nvSpPr>
        <p:spPr>
          <a:xfrm>
            <a:off x="2689860" y="1080516"/>
            <a:ext cx="1321310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9" name="object 33"/>
          <p:cNvSpPr/>
          <p:nvPr/>
        </p:nvSpPr>
        <p:spPr>
          <a:xfrm>
            <a:off x="2728722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object 34"/>
          <p:cNvSpPr/>
          <p:nvPr/>
        </p:nvSpPr>
        <p:spPr>
          <a:xfrm>
            <a:off x="2728722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1" name="object 35"/>
          <p:cNvSpPr/>
          <p:nvPr/>
        </p:nvSpPr>
        <p:spPr>
          <a:xfrm>
            <a:off x="2834638" y="1274063"/>
            <a:ext cx="182882" cy="219455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2" name="object 36"/>
          <p:cNvSpPr/>
          <p:nvPr/>
        </p:nvSpPr>
        <p:spPr>
          <a:xfrm>
            <a:off x="2834638" y="1741932"/>
            <a:ext cx="182882" cy="219458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3" name="object 37"/>
          <p:cNvSpPr/>
          <p:nvPr/>
        </p:nvSpPr>
        <p:spPr>
          <a:xfrm>
            <a:off x="2834638" y="2208276"/>
            <a:ext cx="182882" cy="219458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object 38"/>
          <p:cNvSpPr/>
          <p:nvPr/>
        </p:nvSpPr>
        <p:spPr>
          <a:xfrm>
            <a:off x="2834638" y="2674620"/>
            <a:ext cx="182882" cy="219458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5" name="object 39"/>
          <p:cNvSpPr/>
          <p:nvPr/>
        </p:nvSpPr>
        <p:spPr>
          <a:xfrm>
            <a:off x="2834638" y="3142488"/>
            <a:ext cx="182882" cy="219458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6" name="object 40"/>
          <p:cNvSpPr/>
          <p:nvPr/>
        </p:nvSpPr>
        <p:spPr>
          <a:xfrm>
            <a:off x="3954779" y="623316"/>
            <a:ext cx="1321310" cy="58979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7" name="object 41"/>
          <p:cNvSpPr/>
          <p:nvPr/>
        </p:nvSpPr>
        <p:spPr>
          <a:xfrm>
            <a:off x="3957828" y="615694"/>
            <a:ext cx="1363981" cy="632462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8" name="object 42"/>
          <p:cNvSpPr txBox="1"/>
          <p:nvPr/>
        </p:nvSpPr>
        <p:spPr>
          <a:xfrm>
            <a:off x="3993641" y="674877"/>
            <a:ext cx="1188722" cy="35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9389" marR="83185" indent="-109219">
              <a:lnSpc>
                <a:spcPts val="1400"/>
              </a:lnSpc>
              <a:spcBef>
                <a:spcPts val="200"/>
              </a:spcBef>
              <a:defRPr b="1" spc="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anagement  </a:t>
            </a:r>
            <a:r>
              <a:rPr spc="-25"/>
              <a:t>Tools</a:t>
            </a:r>
          </a:p>
        </p:txBody>
      </p:sp>
      <p:sp>
        <p:nvSpPr>
          <p:cNvPr id="649" name="object 43"/>
          <p:cNvSpPr/>
          <p:nvPr/>
        </p:nvSpPr>
        <p:spPr>
          <a:xfrm>
            <a:off x="3954779" y="1080516"/>
            <a:ext cx="1321310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0" name="object 44"/>
          <p:cNvSpPr/>
          <p:nvPr/>
        </p:nvSpPr>
        <p:spPr>
          <a:xfrm>
            <a:off x="3993641" y="1119377"/>
            <a:ext cx="1188721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1" name="object 45"/>
          <p:cNvSpPr/>
          <p:nvPr/>
        </p:nvSpPr>
        <p:spPr>
          <a:xfrm>
            <a:off x="3993641" y="1119377"/>
            <a:ext cx="1188721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2" name="object 46"/>
          <p:cNvSpPr txBox="1"/>
          <p:nvPr/>
        </p:nvSpPr>
        <p:spPr>
          <a:xfrm>
            <a:off x="3108705" y="1254632"/>
            <a:ext cx="694692" cy="148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7475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80"/>
              <a:t> </a:t>
            </a:r>
            <a:r>
              <a:t>API  </a:t>
            </a:r>
            <a:r>
              <a:rPr spc="-5"/>
              <a:t>Gateway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080">
              <a:spcBef>
                <a:spcPts val="7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AppStream</a:t>
            </a:r>
            <a:r>
              <a:rPr spc="-45"/>
              <a:t> </a:t>
            </a:r>
            <a:r>
              <a:t>2.0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171450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Elastic  T</a:t>
            </a:r>
            <a:r>
              <a:rPr spc="-5"/>
              <a:t>ran</a:t>
            </a:r>
            <a:r>
              <a:t>sc</a:t>
            </a:r>
            <a:r>
              <a:rPr spc="-5"/>
              <a:t>ode</a:t>
            </a:r>
            <a:r>
              <a:t>r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6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25"/>
              <a:t> </a:t>
            </a:r>
            <a:r>
              <a:rPr spc="5"/>
              <a:t>SWF</a:t>
            </a:r>
          </a:p>
        </p:txBody>
      </p:sp>
      <p:sp>
        <p:nvSpPr>
          <p:cNvPr id="653" name="object 47"/>
          <p:cNvSpPr txBox="1"/>
          <p:nvPr/>
        </p:nvSpPr>
        <p:spPr>
          <a:xfrm>
            <a:off x="3108705" y="3123944"/>
            <a:ext cx="48387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4"/>
              <a:t> </a:t>
            </a:r>
            <a:r>
              <a:rPr spc="0"/>
              <a:t>Step  Functions</a:t>
            </a:r>
          </a:p>
        </p:txBody>
      </p:sp>
      <p:sp>
        <p:nvSpPr>
          <p:cNvPr id="654" name="object 48"/>
          <p:cNvSpPr/>
          <p:nvPr/>
        </p:nvSpPr>
        <p:spPr>
          <a:xfrm>
            <a:off x="4110228" y="1242060"/>
            <a:ext cx="182881" cy="208787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5" name="object 49"/>
          <p:cNvSpPr/>
          <p:nvPr/>
        </p:nvSpPr>
        <p:spPr>
          <a:xfrm>
            <a:off x="4110228" y="1670304"/>
            <a:ext cx="182881" cy="225554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6" name="object 50"/>
          <p:cNvSpPr/>
          <p:nvPr/>
        </p:nvSpPr>
        <p:spPr>
          <a:xfrm>
            <a:off x="4110228" y="2116833"/>
            <a:ext cx="182881" cy="219458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7" name="object 51"/>
          <p:cNvSpPr/>
          <p:nvPr/>
        </p:nvSpPr>
        <p:spPr>
          <a:xfrm>
            <a:off x="4110228" y="2557272"/>
            <a:ext cx="182881" cy="219456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8" name="object 52"/>
          <p:cNvSpPr/>
          <p:nvPr/>
        </p:nvSpPr>
        <p:spPr>
          <a:xfrm>
            <a:off x="4110228" y="2996183"/>
            <a:ext cx="182881" cy="220981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9" name="object 53"/>
          <p:cNvSpPr/>
          <p:nvPr/>
        </p:nvSpPr>
        <p:spPr>
          <a:xfrm>
            <a:off x="4110228" y="3436620"/>
            <a:ext cx="182881" cy="219458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0" name="object 54"/>
          <p:cNvSpPr/>
          <p:nvPr/>
        </p:nvSpPr>
        <p:spPr>
          <a:xfrm>
            <a:off x="4110228" y="3877054"/>
            <a:ext cx="182881" cy="219458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1" name="object 55"/>
          <p:cNvSpPr/>
          <p:nvPr/>
        </p:nvSpPr>
        <p:spPr>
          <a:xfrm>
            <a:off x="4110228" y="4315967"/>
            <a:ext cx="182881" cy="219455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2" name="object 56"/>
          <p:cNvSpPr txBox="1"/>
          <p:nvPr/>
        </p:nvSpPr>
        <p:spPr>
          <a:xfrm>
            <a:off x="3993641" y="1215387"/>
            <a:ext cx="1188722" cy="3184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10183" indent="410844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C</a:t>
            </a:r>
            <a:r>
              <a:t>lo</a:t>
            </a:r>
            <a:r>
              <a:rPr spc="-5"/>
              <a:t>ud</a:t>
            </a:r>
            <a:r>
              <a:rPr spc="30"/>
              <a:t>W</a:t>
            </a:r>
            <a:r>
              <a:rPr spc="-5"/>
              <a:t>a</a:t>
            </a:r>
            <a:r>
              <a:t>tch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CloudFormation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spcBef>
                <a:spcPts val="5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CloudTrail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86360" indent="410844">
              <a:spcBef>
                <a:spcPts val="6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0"/>
              <a:t> </a:t>
            </a:r>
            <a:r>
              <a:rPr spc="-5"/>
              <a:t>Managed  Services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OpsWorks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spcBef>
                <a:spcPts val="600"/>
              </a:spcBef>
              <a:defRPr spc="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Service</a:t>
            </a:r>
            <a:r>
              <a:rPr spc="-15"/>
              <a:t> </a:t>
            </a:r>
            <a:r>
              <a:t>Catalog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163195" indent="410844">
              <a:spcBef>
                <a:spcPts val="5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75"/>
              <a:t> </a:t>
            </a:r>
            <a:r>
              <a:rPr spc="-5"/>
              <a:t>Trusted  Advisor</a:t>
            </a:r>
          </a:p>
        </p:txBody>
      </p:sp>
      <p:sp>
        <p:nvSpPr>
          <p:cNvPr id="663" name="object 57"/>
          <p:cNvSpPr/>
          <p:nvPr/>
        </p:nvSpPr>
        <p:spPr>
          <a:xfrm>
            <a:off x="5212079" y="623316"/>
            <a:ext cx="1321309" cy="58979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4" name="object 58"/>
          <p:cNvSpPr/>
          <p:nvPr/>
        </p:nvSpPr>
        <p:spPr>
          <a:xfrm>
            <a:off x="5321808" y="615694"/>
            <a:ext cx="1097282" cy="632462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5" name="object 59"/>
          <p:cNvSpPr txBox="1"/>
          <p:nvPr/>
        </p:nvSpPr>
        <p:spPr>
          <a:xfrm>
            <a:off x="5250941" y="674877"/>
            <a:ext cx="1188722" cy="35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90500" indent="197483">
              <a:lnSpc>
                <a:spcPts val="1400"/>
              </a:lnSpc>
              <a:spcBef>
                <a:spcPts val="200"/>
              </a:spcBef>
              <a:defRPr b="1" spc="-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</a:t>
            </a:r>
            <a:r>
              <a:rPr spc="-30"/>
              <a:t>v</a:t>
            </a:r>
            <a:r>
              <a:t>eloper  </a:t>
            </a:r>
            <a:r>
              <a:rPr spc="-25"/>
              <a:t>Tools</a:t>
            </a:r>
          </a:p>
        </p:txBody>
      </p:sp>
      <p:sp>
        <p:nvSpPr>
          <p:cNvPr id="666" name="object 60"/>
          <p:cNvSpPr/>
          <p:nvPr/>
        </p:nvSpPr>
        <p:spPr>
          <a:xfrm>
            <a:off x="5212079" y="1080516"/>
            <a:ext cx="1321309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7" name="object 61"/>
          <p:cNvSpPr/>
          <p:nvPr/>
        </p:nvSpPr>
        <p:spPr>
          <a:xfrm>
            <a:off x="5250941" y="1119377"/>
            <a:ext cx="1188721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8" name="object 62"/>
          <p:cNvSpPr/>
          <p:nvPr/>
        </p:nvSpPr>
        <p:spPr>
          <a:xfrm>
            <a:off x="5250941" y="1119377"/>
            <a:ext cx="1188721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9" name="object 63"/>
          <p:cNvSpPr/>
          <p:nvPr/>
        </p:nvSpPr>
        <p:spPr>
          <a:xfrm>
            <a:off x="5320284" y="1258824"/>
            <a:ext cx="182881" cy="220981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0" name="object 64"/>
          <p:cNvSpPr/>
          <p:nvPr/>
        </p:nvSpPr>
        <p:spPr>
          <a:xfrm>
            <a:off x="5320284" y="1697733"/>
            <a:ext cx="182881" cy="219458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1" name="object 65"/>
          <p:cNvSpPr/>
          <p:nvPr/>
        </p:nvSpPr>
        <p:spPr>
          <a:xfrm>
            <a:off x="5320284" y="2135121"/>
            <a:ext cx="182881" cy="219459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2" name="object 66"/>
          <p:cNvSpPr/>
          <p:nvPr/>
        </p:nvSpPr>
        <p:spPr>
          <a:xfrm>
            <a:off x="5320284" y="2572511"/>
            <a:ext cx="182881" cy="219456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3" name="object 67"/>
          <p:cNvSpPr/>
          <p:nvPr/>
        </p:nvSpPr>
        <p:spPr>
          <a:xfrm>
            <a:off x="5320284" y="3008376"/>
            <a:ext cx="182881" cy="207265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4" name="object 68"/>
          <p:cNvSpPr txBox="1"/>
          <p:nvPr/>
        </p:nvSpPr>
        <p:spPr>
          <a:xfrm>
            <a:off x="5250941" y="1226564"/>
            <a:ext cx="1188722" cy="182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33375"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CodeBuild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spcBef>
                <a:spcPts val="800"/>
              </a:spcBef>
              <a:defRPr spc="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CodeCommit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CodeDeploy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CodePipeline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0"/>
              <a:t> </a:t>
            </a:r>
            <a:r>
              <a:rPr spc="-5"/>
              <a:t>X-Ray</a:t>
            </a:r>
          </a:p>
        </p:txBody>
      </p:sp>
      <p:sp>
        <p:nvSpPr>
          <p:cNvPr id="675" name="object 69"/>
          <p:cNvSpPr/>
          <p:nvPr/>
        </p:nvSpPr>
        <p:spPr>
          <a:xfrm>
            <a:off x="6478523" y="623316"/>
            <a:ext cx="1321309" cy="58979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6" name="object 70"/>
          <p:cNvSpPr/>
          <p:nvPr/>
        </p:nvSpPr>
        <p:spPr>
          <a:xfrm>
            <a:off x="6649211" y="615694"/>
            <a:ext cx="978409" cy="632462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7" name="object 71"/>
          <p:cNvSpPr txBox="1"/>
          <p:nvPr/>
        </p:nvSpPr>
        <p:spPr>
          <a:xfrm>
            <a:off x="6517385" y="674877"/>
            <a:ext cx="1188722" cy="35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48920" indent="333375">
              <a:lnSpc>
                <a:spcPts val="1400"/>
              </a:lnSpc>
              <a:spcBef>
                <a:spcPts val="200"/>
              </a:spcBef>
              <a:defRPr b="1" spc="-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  Ser</a:t>
            </a:r>
            <a:r>
              <a:rPr spc="-35"/>
              <a:t>v</a:t>
            </a:r>
            <a:r>
              <a:t>ices</a:t>
            </a:r>
          </a:p>
        </p:txBody>
      </p:sp>
      <p:sp>
        <p:nvSpPr>
          <p:cNvPr id="678" name="object 72"/>
          <p:cNvSpPr/>
          <p:nvPr/>
        </p:nvSpPr>
        <p:spPr>
          <a:xfrm>
            <a:off x="6478523" y="1080516"/>
            <a:ext cx="1321309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9" name="object 73"/>
          <p:cNvSpPr/>
          <p:nvPr/>
        </p:nvSpPr>
        <p:spPr>
          <a:xfrm>
            <a:off x="6517385" y="1119377"/>
            <a:ext cx="1188722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0" name="object 74"/>
          <p:cNvSpPr/>
          <p:nvPr/>
        </p:nvSpPr>
        <p:spPr>
          <a:xfrm>
            <a:off x="6517385" y="1119377"/>
            <a:ext cx="1188722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1" name="object 75"/>
          <p:cNvSpPr/>
          <p:nvPr/>
        </p:nvSpPr>
        <p:spPr>
          <a:xfrm>
            <a:off x="6605016" y="1239011"/>
            <a:ext cx="182881" cy="219456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2" name="object 76"/>
          <p:cNvSpPr/>
          <p:nvPr/>
        </p:nvSpPr>
        <p:spPr>
          <a:xfrm>
            <a:off x="6605016" y="1690116"/>
            <a:ext cx="182881" cy="219455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3" name="object 77"/>
          <p:cNvSpPr/>
          <p:nvPr/>
        </p:nvSpPr>
        <p:spPr>
          <a:xfrm>
            <a:off x="6605016" y="2141220"/>
            <a:ext cx="182881" cy="187453"/>
          </a:xfrm>
          <a:prstGeom prst="rect">
            <a:avLst/>
          </a:prstGeom>
          <a:blipFill>
            <a:blip r:embed="rId4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4" name="object 78"/>
          <p:cNvSpPr/>
          <p:nvPr/>
        </p:nvSpPr>
        <p:spPr>
          <a:xfrm>
            <a:off x="6605016" y="2560320"/>
            <a:ext cx="182881" cy="208787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5" name="object 79"/>
          <p:cNvSpPr/>
          <p:nvPr/>
        </p:nvSpPr>
        <p:spPr>
          <a:xfrm>
            <a:off x="6605016" y="3000755"/>
            <a:ext cx="182881" cy="222506"/>
          </a:xfrm>
          <a:prstGeom prst="rect">
            <a:avLst/>
          </a:prstGeom>
          <a:blipFill>
            <a:blip r:embed="rId4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6" name="object 80"/>
          <p:cNvSpPr/>
          <p:nvPr/>
        </p:nvSpPr>
        <p:spPr>
          <a:xfrm>
            <a:off x="6605016" y="3454908"/>
            <a:ext cx="182881" cy="199646"/>
          </a:xfrm>
          <a:prstGeom prst="rect">
            <a:avLst/>
          </a:prstGeom>
          <a:blipFill>
            <a:blip r:embed="rId4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7" name="object 81"/>
          <p:cNvSpPr txBox="1"/>
          <p:nvPr/>
        </p:nvSpPr>
        <p:spPr>
          <a:xfrm>
            <a:off x="6517385" y="1213231"/>
            <a:ext cx="1188722" cy="230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76858" indent="334645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80"/>
              <a:t> </a:t>
            </a:r>
            <a:r>
              <a:t>API  </a:t>
            </a:r>
            <a:r>
              <a:rPr spc="-5"/>
              <a:t>Gateway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71169" indent="334645">
              <a:spcBef>
                <a:spcPts val="5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</a:t>
            </a:r>
            <a:r>
              <a:t>n  </a:t>
            </a:r>
            <a:r>
              <a:rPr spc="-5"/>
              <a:t>Cognito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4645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</a:p>
          <a:p>
            <a:pPr indent="33464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 </a:t>
            </a:r>
            <a:r>
              <a:rPr spc="0"/>
              <a:t>Analytics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71169" indent="334645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</a:t>
            </a:r>
            <a:r>
              <a:t>n  Pin</a:t>
            </a:r>
            <a:r>
              <a:rPr spc="-5"/>
              <a:t>po</a:t>
            </a:r>
            <a:r>
              <a:t>int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4645">
              <a:spcBef>
                <a:spcPts val="6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464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Device Farm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4645">
              <a:spcBef>
                <a:spcPts val="5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464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</a:t>
            </a:r>
            <a:r>
              <a:rPr spc="0"/>
              <a:t> </a:t>
            </a:r>
            <a:r>
              <a:t>Hub</a:t>
            </a:r>
          </a:p>
        </p:txBody>
      </p:sp>
      <p:sp>
        <p:nvSpPr>
          <p:cNvPr id="688" name="object 82"/>
          <p:cNvSpPr/>
          <p:nvPr/>
        </p:nvSpPr>
        <p:spPr>
          <a:xfrm>
            <a:off x="7746492" y="623316"/>
            <a:ext cx="1321309" cy="58979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9" name="object 83"/>
          <p:cNvSpPr/>
          <p:nvPr/>
        </p:nvSpPr>
        <p:spPr>
          <a:xfrm>
            <a:off x="7882128" y="615694"/>
            <a:ext cx="1046987" cy="632462"/>
          </a:xfrm>
          <a:prstGeom prst="rect">
            <a:avLst/>
          </a:prstGeom>
          <a:blipFill>
            <a:blip r:embed="rId4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0" name="object 84"/>
          <p:cNvSpPr/>
          <p:nvPr/>
        </p:nvSpPr>
        <p:spPr>
          <a:xfrm>
            <a:off x="7785354" y="662177"/>
            <a:ext cx="1188722" cy="457202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1" name="object 85"/>
          <p:cNvSpPr/>
          <p:nvPr/>
        </p:nvSpPr>
        <p:spPr>
          <a:xfrm>
            <a:off x="7785354" y="662177"/>
            <a:ext cx="1188722" cy="457202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2" name="object 86"/>
          <p:cNvSpPr txBox="1"/>
          <p:nvPr/>
        </p:nvSpPr>
        <p:spPr>
          <a:xfrm>
            <a:off x="7785354" y="674877"/>
            <a:ext cx="1188722" cy="35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15265" indent="291463">
              <a:lnSpc>
                <a:spcPts val="1400"/>
              </a:lnSpc>
              <a:spcBef>
                <a:spcPts val="200"/>
              </a:spcBef>
              <a:defRPr b="1" spc="-10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Internet  </a:t>
            </a:r>
            <a:r>
              <a:rPr spc="-5"/>
              <a:t>of</a:t>
            </a:r>
            <a:r>
              <a:rPr spc="-70"/>
              <a:t> </a:t>
            </a:r>
            <a:r>
              <a:rPr spc="-5"/>
              <a:t>Things</a:t>
            </a:r>
          </a:p>
        </p:txBody>
      </p:sp>
      <p:sp>
        <p:nvSpPr>
          <p:cNvPr id="693" name="object 87"/>
          <p:cNvSpPr/>
          <p:nvPr/>
        </p:nvSpPr>
        <p:spPr>
          <a:xfrm>
            <a:off x="7746492" y="1080516"/>
            <a:ext cx="1321309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4" name="object 88"/>
          <p:cNvSpPr/>
          <p:nvPr/>
        </p:nvSpPr>
        <p:spPr>
          <a:xfrm>
            <a:off x="7785354" y="1119377"/>
            <a:ext cx="1188722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5" name="object 89"/>
          <p:cNvSpPr/>
          <p:nvPr/>
        </p:nvSpPr>
        <p:spPr>
          <a:xfrm>
            <a:off x="7785354" y="1119377"/>
            <a:ext cx="1188722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6" name="object 90"/>
          <p:cNvSpPr/>
          <p:nvPr/>
        </p:nvSpPr>
        <p:spPr>
          <a:xfrm>
            <a:off x="7854694" y="1231391"/>
            <a:ext cx="182881" cy="219455"/>
          </a:xfrm>
          <a:prstGeom prst="rect">
            <a:avLst/>
          </a:prstGeom>
          <a:blipFill>
            <a:blip r:embed="rId4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7" name="object 91"/>
          <p:cNvSpPr txBox="1"/>
          <p:nvPr/>
        </p:nvSpPr>
        <p:spPr>
          <a:xfrm>
            <a:off x="8129905" y="1254377"/>
            <a:ext cx="42100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0"/>
              <a:t>IoT</a:t>
            </a:r>
          </a:p>
        </p:txBody>
      </p:sp>
      <p:sp>
        <p:nvSpPr>
          <p:cNvPr id="698" name="object 92"/>
          <p:cNvSpPr/>
          <p:nvPr/>
        </p:nvSpPr>
        <p:spPr>
          <a:xfrm>
            <a:off x="7860792" y="1697733"/>
            <a:ext cx="182881" cy="220981"/>
          </a:xfrm>
          <a:prstGeom prst="rect">
            <a:avLst/>
          </a:prstGeom>
          <a:blipFill>
            <a:blip r:embed="rId4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9" name="object 93"/>
          <p:cNvSpPr txBox="1"/>
          <p:nvPr/>
        </p:nvSpPr>
        <p:spPr>
          <a:xfrm>
            <a:off x="8136380" y="1668907"/>
            <a:ext cx="543562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Greengrass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object 3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40" name="object 2"/>
          <p:cNvSpPr txBox="1"/>
          <p:nvPr>
            <p:ph type="title"/>
          </p:nvPr>
        </p:nvSpPr>
        <p:spPr>
          <a:xfrm>
            <a:off x="415542" y="139064"/>
            <a:ext cx="532574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Preparing for AWS Certification</a:t>
            </a:r>
          </a:p>
        </p:txBody>
      </p:sp>
      <p:sp>
        <p:nvSpPr>
          <p:cNvPr id="3441" name="object 3"/>
          <p:cNvSpPr/>
          <p:nvPr/>
        </p:nvSpPr>
        <p:spPr>
          <a:xfrm>
            <a:off x="4794503" y="3779520"/>
            <a:ext cx="3745994" cy="7437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2" name="object 4"/>
          <p:cNvSpPr/>
          <p:nvPr/>
        </p:nvSpPr>
        <p:spPr>
          <a:xfrm>
            <a:off x="5751576" y="3925823"/>
            <a:ext cx="1830325" cy="5120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3" name="object 5"/>
          <p:cNvSpPr/>
          <p:nvPr/>
        </p:nvSpPr>
        <p:spPr>
          <a:xfrm>
            <a:off x="4837176" y="3802379"/>
            <a:ext cx="3660648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6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6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4" name="object 6"/>
          <p:cNvSpPr txBox="1"/>
          <p:nvPr/>
        </p:nvSpPr>
        <p:spPr>
          <a:xfrm>
            <a:off x="5904738" y="3993286"/>
            <a:ext cx="152590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Practice</a:t>
            </a:r>
            <a:r>
              <a:rPr spc="-50"/>
              <a:t> </a:t>
            </a:r>
            <a:r>
              <a:t>Exams</a:t>
            </a:r>
          </a:p>
        </p:txBody>
      </p:sp>
      <p:sp>
        <p:nvSpPr>
          <p:cNvPr id="3445" name="object 7"/>
          <p:cNvSpPr/>
          <p:nvPr/>
        </p:nvSpPr>
        <p:spPr>
          <a:xfrm>
            <a:off x="516634" y="3779520"/>
            <a:ext cx="3747518" cy="7437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6" name="object 8"/>
          <p:cNvSpPr/>
          <p:nvPr/>
        </p:nvSpPr>
        <p:spPr>
          <a:xfrm>
            <a:off x="760474" y="3925823"/>
            <a:ext cx="3261363" cy="5120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7" name="object 9"/>
          <p:cNvSpPr/>
          <p:nvPr/>
        </p:nvSpPr>
        <p:spPr>
          <a:xfrm>
            <a:off x="559306" y="3802379"/>
            <a:ext cx="3662174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6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6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8" name="object 10"/>
          <p:cNvSpPr txBox="1"/>
          <p:nvPr/>
        </p:nvSpPr>
        <p:spPr>
          <a:xfrm>
            <a:off x="912063" y="3993286"/>
            <a:ext cx="295656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Self-Paced Labs on</a:t>
            </a:r>
            <a:r>
              <a:rPr spc="5"/>
              <a:t> </a:t>
            </a:r>
            <a:r>
              <a:rPr spc="-10"/>
              <a:t>qwikLABS</a:t>
            </a:r>
          </a:p>
        </p:txBody>
      </p:sp>
      <p:sp>
        <p:nvSpPr>
          <p:cNvPr id="3449" name="object 11"/>
          <p:cNvSpPr/>
          <p:nvPr/>
        </p:nvSpPr>
        <p:spPr>
          <a:xfrm>
            <a:off x="4794503" y="2157982"/>
            <a:ext cx="3745994" cy="7437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0" name="object 12"/>
          <p:cNvSpPr/>
          <p:nvPr/>
        </p:nvSpPr>
        <p:spPr>
          <a:xfrm>
            <a:off x="5532120" y="2182366"/>
            <a:ext cx="2270762" cy="75590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1" name="object 13"/>
          <p:cNvSpPr/>
          <p:nvPr/>
        </p:nvSpPr>
        <p:spPr>
          <a:xfrm>
            <a:off x="4837176" y="2180844"/>
            <a:ext cx="3660648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2" name="object 14"/>
          <p:cNvSpPr txBox="1"/>
          <p:nvPr/>
        </p:nvSpPr>
        <p:spPr>
          <a:xfrm>
            <a:off x="5685282" y="2249550"/>
            <a:ext cx="196596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6594" marR="5080" indent="-684529">
              <a:defRPr b="1" spc="-5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Whitepapers &amp;  </a:t>
            </a:r>
            <a:r>
              <a:rPr spc="-45"/>
              <a:t>FAQs</a:t>
            </a:r>
          </a:p>
        </p:txBody>
      </p:sp>
      <p:sp>
        <p:nvSpPr>
          <p:cNvPr id="3453" name="object 15"/>
          <p:cNvSpPr/>
          <p:nvPr/>
        </p:nvSpPr>
        <p:spPr>
          <a:xfrm>
            <a:off x="4794503" y="2968749"/>
            <a:ext cx="3745994" cy="7437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4" name="object 16"/>
          <p:cNvSpPr/>
          <p:nvPr/>
        </p:nvSpPr>
        <p:spPr>
          <a:xfrm>
            <a:off x="5335523" y="2993133"/>
            <a:ext cx="2662430" cy="75590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5" name="object 17"/>
          <p:cNvSpPr/>
          <p:nvPr/>
        </p:nvSpPr>
        <p:spPr>
          <a:xfrm>
            <a:off x="4837176" y="2991610"/>
            <a:ext cx="3660648" cy="65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6" name="object 18"/>
          <p:cNvSpPr txBox="1"/>
          <p:nvPr/>
        </p:nvSpPr>
        <p:spPr>
          <a:xfrm>
            <a:off x="5488685" y="3060570"/>
            <a:ext cx="2358392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79375">
              <a:defRPr b="1" spc="-5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Documentation &amp;  Reference</a:t>
            </a:r>
            <a:r>
              <a:rPr spc="-65"/>
              <a:t> </a:t>
            </a:r>
            <a:r>
              <a:rPr spc="-10"/>
              <a:t>Architectures</a:t>
            </a:r>
          </a:p>
        </p:txBody>
      </p:sp>
      <p:sp>
        <p:nvSpPr>
          <p:cNvPr id="3457" name="object 19"/>
          <p:cNvSpPr txBox="1"/>
          <p:nvPr/>
        </p:nvSpPr>
        <p:spPr>
          <a:xfrm>
            <a:off x="600251" y="983360"/>
            <a:ext cx="3721103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resources to help </a:t>
            </a:r>
            <a:r>
              <a:rPr spc="-10"/>
              <a:t>you </a:t>
            </a:r>
            <a:r>
              <a:t>prepare for the  certification exam, see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aws.amazon.com/certification</a:t>
            </a:r>
            <a:r>
              <a:t>.</a:t>
            </a:r>
          </a:p>
        </p:txBody>
      </p:sp>
      <p:sp>
        <p:nvSpPr>
          <p:cNvPr id="3458" name="object 20"/>
          <p:cNvSpPr/>
          <p:nvPr/>
        </p:nvSpPr>
        <p:spPr>
          <a:xfrm>
            <a:off x="502917" y="2161032"/>
            <a:ext cx="3747518" cy="7437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9" name="object 21"/>
          <p:cNvSpPr/>
          <p:nvPr/>
        </p:nvSpPr>
        <p:spPr>
          <a:xfrm>
            <a:off x="1328927" y="2185416"/>
            <a:ext cx="2097024" cy="75590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0" name="object 22"/>
          <p:cNvSpPr/>
          <p:nvPr/>
        </p:nvSpPr>
        <p:spPr>
          <a:xfrm>
            <a:off x="545589" y="2183892"/>
            <a:ext cx="3662174" cy="65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1" name="object 23"/>
          <p:cNvSpPr txBox="1"/>
          <p:nvPr/>
        </p:nvSpPr>
        <p:spPr>
          <a:xfrm>
            <a:off x="1480185" y="2253232"/>
            <a:ext cx="179387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1129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 Guides &amp;  Sample</a:t>
            </a:r>
            <a:r>
              <a:rPr spc="-75"/>
              <a:t> </a:t>
            </a:r>
            <a:r>
              <a:t>Questions</a:t>
            </a:r>
          </a:p>
        </p:txBody>
      </p:sp>
      <p:sp>
        <p:nvSpPr>
          <p:cNvPr id="3462" name="object 24"/>
          <p:cNvSpPr/>
          <p:nvPr/>
        </p:nvSpPr>
        <p:spPr>
          <a:xfrm>
            <a:off x="516634" y="2968749"/>
            <a:ext cx="3747518" cy="7437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3" name="object 25"/>
          <p:cNvSpPr/>
          <p:nvPr/>
        </p:nvSpPr>
        <p:spPr>
          <a:xfrm>
            <a:off x="885443" y="3115055"/>
            <a:ext cx="3011427" cy="51206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4" name="object 26"/>
          <p:cNvSpPr/>
          <p:nvPr/>
        </p:nvSpPr>
        <p:spPr>
          <a:xfrm>
            <a:off x="559306" y="2991610"/>
            <a:ext cx="3662174" cy="65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5" name="object 27"/>
          <p:cNvSpPr txBox="1"/>
          <p:nvPr/>
        </p:nvSpPr>
        <p:spPr>
          <a:xfrm>
            <a:off x="1037029" y="3182491"/>
            <a:ext cx="270700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2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AWS-Authored </a:t>
            </a:r>
            <a:r>
              <a:rPr spc="-5"/>
              <a:t>Study</a:t>
            </a:r>
            <a:r>
              <a:rPr spc="75"/>
              <a:t> </a:t>
            </a:r>
            <a:r>
              <a:rPr spc="-10"/>
              <a:t>Guide</a:t>
            </a:r>
          </a:p>
        </p:txBody>
      </p:sp>
      <p:sp>
        <p:nvSpPr>
          <p:cNvPr id="3466" name="object 28"/>
          <p:cNvSpPr/>
          <p:nvPr/>
        </p:nvSpPr>
        <p:spPr>
          <a:xfrm>
            <a:off x="4794503" y="1347216"/>
            <a:ext cx="3745994" cy="7437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7" name="object 29"/>
          <p:cNvSpPr/>
          <p:nvPr/>
        </p:nvSpPr>
        <p:spPr>
          <a:xfrm>
            <a:off x="5359908" y="1493519"/>
            <a:ext cx="2615186" cy="51206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8" name="object 30"/>
          <p:cNvSpPr/>
          <p:nvPr/>
        </p:nvSpPr>
        <p:spPr>
          <a:xfrm>
            <a:off x="4837176" y="1370074"/>
            <a:ext cx="3660648" cy="65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9" name="object 31"/>
          <p:cNvSpPr txBox="1"/>
          <p:nvPr/>
        </p:nvSpPr>
        <p:spPr>
          <a:xfrm>
            <a:off x="5513070" y="1560702"/>
            <a:ext cx="231203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20"/>
              <a:t>Technical</a:t>
            </a:r>
            <a:r>
              <a:rPr spc="75"/>
              <a:t> </a:t>
            </a:r>
            <a:r>
              <a:rPr spc="-15"/>
              <a:t>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object 2"/>
          <p:cNvSpPr txBox="1"/>
          <p:nvPr>
            <p:ph type="title"/>
          </p:nvPr>
        </p:nvSpPr>
        <p:spPr>
          <a:xfrm>
            <a:off x="415542" y="139064"/>
            <a:ext cx="355854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Support Comparison</a:t>
            </a:r>
          </a:p>
        </p:txBody>
      </p:sp>
      <p:sp>
        <p:nvSpPr>
          <p:cNvPr id="3472" name="object 3"/>
          <p:cNvSpPr/>
          <p:nvPr/>
        </p:nvSpPr>
        <p:spPr>
          <a:xfrm>
            <a:off x="27433" y="624838"/>
            <a:ext cx="9095231" cy="406908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3" name="object 4"/>
          <p:cNvSpPr/>
          <p:nvPr/>
        </p:nvSpPr>
        <p:spPr>
          <a:xfrm>
            <a:off x="76200" y="654164"/>
            <a:ext cx="8991600" cy="3963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4" name="object 5"/>
          <p:cNvSpPr/>
          <p:nvPr/>
        </p:nvSpPr>
        <p:spPr>
          <a:xfrm>
            <a:off x="2289809" y="837057"/>
            <a:ext cx="1951739" cy="182881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5" name="object 6"/>
          <p:cNvSpPr/>
          <p:nvPr/>
        </p:nvSpPr>
        <p:spPr>
          <a:xfrm>
            <a:off x="2289809" y="1202816"/>
            <a:ext cx="1951739" cy="182881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6" name="object 7"/>
          <p:cNvSpPr/>
          <p:nvPr/>
        </p:nvSpPr>
        <p:spPr>
          <a:xfrm>
            <a:off x="2289809" y="3154807"/>
            <a:ext cx="1951739" cy="182883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7" name="object 8"/>
          <p:cNvSpPr/>
          <p:nvPr/>
        </p:nvSpPr>
        <p:spPr>
          <a:xfrm>
            <a:off x="2289809" y="3520566"/>
            <a:ext cx="1951739" cy="182883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8" name="object 9"/>
          <p:cNvSpPr/>
          <p:nvPr/>
        </p:nvSpPr>
        <p:spPr>
          <a:xfrm>
            <a:off x="2289809" y="3886339"/>
            <a:ext cx="1951739" cy="182883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9" name="object 10"/>
          <p:cNvSpPr/>
          <p:nvPr/>
        </p:nvSpPr>
        <p:spPr>
          <a:xfrm>
            <a:off x="2289809" y="4252097"/>
            <a:ext cx="1951739" cy="182883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3480" name="object 11"/>
          <p:cNvGraphicFramePr/>
          <p:nvPr/>
        </p:nvGraphicFramePr>
        <p:xfrm>
          <a:off x="69850" y="647826"/>
          <a:ext cx="8992868" cy="39636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13610"/>
                <a:gridCol w="1951989"/>
                <a:gridCol w="1713864"/>
                <a:gridCol w="1691004"/>
                <a:gridCol w="1422400"/>
              </a:tblGrid>
              <a:tr h="182880"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Customer Service</a:t>
                      </a:r>
                      <a:r>
                        <a:rPr spc="30"/>
                        <a:t> </a:t>
                      </a:r>
                      <a:r>
                        <a:t>24x7x365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T w="12700">
                      <a:solidFill>
                        <a:srgbClr val="464646"/>
                      </a:solidFill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Support</a:t>
                      </a:r>
                      <a:r>
                        <a:rPr spc="-25"/>
                        <a:t> </a:t>
                      </a:r>
                      <a:r>
                        <a:t>Forums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Documentation, White Papers, </a:t>
                      </a:r>
                      <a:r>
                        <a:rPr spc="0"/>
                        <a:t>Best </a:t>
                      </a:r>
                      <a:r>
                        <a:t>Practice</a:t>
                      </a:r>
                      <a:r>
                        <a:rPr spc="5"/>
                        <a:t> </a:t>
                      </a:r>
                      <a:r>
                        <a:t>Guides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Trusted</a:t>
                      </a:r>
                      <a:r>
                        <a:t> </a:t>
                      </a:r>
                      <a:r>
                        <a:rPr spc="-5"/>
                        <a:t>Advisor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Full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635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Full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Basic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540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Basic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Access </a:t>
                      </a:r>
                      <a:r>
                        <a:rPr spc="0"/>
                        <a:t>to </a:t>
                      </a:r>
                      <a:r>
                        <a:t>Technical</a:t>
                      </a:r>
                      <a:r>
                        <a:rPr spc="-20"/>
                        <a:t> </a:t>
                      </a:r>
                      <a:r>
                        <a:t>Support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Phone, </a:t>
                      </a:r>
                      <a:r>
                        <a:rPr spc="0"/>
                        <a:t>chat, email, live screen sharing, </a:t>
                      </a:r>
                      <a:r>
                        <a:t>TAM</a:t>
                      </a:r>
                      <a:r>
                        <a:rPr spc="-85"/>
                        <a:t> </a:t>
                      </a:r>
                      <a:r>
                        <a:rPr spc="0"/>
                        <a:t>(24/7)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Phone, </a:t>
                      </a:r>
                      <a:r>
                        <a:rPr spc="0"/>
                        <a:t>chat, email, live screen</a:t>
                      </a:r>
                      <a:r>
                        <a:rPr spc="-50"/>
                        <a:t> </a:t>
                      </a:r>
                      <a:r>
                        <a:rPr spc="0"/>
                        <a:t>sharing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"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Email </a:t>
                      </a:r>
                      <a:r>
                        <a:rPr spc="0"/>
                        <a:t>(local business</a:t>
                      </a:r>
                      <a:r>
                        <a:rPr spc="-20"/>
                        <a:t> </a:t>
                      </a:r>
                      <a:r>
                        <a:rPr spc="0"/>
                        <a:t>hours)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Support </a:t>
                      </a:r>
                      <a:r>
                        <a:rPr spc="0"/>
                        <a:t>for Health</a:t>
                      </a:r>
                      <a:r>
                        <a:rPr spc="-20"/>
                        <a:t> </a:t>
                      </a:r>
                      <a:r>
                        <a:rPr spc="0"/>
                        <a:t>Checks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Primary Case</a:t>
                      </a:r>
                      <a:r>
                        <a:rPr spc="25"/>
                        <a:t> </a:t>
                      </a:r>
                      <a:r>
                        <a:t>Handling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Sr. </a:t>
                      </a:r>
                      <a:r>
                        <a:rPr spc="0"/>
                        <a:t>Cloud </a:t>
                      </a:r>
                      <a:r>
                        <a:t>Support</a:t>
                      </a:r>
                      <a:r>
                        <a:rPr spc="-25"/>
                        <a:t> </a:t>
                      </a:r>
                      <a:r>
                        <a:rPr spc="0"/>
                        <a:t>Engineer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Cloud </a:t>
                      </a:r>
                      <a:r>
                        <a:rPr spc="-5"/>
                        <a:t>Support</a:t>
                      </a:r>
                      <a:r>
                        <a:rPr spc="-20"/>
                        <a:t> </a:t>
                      </a:r>
                      <a:r>
                        <a:t>Engineer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270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Cloud </a:t>
                      </a:r>
                      <a:r>
                        <a:rPr spc="-5"/>
                        <a:t>Support</a:t>
                      </a:r>
                      <a:r>
                        <a:rPr spc="-20"/>
                        <a:t> </a:t>
                      </a:r>
                      <a:r>
                        <a:t>Associate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L="79375" marR="225425" indent="153670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Technical </a:t>
                      </a:r>
                      <a:r>
                        <a:rPr spc="-5"/>
                        <a:t>Customer</a:t>
                      </a:r>
                      <a:r>
                        <a:rPr spc="-60"/>
                        <a:t> </a:t>
                      </a:r>
                      <a:r>
                        <a:t>Service  Associate</a:t>
                      </a:r>
                    </a:p>
                  </a:txBody>
                  <a:tcPr marL="0" marR="0" marT="0" marB="0" anchor="t" anchorCtr="0" horzOverflow="overflow"/>
                </a:tc>
              </a:tr>
              <a:tr h="21463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Users who can create Technical Support</a:t>
                      </a:r>
                      <a:r>
                        <a:rPr spc="-15"/>
                        <a:t> </a:t>
                      </a:r>
                      <a:r>
                        <a:t>cases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Unlimited </a:t>
                      </a:r>
                      <a:r>
                        <a:rPr spc="-5"/>
                        <a:t>(IAM</a:t>
                      </a:r>
                      <a:r>
                        <a:rPr spc="-20"/>
                        <a:t> </a:t>
                      </a:r>
                      <a:r>
                        <a:t>supported)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Unlimited </a:t>
                      </a:r>
                      <a:r>
                        <a:rPr spc="-5"/>
                        <a:t>(IAM</a:t>
                      </a:r>
                      <a:r>
                        <a:rPr spc="-20"/>
                        <a:t> </a:t>
                      </a:r>
                      <a:r>
                        <a:t>supported)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 </a:t>
                      </a:r>
                      <a:r>
                        <a:rPr spc="0"/>
                        <a:t>(account credentials</a:t>
                      </a:r>
                      <a:r>
                        <a:rPr spc="-40"/>
                        <a:t> </a:t>
                      </a:r>
                      <a:r>
                        <a:rPr spc="0"/>
                        <a:t>only)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73747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Case Severity/Response</a:t>
                      </a:r>
                      <a:r>
                        <a:rPr spc="25"/>
                        <a:t> </a:t>
                      </a:r>
                      <a:r>
                        <a:rPr spc="0"/>
                        <a:t>Times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R="500380" indent="688974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Critical: &lt; </a:t>
                      </a:r>
                      <a:r>
                        <a:rPr spc="-5"/>
                        <a:t>15 minutes  </a:t>
                      </a:r>
                      <a:r>
                        <a:t>Urgent: &lt; </a:t>
                      </a:r>
                      <a:r>
                        <a:rPr spc="-5"/>
                        <a:t>1</a:t>
                      </a:r>
                      <a:r>
                        <a:rPr spc="-85"/>
                        <a:t> </a:t>
                      </a:r>
                      <a:r>
                        <a:rPr spc="-5"/>
                        <a:t>hour</a:t>
                      </a:r>
                    </a:p>
                    <a:p>
                      <a:pPr marR="575309" indent="767715" algn="l"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High: &lt; </a:t>
                      </a:r>
                      <a:r>
                        <a:rPr spc="-5"/>
                        <a:t>4 hours  Normal:   </a:t>
                      </a:r>
                      <a:r>
                        <a:t>&lt; </a:t>
                      </a:r>
                      <a:r>
                        <a:rPr spc="-5"/>
                        <a:t>12</a:t>
                      </a:r>
                      <a:r>
                        <a:rPr spc="-90"/>
                        <a:t> </a:t>
                      </a:r>
                      <a:r>
                        <a:rPr spc="-5"/>
                        <a:t>hours</a:t>
                      </a:r>
                    </a:p>
                    <a:p>
                      <a:pPr indent="788034" algn="l"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Low:   </a:t>
                      </a:r>
                      <a:r>
                        <a:rPr spc="0"/>
                        <a:t>&lt; </a:t>
                      </a:r>
                      <a:r>
                        <a:t>24</a:t>
                      </a:r>
                      <a:r>
                        <a:rPr spc="-110"/>
                        <a:t> </a:t>
                      </a:r>
                      <a:r>
                        <a:t>hours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marR="495300" indent="579119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Urgent: &lt; </a:t>
                      </a:r>
                      <a:r>
                        <a:rPr spc="-5"/>
                        <a:t>1 hour  </a:t>
                      </a:r>
                      <a:r>
                        <a:t>High: &lt; </a:t>
                      </a:r>
                      <a:r>
                        <a:rPr spc="-5"/>
                        <a:t>4</a:t>
                      </a:r>
                      <a:r>
                        <a:rPr spc="-110"/>
                        <a:t> </a:t>
                      </a:r>
                      <a:r>
                        <a:rPr spc="-5"/>
                        <a:t>hours</a:t>
                      </a:r>
                    </a:p>
                    <a:p>
                      <a:pPr marR="452755" indent="563879" algn="l"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Normal: </a:t>
                      </a:r>
                      <a:r>
                        <a:rPr spc="0"/>
                        <a:t>&lt; </a:t>
                      </a:r>
                      <a:r>
                        <a:t>12 hours  Low: </a:t>
                      </a:r>
                      <a:r>
                        <a:rPr spc="0"/>
                        <a:t>&lt; </a:t>
                      </a:r>
                      <a:r>
                        <a:t>24</a:t>
                      </a:r>
                      <a:r>
                        <a:rPr spc="-90"/>
                        <a:t> </a:t>
                      </a:r>
                      <a:r>
                        <a:t>hours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487044" indent="511174" algn="l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Normal: </a:t>
                      </a:r>
                      <a:r>
                        <a:rPr spc="0"/>
                        <a:t>&lt; </a:t>
                      </a:r>
                      <a:r>
                        <a:t>12 hours  Low: </a:t>
                      </a:r>
                      <a:r>
                        <a:rPr spc="0"/>
                        <a:t>&lt; </a:t>
                      </a:r>
                      <a:r>
                        <a:t>24</a:t>
                      </a:r>
                      <a:r>
                        <a:rPr spc="30"/>
                        <a:t> </a:t>
                      </a:r>
                      <a:r>
                        <a:t>hours</a:t>
                      </a:r>
                    </a:p>
                  </a:txBody>
                  <a:tcPr marL="0" marR="0" marT="0" marB="0" anchor="t" anchorCtr="0" horzOverflow="overflow"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Architecture</a:t>
                      </a:r>
                      <a:r>
                        <a:rPr spc="20"/>
                        <a:t> </a:t>
                      </a:r>
                      <a:r>
                        <a:t>Support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Application</a:t>
                      </a:r>
                      <a:r>
                        <a:rPr spc="-30"/>
                        <a:t> </a:t>
                      </a:r>
                      <a:r>
                        <a:t>Architecture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Use </a:t>
                      </a:r>
                      <a:r>
                        <a:rPr spc="0"/>
                        <a:t>case</a:t>
                      </a:r>
                      <a:r>
                        <a:t> </a:t>
                      </a:r>
                      <a:r>
                        <a:rPr spc="0"/>
                        <a:t>guidance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Building</a:t>
                      </a:r>
                      <a:r>
                        <a:rPr spc="-15"/>
                        <a:t> </a:t>
                      </a:r>
                      <a:r>
                        <a:t>blocks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Best Practice</a:t>
                      </a:r>
                      <a:r>
                        <a:rPr spc="0"/>
                        <a:t> </a:t>
                      </a:r>
                      <a:r>
                        <a:t>Guidance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Client-Side Diagnostic</a:t>
                      </a:r>
                      <a:r>
                        <a:rPr spc="-40"/>
                        <a:t> </a:t>
                      </a:r>
                      <a:r>
                        <a:rPr spc="0"/>
                        <a:t>Tools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Support</a:t>
                      </a:r>
                      <a:r>
                        <a:t> API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905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rowSpan="7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737471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Third-Party Software</a:t>
                      </a:r>
                      <a:r>
                        <a:rPr spc="-35"/>
                        <a:t> </a:t>
                      </a:r>
                      <a:r>
                        <a:t>Support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905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92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Infrastructure </a:t>
                      </a:r>
                      <a:r>
                        <a:rPr spc="-5"/>
                        <a:t>Event</a:t>
                      </a:r>
                      <a:r>
                        <a:rPr spc="55"/>
                        <a:t> </a:t>
                      </a:r>
                      <a:r>
                        <a:rPr spc="-5"/>
                        <a:t>Management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354578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Available at additional</a:t>
                      </a:r>
                      <a:r>
                        <a:rPr spc="-45"/>
                        <a:t> </a:t>
                      </a:r>
                      <a:r>
                        <a:t>cost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</a:t>
                      </a:r>
                      <a:r>
                        <a:rPr spc="0"/>
                        <a:t> </a:t>
                      </a:r>
                      <a:r>
                        <a:rPr spc="-5"/>
                        <a:t>Concierge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row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73747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Direct access </a:t>
                      </a:r>
                      <a:r>
                        <a:rPr spc="0"/>
                        <a:t>to </a:t>
                      </a:r>
                      <a:r>
                        <a:t>Technical Account Manager (TAM)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Prioritized Case Routing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Management Business</a:t>
                      </a:r>
                      <a:r>
                        <a:rPr spc="15"/>
                        <a:t> </a:t>
                      </a:r>
                      <a:r>
                        <a:t>Reviews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481" name="object 12"/>
          <p:cNvSpPr/>
          <p:nvPr/>
        </p:nvSpPr>
        <p:spPr>
          <a:xfrm>
            <a:off x="3211066" y="865632"/>
            <a:ext cx="158497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2" name="object 13"/>
          <p:cNvSpPr/>
          <p:nvPr/>
        </p:nvSpPr>
        <p:spPr>
          <a:xfrm>
            <a:off x="3211066" y="1042416"/>
            <a:ext cx="158497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3" name="object 14"/>
          <p:cNvSpPr/>
          <p:nvPr/>
        </p:nvSpPr>
        <p:spPr>
          <a:xfrm>
            <a:off x="3211066" y="1225296"/>
            <a:ext cx="158497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4" name="object 15"/>
          <p:cNvSpPr/>
          <p:nvPr/>
        </p:nvSpPr>
        <p:spPr>
          <a:xfrm>
            <a:off x="5047488" y="865632"/>
            <a:ext cx="156974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5" name="object 16"/>
          <p:cNvSpPr/>
          <p:nvPr/>
        </p:nvSpPr>
        <p:spPr>
          <a:xfrm>
            <a:off x="5047488" y="1042416"/>
            <a:ext cx="156974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6" name="object 17"/>
          <p:cNvSpPr/>
          <p:nvPr/>
        </p:nvSpPr>
        <p:spPr>
          <a:xfrm>
            <a:off x="5047488" y="1225296"/>
            <a:ext cx="156974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7" name="object 18"/>
          <p:cNvSpPr/>
          <p:nvPr/>
        </p:nvSpPr>
        <p:spPr>
          <a:xfrm>
            <a:off x="6725411" y="864108"/>
            <a:ext cx="156974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8" name="object 19"/>
          <p:cNvSpPr/>
          <p:nvPr/>
        </p:nvSpPr>
        <p:spPr>
          <a:xfrm>
            <a:off x="6725411" y="1040891"/>
            <a:ext cx="156974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9" name="object 20"/>
          <p:cNvSpPr/>
          <p:nvPr/>
        </p:nvSpPr>
        <p:spPr>
          <a:xfrm>
            <a:off x="6725411" y="1225296"/>
            <a:ext cx="156974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0" name="object 21"/>
          <p:cNvSpPr/>
          <p:nvPr/>
        </p:nvSpPr>
        <p:spPr>
          <a:xfrm>
            <a:off x="8292083" y="859536"/>
            <a:ext cx="156974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1" name="object 22"/>
          <p:cNvSpPr/>
          <p:nvPr/>
        </p:nvSpPr>
        <p:spPr>
          <a:xfrm>
            <a:off x="8292083" y="1034796"/>
            <a:ext cx="156974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2" name="object 23"/>
          <p:cNvSpPr/>
          <p:nvPr/>
        </p:nvSpPr>
        <p:spPr>
          <a:xfrm>
            <a:off x="8292083" y="1219199"/>
            <a:ext cx="156974" cy="1463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3" name="object 24"/>
          <p:cNvSpPr/>
          <p:nvPr/>
        </p:nvSpPr>
        <p:spPr>
          <a:xfrm>
            <a:off x="3211066" y="3000755"/>
            <a:ext cx="158497" cy="14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4" name="object 25"/>
          <p:cNvSpPr/>
          <p:nvPr/>
        </p:nvSpPr>
        <p:spPr>
          <a:xfrm>
            <a:off x="3211066" y="3176016"/>
            <a:ext cx="158497" cy="1463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5" name="object 26"/>
          <p:cNvSpPr/>
          <p:nvPr/>
        </p:nvSpPr>
        <p:spPr>
          <a:xfrm>
            <a:off x="3211066" y="3360420"/>
            <a:ext cx="158497" cy="1463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6" name="object 27"/>
          <p:cNvSpPr/>
          <p:nvPr/>
        </p:nvSpPr>
        <p:spPr>
          <a:xfrm>
            <a:off x="3211066" y="3552444"/>
            <a:ext cx="158497" cy="14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7" name="object 28"/>
          <p:cNvSpPr/>
          <p:nvPr/>
        </p:nvSpPr>
        <p:spPr>
          <a:xfrm>
            <a:off x="3211066" y="3729228"/>
            <a:ext cx="158497" cy="14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8" name="object 29"/>
          <p:cNvSpPr/>
          <p:nvPr/>
        </p:nvSpPr>
        <p:spPr>
          <a:xfrm>
            <a:off x="3211066" y="3912108"/>
            <a:ext cx="158497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9" name="object 30"/>
          <p:cNvSpPr/>
          <p:nvPr/>
        </p:nvSpPr>
        <p:spPr>
          <a:xfrm>
            <a:off x="3211066" y="4099559"/>
            <a:ext cx="158497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0" name="object 31"/>
          <p:cNvSpPr/>
          <p:nvPr/>
        </p:nvSpPr>
        <p:spPr>
          <a:xfrm>
            <a:off x="3211066" y="4276344"/>
            <a:ext cx="158497" cy="1463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1" name="object 32"/>
          <p:cNvSpPr/>
          <p:nvPr/>
        </p:nvSpPr>
        <p:spPr>
          <a:xfrm>
            <a:off x="3211066" y="4460747"/>
            <a:ext cx="158497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2" name="object 33"/>
          <p:cNvSpPr/>
          <p:nvPr/>
        </p:nvSpPr>
        <p:spPr>
          <a:xfrm>
            <a:off x="5047488" y="2997705"/>
            <a:ext cx="156974" cy="14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3" name="object 34"/>
          <p:cNvSpPr/>
          <p:nvPr/>
        </p:nvSpPr>
        <p:spPr>
          <a:xfrm>
            <a:off x="5047488" y="3185160"/>
            <a:ext cx="156974" cy="1463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4" name="object 35"/>
          <p:cNvSpPr/>
          <p:nvPr/>
        </p:nvSpPr>
        <p:spPr>
          <a:xfrm>
            <a:off x="5047488" y="3361944"/>
            <a:ext cx="156974" cy="14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5" name="object 36"/>
          <p:cNvSpPr/>
          <p:nvPr/>
        </p:nvSpPr>
        <p:spPr>
          <a:xfrm>
            <a:off x="5047488" y="3544823"/>
            <a:ext cx="156974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6" name="object 37"/>
          <p:cNvSpPr/>
          <p:nvPr/>
        </p:nvSpPr>
        <p:spPr>
          <a:xfrm>
            <a:off x="6725411" y="2999232"/>
            <a:ext cx="156974" cy="14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7" name="object 38"/>
          <p:cNvSpPr/>
          <p:nvPr/>
        </p:nvSpPr>
        <p:spPr>
          <a:xfrm>
            <a:off x="6725411" y="3186683"/>
            <a:ext cx="156974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8" name="object 39"/>
          <p:cNvSpPr txBox="1"/>
          <p:nvPr/>
        </p:nvSpPr>
        <p:spPr>
          <a:xfrm>
            <a:off x="504848" y="4803444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object 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02" name="object 2"/>
          <p:cNvSpPr txBox="1"/>
          <p:nvPr>
            <p:ph type="title"/>
          </p:nvPr>
        </p:nvSpPr>
        <p:spPr>
          <a:xfrm>
            <a:off x="415542" y="139064"/>
            <a:ext cx="444944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Global</a:t>
            </a:r>
            <a:r>
              <a:rPr spc="0"/>
              <a:t> </a:t>
            </a:r>
            <a:r>
              <a:t>Infrastructure</a:t>
            </a:r>
          </a:p>
        </p:txBody>
      </p:sp>
      <p:sp>
        <p:nvSpPr>
          <p:cNvPr id="703" name="object 3"/>
          <p:cNvSpPr txBox="1"/>
          <p:nvPr/>
        </p:nvSpPr>
        <p:spPr>
          <a:xfrm>
            <a:off x="419505" y="1035177"/>
            <a:ext cx="6985635" cy="275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Regions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Geographic</a:t>
            </a:r>
            <a:r>
              <a:rPr spc="20"/>
              <a:t> </a:t>
            </a:r>
            <a:r>
              <a:t>locations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Consist </a:t>
            </a:r>
            <a:r>
              <a:rPr spc="0"/>
              <a:t>of </a:t>
            </a:r>
            <a:r>
              <a:rPr b="1" spc="0"/>
              <a:t>at least </a:t>
            </a:r>
            <a:r>
              <a:rPr b="1" spc="5"/>
              <a:t>two </a:t>
            </a:r>
            <a:r>
              <a:rPr spc="-10"/>
              <a:t>Availability</a:t>
            </a:r>
            <a:r>
              <a:rPr spc="-130"/>
              <a:t> </a:t>
            </a:r>
            <a:r>
              <a:t>Zones</a:t>
            </a:r>
          </a:p>
          <a:p>
            <a:pPr>
              <a:buClr>
                <a:srgbClr val="4D4D4B"/>
              </a:buClr>
              <a:buSzPct val="100000"/>
              <a:buFont typeface="Arial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1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</a:t>
            </a:r>
            <a:r>
              <a:rPr spc="-35"/>
              <a:t> </a:t>
            </a:r>
            <a:r>
              <a:rPr spc="-5"/>
              <a:t>Zones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Clusters of data</a:t>
            </a:r>
            <a:r>
              <a:rPr spc="0"/>
              <a:t> </a:t>
            </a:r>
            <a:r>
              <a:t>centers</a:t>
            </a:r>
          </a:p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Isolated </a:t>
            </a:r>
            <a:r>
              <a:rPr spc="-5"/>
              <a:t>from </a:t>
            </a:r>
            <a:r>
              <a:t>failures </a:t>
            </a:r>
            <a:r>
              <a:rPr b="0" spc="-5"/>
              <a:t>in other </a:t>
            </a:r>
            <a:r>
              <a:rPr b="0" spc="-10"/>
              <a:t>Availability</a:t>
            </a:r>
            <a:r>
              <a:rPr b="0" spc="-114"/>
              <a:t> </a:t>
            </a:r>
            <a:r>
              <a:rPr b="0" spc="-5"/>
              <a:t>Zones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06" name="object 2"/>
          <p:cNvSpPr txBox="1"/>
          <p:nvPr>
            <p:ph type="title"/>
          </p:nvPr>
        </p:nvSpPr>
        <p:spPr>
          <a:xfrm>
            <a:off x="415542" y="139064"/>
            <a:ext cx="444944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Global</a:t>
            </a:r>
            <a:r>
              <a:rPr spc="0"/>
              <a:t> </a:t>
            </a:r>
            <a:r>
              <a:t>Infrastructure</a:t>
            </a:r>
          </a:p>
        </p:txBody>
      </p:sp>
      <p:sp>
        <p:nvSpPr>
          <p:cNvPr id="707" name="object 3"/>
          <p:cNvSpPr/>
          <p:nvPr/>
        </p:nvSpPr>
        <p:spPr>
          <a:xfrm>
            <a:off x="754380" y="537972"/>
            <a:ext cx="7892796" cy="42336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8" name="object 4"/>
          <p:cNvSpPr/>
          <p:nvPr/>
        </p:nvSpPr>
        <p:spPr>
          <a:xfrm>
            <a:off x="537972" y="3416808"/>
            <a:ext cx="385574" cy="3657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9" name="object 5"/>
          <p:cNvSpPr/>
          <p:nvPr/>
        </p:nvSpPr>
        <p:spPr>
          <a:xfrm>
            <a:off x="537972" y="3861815"/>
            <a:ext cx="406909" cy="3855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0" name="object 6"/>
          <p:cNvSpPr txBox="1"/>
          <p:nvPr/>
        </p:nvSpPr>
        <p:spPr>
          <a:xfrm>
            <a:off x="909318" y="3441319"/>
            <a:ext cx="1658623" cy="61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Region &amp;</a:t>
            </a:r>
            <a:r>
              <a:rPr spc="0"/>
              <a:t> </a:t>
            </a:r>
            <a:r>
              <a:t>Number</a:t>
            </a: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of Availability Zones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 Region (coming</a:t>
            </a:r>
            <a:r>
              <a:rPr spc="-30"/>
              <a:t> </a:t>
            </a:r>
            <a:r>
              <a:t>soon)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object 3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13" name="object 2"/>
          <p:cNvSpPr txBox="1"/>
          <p:nvPr>
            <p:ph type="title"/>
          </p:nvPr>
        </p:nvSpPr>
        <p:spPr>
          <a:xfrm>
            <a:off x="415542" y="139064"/>
            <a:ext cx="444944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Global</a:t>
            </a:r>
            <a:r>
              <a:rPr spc="0"/>
              <a:t> </a:t>
            </a:r>
            <a:r>
              <a:t>Infrastructure</a:t>
            </a:r>
          </a:p>
        </p:txBody>
      </p:sp>
      <p:sp>
        <p:nvSpPr>
          <p:cNvPr id="714" name="object 3"/>
          <p:cNvSpPr txBox="1"/>
          <p:nvPr/>
        </p:nvSpPr>
        <p:spPr>
          <a:xfrm>
            <a:off x="419504" y="1035177"/>
            <a:ext cx="3729994" cy="14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 </a:t>
            </a:r>
            <a:r>
              <a:rPr spc="-5"/>
              <a:t>least 2 </a:t>
            </a:r>
            <a:r>
              <a:rPr spc="-10"/>
              <a:t>Availability</a:t>
            </a:r>
            <a:r>
              <a:rPr spc="-120"/>
              <a:t> </a:t>
            </a:r>
            <a:r>
              <a:rPr spc="-5"/>
              <a:t>Zones  per region.</a:t>
            </a:r>
          </a:p>
          <a:p>
            <a:pPr indent="12700">
              <a:spcBef>
                <a:spcPts val="5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Examples: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 East (N.</a:t>
            </a:r>
            <a:r>
              <a:rPr spc="-70"/>
              <a:t> </a:t>
            </a:r>
            <a:r>
              <a:rPr spc="-4"/>
              <a:t>Virginia)</a:t>
            </a:r>
          </a:p>
        </p:txBody>
      </p:sp>
      <p:sp>
        <p:nvSpPr>
          <p:cNvPr id="715" name="object 4"/>
          <p:cNvSpPr txBox="1"/>
          <p:nvPr/>
        </p:nvSpPr>
        <p:spPr>
          <a:xfrm>
            <a:off x="1333880" y="2573651"/>
            <a:ext cx="1332232" cy="152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indent="-228600">
              <a:spcBef>
                <a:spcPts val="5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us-east-1a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us-east-1b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us-east-1c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us-east-1d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us-east-1e</a:t>
            </a:r>
          </a:p>
        </p:txBody>
      </p:sp>
      <p:sp>
        <p:nvSpPr>
          <p:cNvPr id="716" name="object 5"/>
          <p:cNvSpPr txBox="1"/>
          <p:nvPr/>
        </p:nvSpPr>
        <p:spPr>
          <a:xfrm>
            <a:off x="4888484" y="2217041"/>
            <a:ext cx="2531747" cy="123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3" indent="-287020">
              <a:spcBef>
                <a:spcPts val="5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Asia </a:t>
            </a:r>
            <a:r>
              <a:rPr spc="-4"/>
              <a:t>Pacific</a:t>
            </a:r>
            <a:r>
              <a:rPr spc="-60"/>
              <a:t> </a:t>
            </a:r>
            <a:r>
              <a:rPr spc="-30"/>
              <a:t>(Tokyo)</a:t>
            </a:r>
          </a:p>
          <a:p>
            <a:pPr lvl="1" marL="698500" indent="-228600">
              <a:spcBef>
                <a:spcPts val="400"/>
              </a:spcBef>
              <a:buSzPct val="100000"/>
              <a:buChar char="•"/>
              <a:tabLst>
                <a:tab pos="685800" algn="l"/>
                <a:tab pos="6985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ap-northeast-1a</a:t>
            </a:r>
          </a:p>
          <a:p>
            <a:pPr lvl="1" marL="698500" indent="-228600">
              <a:spcBef>
                <a:spcPts val="400"/>
              </a:spcBef>
              <a:buSzPct val="100000"/>
              <a:buChar char="•"/>
              <a:tabLst>
                <a:tab pos="685800" algn="l"/>
                <a:tab pos="6985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ap-northeast-1b</a:t>
            </a:r>
          </a:p>
          <a:p>
            <a:pPr lvl="1" marL="698500" indent="-228600">
              <a:spcBef>
                <a:spcPts val="400"/>
              </a:spcBef>
              <a:buSzPct val="100000"/>
              <a:buChar char="•"/>
              <a:tabLst>
                <a:tab pos="685800" algn="l"/>
                <a:tab pos="6985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ap-northeast-1c</a:t>
            </a:r>
          </a:p>
        </p:txBody>
      </p:sp>
      <p:sp>
        <p:nvSpPr>
          <p:cNvPr id="717" name="object 6"/>
          <p:cNvSpPr txBox="1"/>
          <p:nvPr/>
        </p:nvSpPr>
        <p:spPr>
          <a:xfrm>
            <a:off x="2310762" y="4477918"/>
            <a:ext cx="4523744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i="1" spc="-4" sz="1000">
                <a:solidFill>
                  <a:srgbClr val="75757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Note: Conceptual drawing only. The number of Availability Zones (AZ) may</a:t>
            </a:r>
            <a:r>
              <a:rPr spc="45"/>
              <a:t> </a:t>
            </a:r>
            <a:r>
              <a:rPr spc="0"/>
              <a:t>vary.</a:t>
            </a:r>
          </a:p>
        </p:txBody>
      </p:sp>
      <p:sp>
        <p:nvSpPr>
          <p:cNvPr id="718" name="object 7"/>
          <p:cNvSpPr/>
          <p:nvPr/>
        </p:nvSpPr>
        <p:spPr>
          <a:xfrm>
            <a:off x="3123438" y="2649471"/>
            <a:ext cx="1449327" cy="1620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221"/>
                </a:moveTo>
                <a:lnTo>
                  <a:pt x="73" y="2572"/>
                </a:lnTo>
                <a:lnTo>
                  <a:pt x="283" y="1967"/>
                </a:lnTo>
                <a:lnTo>
                  <a:pt x="615" y="1420"/>
                </a:lnTo>
                <a:lnTo>
                  <a:pt x="1055" y="944"/>
                </a:lnTo>
                <a:lnTo>
                  <a:pt x="1588" y="550"/>
                </a:lnTo>
                <a:lnTo>
                  <a:pt x="2199" y="253"/>
                </a:lnTo>
                <a:lnTo>
                  <a:pt x="2875" y="65"/>
                </a:lnTo>
                <a:lnTo>
                  <a:pt x="3600" y="0"/>
                </a:lnTo>
                <a:lnTo>
                  <a:pt x="18000" y="0"/>
                </a:lnTo>
                <a:lnTo>
                  <a:pt x="18725" y="65"/>
                </a:lnTo>
                <a:lnTo>
                  <a:pt x="19401" y="253"/>
                </a:lnTo>
                <a:lnTo>
                  <a:pt x="20012" y="550"/>
                </a:lnTo>
                <a:lnTo>
                  <a:pt x="20545" y="944"/>
                </a:lnTo>
                <a:lnTo>
                  <a:pt x="20985" y="1420"/>
                </a:lnTo>
                <a:lnTo>
                  <a:pt x="21317" y="1967"/>
                </a:lnTo>
                <a:lnTo>
                  <a:pt x="21527" y="2572"/>
                </a:lnTo>
                <a:lnTo>
                  <a:pt x="21600" y="3221"/>
                </a:lnTo>
                <a:lnTo>
                  <a:pt x="21600" y="18379"/>
                </a:lnTo>
                <a:lnTo>
                  <a:pt x="21527" y="19028"/>
                </a:lnTo>
                <a:lnTo>
                  <a:pt x="21317" y="19633"/>
                </a:lnTo>
                <a:lnTo>
                  <a:pt x="20985" y="20180"/>
                </a:lnTo>
                <a:lnTo>
                  <a:pt x="20545" y="20657"/>
                </a:lnTo>
                <a:lnTo>
                  <a:pt x="20012" y="21050"/>
                </a:lnTo>
                <a:lnTo>
                  <a:pt x="19401" y="21347"/>
                </a:lnTo>
                <a:lnTo>
                  <a:pt x="18725" y="21535"/>
                </a:lnTo>
                <a:lnTo>
                  <a:pt x="18000" y="21600"/>
                </a:lnTo>
                <a:lnTo>
                  <a:pt x="3600" y="21600"/>
                </a:lnTo>
                <a:lnTo>
                  <a:pt x="2875" y="21535"/>
                </a:lnTo>
                <a:lnTo>
                  <a:pt x="2199" y="21347"/>
                </a:lnTo>
                <a:lnTo>
                  <a:pt x="1588" y="21050"/>
                </a:lnTo>
                <a:lnTo>
                  <a:pt x="1055" y="20657"/>
                </a:lnTo>
                <a:lnTo>
                  <a:pt x="615" y="20180"/>
                </a:lnTo>
                <a:lnTo>
                  <a:pt x="283" y="19633"/>
                </a:lnTo>
                <a:lnTo>
                  <a:pt x="73" y="19028"/>
                </a:lnTo>
                <a:lnTo>
                  <a:pt x="0" y="18379"/>
                </a:lnTo>
                <a:lnTo>
                  <a:pt x="0" y="3221"/>
                </a:lnTo>
                <a:close/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9" name="object 8"/>
          <p:cNvSpPr txBox="1"/>
          <p:nvPr/>
        </p:nvSpPr>
        <p:spPr>
          <a:xfrm>
            <a:off x="3451097" y="2750947"/>
            <a:ext cx="79311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 East</a:t>
            </a:r>
            <a:r>
              <a:rPr spc="-75"/>
              <a:t> </a:t>
            </a:r>
            <a:r>
              <a:rPr spc="-15"/>
              <a:t>(VA)</a:t>
            </a:r>
          </a:p>
        </p:txBody>
      </p:sp>
      <p:sp>
        <p:nvSpPr>
          <p:cNvPr id="720" name="object 9"/>
          <p:cNvSpPr/>
          <p:nvPr/>
        </p:nvSpPr>
        <p:spPr>
          <a:xfrm>
            <a:off x="3334510" y="3102864"/>
            <a:ext cx="1030227" cy="1092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4" y="9817"/>
                </a:lnTo>
                <a:lnTo>
                  <a:pt x="174" y="8859"/>
                </a:lnTo>
                <a:lnTo>
                  <a:pt x="386" y="7929"/>
                </a:lnTo>
                <a:lnTo>
                  <a:pt x="676" y="7031"/>
                </a:lnTo>
                <a:lnTo>
                  <a:pt x="1040" y="6170"/>
                </a:lnTo>
                <a:lnTo>
                  <a:pt x="1475" y="5349"/>
                </a:lnTo>
                <a:lnTo>
                  <a:pt x="1976" y="4571"/>
                </a:lnTo>
                <a:lnTo>
                  <a:pt x="2540" y="3842"/>
                </a:lnTo>
                <a:lnTo>
                  <a:pt x="3163" y="3163"/>
                </a:lnTo>
                <a:lnTo>
                  <a:pt x="3842" y="2540"/>
                </a:lnTo>
                <a:lnTo>
                  <a:pt x="4572" y="1976"/>
                </a:lnTo>
                <a:lnTo>
                  <a:pt x="5349" y="1474"/>
                </a:lnTo>
                <a:lnTo>
                  <a:pt x="6170" y="1040"/>
                </a:lnTo>
                <a:lnTo>
                  <a:pt x="7032" y="676"/>
                </a:lnTo>
                <a:lnTo>
                  <a:pt x="7929" y="386"/>
                </a:lnTo>
                <a:lnTo>
                  <a:pt x="8859" y="174"/>
                </a:lnTo>
                <a:lnTo>
                  <a:pt x="9817" y="44"/>
                </a:lnTo>
                <a:lnTo>
                  <a:pt x="10800" y="0"/>
                </a:lnTo>
                <a:lnTo>
                  <a:pt x="11783" y="44"/>
                </a:lnTo>
                <a:lnTo>
                  <a:pt x="12741" y="174"/>
                </a:lnTo>
                <a:lnTo>
                  <a:pt x="13671" y="386"/>
                </a:lnTo>
                <a:lnTo>
                  <a:pt x="14568" y="676"/>
                </a:lnTo>
                <a:lnTo>
                  <a:pt x="15430" y="1040"/>
                </a:lnTo>
                <a:lnTo>
                  <a:pt x="16251" y="1474"/>
                </a:lnTo>
                <a:lnTo>
                  <a:pt x="17028" y="1976"/>
                </a:lnTo>
                <a:lnTo>
                  <a:pt x="17758" y="2540"/>
                </a:lnTo>
                <a:lnTo>
                  <a:pt x="18437" y="3163"/>
                </a:lnTo>
                <a:lnTo>
                  <a:pt x="19060" y="3842"/>
                </a:lnTo>
                <a:lnTo>
                  <a:pt x="19624" y="4571"/>
                </a:lnTo>
                <a:lnTo>
                  <a:pt x="20125" y="5349"/>
                </a:lnTo>
                <a:lnTo>
                  <a:pt x="20560" y="6170"/>
                </a:lnTo>
                <a:lnTo>
                  <a:pt x="20924" y="7031"/>
                </a:lnTo>
                <a:lnTo>
                  <a:pt x="21214" y="7929"/>
                </a:lnTo>
                <a:lnTo>
                  <a:pt x="21426" y="8859"/>
                </a:lnTo>
                <a:lnTo>
                  <a:pt x="21556" y="9817"/>
                </a:lnTo>
                <a:lnTo>
                  <a:pt x="21600" y="10800"/>
                </a:lnTo>
                <a:lnTo>
                  <a:pt x="21556" y="11783"/>
                </a:lnTo>
                <a:lnTo>
                  <a:pt x="21426" y="12741"/>
                </a:lnTo>
                <a:lnTo>
                  <a:pt x="21214" y="13671"/>
                </a:lnTo>
                <a:lnTo>
                  <a:pt x="20924" y="14568"/>
                </a:lnTo>
                <a:lnTo>
                  <a:pt x="20560" y="15430"/>
                </a:lnTo>
                <a:lnTo>
                  <a:pt x="20125" y="16251"/>
                </a:lnTo>
                <a:lnTo>
                  <a:pt x="19624" y="17028"/>
                </a:lnTo>
                <a:lnTo>
                  <a:pt x="19060" y="17758"/>
                </a:lnTo>
                <a:lnTo>
                  <a:pt x="18437" y="18437"/>
                </a:lnTo>
                <a:lnTo>
                  <a:pt x="17758" y="19060"/>
                </a:lnTo>
                <a:lnTo>
                  <a:pt x="17028" y="19624"/>
                </a:lnTo>
                <a:lnTo>
                  <a:pt x="16251" y="20125"/>
                </a:lnTo>
                <a:lnTo>
                  <a:pt x="15430" y="20560"/>
                </a:lnTo>
                <a:lnTo>
                  <a:pt x="14568" y="20924"/>
                </a:lnTo>
                <a:lnTo>
                  <a:pt x="13671" y="21214"/>
                </a:lnTo>
                <a:lnTo>
                  <a:pt x="12741" y="21426"/>
                </a:lnTo>
                <a:lnTo>
                  <a:pt x="11783" y="21556"/>
                </a:lnTo>
                <a:lnTo>
                  <a:pt x="10800" y="21600"/>
                </a:lnTo>
                <a:lnTo>
                  <a:pt x="9817" y="21556"/>
                </a:lnTo>
                <a:lnTo>
                  <a:pt x="8859" y="21426"/>
                </a:lnTo>
                <a:lnTo>
                  <a:pt x="7929" y="21214"/>
                </a:lnTo>
                <a:lnTo>
                  <a:pt x="7032" y="20924"/>
                </a:lnTo>
                <a:lnTo>
                  <a:pt x="6170" y="20560"/>
                </a:lnTo>
                <a:lnTo>
                  <a:pt x="5349" y="20125"/>
                </a:lnTo>
                <a:lnTo>
                  <a:pt x="4572" y="19624"/>
                </a:lnTo>
                <a:lnTo>
                  <a:pt x="3842" y="19060"/>
                </a:lnTo>
                <a:lnTo>
                  <a:pt x="3163" y="18437"/>
                </a:lnTo>
                <a:lnTo>
                  <a:pt x="2540" y="17758"/>
                </a:lnTo>
                <a:lnTo>
                  <a:pt x="1976" y="17028"/>
                </a:lnTo>
                <a:lnTo>
                  <a:pt x="1475" y="16251"/>
                </a:lnTo>
                <a:lnTo>
                  <a:pt x="1040" y="15430"/>
                </a:lnTo>
                <a:lnTo>
                  <a:pt x="676" y="14568"/>
                </a:lnTo>
                <a:lnTo>
                  <a:pt x="386" y="13671"/>
                </a:lnTo>
                <a:lnTo>
                  <a:pt x="174" y="12741"/>
                </a:lnTo>
                <a:lnTo>
                  <a:pt x="44" y="11783"/>
                </a:lnTo>
                <a:lnTo>
                  <a:pt x="0" y="10800"/>
                </a:lnTo>
                <a:close/>
              </a:path>
            </a:pathLst>
          </a:custGeom>
          <a:ln w="57911">
            <a:solidFill>
              <a:srgbClr val="4BB5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1" name="object 10"/>
          <p:cNvSpPr/>
          <p:nvPr/>
        </p:nvSpPr>
        <p:spPr>
          <a:xfrm>
            <a:off x="3199638" y="3137154"/>
            <a:ext cx="630938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74" y="0"/>
                </a:moveTo>
                <a:lnTo>
                  <a:pt x="1826" y="0"/>
                </a:lnTo>
                <a:lnTo>
                  <a:pt x="1115" y="283"/>
                </a:lnTo>
                <a:lnTo>
                  <a:pt x="535" y="1054"/>
                </a:lnTo>
                <a:lnTo>
                  <a:pt x="143" y="2199"/>
                </a:lnTo>
                <a:lnTo>
                  <a:pt x="0" y="3600"/>
                </a:lnTo>
                <a:lnTo>
                  <a:pt x="0" y="18000"/>
                </a:lnTo>
                <a:lnTo>
                  <a:pt x="143" y="19401"/>
                </a:lnTo>
                <a:lnTo>
                  <a:pt x="535" y="20546"/>
                </a:lnTo>
                <a:lnTo>
                  <a:pt x="1115" y="21317"/>
                </a:lnTo>
                <a:lnTo>
                  <a:pt x="1826" y="21600"/>
                </a:lnTo>
                <a:lnTo>
                  <a:pt x="19774" y="21600"/>
                </a:lnTo>
                <a:lnTo>
                  <a:pt x="20485" y="21317"/>
                </a:lnTo>
                <a:lnTo>
                  <a:pt x="21065" y="20546"/>
                </a:lnTo>
                <a:lnTo>
                  <a:pt x="2145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5" y="1054"/>
                </a:lnTo>
                <a:lnTo>
                  <a:pt x="20485" y="283"/>
                </a:lnTo>
                <a:lnTo>
                  <a:pt x="197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2" name="object 11"/>
          <p:cNvSpPr/>
          <p:nvPr/>
        </p:nvSpPr>
        <p:spPr>
          <a:xfrm>
            <a:off x="3199638" y="3137154"/>
            <a:ext cx="630938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3" name="object 12"/>
          <p:cNvSpPr txBox="1"/>
          <p:nvPr/>
        </p:nvSpPr>
        <p:spPr>
          <a:xfrm>
            <a:off x="3322701" y="3205733"/>
            <a:ext cx="3841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A</a:t>
            </a:r>
          </a:p>
        </p:txBody>
      </p:sp>
      <p:sp>
        <p:nvSpPr>
          <p:cNvPr id="724" name="object 13"/>
          <p:cNvSpPr/>
          <p:nvPr/>
        </p:nvSpPr>
        <p:spPr>
          <a:xfrm>
            <a:off x="3876294" y="3137154"/>
            <a:ext cx="629412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1830" y="0"/>
                </a:lnTo>
                <a:lnTo>
                  <a:pt x="1118" y="283"/>
                </a:lnTo>
                <a:lnTo>
                  <a:pt x="536" y="1054"/>
                </a:lnTo>
                <a:lnTo>
                  <a:pt x="144" y="2199"/>
                </a:lnTo>
                <a:lnTo>
                  <a:pt x="0" y="3600"/>
                </a:lnTo>
                <a:lnTo>
                  <a:pt x="0" y="18000"/>
                </a:lnTo>
                <a:lnTo>
                  <a:pt x="144" y="19401"/>
                </a:lnTo>
                <a:lnTo>
                  <a:pt x="536" y="20546"/>
                </a:lnTo>
                <a:lnTo>
                  <a:pt x="1118" y="21317"/>
                </a:lnTo>
                <a:lnTo>
                  <a:pt x="1830" y="21600"/>
                </a:lnTo>
                <a:lnTo>
                  <a:pt x="19769" y="21600"/>
                </a:lnTo>
                <a:lnTo>
                  <a:pt x="20482" y="21317"/>
                </a:lnTo>
                <a:lnTo>
                  <a:pt x="21064" y="20546"/>
                </a:lnTo>
                <a:lnTo>
                  <a:pt x="2145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4" y="1054"/>
                </a:lnTo>
                <a:lnTo>
                  <a:pt x="20482" y="283"/>
                </a:lnTo>
                <a:lnTo>
                  <a:pt x="19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5" name="object 14"/>
          <p:cNvSpPr/>
          <p:nvPr/>
        </p:nvSpPr>
        <p:spPr>
          <a:xfrm>
            <a:off x="3876294" y="3137154"/>
            <a:ext cx="629412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0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0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6" name="object 15"/>
          <p:cNvSpPr txBox="1"/>
          <p:nvPr/>
        </p:nvSpPr>
        <p:spPr>
          <a:xfrm>
            <a:off x="3999103" y="3205733"/>
            <a:ext cx="3841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B</a:t>
            </a:r>
          </a:p>
        </p:txBody>
      </p:sp>
      <p:sp>
        <p:nvSpPr>
          <p:cNvPr id="727" name="object 16"/>
          <p:cNvSpPr/>
          <p:nvPr/>
        </p:nvSpPr>
        <p:spPr>
          <a:xfrm>
            <a:off x="3199638" y="3505960"/>
            <a:ext cx="630938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74" y="0"/>
                </a:moveTo>
                <a:lnTo>
                  <a:pt x="1826" y="0"/>
                </a:lnTo>
                <a:lnTo>
                  <a:pt x="1115" y="283"/>
                </a:lnTo>
                <a:lnTo>
                  <a:pt x="535" y="1054"/>
                </a:lnTo>
                <a:lnTo>
                  <a:pt x="143" y="2199"/>
                </a:lnTo>
                <a:lnTo>
                  <a:pt x="0" y="3600"/>
                </a:lnTo>
                <a:lnTo>
                  <a:pt x="0" y="18000"/>
                </a:lnTo>
                <a:lnTo>
                  <a:pt x="143" y="19401"/>
                </a:lnTo>
                <a:lnTo>
                  <a:pt x="535" y="20546"/>
                </a:lnTo>
                <a:lnTo>
                  <a:pt x="1115" y="21317"/>
                </a:lnTo>
                <a:lnTo>
                  <a:pt x="1826" y="21600"/>
                </a:lnTo>
                <a:lnTo>
                  <a:pt x="19774" y="21600"/>
                </a:lnTo>
                <a:lnTo>
                  <a:pt x="20485" y="21317"/>
                </a:lnTo>
                <a:lnTo>
                  <a:pt x="21065" y="20546"/>
                </a:lnTo>
                <a:lnTo>
                  <a:pt x="2145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5" y="1054"/>
                </a:lnTo>
                <a:lnTo>
                  <a:pt x="20485" y="283"/>
                </a:lnTo>
                <a:lnTo>
                  <a:pt x="197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8" name="object 17"/>
          <p:cNvSpPr/>
          <p:nvPr/>
        </p:nvSpPr>
        <p:spPr>
          <a:xfrm>
            <a:off x="3199638" y="3505960"/>
            <a:ext cx="630938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9" name="object 18"/>
          <p:cNvSpPr txBox="1"/>
          <p:nvPr/>
        </p:nvSpPr>
        <p:spPr>
          <a:xfrm>
            <a:off x="3318128" y="3574796"/>
            <a:ext cx="39116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C</a:t>
            </a:r>
          </a:p>
        </p:txBody>
      </p:sp>
      <p:sp>
        <p:nvSpPr>
          <p:cNvPr id="730" name="object 19"/>
          <p:cNvSpPr/>
          <p:nvPr/>
        </p:nvSpPr>
        <p:spPr>
          <a:xfrm>
            <a:off x="3876294" y="3505960"/>
            <a:ext cx="629412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1830" y="0"/>
                </a:lnTo>
                <a:lnTo>
                  <a:pt x="1118" y="283"/>
                </a:lnTo>
                <a:lnTo>
                  <a:pt x="536" y="1054"/>
                </a:lnTo>
                <a:lnTo>
                  <a:pt x="144" y="2199"/>
                </a:lnTo>
                <a:lnTo>
                  <a:pt x="0" y="3600"/>
                </a:lnTo>
                <a:lnTo>
                  <a:pt x="0" y="18000"/>
                </a:lnTo>
                <a:lnTo>
                  <a:pt x="144" y="19401"/>
                </a:lnTo>
                <a:lnTo>
                  <a:pt x="536" y="20546"/>
                </a:lnTo>
                <a:lnTo>
                  <a:pt x="1118" y="21317"/>
                </a:lnTo>
                <a:lnTo>
                  <a:pt x="1830" y="21600"/>
                </a:lnTo>
                <a:lnTo>
                  <a:pt x="19769" y="21600"/>
                </a:lnTo>
                <a:lnTo>
                  <a:pt x="20482" y="21317"/>
                </a:lnTo>
                <a:lnTo>
                  <a:pt x="21064" y="20546"/>
                </a:lnTo>
                <a:lnTo>
                  <a:pt x="2145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4" y="1054"/>
                </a:lnTo>
                <a:lnTo>
                  <a:pt x="20482" y="283"/>
                </a:lnTo>
                <a:lnTo>
                  <a:pt x="19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1" name="object 20"/>
          <p:cNvSpPr/>
          <p:nvPr/>
        </p:nvSpPr>
        <p:spPr>
          <a:xfrm>
            <a:off x="3876294" y="3505960"/>
            <a:ext cx="629412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0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0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2" name="object 21"/>
          <p:cNvSpPr txBox="1"/>
          <p:nvPr/>
        </p:nvSpPr>
        <p:spPr>
          <a:xfrm>
            <a:off x="3994529" y="3574796"/>
            <a:ext cx="39116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D</a:t>
            </a:r>
          </a:p>
        </p:txBody>
      </p:sp>
      <p:sp>
        <p:nvSpPr>
          <p:cNvPr id="733" name="object 22"/>
          <p:cNvSpPr/>
          <p:nvPr/>
        </p:nvSpPr>
        <p:spPr>
          <a:xfrm>
            <a:off x="3539490" y="3874770"/>
            <a:ext cx="629414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1" y="0"/>
                </a:moveTo>
                <a:lnTo>
                  <a:pt x="1839" y="0"/>
                </a:lnTo>
                <a:lnTo>
                  <a:pt x="1123" y="283"/>
                </a:lnTo>
                <a:lnTo>
                  <a:pt x="539" y="1054"/>
                </a:lnTo>
                <a:lnTo>
                  <a:pt x="145" y="2199"/>
                </a:lnTo>
                <a:lnTo>
                  <a:pt x="0" y="3600"/>
                </a:lnTo>
                <a:lnTo>
                  <a:pt x="0" y="18000"/>
                </a:lnTo>
                <a:lnTo>
                  <a:pt x="145" y="19401"/>
                </a:lnTo>
                <a:lnTo>
                  <a:pt x="539" y="20546"/>
                </a:lnTo>
                <a:lnTo>
                  <a:pt x="1123" y="21317"/>
                </a:lnTo>
                <a:lnTo>
                  <a:pt x="1839" y="21600"/>
                </a:lnTo>
                <a:lnTo>
                  <a:pt x="19761" y="21600"/>
                </a:lnTo>
                <a:lnTo>
                  <a:pt x="20477" y="21317"/>
                </a:lnTo>
                <a:lnTo>
                  <a:pt x="21061" y="20546"/>
                </a:lnTo>
                <a:lnTo>
                  <a:pt x="21455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5" y="2199"/>
                </a:lnTo>
                <a:lnTo>
                  <a:pt x="21061" y="1054"/>
                </a:lnTo>
                <a:lnTo>
                  <a:pt x="20477" y="283"/>
                </a:lnTo>
                <a:lnTo>
                  <a:pt x="1976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4" name="object 23"/>
          <p:cNvSpPr/>
          <p:nvPr/>
        </p:nvSpPr>
        <p:spPr>
          <a:xfrm>
            <a:off x="3539490" y="3874770"/>
            <a:ext cx="629414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5" y="2199"/>
                </a:lnTo>
                <a:lnTo>
                  <a:pt x="539" y="1054"/>
                </a:lnTo>
                <a:lnTo>
                  <a:pt x="1123" y="283"/>
                </a:lnTo>
                <a:lnTo>
                  <a:pt x="1839" y="0"/>
                </a:lnTo>
                <a:lnTo>
                  <a:pt x="19761" y="0"/>
                </a:lnTo>
                <a:lnTo>
                  <a:pt x="20477" y="283"/>
                </a:lnTo>
                <a:lnTo>
                  <a:pt x="21061" y="1054"/>
                </a:lnTo>
                <a:lnTo>
                  <a:pt x="21455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5" y="19401"/>
                </a:lnTo>
                <a:lnTo>
                  <a:pt x="21061" y="20546"/>
                </a:lnTo>
                <a:lnTo>
                  <a:pt x="20477" y="21317"/>
                </a:lnTo>
                <a:lnTo>
                  <a:pt x="19761" y="21600"/>
                </a:lnTo>
                <a:lnTo>
                  <a:pt x="1839" y="21600"/>
                </a:lnTo>
                <a:lnTo>
                  <a:pt x="1123" y="21317"/>
                </a:lnTo>
                <a:lnTo>
                  <a:pt x="539" y="20546"/>
                </a:lnTo>
                <a:lnTo>
                  <a:pt x="145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5" name="object 24"/>
          <p:cNvSpPr txBox="1"/>
          <p:nvPr/>
        </p:nvSpPr>
        <p:spPr>
          <a:xfrm>
            <a:off x="3662298" y="3943603"/>
            <a:ext cx="3841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E</a:t>
            </a:r>
          </a:p>
        </p:txBody>
      </p:sp>
      <p:sp>
        <p:nvSpPr>
          <p:cNvPr id="736" name="object 25"/>
          <p:cNvSpPr/>
          <p:nvPr/>
        </p:nvSpPr>
        <p:spPr>
          <a:xfrm>
            <a:off x="7437880" y="2647949"/>
            <a:ext cx="1449327" cy="1620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221"/>
                </a:moveTo>
                <a:lnTo>
                  <a:pt x="73" y="2572"/>
                </a:lnTo>
                <a:lnTo>
                  <a:pt x="283" y="1967"/>
                </a:lnTo>
                <a:lnTo>
                  <a:pt x="615" y="1420"/>
                </a:lnTo>
                <a:lnTo>
                  <a:pt x="1055" y="944"/>
                </a:lnTo>
                <a:lnTo>
                  <a:pt x="1588" y="550"/>
                </a:lnTo>
                <a:lnTo>
                  <a:pt x="2199" y="253"/>
                </a:lnTo>
                <a:lnTo>
                  <a:pt x="2875" y="65"/>
                </a:lnTo>
                <a:lnTo>
                  <a:pt x="3600" y="0"/>
                </a:lnTo>
                <a:lnTo>
                  <a:pt x="18000" y="0"/>
                </a:lnTo>
                <a:lnTo>
                  <a:pt x="18725" y="65"/>
                </a:lnTo>
                <a:lnTo>
                  <a:pt x="19401" y="253"/>
                </a:lnTo>
                <a:lnTo>
                  <a:pt x="20012" y="550"/>
                </a:lnTo>
                <a:lnTo>
                  <a:pt x="20545" y="944"/>
                </a:lnTo>
                <a:lnTo>
                  <a:pt x="20985" y="1420"/>
                </a:lnTo>
                <a:lnTo>
                  <a:pt x="21317" y="1967"/>
                </a:lnTo>
                <a:lnTo>
                  <a:pt x="21527" y="2572"/>
                </a:lnTo>
                <a:lnTo>
                  <a:pt x="21600" y="3221"/>
                </a:lnTo>
                <a:lnTo>
                  <a:pt x="21600" y="18379"/>
                </a:lnTo>
                <a:lnTo>
                  <a:pt x="21527" y="19028"/>
                </a:lnTo>
                <a:lnTo>
                  <a:pt x="21317" y="19633"/>
                </a:lnTo>
                <a:lnTo>
                  <a:pt x="20985" y="20180"/>
                </a:lnTo>
                <a:lnTo>
                  <a:pt x="20545" y="20657"/>
                </a:lnTo>
                <a:lnTo>
                  <a:pt x="20012" y="21050"/>
                </a:lnTo>
                <a:lnTo>
                  <a:pt x="19401" y="21347"/>
                </a:lnTo>
                <a:lnTo>
                  <a:pt x="18725" y="21535"/>
                </a:lnTo>
                <a:lnTo>
                  <a:pt x="18000" y="21600"/>
                </a:lnTo>
                <a:lnTo>
                  <a:pt x="3600" y="21600"/>
                </a:lnTo>
                <a:lnTo>
                  <a:pt x="2875" y="21535"/>
                </a:lnTo>
                <a:lnTo>
                  <a:pt x="2199" y="21347"/>
                </a:lnTo>
                <a:lnTo>
                  <a:pt x="1588" y="21050"/>
                </a:lnTo>
                <a:lnTo>
                  <a:pt x="1055" y="20657"/>
                </a:lnTo>
                <a:lnTo>
                  <a:pt x="615" y="20180"/>
                </a:lnTo>
                <a:lnTo>
                  <a:pt x="283" y="19633"/>
                </a:lnTo>
                <a:lnTo>
                  <a:pt x="73" y="19028"/>
                </a:lnTo>
                <a:lnTo>
                  <a:pt x="0" y="18379"/>
                </a:lnTo>
                <a:lnTo>
                  <a:pt x="0" y="3221"/>
                </a:lnTo>
                <a:close/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7" name="object 26"/>
          <p:cNvSpPr txBox="1"/>
          <p:nvPr/>
        </p:nvSpPr>
        <p:spPr>
          <a:xfrm>
            <a:off x="7795386" y="2748533"/>
            <a:ext cx="73469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3029" marR="5080" indent="-100964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Asia</a:t>
            </a:r>
            <a:r>
              <a:rPr spc="-45"/>
              <a:t> </a:t>
            </a:r>
            <a:r>
              <a:rPr spc="-4"/>
              <a:t>Pacific  (Tokyo)</a:t>
            </a:r>
          </a:p>
        </p:txBody>
      </p:sp>
      <p:sp>
        <p:nvSpPr>
          <p:cNvPr id="738" name="object 27"/>
          <p:cNvSpPr/>
          <p:nvPr/>
        </p:nvSpPr>
        <p:spPr>
          <a:xfrm>
            <a:off x="7648956" y="3099816"/>
            <a:ext cx="1030227" cy="1092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4" y="9817"/>
                </a:lnTo>
                <a:lnTo>
                  <a:pt x="174" y="8859"/>
                </a:lnTo>
                <a:lnTo>
                  <a:pt x="386" y="7929"/>
                </a:lnTo>
                <a:lnTo>
                  <a:pt x="676" y="7031"/>
                </a:lnTo>
                <a:lnTo>
                  <a:pt x="1040" y="6170"/>
                </a:lnTo>
                <a:lnTo>
                  <a:pt x="1475" y="5349"/>
                </a:lnTo>
                <a:lnTo>
                  <a:pt x="1976" y="4571"/>
                </a:lnTo>
                <a:lnTo>
                  <a:pt x="2540" y="3842"/>
                </a:lnTo>
                <a:lnTo>
                  <a:pt x="3163" y="3163"/>
                </a:lnTo>
                <a:lnTo>
                  <a:pt x="3842" y="2540"/>
                </a:lnTo>
                <a:lnTo>
                  <a:pt x="4572" y="1976"/>
                </a:lnTo>
                <a:lnTo>
                  <a:pt x="5349" y="1474"/>
                </a:lnTo>
                <a:lnTo>
                  <a:pt x="6170" y="1040"/>
                </a:lnTo>
                <a:lnTo>
                  <a:pt x="7032" y="676"/>
                </a:lnTo>
                <a:lnTo>
                  <a:pt x="7929" y="386"/>
                </a:lnTo>
                <a:lnTo>
                  <a:pt x="8859" y="174"/>
                </a:lnTo>
                <a:lnTo>
                  <a:pt x="9817" y="44"/>
                </a:lnTo>
                <a:lnTo>
                  <a:pt x="10800" y="0"/>
                </a:lnTo>
                <a:lnTo>
                  <a:pt x="11783" y="44"/>
                </a:lnTo>
                <a:lnTo>
                  <a:pt x="12741" y="174"/>
                </a:lnTo>
                <a:lnTo>
                  <a:pt x="13671" y="386"/>
                </a:lnTo>
                <a:lnTo>
                  <a:pt x="14568" y="676"/>
                </a:lnTo>
                <a:lnTo>
                  <a:pt x="15430" y="1040"/>
                </a:lnTo>
                <a:lnTo>
                  <a:pt x="16251" y="1474"/>
                </a:lnTo>
                <a:lnTo>
                  <a:pt x="17028" y="1976"/>
                </a:lnTo>
                <a:lnTo>
                  <a:pt x="17758" y="2540"/>
                </a:lnTo>
                <a:lnTo>
                  <a:pt x="18437" y="3163"/>
                </a:lnTo>
                <a:lnTo>
                  <a:pt x="19060" y="3842"/>
                </a:lnTo>
                <a:lnTo>
                  <a:pt x="19624" y="4571"/>
                </a:lnTo>
                <a:lnTo>
                  <a:pt x="20125" y="5349"/>
                </a:lnTo>
                <a:lnTo>
                  <a:pt x="20560" y="6170"/>
                </a:lnTo>
                <a:lnTo>
                  <a:pt x="20924" y="7031"/>
                </a:lnTo>
                <a:lnTo>
                  <a:pt x="21214" y="7929"/>
                </a:lnTo>
                <a:lnTo>
                  <a:pt x="21426" y="8859"/>
                </a:lnTo>
                <a:lnTo>
                  <a:pt x="21556" y="9817"/>
                </a:lnTo>
                <a:lnTo>
                  <a:pt x="21600" y="10800"/>
                </a:lnTo>
                <a:lnTo>
                  <a:pt x="21556" y="11783"/>
                </a:lnTo>
                <a:lnTo>
                  <a:pt x="21426" y="12741"/>
                </a:lnTo>
                <a:lnTo>
                  <a:pt x="21214" y="13671"/>
                </a:lnTo>
                <a:lnTo>
                  <a:pt x="20924" y="14568"/>
                </a:lnTo>
                <a:lnTo>
                  <a:pt x="20560" y="15430"/>
                </a:lnTo>
                <a:lnTo>
                  <a:pt x="20125" y="16251"/>
                </a:lnTo>
                <a:lnTo>
                  <a:pt x="19624" y="17028"/>
                </a:lnTo>
                <a:lnTo>
                  <a:pt x="19060" y="17758"/>
                </a:lnTo>
                <a:lnTo>
                  <a:pt x="18437" y="18437"/>
                </a:lnTo>
                <a:lnTo>
                  <a:pt x="17758" y="19060"/>
                </a:lnTo>
                <a:lnTo>
                  <a:pt x="17028" y="19624"/>
                </a:lnTo>
                <a:lnTo>
                  <a:pt x="16251" y="20125"/>
                </a:lnTo>
                <a:lnTo>
                  <a:pt x="15430" y="20560"/>
                </a:lnTo>
                <a:lnTo>
                  <a:pt x="14568" y="20924"/>
                </a:lnTo>
                <a:lnTo>
                  <a:pt x="13671" y="21214"/>
                </a:lnTo>
                <a:lnTo>
                  <a:pt x="12741" y="21426"/>
                </a:lnTo>
                <a:lnTo>
                  <a:pt x="11783" y="21556"/>
                </a:lnTo>
                <a:lnTo>
                  <a:pt x="10800" y="21600"/>
                </a:lnTo>
                <a:lnTo>
                  <a:pt x="9817" y="21556"/>
                </a:lnTo>
                <a:lnTo>
                  <a:pt x="8859" y="21426"/>
                </a:lnTo>
                <a:lnTo>
                  <a:pt x="7929" y="21214"/>
                </a:lnTo>
                <a:lnTo>
                  <a:pt x="7032" y="20924"/>
                </a:lnTo>
                <a:lnTo>
                  <a:pt x="6170" y="20560"/>
                </a:lnTo>
                <a:lnTo>
                  <a:pt x="5349" y="20125"/>
                </a:lnTo>
                <a:lnTo>
                  <a:pt x="4572" y="19624"/>
                </a:lnTo>
                <a:lnTo>
                  <a:pt x="3842" y="19060"/>
                </a:lnTo>
                <a:lnTo>
                  <a:pt x="3163" y="18437"/>
                </a:lnTo>
                <a:lnTo>
                  <a:pt x="2540" y="17758"/>
                </a:lnTo>
                <a:lnTo>
                  <a:pt x="1976" y="17028"/>
                </a:lnTo>
                <a:lnTo>
                  <a:pt x="1475" y="16251"/>
                </a:lnTo>
                <a:lnTo>
                  <a:pt x="1040" y="15430"/>
                </a:lnTo>
                <a:lnTo>
                  <a:pt x="676" y="14568"/>
                </a:lnTo>
                <a:lnTo>
                  <a:pt x="386" y="13671"/>
                </a:lnTo>
                <a:lnTo>
                  <a:pt x="174" y="12741"/>
                </a:lnTo>
                <a:lnTo>
                  <a:pt x="44" y="11783"/>
                </a:lnTo>
                <a:lnTo>
                  <a:pt x="0" y="10800"/>
                </a:lnTo>
                <a:close/>
              </a:path>
            </a:pathLst>
          </a:custGeom>
          <a:ln w="57911">
            <a:solidFill>
              <a:srgbClr val="4BB5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9" name="object 28"/>
          <p:cNvSpPr/>
          <p:nvPr/>
        </p:nvSpPr>
        <p:spPr>
          <a:xfrm>
            <a:off x="7514080" y="3391660"/>
            <a:ext cx="629414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1831" y="0"/>
                </a:lnTo>
                <a:lnTo>
                  <a:pt x="1118" y="283"/>
                </a:lnTo>
                <a:lnTo>
                  <a:pt x="536" y="1054"/>
                </a:lnTo>
                <a:lnTo>
                  <a:pt x="144" y="2199"/>
                </a:lnTo>
                <a:lnTo>
                  <a:pt x="0" y="3600"/>
                </a:lnTo>
                <a:lnTo>
                  <a:pt x="0" y="18000"/>
                </a:lnTo>
                <a:lnTo>
                  <a:pt x="144" y="19401"/>
                </a:lnTo>
                <a:lnTo>
                  <a:pt x="536" y="20546"/>
                </a:lnTo>
                <a:lnTo>
                  <a:pt x="1118" y="21317"/>
                </a:lnTo>
                <a:lnTo>
                  <a:pt x="1831" y="21600"/>
                </a:lnTo>
                <a:lnTo>
                  <a:pt x="19769" y="21600"/>
                </a:lnTo>
                <a:lnTo>
                  <a:pt x="20482" y="21317"/>
                </a:lnTo>
                <a:lnTo>
                  <a:pt x="21064" y="20546"/>
                </a:lnTo>
                <a:lnTo>
                  <a:pt x="2145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4" y="1054"/>
                </a:lnTo>
                <a:lnTo>
                  <a:pt x="20482" y="283"/>
                </a:lnTo>
                <a:lnTo>
                  <a:pt x="19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0" name="object 29"/>
          <p:cNvSpPr/>
          <p:nvPr/>
        </p:nvSpPr>
        <p:spPr>
          <a:xfrm>
            <a:off x="7514080" y="3391660"/>
            <a:ext cx="629414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1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1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1" name="object 30"/>
          <p:cNvSpPr txBox="1"/>
          <p:nvPr/>
        </p:nvSpPr>
        <p:spPr>
          <a:xfrm>
            <a:off x="7637526" y="3460496"/>
            <a:ext cx="3841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A</a:t>
            </a:r>
          </a:p>
        </p:txBody>
      </p:sp>
      <p:sp>
        <p:nvSpPr>
          <p:cNvPr id="742" name="object 31"/>
          <p:cNvSpPr/>
          <p:nvPr/>
        </p:nvSpPr>
        <p:spPr>
          <a:xfrm>
            <a:off x="8184642" y="3385565"/>
            <a:ext cx="630937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74" y="0"/>
                </a:moveTo>
                <a:lnTo>
                  <a:pt x="1826" y="0"/>
                </a:lnTo>
                <a:lnTo>
                  <a:pt x="1115" y="283"/>
                </a:lnTo>
                <a:lnTo>
                  <a:pt x="535" y="1054"/>
                </a:lnTo>
                <a:lnTo>
                  <a:pt x="143" y="2199"/>
                </a:lnTo>
                <a:lnTo>
                  <a:pt x="0" y="3600"/>
                </a:lnTo>
                <a:lnTo>
                  <a:pt x="0" y="18000"/>
                </a:lnTo>
                <a:lnTo>
                  <a:pt x="143" y="19401"/>
                </a:lnTo>
                <a:lnTo>
                  <a:pt x="535" y="20546"/>
                </a:lnTo>
                <a:lnTo>
                  <a:pt x="1115" y="21317"/>
                </a:lnTo>
                <a:lnTo>
                  <a:pt x="1826" y="21600"/>
                </a:lnTo>
                <a:lnTo>
                  <a:pt x="19774" y="21600"/>
                </a:lnTo>
                <a:lnTo>
                  <a:pt x="20485" y="21317"/>
                </a:lnTo>
                <a:lnTo>
                  <a:pt x="21065" y="20546"/>
                </a:lnTo>
                <a:lnTo>
                  <a:pt x="2145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7" y="2199"/>
                </a:lnTo>
                <a:lnTo>
                  <a:pt x="21065" y="1054"/>
                </a:lnTo>
                <a:lnTo>
                  <a:pt x="20485" y="283"/>
                </a:lnTo>
                <a:lnTo>
                  <a:pt x="197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3" name="object 32"/>
          <p:cNvSpPr/>
          <p:nvPr/>
        </p:nvSpPr>
        <p:spPr>
          <a:xfrm>
            <a:off x="8184642" y="3385565"/>
            <a:ext cx="630937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7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4" name="object 33"/>
          <p:cNvSpPr txBox="1"/>
          <p:nvPr/>
        </p:nvSpPr>
        <p:spPr>
          <a:xfrm>
            <a:off x="8309229" y="3454146"/>
            <a:ext cx="3841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B</a:t>
            </a:r>
          </a:p>
        </p:txBody>
      </p:sp>
      <p:sp>
        <p:nvSpPr>
          <p:cNvPr id="745" name="object 34"/>
          <p:cNvSpPr/>
          <p:nvPr/>
        </p:nvSpPr>
        <p:spPr>
          <a:xfrm>
            <a:off x="7864602" y="3772660"/>
            <a:ext cx="630938" cy="320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7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6" name="object 35"/>
          <p:cNvSpPr txBox="1"/>
          <p:nvPr/>
        </p:nvSpPr>
        <p:spPr>
          <a:xfrm>
            <a:off x="7984617" y="3841191"/>
            <a:ext cx="39116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object 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49" name="object 2"/>
          <p:cNvSpPr txBox="1"/>
          <p:nvPr>
            <p:ph type="title"/>
          </p:nvPr>
        </p:nvSpPr>
        <p:spPr>
          <a:xfrm>
            <a:off x="415544" y="139064"/>
            <a:ext cx="7496176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Global Infrastructure – Edge</a:t>
            </a:r>
            <a:r>
              <a:rPr spc="100"/>
              <a:t> </a:t>
            </a:r>
            <a:r>
              <a:t>Locations</a:t>
            </a:r>
          </a:p>
        </p:txBody>
      </p:sp>
      <p:sp>
        <p:nvSpPr>
          <p:cNvPr id="750" name="object 3"/>
          <p:cNvSpPr/>
          <p:nvPr/>
        </p:nvSpPr>
        <p:spPr>
          <a:xfrm>
            <a:off x="2496310" y="2244849"/>
            <a:ext cx="274322" cy="3337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1" name="object 4"/>
          <p:cNvSpPr/>
          <p:nvPr/>
        </p:nvSpPr>
        <p:spPr>
          <a:xfrm>
            <a:off x="2496310" y="3316223"/>
            <a:ext cx="274322" cy="3337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2" name="object 5"/>
          <p:cNvSpPr/>
          <p:nvPr/>
        </p:nvSpPr>
        <p:spPr>
          <a:xfrm>
            <a:off x="2496310" y="3906010"/>
            <a:ext cx="274322" cy="2545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3" name="object 6"/>
          <p:cNvSpPr txBox="1"/>
          <p:nvPr/>
        </p:nvSpPr>
        <p:spPr>
          <a:xfrm>
            <a:off x="419505" y="962024"/>
            <a:ext cx="7945757" cy="24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70* edge</a:t>
            </a:r>
            <a:r>
              <a:rPr spc="5"/>
              <a:t> </a:t>
            </a:r>
            <a:r>
              <a:t>locations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Local points </a:t>
            </a:r>
            <a:r>
              <a:rPr spc="0"/>
              <a:t>of </a:t>
            </a:r>
            <a:r>
              <a:t>presence </a:t>
            </a:r>
            <a:r>
              <a:rPr spc="0"/>
              <a:t>that </a:t>
            </a:r>
            <a:r>
              <a:t>support </a:t>
            </a:r>
            <a:r>
              <a:rPr spc="-30"/>
              <a:t>AWS </a:t>
            </a:r>
            <a:r>
              <a:t>services</a:t>
            </a:r>
            <a:r>
              <a:rPr spc="-15"/>
              <a:t> </a:t>
            </a:r>
            <a:r>
              <a:t>like:</a:t>
            </a:r>
          </a:p>
          <a:p>
            <a:pPr marR="3308350" indent="2442845">
              <a:lnSpc>
                <a:spcPct val="200000"/>
              </a:lnSpc>
              <a:spcBef>
                <a:spcPts val="700"/>
              </a:spcBef>
              <a:defRPr b="1" spc="-1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Route </a:t>
            </a:r>
            <a:r>
              <a:rPr spc="-10"/>
              <a:t>53  </a:t>
            </a:r>
            <a:r>
              <a:t>Amazon </a:t>
            </a:r>
            <a:r>
              <a:rPr spc="0"/>
              <a:t>CloudFront  </a:t>
            </a:r>
            <a:r>
              <a:rPr spc="-55"/>
              <a:t>AWS</a:t>
            </a:r>
            <a:r>
              <a:rPr spc="34"/>
              <a:t> </a:t>
            </a:r>
            <a:r>
              <a:rPr spc="-55"/>
              <a:t>WAF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442845">
              <a:defRPr b="1" spc="-5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34"/>
              <a:t> </a:t>
            </a:r>
            <a:r>
              <a:rPr spc="0"/>
              <a:t>Shield</a:t>
            </a:r>
          </a:p>
        </p:txBody>
      </p:sp>
      <p:sp>
        <p:nvSpPr>
          <p:cNvPr id="754" name="object 7"/>
          <p:cNvSpPr txBox="1"/>
          <p:nvPr/>
        </p:nvSpPr>
        <p:spPr>
          <a:xfrm>
            <a:off x="788314" y="4420310"/>
            <a:ext cx="126492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*as </a:t>
            </a:r>
            <a:r>
              <a:rPr spc="0"/>
              <a:t>of </a:t>
            </a:r>
            <a:r>
              <a:t>March</a:t>
            </a:r>
            <a:r>
              <a:rPr spc="-50"/>
              <a:t> </a:t>
            </a:r>
            <a:r>
              <a:t>2017</a:t>
            </a:r>
          </a:p>
        </p:txBody>
      </p:sp>
      <p:sp>
        <p:nvSpPr>
          <p:cNvPr id="755" name="object 8"/>
          <p:cNvSpPr/>
          <p:nvPr/>
        </p:nvSpPr>
        <p:spPr>
          <a:xfrm>
            <a:off x="2496310" y="2755392"/>
            <a:ext cx="274322" cy="32918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object 2"/>
          <p:cNvSpPr txBox="1"/>
          <p:nvPr>
            <p:ph type="title"/>
          </p:nvPr>
        </p:nvSpPr>
        <p:spPr>
          <a:xfrm>
            <a:off x="475283" y="1799081"/>
            <a:ext cx="6736716" cy="124460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2</a:t>
            </a:r>
          </a:p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AWS Foundational</a:t>
            </a:r>
            <a:r>
              <a:rPr spc="0"/>
              <a:t> </a:t>
            </a:r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object 2"/>
          <p:cNvSpPr txBox="1"/>
          <p:nvPr>
            <p:ph type="title"/>
          </p:nvPr>
        </p:nvSpPr>
        <p:spPr>
          <a:xfrm>
            <a:off x="415543" y="139064"/>
            <a:ext cx="2826387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Module 2 Layout</a:t>
            </a:r>
          </a:p>
        </p:txBody>
      </p:sp>
      <p:sp>
        <p:nvSpPr>
          <p:cNvPr id="760" name="object 3"/>
          <p:cNvSpPr txBox="1"/>
          <p:nvPr/>
        </p:nvSpPr>
        <p:spPr>
          <a:xfrm>
            <a:off x="419505" y="962024"/>
            <a:ext cx="5554348" cy="1871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Elastic Compute Cloud</a:t>
            </a:r>
            <a:r>
              <a:rPr spc="65"/>
              <a:t> </a:t>
            </a:r>
            <a:r>
              <a:t>(EC2)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10"/>
              <a:t>Virtual </a:t>
            </a:r>
            <a:r>
              <a:rPr spc="0"/>
              <a:t>Private </a:t>
            </a:r>
            <a:r>
              <a:t>Cloud</a:t>
            </a:r>
            <a:r>
              <a:rPr spc="25"/>
              <a:t> </a:t>
            </a:r>
            <a:r>
              <a:t>(VPC)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Storage</a:t>
            </a:r>
            <a:r>
              <a:rPr spc="5"/>
              <a:t> </a:t>
            </a:r>
            <a:r>
              <a:t>Services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Simple Storage Service</a:t>
            </a:r>
            <a:r>
              <a:rPr spc="-79"/>
              <a:t> </a:t>
            </a:r>
            <a:r>
              <a:t>(S3)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Elastic </a:t>
            </a:r>
            <a:r>
              <a:rPr spc="-4"/>
              <a:t>Block Store</a:t>
            </a:r>
            <a:r>
              <a:rPr spc="-60"/>
              <a:t> </a:t>
            </a:r>
            <a:r>
              <a:t>(EBS)</a:t>
            </a:r>
          </a:p>
        </p:txBody>
      </p:sp>
      <p:sp>
        <p:nvSpPr>
          <p:cNvPr id="761" name="object 4"/>
          <p:cNvSpPr txBox="1"/>
          <p:nvPr/>
        </p:nvSpPr>
        <p:spPr>
          <a:xfrm>
            <a:off x="504848" y="4803444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object 2"/>
          <p:cNvSpPr txBox="1"/>
          <p:nvPr>
            <p:ph type="title"/>
          </p:nvPr>
        </p:nvSpPr>
        <p:spPr>
          <a:xfrm>
            <a:off x="475282" y="1799081"/>
            <a:ext cx="6116324" cy="1244602"/>
          </a:xfrm>
          <a:prstGeom prst="rect">
            <a:avLst/>
          </a:prstGeom>
        </p:spPr>
        <p:txBody>
          <a:bodyPr/>
          <a:lstStyle>
            <a:lvl1pPr marR="5080"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Amazon Elastic Compute  Cloud (EC2)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 txBox="1"/>
          <p:nvPr>
            <p:ph type="title"/>
          </p:nvPr>
        </p:nvSpPr>
        <p:spPr>
          <a:xfrm>
            <a:off x="475283" y="1493596"/>
            <a:ext cx="6539232" cy="1854837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1</a:t>
            </a:r>
          </a:p>
          <a:p>
            <a:pPr marR="5080" indent="12700">
              <a:defRPr spc="-100" sz="4000">
                <a:solidFill>
                  <a:srgbClr val="4D4D4B"/>
                </a:solidFill>
              </a:defRPr>
            </a:pPr>
            <a:r>
              <a:t>Introduction and History of  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object 1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66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7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8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9" name="object 5"/>
          <p:cNvSpPr txBox="1"/>
          <p:nvPr>
            <p:ph type="title"/>
          </p:nvPr>
        </p:nvSpPr>
        <p:spPr>
          <a:xfrm>
            <a:off x="415544" y="139064"/>
            <a:ext cx="642810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Elastic Compute Cloud</a:t>
            </a:r>
            <a:r>
              <a:rPr spc="0"/>
              <a:t> </a:t>
            </a:r>
            <a:r>
              <a:t>(EC2)</a:t>
            </a:r>
          </a:p>
        </p:txBody>
      </p:sp>
      <p:sp>
        <p:nvSpPr>
          <p:cNvPr id="770" name="object 6"/>
          <p:cNvSpPr txBox="1"/>
          <p:nvPr/>
        </p:nvSpPr>
        <p:spPr>
          <a:xfrm>
            <a:off x="2271520" y="1505811"/>
            <a:ext cx="5756914" cy="126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Resizable </a:t>
            </a:r>
            <a:r>
              <a:rPr b="0"/>
              <a:t>compute</a:t>
            </a:r>
            <a:r>
              <a:rPr b="0" spc="-75"/>
              <a:t> </a:t>
            </a:r>
            <a:r>
              <a:rPr b="0"/>
              <a:t>capacity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Complete control of your computing</a:t>
            </a:r>
            <a:r>
              <a:rPr spc="-125"/>
              <a:t> </a:t>
            </a:r>
            <a:r>
              <a:t>resources</a:t>
            </a:r>
          </a:p>
          <a:p>
            <a:pPr marL="355600" marR="508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Reduced time required </a:t>
            </a:r>
            <a:r>
              <a:rPr b="0"/>
              <a:t>to obtain and boot</a:t>
            </a:r>
            <a:r>
              <a:rPr b="0" spc="-159"/>
              <a:t> </a:t>
            </a:r>
            <a:r>
              <a:rPr b="0"/>
              <a:t>new  server</a:t>
            </a:r>
            <a:r>
              <a:rPr b="0" spc="-39"/>
              <a:t> </a:t>
            </a:r>
            <a:r>
              <a:rPr b="0"/>
              <a:t>instances</a:t>
            </a:r>
          </a:p>
        </p:txBody>
      </p:sp>
      <p:sp>
        <p:nvSpPr>
          <p:cNvPr id="771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2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3" name="object 9"/>
          <p:cNvSpPr/>
          <p:nvPr/>
        </p:nvSpPr>
        <p:spPr>
          <a:xfrm>
            <a:off x="1046318" y="1772822"/>
            <a:ext cx="79502" cy="501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4" name="object 10"/>
          <p:cNvSpPr/>
          <p:nvPr/>
        </p:nvSpPr>
        <p:spPr>
          <a:xfrm>
            <a:off x="1125818" y="1733899"/>
            <a:ext cx="97521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5" name="object 11"/>
          <p:cNvSpPr/>
          <p:nvPr/>
        </p:nvSpPr>
        <p:spPr>
          <a:xfrm>
            <a:off x="1223335" y="1685495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6" name="object 12"/>
          <p:cNvSpPr/>
          <p:nvPr/>
        </p:nvSpPr>
        <p:spPr>
          <a:xfrm>
            <a:off x="1349484" y="1627628"/>
            <a:ext cx="334544" cy="79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7" name="object 13"/>
          <p:cNvSpPr/>
          <p:nvPr/>
        </p:nvSpPr>
        <p:spPr>
          <a:xfrm>
            <a:off x="1282696" y="1627628"/>
            <a:ext cx="66790" cy="79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8" name="object 14"/>
          <p:cNvSpPr/>
          <p:nvPr/>
        </p:nvSpPr>
        <p:spPr>
          <a:xfrm flipH="1">
            <a:off x="1197371" y="1685495"/>
            <a:ext cx="2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9" name="object 15"/>
          <p:cNvSpPr/>
          <p:nvPr/>
        </p:nvSpPr>
        <p:spPr>
          <a:xfrm flipH="1">
            <a:off x="1105149" y="1733898"/>
            <a:ext cx="2" cy="579742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0" name="object 16"/>
          <p:cNvSpPr/>
          <p:nvPr/>
        </p:nvSpPr>
        <p:spPr>
          <a:xfrm flipH="1">
            <a:off x="1029888" y="1772822"/>
            <a:ext cx="2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1" name="object 17"/>
          <p:cNvSpPr/>
          <p:nvPr/>
        </p:nvSpPr>
        <p:spPr>
          <a:xfrm>
            <a:off x="778762" y="2488692"/>
            <a:ext cx="130454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2" name="object 18"/>
          <p:cNvSpPr txBox="1"/>
          <p:nvPr/>
        </p:nvSpPr>
        <p:spPr>
          <a:xfrm>
            <a:off x="964182" y="2608577"/>
            <a:ext cx="770258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63195" marR="5080" indent="-15113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 EC2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85" name="object 2"/>
          <p:cNvSpPr txBox="1"/>
          <p:nvPr>
            <p:ph type="title"/>
          </p:nvPr>
        </p:nvSpPr>
        <p:spPr>
          <a:xfrm>
            <a:off x="415542" y="139064"/>
            <a:ext cx="322707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EC2 Facts</a:t>
            </a:r>
          </a:p>
        </p:txBody>
      </p:sp>
      <p:sp>
        <p:nvSpPr>
          <p:cNvPr id="786" name="object 3"/>
          <p:cNvSpPr txBox="1"/>
          <p:nvPr/>
        </p:nvSpPr>
        <p:spPr>
          <a:xfrm>
            <a:off x="419505" y="974825"/>
            <a:ext cx="7908291" cy="165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25450" indent="-413384">
              <a:spcBef>
                <a:spcPts val="500"/>
              </a:spcBef>
              <a:buSzPct val="100000"/>
              <a:buFont typeface="Arial"/>
              <a:buChar char="•"/>
              <a:tabLst>
                <a:tab pos="419100" algn="l"/>
                <a:tab pos="419100" algn="l"/>
              </a:tabLst>
              <a:defRPr b="1"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 </a:t>
            </a:r>
            <a:r>
              <a:rPr spc="0"/>
              <a:t>capacity </a:t>
            </a:r>
            <a:r>
              <a:rPr b="0" spc="0"/>
              <a:t>as your computing requirements</a:t>
            </a:r>
            <a:r>
              <a:rPr b="0" spc="-140"/>
              <a:t> </a:t>
            </a:r>
            <a:r>
              <a:rPr b="0" spc="0"/>
              <a:t>change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only </a:t>
            </a:r>
            <a:r>
              <a:rPr spc="-4"/>
              <a:t>for </a:t>
            </a:r>
            <a:r>
              <a:t>capacity that you actually</a:t>
            </a:r>
            <a:r>
              <a:rPr spc="-145"/>
              <a:t> </a:t>
            </a:r>
            <a:r>
              <a:t>use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Choose </a:t>
            </a:r>
            <a:r>
              <a:rPr b="1"/>
              <a:t>Linux </a:t>
            </a:r>
            <a:r>
              <a:t>or</a:t>
            </a:r>
            <a:r>
              <a:rPr spc="-65"/>
              <a:t> </a:t>
            </a:r>
            <a:r>
              <a:rPr b="1"/>
              <a:t>Windows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 across </a:t>
            </a:r>
            <a:r>
              <a:rPr b="1" spc="-35"/>
              <a:t>AWS </a:t>
            </a:r>
            <a:r>
              <a:rPr b="1"/>
              <a:t>Regions </a:t>
            </a:r>
            <a:r>
              <a:t>and </a:t>
            </a:r>
            <a:r>
              <a:rPr b="1" spc="-9"/>
              <a:t>Availability </a:t>
            </a:r>
            <a:r>
              <a:rPr b="1"/>
              <a:t>Zones </a:t>
            </a:r>
            <a:r>
              <a:t>for</a:t>
            </a:r>
            <a:r>
              <a:rPr spc="-90"/>
              <a:t> </a:t>
            </a:r>
            <a:r>
              <a:t>reliability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b="1" spc="0"/>
              <a:t>tags </a:t>
            </a:r>
            <a:r>
              <a:rPr spc="0"/>
              <a:t>to help manage your Amazon EC2</a:t>
            </a:r>
            <a:r>
              <a:rPr spc="-250"/>
              <a:t> </a:t>
            </a:r>
            <a:r>
              <a:rPr spc="0"/>
              <a:t>resources</a:t>
            </a:r>
          </a:p>
        </p:txBody>
      </p:sp>
      <p:sp>
        <p:nvSpPr>
          <p:cNvPr id="787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8" name="object 5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9" name="object 6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0" name="object 7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1" name="object 8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2" name="object 9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3" name="object 10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4" name="object 11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5" name="object 12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98" name="object 2"/>
          <p:cNvSpPr txBox="1"/>
          <p:nvPr>
            <p:ph type="title"/>
          </p:nvPr>
        </p:nvSpPr>
        <p:spPr>
          <a:xfrm>
            <a:off x="415543" y="140587"/>
            <a:ext cx="8312912" cy="787403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/>
            </a:pPr>
            <a:r>
              <a:t>Launching </a:t>
            </a:r>
            <a:r>
              <a:rPr spc="0"/>
              <a:t>an </a:t>
            </a:r>
            <a:r>
              <a:t>Amazon EC2 Instance via the  Management</a:t>
            </a:r>
            <a:r>
              <a:rPr spc="0"/>
              <a:t> </a:t>
            </a:r>
            <a:r>
              <a:t>Console</a:t>
            </a:r>
          </a:p>
        </p:txBody>
      </p:sp>
      <p:sp>
        <p:nvSpPr>
          <p:cNvPr id="799" name="object 3"/>
          <p:cNvSpPr txBox="1"/>
          <p:nvPr/>
        </p:nvSpPr>
        <p:spPr>
          <a:xfrm>
            <a:off x="419506" y="1035175"/>
            <a:ext cx="7795894" cy="248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marR="455294" indent="-457200">
              <a:spcBef>
                <a:spcPts val="100"/>
              </a:spcBef>
              <a:buClr>
                <a:srgbClr val="FBB64B"/>
              </a:buClr>
              <a:buSzPct val="100000"/>
              <a:buAutoNum type="arabicPeriod" startAt="1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Determine the </a:t>
            </a:r>
            <a:r>
              <a:rPr spc="-35"/>
              <a:t>AWS </a:t>
            </a:r>
            <a:r>
              <a:t>Region </a:t>
            </a:r>
            <a:r>
              <a:rPr b="0"/>
              <a:t>in which you want to launch</a:t>
            </a:r>
            <a:r>
              <a:rPr b="0" spc="-220"/>
              <a:t> </a:t>
            </a:r>
            <a:r>
              <a:rPr b="0"/>
              <a:t>the  Amazon EC2</a:t>
            </a:r>
            <a:r>
              <a:rPr b="0" spc="-30"/>
              <a:t> </a:t>
            </a:r>
            <a:r>
              <a:rPr b="0"/>
              <a:t>instance.</a:t>
            </a:r>
          </a:p>
          <a:p>
            <a:pPr marL="469900" indent="-457200">
              <a:spcBef>
                <a:spcPts val="400"/>
              </a:spcBef>
              <a:buClr>
                <a:srgbClr val="FBB64B"/>
              </a:buClr>
              <a:buSzPct val="100000"/>
              <a:buAutoNum type="arabicPeriod" startAt="1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 </a:t>
            </a:r>
            <a:r>
              <a:rPr b="0"/>
              <a:t>an Amazon EC2 instance from a pre-configured</a:t>
            </a:r>
            <a:r>
              <a:rPr b="0" spc="-385"/>
              <a:t> </a:t>
            </a:r>
            <a:r>
              <a:rPr b="0"/>
              <a:t>Amazon</a:t>
            </a:r>
          </a:p>
          <a:p>
            <a:pPr indent="469900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Machine Image</a:t>
            </a:r>
            <a:r>
              <a:rPr spc="-55"/>
              <a:t> </a:t>
            </a:r>
            <a:r>
              <a:t>(AMI).</a:t>
            </a:r>
          </a:p>
          <a:p>
            <a:pPr marL="469900" marR="15240" indent="-457200">
              <a:spcBef>
                <a:spcPts val="400"/>
              </a:spcBef>
              <a:buClr>
                <a:srgbClr val="FBB64B"/>
              </a:buClr>
              <a:buSzPct val="100000"/>
              <a:buAutoNum type="arabicPeriod" startAt="3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Choose an instance </a:t>
            </a:r>
            <a:r>
              <a:rPr spc="-9"/>
              <a:t>type </a:t>
            </a:r>
            <a:r>
              <a:rPr b="0"/>
              <a:t>based on CPU, </a:t>
            </a:r>
            <a:r>
              <a:rPr b="0" spc="-19"/>
              <a:t>memory, </a:t>
            </a:r>
            <a:r>
              <a:rPr b="0"/>
              <a:t>storage,</a:t>
            </a:r>
            <a:r>
              <a:rPr b="0" spc="-114"/>
              <a:t> </a:t>
            </a:r>
            <a:r>
              <a:rPr b="0"/>
              <a:t>and  network</a:t>
            </a:r>
            <a:r>
              <a:rPr b="0" spc="-39"/>
              <a:t> </a:t>
            </a:r>
            <a:r>
              <a:rPr b="0"/>
              <a:t>requirements.</a:t>
            </a:r>
          </a:p>
          <a:p>
            <a:pPr marL="469900" marR="5080" indent="-457200">
              <a:spcBef>
                <a:spcPts val="400"/>
              </a:spcBef>
              <a:buClr>
                <a:srgbClr val="FBB64B"/>
              </a:buClr>
              <a:buSzPct val="100000"/>
              <a:buAutoNum type="arabicPeriod" startAt="3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Configure </a:t>
            </a:r>
            <a:r>
              <a:rPr b="0"/>
              <a:t>network, IP address, security groups, storage</a:t>
            </a:r>
            <a:r>
              <a:rPr b="0" spc="-229"/>
              <a:t> </a:t>
            </a:r>
            <a:r>
              <a:rPr b="0"/>
              <a:t>volume,  tags, and key</a:t>
            </a:r>
            <a:r>
              <a:rPr b="0" spc="-75"/>
              <a:t> </a:t>
            </a:r>
            <a:r>
              <a:rPr b="0" spc="-19"/>
              <a:t>pair.</a:t>
            </a:r>
          </a:p>
        </p:txBody>
      </p:sp>
      <p:sp>
        <p:nvSpPr>
          <p:cNvPr id="800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1" name="object 5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2" name="object 6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3" name="object 7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4" name="object 8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5" name="object 9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6" name="object 10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7" name="object 11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8" name="object 12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object 3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811" name="object 2"/>
          <p:cNvSpPr/>
          <p:nvPr/>
        </p:nvSpPr>
        <p:spPr>
          <a:xfrm>
            <a:off x="6539483" y="3046476"/>
            <a:ext cx="1112520" cy="11795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2" name="object 3"/>
          <p:cNvSpPr/>
          <p:nvPr/>
        </p:nvSpPr>
        <p:spPr>
          <a:xfrm>
            <a:off x="6586728" y="3073905"/>
            <a:ext cx="1018033" cy="10850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3" name="object 4"/>
          <p:cNvSpPr/>
          <p:nvPr/>
        </p:nvSpPr>
        <p:spPr>
          <a:xfrm>
            <a:off x="6586728" y="3073905"/>
            <a:ext cx="1018033" cy="1085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78"/>
                </a:moveTo>
                <a:lnTo>
                  <a:pt x="129" y="2479"/>
                </a:lnTo>
                <a:lnTo>
                  <a:pt x="491" y="1673"/>
                </a:lnTo>
                <a:lnTo>
                  <a:pt x="1054" y="989"/>
                </a:lnTo>
                <a:lnTo>
                  <a:pt x="1783" y="461"/>
                </a:lnTo>
                <a:lnTo>
                  <a:pt x="2643" y="121"/>
                </a:lnTo>
                <a:lnTo>
                  <a:pt x="3600" y="0"/>
                </a:lnTo>
                <a:lnTo>
                  <a:pt x="18000" y="0"/>
                </a:lnTo>
                <a:lnTo>
                  <a:pt x="18957" y="121"/>
                </a:lnTo>
                <a:lnTo>
                  <a:pt x="19817" y="461"/>
                </a:lnTo>
                <a:lnTo>
                  <a:pt x="20546" y="989"/>
                </a:lnTo>
                <a:lnTo>
                  <a:pt x="21109" y="1673"/>
                </a:lnTo>
                <a:lnTo>
                  <a:pt x="21471" y="2479"/>
                </a:lnTo>
                <a:lnTo>
                  <a:pt x="21600" y="3378"/>
                </a:lnTo>
                <a:lnTo>
                  <a:pt x="21600" y="18222"/>
                </a:lnTo>
                <a:lnTo>
                  <a:pt x="21471" y="19120"/>
                </a:lnTo>
                <a:lnTo>
                  <a:pt x="21109" y="19927"/>
                </a:lnTo>
                <a:lnTo>
                  <a:pt x="20546" y="20611"/>
                </a:lnTo>
                <a:lnTo>
                  <a:pt x="19817" y="21139"/>
                </a:lnTo>
                <a:lnTo>
                  <a:pt x="18957" y="21479"/>
                </a:lnTo>
                <a:lnTo>
                  <a:pt x="18000" y="21600"/>
                </a:lnTo>
                <a:lnTo>
                  <a:pt x="3600" y="21600"/>
                </a:lnTo>
                <a:lnTo>
                  <a:pt x="2643" y="21479"/>
                </a:lnTo>
                <a:lnTo>
                  <a:pt x="1783" y="21139"/>
                </a:lnTo>
                <a:lnTo>
                  <a:pt x="1054" y="20611"/>
                </a:lnTo>
                <a:lnTo>
                  <a:pt x="491" y="19927"/>
                </a:lnTo>
                <a:lnTo>
                  <a:pt x="129" y="19120"/>
                </a:lnTo>
                <a:lnTo>
                  <a:pt x="0" y="18222"/>
                </a:lnTo>
                <a:lnTo>
                  <a:pt x="0" y="3378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4" name="object 5"/>
          <p:cNvSpPr/>
          <p:nvPr/>
        </p:nvSpPr>
        <p:spPr>
          <a:xfrm>
            <a:off x="6544056" y="1242060"/>
            <a:ext cx="1112522" cy="11795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5" name="object 6"/>
          <p:cNvSpPr/>
          <p:nvPr/>
        </p:nvSpPr>
        <p:spPr>
          <a:xfrm>
            <a:off x="6591300" y="1269491"/>
            <a:ext cx="1018031" cy="10850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6" name="object 7"/>
          <p:cNvSpPr/>
          <p:nvPr/>
        </p:nvSpPr>
        <p:spPr>
          <a:xfrm>
            <a:off x="6591299" y="1269491"/>
            <a:ext cx="1018033" cy="1085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78"/>
                </a:moveTo>
                <a:lnTo>
                  <a:pt x="129" y="2479"/>
                </a:lnTo>
                <a:lnTo>
                  <a:pt x="491" y="1673"/>
                </a:lnTo>
                <a:lnTo>
                  <a:pt x="1054" y="989"/>
                </a:lnTo>
                <a:lnTo>
                  <a:pt x="1783" y="461"/>
                </a:lnTo>
                <a:lnTo>
                  <a:pt x="2643" y="121"/>
                </a:lnTo>
                <a:lnTo>
                  <a:pt x="3600" y="0"/>
                </a:lnTo>
                <a:lnTo>
                  <a:pt x="18000" y="0"/>
                </a:lnTo>
                <a:lnTo>
                  <a:pt x="18957" y="121"/>
                </a:lnTo>
                <a:lnTo>
                  <a:pt x="19817" y="461"/>
                </a:lnTo>
                <a:lnTo>
                  <a:pt x="20546" y="989"/>
                </a:lnTo>
                <a:lnTo>
                  <a:pt x="21109" y="1673"/>
                </a:lnTo>
                <a:lnTo>
                  <a:pt x="21471" y="2479"/>
                </a:lnTo>
                <a:lnTo>
                  <a:pt x="21600" y="3378"/>
                </a:lnTo>
                <a:lnTo>
                  <a:pt x="21600" y="18222"/>
                </a:lnTo>
                <a:lnTo>
                  <a:pt x="21471" y="19120"/>
                </a:lnTo>
                <a:lnTo>
                  <a:pt x="21109" y="19927"/>
                </a:lnTo>
                <a:lnTo>
                  <a:pt x="20546" y="20611"/>
                </a:lnTo>
                <a:lnTo>
                  <a:pt x="19817" y="21139"/>
                </a:lnTo>
                <a:lnTo>
                  <a:pt x="18957" y="21479"/>
                </a:lnTo>
                <a:lnTo>
                  <a:pt x="18000" y="21600"/>
                </a:lnTo>
                <a:lnTo>
                  <a:pt x="3600" y="21600"/>
                </a:lnTo>
                <a:lnTo>
                  <a:pt x="2643" y="21479"/>
                </a:lnTo>
                <a:lnTo>
                  <a:pt x="1783" y="21139"/>
                </a:lnTo>
                <a:lnTo>
                  <a:pt x="1054" y="20611"/>
                </a:lnTo>
                <a:lnTo>
                  <a:pt x="491" y="19927"/>
                </a:lnTo>
                <a:lnTo>
                  <a:pt x="129" y="19120"/>
                </a:lnTo>
                <a:lnTo>
                  <a:pt x="0" y="18222"/>
                </a:lnTo>
                <a:lnTo>
                  <a:pt x="0" y="3378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7" name="object 8"/>
          <p:cNvSpPr txBox="1"/>
          <p:nvPr>
            <p:ph type="title"/>
          </p:nvPr>
        </p:nvSpPr>
        <p:spPr>
          <a:xfrm>
            <a:off x="415543" y="139064"/>
            <a:ext cx="3333753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Instances and</a:t>
            </a:r>
            <a:r>
              <a:rPr spc="-200"/>
              <a:t> </a:t>
            </a:r>
            <a:r>
              <a:t>AMIs</a:t>
            </a:r>
          </a:p>
        </p:txBody>
      </p:sp>
      <p:sp>
        <p:nvSpPr>
          <p:cNvPr id="818" name="object 9"/>
          <p:cNvSpPr txBox="1"/>
          <p:nvPr/>
        </p:nvSpPr>
        <p:spPr>
          <a:xfrm>
            <a:off x="415542" y="1041908"/>
            <a:ext cx="332930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 an </a:t>
            </a:r>
            <a:r>
              <a:rPr spc="0"/>
              <a:t>AMI </a:t>
            </a:r>
            <a:r>
              <a:t>based</a:t>
            </a:r>
            <a:r>
              <a:rPr spc="-175"/>
              <a:t> </a:t>
            </a:r>
            <a:r>
              <a:rPr spc="0"/>
              <a:t>on:</a:t>
            </a:r>
          </a:p>
        </p:txBody>
      </p:sp>
      <p:sp>
        <p:nvSpPr>
          <p:cNvPr id="819" name="object 10"/>
          <p:cNvSpPr txBox="1"/>
          <p:nvPr/>
        </p:nvSpPr>
        <p:spPr>
          <a:xfrm>
            <a:off x="415543" y="1408043"/>
            <a:ext cx="4248153" cy="202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Operating </a:t>
            </a:r>
            <a:r>
              <a:rPr spc="0"/>
              <a:t>system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Architecture </a:t>
            </a:r>
            <a:r>
              <a:rPr spc="-5"/>
              <a:t>(32-bit or</a:t>
            </a:r>
            <a:r>
              <a:rPr spc="-35"/>
              <a:t> </a:t>
            </a:r>
            <a:r>
              <a:rPr spc="-5"/>
              <a:t>64-bit)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</a:t>
            </a:r>
            <a:r>
              <a:rPr spc="5"/>
              <a:t> </a:t>
            </a:r>
            <a:r>
              <a:t>permissions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</a:t>
            </a:r>
            <a:r>
              <a:rPr spc="0"/>
              <a:t>for the </a:t>
            </a:r>
            <a:r>
              <a:t>root</a:t>
            </a:r>
            <a:r>
              <a:rPr spc="-25"/>
              <a:t> </a:t>
            </a:r>
            <a:r>
              <a:t>device</a:t>
            </a:r>
          </a:p>
        </p:txBody>
      </p:sp>
      <p:sp>
        <p:nvSpPr>
          <p:cNvPr id="820" name="object 11"/>
          <p:cNvSpPr txBox="1"/>
          <p:nvPr/>
        </p:nvSpPr>
        <p:spPr>
          <a:xfrm>
            <a:off x="5627370" y="3028313"/>
            <a:ext cx="20955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4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0"/>
              <a:t>I</a:t>
            </a:r>
          </a:p>
        </p:txBody>
      </p:sp>
      <p:sp>
        <p:nvSpPr>
          <p:cNvPr id="821" name="object 12"/>
          <p:cNvSpPr/>
          <p:nvPr/>
        </p:nvSpPr>
        <p:spPr>
          <a:xfrm>
            <a:off x="5452871" y="2363721"/>
            <a:ext cx="544070" cy="58521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2" name="object 13"/>
          <p:cNvSpPr/>
          <p:nvPr/>
        </p:nvSpPr>
        <p:spPr>
          <a:xfrm>
            <a:off x="6883906" y="3195827"/>
            <a:ext cx="545594" cy="60655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3" name="object 14"/>
          <p:cNvSpPr txBox="1"/>
          <p:nvPr/>
        </p:nvSpPr>
        <p:spPr>
          <a:xfrm>
            <a:off x="6881621" y="2041905"/>
            <a:ext cx="4394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</a:t>
            </a:r>
            <a:r>
              <a:rPr spc="-10"/>
              <a:t>t</a:t>
            </a:r>
            <a:r>
              <a:rPr spc="-5"/>
              <a:t>a</a:t>
            </a:r>
            <a:r>
              <a:t>nce</a:t>
            </a:r>
          </a:p>
        </p:txBody>
      </p:sp>
      <p:sp>
        <p:nvSpPr>
          <p:cNvPr id="824" name="object 15"/>
          <p:cNvSpPr/>
          <p:nvPr/>
        </p:nvSpPr>
        <p:spPr>
          <a:xfrm>
            <a:off x="6827518" y="1424938"/>
            <a:ext cx="545594" cy="58521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5" name="object 16"/>
          <p:cNvSpPr/>
          <p:nvPr/>
        </p:nvSpPr>
        <p:spPr>
          <a:xfrm>
            <a:off x="5945123" y="1616963"/>
            <a:ext cx="1004318" cy="111099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0" name="object 17"/>
          <p:cNvGrpSpPr/>
          <p:nvPr/>
        </p:nvGrpSpPr>
        <p:grpSpPr>
          <a:xfrm>
            <a:off x="5988049" y="1718310"/>
            <a:ext cx="840108" cy="946914"/>
            <a:chOff x="0" y="0"/>
            <a:chExt cx="840106" cy="946913"/>
          </a:xfrm>
        </p:grpSpPr>
        <p:sp>
          <p:nvSpPr>
            <p:cNvPr id="826" name="Shape"/>
            <p:cNvSpPr/>
            <p:nvPr/>
          </p:nvSpPr>
          <p:spPr>
            <a:xfrm>
              <a:off x="0" y="49557"/>
              <a:ext cx="798352" cy="89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75" y="0"/>
                  </a:moveTo>
                  <a:lnTo>
                    <a:pt x="0" y="21187"/>
                  </a:lnTo>
                  <a:lnTo>
                    <a:pt x="522" y="21600"/>
                  </a:lnTo>
                  <a:lnTo>
                    <a:pt x="21600" y="414"/>
                  </a:lnTo>
                  <a:lnTo>
                    <a:pt x="2107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7" name="Shape"/>
            <p:cNvSpPr/>
            <p:nvPr/>
          </p:nvSpPr>
          <p:spPr>
            <a:xfrm>
              <a:off x="787526" y="39877"/>
              <a:ext cx="41962" cy="44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003" y="8404"/>
                  </a:lnTo>
                  <a:lnTo>
                    <a:pt x="5572" y="13170"/>
                  </a:lnTo>
                  <a:lnTo>
                    <a:pt x="1556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8" name="Shape"/>
            <p:cNvSpPr/>
            <p:nvPr/>
          </p:nvSpPr>
          <p:spPr>
            <a:xfrm>
              <a:off x="778960" y="39876"/>
              <a:ext cx="27999" cy="2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9" y="0"/>
                  </a:moveTo>
                  <a:lnTo>
                    <a:pt x="0" y="7782"/>
                  </a:lnTo>
                  <a:lnTo>
                    <a:pt x="14960" y="21600"/>
                  </a:lnTo>
                  <a:lnTo>
                    <a:pt x="21600" y="13783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9" name="Shape"/>
            <p:cNvSpPr/>
            <p:nvPr/>
          </p:nvSpPr>
          <p:spPr>
            <a:xfrm>
              <a:off x="759586" y="-1"/>
              <a:ext cx="80521" cy="4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4115"/>
                  </a:lnTo>
                  <a:lnTo>
                    <a:pt x="5197" y="21600"/>
                  </a:lnTo>
                  <a:lnTo>
                    <a:pt x="7495" y="17381"/>
                  </a:lnTo>
                  <a:lnTo>
                    <a:pt x="18752" y="1738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31" name="object 18"/>
          <p:cNvSpPr/>
          <p:nvPr/>
        </p:nvSpPr>
        <p:spPr>
          <a:xfrm>
            <a:off x="5948171" y="2624327"/>
            <a:ext cx="1057657" cy="78333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6" name="object 19"/>
          <p:cNvGrpSpPr/>
          <p:nvPr/>
        </p:nvGrpSpPr>
        <p:grpSpPr>
          <a:xfrm>
            <a:off x="5990335" y="2646426"/>
            <a:ext cx="894210" cy="620397"/>
            <a:chOff x="0" y="0"/>
            <a:chExt cx="894209" cy="620395"/>
          </a:xfrm>
        </p:grpSpPr>
        <p:sp>
          <p:nvSpPr>
            <p:cNvPr id="832" name="Shape"/>
            <p:cNvSpPr/>
            <p:nvPr/>
          </p:nvSpPr>
          <p:spPr>
            <a:xfrm>
              <a:off x="808100" y="586995"/>
              <a:ext cx="86110" cy="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5" y="0"/>
                  </a:moveTo>
                  <a:lnTo>
                    <a:pt x="0" y="13798"/>
                  </a:lnTo>
                  <a:lnTo>
                    <a:pt x="21600" y="21600"/>
                  </a:lnTo>
                  <a:lnTo>
                    <a:pt x="17991" y="4763"/>
                  </a:lnTo>
                  <a:lnTo>
                    <a:pt x="6372" y="476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3" name="Shape"/>
            <p:cNvSpPr/>
            <p:nvPr/>
          </p:nvSpPr>
          <p:spPr>
            <a:xfrm>
              <a:off x="822789" y="565640"/>
              <a:ext cx="25446" cy="2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82" y="0"/>
                  </a:moveTo>
                  <a:lnTo>
                    <a:pt x="0" y="16061"/>
                  </a:lnTo>
                  <a:lnTo>
                    <a:pt x="9093" y="21600"/>
                  </a:lnTo>
                  <a:lnTo>
                    <a:pt x="21600" y="5553"/>
                  </a:lnTo>
                  <a:lnTo>
                    <a:pt x="124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4" name="Shape"/>
            <p:cNvSpPr/>
            <p:nvPr/>
          </p:nvSpPr>
          <p:spPr>
            <a:xfrm>
              <a:off x="833500" y="544322"/>
              <a:ext cx="46322" cy="5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06" y="0"/>
                  </a:moveTo>
                  <a:lnTo>
                    <a:pt x="1862" y="9202"/>
                  </a:lnTo>
                  <a:lnTo>
                    <a:pt x="6870" y="1239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870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Shape"/>
            <p:cNvSpPr/>
            <p:nvPr/>
          </p:nvSpPr>
          <p:spPr>
            <a:xfrm>
              <a:off x="0" y="0"/>
              <a:ext cx="837494" cy="58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0" y="0"/>
                  </a:moveTo>
                  <a:lnTo>
                    <a:pt x="0" y="785"/>
                  </a:lnTo>
                  <a:lnTo>
                    <a:pt x="21221" y="21600"/>
                  </a:lnTo>
                  <a:lnTo>
                    <a:pt x="21600" y="2081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37" name="object 20"/>
          <p:cNvSpPr/>
          <p:nvPr/>
        </p:nvSpPr>
        <p:spPr>
          <a:xfrm>
            <a:off x="5931408" y="2624327"/>
            <a:ext cx="1175006" cy="95402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42" name="object 21"/>
          <p:cNvGrpSpPr/>
          <p:nvPr/>
        </p:nvGrpSpPr>
        <p:grpSpPr>
          <a:xfrm>
            <a:off x="5974460" y="2646807"/>
            <a:ext cx="1011812" cy="791340"/>
            <a:chOff x="0" y="0"/>
            <a:chExt cx="1011811" cy="791338"/>
          </a:xfrm>
        </p:grpSpPr>
        <p:sp>
          <p:nvSpPr>
            <p:cNvPr id="838" name="Shape"/>
            <p:cNvSpPr/>
            <p:nvPr/>
          </p:nvSpPr>
          <p:spPr>
            <a:xfrm>
              <a:off x="926591" y="753889"/>
              <a:ext cx="85221" cy="3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31" y="0"/>
                  </a:moveTo>
                  <a:lnTo>
                    <a:pt x="0" y="11784"/>
                  </a:lnTo>
                  <a:lnTo>
                    <a:pt x="21600" y="21600"/>
                  </a:lnTo>
                  <a:lnTo>
                    <a:pt x="18029" y="4605"/>
                  </a:lnTo>
                  <a:lnTo>
                    <a:pt x="6631" y="4605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Shape"/>
            <p:cNvSpPr/>
            <p:nvPr/>
          </p:nvSpPr>
          <p:spPr>
            <a:xfrm>
              <a:off x="942495" y="733462"/>
              <a:ext cx="26136" cy="2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3" y="0"/>
                  </a:moveTo>
                  <a:lnTo>
                    <a:pt x="0" y="15530"/>
                  </a:lnTo>
                  <a:lnTo>
                    <a:pt x="8479" y="21600"/>
                  </a:lnTo>
                  <a:lnTo>
                    <a:pt x="21600" y="6055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0" name="Shape"/>
            <p:cNvSpPr/>
            <p:nvPr/>
          </p:nvSpPr>
          <p:spPr>
            <a:xfrm>
              <a:off x="952754" y="712978"/>
              <a:ext cx="44970" cy="4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70" y="0"/>
                  </a:moveTo>
                  <a:lnTo>
                    <a:pt x="2711" y="9049"/>
                  </a:lnTo>
                  <a:lnTo>
                    <a:pt x="7626" y="125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037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1" name="Shape"/>
            <p:cNvSpPr/>
            <p:nvPr/>
          </p:nvSpPr>
          <p:spPr>
            <a:xfrm>
              <a:off x="-1" y="0"/>
              <a:ext cx="958401" cy="75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1" y="0"/>
                  </a:moveTo>
                  <a:lnTo>
                    <a:pt x="0" y="586"/>
                  </a:lnTo>
                  <a:lnTo>
                    <a:pt x="21242" y="21600"/>
                  </a:lnTo>
                  <a:lnTo>
                    <a:pt x="21600" y="21015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3" name="object 22"/>
          <p:cNvSpPr/>
          <p:nvPr/>
        </p:nvSpPr>
        <p:spPr>
          <a:xfrm>
            <a:off x="5951220" y="2624326"/>
            <a:ext cx="1271018" cy="118110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48" name="object 23"/>
          <p:cNvGrpSpPr/>
          <p:nvPr/>
        </p:nvGrpSpPr>
        <p:grpSpPr>
          <a:xfrm>
            <a:off x="5993510" y="2647568"/>
            <a:ext cx="1107316" cy="1016258"/>
            <a:chOff x="0" y="0"/>
            <a:chExt cx="1107314" cy="1016257"/>
          </a:xfrm>
        </p:grpSpPr>
        <p:sp>
          <p:nvSpPr>
            <p:cNvPr id="844" name="Shape"/>
            <p:cNvSpPr/>
            <p:nvPr/>
          </p:nvSpPr>
          <p:spPr>
            <a:xfrm>
              <a:off x="1023746" y="973327"/>
              <a:ext cx="83569" cy="4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20" y="0"/>
                  </a:moveTo>
                  <a:lnTo>
                    <a:pt x="0" y="9586"/>
                  </a:lnTo>
                  <a:lnTo>
                    <a:pt x="21600" y="21600"/>
                  </a:lnTo>
                  <a:lnTo>
                    <a:pt x="18228" y="4410"/>
                  </a:lnTo>
                  <a:lnTo>
                    <a:pt x="6992" y="4410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5" name="Shape"/>
            <p:cNvSpPr/>
            <p:nvPr/>
          </p:nvSpPr>
          <p:spPr>
            <a:xfrm>
              <a:off x="1041235" y="954258"/>
              <a:ext cx="27090" cy="2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59" y="0"/>
                  </a:moveTo>
                  <a:lnTo>
                    <a:pt x="0" y="14798"/>
                  </a:lnTo>
                  <a:lnTo>
                    <a:pt x="7625" y="21600"/>
                  </a:lnTo>
                  <a:lnTo>
                    <a:pt x="21600" y="6817"/>
                  </a:lnTo>
                  <a:lnTo>
                    <a:pt x="1395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6" name="Shape"/>
            <p:cNvSpPr/>
            <p:nvPr/>
          </p:nvSpPr>
          <p:spPr>
            <a:xfrm>
              <a:off x="1050797" y="935102"/>
              <a:ext cx="43472" cy="4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84" y="0"/>
                  </a:moveTo>
                  <a:lnTo>
                    <a:pt x="3947" y="8805"/>
                  </a:lnTo>
                  <a:lnTo>
                    <a:pt x="8709" y="1284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268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7" name="Shape"/>
            <p:cNvSpPr/>
            <p:nvPr/>
          </p:nvSpPr>
          <p:spPr>
            <a:xfrm>
              <a:off x="0" y="0"/>
              <a:ext cx="1058742" cy="973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8" y="0"/>
                  </a:moveTo>
                  <a:lnTo>
                    <a:pt x="0" y="423"/>
                  </a:lnTo>
                  <a:lnTo>
                    <a:pt x="21243" y="21600"/>
                  </a:lnTo>
                  <a:lnTo>
                    <a:pt x="21600" y="2117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9" name="object 24"/>
          <p:cNvSpPr txBox="1"/>
          <p:nvPr/>
        </p:nvSpPr>
        <p:spPr>
          <a:xfrm>
            <a:off x="5174996" y="1782826"/>
            <a:ext cx="1118237" cy="45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984" algn="ctr">
              <a:spcBef>
                <a:spcPts val="1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  </a:t>
            </a:r>
            <a:r>
              <a:rPr spc="0"/>
              <a:t>instances of</a:t>
            </a:r>
            <a:r>
              <a:rPr spc="-130"/>
              <a:t> </a:t>
            </a:r>
            <a:r>
              <a:rPr spc="0"/>
              <a:t>any  </a:t>
            </a:r>
            <a:r>
              <a:rPr spc="-9"/>
              <a:t>type</a:t>
            </a:r>
          </a:p>
        </p:txBody>
      </p:sp>
      <p:sp>
        <p:nvSpPr>
          <p:cNvPr id="850" name="object 25"/>
          <p:cNvSpPr txBox="1"/>
          <p:nvPr/>
        </p:nvSpPr>
        <p:spPr>
          <a:xfrm>
            <a:off x="6728206" y="2404364"/>
            <a:ext cx="74485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Host</a:t>
            </a:r>
            <a:r>
              <a:rPr spc="-70"/>
              <a:t> </a:t>
            </a:r>
            <a:r>
              <a:t>computer</a:t>
            </a:r>
          </a:p>
        </p:txBody>
      </p:sp>
      <p:sp>
        <p:nvSpPr>
          <p:cNvPr id="851" name="object 26"/>
          <p:cNvSpPr txBox="1"/>
          <p:nvPr/>
        </p:nvSpPr>
        <p:spPr>
          <a:xfrm>
            <a:off x="6735571" y="3904589"/>
            <a:ext cx="744857" cy="42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80339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Instances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Host</a:t>
            </a:r>
            <a:r>
              <a:rPr spc="-70"/>
              <a:t> </a:t>
            </a:r>
            <a:r>
              <a:t>computer</a:t>
            </a:r>
          </a:p>
        </p:txBody>
      </p:sp>
      <p:sp>
        <p:nvSpPr>
          <p:cNvPr id="852" name="object 27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3" name="object 28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4" name="object 29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5" name="object 30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6" name="object 31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7" name="object 32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8" name="object 33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9" name="object 34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0" name="object 35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object 6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863" name="object 2"/>
          <p:cNvSpPr txBox="1"/>
          <p:nvPr>
            <p:ph type="title"/>
          </p:nvPr>
        </p:nvSpPr>
        <p:spPr>
          <a:xfrm>
            <a:off x="415542" y="139064"/>
            <a:ext cx="393954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EC2 Instances</a:t>
            </a:r>
          </a:p>
        </p:txBody>
      </p:sp>
      <p:sp>
        <p:nvSpPr>
          <p:cNvPr id="864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5" name="object 4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6" name="object 5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7" name="object 6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8" name="object 7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9" name="object 8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0" name="object 9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1" name="object 10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2" name="object 11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3" name="object 12"/>
          <p:cNvSpPr txBox="1"/>
          <p:nvPr/>
        </p:nvSpPr>
        <p:spPr>
          <a:xfrm>
            <a:off x="282649" y="2471420"/>
            <a:ext cx="1187453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3" algn="ctr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OS,</a:t>
            </a:r>
            <a:r>
              <a:rPr spc="-114"/>
              <a:t> </a:t>
            </a:r>
            <a:r>
              <a:rPr spc="-5"/>
              <a:t>Applications,  and      Configuration</a:t>
            </a:r>
          </a:p>
        </p:txBody>
      </p:sp>
      <p:sp>
        <p:nvSpPr>
          <p:cNvPr id="874" name="object 13"/>
          <p:cNvSpPr/>
          <p:nvPr/>
        </p:nvSpPr>
        <p:spPr>
          <a:xfrm>
            <a:off x="195071" y="2420110"/>
            <a:ext cx="1362457" cy="669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39" y="2199"/>
                </a:lnTo>
                <a:lnTo>
                  <a:pt x="518" y="1054"/>
                </a:lnTo>
                <a:lnTo>
                  <a:pt x="1080" y="283"/>
                </a:lnTo>
                <a:lnTo>
                  <a:pt x="1768" y="0"/>
                </a:lnTo>
                <a:lnTo>
                  <a:pt x="19832" y="0"/>
                </a:lnTo>
                <a:lnTo>
                  <a:pt x="20520" y="283"/>
                </a:lnTo>
                <a:lnTo>
                  <a:pt x="21082" y="1054"/>
                </a:lnTo>
                <a:lnTo>
                  <a:pt x="21461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61" y="19401"/>
                </a:lnTo>
                <a:lnTo>
                  <a:pt x="21082" y="20546"/>
                </a:lnTo>
                <a:lnTo>
                  <a:pt x="20520" y="21317"/>
                </a:lnTo>
                <a:lnTo>
                  <a:pt x="19832" y="21600"/>
                </a:lnTo>
                <a:lnTo>
                  <a:pt x="1768" y="21600"/>
                </a:lnTo>
                <a:lnTo>
                  <a:pt x="1080" y="21317"/>
                </a:lnTo>
                <a:lnTo>
                  <a:pt x="518" y="20546"/>
                </a:lnTo>
                <a:lnTo>
                  <a:pt x="139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5" name="object 14"/>
          <p:cNvSpPr/>
          <p:nvPr/>
        </p:nvSpPr>
        <p:spPr>
          <a:xfrm>
            <a:off x="587460" y="1395742"/>
            <a:ext cx="529391" cy="56789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6" name="object 15"/>
          <p:cNvSpPr txBox="1"/>
          <p:nvPr/>
        </p:nvSpPr>
        <p:spPr>
          <a:xfrm>
            <a:off x="699008" y="2031949"/>
            <a:ext cx="29718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AMI</a:t>
            </a:r>
          </a:p>
        </p:txBody>
      </p:sp>
      <p:sp>
        <p:nvSpPr>
          <p:cNvPr id="877" name="object 16"/>
          <p:cNvSpPr txBox="1"/>
          <p:nvPr/>
        </p:nvSpPr>
        <p:spPr>
          <a:xfrm>
            <a:off x="2162300" y="2456433"/>
            <a:ext cx="861695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59688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Running </a:t>
            </a:r>
            <a:r>
              <a:rPr spc="-5"/>
              <a:t>or  </a:t>
            </a:r>
            <a:r>
              <a:t>Stopped</a:t>
            </a:r>
            <a:r>
              <a:rPr spc="-135"/>
              <a:t> </a:t>
            </a:r>
            <a:r>
              <a:t>VM</a:t>
            </a:r>
          </a:p>
        </p:txBody>
      </p:sp>
      <p:sp>
        <p:nvSpPr>
          <p:cNvPr id="878" name="object 17"/>
          <p:cNvSpPr/>
          <p:nvPr/>
        </p:nvSpPr>
        <p:spPr>
          <a:xfrm>
            <a:off x="1911093" y="2420110"/>
            <a:ext cx="1362460" cy="486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7" y="1055"/>
                </a:lnTo>
                <a:lnTo>
                  <a:pt x="785" y="283"/>
                </a:lnTo>
                <a:lnTo>
                  <a:pt x="1285" y="0"/>
                </a:lnTo>
                <a:lnTo>
                  <a:pt x="20315" y="0"/>
                </a:lnTo>
                <a:lnTo>
                  <a:pt x="20815" y="283"/>
                </a:lnTo>
                <a:lnTo>
                  <a:pt x="21223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3" y="20545"/>
                </a:lnTo>
                <a:lnTo>
                  <a:pt x="20815" y="21317"/>
                </a:lnTo>
                <a:lnTo>
                  <a:pt x="20315" y="21600"/>
                </a:lnTo>
                <a:lnTo>
                  <a:pt x="1285" y="21600"/>
                </a:lnTo>
                <a:lnTo>
                  <a:pt x="785" y="21317"/>
                </a:lnTo>
                <a:lnTo>
                  <a:pt x="377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9" name="object 18"/>
          <p:cNvSpPr/>
          <p:nvPr/>
        </p:nvSpPr>
        <p:spPr>
          <a:xfrm>
            <a:off x="2258628" y="1399076"/>
            <a:ext cx="499753" cy="5649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0" name="object 19"/>
          <p:cNvSpPr txBox="1"/>
          <p:nvPr/>
        </p:nvSpPr>
        <p:spPr>
          <a:xfrm>
            <a:off x="2230882" y="2041017"/>
            <a:ext cx="68072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5"/>
              <a:t>n</a:t>
            </a:r>
            <a:r>
              <a:t>st</a:t>
            </a:r>
            <a:r>
              <a:rPr spc="5"/>
              <a:t>a</a:t>
            </a:r>
            <a:r>
              <a:rPr spc="-5"/>
              <a:t>nce</a:t>
            </a:r>
            <a:r>
              <a:t>s</a:t>
            </a:r>
          </a:p>
        </p:txBody>
      </p:sp>
      <p:sp>
        <p:nvSpPr>
          <p:cNvPr id="881" name="object 20"/>
          <p:cNvSpPr/>
          <p:nvPr/>
        </p:nvSpPr>
        <p:spPr>
          <a:xfrm>
            <a:off x="1278636" y="1511808"/>
            <a:ext cx="914401" cy="486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58" y="0"/>
                </a:moveTo>
                <a:lnTo>
                  <a:pt x="15858" y="5400"/>
                </a:lnTo>
                <a:lnTo>
                  <a:pt x="0" y="5400"/>
                </a:lnTo>
                <a:lnTo>
                  <a:pt x="0" y="16200"/>
                </a:lnTo>
                <a:lnTo>
                  <a:pt x="15858" y="16200"/>
                </a:lnTo>
                <a:lnTo>
                  <a:pt x="15858" y="21600"/>
                </a:lnTo>
                <a:lnTo>
                  <a:pt x="21600" y="10800"/>
                </a:lnTo>
                <a:lnTo>
                  <a:pt x="15858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2" name="object 21"/>
          <p:cNvSpPr/>
          <p:nvPr/>
        </p:nvSpPr>
        <p:spPr>
          <a:xfrm>
            <a:off x="3598926" y="688085"/>
            <a:ext cx="3962402" cy="38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6" y="1854"/>
                </a:lnTo>
                <a:lnTo>
                  <a:pt x="64" y="1598"/>
                </a:lnTo>
                <a:lnTo>
                  <a:pt x="140" y="1354"/>
                </a:lnTo>
                <a:lnTo>
                  <a:pt x="244" y="1124"/>
                </a:lnTo>
                <a:lnTo>
                  <a:pt x="373" y="909"/>
                </a:lnTo>
                <a:lnTo>
                  <a:pt x="525" y="712"/>
                </a:lnTo>
                <a:lnTo>
                  <a:pt x="699" y="535"/>
                </a:lnTo>
                <a:lnTo>
                  <a:pt x="892" y="380"/>
                </a:lnTo>
                <a:lnTo>
                  <a:pt x="1102" y="248"/>
                </a:lnTo>
                <a:lnTo>
                  <a:pt x="1328" y="143"/>
                </a:lnTo>
                <a:lnTo>
                  <a:pt x="1568" y="65"/>
                </a:lnTo>
                <a:lnTo>
                  <a:pt x="1819" y="17"/>
                </a:lnTo>
                <a:lnTo>
                  <a:pt x="2080" y="0"/>
                </a:lnTo>
                <a:lnTo>
                  <a:pt x="19520" y="0"/>
                </a:lnTo>
                <a:lnTo>
                  <a:pt x="19781" y="17"/>
                </a:lnTo>
                <a:lnTo>
                  <a:pt x="20032" y="65"/>
                </a:lnTo>
                <a:lnTo>
                  <a:pt x="20272" y="143"/>
                </a:lnTo>
                <a:lnTo>
                  <a:pt x="20498" y="248"/>
                </a:lnTo>
                <a:lnTo>
                  <a:pt x="20708" y="380"/>
                </a:lnTo>
                <a:lnTo>
                  <a:pt x="20901" y="535"/>
                </a:lnTo>
                <a:lnTo>
                  <a:pt x="21075" y="712"/>
                </a:lnTo>
                <a:lnTo>
                  <a:pt x="21227" y="909"/>
                </a:lnTo>
                <a:lnTo>
                  <a:pt x="21356" y="1124"/>
                </a:lnTo>
                <a:lnTo>
                  <a:pt x="21460" y="1354"/>
                </a:lnTo>
                <a:lnTo>
                  <a:pt x="21536" y="1598"/>
                </a:lnTo>
                <a:lnTo>
                  <a:pt x="21584" y="1854"/>
                </a:lnTo>
                <a:lnTo>
                  <a:pt x="21600" y="2120"/>
                </a:lnTo>
                <a:lnTo>
                  <a:pt x="21600" y="19479"/>
                </a:lnTo>
                <a:lnTo>
                  <a:pt x="21584" y="19745"/>
                </a:lnTo>
                <a:lnTo>
                  <a:pt x="21536" y="20001"/>
                </a:lnTo>
                <a:lnTo>
                  <a:pt x="21460" y="20246"/>
                </a:lnTo>
                <a:lnTo>
                  <a:pt x="21356" y="20476"/>
                </a:lnTo>
                <a:lnTo>
                  <a:pt x="21227" y="20691"/>
                </a:lnTo>
                <a:lnTo>
                  <a:pt x="21075" y="20888"/>
                </a:lnTo>
                <a:lnTo>
                  <a:pt x="20901" y="21065"/>
                </a:lnTo>
                <a:lnTo>
                  <a:pt x="20708" y="21220"/>
                </a:lnTo>
                <a:lnTo>
                  <a:pt x="20498" y="21352"/>
                </a:lnTo>
                <a:lnTo>
                  <a:pt x="20272" y="21457"/>
                </a:lnTo>
                <a:lnTo>
                  <a:pt x="20032" y="21535"/>
                </a:lnTo>
                <a:lnTo>
                  <a:pt x="19781" y="21583"/>
                </a:lnTo>
                <a:lnTo>
                  <a:pt x="19520" y="21600"/>
                </a:lnTo>
                <a:lnTo>
                  <a:pt x="2080" y="21600"/>
                </a:lnTo>
                <a:lnTo>
                  <a:pt x="1819" y="21583"/>
                </a:lnTo>
                <a:lnTo>
                  <a:pt x="1568" y="21535"/>
                </a:lnTo>
                <a:lnTo>
                  <a:pt x="1328" y="21457"/>
                </a:lnTo>
                <a:lnTo>
                  <a:pt x="1102" y="21352"/>
                </a:lnTo>
                <a:lnTo>
                  <a:pt x="892" y="21220"/>
                </a:lnTo>
                <a:lnTo>
                  <a:pt x="699" y="21065"/>
                </a:lnTo>
                <a:lnTo>
                  <a:pt x="525" y="20888"/>
                </a:lnTo>
                <a:lnTo>
                  <a:pt x="373" y="20691"/>
                </a:lnTo>
                <a:lnTo>
                  <a:pt x="244" y="20476"/>
                </a:lnTo>
                <a:lnTo>
                  <a:pt x="140" y="20246"/>
                </a:lnTo>
                <a:lnTo>
                  <a:pt x="64" y="20001"/>
                </a:lnTo>
                <a:lnTo>
                  <a:pt x="16" y="19745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19812">
            <a:solidFill>
              <a:srgbClr val="464646"/>
            </a:solidFill>
            <a:prstDash val="sysDot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3" name="object 22"/>
          <p:cNvSpPr/>
          <p:nvPr/>
        </p:nvSpPr>
        <p:spPr>
          <a:xfrm>
            <a:off x="4008882" y="1267204"/>
            <a:ext cx="1476757" cy="19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7"/>
                </a:moveTo>
                <a:lnTo>
                  <a:pt x="108" y="1085"/>
                </a:lnTo>
                <a:lnTo>
                  <a:pt x="409" y="650"/>
                </a:lnTo>
                <a:lnTo>
                  <a:pt x="868" y="306"/>
                </a:lnTo>
                <a:lnTo>
                  <a:pt x="1451" y="81"/>
                </a:lnTo>
                <a:lnTo>
                  <a:pt x="2121" y="0"/>
                </a:lnTo>
                <a:lnTo>
                  <a:pt x="19479" y="0"/>
                </a:lnTo>
                <a:lnTo>
                  <a:pt x="20149" y="81"/>
                </a:lnTo>
                <a:lnTo>
                  <a:pt x="20732" y="306"/>
                </a:lnTo>
                <a:lnTo>
                  <a:pt x="21191" y="650"/>
                </a:lnTo>
                <a:lnTo>
                  <a:pt x="21492" y="1085"/>
                </a:lnTo>
                <a:lnTo>
                  <a:pt x="21600" y="1587"/>
                </a:lnTo>
                <a:lnTo>
                  <a:pt x="21600" y="20013"/>
                </a:lnTo>
                <a:lnTo>
                  <a:pt x="21492" y="20515"/>
                </a:lnTo>
                <a:lnTo>
                  <a:pt x="21191" y="20950"/>
                </a:lnTo>
                <a:lnTo>
                  <a:pt x="20732" y="21294"/>
                </a:lnTo>
                <a:lnTo>
                  <a:pt x="20149" y="21519"/>
                </a:lnTo>
                <a:lnTo>
                  <a:pt x="19479" y="21600"/>
                </a:lnTo>
                <a:lnTo>
                  <a:pt x="2121" y="21600"/>
                </a:lnTo>
                <a:lnTo>
                  <a:pt x="1451" y="21519"/>
                </a:lnTo>
                <a:lnTo>
                  <a:pt x="868" y="21294"/>
                </a:lnTo>
                <a:lnTo>
                  <a:pt x="409" y="20950"/>
                </a:lnTo>
                <a:lnTo>
                  <a:pt x="108" y="20515"/>
                </a:lnTo>
                <a:lnTo>
                  <a:pt x="0" y="20013"/>
                </a:lnTo>
                <a:lnTo>
                  <a:pt x="0" y="1587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4" name="object 23"/>
          <p:cNvSpPr/>
          <p:nvPr/>
        </p:nvSpPr>
        <p:spPr>
          <a:xfrm>
            <a:off x="4946903" y="2488692"/>
            <a:ext cx="297181" cy="4191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5" name="object 24"/>
          <p:cNvSpPr/>
          <p:nvPr/>
        </p:nvSpPr>
        <p:spPr>
          <a:xfrm>
            <a:off x="4621531" y="2490211"/>
            <a:ext cx="286423" cy="37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6" name="object 25"/>
          <p:cNvSpPr/>
          <p:nvPr/>
        </p:nvSpPr>
        <p:spPr>
          <a:xfrm>
            <a:off x="4617720" y="2891599"/>
            <a:ext cx="296904" cy="16268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7" name="object 26"/>
          <p:cNvSpPr/>
          <p:nvPr/>
        </p:nvSpPr>
        <p:spPr>
          <a:xfrm>
            <a:off x="4621531" y="2535421"/>
            <a:ext cx="286423" cy="2"/>
          </a:xfrm>
          <a:prstGeom prst="line">
            <a:avLst/>
          </a:prstGeom>
          <a:ln w="15783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8" name="object 27"/>
          <p:cNvSpPr/>
          <p:nvPr/>
        </p:nvSpPr>
        <p:spPr>
          <a:xfrm>
            <a:off x="4293891" y="2490211"/>
            <a:ext cx="287896" cy="37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9" name="object 28"/>
          <p:cNvSpPr/>
          <p:nvPr/>
        </p:nvSpPr>
        <p:spPr>
          <a:xfrm>
            <a:off x="4293891" y="2535421"/>
            <a:ext cx="287896" cy="2"/>
          </a:xfrm>
          <a:prstGeom prst="line">
            <a:avLst/>
          </a:prstGeom>
          <a:ln w="15783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0" name="object 29"/>
          <p:cNvSpPr txBox="1"/>
          <p:nvPr/>
        </p:nvSpPr>
        <p:spPr>
          <a:xfrm>
            <a:off x="4290059" y="2563883"/>
            <a:ext cx="298452" cy="135546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9525">
              <a:spcBef>
                <a:spcPts val="6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891" name="object 30"/>
          <p:cNvSpPr/>
          <p:nvPr/>
        </p:nvSpPr>
        <p:spPr>
          <a:xfrm>
            <a:off x="6795516" y="2488692"/>
            <a:ext cx="297181" cy="4191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2" name="object 31"/>
          <p:cNvSpPr/>
          <p:nvPr/>
        </p:nvSpPr>
        <p:spPr>
          <a:xfrm>
            <a:off x="6470143" y="2490211"/>
            <a:ext cx="286423" cy="37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3" name="object 32"/>
          <p:cNvSpPr/>
          <p:nvPr/>
        </p:nvSpPr>
        <p:spPr>
          <a:xfrm>
            <a:off x="6466332" y="2891599"/>
            <a:ext cx="296904" cy="16268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4" name="object 33"/>
          <p:cNvSpPr/>
          <p:nvPr/>
        </p:nvSpPr>
        <p:spPr>
          <a:xfrm>
            <a:off x="6470143" y="2535421"/>
            <a:ext cx="286423" cy="2"/>
          </a:xfrm>
          <a:prstGeom prst="line">
            <a:avLst/>
          </a:prstGeom>
          <a:ln w="15783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5" name="object 34"/>
          <p:cNvSpPr/>
          <p:nvPr/>
        </p:nvSpPr>
        <p:spPr>
          <a:xfrm>
            <a:off x="6142482" y="2490211"/>
            <a:ext cx="286423" cy="37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6" name="object 35"/>
          <p:cNvSpPr/>
          <p:nvPr/>
        </p:nvSpPr>
        <p:spPr>
          <a:xfrm>
            <a:off x="3816096" y="3659123"/>
            <a:ext cx="406909" cy="4983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7" name="object 36"/>
          <p:cNvSpPr/>
          <p:nvPr/>
        </p:nvSpPr>
        <p:spPr>
          <a:xfrm>
            <a:off x="4273296" y="3648454"/>
            <a:ext cx="419102" cy="5135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8" name="object 37"/>
          <p:cNvSpPr/>
          <p:nvPr/>
        </p:nvSpPr>
        <p:spPr>
          <a:xfrm>
            <a:off x="3733798" y="3512820"/>
            <a:ext cx="3703323" cy="76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35" y="1296"/>
                </a:lnTo>
                <a:lnTo>
                  <a:pt x="129" y="621"/>
                </a:lnTo>
                <a:lnTo>
                  <a:pt x="269" y="167"/>
                </a:lnTo>
                <a:lnTo>
                  <a:pt x="440" y="0"/>
                </a:lnTo>
                <a:lnTo>
                  <a:pt x="21160" y="0"/>
                </a:lnTo>
                <a:lnTo>
                  <a:pt x="21331" y="167"/>
                </a:lnTo>
                <a:lnTo>
                  <a:pt x="21471" y="621"/>
                </a:lnTo>
                <a:lnTo>
                  <a:pt x="21565" y="1296"/>
                </a:lnTo>
                <a:lnTo>
                  <a:pt x="21600" y="2121"/>
                </a:lnTo>
                <a:lnTo>
                  <a:pt x="21600" y="19479"/>
                </a:lnTo>
                <a:lnTo>
                  <a:pt x="21565" y="20305"/>
                </a:lnTo>
                <a:lnTo>
                  <a:pt x="21471" y="20979"/>
                </a:lnTo>
                <a:lnTo>
                  <a:pt x="21331" y="21433"/>
                </a:lnTo>
                <a:lnTo>
                  <a:pt x="21160" y="21600"/>
                </a:lnTo>
                <a:lnTo>
                  <a:pt x="440" y="21600"/>
                </a:lnTo>
                <a:lnTo>
                  <a:pt x="269" y="21433"/>
                </a:lnTo>
                <a:lnTo>
                  <a:pt x="129" y="20979"/>
                </a:lnTo>
                <a:lnTo>
                  <a:pt x="35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9" name="object 38"/>
          <p:cNvSpPr txBox="1"/>
          <p:nvPr/>
        </p:nvSpPr>
        <p:spPr>
          <a:xfrm>
            <a:off x="4833620" y="3624831"/>
            <a:ext cx="1102362" cy="81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</a:t>
            </a:r>
          </a:p>
          <a:p>
            <a:pPr indent="12700"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Snapshots</a:t>
            </a:r>
          </a:p>
          <a:p>
            <a:pPr indent="400683" algn="ctr">
              <a:spcBef>
                <a:spcPts val="100"/>
              </a:spcBef>
              <a:defRPr b="1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</a:p>
          <a:p>
            <a:pPr indent="389890" algn="ctr">
              <a:spcBef>
                <a:spcPts val="4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</a:t>
            </a:r>
            <a:r>
              <a:rPr spc="-15"/>
              <a:t>o</a:t>
            </a:r>
            <a:r>
              <a:t>n</a:t>
            </a:r>
          </a:p>
        </p:txBody>
      </p:sp>
      <p:sp>
        <p:nvSpPr>
          <p:cNvPr id="900" name="object 39"/>
          <p:cNvSpPr txBox="1"/>
          <p:nvPr/>
        </p:nvSpPr>
        <p:spPr>
          <a:xfrm>
            <a:off x="6594475" y="3719879"/>
            <a:ext cx="79756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  <a:r>
              <a:rPr spc="-80"/>
              <a:t> </a:t>
            </a:r>
            <a:r>
              <a:rPr spc="0"/>
              <a:t>Buckets</a:t>
            </a:r>
          </a:p>
        </p:txBody>
      </p:sp>
      <p:grpSp>
        <p:nvGrpSpPr>
          <p:cNvPr id="903" name="object 40"/>
          <p:cNvGrpSpPr/>
          <p:nvPr/>
        </p:nvGrpSpPr>
        <p:grpSpPr>
          <a:xfrm>
            <a:off x="6102096" y="3725583"/>
            <a:ext cx="441960" cy="73923"/>
            <a:chOff x="0" y="0"/>
            <a:chExt cx="441958" cy="73921"/>
          </a:xfrm>
        </p:grpSpPr>
        <p:sp>
          <p:nvSpPr>
            <p:cNvPr id="901" name="Shape"/>
            <p:cNvSpPr/>
            <p:nvPr/>
          </p:nvSpPr>
          <p:spPr>
            <a:xfrm>
              <a:off x="0" y="-1"/>
              <a:ext cx="405810" cy="7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551"/>
                  </a:lnTo>
                  <a:lnTo>
                    <a:pt x="603" y="11310"/>
                  </a:lnTo>
                  <a:lnTo>
                    <a:pt x="2283" y="15442"/>
                  </a:lnTo>
                  <a:lnTo>
                    <a:pt x="4846" y="18699"/>
                  </a:lnTo>
                  <a:lnTo>
                    <a:pt x="8098" y="20834"/>
                  </a:lnTo>
                  <a:lnTo>
                    <a:pt x="11847" y="21600"/>
                  </a:lnTo>
                  <a:lnTo>
                    <a:pt x="15610" y="20834"/>
                  </a:lnTo>
                  <a:lnTo>
                    <a:pt x="18872" y="18699"/>
                  </a:lnTo>
                  <a:lnTo>
                    <a:pt x="21440" y="15442"/>
                  </a:lnTo>
                  <a:lnTo>
                    <a:pt x="21600" y="15049"/>
                  </a:lnTo>
                  <a:lnTo>
                    <a:pt x="11847" y="15049"/>
                  </a:lnTo>
                  <a:lnTo>
                    <a:pt x="8098" y="14283"/>
                  </a:lnTo>
                  <a:lnTo>
                    <a:pt x="4846" y="12148"/>
                  </a:lnTo>
                  <a:lnTo>
                    <a:pt x="2283" y="8892"/>
                  </a:lnTo>
                  <a:lnTo>
                    <a:pt x="603" y="4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2" name="Shape"/>
            <p:cNvSpPr/>
            <p:nvPr/>
          </p:nvSpPr>
          <p:spPr>
            <a:xfrm>
              <a:off x="222566" y="5423"/>
              <a:ext cx="219393" cy="4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745" y="11723"/>
                  </a:lnTo>
                  <a:lnTo>
                    <a:pt x="12996" y="16946"/>
                  </a:lnTo>
                  <a:lnTo>
                    <a:pt x="6962" y="20371"/>
                  </a:lnTo>
                  <a:lnTo>
                    <a:pt x="0" y="21600"/>
                  </a:lnTo>
                  <a:lnTo>
                    <a:pt x="18041" y="21600"/>
                  </a:lnTo>
                  <a:lnTo>
                    <a:pt x="20856" y="15602"/>
                  </a:lnTo>
                  <a:lnTo>
                    <a:pt x="21600" y="1050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06" name="object 41"/>
          <p:cNvGrpSpPr/>
          <p:nvPr/>
        </p:nvGrpSpPr>
        <p:grpSpPr>
          <a:xfrm>
            <a:off x="6102096" y="3725583"/>
            <a:ext cx="441960" cy="73922"/>
            <a:chOff x="0" y="0"/>
            <a:chExt cx="441958" cy="73920"/>
          </a:xfrm>
        </p:grpSpPr>
        <p:sp>
          <p:nvSpPr>
            <p:cNvPr id="904" name="Shape"/>
            <p:cNvSpPr/>
            <p:nvPr/>
          </p:nvSpPr>
          <p:spPr>
            <a:xfrm>
              <a:off x="0" y="0"/>
              <a:ext cx="404336" cy="7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551"/>
                  </a:lnTo>
                  <a:lnTo>
                    <a:pt x="605" y="11311"/>
                  </a:lnTo>
                  <a:lnTo>
                    <a:pt x="2291" y="15442"/>
                  </a:lnTo>
                  <a:lnTo>
                    <a:pt x="4863" y="18699"/>
                  </a:lnTo>
                  <a:lnTo>
                    <a:pt x="8128" y="20834"/>
                  </a:lnTo>
                  <a:lnTo>
                    <a:pt x="11890" y="21600"/>
                  </a:lnTo>
                  <a:lnTo>
                    <a:pt x="15518" y="20864"/>
                  </a:lnTo>
                  <a:lnTo>
                    <a:pt x="18682" y="18867"/>
                  </a:lnTo>
                  <a:lnTo>
                    <a:pt x="21186" y="15861"/>
                  </a:lnTo>
                  <a:lnTo>
                    <a:pt x="21600" y="15049"/>
                  </a:lnTo>
                  <a:lnTo>
                    <a:pt x="11890" y="15049"/>
                  </a:lnTo>
                  <a:lnTo>
                    <a:pt x="8128" y="14283"/>
                  </a:lnTo>
                  <a:lnTo>
                    <a:pt x="4863" y="12149"/>
                  </a:lnTo>
                  <a:lnTo>
                    <a:pt x="2291" y="8892"/>
                  </a:lnTo>
                  <a:lnTo>
                    <a:pt x="605" y="4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5" name="Shape"/>
            <p:cNvSpPr/>
            <p:nvPr/>
          </p:nvSpPr>
          <p:spPr>
            <a:xfrm>
              <a:off x="222568" y="8332"/>
              <a:ext cx="219392" cy="4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159" y="1766"/>
                  </a:lnTo>
                  <a:lnTo>
                    <a:pt x="20856" y="3982"/>
                  </a:lnTo>
                  <a:lnTo>
                    <a:pt x="20277" y="5299"/>
                  </a:lnTo>
                  <a:lnTo>
                    <a:pt x="19937" y="6659"/>
                  </a:lnTo>
                  <a:lnTo>
                    <a:pt x="18632" y="9039"/>
                  </a:lnTo>
                  <a:lnTo>
                    <a:pt x="17745" y="11057"/>
                  </a:lnTo>
                  <a:lnTo>
                    <a:pt x="17131" y="11778"/>
                  </a:lnTo>
                  <a:lnTo>
                    <a:pt x="16593" y="12758"/>
                  </a:lnTo>
                  <a:lnTo>
                    <a:pt x="14302" y="15099"/>
                  </a:lnTo>
                  <a:lnTo>
                    <a:pt x="12995" y="16633"/>
                  </a:lnTo>
                  <a:lnTo>
                    <a:pt x="12516" y="16924"/>
                  </a:lnTo>
                  <a:lnTo>
                    <a:pt x="11975" y="17476"/>
                  </a:lnTo>
                  <a:lnTo>
                    <a:pt x="8475" y="19371"/>
                  </a:lnTo>
                  <a:lnTo>
                    <a:pt x="6962" y="20288"/>
                  </a:lnTo>
                  <a:lnTo>
                    <a:pt x="6686" y="20340"/>
                  </a:lnTo>
                  <a:lnTo>
                    <a:pt x="6353" y="20520"/>
                  </a:lnTo>
                  <a:lnTo>
                    <a:pt x="0" y="21600"/>
                  </a:lnTo>
                  <a:lnTo>
                    <a:pt x="17896" y="21600"/>
                  </a:lnTo>
                  <a:lnTo>
                    <a:pt x="18629" y="20263"/>
                  </a:lnTo>
                  <a:lnTo>
                    <a:pt x="20278" y="16513"/>
                  </a:lnTo>
                  <a:lnTo>
                    <a:pt x="21159" y="12985"/>
                  </a:lnTo>
                  <a:lnTo>
                    <a:pt x="21600" y="97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07" name="object 42"/>
          <p:cNvSpPr/>
          <p:nvPr/>
        </p:nvSpPr>
        <p:spPr>
          <a:xfrm>
            <a:off x="6102096" y="3678932"/>
            <a:ext cx="441959" cy="9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86" y="0"/>
                </a:moveTo>
                <a:lnTo>
                  <a:pt x="6486" y="0"/>
                </a:lnTo>
                <a:lnTo>
                  <a:pt x="4449" y="1079"/>
                </a:lnTo>
                <a:lnTo>
                  <a:pt x="2096" y="3512"/>
                </a:lnTo>
                <a:lnTo>
                  <a:pt x="554" y="6630"/>
                </a:lnTo>
                <a:lnTo>
                  <a:pt x="0" y="10266"/>
                </a:lnTo>
                <a:lnTo>
                  <a:pt x="554" y="13852"/>
                </a:lnTo>
                <a:lnTo>
                  <a:pt x="2096" y="16963"/>
                </a:lnTo>
                <a:lnTo>
                  <a:pt x="4449" y="19416"/>
                </a:lnTo>
                <a:lnTo>
                  <a:pt x="7436" y="21023"/>
                </a:lnTo>
                <a:lnTo>
                  <a:pt x="10878" y="21600"/>
                </a:lnTo>
                <a:lnTo>
                  <a:pt x="14334" y="21023"/>
                </a:lnTo>
                <a:lnTo>
                  <a:pt x="17329" y="19416"/>
                </a:lnTo>
                <a:lnTo>
                  <a:pt x="19686" y="16963"/>
                </a:lnTo>
                <a:lnTo>
                  <a:pt x="21231" y="13852"/>
                </a:lnTo>
                <a:lnTo>
                  <a:pt x="21600" y="11460"/>
                </a:lnTo>
                <a:lnTo>
                  <a:pt x="21600" y="9056"/>
                </a:lnTo>
                <a:lnTo>
                  <a:pt x="21231" y="6630"/>
                </a:lnTo>
                <a:lnTo>
                  <a:pt x="19686" y="3512"/>
                </a:lnTo>
                <a:lnTo>
                  <a:pt x="17329" y="1079"/>
                </a:lnTo>
                <a:lnTo>
                  <a:pt x="15286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8" name="object 43"/>
          <p:cNvSpPr/>
          <p:nvPr/>
        </p:nvSpPr>
        <p:spPr>
          <a:xfrm>
            <a:off x="6467776" y="3775864"/>
            <a:ext cx="76278" cy="321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0622"/>
                </a:lnTo>
                <a:lnTo>
                  <a:pt x="1546" y="21600"/>
                </a:lnTo>
                <a:lnTo>
                  <a:pt x="21600" y="1541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9" name="object 44"/>
          <p:cNvSpPr/>
          <p:nvPr/>
        </p:nvSpPr>
        <p:spPr>
          <a:xfrm>
            <a:off x="6103308" y="3765570"/>
            <a:ext cx="72774" cy="331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461"/>
                </a:lnTo>
                <a:lnTo>
                  <a:pt x="21600" y="21600"/>
                </a:lnTo>
                <a:lnTo>
                  <a:pt x="21600" y="20139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12" name="object 45"/>
          <p:cNvGrpSpPr/>
          <p:nvPr/>
        </p:nvGrpSpPr>
        <p:grpSpPr>
          <a:xfrm>
            <a:off x="6176081" y="4074569"/>
            <a:ext cx="297161" cy="56956"/>
            <a:chOff x="0" y="0"/>
            <a:chExt cx="297159" cy="56955"/>
          </a:xfrm>
        </p:grpSpPr>
        <p:sp>
          <p:nvSpPr>
            <p:cNvPr id="910" name="Shape"/>
            <p:cNvSpPr/>
            <p:nvPr/>
          </p:nvSpPr>
          <p:spPr>
            <a:xfrm>
              <a:off x="0" y="0"/>
              <a:ext cx="286271" cy="5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8502"/>
                  </a:lnTo>
                  <a:lnTo>
                    <a:pt x="883" y="13651"/>
                  </a:lnTo>
                  <a:lnTo>
                    <a:pt x="3289" y="17809"/>
                  </a:lnTo>
                  <a:lnTo>
                    <a:pt x="6853" y="20587"/>
                  </a:lnTo>
                  <a:lnTo>
                    <a:pt x="11211" y="21600"/>
                  </a:lnTo>
                  <a:lnTo>
                    <a:pt x="15588" y="20587"/>
                  </a:lnTo>
                  <a:lnTo>
                    <a:pt x="19150" y="17809"/>
                  </a:lnTo>
                  <a:lnTo>
                    <a:pt x="21545" y="13651"/>
                  </a:lnTo>
                  <a:lnTo>
                    <a:pt x="21600" y="13328"/>
                  </a:lnTo>
                  <a:lnTo>
                    <a:pt x="11211" y="13328"/>
                  </a:lnTo>
                  <a:lnTo>
                    <a:pt x="6853" y="12279"/>
                  </a:lnTo>
                  <a:lnTo>
                    <a:pt x="3289" y="9421"/>
                  </a:lnTo>
                  <a:lnTo>
                    <a:pt x="883" y="5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1" name="Shape"/>
            <p:cNvSpPr/>
            <p:nvPr/>
          </p:nvSpPr>
          <p:spPr>
            <a:xfrm>
              <a:off x="148580" y="0"/>
              <a:ext cx="148580" cy="35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911" y="8402"/>
                  </a:lnTo>
                  <a:lnTo>
                    <a:pt x="15296" y="15269"/>
                  </a:lnTo>
                  <a:lnTo>
                    <a:pt x="8433" y="19901"/>
                  </a:lnTo>
                  <a:lnTo>
                    <a:pt x="0" y="21600"/>
                  </a:lnTo>
                  <a:lnTo>
                    <a:pt x="20017" y="21600"/>
                  </a:lnTo>
                  <a:lnTo>
                    <a:pt x="21600" y="1377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13" name="object 46"/>
          <p:cNvSpPr/>
          <p:nvPr/>
        </p:nvSpPr>
        <p:spPr>
          <a:xfrm>
            <a:off x="6466282" y="4077599"/>
            <a:ext cx="12702" cy="2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791" y="628"/>
                </a:lnTo>
                <a:lnTo>
                  <a:pt x="10791" y="1257"/>
                </a:lnTo>
                <a:lnTo>
                  <a:pt x="0" y="2515"/>
                </a:lnTo>
                <a:lnTo>
                  <a:pt x="0" y="21600"/>
                </a:lnTo>
                <a:lnTo>
                  <a:pt x="21600" y="20121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16" name="object 47"/>
          <p:cNvGrpSpPr/>
          <p:nvPr/>
        </p:nvGrpSpPr>
        <p:grpSpPr>
          <a:xfrm>
            <a:off x="6176081" y="4074569"/>
            <a:ext cx="297161" cy="56956"/>
            <a:chOff x="0" y="0"/>
            <a:chExt cx="297159" cy="56954"/>
          </a:xfrm>
        </p:grpSpPr>
        <p:sp>
          <p:nvSpPr>
            <p:cNvPr id="914" name="Shape"/>
            <p:cNvSpPr/>
            <p:nvPr/>
          </p:nvSpPr>
          <p:spPr>
            <a:xfrm>
              <a:off x="0" y="-1"/>
              <a:ext cx="285276" cy="5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8502"/>
                  </a:lnTo>
                  <a:lnTo>
                    <a:pt x="886" y="13651"/>
                  </a:lnTo>
                  <a:lnTo>
                    <a:pt x="3300" y="17809"/>
                  </a:lnTo>
                  <a:lnTo>
                    <a:pt x="6877" y="20588"/>
                  </a:lnTo>
                  <a:lnTo>
                    <a:pt x="11250" y="21600"/>
                  </a:lnTo>
                  <a:lnTo>
                    <a:pt x="15286" y="20749"/>
                  </a:lnTo>
                  <a:lnTo>
                    <a:pt x="18192" y="18743"/>
                  </a:lnTo>
                  <a:lnTo>
                    <a:pt x="21361" y="14144"/>
                  </a:lnTo>
                  <a:lnTo>
                    <a:pt x="21600" y="13328"/>
                  </a:lnTo>
                  <a:lnTo>
                    <a:pt x="11250" y="13328"/>
                  </a:lnTo>
                  <a:lnTo>
                    <a:pt x="6877" y="12279"/>
                  </a:lnTo>
                  <a:lnTo>
                    <a:pt x="3300" y="9421"/>
                  </a:lnTo>
                  <a:lnTo>
                    <a:pt x="886" y="5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5" name="Shape"/>
            <p:cNvSpPr/>
            <p:nvPr/>
          </p:nvSpPr>
          <p:spPr>
            <a:xfrm>
              <a:off x="148582" y="2827"/>
              <a:ext cx="148578" cy="3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24" y="1755"/>
                  </a:lnTo>
                  <a:lnTo>
                    <a:pt x="20228" y="5530"/>
                  </a:lnTo>
                  <a:lnTo>
                    <a:pt x="19911" y="7247"/>
                  </a:lnTo>
                  <a:lnTo>
                    <a:pt x="19447" y="7998"/>
                  </a:lnTo>
                  <a:lnTo>
                    <a:pt x="18981" y="9469"/>
                  </a:lnTo>
                  <a:lnTo>
                    <a:pt x="16464" y="12825"/>
                  </a:lnTo>
                  <a:lnTo>
                    <a:pt x="15296" y="14715"/>
                  </a:lnTo>
                  <a:lnTo>
                    <a:pt x="14741" y="15122"/>
                  </a:lnTo>
                  <a:lnTo>
                    <a:pt x="14249" y="15778"/>
                  </a:lnTo>
                  <a:lnTo>
                    <a:pt x="10510" y="18228"/>
                  </a:lnTo>
                  <a:lnTo>
                    <a:pt x="8433" y="19752"/>
                  </a:lnTo>
                  <a:lnTo>
                    <a:pt x="8057" y="19835"/>
                  </a:lnTo>
                  <a:lnTo>
                    <a:pt x="7748" y="20036"/>
                  </a:lnTo>
                  <a:lnTo>
                    <a:pt x="0" y="21600"/>
                  </a:lnTo>
                  <a:lnTo>
                    <a:pt x="19872" y="21600"/>
                  </a:lnTo>
                  <a:lnTo>
                    <a:pt x="20242" y="20441"/>
                  </a:lnTo>
                  <a:lnTo>
                    <a:pt x="21506" y="13605"/>
                  </a:lnTo>
                  <a:lnTo>
                    <a:pt x="21600" y="99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19" name="object 48"/>
          <p:cNvGrpSpPr/>
          <p:nvPr/>
        </p:nvGrpSpPr>
        <p:grpSpPr>
          <a:xfrm>
            <a:off x="6103308" y="3765570"/>
            <a:ext cx="440748" cy="344143"/>
            <a:chOff x="0" y="0"/>
            <a:chExt cx="440747" cy="344142"/>
          </a:xfrm>
        </p:grpSpPr>
        <p:sp>
          <p:nvSpPr>
            <p:cNvPr id="917" name="Shape"/>
            <p:cNvSpPr/>
            <p:nvPr/>
          </p:nvSpPr>
          <p:spPr>
            <a:xfrm>
              <a:off x="-1" y="-1"/>
              <a:ext cx="432375" cy="34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635" y="19394"/>
                  </a:lnTo>
                  <a:lnTo>
                    <a:pt x="5813" y="20954"/>
                  </a:lnTo>
                  <a:lnTo>
                    <a:pt x="8173" y="21426"/>
                  </a:lnTo>
                  <a:lnTo>
                    <a:pt x="11058" y="21600"/>
                  </a:lnTo>
                  <a:lnTo>
                    <a:pt x="13956" y="21426"/>
                  </a:lnTo>
                  <a:lnTo>
                    <a:pt x="16314" y="20954"/>
                  </a:lnTo>
                  <a:lnTo>
                    <a:pt x="17900" y="20252"/>
                  </a:lnTo>
                  <a:lnTo>
                    <a:pt x="18481" y="19394"/>
                  </a:lnTo>
                  <a:lnTo>
                    <a:pt x="21600" y="2890"/>
                  </a:lnTo>
                  <a:lnTo>
                    <a:pt x="11058" y="2890"/>
                  </a:lnTo>
                  <a:lnTo>
                    <a:pt x="7765" y="2746"/>
                  </a:lnTo>
                  <a:lnTo>
                    <a:pt x="4858" y="2344"/>
                  </a:lnTo>
                  <a:lnTo>
                    <a:pt x="2492" y="1724"/>
                  </a:lnTo>
                  <a:lnTo>
                    <a:pt x="821" y="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3C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8" name="Shape"/>
            <p:cNvSpPr/>
            <p:nvPr/>
          </p:nvSpPr>
          <p:spPr>
            <a:xfrm>
              <a:off x="221353" y="2271"/>
              <a:ext cx="219395" cy="4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911" y="12430"/>
                  </a:lnTo>
                  <a:lnTo>
                    <a:pt x="12249" y="17304"/>
                  </a:lnTo>
                  <a:lnTo>
                    <a:pt x="6514" y="20471"/>
                  </a:lnTo>
                  <a:lnTo>
                    <a:pt x="0" y="21600"/>
                  </a:lnTo>
                  <a:lnTo>
                    <a:pt x="20776" y="21600"/>
                  </a:lnTo>
                  <a:lnTo>
                    <a:pt x="21600" y="420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3C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20" name="object 49"/>
          <p:cNvSpPr/>
          <p:nvPr/>
        </p:nvSpPr>
        <p:spPr>
          <a:xfrm>
            <a:off x="6274327" y="3844945"/>
            <a:ext cx="92783" cy="92094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1" name="object 50"/>
          <p:cNvSpPr/>
          <p:nvPr/>
        </p:nvSpPr>
        <p:spPr>
          <a:xfrm>
            <a:off x="6200337" y="3969751"/>
            <a:ext cx="91571" cy="9027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2" name="object 51"/>
          <p:cNvSpPr/>
          <p:nvPr/>
        </p:nvSpPr>
        <p:spPr>
          <a:xfrm>
            <a:off x="6347097" y="3973391"/>
            <a:ext cx="91571" cy="8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72" y="0"/>
                </a:lnTo>
                <a:close/>
              </a:path>
            </a:pathLst>
          </a:custGeom>
          <a:solidFill>
            <a:srgbClr val="FDFDF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3" name="object 52"/>
          <p:cNvSpPr txBox="1"/>
          <p:nvPr/>
        </p:nvSpPr>
        <p:spPr>
          <a:xfrm>
            <a:off x="4617718" y="2563883"/>
            <a:ext cx="642622" cy="464915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6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</a:t>
            </a:r>
            <a:r>
              <a:rPr spc="70"/>
              <a:t> </a:t>
            </a:r>
            <a:r>
              <a:t>EBS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9843">
              <a:defRPr b="1" spc="-4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</a:t>
            </a:r>
          </a:p>
        </p:txBody>
      </p:sp>
      <p:sp>
        <p:nvSpPr>
          <p:cNvPr id="924" name="object 53"/>
          <p:cNvSpPr txBox="1"/>
          <p:nvPr/>
        </p:nvSpPr>
        <p:spPr>
          <a:xfrm>
            <a:off x="6138671" y="2543312"/>
            <a:ext cx="297182" cy="135546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428">
              <a:spcBef>
                <a:spcPts val="8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925" name="object 54"/>
          <p:cNvSpPr/>
          <p:nvPr/>
        </p:nvSpPr>
        <p:spPr>
          <a:xfrm>
            <a:off x="5843778" y="1267205"/>
            <a:ext cx="1476758" cy="197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2"/>
                </a:moveTo>
                <a:lnTo>
                  <a:pt x="108" y="1082"/>
                </a:lnTo>
                <a:lnTo>
                  <a:pt x="409" y="648"/>
                </a:lnTo>
                <a:lnTo>
                  <a:pt x="868" y="305"/>
                </a:lnTo>
                <a:lnTo>
                  <a:pt x="1451" y="81"/>
                </a:lnTo>
                <a:lnTo>
                  <a:pt x="2121" y="0"/>
                </a:lnTo>
                <a:lnTo>
                  <a:pt x="19479" y="0"/>
                </a:lnTo>
                <a:lnTo>
                  <a:pt x="20149" y="81"/>
                </a:lnTo>
                <a:lnTo>
                  <a:pt x="20732" y="305"/>
                </a:lnTo>
                <a:lnTo>
                  <a:pt x="21191" y="648"/>
                </a:lnTo>
                <a:lnTo>
                  <a:pt x="21492" y="1082"/>
                </a:lnTo>
                <a:lnTo>
                  <a:pt x="21600" y="1582"/>
                </a:lnTo>
                <a:lnTo>
                  <a:pt x="21600" y="20018"/>
                </a:lnTo>
                <a:lnTo>
                  <a:pt x="21492" y="20518"/>
                </a:lnTo>
                <a:lnTo>
                  <a:pt x="21191" y="20952"/>
                </a:lnTo>
                <a:lnTo>
                  <a:pt x="20732" y="21295"/>
                </a:lnTo>
                <a:lnTo>
                  <a:pt x="20149" y="21519"/>
                </a:lnTo>
                <a:lnTo>
                  <a:pt x="19479" y="21600"/>
                </a:lnTo>
                <a:lnTo>
                  <a:pt x="2121" y="21600"/>
                </a:lnTo>
                <a:lnTo>
                  <a:pt x="1451" y="21519"/>
                </a:lnTo>
                <a:lnTo>
                  <a:pt x="868" y="21295"/>
                </a:lnTo>
                <a:lnTo>
                  <a:pt x="409" y="20952"/>
                </a:lnTo>
                <a:lnTo>
                  <a:pt x="108" y="20518"/>
                </a:lnTo>
                <a:lnTo>
                  <a:pt x="0" y="20018"/>
                </a:lnTo>
                <a:lnTo>
                  <a:pt x="0" y="1582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6" name="object 55"/>
          <p:cNvSpPr txBox="1"/>
          <p:nvPr/>
        </p:nvSpPr>
        <p:spPr>
          <a:xfrm>
            <a:off x="6466330" y="2543312"/>
            <a:ext cx="606427" cy="464915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6668">
              <a:spcBef>
                <a:spcPts val="8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</a:t>
            </a:r>
            <a:r>
              <a:rPr spc="150"/>
              <a:t> </a:t>
            </a:r>
            <a:r>
              <a:t>EBS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5875">
              <a:defRPr b="1" spc="-4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</a:t>
            </a:r>
          </a:p>
        </p:txBody>
      </p:sp>
      <p:sp>
        <p:nvSpPr>
          <p:cNvPr id="927" name="object 56"/>
          <p:cNvSpPr/>
          <p:nvPr/>
        </p:nvSpPr>
        <p:spPr>
          <a:xfrm>
            <a:off x="3909059" y="995171"/>
            <a:ext cx="3528061" cy="23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29" y="1693"/>
                </a:lnTo>
                <a:lnTo>
                  <a:pt x="113" y="1295"/>
                </a:lnTo>
                <a:lnTo>
                  <a:pt x="246" y="935"/>
                </a:lnTo>
                <a:lnTo>
                  <a:pt x="422" y="621"/>
                </a:lnTo>
                <a:lnTo>
                  <a:pt x="635" y="362"/>
                </a:lnTo>
                <a:lnTo>
                  <a:pt x="879" y="167"/>
                </a:lnTo>
                <a:lnTo>
                  <a:pt x="1150" y="43"/>
                </a:lnTo>
                <a:lnTo>
                  <a:pt x="1440" y="0"/>
                </a:lnTo>
                <a:lnTo>
                  <a:pt x="20160" y="0"/>
                </a:lnTo>
                <a:lnTo>
                  <a:pt x="20450" y="43"/>
                </a:lnTo>
                <a:lnTo>
                  <a:pt x="20721" y="167"/>
                </a:lnTo>
                <a:lnTo>
                  <a:pt x="20965" y="362"/>
                </a:lnTo>
                <a:lnTo>
                  <a:pt x="21178" y="621"/>
                </a:lnTo>
                <a:lnTo>
                  <a:pt x="21354" y="935"/>
                </a:lnTo>
                <a:lnTo>
                  <a:pt x="21487" y="1295"/>
                </a:lnTo>
                <a:lnTo>
                  <a:pt x="21571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71" y="19907"/>
                </a:lnTo>
                <a:lnTo>
                  <a:pt x="21487" y="20305"/>
                </a:lnTo>
                <a:lnTo>
                  <a:pt x="21354" y="20665"/>
                </a:lnTo>
                <a:lnTo>
                  <a:pt x="21178" y="20979"/>
                </a:lnTo>
                <a:lnTo>
                  <a:pt x="20965" y="21238"/>
                </a:lnTo>
                <a:lnTo>
                  <a:pt x="20721" y="21433"/>
                </a:lnTo>
                <a:lnTo>
                  <a:pt x="20450" y="21557"/>
                </a:lnTo>
                <a:lnTo>
                  <a:pt x="20160" y="21600"/>
                </a:lnTo>
                <a:lnTo>
                  <a:pt x="1440" y="21600"/>
                </a:lnTo>
                <a:lnTo>
                  <a:pt x="1150" y="21557"/>
                </a:lnTo>
                <a:lnTo>
                  <a:pt x="879" y="21433"/>
                </a:lnTo>
                <a:lnTo>
                  <a:pt x="635" y="21238"/>
                </a:lnTo>
                <a:lnTo>
                  <a:pt x="422" y="20979"/>
                </a:lnTo>
                <a:lnTo>
                  <a:pt x="246" y="20665"/>
                </a:lnTo>
                <a:lnTo>
                  <a:pt x="113" y="20305"/>
                </a:lnTo>
                <a:lnTo>
                  <a:pt x="29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8" name="object 57"/>
          <p:cNvSpPr/>
          <p:nvPr/>
        </p:nvSpPr>
        <p:spPr>
          <a:xfrm>
            <a:off x="4021835" y="731519"/>
            <a:ext cx="598934" cy="39166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9" name="object 58"/>
          <p:cNvSpPr/>
          <p:nvPr/>
        </p:nvSpPr>
        <p:spPr>
          <a:xfrm>
            <a:off x="2901694" y="1511808"/>
            <a:ext cx="914401" cy="486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58" y="0"/>
                </a:moveTo>
                <a:lnTo>
                  <a:pt x="15858" y="5400"/>
                </a:lnTo>
                <a:lnTo>
                  <a:pt x="0" y="5400"/>
                </a:lnTo>
                <a:lnTo>
                  <a:pt x="0" y="16200"/>
                </a:lnTo>
                <a:lnTo>
                  <a:pt x="15858" y="16200"/>
                </a:lnTo>
                <a:lnTo>
                  <a:pt x="15858" y="21600"/>
                </a:lnTo>
                <a:lnTo>
                  <a:pt x="21600" y="10800"/>
                </a:lnTo>
                <a:lnTo>
                  <a:pt x="15858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0" name="object 59"/>
          <p:cNvSpPr/>
          <p:nvPr/>
        </p:nvSpPr>
        <p:spPr>
          <a:xfrm>
            <a:off x="4489703" y="1435608"/>
            <a:ext cx="545593" cy="57454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1" name="object 60"/>
          <p:cNvSpPr/>
          <p:nvPr/>
        </p:nvSpPr>
        <p:spPr>
          <a:xfrm>
            <a:off x="6307835" y="1435608"/>
            <a:ext cx="545593" cy="57454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2" name="object 61"/>
          <p:cNvSpPr txBox="1"/>
          <p:nvPr/>
        </p:nvSpPr>
        <p:spPr>
          <a:xfrm>
            <a:off x="4406010" y="2031949"/>
            <a:ext cx="68072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Instances</a:t>
            </a:r>
          </a:p>
        </p:txBody>
      </p:sp>
      <p:sp>
        <p:nvSpPr>
          <p:cNvPr id="933" name="object 62"/>
          <p:cNvSpPr txBox="1"/>
          <p:nvPr/>
        </p:nvSpPr>
        <p:spPr>
          <a:xfrm>
            <a:off x="6240271" y="2031949"/>
            <a:ext cx="68072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object 80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936" name="object 2"/>
          <p:cNvSpPr txBox="1"/>
          <p:nvPr>
            <p:ph type="title"/>
          </p:nvPr>
        </p:nvSpPr>
        <p:spPr>
          <a:xfrm>
            <a:off x="415542" y="139064"/>
            <a:ext cx="308737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Instance Lifecycle</a:t>
            </a:r>
          </a:p>
        </p:txBody>
      </p:sp>
      <p:sp>
        <p:nvSpPr>
          <p:cNvPr id="937" name="object 3"/>
          <p:cNvSpPr txBox="1"/>
          <p:nvPr/>
        </p:nvSpPr>
        <p:spPr>
          <a:xfrm>
            <a:off x="693216" y="1532636"/>
            <a:ext cx="20955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4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0"/>
              <a:t>I</a:t>
            </a:r>
          </a:p>
        </p:txBody>
      </p:sp>
      <p:sp>
        <p:nvSpPr>
          <p:cNvPr id="938" name="object 4"/>
          <p:cNvSpPr/>
          <p:nvPr/>
        </p:nvSpPr>
        <p:spPr>
          <a:xfrm>
            <a:off x="525780" y="897635"/>
            <a:ext cx="545594" cy="585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9" name="object 5"/>
          <p:cNvSpPr/>
          <p:nvPr/>
        </p:nvSpPr>
        <p:spPr>
          <a:xfrm>
            <a:off x="1028698" y="1089660"/>
            <a:ext cx="1427992" cy="2423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43" name="object 6"/>
          <p:cNvGrpSpPr/>
          <p:nvPr/>
        </p:nvGrpSpPr>
        <p:grpSpPr>
          <a:xfrm>
            <a:off x="1072132" y="1152144"/>
            <a:ext cx="1263272" cy="77727"/>
            <a:chOff x="0" y="0"/>
            <a:chExt cx="1263270" cy="77725"/>
          </a:xfrm>
        </p:grpSpPr>
        <p:sp>
          <p:nvSpPr>
            <p:cNvPr id="940" name="Shape"/>
            <p:cNvSpPr/>
            <p:nvPr/>
          </p:nvSpPr>
          <p:spPr>
            <a:xfrm>
              <a:off x="1185544" y="0"/>
              <a:ext cx="51820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1" name="Rectangle"/>
            <p:cNvSpPr/>
            <p:nvPr/>
          </p:nvSpPr>
          <p:spPr>
            <a:xfrm>
              <a:off x="-1" y="25906"/>
              <a:ext cx="1185547" cy="25910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2" name="Shape"/>
            <p:cNvSpPr/>
            <p:nvPr/>
          </p:nvSpPr>
          <p:spPr>
            <a:xfrm>
              <a:off x="1198498" y="25906"/>
              <a:ext cx="64773" cy="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44" name="object 7"/>
          <p:cNvSpPr/>
          <p:nvPr/>
        </p:nvSpPr>
        <p:spPr>
          <a:xfrm>
            <a:off x="2287521" y="944880"/>
            <a:ext cx="1274067" cy="5364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5" name="object 8"/>
          <p:cNvSpPr/>
          <p:nvPr/>
        </p:nvSpPr>
        <p:spPr>
          <a:xfrm>
            <a:off x="2525266" y="1042416"/>
            <a:ext cx="797054" cy="3794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6" name="object 9"/>
          <p:cNvSpPr/>
          <p:nvPr/>
        </p:nvSpPr>
        <p:spPr>
          <a:xfrm>
            <a:off x="2334766" y="969263"/>
            <a:ext cx="1179579" cy="441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1" y="0"/>
                </a:moveTo>
                <a:lnTo>
                  <a:pt x="1349" y="0"/>
                </a:lnTo>
                <a:lnTo>
                  <a:pt x="824" y="283"/>
                </a:lnTo>
                <a:lnTo>
                  <a:pt x="395" y="1055"/>
                </a:lnTo>
                <a:lnTo>
                  <a:pt x="106" y="2200"/>
                </a:lnTo>
                <a:lnTo>
                  <a:pt x="0" y="3600"/>
                </a:lnTo>
                <a:lnTo>
                  <a:pt x="0" y="18000"/>
                </a:lnTo>
                <a:lnTo>
                  <a:pt x="106" y="19400"/>
                </a:lnTo>
                <a:lnTo>
                  <a:pt x="395" y="20545"/>
                </a:lnTo>
                <a:lnTo>
                  <a:pt x="824" y="21317"/>
                </a:lnTo>
                <a:lnTo>
                  <a:pt x="1349" y="21600"/>
                </a:lnTo>
                <a:lnTo>
                  <a:pt x="20251" y="21600"/>
                </a:lnTo>
                <a:lnTo>
                  <a:pt x="20776" y="21317"/>
                </a:lnTo>
                <a:lnTo>
                  <a:pt x="21205" y="20545"/>
                </a:lnTo>
                <a:lnTo>
                  <a:pt x="21494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4" y="2200"/>
                </a:lnTo>
                <a:lnTo>
                  <a:pt x="21205" y="1055"/>
                </a:lnTo>
                <a:lnTo>
                  <a:pt x="20776" y="283"/>
                </a:lnTo>
                <a:lnTo>
                  <a:pt x="20251" y="0"/>
                </a:lnTo>
                <a:close/>
              </a:path>
            </a:pathLst>
          </a:custGeom>
          <a:solidFill>
            <a:srgbClr val="FBEB1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7" name="object 10"/>
          <p:cNvSpPr/>
          <p:nvPr/>
        </p:nvSpPr>
        <p:spPr>
          <a:xfrm>
            <a:off x="2334766" y="969263"/>
            <a:ext cx="1179579" cy="441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6" y="2200"/>
                </a:lnTo>
                <a:lnTo>
                  <a:pt x="395" y="1055"/>
                </a:lnTo>
                <a:lnTo>
                  <a:pt x="824" y="283"/>
                </a:lnTo>
                <a:lnTo>
                  <a:pt x="1349" y="0"/>
                </a:lnTo>
                <a:lnTo>
                  <a:pt x="20251" y="0"/>
                </a:lnTo>
                <a:lnTo>
                  <a:pt x="20776" y="283"/>
                </a:lnTo>
                <a:lnTo>
                  <a:pt x="21205" y="1055"/>
                </a:lnTo>
                <a:lnTo>
                  <a:pt x="21494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4" y="19400"/>
                </a:lnTo>
                <a:lnTo>
                  <a:pt x="21205" y="20545"/>
                </a:lnTo>
                <a:lnTo>
                  <a:pt x="20776" y="21317"/>
                </a:lnTo>
                <a:lnTo>
                  <a:pt x="20251" y="21600"/>
                </a:lnTo>
                <a:lnTo>
                  <a:pt x="1349" y="21600"/>
                </a:lnTo>
                <a:lnTo>
                  <a:pt x="824" y="21317"/>
                </a:lnTo>
                <a:lnTo>
                  <a:pt x="395" y="20545"/>
                </a:lnTo>
                <a:lnTo>
                  <a:pt x="106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8" name="object 11"/>
          <p:cNvSpPr txBox="1"/>
          <p:nvPr/>
        </p:nvSpPr>
        <p:spPr>
          <a:xfrm>
            <a:off x="2639947" y="1089149"/>
            <a:ext cx="57023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4"/>
              <a:t>e</a:t>
            </a:r>
            <a:r>
              <a:t>n</a:t>
            </a:r>
            <a:r>
              <a:rPr spc="-9"/>
              <a:t>d</a:t>
            </a:r>
            <a:r>
              <a:t>ing</a:t>
            </a:r>
          </a:p>
        </p:txBody>
      </p:sp>
      <p:sp>
        <p:nvSpPr>
          <p:cNvPr id="949" name="object 12"/>
          <p:cNvSpPr txBox="1"/>
          <p:nvPr/>
        </p:nvSpPr>
        <p:spPr>
          <a:xfrm>
            <a:off x="1552446" y="1018794"/>
            <a:ext cx="3879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</a:t>
            </a:r>
            <a:r>
              <a:rPr spc="-5"/>
              <a:t>c</a:t>
            </a:r>
            <a:r>
              <a:t>h</a:t>
            </a:r>
          </a:p>
        </p:txBody>
      </p:sp>
      <p:sp>
        <p:nvSpPr>
          <p:cNvPr id="950" name="object 13"/>
          <p:cNvSpPr/>
          <p:nvPr/>
        </p:nvSpPr>
        <p:spPr>
          <a:xfrm>
            <a:off x="2225039" y="1897377"/>
            <a:ext cx="1336548" cy="53797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1" name="object 14"/>
          <p:cNvSpPr/>
          <p:nvPr/>
        </p:nvSpPr>
        <p:spPr>
          <a:xfrm>
            <a:off x="2506977" y="1996438"/>
            <a:ext cx="774194" cy="37947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2" name="object 15"/>
          <p:cNvSpPr/>
          <p:nvPr/>
        </p:nvSpPr>
        <p:spPr>
          <a:xfrm>
            <a:off x="2272282" y="1921764"/>
            <a:ext cx="1242063" cy="443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5" y="0"/>
                </a:moveTo>
                <a:lnTo>
                  <a:pt x="1285" y="0"/>
                </a:lnTo>
                <a:lnTo>
                  <a:pt x="785" y="283"/>
                </a:lnTo>
                <a:lnTo>
                  <a:pt x="377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7" y="20545"/>
                </a:lnTo>
                <a:lnTo>
                  <a:pt x="785" y="21317"/>
                </a:lnTo>
                <a:lnTo>
                  <a:pt x="1285" y="21600"/>
                </a:lnTo>
                <a:lnTo>
                  <a:pt x="20315" y="21600"/>
                </a:lnTo>
                <a:lnTo>
                  <a:pt x="20815" y="21317"/>
                </a:lnTo>
                <a:lnTo>
                  <a:pt x="21223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3" y="1055"/>
                </a:lnTo>
                <a:lnTo>
                  <a:pt x="20815" y="283"/>
                </a:lnTo>
                <a:lnTo>
                  <a:pt x="20315" y="0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3" name="object 16"/>
          <p:cNvSpPr/>
          <p:nvPr/>
        </p:nvSpPr>
        <p:spPr>
          <a:xfrm>
            <a:off x="2272282" y="1921764"/>
            <a:ext cx="1242063" cy="443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7" y="1055"/>
                </a:lnTo>
                <a:lnTo>
                  <a:pt x="785" y="283"/>
                </a:lnTo>
                <a:lnTo>
                  <a:pt x="1285" y="0"/>
                </a:lnTo>
                <a:lnTo>
                  <a:pt x="20315" y="0"/>
                </a:lnTo>
                <a:lnTo>
                  <a:pt x="20815" y="283"/>
                </a:lnTo>
                <a:lnTo>
                  <a:pt x="21223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3" y="20545"/>
                </a:lnTo>
                <a:lnTo>
                  <a:pt x="20815" y="21317"/>
                </a:lnTo>
                <a:lnTo>
                  <a:pt x="20315" y="21600"/>
                </a:lnTo>
                <a:lnTo>
                  <a:pt x="1285" y="21600"/>
                </a:lnTo>
                <a:lnTo>
                  <a:pt x="785" y="21317"/>
                </a:lnTo>
                <a:lnTo>
                  <a:pt x="377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4" name="object 17"/>
          <p:cNvSpPr txBox="1"/>
          <p:nvPr/>
        </p:nvSpPr>
        <p:spPr>
          <a:xfrm>
            <a:off x="2621026" y="2042922"/>
            <a:ext cx="54737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</a:t>
            </a:r>
            <a:r>
              <a:rPr spc="-9"/>
              <a:t>n</a:t>
            </a:r>
            <a:r>
              <a:t>ing</a:t>
            </a:r>
          </a:p>
        </p:txBody>
      </p:sp>
      <p:sp>
        <p:nvSpPr>
          <p:cNvPr id="955" name="object 18"/>
          <p:cNvSpPr/>
          <p:nvPr/>
        </p:nvSpPr>
        <p:spPr>
          <a:xfrm>
            <a:off x="2763010" y="1389888"/>
            <a:ext cx="242318" cy="67360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59" name="object 19"/>
          <p:cNvGrpSpPr/>
          <p:nvPr/>
        </p:nvGrpSpPr>
        <p:grpSpPr>
          <a:xfrm>
            <a:off x="2845305" y="1411985"/>
            <a:ext cx="77727" cy="511304"/>
            <a:chOff x="0" y="0"/>
            <a:chExt cx="77726" cy="511302"/>
          </a:xfrm>
        </p:grpSpPr>
        <p:sp>
          <p:nvSpPr>
            <p:cNvPr id="956" name="Shape"/>
            <p:cNvSpPr/>
            <p:nvPr/>
          </p:nvSpPr>
          <p:spPr>
            <a:xfrm>
              <a:off x="-1" y="433577"/>
              <a:ext cx="71250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7" name="Rectangle"/>
            <p:cNvSpPr/>
            <p:nvPr/>
          </p:nvSpPr>
          <p:spPr>
            <a:xfrm>
              <a:off x="25908" y="0"/>
              <a:ext cx="25910" cy="446532"/>
            </a:xfrm>
            <a:prstGeom prst="rect">
              <a:avLst/>
            </a:pr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8" name="Shape"/>
            <p:cNvSpPr/>
            <p:nvPr/>
          </p:nvSpPr>
          <p:spPr>
            <a:xfrm>
              <a:off x="51816" y="433577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60" name="object 20"/>
          <p:cNvSpPr/>
          <p:nvPr/>
        </p:nvSpPr>
        <p:spPr>
          <a:xfrm>
            <a:off x="1409699" y="2109216"/>
            <a:ext cx="986029" cy="24231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64" name="object 21"/>
          <p:cNvGrpSpPr/>
          <p:nvPr/>
        </p:nvGrpSpPr>
        <p:grpSpPr>
          <a:xfrm>
            <a:off x="1453132" y="2171700"/>
            <a:ext cx="821058" cy="77727"/>
            <a:chOff x="0" y="0"/>
            <a:chExt cx="821056" cy="77726"/>
          </a:xfrm>
        </p:grpSpPr>
        <p:sp>
          <p:nvSpPr>
            <p:cNvPr id="961" name="Shape"/>
            <p:cNvSpPr/>
            <p:nvPr/>
          </p:nvSpPr>
          <p:spPr>
            <a:xfrm>
              <a:off x="743331" y="0"/>
              <a:ext cx="5181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0" y="25906"/>
              <a:ext cx="743333" cy="25912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3" name="Shape"/>
            <p:cNvSpPr/>
            <p:nvPr/>
          </p:nvSpPr>
          <p:spPr>
            <a:xfrm>
              <a:off x="756286" y="25906"/>
              <a:ext cx="64771" cy="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65" name="object 22"/>
          <p:cNvSpPr/>
          <p:nvPr/>
        </p:nvSpPr>
        <p:spPr>
          <a:xfrm>
            <a:off x="147828" y="1921764"/>
            <a:ext cx="1336548" cy="53645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6" name="object 23"/>
          <p:cNvSpPr/>
          <p:nvPr/>
        </p:nvSpPr>
        <p:spPr>
          <a:xfrm>
            <a:off x="367283" y="2019300"/>
            <a:ext cx="899162" cy="37947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7" name="object 24"/>
          <p:cNvSpPr/>
          <p:nvPr/>
        </p:nvSpPr>
        <p:spPr>
          <a:xfrm>
            <a:off x="195069" y="1946148"/>
            <a:ext cx="1242063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9" y="0"/>
                </a:moveTo>
                <a:lnTo>
                  <a:pt x="1281" y="0"/>
                </a:lnTo>
                <a:lnTo>
                  <a:pt x="782" y="283"/>
                </a:lnTo>
                <a:lnTo>
                  <a:pt x="375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5" y="20545"/>
                </a:lnTo>
                <a:lnTo>
                  <a:pt x="782" y="21317"/>
                </a:lnTo>
                <a:lnTo>
                  <a:pt x="1281" y="21600"/>
                </a:lnTo>
                <a:lnTo>
                  <a:pt x="20319" y="21600"/>
                </a:lnTo>
                <a:lnTo>
                  <a:pt x="20817" y="21317"/>
                </a:lnTo>
                <a:lnTo>
                  <a:pt x="21225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5" y="1055"/>
                </a:lnTo>
                <a:lnTo>
                  <a:pt x="20817" y="283"/>
                </a:lnTo>
                <a:lnTo>
                  <a:pt x="20319" y="0"/>
                </a:lnTo>
                <a:close/>
              </a:path>
            </a:pathLst>
          </a:custGeom>
          <a:solidFill>
            <a:srgbClr val="F9C57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8" name="object 25"/>
          <p:cNvSpPr/>
          <p:nvPr/>
        </p:nvSpPr>
        <p:spPr>
          <a:xfrm>
            <a:off x="195069" y="1946148"/>
            <a:ext cx="1242063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5" y="1055"/>
                </a:lnTo>
                <a:lnTo>
                  <a:pt x="782" y="283"/>
                </a:lnTo>
                <a:lnTo>
                  <a:pt x="1281" y="0"/>
                </a:lnTo>
                <a:lnTo>
                  <a:pt x="20319" y="0"/>
                </a:lnTo>
                <a:lnTo>
                  <a:pt x="20817" y="283"/>
                </a:lnTo>
                <a:lnTo>
                  <a:pt x="21225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5" y="20545"/>
                </a:lnTo>
                <a:lnTo>
                  <a:pt x="20817" y="21317"/>
                </a:lnTo>
                <a:lnTo>
                  <a:pt x="20319" y="21600"/>
                </a:lnTo>
                <a:lnTo>
                  <a:pt x="1281" y="21600"/>
                </a:lnTo>
                <a:lnTo>
                  <a:pt x="782" y="21317"/>
                </a:lnTo>
                <a:lnTo>
                  <a:pt x="375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9" name="object 26"/>
          <p:cNvSpPr txBox="1"/>
          <p:nvPr/>
        </p:nvSpPr>
        <p:spPr>
          <a:xfrm>
            <a:off x="480466" y="2066288"/>
            <a:ext cx="67246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reb</a:t>
            </a:r>
            <a:r>
              <a:rPr spc="-4"/>
              <a:t>o</a:t>
            </a:r>
            <a:r>
              <a:t>ot</a:t>
            </a:r>
            <a:r>
              <a:rPr spc="4"/>
              <a:t>i</a:t>
            </a:r>
            <a:r>
              <a:t>ng</a:t>
            </a:r>
          </a:p>
        </p:txBody>
      </p:sp>
      <p:sp>
        <p:nvSpPr>
          <p:cNvPr id="970" name="object 27"/>
          <p:cNvSpPr txBox="1"/>
          <p:nvPr/>
        </p:nvSpPr>
        <p:spPr>
          <a:xfrm>
            <a:off x="1665477" y="1892299"/>
            <a:ext cx="37655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0"/>
              <a:t>boot</a:t>
            </a:r>
          </a:p>
        </p:txBody>
      </p:sp>
      <p:sp>
        <p:nvSpPr>
          <p:cNvPr id="971" name="object 28"/>
          <p:cNvSpPr/>
          <p:nvPr/>
        </p:nvSpPr>
        <p:spPr>
          <a:xfrm>
            <a:off x="1331974" y="1946148"/>
            <a:ext cx="944882" cy="24231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74" name="object 29"/>
          <p:cNvGrpSpPr/>
          <p:nvPr/>
        </p:nvGrpSpPr>
        <p:grpSpPr>
          <a:xfrm>
            <a:off x="1453132" y="2009267"/>
            <a:ext cx="780545" cy="77728"/>
            <a:chOff x="0" y="0"/>
            <a:chExt cx="780543" cy="77726"/>
          </a:xfrm>
        </p:grpSpPr>
        <p:sp>
          <p:nvSpPr>
            <p:cNvPr id="972" name="Shape"/>
            <p:cNvSpPr/>
            <p:nvPr/>
          </p:nvSpPr>
          <p:spPr>
            <a:xfrm>
              <a:off x="-1" y="0"/>
              <a:ext cx="77981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623"/>
                  </a:lnTo>
                  <a:lnTo>
                    <a:pt x="21459" y="21600"/>
                  </a:lnTo>
                  <a:lnTo>
                    <a:pt x="21506" y="14391"/>
                  </a:lnTo>
                  <a:lnTo>
                    <a:pt x="17906" y="14364"/>
                  </a:lnTo>
                  <a:lnTo>
                    <a:pt x="17976" y="7165"/>
                  </a:lnTo>
                  <a:lnTo>
                    <a:pt x="21553" y="716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3" name="Shape"/>
            <p:cNvSpPr/>
            <p:nvPr/>
          </p:nvSpPr>
          <p:spPr>
            <a:xfrm>
              <a:off x="77639" y="25876"/>
              <a:ext cx="702905" cy="3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" y="0"/>
                  </a:moveTo>
                  <a:lnTo>
                    <a:pt x="0" y="17968"/>
                  </a:lnTo>
                  <a:lnTo>
                    <a:pt x="21592" y="21600"/>
                  </a:lnTo>
                  <a:lnTo>
                    <a:pt x="21600" y="363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75" name="object 30"/>
          <p:cNvSpPr/>
          <p:nvPr/>
        </p:nvSpPr>
        <p:spPr>
          <a:xfrm>
            <a:off x="3393947" y="1089660"/>
            <a:ext cx="3688081" cy="902209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79" name="object 31"/>
          <p:cNvGrpSpPr/>
          <p:nvPr/>
        </p:nvGrpSpPr>
        <p:grpSpPr>
          <a:xfrm>
            <a:off x="3515104" y="1152144"/>
            <a:ext cx="3524381" cy="776862"/>
            <a:chOff x="0" y="0"/>
            <a:chExt cx="3524380" cy="776861"/>
          </a:xfrm>
        </p:grpSpPr>
        <p:sp>
          <p:nvSpPr>
            <p:cNvPr id="976" name="Shape"/>
            <p:cNvSpPr/>
            <p:nvPr/>
          </p:nvSpPr>
          <p:spPr>
            <a:xfrm>
              <a:off x="3498470" y="38861"/>
              <a:ext cx="25910" cy="73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9"/>
                  </a:lnTo>
                  <a:lnTo>
                    <a:pt x="10800" y="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7" name="Shape"/>
            <p:cNvSpPr/>
            <p:nvPr/>
          </p:nvSpPr>
          <p:spPr>
            <a:xfrm>
              <a:off x="0" y="-1"/>
              <a:ext cx="77726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8" name="Shape"/>
            <p:cNvSpPr/>
            <p:nvPr/>
          </p:nvSpPr>
          <p:spPr>
            <a:xfrm>
              <a:off x="77722" y="25907"/>
              <a:ext cx="3446659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63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38" y="21600"/>
                  </a:lnTo>
                  <a:lnTo>
                    <a:pt x="21438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80" name="object 32"/>
          <p:cNvSpPr txBox="1"/>
          <p:nvPr/>
        </p:nvSpPr>
        <p:spPr>
          <a:xfrm>
            <a:off x="5076825" y="1030986"/>
            <a:ext cx="25780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5"/>
              <a:t>ta</a:t>
            </a:r>
            <a:r>
              <a:t>rt</a:t>
            </a:r>
          </a:p>
        </p:txBody>
      </p:sp>
      <p:sp>
        <p:nvSpPr>
          <p:cNvPr id="981" name="object 33"/>
          <p:cNvSpPr/>
          <p:nvPr/>
        </p:nvSpPr>
        <p:spPr>
          <a:xfrm>
            <a:off x="2211321" y="3805428"/>
            <a:ext cx="1350267" cy="53645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2" name="object 34"/>
          <p:cNvSpPr/>
          <p:nvPr/>
        </p:nvSpPr>
        <p:spPr>
          <a:xfrm>
            <a:off x="2400299" y="3904488"/>
            <a:ext cx="969265" cy="377954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3" name="object 35"/>
          <p:cNvSpPr/>
          <p:nvPr/>
        </p:nvSpPr>
        <p:spPr>
          <a:xfrm>
            <a:off x="2258565" y="3829810"/>
            <a:ext cx="1255780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3" y="0"/>
                </a:moveTo>
                <a:lnTo>
                  <a:pt x="1267" y="0"/>
                </a:lnTo>
                <a:lnTo>
                  <a:pt x="774" y="283"/>
                </a:lnTo>
                <a:lnTo>
                  <a:pt x="371" y="1055"/>
                </a:lnTo>
                <a:lnTo>
                  <a:pt x="100" y="2200"/>
                </a:lnTo>
                <a:lnTo>
                  <a:pt x="0" y="3600"/>
                </a:lnTo>
                <a:lnTo>
                  <a:pt x="0" y="18000"/>
                </a:lnTo>
                <a:lnTo>
                  <a:pt x="100" y="19401"/>
                </a:lnTo>
                <a:lnTo>
                  <a:pt x="371" y="20546"/>
                </a:lnTo>
                <a:lnTo>
                  <a:pt x="774" y="21317"/>
                </a:lnTo>
                <a:lnTo>
                  <a:pt x="1267" y="21600"/>
                </a:lnTo>
                <a:lnTo>
                  <a:pt x="20333" y="21600"/>
                </a:lnTo>
                <a:lnTo>
                  <a:pt x="20826" y="21317"/>
                </a:lnTo>
                <a:lnTo>
                  <a:pt x="21229" y="20546"/>
                </a:lnTo>
                <a:lnTo>
                  <a:pt x="21500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00" y="2200"/>
                </a:lnTo>
                <a:lnTo>
                  <a:pt x="21229" y="1055"/>
                </a:lnTo>
                <a:lnTo>
                  <a:pt x="20826" y="283"/>
                </a:lnTo>
                <a:lnTo>
                  <a:pt x="20333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4" name="object 36"/>
          <p:cNvSpPr/>
          <p:nvPr/>
        </p:nvSpPr>
        <p:spPr>
          <a:xfrm>
            <a:off x="2258565" y="3829810"/>
            <a:ext cx="1255780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0" y="2200"/>
                </a:lnTo>
                <a:lnTo>
                  <a:pt x="371" y="1055"/>
                </a:lnTo>
                <a:lnTo>
                  <a:pt x="774" y="283"/>
                </a:lnTo>
                <a:lnTo>
                  <a:pt x="1267" y="0"/>
                </a:lnTo>
                <a:lnTo>
                  <a:pt x="20333" y="0"/>
                </a:lnTo>
                <a:lnTo>
                  <a:pt x="20826" y="283"/>
                </a:lnTo>
                <a:lnTo>
                  <a:pt x="21229" y="1055"/>
                </a:lnTo>
                <a:lnTo>
                  <a:pt x="2150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500" y="19401"/>
                </a:lnTo>
                <a:lnTo>
                  <a:pt x="21229" y="20546"/>
                </a:lnTo>
                <a:lnTo>
                  <a:pt x="20826" y="21317"/>
                </a:lnTo>
                <a:lnTo>
                  <a:pt x="20333" y="21600"/>
                </a:lnTo>
                <a:lnTo>
                  <a:pt x="1267" y="21600"/>
                </a:lnTo>
                <a:lnTo>
                  <a:pt x="774" y="21317"/>
                </a:lnTo>
                <a:lnTo>
                  <a:pt x="371" y="20546"/>
                </a:lnTo>
                <a:lnTo>
                  <a:pt x="100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5" name="object 37"/>
          <p:cNvSpPr txBox="1"/>
          <p:nvPr/>
        </p:nvSpPr>
        <p:spPr>
          <a:xfrm>
            <a:off x="2514980" y="3950308"/>
            <a:ext cx="74231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termin</a:t>
            </a:r>
            <a:r>
              <a:rPr spc="-4"/>
              <a:t>a</a:t>
            </a:r>
            <a:r>
              <a:rPr spc="-9"/>
              <a:t>t</a:t>
            </a:r>
            <a:r>
              <a:t>ed</a:t>
            </a:r>
          </a:p>
        </p:txBody>
      </p:sp>
      <p:sp>
        <p:nvSpPr>
          <p:cNvPr id="986" name="object 38"/>
          <p:cNvSpPr/>
          <p:nvPr/>
        </p:nvSpPr>
        <p:spPr>
          <a:xfrm>
            <a:off x="2769105" y="3296410"/>
            <a:ext cx="242318" cy="67360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0" name="object 39"/>
          <p:cNvGrpSpPr/>
          <p:nvPr/>
        </p:nvGrpSpPr>
        <p:grpSpPr>
          <a:xfrm>
            <a:off x="2851404" y="3318509"/>
            <a:ext cx="77726" cy="511303"/>
            <a:chOff x="0" y="0"/>
            <a:chExt cx="77725" cy="511302"/>
          </a:xfrm>
        </p:grpSpPr>
        <p:sp>
          <p:nvSpPr>
            <p:cNvPr id="987" name="Shape"/>
            <p:cNvSpPr/>
            <p:nvPr/>
          </p:nvSpPr>
          <p:spPr>
            <a:xfrm>
              <a:off x="-1" y="433576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25907" y="0"/>
              <a:ext cx="25910" cy="446532"/>
            </a:xfrm>
            <a:prstGeom prst="rect">
              <a:avLst/>
            </a:pr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9" name="Shape"/>
            <p:cNvSpPr/>
            <p:nvPr/>
          </p:nvSpPr>
          <p:spPr>
            <a:xfrm>
              <a:off x="51815" y="433576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91" name="object 40"/>
          <p:cNvSpPr/>
          <p:nvPr/>
        </p:nvSpPr>
        <p:spPr>
          <a:xfrm>
            <a:off x="2225039" y="2851404"/>
            <a:ext cx="1336548" cy="53645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2" name="object 41"/>
          <p:cNvSpPr/>
          <p:nvPr/>
        </p:nvSpPr>
        <p:spPr>
          <a:xfrm>
            <a:off x="2284476" y="2950464"/>
            <a:ext cx="1219202" cy="37795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3" name="object 42"/>
          <p:cNvSpPr/>
          <p:nvPr/>
        </p:nvSpPr>
        <p:spPr>
          <a:xfrm>
            <a:off x="2272282" y="2875788"/>
            <a:ext cx="1242063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9" y="0"/>
                </a:moveTo>
                <a:lnTo>
                  <a:pt x="1281" y="0"/>
                </a:lnTo>
                <a:lnTo>
                  <a:pt x="783" y="283"/>
                </a:lnTo>
                <a:lnTo>
                  <a:pt x="375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5" y="20545"/>
                </a:lnTo>
                <a:lnTo>
                  <a:pt x="783" y="21317"/>
                </a:lnTo>
                <a:lnTo>
                  <a:pt x="1281" y="21600"/>
                </a:lnTo>
                <a:lnTo>
                  <a:pt x="20319" y="21600"/>
                </a:lnTo>
                <a:lnTo>
                  <a:pt x="20817" y="21317"/>
                </a:lnTo>
                <a:lnTo>
                  <a:pt x="21225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5" y="1055"/>
                </a:lnTo>
                <a:lnTo>
                  <a:pt x="20817" y="283"/>
                </a:lnTo>
                <a:lnTo>
                  <a:pt x="20319" y="0"/>
                </a:lnTo>
                <a:close/>
              </a:path>
            </a:pathLst>
          </a:custGeom>
          <a:solidFill>
            <a:srgbClr val="FBEB1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4" name="object 43"/>
          <p:cNvSpPr/>
          <p:nvPr/>
        </p:nvSpPr>
        <p:spPr>
          <a:xfrm>
            <a:off x="2272282" y="2875788"/>
            <a:ext cx="1242063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5" y="1055"/>
                </a:lnTo>
                <a:lnTo>
                  <a:pt x="783" y="283"/>
                </a:lnTo>
                <a:lnTo>
                  <a:pt x="1281" y="0"/>
                </a:lnTo>
                <a:lnTo>
                  <a:pt x="20319" y="0"/>
                </a:lnTo>
                <a:lnTo>
                  <a:pt x="20817" y="283"/>
                </a:lnTo>
                <a:lnTo>
                  <a:pt x="21225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5" y="20545"/>
                </a:lnTo>
                <a:lnTo>
                  <a:pt x="20817" y="21317"/>
                </a:lnTo>
                <a:lnTo>
                  <a:pt x="20319" y="21600"/>
                </a:lnTo>
                <a:lnTo>
                  <a:pt x="1281" y="21600"/>
                </a:lnTo>
                <a:lnTo>
                  <a:pt x="783" y="21317"/>
                </a:lnTo>
                <a:lnTo>
                  <a:pt x="375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5" name="object 44"/>
          <p:cNvSpPr txBox="1"/>
          <p:nvPr/>
        </p:nvSpPr>
        <p:spPr>
          <a:xfrm>
            <a:off x="2398522" y="2996944"/>
            <a:ext cx="991870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4"/>
              <a:t>h</a:t>
            </a:r>
            <a:r>
              <a:t>ut</a:t>
            </a:r>
            <a:r>
              <a:rPr spc="4"/>
              <a:t>t</a:t>
            </a:r>
            <a:r>
              <a:t>in</a:t>
            </a:r>
            <a:r>
              <a:rPr spc="-4"/>
              <a:t>g</a:t>
            </a:r>
            <a:r>
              <a:t>-d</a:t>
            </a:r>
            <a:r>
              <a:rPr spc="-19"/>
              <a:t>o</a:t>
            </a:r>
            <a:r>
              <a:rPr spc="15"/>
              <a:t>w</a:t>
            </a:r>
            <a:r>
              <a:t>n</a:t>
            </a:r>
          </a:p>
        </p:txBody>
      </p:sp>
      <p:sp>
        <p:nvSpPr>
          <p:cNvPr id="996" name="object 45"/>
          <p:cNvSpPr/>
          <p:nvPr/>
        </p:nvSpPr>
        <p:spPr>
          <a:xfrm>
            <a:off x="2758438" y="2343911"/>
            <a:ext cx="242317" cy="67360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00" name="object 46"/>
          <p:cNvGrpSpPr/>
          <p:nvPr/>
        </p:nvGrpSpPr>
        <p:grpSpPr>
          <a:xfrm>
            <a:off x="2840733" y="2366010"/>
            <a:ext cx="77727" cy="511303"/>
            <a:chOff x="0" y="0"/>
            <a:chExt cx="77726" cy="511302"/>
          </a:xfrm>
        </p:grpSpPr>
        <p:sp>
          <p:nvSpPr>
            <p:cNvPr id="997" name="Shape"/>
            <p:cNvSpPr/>
            <p:nvPr/>
          </p:nvSpPr>
          <p:spPr>
            <a:xfrm>
              <a:off x="-1" y="433576"/>
              <a:ext cx="71250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8" name="Rectangle"/>
            <p:cNvSpPr/>
            <p:nvPr/>
          </p:nvSpPr>
          <p:spPr>
            <a:xfrm>
              <a:off x="25907" y="0"/>
              <a:ext cx="25910" cy="446532"/>
            </a:xfrm>
            <a:prstGeom prst="rect">
              <a:avLst/>
            </a:pr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9" name="Shape"/>
            <p:cNvSpPr/>
            <p:nvPr/>
          </p:nvSpPr>
          <p:spPr>
            <a:xfrm>
              <a:off x="51815" y="433576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01" name="object 47"/>
          <p:cNvSpPr/>
          <p:nvPr/>
        </p:nvSpPr>
        <p:spPr>
          <a:xfrm>
            <a:off x="2555748" y="2542032"/>
            <a:ext cx="644653" cy="1554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2" name="object 48"/>
          <p:cNvSpPr txBox="1"/>
          <p:nvPr/>
        </p:nvSpPr>
        <p:spPr>
          <a:xfrm>
            <a:off x="2622042" y="2527554"/>
            <a:ext cx="51244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Terminate</a:t>
            </a:r>
          </a:p>
        </p:txBody>
      </p:sp>
      <p:sp>
        <p:nvSpPr>
          <p:cNvPr id="1003" name="object 49"/>
          <p:cNvSpPr/>
          <p:nvPr/>
        </p:nvSpPr>
        <p:spPr>
          <a:xfrm>
            <a:off x="3393947" y="2348483"/>
            <a:ext cx="3688081" cy="184404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07" name="object 50"/>
          <p:cNvGrpSpPr/>
          <p:nvPr/>
        </p:nvGrpSpPr>
        <p:grpSpPr>
          <a:xfrm>
            <a:off x="3515104" y="2370581"/>
            <a:ext cx="3524381" cy="1719432"/>
            <a:chOff x="0" y="0"/>
            <a:chExt cx="3524380" cy="1719430"/>
          </a:xfrm>
        </p:grpSpPr>
        <p:sp>
          <p:nvSpPr>
            <p:cNvPr id="1004" name="Shape"/>
            <p:cNvSpPr/>
            <p:nvPr/>
          </p:nvSpPr>
          <p:spPr>
            <a:xfrm>
              <a:off x="0" y="1641704"/>
              <a:ext cx="77726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5" name="Shape"/>
            <p:cNvSpPr/>
            <p:nvPr/>
          </p:nvSpPr>
          <p:spPr>
            <a:xfrm>
              <a:off x="77722" y="1667612"/>
              <a:ext cx="3446659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3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63" y="21600"/>
                  </a:lnTo>
                  <a:lnTo>
                    <a:pt x="21600" y="16761"/>
                  </a:lnTo>
                  <a:lnTo>
                    <a:pt x="21600" y="10800"/>
                  </a:lnTo>
                  <a:lnTo>
                    <a:pt x="21438" y="10800"/>
                  </a:lnTo>
                  <a:lnTo>
                    <a:pt x="21438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6" name="Shape"/>
            <p:cNvSpPr/>
            <p:nvPr/>
          </p:nvSpPr>
          <p:spPr>
            <a:xfrm>
              <a:off x="3498470" y="-1"/>
              <a:ext cx="25910" cy="168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1434"/>
                  </a:lnTo>
                  <a:lnTo>
                    <a:pt x="21600" y="2143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08" name="object 51"/>
          <p:cNvSpPr txBox="1"/>
          <p:nvPr/>
        </p:nvSpPr>
        <p:spPr>
          <a:xfrm>
            <a:off x="4948809" y="3874108"/>
            <a:ext cx="51244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Terminate</a:t>
            </a:r>
          </a:p>
        </p:txBody>
      </p:sp>
      <p:sp>
        <p:nvSpPr>
          <p:cNvPr id="1009" name="object 52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0" name="object 53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1" name="object 54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2" name="object 55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3" name="object 56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4" name="object 57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5" name="object 58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6" name="object 59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7" name="object 60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8" name="object 61"/>
          <p:cNvSpPr/>
          <p:nvPr/>
        </p:nvSpPr>
        <p:spPr>
          <a:xfrm>
            <a:off x="3546347" y="758951"/>
            <a:ext cx="4418078" cy="3593592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9" name="object 62"/>
          <p:cNvSpPr/>
          <p:nvPr/>
        </p:nvSpPr>
        <p:spPr>
          <a:xfrm>
            <a:off x="3603497" y="793241"/>
            <a:ext cx="4303777" cy="347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" y="3305"/>
                </a:lnTo>
                <a:lnTo>
                  <a:pt x="38" y="3016"/>
                </a:lnTo>
                <a:lnTo>
                  <a:pt x="85" y="2735"/>
                </a:lnTo>
                <a:lnTo>
                  <a:pt x="148" y="2462"/>
                </a:lnTo>
                <a:lnTo>
                  <a:pt x="229" y="2199"/>
                </a:lnTo>
                <a:lnTo>
                  <a:pt x="325" y="1945"/>
                </a:lnTo>
                <a:lnTo>
                  <a:pt x="436" y="1704"/>
                </a:lnTo>
                <a:lnTo>
                  <a:pt x="561" y="1474"/>
                </a:lnTo>
                <a:lnTo>
                  <a:pt x="701" y="1257"/>
                </a:lnTo>
                <a:lnTo>
                  <a:pt x="852" y="1054"/>
                </a:lnTo>
                <a:lnTo>
                  <a:pt x="1016" y="867"/>
                </a:lnTo>
                <a:lnTo>
                  <a:pt x="1191" y="695"/>
                </a:lnTo>
                <a:lnTo>
                  <a:pt x="1377" y="539"/>
                </a:lnTo>
                <a:lnTo>
                  <a:pt x="1573" y="402"/>
                </a:lnTo>
                <a:lnTo>
                  <a:pt x="1777" y="283"/>
                </a:lnTo>
                <a:lnTo>
                  <a:pt x="1990" y="184"/>
                </a:lnTo>
                <a:lnTo>
                  <a:pt x="2211" y="105"/>
                </a:lnTo>
                <a:lnTo>
                  <a:pt x="2438" y="47"/>
                </a:lnTo>
                <a:lnTo>
                  <a:pt x="2672" y="12"/>
                </a:lnTo>
                <a:lnTo>
                  <a:pt x="2910" y="0"/>
                </a:lnTo>
                <a:lnTo>
                  <a:pt x="18690" y="0"/>
                </a:lnTo>
                <a:lnTo>
                  <a:pt x="18928" y="12"/>
                </a:lnTo>
                <a:lnTo>
                  <a:pt x="19162" y="47"/>
                </a:lnTo>
                <a:lnTo>
                  <a:pt x="19389" y="105"/>
                </a:lnTo>
                <a:lnTo>
                  <a:pt x="19610" y="184"/>
                </a:lnTo>
                <a:lnTo>
                  <a:pt x="19823" y="283"/>
                </a:lnTo>
                <a:lnTo>
                  <a:pt x="20027" y="402"/>
                </a:lnTo>
                <a:lnTo>
                  <a:pt x="20223" y="539"/>
                </a:lnTo>
                <a:lnTo>
                  <a:pt x="20409" y="695"/>
                </a:lnTo>
                <a:lnTo>
                  <a:pt x="20584" y="867"/>
                </a:lnTo>
                <a:lnTo>
                  <a:pt x="20748" y="1054"/>
                </a:lnTo>
                <a:lnTo>
                  <a:pt x="20899" y="1257"/>
                </a:lnTo>
                <a:lnTo>
                  <a:pt x="21039" y="1474"/>
                </a:lnTo>
                <a:lnTo>
                  <a:pt x="21164" y="1704"/>
                </a:lnTo>
                <a:lnTo>
                  <a:pt x="21275" y="1945"/>
                </a:lnTo>
                <a:lnTo>
                  <a:pt x="21371" y="2199"/>
                </a:lnTo>
                <a:lnTo>
                  <a:pt x="21452" y="2462"/>
                </a:lnTo>
                <a:lnTo>
                  <a:pt x="21515" y="2735"/>
                </a:lnTo>
                <a:lnTo>
                  <a:pt x="21562" y="3016"/>
                </a:lnTo>
                <a:lnTo>
                  <a:pt x="21590" y="3305"/>
                </a:lnTo>
                <a:lnTo>
                  <a:pt x="21600" y="3600"/>
                </a:lnTo>
                <a:lnTo>
                  <a:pt x="21600" y="18000"/>
                </a:lnTo>
                <a:lnTo>
                  <a:pt x="21590" y="18295"/>
                </a:lnTo>
                <a:lnTo>
                  <a:pt x="21562" y="18584"/>
                </a:lnTo>
                <a:lnTo>
                  <a:pt x="21515" y="18865"/>
                </a:lnTo>
                <a:lnTo>
                  <a:pt x="21452" y="19138"/>
                </a:lnTo>
                <a:lnTo>
                  <a:pt x="21371" y="19401"/>
                </a:lnTo>
                <a:lnTo>
                  <a:pt x="21275" y="19654"/>
                </a:lnTo>
                <a:lnTo>
                  <a:pt x="21164" y="19896"/>
                </a:lnTo>
                <a:lnTo>
                  <a:pt x="21039" y="20126"/>
                </a:lnTo>
                <a:lnTo>
                  <a:pt x="20899" y="20343"/>
                </a:lnTo>
                <a:lnTo>
                  <a:pt x="20748" y="20546"/>
                </a:lnTo>
                <a:lnTo>
                  <a:pt x="20584" y="20733"/>
                </a:lnTo>
                <a:lnTo>
                  <a:pt x="20409" y="20905"/>
                </a:lnTo>
                <a:lnTo>
                  <a:pt x="20223" y="21061"/>
                </a:lnTo>
                <a:lnTo>
                  <a:pt x="20027" y="21198"/>
                </a:lnTo>
                <a:lnTo>
                  <a:pt x="19823" y="21317"/>
                </a:lnTo>
                <a:lnTo>
                  <a:pt x="19610" y="21416"/>
                </a:lnTo>
                <a:lnTo>
                  <a:pt x="19389" y="21495"/>
                </a:lnTo>
                <a:lnTo>
                  <a:pt x="19162" y="21553"/>
                </a:lnTo>
                <a:lnTo>
                  <a:pt x="18928" y="21588"/>
                </a:lnTo>
                <a:lnTo>
                  <a:pt x="18690" y="21600"/>
                </a:lnTo>
                <a:lnTo>
                  <a:pt x="2910" y="21600"/>
                </a:lnTo>
                <a:lnTo>
                  <a:pt x="2672" y="21588"/>
                </a:lnTo>
                <a:lnTo>
                  <a:pt x="2438" y="21553"/>
                </a:lnTo>
                <a:lnTo>
                  <a:pt x="2211" y="21495"/>
                </a:lnTo>
                <a:lnTo>
                  <a:pt x="1990" y="21416"/>
                </a:lnTo>
                <a:lnTo>
                  <a:pt x="1777" y="21317"/>
                </a:lnTo>
                <a:lnTo>
                  <a:pt x="1573" y="21198"/>
                </a:lnTo>
                <a:lnTo>
                  <a:pt x="1377" y="21061"/>
                </a:lnTo>
                <a:lnTo>
                  <a:pt x="1191" y="20905"/>
                </a:lnTo>
                <a:lnTo>
                  <a:pt x="1016" y="20733"/>
                </a:lnTo>
                <a:lnTo>
                  <a:pt x="852" y="20546"/>
                </a:lnTo>
                <a:lnTo>
                  <a:pt x="701" y="20343"/>
                </a:lnTo>
                <a:lnTo>
                  <a:pt x="561" y="20126"/>
                </a:lnTo>
                <a:lnTo>
                  <a:pt x="436" y="19896"/>
                </a:lnTo>
                <a:lnTo>
                  <a:pt x="325" y="19654"/>
                </a:lnTo>
                <a:lnTo>
                  <a:pt x="229" y="19401"/>
                </a:lnTo>
                <a:lnTo>
                  <a:pt x="148" y="19138"/>
                </a:lnTo>
                <a:lnTo>
                  <a:pt x="85" y="18865"/>
                </a:lnTo>
                <a:lnTo>
                  <a:pt x="38" y="18584"/>
                </a:lnTo>
                <a:lnTo>
                  <a:pt x="10" y="18295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8956">
            <a:solidFill>
              <a:srgbClr val="00AFEF"/>
            </a:solidFill>
            <a:prstDash val="lgDashDot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0" name="object 63"/>
          <p:cNvSpPr txBox="1"/>
          <p:nvPr/>
        </p:nvSpPr>
        <p:spPr>
          <a:xfrm>
            <a:off x="5273421" y="584962"/>
            <a:ext cx="13589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EBS-backed instances</a:t>
            </a:r>
            <a:r>
              <a:rPr spc="10"/>
              <a:t> </a:t>
            </a:r>
            <a:r>
              <a:rPr spc="0"/>
              <a:t>only</a:t>
            </a:r>
          </a:p>
        </p:txBody>
      </p:sp>
      <p:sp>
        <p:nvSpPr>
          <p:cNvPr id="1021" name="object 64"/>
          <p:cNvSpPr/>
          <p:nvPr/>
        </p:nvSpPr>
        <p:spPr>
          <a:xfrm>
            <a:off x="4893564" y="225551"/>
            <a:ext cx="368810" cy="521211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2" name="object 65"/>
          <p:cNvSpPr/>
          <p:nvPr/>
        </p:nvSpPr>
        <p:spPr>
          <a:xfrm>
            <a:off x="3471671" y="2042160"/>
            <a:ext cx="986029" cy="24231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26" name="object 66"/>
          <p:cNvGrpSpPr/>
          <p:nvPr/>
        </p:nvGrpSpPr>
        <p:grpSpPr>
          <a:xfrm>
            <a:off x="3515104" y="2104644"/>
            <a:ext cx="821059" cy="77728"/>
            <a:chOff x="0" y="0"/>
            <a:chExt cx="821057" cy="77726"/>
          </a:xfrm>
        </p:grpSpPr>
        <p:sp>
          <p:nvSpPr>
            <p:cNvPr id="1023" name="Shape"/>
            <p:cNvSpPr/>
            <p:nvPr/>
          </p:nvSpPr>
          <p:spPr>
            <a:xfrm>
              <a:off x="743332" y="0"/>
              <a:ext cx="5181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4" name="Rectangle"/>
            <p:cNvSpPr/>
            <p:nvPr/>
          </p:nvSpPr>
          <p:spPr>
            <a:xfrm>
              <a:off x="-1" y="25906"/>
              <a:ext cx="743334" cy="25912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5" name="Shape"/>
            <p:cNvSpPr/>
            <p:nvPr/>
          </p:nvSpPr>
          <p:spPr>
            <a:xfrm>
              <a:off x="756286" y="25906"/>
              <a:ext cx="64772" cy="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27" name="object 67"/>
          <p:cNvSpPr txBox="1"/>
          <p:nvPr/>
        </p:nvSpPr>
        <p:spPr>
          <a:xfrm>
            <a:off x="3798570" y="1978279"/>
            <a:ext cx="2527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5"/>
              <a:t>t</a:t>
            </a:r>
            <a:r>
              <a:t>op</a:t>
            </a:r>
          </a:p>
        </p:txBody>
      </p:sp>
      <p:sp>
        <p:nvSpPr>
          <p:cNvPr id="1028" name="object 68"/>
          <p:cNvSpPr/>
          <p:nvPr/>
        </p:nvSpPr>
        <p:spPr>
          <a:xfrm>
            <a:off x="4288535" y="1897377"/>
            <a:ext cx="1335026" cy="537974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9" name="object 69"/>
          <p:cNvSpPr/>
          <p:nvPr/>
        </p:nvSpPr>
        <p:spPr>
          <a:xfrm>
            <a:off x="4533898" y="1996438"/>
            <a:ext cx="844299" cy="379477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0" name="object 70"/>
          <p:cNvSpPr/>
          <p:nvPr/>
        </p:nvSpPr>
        <p:spPr>
          <a:xfrm>
            <a:off x="4335779" y="1921764"/>
            <a:ext cx="1240539" cy="443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3" y="0"/>
                </a:moveTo>
                <a:lnTo>
                  <a:pt x="1287" y="0"/>
                </a:lnTo>
                <a:lnTo>
                  <a:pt x="786" y="283"/>
                </a:lnTo>
                <a:lnTo>
                  <a:pt x="377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7" y="20545"/>
                </a:lnTo>
                <a:lnTo>
                  <a:pt x="786" y="21317"/>
                </a:lnTo>
                <a:lnTo>
                  <a:pt x="1287" y="21600"/>
                </a:lnTo>
                <a:lnTo>
                  <a:pt x="20313" y="21600"/>
                </a:lnTo>
                <a:lnTo>
                  <a:pt x="20814" y="21317"/>
                </a:lnTo>
                <a:lnTo>
                  <a:pt x="21223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3" y="1055"/>
                </a:lnTo>
                <a:lnTo>
                  <a:pt x="20814" y="283"/>
                </a:lnTo>
                <a:lnTo>
                  <a:pt x="20313" y="0"/>
                </a:lnTo>
                <a:close/>
              </a:path>
            </a:pathLst>
          </a:custGeom>
          <a:solidFill>
            <a:srgbClr val="FBEB1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1" name="object 71"/>
          <p:cNvSpPr/>
          <p:nvPr/>
        </p:nvSpPr>
        <p:spPr>
          <a:xfrm>
            <a:off x="4335779" y="1921764"/>
            <a:ext cx="1240539" cy="443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7" y="1055"/>
                </a:lnTo>
                <a:lnTo>
                  <a:pt x="786" y="283"/>
                </a:lnTo>
                <a:lnTo>
                  <a:pt x="1287" y="0"/>
                </a:lnTo>
                <a:lnTo>
                  <a:pt x="20313" y="0"/>
                </a:lnTo>
                <a:lnTo>
                  <a:pt x="20814" y="283"/>
                </a:lnTo>
                <a:lnTo>
                  <a:pt x="21223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3" y="20545"/>
                </a:lnTo>
                <a:lnTo>
                  <a:pt x="20814" y="21317"/>
                </a:lnTo>
                <a:lnTo>
                  <a:pt x="20313" y="21600"/>
                </a:lnTo>
                <a:lnTo>
                  <a:pt x="1287" y="21600"/>
                </a:lnTo>
                <a:lnTo>
                  <a:pt x="786" y="21317"/>
                </a:lnTo>
                <a:lnTo>
                  <a:pt x="377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2" name="object 72"/>
          <p:cNvSpPr txBox="1"/>
          <p:nvPr/>
        </p:nvSpPr>
        <p:spPr>
          <a:xfrm>
            <a:off x="4648579" y="2042922"/>
            <a:ext cx="61722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</a:t>
            </a:r>
            <a:r>
              <a:rPr spc="-9"/>
              <a:t>p</a:t>
            </a:r>
            <a:r>
              <a:t>ing</a:t>
            </a:r>
          </a:p>
        </p:txBody>
      </p:sp>
      <p:sp>
        <p:nvSpPr>
          <p:cNvPr id="1033" name="object 73"/>
          <p:cNvSpPr/>
          <p:nvPr/>
        </p:nvSpPr>
        <p:spPr>
          <a:xfrm>
            <a:off x="6350508" y="1903476"/>
            <a:ext cx="1350266" cy="53645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4" name="object 74"/>
          <p:cNvSpPr/>
          <p:nvPr/>
        </p:nvSpPr>
        <p:spPr>
          <a:xfrm>
            <a:off x="6627876" y="2002533"/>
            <a:ext cx="797053" cy="377953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5" name="object 75"/>
          <p:cNvSpPr/>
          <p:nvPr/>
        </p:nvSpPr>
        <p:spPr>
          <a:xfrm>
            <a:off x="6397752" y="1927860"/>
            <a:ext cx="1255779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3" y="0"/>
                </a:moveTo>
                <a:lnTo>
                  <a:pt x="1267" y="0"/>
                </a:lnTo>
                <a:lnTo>
                  <a:pt x="774" y="283"/>
                </a:lnTo>
                <a:lnTo>
                  <a:pt x="371" y="1055"/>
                </a:lnTo>
                <a:lnTo>
                  <a:pt x="100" y="2200"/>
                </a:lnTo>
                <a:lnTo>
                  <a:pt x="0" y="3600"/>
                </a:lnTo>
                <a:lnTo>
                  <a:pt x="0" y="18000"/>
                </a:lnTo>
                <a:lnTo>
                  <a:pt x="100" y="19400"/>
                </a:lnTo>
                <a:lnTo>
                  <a:pt x="371" y="20545"/>
                </a:lnTo>
                <a:lnTo>
                  <a:pt x="774" y="21317"/>
                </a:lnTo>
                <a:lnTo>
                  <a:pt x="1267" y="21600"/>
                </a:lnTo>
                <a:lnTo>
                  <a:pt x="20333" y="21600"/>
                </a:lnTo>
                <a:lnTo>
                  <a:pt x="20826" y="21317"/>
                </a:lnTo>
                <a:lnTo>
                  <a:pt x="21229" y="20545"/>
                </a:lnTo>
                <a:lnTo>
                  <a:pt x="21500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00" y="2200"/>
                </a:lnTo>
                <a:lnTo>
                  <a:pt x="21229" y="1055"/>
                </a:lnTo>
                <a:lnTo>
                  <a:pt x="20826" y="283"/>
                </a:lnTo>
                <a:lnTo>
                  <a:pt x="20333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6" name="object 76"/>
          <p:cNvSpPr/>
          <p:nvPr/>
        </p:nvSpPr>
        <p:spPr>
          <a:xfrm>
            <a:off x="6397752" y="1927860"/>
            <a:ext cx="1255779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0" y="2200"/>
                </a:lnTo>
                <a:lnTo>
                  <a:pt x="371" y="1055"/>
                </a:lnTo>
                <a:lnTo>
                  <a:pt x="774" y="283"/>
                </a:lnTo>
                <a:lnTo>
                  <a:pt x="1267" y="0"/>
                </a:lnTo>
                <a:lnTo>
                  <a:pt x="20333" y="0"/>
                </a:lnTo>
                <a:lnTo>
                  <a:pt x="20826" y="283"/>
                </a:lnTo>
                <a:lnTo>
                  <a:pt x="21229" y="1055"/>
                </a:lnTo>
                <a:lnTo>
                  <a:pt x="2150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500" y="19400"/>
                </a:lnTo>
                <a:lnTo>
                  <a:pt x="21229" y="20545"/>
                </a:lnTo>
                <a:lnTo>
                  <a:pt x="20826" y="21317"/>
                </a:lnTo>
                <a:lnTo>
                  <a:pt x="20333" y="21600"/>
                </a:lnTo>
                <a:lnTo>
                  <a:pt x="1267" y="21600"/>
                </a:lnTo>
                <a:lnTo>
                  <a:pt x="774" y="21317"/>
                </a:lnTo>
                <a:lnTo>
                  <a:pt x="371" y="20545"/>
                </a:lnTo>
                <a:lnTo>
                  <a:pt x="10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7" name="object 77"/>
          <p:cNvSpPr txBox="1"/>
          <p:nvPr/>
        </p:nvSpPr>
        <p:spPr>
          <a:xfrm>
            <a:off x="6741921" y="2048381"/>
            <a:ext cx="57023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</a:t>
            </a:r>
            <a:r>
              <a:rPr spc="-9"/>
              <a:t>p</a:t>
            </a:r>
            <a:r>
              <a:t>ed</a:t>
            </a:r>
          </a:p>
        </p:txBody>
      </p:sp>
      <p:sp>
        <p:nvSpPr>
          <p:cNvPr id="1038" name="object 78"/>
          <p:cNvSpPr/>
          <p:nvPr/>
        </p:nvSpPr>
        <p:spPr>
          <a:xfrm>
            <a:off x="5533644" y="2037588"/>
            <a:ext cx="986029" cy="24231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42" name="object 79"/>
          <p:cNvGrpSpPr/>
          <p:nvPr/>
        </p:nvGrpSpPr>
        <p:grpSpPr>
          <a:xfrm>
            <a:off x="5577078" y="2100072"/>
            <a:ext cx="821059" cy="77727"/>
            <a:chOff x="0" y="0"/>
            <a:chExt cx="821057" cy="77725"/>
          </a:xfrm>
        </p:grpSpPr>
        <p:sp>
          <p:nvSpPr>
            <p:cNvPr id="1039" name="Shape"/>
            <p:cNvSpPr/>
            <p:nvPr/>
          </p:nvSpPr>
          <p:spPr>
            <a:xfrm>
              <a:off x="743332" y="0"/>
              <a:ext cx="51818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0" name="Rectangle"/>
            <p:cNvSpPr/>
            <p:nvPr/>
          </p:nvSpPr>
          <p:spPr>
            <a:xfrm>
              <a:off x="-1" y="25906"/>
              <a:ext cx="743334" cy="25910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1" name="Shape"/>
            <p:cNvSpPr/>
            <p:nvPr/>
          </p:nvSpPr>
          <p:spPr>
            <a:xfrm>
              <a:off x="756286" y="25906"/>
              <a:ext cx="64772" cy="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object 2"/>
          <p:cNvSpPr txBox="1"/>
          <p:nvPr>
            <p:ph type="title"/>
          </p:nvPr>
        </p:nvSpPr>
        <p:spPr>
          <a:xfrm>
            <a:off x="415544" y="140587"/>
            <a:ext cx="7440294" cy="787403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/>
            </a:pPr>
            <a:r>
              <a:t>AWS Marketplace – IT </a:t>
            </a:r>
            <a:r>
              <a:rPr spc="0"/>
              <a:t>Software </a:t>
            </a:r>
            <a:r>
              <a:t>Optimized for the  Cloud</a:t>
            </a:r>
          </a:p>
        </p:txBody>
      </p:sp>
      <p:sp>
        <p:nvSpPr>
          <p:cNvPr id="1045" name="object 3"/>
          <p:cNvSpPr txBox="1"/>
          <p:nvPr/>
        </p:nvSpPr>
        <p:spPr>
          <a:xfrm>
            <a:off x="419504" y="984882"/>
            <a:ext cx="4231644" cy="379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113664" indent="-342900">
              <a:lnSpc>
                <a:spcPts val="16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17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Online </a:t>
            </a:r>
            <a:r>
              <a:rPr spc="-5"/>
              <a:t>store </a:t>
            </a:r>
            <a:r>
              <a:t>to </a:t>
            </a:r>
            <a:r>
              <a:rPr spc="-10"/>
              <a:t>discover, </a:t>
            </a:r>
            <a:r>
              <a:t>purchase, and  deploy </a:t>
            </a:r>
            <a:r>
              <a:rPr spc="-5"/>
              <a:t>IT software </a:t>
            </a:r>
            <a:r>
              <a:t>on </a:t>
            </a:r>
            <a:r>
              <a:rPr spc="-5"/>
              <a:t>top </a:t>
            </a:r>
            <a:r>
              <a:t>of </a:t>
            </a:r>
            <a:r>
              <a:rPr spc="-5"/>
              <a:t>the </a:t>
            </a:r>
            <a:r>
              <a:rPr spc="-20"/>
              <a:t>AWS  </a:t>
            </a:r>
            <a:r>
              <a:rPr spc="-5"/>
              <a:t>infrastructure.</a:t>
            </a:r>
          </a:p>
          <a:p>
            <a:pPr marL="355600" marR="170814" indent="-342900">
              <a:lnSpc>
                <a:spcPct val="801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17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Catalog of </a:t>
            </a:r>
            <a:r>
              <a:rPr b="1"/>
              <a:t>2700+ </a:t>
            </a:r>
            <a:r>
              <a:rPr spc="-5"/>
              <a:t>IT software </a:t>
            </a:r>
            <a:r>
              <a:t>solutions  including Paid, </a:t>
            </a:r>
            <a:r>
              <a:rPr spc="-5"/>
              <a:t>BYOL, </a:t>
            </a:r>
            <a:r>
              <a:t>Open Source,  SaaS, and </a:t>
            </a:r>
            <a:r>
              <a:rPr spc="-5"/>
              <a:t>free-to-try</a:t>
            </a:r>
            <a:r>
              <a:rPr spc="10"/>
              <a:t> </a:t>
            </a:r>
            <a:r>
              <a:t>options.</a:t>
            </a:r>
          </a:p>
          <a:p>
            <a:pPr marL="355600" indent="-342900">
              <a:lnSpc>
                <a:spcPts val="21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Pre-configured </a:t>
            </a:r>
            <a:r>
              <a:rPr spc="0"/>
              <a:t>to </a:t>
            </a:r>
            <a:r>
              <a:t>operate on</a:t>
            </a:r>
            <a:r>
              <a:rPr spc="-80"/>
              <a:t> </a:t>
            </a:r>
            <a:r>
              <a:rPr spc="-20"/>
              <a:t>AWS.</a:t>
            </a:r>
          </a:p>
          <a:p>
            <a:pPr marL="355600" indent="-342900">
              <a:lnSpc>
                <a:spcPts val="19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</a:t>
            </a:r>
            <a:r>
              <a:rPr spc="-5"/>
              <a:t>checked by </a:t>
            </a:r>
            <a:r>
              <a:rPr spc="-25"/>
              <a:t>AWS </a:t>
            </a:r>
            <a:r>
              <a:rPr spc="0"/>
              <a:t>for</a:t>
            </a:r>
            <a:r>
              <a:rPr spc="-30"/>
              <a:t> </a:t>
            </a:r>
            <a:r>
              <a:rPr spc="-5"/>
              <a:t>security</a:t>
            </a:r>
          </a:p>
          <a:p>
            <a:pPr indent="355600">
              <a:lnSpc>
                <a:spcPts val="1900"/>
              </a:lnSpc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  <a:r>
              <a:rPr spc="0"/>
              <a:t> </a:t>
            </a:r>
            <a:r>
              <a:rPr spc="-20"/>
              <a:t>operability.</a:t>
            </a:r>
          </a:p>
          <a:p>
            <a:pPr marL="355600" marR="663575" indent="-342900">
              <a:lnSpc>
                <a:spcPct val="800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Deploys </a:t>
            </a:r>
            <a:r>
              <a:rPr spc="0"/>
              <a:t>to </a:t>
            </a:r>
            <a:r>
              <a:rPr spc="-25"/>
              <a:t>AWS </a:t>
            </a:r>
            <a:r>
              <a:rPr spc="-5"/>
              <a:t>environment</a:t>
            </a:r>
            <a:r>
              <a:rPr spc="-55"/>
              <a:t> </a:t>
            </a:r>
            <a:r>
              <a:rPr spc="-5"/>
              <a:t>in  minutes.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Flexible, usage-based billing</a:t>
            </a:r>
            <a:r>
              <a:rPr spc="40"/>
              <a:t> </a:t>
            </a:r>
            <a:r>
              <a:t>models.</a:t>
            </a:r>
          </a:p>
          <a:p>
            <a:pPr marL="355600" marR="677544" indent="-342900">
              <a:lnSpc>
                <a:spcPts val="17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</a:t>
            </a:r>
            <a:r>
              <a:rPr spc="-5"/>
              <a:t>charges billed </a:t>
            </a:r>
            <a:r>
              <a:rPr spc="0"/>
              <a:t>to</a:t>
            </a:r>
            <a:r>
              <a:rPr spc="-80"/>
              <a:t> </a:t>
            </a:r>
            <a:r>
              <a:rPr spc="-25"/>
              <a:t>AWS  </a:t>
            </a:r>
            <a:r>
              <a:rPr spc="-5"/>
              <a:t>account.</a:t>
            </a:r>
          </a:p>
          <a:p>
            <a:pPr indent="82550">
              <a:spcBef>
                <a:spcPts val="200"/>
              </a:spcBef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Includes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AWS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Test</a:t>
            </a:r>
            <a:r>
              <a:rPr spc="-1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Drive</a:t>
            </a:r>
            <a:r>
              <a:t>.</a:t>
            </a:r>
          </a:p>
          <a:p>
            <a:pPr indent="12700">
              <a:defRPr spc="-5" sz="1700" u="sng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https://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aws.amazon.com/marketplace</a:t>
            </a:r>
          </a:p>
        </p:txBody>
      </p:sp>
      <p:sp>
        <p:nvSpPr>
          <p:cNvPr id="1046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7" name="object 5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" name="object 6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9" name="object 7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0" name="object 8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1" name="object 9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2" name="object 10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3" name="object 11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4" name="object 12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5" name="object 13"/>
          <p:cNvSpPr/>
          <p:nvPr/>
        </p:nvSpPr>
        <p:spPr>
          <a:xfrm>
            <a:off x="4980430" y="1207006"/>
            <a:ext cx="4044699" cy="33771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6" name="object 14"/>
          <p:cNvSpPr/>
          <p:nvPr/>
        </p:nvSpPr>
        <p:spPr>
          <a:xfrm>
            <a:off x="4975857" y="1202434"/>
            <a:ext cx="4053843" cy="3386332"/>
          </a:xfrm>
          <a:prstGeom prst="rect">
            <a:avLst/>
          </a:prstGeom>
          <a:ln w="9143">
            <a:solidFill>
              <a:srgbClr val="F79F28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object 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59" name="object 2"/>
          <p:cNvSpPr txBox="1"/>
          <p:nvPr>
            <p:ph type="title"/>
          </p:nvPr>
        </p:nvSpPr>
        <p:spPr>
          <a:xfrm>
            <a:off x="415544" y="139064"/>
            <a:ext cx="710691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Choosing the Right Amazon EC2 Instance</a:t>
            </a:r>
          </a:p>
        </p:txBody>
      </p:sp>
      <p:sp>
        <p:nvSpPr>
          <p:cNvPr id="1060" name="object 3"/>
          <p:cNvSpPr txBox="1"/>
          <p:nvPr/>
        </p:nvSpPr>
        <p:spPr>
          <a:xfrm>
            <a:off x="419505" y="1035175"/>
            <a:ext cx="7889876" cy="353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25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>
                <a:solidFill>
                  <a:srgbClr val="FBB64B"/>
                </a:solidFill>
              </a:rPr>
              <a:t>uses Intel® Xeon® processors </a:t>
            </a:r>
            <a:r>
              <a:rPr spc="0"/>
              <a:t>to provide customers with high  performance and value. </a:t>
            </a:r>
            <a:r>
              <a:rPr spc="-4"/>
              <a:t>EC2 </a:t>
            </a:r>
            <a:r>
              <a:rPr spc="0"/>
              <a:t>instance </a:t>
            </a:r>
            <a:r>
              <a:rPr spc="-4"/>
              <a:t>types </a:t>
            </a:r>
            <a:r>
              <a:rPr spc="0"/>
              <a:t>are optimized for</a:t>
            </a:r>
            <a:r>
              <a:rPr spc="-150"/>
              <a:t> </a:t>
            </a:r>
            <a:r>
              <a:rPr spc="-4"/>
              <a:t>different  </a:t>
            </a:r>
            <a:r>
              <a:rPr spc="0"/>
              <a:t>use cases, workload requirements and come in multiple</a:t>
            </a:r>
            <a:r>
              <a:rPr spc="-180"/>
              <a:t> </a:t>
            </a:r>
            <a:r>
              <a:rPr spc="0"/>
              <a:t>sizes.</a:t>
            </a:r>
          </a:p>
          <a:p>
            <a:pPr indent="12700">
              <a:spcBef>
                <a:spcPts val="1200"/>
              </a:spcBef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Consider the following when choosing your</a:t>
            </a:r>
            <a:r>
              <a:rPr spc="-114"/>
              <a:t> </a:t>
            </a:r>
            <a:r>
              <a:t>instances: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Core</a:t>
            </a:r>
            <a:r>
              <a:rPr spc="-30"/>
              <a:t> </a:t>
            </a:r>
            <a:r>
              <a:t>count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Memory</a:t>
            </a:r>
            <a:r>
              <a:rPr spc="-35"/>
              <a:t> </a:t>
            </a:r>
            <a:r>
              <a:t>size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size and</a:t>
            </a:r>
            <a:r>
              <a:rPr spc="-110"/>
              <a:t> </a:t>
            </a:r>
            <a:r>
              <a:rPr spc="-4"/>
              <a:t>type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90"/>
              <a:t> </a:t>
            </a:r>
            <a:r>
              <a:t>performance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CPU</a:t>
            </a:r>
            <a:r>
              <a:rPr spc="-4"/>
              <a:t> </a:t>
            </a:r>
            <a:r>
              <a:t>technologies</a:t>
            </a:r>
          </a:p>
        </p:txBody>
      </p:sp>
      <p:sp>
        <p:nvSpPr>
          <p:cNvPr id="1061" name="object 4"/>
          <p:cNvSpPr/>
          <p:nvPr/>
        </p:nvSpPr>
        <p:spPr>
          <a:xfrm>
            <a:off x="8317992" y="134111"/>
            <a:ext cx="641605" cy="8564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object 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64" name="object 2"/>
          <p:cNvSpPr txBox="1"/>
          <p:nvPr>
            <p:ph type="title"/>
          </p:nvPr>
        </p:nvSpPr>
        <p:spPr>
          <a:xfrm>
            <a:off x="415542" y="139064"/>
            <a:ext cx="5138424" cy="452122"/>
          </a:xfrm>
          <a:prstGeom prst="rect">
            <a:avLst/>
          </a:prstGeom>
        </p:spPr>
        <p:txBody>
          <a:bodyPr/>
          <a:lstStyle/>
          <a:p>
            <a:pPr indent="12700">
              <a:tabLst>
                <a:tab pos="2184400" algn="l"/>
              </a:tabLst>
              <a:defRPr spc="-100" sz="2800">
                <a:solidFill>
                  <a:srgbClr val="4D4D4B"/>
                </a:solidFill>
              </a:defRPr>
            </a:pPr>
            <a:r>
              <a:t>X1</a:t>
            </a:r>
            <a:r>
              <a:rPr spc="0"/>
              <a:t> </a:t>
            </a:r>
            <a:r>
              <a:t>Instance	- Tons of</a:t>
            </a:r>
            <a:r>
              <a:rPr spc="0"/>
              <a:t> </a:t>
            </a:r>
            <a:r>
              <a:t>Memory</a:t>
            </a:r>
          </a:p>
        </p:txBody>
      </p:sp>
      <p:sp>
        <p:nvSpPr>
          <p:cNvPr id="1065" name="object 3"/>
          <p:cNvSpPr txBox="1"/>
          <p:nvPr/>
        </p:nvSpPr>
        <p:spPr>
          <a:xfrm>
            <a:off x="419505" y="962023"/>
            <a:ext cx="7047866" cy="231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X1</a:t>
            </a:r>
            <a:r>
              <a:rPr spc="-10"/>
              <a:t> </a:t>
            </a:r>
            <a:r>
              <a:t>instance: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Features up </a:t>
            </a:r>
            <a:r>
              <a:rPr spc="0"/>
              <a:t>to 2TB of memory </a:t>
            </a:r>
            <a:r>
              <a:t>and 100</a:t>
            </a:r>
            <a:r>
              <a:rPr spc="-10"/>
              <a:t> </a:t>
            </a:r>
            <a:r>
              <a:t>vCPU.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Uses </a:t>
            </a:r>
            <a:r>
              <a:rPr spc="0"/>
              <a:t>Intel </a:t>
            </a:r>
            <a:r>
              <a:t>E7 v3 Haswell</a:t>
            </a:r>
            <a:r>
              <a:rPr spc="35"/>
              <a:t> </a:t>
            </a:r>
            <a:r>
              <a:rPr spc="0"/>
              <a:t>processors.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designed </a:t>
            </a:r>
            <a:r>
              <a:t>for </a:t>
            </a:r>
            <a:r>
              <a:rPr spc="-5"/>
              <a:t>demanding enterprise workloads,  including production installations </a:t>
            </a:r>
            <a:r>
              <a:t>of </a:t>
            </a:r>
            <a:r>
              <a:rPr spc="-5"/>
              <a:t>SAP HANA,  </a:t>
            </a:r>
            <a:r>
              <a:t>Microsoft </a:t>
            </a:r>
            <a:r>
              <a:rPr spc="-10"/>
              <a:t>SQL </a:t>
            </a:r>
            <a:r>
              <a:rPr spc="-20"/>
              <a:t>Server, </a:t>
            </a:r>
            <a:r>
              <a:rPr spc="-5"/>
              <a:t>Apache Spark, and</a:t>
            </a:r>
            <a:r>
              <a:rPr spc="-204"/>
              <a:t> </a:t>
            </a:r>
            <a:r>
              <a:t>Presto.</a:t>
            </a:r>
          </a:p>
        </p:txBody>
      </p:sp>
      <p:sp>
        <p:nvSpPr>
          <p:cNvPr id="1066" name="object 4"/>
          <p:cNvSpPr/>
          <p:nvPr/>
        </p:nvSpPr>
        <p:spPr>
          <a:xfrm>
            <a:off x="7771027" y="3183499"/>
            <a:ext cx="1187548" cy="11875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object 1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69" name="object 2"/>
          <p:cNvSpPr txBox="1"/>
          <p:nvPr>
            <p:ph type="title"/>
          </p:nvPr>
        </p:nvSpPr>
        <p:spPr>
          <a:xfrm>
            <a:off x="415543" y="139064"/>
            <a:ext cx="5026028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Current Generation</a:t>
            </a:r>
            <a:r>
              <a:rPr spc="0"/>
              <a:t> </a:t>
            </a:r>
            <a:r>
              <a:t>Instances</a:t>
            </a:r>
          </a:p>
        </p:txBody>
      </p:sp>
      <p:graphicFrame>
        <p:nvGraphicFramePr>
          <p:cNvPr id="1070" name="object 3"/>
          <p:cNvGraphicFramePr/>
          <p:nvPr/>
        </p:nvGraphicFramePr>
        <p:xfrm>
          <a:off x="334960" y="1003300"/>
          <a:ext cx="8204837" cy="32664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15995"/>
                <a:gridCol w="4688839"/>
              </a:tblGrid>
              <a:tr h="37083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Instance</a:t>
                      </a:r>
                      <a:r>
                        <a:rPr spc="10"/>
                        <a:t> </a:t>
                      </a:r>
                      <a:r>
                        <a:t>Family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indent="88263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Some Use</a:t>
                      </a:r>
                      <a:r>
                        <a:rPr spc="0"/>
                        <a:t> </a:t>
                      </a:r>
                      <a:r>
                        <a:t>Cases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General purpose (t2, m4,</a:t>
                      </a:r>
                      <a:r>
                        <a:rPr spc="65"/>
                        <a:t> </a:t>
                      </a:r>
                      <a:r>
                        <a:t>m3)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1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Low-traffic </a:t>
                      </a:r>
                      <a:r>
                        <a:rPr spc="-5"/>
                        <a:t>websites and </a:t>
                      </a:r>
                      <a:r>
                        <a:t>web</a:t>
                      </a:r>
                      <a:r>
                        <a:rPr spc="70"/>
                        <a:t> </a:t>
                      </a:r>
                      <a:r>
                        <a:rPr spc="-5"/>
                        <a:t>applications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Small databases and mid-size</a:t>
                      </a:r>
                      <a:r>
                        <a:rPr spc="0"/>
                        <a:t> </a:t>
                      </a:r>
                      <a:r>
                        <a:t>databases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Compute-optimized (c4,</a:t>
                      </a:r>
                      <a:r>
                        <a:rPr spc="65"/>
                        <a:t> </a:t>
                      </a:r>
                      <a:r>
                        <a:t>c3)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High performance front-end</a:t>
                      </a:r>
                      <a:r>
                        <a:rPr spc="55"/>
                        <a:t> </a:t>
                      </a:r>
                      <a:r>
                        <a:t>fleets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Video-encoding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Memory-optimized</a:t>
                      </a:r>
                      <a:r>
                        <a:rPr spc="65"/>
                        <a:t> </a:t>
                      </a:r>
                      <a:r>
                        <a:t>(r3)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High performance</a:t>
                      </a:r>
                      <a:r>
                        <a:rPr spc="15"/>
                        <a:t> </a:t>
                      </a:r>
                      <a:r>
                        <a:t>databases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Distributed memory</a:t>
                      </a:r>
                      <a:r>
                        <a:rPr spc="20"/>
                        <a:t> </a:t>
                      </a:r>
                      <a:r>
                        <a:t>caches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Storage-optimized (i2,</a:t>
                      </a:r>
                      <a:r>
                        <a:rPr spc="70"/>
                        <a:t> </a:t>
                      </a:r>
                      <a:r>
                        <a:t>d2)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Data</a:t>
                      </a:r>
                      <a:r>
                        <a:rPr spc="0"/>
                        <a:t> </a:t>
                      </a:r>
                      <a:r>
                        <a:t>warehousing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Log or data-processing</a:t>
                      </a:r>
                      <a:r>
                        <a:rPr spc="25"/>
                        <a:t> </a:t>
                      </a:r>
                      <a:r>
                        <a:t>applications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10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GPU </a:t>
                      </a:r>
                      <a:r>
                        <a:rPr spc="-5"/>
                        <a:t>instances</a:t>
                      </a:r>
                      <a:r>
                        <a:rPr spc="35"/>
                        <a:t> </a:t>
                      </a:r>
                      <a:r>
                        <a:rPr spc="-5"/>
                        <a:t>(g2)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3D application</a:t>
                      </a:r>
                      <a:r>
                        <a:rPr spc="-30"/>
                        <a:t> </a:t>
                      </a:r>
                      <a:r>
                        <a:t>streaming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Machine</a:t>
                      </a:r>
                      <a:r>
                        <a:rPr spc="-10"/>
                        <a:t> </a:t>
                      </a:r>
                      <a:r>
                        <a:t>learning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1071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2" name="object 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3" name="object 6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4" name="object 7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5" name="object 8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6" name="object 9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7" name="object 10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8" name="object 11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9" name="object 12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0" name="object 13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4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63" name="object 2"/>
          <p:cNvSpPr txBox="1"/>
          <p:nvPr>
            <p:ph type="title"/>
          </p:nvPr>
        </p:nvSpPr>
        <p:spPr>
          <a:xfrm>
            <a:off x="415542" y="139064"/>
            <a:ext cx="273240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History</a:t>
            </a:r>
          </a:p>
        </p:txBody>
      </p:sp>
      <p:sp>
        <p:nvSpPr>
          <p:cNvPr id="64" name="object 3"/>
          <p:cNvSpPr/>
          <p:nvPr/>
        </p:nvSpPr>
        <p:spPr>
          <a:xfrm>
            <a:off x="219454" y="1758693"/>
            <a:ext cx="8810247" cy="1626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07" y="0"/>
                </a:moveTo>
                <a:lnTo>
                  <a:pt x="19607" y="5400"/>
                </a:lnTo>
                <a:lnTo>
                  <a:pt x="0" y="5400"/>
                </a:lnTo>
                <a:lnTo>
                  <a:pt x="997" y="10800"/>
                </a:lnTo>
                <a:lnTo>
                  <a:pt x="0" y="16200"/>
                </a:lnTo>
                <a:lnTo>
                  <a:pt x="19607" y="16200"/>
                </a:lnTo>
                <a:lnTo>
                  <a:pt x="19607" y="21600"/>
                </a:lnTo>
                <a:lnTo>
                  <a:pt x="21600" y="10800"/>
                </a:lnTo>
                <a:lnTo>
                  <a:pt x="19607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" name="object 4"/>
          <p:cNvSpPr txBox="1"/>
          <p:nvPr/>
        </p:nvSpPr>
        <p:spPr>
          <a:xfrm>
            <a:off x="310388" y="1714625"/>
            <a:ext cx="876301" cy="34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3" algn="ctr">
              <a:lnSpc>
                <a:spcPct val="86100"/>
              </a:lnSpc>
              <a:spcBef>
                <a:spcPts val="2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1994</a:t>
            </a:r>
            <a:r>
              <a:rPr b="0"/>
              <a:t>: </a:t>
            </a:r>
            <a:r>
              <a:rPr b="0" spc="0"/>
              <a:t>Jeff</a:t>
            </a:r>
            <a:r>
              <a:rPr b="0" spc="-85"/>
              <a:t> </a:t>
            </a:r>
            <a:r>
              <a:rPr b="0"/>
              <a:t>Bezos  </a:t>
            </a:r>
            <a:r>
              <a:rPr b="0" spc="0"/>
              <a:t>incorporated</a:t>
            </a:r>
            <a:r>
              <a:rPr b="0" spc="-100"/>
              <a:t> </a:t>
            </a:r>
            <a:r>
              <a:rPr b="0" spc="0"/>
              <a:t>the  company.</a:t>
            </a:r>
          </a:p>
        </p:txBody>
      </p:sp>
      <p:sp>
        <p:nvSpPr>
          <p:cNvPr id="66" name="object 5"/>
          <p:cNvSpPr/>
          <p:nvPr/>
        </p:nvSpPr>
        <p:spPr>
          <a:xfrm>
            <a:off x="546352" y="2369055"/>
            <a:ext cx="406912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285"/>
                </a:lnTo>
                <a:lnTo>
                  <a:pt x="6050" y="1097"/>
                </a:lnTo>
                <a:lnTo>
                  <a:pt x="4045" y="2372"/>
                </a:lnTo>
                <a:lnTo>
                  <a:pt x="2373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3" y="17555"/>
                </a:lnTo>
                <a:lnTo>
                  <a:pt x="4045" y="19228"/>
                </a:lnTo>
                <a:lnTo>
                  <a:pt x="6050" y="20503"/>
                </a:lnTo>
                <a:lnTo>
                  <a:pt x="8324" y="21315"/>
                </a:lnTo>
                <a:lnTo>
                  <a:pt x="10800" y="21600"/>
                </a:lnTo>
                <a:lnTo>
                  <a:pt x="13276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7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7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6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3A44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" name="object 6"/>
          <p:cNvSpPr/>
          <p:nvPr/>
        </p:nvSpPr>
        <p:spPr>
          <a:xfrm>
            <a:off x="546352" y="2369055"/>
            <a:ext cx="406912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3" y="4044"/>
                </a:lnTo>
                <a:lnTo>
                  <a:pt x="4045" y="2372"/>
                </a:lnTo>
                <a:lnTo>
                  <a:pt x="6050" y="1097"/>
                </a:lnTo>
                <a:lnTo>
                  <a:pt x="8324" y="285"/>
                </a:lnTo>
                <a:lnTo>
                  <a:pt x="10800" y="0"/>
                </a:lnTo>
                <a:lnTo>
                  <a:pt x="13276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7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7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6" y="21315"/>
                </a:lnTo>
                <a:lnTo>
                  <a:pt x="10800" y="21600"/>
                </a:lnTo>
                <a:lnTo>
                  <a:pt x="8324" y="21315"/>
                </a:lnTo>
                <a:lnTo>
                  <a:pt x="6050" y="20503"/>
                </a:lnTo>
                <a:lnTo>
                  <a:pt x="4045" y="19228"/>
                </a:lnTo>
                <a:lnTo>
                  <a:pt x="2373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" name="object 7"/>
          <p:cNvSpPr txBox="1"/>
          <p:nvPr/>
        </p:nvSpPr>
        <p:spPr>
          <a:xfrm>
            <a:off x="1399794" y="3010661"/>
            <a:ext cx="694692" cy="58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1995</a:t>
            </a:r>
            <a:r>
              <a:rPr b="0"/>
              <a:t>:</a:t>
            </a:r>
          </a:p>
          <a:p>
            <a:pPr marR="5080" indent="12063" algn="ctr">
              <a:lnSpc>
                <a:spcPct val="86300"/>
              </a:lnSpc>
              <a:defRPr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on</a:t>
            </a:r>
            <a:r>
              <a:t>.</a:t>
            </a:r>
            <a:r>
              <a:rPr spc="5"/>
              <a:t>c</a:t>
            </a:r>
            <a:r>
              <a:rPr spc="-5"/>
              <a:t>o</a:t>
            </a:r>
            <a:r>
              <a:t>m  launched its  </a:t>
            </a:r>
            <a:r>
              <a:rPr spc="-5"/>
              <a:t>online  </a:t>
            </a:r>
            <a:r>
              <a:t>bookstore.</a:t>
            </a:r>
          </a:p>
        </p:txBody>
      </p:sp>
      <p:sp>
        <p:nvSpPr>
          <p:cNvPr id="69" name="object 8"/>
          <p:cNvSpPr/>
          <p:nvPr/>
        </p:nvSpPr>
        <p:spPr>
          <a:xfrm>
            <a:off x="1546097" y="2369055"/>
            <a:ext cx="405387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5" y="285"/>
                </a:lnTo>
                <a:lnTo>
                  <a:pt x="6052" y="1097"/>
                </a:lnTo>
                <a:lnTo>
                  <a:pt x="4046" y="2372"/>
                </a:lnTo>
                <a:lnTo>
                  <a:pt x="2374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4" y="17555"/>
                </a:lnTo>
                <a:lnTo>
                  <a:pt x="4046" y="19228"/>
                </a:lnTo>
                <a:lnTo>
                  <a:pt x="6052" y="20503"/>
                </a:lnTo>
                <a:lnTo>
                  <a:pt x="8325" y="21315"/>
                </a:lnTo>
                <a:lnTo>
                  <a:pt x="10800" y="21600"/>
                </a:lnTo>
                <a:lnTo>
                  <a:pt x="13275" y="21315"/>
                </a:lnTo>
                <a:lnTo>
                  <a:pt x="15548" y="20503"/>
                </a:lnTo>
                <a:lnTo>
                  <a:pt x="17554" y="19228"/>
                </a:lnTo>
                <a:lnTo>
                  <a:pt x="19226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6" y="4044"/>
                </a:lnTo>
                <a:lnTo>
                  <a:pt x="17554" y="2372"/>
                </a:lnTo>
                <a:lnTo>
                  <a:pt x="15548" y="1097"/>
                </a:lnTo>
                <a:lnTo>
                  <a:pt x="13275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8A94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object 9"/>
          <p:cNvSpPr/>
          <p:nvPr/>
        </p:nvSpPr>
        <p:spPr>
          <a:xfrm>
            <a:off x="1546097" y="2369055"/>
            <a:ext cx="405387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4" y="4044"/>
                </a:lnTo>
                <a:lnTo>
                  <a:pt x="4046" y="2372"/>
                </a:lnTo>
                <a:lnTo>
                  <a:pt x="6052" y="1097"/>
                </a:lnTo>
                <a:lnTo>
                  <a:pt x="8325" y="285"/>
                </a:lnTo>
                <a:lnTo>
                  <a:pt x="10800" y="0"/>
                </a:lnTo>
                <a:lnTo>
                  <a:pt x="13275" y="285"/>
                </a:lnTo>
                <a:lnTo>
                  <a:pt x="15548" y="1097"/>
                </a:lnTo>
                <a:lnTo>
                  <a:pt x="17554" y="2372"/>
                </a:lnTo>
                <a:lnTo>
                  <a:pt x="19226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6" y="17555"/>
                </a:lnTo>
                <a:lnTo>
                  <a:pt x="17554" y="19228"/>
                </a:lnTo>
                <a:lnTo>
                  <a:pt x="15548" y="20503"/>
                </a:lnTo>
                <a:lnTo>
                  <a:pt x="13275" y="21315"/>
                </a:lnTo>
                <a:lnTo>
                  <a:pt x="10800" y="21600"/>
                </a:lnTo>
                <a:lnTo>
                  <a:pt x="8325" y="21315"/>
                </a:lnTo>
                <a:lnTo>
                  <a:pt x="6052" y="20503"/>
                </a:lnTo>
                <a:lnTo>
                  <a:pt x="4046" y="19228"/>
                </a:lnTo>
                <a:lnTo>
                  <a:pt x="2374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" name="object 10"/>
          <p:cNvSpPr txBox="1"/>
          <p:nvPr/>
        </p:nvSpPr>
        <p:spPr>
          <a:xfrm>
            <a:off x="2270886" y="1478024"/>
            <a:ext cx="556260" cy="58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2005</a:t>
            </a:r>
            <a:r>
              <a:rPr b="0"/>
              <a:t>:</a:t>
            </a:r>
          </a:p>
          <a:p>
            <a:pPr marR="5080" indent="11429" algn="ctr">
              <a:lnSpc>
                <a:spcPct val="864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Publi</a:t>
            </a:r>
            <a:r>
              <a:rPr spc="5"/>
              <a:t>s</a:t>
            </a:r>
            <a:r>
              <a:t>hing  </a:t>
            </a:r>
            <a:r>
              <a:rPr spc="-10"/>
              <a:t>was 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72" name="object 11"/>
          <p:cNvSpPr/>
          <p:nvPr/>
        </p:nvSpPr>
        <p:spPr>
          <a:xfrm>
            <a:off x="2346198" y="2369055"/>
            <a:ext cx="40690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6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6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BAC5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" name="object 12"/>
          <p:cNvSpPr/>
          <p:nvPr/>
        </p:nvSpPr>
        <p:spPr>
          <a:xfrm>
            <a:off x="2346198" y="2369055"/>
            <a:ext cx="40690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6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6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" name="object 13"/>
          <p:cNvSpPr txBox="1"/>
          <p:nvPr/>
        </p:nvSpPr>
        <p:spPr>
          <a:xfrm>
            <a:off x="2978274" y="3010660"/>
            <a:ext cx="524512" cy="79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" algn="ctr">
              <a:lnSpc>
                <a:spcPts val="1000"/>
              </a:lnSpc>
              <a:spcBef>
                <a:spcPts val="100"/>
              </a:spcBef>
              <a:defRPr b="1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2006</a:t>
            </a:r>
            <a:r>
              <a:rPr b="0"/>
              <a:t>:</a:t>
            </a:r>
          </a:p>
          <a:p>
            <a:pPr marR="33655" indent="41274" algn="ctr">
              <a:lnSpc>
                <a:spcPct val="86300"/>
              </a:lnSpc>
              <a:defRPr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on  </a:t>
            </a:r>
            <a:r>
              <a:rPr spc="5"/>
              <a:t>Web  </a:t>
            </a:r>
            <a:r>
              <a:rPr spc="-5"/>
              <a:t>Se</a:t>
            </a:r>
            <a:r>
              <a:t>r</a:t>
            </a:r>
            <a:r>
              <a:rPr spc="-10"/>
              <a:t>v</a:t>
            </a:r>
            <a:r>
              <a:rPr spc="-5"/>
              <a:t>i</a:t>
            </a:r>
            <a:r>
              <a:rPr spc="5"/>
              <a:t>c</a:t>
            </a:r>
            <a:r>
              <a:rPr spc="-5"/>
              <a:t>e</a:t>
            </a:r>
            <a:r>
              <a:t>s  </a:t>
            </a:r>
            <a:r>
              <a:rPr spc="5"/>
              <a:t>(AWS)</a:t>
            </a:r>
          </a:p>
          <a:p>
            <a:pPr indent="1270" algn="ctr">
              <a:lnSpc>
                <a:spcPts val="800"/>
              </a:lnSpc>
              <a:defRPr spc="-10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was</a:t>
            </a:r>
          </a:p>
          <a:p>
            <a:pPr algn="ctr">
              <a:lnSpc>
                <a:spcPts val="1000"/>
              </a:lnSpc>
              <a:defRPr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</a:t>
            </a:r>
            <a:r>
              <a:rPr spc="5"/>
              <a:t>c</a:t>
            </a:r>
            <a:r>
              <a:t>hed.</a:t>
            </a:r>
          </a:p>
        </p:txBody>
      </p:sp>
      <p:sp>
        <p:nvSpPr>
          <p:cNvPr id="75" name="object 14"/>
          <p:cNvSpPr/>
          <p:nvPr/>
        </p:nvSpPr>
        <p:spPr>
          <a:xfrm>
            <a:off x="3038094" y="2369055"/>
            <a:ext cx="40690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6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6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EB1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" name="object 15"/>
          <p:cNvSpPr/>
          <p:nvPr/>
        </p:nvSpPr>
        <p:spPr>
          <a:xfrm>
            <a:off x="3038094" y="2369055"/>
            <a:ext cx="40690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6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6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" name="object 16"/>
          <p:cNvSpPr txBox="1"/>
          <p:nvPr/>
        </p:nvSpPr>
        <p:spPr>
          <a:xfrm>
            <a:off x="3670553" y="1596388"/>
            <a:ext cx="524512" cy="4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2007</a:t>
            </a:r>
            <a:r>
              <a:rPr b="0"/>
              <a:t>:</a:t>
            </a:r>
          </a:p>
          <a:p>
            <a:pPr marR="5080" indent="12063" algn="ctr">
              <a:lnSpc>
                <a:spcPct val="861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Kindle  </a:t>
            </a:r>
            <a:r>
              <a:rPr spc="-10"/>
              <a:t>was  </a:t>
            </a:r>
            <a:r>
              <a:rPr spc="0"/>
              <a:t>laun</a:t>
            </a:r>
            <a:r>
              <a:rPr spc="5"/>
              <a:t>c</a:t>
            </a:r>
            <a:r>
              <a:rPr spc="0"/>
              <a:t>hed.</a:t>
            </a:r>
          </a:p>
        </p:txBody>
      </p:sp>
      <p:sp>
        <p:nvSpPr>
          <p:cNvPr id="78" name="object 17"/>
          <p:cNvSpPr/>
          <p:nvPr/>
        </p:nvSpPr>
        <p:spPr>
          <a:xfrm>
            <a:off x="3729990" y="2369055"/>
            <a:ext cx="406909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1B76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object 18"/>
          <p:cNvSpPr/>
          <p:nvPr/>
        </p:nvSpPr>
        <p:spPr>
          <a:xfrm>
            <a:off x="3729990" y="2369055"/>
            <a:ext cx="406909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" name="object 19"/>
          <p:cNvSpPr txBox="1"/>
          <p:nvPr/>
        </p:nvSpPr>
        <p:spPr>
          <a:xfrm>
            <a:off x="4348988" y="3010660"/>
            <a:ext cx="551817" cy="469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2011</a:t>
            </a:r>
            <a:r>
              <a:rPr b="0"/>
              <a:t>:</a:t>
            </a:r>
          </a:p>
          <a:p>
            <a:pPr marR="5080" indent="12700" algn="ctr">
              <a:lnSpc>
                <a:spcPct val="861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Fresh</a:t>
            </a:r>
            <a:r>
              <a:rPr spc="-85"/>
              <a:t> </a:t>
            </a:r>
            <a:r>
              <a:rPr spc="-10"/>
              <a:t>was </a:t>
            </a:r>
            <a:r>
              <a:rPr spc="0"/>
              <a:t>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81" name="object 20"/>
          <p:cNvSpPr/>
          <p:nvPr/>
        </p:nvSpPr>
        <p:spPr>
          <a:xfrm>
            <a:off x="4423409" y="2369055"/>
            <a:ext cx="405387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5" y="285"/>
                </a:lnTo>
                <a:lnTo>
                  <a:pt x="6052" y="1097"/>
                </a:lnTo>
                <a:lnTo>
                  <a:pt x="4046" y="2372"/>
                </a:lnTo>
                <a:lnTo>
                  <a:pt x="2374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4" y="17555"/>
                </a:lnTo>
                <a:lnTo>
                  <a:pt x="4046" y="19228"/>
                </a:lnTo>
                <a:lnTo>
                  <a:pt x="6052" y="20503"/>
                </a:lnTo>
                <a:lnTo>
                  <a:pt x="8325" y="21315"/>
                </a:lnTo>
                <a:lnTo>
                  <a:pt x="10800" y="21600"/>
                </a:lnTo>
                <a:lnTo>
                  <a:pt x="13275" y="21315"/>
                </a:lnTo>
                <a:lnTo>
                  <a:pt x="15548" y="20503"/>
                </a:lnTo>
                <a:lnTo>
                  <a:pt x="17554" y="19228"/>
                </a:lnTo>
                <a:lnTo>
                  <a:pt x="19226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6" y="4044"/>
                </a:lnTo>
                <a:lnTo>
                  <a:pt x="17554" y="2372"/>
                </a:lnTo>
                <a:lnTo>
                  <a:pt x="15548" y="1097"/>
                </a:lnTo>
                <a:lnTo>
                  <a:pt x="13275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5BA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" name="object 21"/>
          <p:cNvSpPr/>
          <p:nvPr/>
        </p:nvSpPr>
        <p:spPr>
          <a:xfrm>
            <a:off x="4423409" y="2369055"/>
            <a:ext cx="405387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4" y="4044"/>
                </a:lnTo>
                <a:lnTo>
                  <a:pt x="4046" y="2372"/>
                </a:lnTo>
                <a:lnTo>
                  <a:pt x="6052" y="1097"/>
                </a:lnTo>
                <a:lnTo>
                  <a:pt x="8325" y="285"/>
                </a:lnTo>
                <a:lnTo>
                  <a:pt x="10800" y="0"/>
                </a:lnTo>
                <a:lnTo>
                  <a:pt x="13275" y="285"/>
                </a:lnTo>
                <a:lnTo>
                  <a:pt x="15548" y="1097"/>
                </a:lnTo>
                <a:lnTo>
                  <a:pt x="17554" y="2372"/>
                </a:lnTo>
                <a:lnTo>
                  <a:pt x="19226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6" y="17555"/>
                </a:lnTo>
                <a:lnTo>
                  <a:pt x="17554" y="19228"/>
                </a:lnTo>
                <a:lnTo>
                  <a:pt x="15548" y="20503"/>
                </a:lnTo>
                <a:lnTo>
                  <a:pt x="13275" y="21315"/>
                </a:lnTo>
                <a:lnTo>
                  <a:pt x="10800" y="21600"/>
                </a:lnTo>
                <a:lnTo>
                  <a:pt x="8325" y="21315"/>
                </a:lnTo>
                <a:lnTo>
                  <a:pt x="6052" y="20503"/>
                </a:lnTo>
                <a:lnTo>
                  <a:pt x="4046" y="19228"/>
                </a:lnTo>
                <a:lnTo>
                  <a:pt x="2374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" name="object 22"/>
          <p:cNvSpPr txBox="1"/>
          <p:nvPr/>
        </p:nvSpPr>
        <p:spPr>
          <a:xfrm>
            <a:off x="5062473" y="1714625"/>
            <a:ext cx="762637" cy="34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3" algn="just">
              <a:lnSpc>
                <a:spcPct val="86100"/>
              </a:lnSpc>
              <a:spcBef>
                <a:spcPts val="2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2012</a:t>
            </a:r>
            <a:r>
              <a:rPr b="0"/>
              <a:t>:</a:t>
            </a:r>
            <a:r>
              <a:rPr b="0" spc="-69"/>
              <a:t> </a:t>
            </a:r>
            <a:r>
              <a:rPr b="0"/>
              <a:t>Amazon  </a:t>
            </a:r>
            <a:r>
              <a:rPr b="0" spc="0"/>
              <a:t>Game </a:t>
            </a:r>
            <a:r>
              <a:rPr b="0"/>
              <a:t>Studios  </a:t>
            </a:r>
            <a:r>
              <a:rPr b="0" spc="-10"/>
              <a:t>was</a:t>
            </a:r>
            <a:r>
              <a:rPr b="0" spc="-60"/>
              <a:t> </a:t>
            </a:r>
            <a:r>
              <a:rPr b="0" spc="0"/>
              <a:t>launched.</a:t>
            </a:r>
          </a:p>
        </p:txBody>
      </p:sp>
      <p:sp>
        <p:nvSpPr>
          <p:cNvPr id="84" name="object 23"/>
          <p:cNvSpPr/>
          <p:nvPr/>
        </p:nvSpPr>
        <p:spPr>
          <a:xfrm>
            <a:off x="5241797" y="2369055"/>
            <a:ext cx="40690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6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6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7C07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" name="object 24"/>
          <p:cNvSpPr/>
          <p:nvPr/>
        </p:nvSpPr>
        <p:spPr>
          <a:xfrm>
            <a:off x="5241797" y="2369055"/>
            <a:ext cx="40690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6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6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object 25"/>
          <p:cNvSpPr txBox="1"/>
          <p:nvPr/>
        </p:nvSpPr>
        <p:spPr>
          <a:xfrm>
            <a:off x="6000750" y="3010660"/>
            <a:ext cx="524510" cy="469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8745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2013</a:t>
            </a:r>
            <a:r>
              <a:rPr b="0"/>
              <a:t>:</a:t>
            </a:r>
          </a:p>
          <a:p>
            <a:pPr marR="5080" indent="52068" algn="just">
              <a:lnSpc>
                <a:spcPct val="861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Art </a:t>
            </a:r>
            <a:r>
              <a:rPr spc="-10"/>
              <a:t>was 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87" name="object 26"/>
          <p:cNvSpPr/>
          <p:nvPr/>
        </p:nvSpPr>
        <p:spPr>
          <a:xfrm>
            <a:off x="6060185" y="2369055"/>
            <a:ext cx="406909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9C58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" name="object 27"/>
          <p:cNvSpPr/>
          <p:nvPr/>
        </p:nvSpPr>
        <p:spPr>
          <a:xfrm>
            <a:off x="6060185" y="2369055"/>
            <a:ext cx="406909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" name="object 28"/>
          <p:cNvSpPr txBox="1"/>
          <p:nvPr/>
        </p:nvSpPr>
        <p:spPr>
          <a:xfrm>
            <a:off x="6692900" y="1478024"/>
            <a:ext cx="524510" cy="58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2014</a:t>
            </a:r>
            <a:r>
              <a:rPr b="0"/>
              <a:t>:</a:t>
            </a:r>
          </a:p>
          <a:p>
            <a:pPr marR="5080" indent="12700" algn="ctr">
              <a:lnSpc>
                <a:spcPct val="864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Prime  </a:t>
            </a:r>
            <a:r>
              <a:t>Now </a:t>
            </a:r>
            <a:r>
              <a:rPr spc="-10"/>
              <a:t>was 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90" name="object 29"/>
          <p:cNvSpPr/>
          <p:nvPr/>
        </p:nvSpPr>
        <p:spPr>
          <a:xfrm>
            <a:off x="6752080" y="2369055"/>
            <a:ext cx="406910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AC99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" name="object 30"/>
          <p:cNvSpPr/>
          <p:nvPr/>
        </p:nvSpPr>
        <p:spPr>
          <a:xfrm>
            <a:off x="6752080" y="2369055"/>
            <a:ext cx="406910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object 31"/>
          <p:cNvSpPr txBox="1"/>
          <p:nvPr/>
        </p:nvSpPr>
        <p:spPr>
          <a:xfrm>
            <a:off x="7389621" y="3010660"/>
            <a:ext cx="685802" cy="800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2015</a:t>
            </a:r>
            <a:r>
              <a:rPr b="0"/>
              <a:t>:</a:t>
            </a:r>
          </a:p>
          <a:p>
            <a:pPr marR="5080" indent="12063" algn="ctr">
              <a:lnSpc>
                <a:spcPct val="862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Home  </a:t>
            </a:r>
            <a:r>
              <a:t>Services</a:t>
            </a:r>
            <a:r>
              <a:rPr spc="-69"/>
              <a:t> </a:t>
            </a:r>
            <a:r>
              <a:t>and  Amazon  Echo were  </a:t>
            </a:r>
            <a:r>
              <a:rPr spc="0"/>
              <a:t>launched.</a:t>
            </a:r>
          </a:p>
        </p:txBody>
      </p:sp>
      <p:sp>
        <p:nvSpPr>
          <p:cNvPr id="93" name="object 32"/>
          <p:cNvSpPr/>
          <p:nvPr/>
        </p:nvSpPr>
        <p:spPr>
          <a:xfrm>
            <a:off x="7530844" y="2369055"/>
            <a:ext cx="405385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5" y="285"/>
                </a:lnTo>
                <a:lnTo>
                  <a:pt x="6052" y="1097"/>
                </a:lnTo>
                <a:lnTo>
                  <a:pt x="4046" y="2372"/>
                </a:lnTo>
                <a:lnTo>
                  <a:pt x="2374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4" y="17555"/>
                </a:lnTo>
                <a:lnTo>
                  <a:pt x="4046" y="19228"/>
                </a:lnTo>
                <a:lnTo>
                  <a:pt x="6052" y="20503"/>
                </a:lnTo>
                <a:lnTo>
                  <a:pt x="8325" y="21315"/>
                </a:lnTo>
                <a:lnTo>
                  <a:pt x="10800" y="21600"/>
                </a:lnTo>
                <a:lnTo>
                  <a:pt x="13275" y="21315"/>
                </a:lnTo>
                <a:lnTo>
                  <a:pt x="15548" y="20503"/>
                </a:lnTo>
                <a:lnTo>
                  <a:pt x="17554" y="19228"/>
                </a:lnTo>
                <a:lnTo>
                  <a:pt x="19226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6" y="4044"/>
                </a:lnTo>
                <a:lnTo>
                  <a:pt x="17554" y="2372"/>
                </a:lnTo>
                <a:lnTo>
                  <a:pt x="15548" y="1097"/>
                </a:lnTo>
                <a:lnTo>
                  <a:pt x="13275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CD09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" name="object 33"/>
          <p:cNvSpPr/>
          <p:nvPr/>
        </p:nvSpPr>
        <p:spPr>
          <a:xfrm>
            <a:off x="7530844" y="2369055"/>
            <a:ext cx="405385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4" y="4044"/>
                </a:lnTo>
                <a:lnTo>
                  <a:pt x="4046" y="2372"/>
                </a:lnTo>
                <a:lnTo>
                  <a:pt x="6052" y="1097"/>
                </a:lnTo>
                <a:lnTo>
                  <a:pt x="8325" y="285"/>
                </a:lnTo>
                <a:lnTo>
                  <a:pt x="10800" y="0"/>
                </a:lnTo>
                <a:lnTo>
                  <a:pt x="13275" y="285"/>
                </a:lnTo>
                <a:lnTo>
                  <a:pt x="15548" y="1097"/>
                </a:lnTo>
                <a:lnTo>
                  <a:pt x="17554" y="2372"/>
                </a:lnTo>
                <a:lnTo>
                  <a:pt x="19226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6" y="17555"/>
                </a:lnTo>
                <a:lnTo>
                  <a:pt x="17554" y="19228"/>
                </a:lnTo>
                <a:lnTo>
                  <a:pt x="15548" y="20503"/>
                </a:lnTo>
                <a:lnTo>
                  <a:pt x="13275" y="21315"/>
                </a:lnTo>
                <a:lnTo>
                  <a:pt x="10800" y="21600"/>
                </a:lnTo>
                <a:lnTo>
                  <a:pt x="8325" y="21315"/>
                </a:lnTo>
                <a:lnTo>
                  <a:pt x="6052" y="20503"/>
                </a:lnTo>
                <a:lnTo>
                  <a:pt x="4046" y="19228"/>
                </a:lnTo>
                <a:lnTo>
                  <a:pt x="2374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" name="object 34"/>
          <p:cNvSpPr/>
          <p:nvPr/>
        </p:nvSpPr>
        <p:spPr>
          <a:xfrm>
            <a:off x="1481327" y="3649979"/>
            <a:ext cx="609601" cy="6202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" name="object 35"/>
          <p:cNvSpPr/>
          <p:nvPr/>
        </p:nvSpPr>
        <p:spPr>
          <a:xfrm>
            <a:off x="512062" y="1118616"/>
            <a:ext cx="495299" cy="4495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" name="object 36"/>
          <p:cNvSpPr/>
          <p:nvPr/>
        </p:nvSpPr>
        <p:spPr>
          <a:xfrm>
            <a:off x="1691639" y="1216152"/>
            <a:ext cx="1417320" cy="2697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" name="object 37"/>
          <p:cNvSpPr/>
          <p:nvPr/>
        </p:nvSpPr>
        <p:spPr>
          <a:xfrm>
            <a:off x="2545077" y="3796284"/>
            <a:ext cx="1357885" cy="8808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" name="object 38"/>
          <p:cNvSpPr/>
          <p:nvPr/>
        </p:nvSpPr>
        <p:spPr>
          <a:xfrm>
            <a:off x="3355847" y="1197863"/>
            <a:ext cx="1094233" cy="29261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" name="object 39"/>
          <p:cNvSpPr/>
          <p:nvPr/>
        </p:nvSpPr>
        <p:spPr>
          <a:xfrm>
            <a:off x="4043171" y="3701796"/>
            <a:ext cx="1213104" cy="25908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" name="object 40"/>
          <p:cNvSpPr/>
          <p:nvPr/>
        </p:nvSpPr>
        <p:spPr>
          <a:xfrm>
            <a:off x="5702808" y="3607308"/>
            <a:ext cx="1112521" cy="27584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object 41"/>
          <p:cNvSpPr/>
          <p:nvPr/>
        </p:nvSpPr>
        <p:spPr>
          <a:xfrm>
            <a:off x="6140196" y="1208532"/>
            <a:ext cx="1507238" cy="28346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object 42"/>
          <p:cNvSpPr/>
          <p:nvPr/>
        </p:nvSpPr>
        <p:spPr>
          <a:xfrm>
            <a:off x="7036306" y="3921252"/>
            <a:ext cx="697994" cy="69799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object 43"/>
          <p:cNvSpPr/>
          <p:nvPr/>
        </p:nvSpPr>
        <p:spPr>
          <a:xfrm>
            <a:off x="4803647" y="1208532"/>
            <a:ext cx="1213105" cy="28346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" name="object 44"/>
          <p:cNvSpPr/>
          <p:nvPr/>
        </p:nvSpPr>
        <p:spPr>
          <a:xfrm>
            <a:off x="7808976" y="4055364"/>
            <a:ext cx="1290829" cy="28651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6" name="object 45"/>
          <p:cNvSpPr/>
          <p:nvPr/>
        </p:nvSpPr>
        <p:spPr>
          <a:xfrm>
            <a:off x="2540505" y="2868167"/>
            <a:ext cx="1463042" cy="171602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" name="object 46"/>
          <p:cNvSpPr/>
          <p:nvPr/>
        </p:nvSpPr>
        <p:spPr>
          <a:xfrm>
            <a:off x="2593083" y="2897883"/>
            <a:ext cx="1357888" cy="161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035"/>
                </a:moveTo>
                <a:lnTo>
                  <a:pt x="73" y="2423"/>
                </a:lnTo>
                <a:lnTo>
                  <a:pt x="283" y="1854"/>
                </a:lnTo>
                <a:lnTo>
                  <a:pt x="615" y="1338"/>
                </a:lnTo>
                <a:lnTo>
                  <a:pt x="1055" y="889"/>
                </a:lnTo>
                <a:lnTo>
                  <a:pt x="1587" y="518"/>
                </a:lnTo>
                <a:lnTo>
                  <a:pt x="2199" y="239"/>
                </a:lnTo>
                <a:lnTo>
                  <a:pt x="2875" y="62"/>
                </a:lnTo>
                <a:lnTo>
                  <a:pt x="3600" y="0"/>
                </a:lnTo>
                <a:lnTo>
                  <a:pt x="18000" y="0"/>
                </a:lnTo>
                <a:lnTo>
                  <a:pt x="18725" y="62"/>
                </a:lnTo>
                <a:lnTo>
                  <a:pt x="19401" y="239"/>
                </a:lnTo>
                <a:lnTo>
                  <a:pt x="20013" y="518"/>
                </a:lnTo>
                <a:lnTo>
                  <a:pt x="20545" y="889"/>
                </a:lnTo>
                <a:lnTo>
                  <a:pt x="20985" y="1338"/>
                </a:lnTo>
                <a:lnTo>
                  <a:pt x="21317" y="1854"/>
                </a:lnTo>
                <a:lnTo>
                  <a:pt x="21527" y="2423"/>
                </a:lnTo>
                <a:lnTo>
                  <a:pt x="21600" y="3035"/>
                </a:lnTo>
                <a:lnTo>
                  <a:pt x="21600" y="18565"/>
                </a:lnTo>
                <a:lnTo>
                  <a:pt x="21527" y="19177"/>
                </a:lnTo>
                <a:lnTo>
                  <a:pt x="21317" y="19747"/>
                </a:lnTo>
                <a:lnTo>
                  <a:pt x="20985" y="20262"/>
                </a:lnTo>
                <a:lnTo>
                  <a:pt x="20545" y="20711"/>
                </a:lnTo>
                <a:lnTo>
                  <a:pt x="20013" y="21082"/>
                </a:lnTo>
                <a:lnTo>
                  <a:pt x="19401" y="21362"/>
                </a:lnTo>
                <a:lnTo>
                  <a:pt x="18725" y="21538"/>
                </a:lnTo>
                <a:lnTo>
                  <a:pt x="18000" y="21600"/>
                </a:lnTo>
                <a:lnTo>
                  <a:pt x="3600" y="21600"/>
                </a:lnTo>
                <a:lnTo>
                  <a:pt x="2875" y="21538"/>
                </a:lnTo>
                <a:lnTo>
                  <a:pt x="2199" y="21362"/>
                </a:lnTo>
                <a:lnTo>
                  <a:pt x="1587" y="21082"/>
                </a:lnTo>
                <a:lnTo>
                  <a:pt x="1055" y="20711"/>
                </a:lnTo>
                <a:lnTo>
                  <a:pt x="615" y="20262"/>
                </a:lnTo>
                <a:lnTo>
                  <a:pt x="283" y="19747"/>
                </a:lnTo>
                <a:lnTo>
                  <a:pt x="73" y="19177"/>
                </a:lnTo>
                <a:lnTo>
                  <a:pt x="0" y="18565"/>
                </a:lnTo>
                <a:lnTo>
                  <a:pt x="0" y="303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83" name="object 2"/>
          <p:cNvSpPr txBox="1"/>
          <p:nvPr>
            <p:ph type="title"/>
          </p:nvPr>
        </p:nvSpPr>
        <p:spPr>
          <a:xfrm>
            <a:off x="415544" y="139064"/>
            <a:ext cx="3110865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Instance Metadata</a:t>
            </a:r>
          </a:p>
        </p:txBody>
      </p:sp>
      <p:sp>
        <p:nvSpPr>
          <p:cNvPr id="1084" name="object 3"/>
          <p:cNvSpPr txBox="1"/>
          <p:nvPr/>
        </p:nvSpPr>
        <p:spPr>
          <a:xfrm>
            <a:off x="419506" y="962024"/>
            <a:ext cx="6887844" cy="112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b="1" spc="-5"/>
              <a:t>data </a:t>
            </a:r>
            <a:r>
              <a:rPr spc="-5"/>
              <a:t>about your</a:t>
            </a:r>
            <a:r>
              <a:rPr spc="5"/>
              <a:t> </a:t>
            </a:r>
            <a:r>
              <a:rPr b="1" spc="-5"/>
              <a:t>instance</a:t>
            </a:r>
            <a:r>
              <a:rPr spc="-5"/>
              <a:t>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used </a:t>
            </a:r>
            <a:r>
              <a:rPr spc="0"/>
              <a:t>to </a:t>
            </a:r>
            <a:r>
              <a:rPr b="1"/>
              <a:t>configure or manage </a:t>
            </a:r>
            <a:r>
              <a:t>a running  instance.</a:t>
            </a:r>
          </a:p>
        </p:txBody>
      </p:sp>
      <p:sp>
        <p:nvSpPr>
          <p:cNvPr id="1085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6" name="object 5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7" name="object 6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8" name="object 7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9" name="object 8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0" name="object 9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1" name="object 10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2" name="object 11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3" name="object 12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96" name="object 2"/>
          <p:cNvSpPr txBox="1"/>
          <p:nvPr>
            <p:ph type="title"/>
          </p:nvPr>
        </p:nvSpPr>
        <p:spPr>
          <a:xfrm>
            <a:off x="415543" y="139064"/>
            <a:ext cx="3229612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Instance User Data</a:t>
            </a:r>
          </a:p>
        </p:txBody>
      </p:sp>
      <p:sp>
        <p:nvSpPr>
          <p:cNvPr id="1097" name="object 3"/>
          <p:cNvSpPr txBox="1"/>
          <p:nvPr/>
        </p:nvSpPr>
        <p:spPr>
          <a:xfrm>
            <a:off x="419504" y="962023"/>
            <a:ext cx="6451603" cy="1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passed </a:t>
            </a:r>
            <a:r>
              <a:rPr spc="0"/>
              <a:t>to the </a:t>
            </a:r>
            <a:r>
              <a:t>instance </a:t>
            </a:r>
            <a:r>
              <a:rPr b="1"/>
              <a:t>at</a:t>
            </a:r>
            <a:r>
              <a:rPr b="1" spc="45"/>
              <a:t> </a:t>
            </a:r>
            <a:r>
              <a:rPr b="1"/>
              <a:t>launch</a:t>
            </a:r>
            <a:r>
              <a:t>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used </a:t>
            </a:r>
            <a:r>
              <a:rPr spc="0"/>
              <a:t>to </a:t>
            </a:r>
            <a:r>
              <a:t>perform common </a:t>
            </a:r>
            <a:r>
              <a:rPr b="1"/>
              <a:t>automated  </a:t>
            </a:r>
            <a:r>
              <a:rPr b="1" spc="0"/>
              <a:t>configuration</a:t>
            </a:r>
            <a:r>
              <a:rPr b="1" spc="-40"/>
              <a:t> </a:t>
            </a:r>
            <a:r>
              <a:rPr b="1"/>
              <a:t>tasks</a:t>
            </a:r>
            <a:r>
              <a:t>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Runs </a:t>
            </a:r>
            <a:r>
              <a:rPr spc="0"/>
              <a:t>scripts after the </a:t>
            </a:r>
            <a:r>
              <a:t>instance </a:t>
            </a:r>
            <a:r>
              <a:rPr spc="0"/>
              <a:t>starts.</a:t>
            </a:r>
          </a:p>
        </p:txBody>
      </p:sp>
      <p:sp>
        <p:nvSpPr>
          <p:cNvPr id="1098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9" name="object 5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0" name="object 6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1" name="object 7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2" name="object 8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3" name="object 9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4" name="object 10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5" name="object 11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6" name="object 12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object 2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09" name="object 2"/>
          <p:cNvSpPr txBox="1"/>
          <p:nvPr>
            <p:ph type="title"/>
          </p:nvPr>
        </p:nvSpPr>
        <p:spPr>
          <a:xfrm>
            <a:off x="415544" y="139064"/>
            <a:ext cx="429323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User Data Example</a:t>
            </a:r>
            <a:r>
              <a:rPr spc="0"/>
              <a:t> </a:t>
            </a:r>
            <a:r>
              <a:t>Linux</a:t>
            </a:r>
          </a:p>
        </p:txBody>
      </p:sp>
      <p:sp>
        <p:nvSpPr>
          <p:cNvPr id="1110" name="object 3"/>
          <p:cNvSpPr txBox="1"/>
          <p:nvPr/>
        </p:nvSpPr>
        <p:spPr>
          <a:xfrm>
            <a:off x="419100" y="1973707"/>
            <a:ext cx="1891664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8888">
              <a:spcBef>
                <a:spcPts val="100"/>
              </a:spcBef>
              <a:defRPr spc="-4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#!/bin/sh</a:t>
            </a:r>
          </a:p>
        </p:txBody>
      </p:sp>
      <p:sp>
        <p:nvSpPr>
          <p:cNvPr id="1111" name="object 4"/>
          <p:cNvSpPr txBox="1"/>
          <p:nvPr/>
        </p:nvSpPr>
        <p:spPr>
          <a:xfrm>
            <a:off x="419098" y="2278545"/>
            <a:ext cx="392176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888">
              <a:spcBef>
                <a:spcPts val="500"/>
              </a:spcBef>
              <a:defRPr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yum -y </a:t>
            </a:r>
            <a:r>
              <a:rPr spc="-4"/>
              <a:t>install</a:t>
            </a:r>
            <a:r>
              <a:rPr spc="-35"/>
              <a:t> </a:t>
            </a:r>
            <a:r>
              <a:rPr spc="-4"/>
              <a:t>httpd</a:t>
            </a:r>
          </a:p>
          <a:p>
            <a:pPr indent="8888">
              <a:spcBef>
                <a:spcPts val="400"/>
              </a:spcBef>
              <a:defRPr spc="-4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chkconfig httpd</a:t>
            </a:r>
            <a:r>
              <a:rPr spc="-19"/>
              <a:t> </a:t>
            </a:r>
            <a:r>
              <a:t>on</a:t>
            </a:r>
          </a:p>
          <a:p>
            <a:pPr indent="8888">
              <a:spcBef>
                <a:spcPts val="400"/>
              </a:spcBef>
              <a:defRPr spc="-4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/etc/init.d/httpd</a:t>
            </a:r>
            <a:r>
              <a:rPr spc="-19"/>
              <a:t> </a:t>
            </a:r>
            <a:r>
              <a:t>start</a:t>
            </a:r>
          </a:p>
        </p:txBody>
      </p:sp>
      <p:sp>
        <p:nvSpPr>
          <p:cNvPr id="1112" name="object 5"/>
          <p:cNvSpPr/>
          <p:nvPr/>
        </p:nvSpPr>
        <p:spPr>
          <a:xfrm>
            <a:off x="318515" y="1836420"/>
            <a:ext cx="2092451" cy="6004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3" name="object 6"/>
          <p:cNvSpPr/>
          <p:nvPr/>
        </p:nvSpPr>
        <p:spPr>
          <a:xfrm>
            <a:off x="390143" y="1885188"/>
            <a:ext cx="1949195" cy="457202"/>
          </a:xfrm>
          <a:prstGeom prst="rect">
            <a:avLst/>
          </a:prstGeom>
          <a:ln w="57912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4" name="object 7"/>
          <p:cNvSpPr/>
          <p:nvPr/>
        </p:nvSpPr>
        <p:spPr>
          <a:xfrm>
            <a:off x="2345433" y="1673349"/>
            <a:ext cx="1501141" cy="5181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19" name="object 8"/>
          <p:cNvGrpSpPr/>
          <p:nvPr/>
        </p:nvGrpSpPr>
        <p:grpSpPr>
          <a:xfrm>
            <a:off x="2387473" y="1817622"/>
            <a:ext cx="1242317" cy="310897"/>
            <a:chOff x="0" y="0"/>
            <a:chExt cx="1242315" cy="310896"/>
          </a:xfrm>
        </p:grpSpPr>
        <p:sp>
          <p:nvSpPr>
            <p:cNvPr id="1115" name="Shape"/>
            <p:cNvSpPr/>
            <p:nvPr/>
          </p:nvSpPr>
          <p:spPr>
            <a:xfrm>
              <a:off x="0" y="56952"/>
              <a:ext cx="1076746" cy="25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0" y="0"/>
                  </a:moveTo>
                  <a:lnTo>
                    <a:pt x="0" y="16761"/>
                  </a:lnTo>
                  <a:lnTo>
                    <a:pt x="209" y="21600"/>
                  </a:lnTo>
                  <a:lnTo>
                    <a:pt x="21600" y="4840"/>
                  </a:lnTo>
                  <a:lnTo>
                    <a:pt x="213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6" name="Shape"/>
            <p:cNvSpPr/>
            <p:nvPr/>
          </p:nvSpPr>
          <p:spPr>
            <a:xfrm>
              <a:off x="1076744" y="51688"/>
              <a:ext cx="165572" cy="1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4" y="0"/>
                  </a:moveTo>
                  <a:lnTo>
                    <a:pt x="2348" y="0"/>
                  </a:lnTo>
                  <a:lnTo>
                    <a:pt x="3723" y="10316"/>
                  </a:lnTo>
                  <a:lnTo>
                    <a:pt x="0" y="11273"/>
                  </a:lnTo>
                  <a:lnTo>
                    <a:pt x="1370" y="21600"/>
                  </a:lnTo>
                  <a:lnTo>
                    <a:pt x="21600" y="392"/>
                  </a:lnTo>
                  <a:lnTo>
                    <a:pt x="2062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7" name="Shape"/>
            <p:cNvSpPr/>
            <p:nvPr/>
          </p:nvSpPr>
          <p:spPr>
            <a:xfrm>
              <a:off x="1066252" y="51688"/>
              <a:ext cx="39030" cy="6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66" y="0"/>
                  </a:moveTo>
                  <a:lnTo>
                    <a:pt x="0" y="1829"/>
                  </a:lnTo>
                  <a:lnTo>
                    <a:pt x="5807" y="21600"/>
                  </a:lnTo>
                  <a:lnTo>
                    <a:pt x="21600" y="19768"/>
                  </a:lnTo>
                  <a:lnTo>
                    <a:pt x="1576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8" name="Shape"/>
            <p:cNvSpPr/>
            <p:nvPr/>
          </p:nvSpPr>
          <p:spPr>
            <a:xfrm>
              <a:off x="1055751" y="0"/>
              <a:ext cx="179084" cy="5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67" y="21600"/>
                  </a:lnTo>
                  <a:lnTo>
                    <a:pt x="4703" y="19603"/>
                  </a:lnTo>
                  <a:lnTo>
                    <a:pt x="21600" y="19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120" name="object 9"/>
          <p:cNvSpPr txBox="1"/>
          <p:nvPr/>
        </p:nvSpPr>
        <p:spPr>
          <a:xfrm>
            <a:off x="3684268" y="1372361"/>
            <a:ext cx="5123818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55930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 data shell scripts </a:t>
            </a:r>
            <a:r>
              <a:rPr spc="0"/>
              <a:t>must start </a:t>
            </a:r>
            <a:r>
              <a:rPr spc="-10"/>
              <a:t>with </a:t>
            </a:r>
            <a:r>
              <a:rPr spc="0"/>
              <a:t>the #!  </a:t>
            </a:r>
            <a:r>
              <a:t>characters and </a:t>
            </a:r>
            <a:r>
              <a:rPr spc="0"/>
              <a:t>the </a:t>
            </a:r>
            <a:r>
              <a:t>path </a:t>
            </a:r>
            <a:r>
              <a:rPr spc="0"/>
              <a:t>to </a:t>
            </a:r>
            <a:r>
              <a:t>the interpreter </a:t>
            </a:r>
            <a:r>
              <a:rPr spc="-10"/>
              <a:t>you  </a:t>
            </a:r>
            <a:r>
              <a:rPr spc="-15"/>
              <a:t>want </a:t>
            </a:r>
            <a:r>
              <a:rPr spc="0"/>
              <a:t>to </a:t>
            </a:r>
            <a:r>
              <a:t>read </a:t>
            </a:r>
            <a:r>
              <a:rPr spc="0"/>
              <a:t>the</a:t>
            </a:r>
            <a:r>
              <a:rPr spc="55"/>
              <a:t> </a:t>
            </a:r>
            <a:r>
              <a:t>script.</a:t>
            </a:r>
          </a:p>
        </p:txBody>
      </p:sp>
      <p:sp>
        <p:nvSpPr>
          <p:cNvPr id="1121" name="object 10"/>
          <p:cNvSpPr/>
          <p:nvPr/>
        </p:nvSpPr>
        <p:spPr>
          <a:xfrm>
            <a:off x="318513" y="2319527"/>
            <a:ext cx="4122423" cy="12268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2" name="object 11"/>
          <p:cNvSpPr/>
          <p:nvPr/>
        </p:nvSpPr>
        <p:spPr>
          <a:xfrm>
            <a:off x="390143" y="2368294"/>
            <a:ext cx="3979163" cy="1083565"/>
          </a:xfrm>
          <a:prstGeom prst="rect">
            <a:avLst/>
          </a:prstGeom>
          <a:ln w="57912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3" name="object 12"/>
          <p:cNvSpPr/>
          <p:nvPr/>
        </p:nvSpPr>
        <p:spPr>
          <a:xfrm>
            <a:off x="4386071" y="3044949"/>
            <a:ext cx="1263398" cy="5654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28" name="object 13"/>
          <p:cNvGrpSpPr/>
          <p:nvPr/>
        </p:nvGrpSpPr>
        <p:grpSpPr>
          <a:xfrm>
            <a:off x="4428616" y="3067304"/>
            <a:ext cx="1002795" cy="342014"/>
            <a:chOff x="0" y="0"/>
            <a:chExt cx="1002793" cy="342012"/>
          </a:xfrm>
        </p:grpSpPr>
        <p:sp>
          <p:nvSpPr>
            <p:cNvPr id="1124" name="Shape"/>
            <p:cNvSpPr/>
            <p:nvPr/>
          </p:nvSpPr>
          <p:spPr>
            <a:xfrm>
              <a:off x="812165" y="286238"/>
              <a:ext cx="190629" cy="5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0" y="0"/>
                  </a:moveTo>
                  <a:lnTo>
                    <a:pt x="0" y="21600"/>
                  </a:lnTo>
                  <a:lnTo>
                    <a:pt x="21600" y="7238"/>
                  </a:lnTo>
                  <a:lnTo>
                    <a:pt x="20232" y="3008"/>
                  </a:lnTo>
                  <a:lnTo>
                    <a:pt x="4922" y="3008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5" name="Shape"/>
            <p:cNvSpPr/>
            <p:nvPr/>
          </p:nvSpPr>
          <p:spPr>
            <a:xfrm>
              <a:off x="827694" y="230489"/>
              <a:ext cx="43401" cy="6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26" y="0"/>
                  </a:moveTo>
                  <a:lnTo>
                    <a:pt x="0" y="18959"/>
                  </a:lnTo>
                  <a:lnTo>
                    <a:pt x="13889" y="21600"/>
                  </a:lnTo>
                  <a:lnTo>
                    <a:pt x="21600" y="2640"/>
                  </a:lnTo>
                  <a:lnTo>
                    <a:pt x="772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6" name="Shape"/>
            <p:cNvSpPr/>
            <p:nvPr/>
          </p:nvSpPr>
          <p:spPr>
            <a:xfrm>
              <a:off x="843218" y="174625"/>
              <a:ext cx="147504" cy="11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8" y="0"/>
                  </a:moveTo>
                  <a:lnTo>
                    <a:pt x="0" y="10108"/>
                  </a:lnTo>
                  <a:lnTo>
                    <a:pt x="4082" y="11512"/>
                  </a:lnTo>
                  <a:lnTo>
                    <a:pt x="1813" y="21600"/>
                  </a:lnTo>
                  <a:lnTo>
                    <a:pt x="21600" y="21600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7" name="Shape"/>
            <p:cNvSpPr/>
            <p:nvPr/>
          </p:nvSpPr>
          <p:spPr>
            <a:xfrm>
              <a:off x="0" y="0"/>
              <a:ext cx="843220" cy="2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7" y="0"/>
                  </a:moveTo>
                  <a:lnTo>
                    <a:pt x="0" y="4217"/>
                  </a:lnTo>
                  <a:lnTo>
                    <a:pt x="21202" y="21600"/>
                  </a:lnTo>
                  <a:lnTo>
                    <a:pt x="21600" y="1739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129" name="object 14"/>
          <p:cNvSpPr txBox="1"/>
          <p:nvPr/>
        </p:nvSpPr>
        <p:spPr>
          <a:xfrm>
            <a:off x="5432297" y="2911599"/>
            <a:ext cx="3375660" cy="1097423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73100" indent="91438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Install Apache </a:t>
            </a:r>
            <a:r>
              <a:rPr spc="-15"/>
              <a:t>web</a:t>
            </a:r>
            <a:r>
              <a:rPr spc="-90"/>
              <a:t> </a:t>
            </a:r>
            <a:r>
              <a:t>server  Enable </a:t>
            </a:r>
            <a:r>
              <a:rPr spc="0"/>
              <a:t>the </a:t>
            </a:r>
            <a:r>
              <a:rPr spc="-15"/>
              <a:t>web </a:t>
            </a:r>
            <a:r>
              <a:t>server  Start </a:t>
            </a:r>
            <a:r>
              <a:rPr spc="0"/>
              <a:t>the </a:t>
            </a:r>
            <a:r>
              <a:rPr spc="-20"/>
              <a:t>web</a:t>
            </a:r>
            <a:r>
              <a:rPr spc="15"/>
              <a:t> </a:t>
            </a:r>
            <a:r>
              <a:t>server</a:t>
            </a:r>
          </a:p>
        </p:txBody>
      </p:sp>
      <p:sp>
        <p:nvSpPr>
          <p:cNvPr id="1130" name="object 1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1" name="object 16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2" name="object 17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3" name="object 18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4" name="object 19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5" name="object 20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6" name="object 21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7" name="object 22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8" name="object 23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object 2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41" name="object 2"/>
          <p:cNvSpPr txBox="1"/>
          <p:nvPr>
            <p:ph type="title"/>
          </p:nvPr>
        </p:nvSpPr>
        <p:spPr>
          <a:xfrm>
            <a:off x="415543" y="139064"/>
            <a:ext cx="4902203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User Data Example</a:t>
            </a:r>
            <a:r>
              <a:rPr spc="0"/>
              <a:t> </a:t>
            </a:r>
            <a:r>
              <a:t>Windows</a:t>
            </a:r>
          </a:p>
        </p:txBody>
      </p:sp>
      <p:sp>
        <p:nvSpPr>
          <p:cNvPr id="1142" name="object 3"/>
          <p:cNvSpPr txBox="1"/>
          <p:nvPr/>
        </p:nvSpPr>
        <p:spPr>
          <a:xfrm>
            <a:off x="415543" y="1345133"/>
            <a:ext cx="16643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&lt;powershell&gt;</a:t>
            </a:r>
          </a:p>
        </p:txBody>
      </p:sp>
      <p:sp>
        <p:nvSpPr>
          <p:cNvPr id="1143" name="object 4"/>
          <p:cNvSpPr txBox="1"/>
          <p:nvPr/>
        </p:nvSpPr>
        <p:spPr>
          <a:xfrm>
            <a:off x="387093" y="1671827"/>
            <a:ext cx="3939544" cy="311912"/>
          </a:xfrm>
          <a:prstGeom prst="rect">
            <a:avLst/>
          </a:prstGeom>
          <a:ln w="57911">
            <a:solidFill>
              <a:srgbClr val="FAB3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640">
              <a:spcBef>
                <a:spcPts val="1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Import-Module</a:t>
            </a:r>
            <a:r>
              <a:rPr spc="-34"/>
              <a:t> </a:t>
            </a:r>
            <a:r>
              <a:t>ServerManager</a:t>
            </a:r>
          </a:p>
        </p:txBody>
      </p:sp>
      <p:sp>
        <p:nvSpPr>
          <p:cNvPr id="1144" name="object 5"/>
          <p:cNvSpPr txBox="1"/>
          <p:nvPr/>
        </p:nvSpPr>
        <p:spPr>
          <a:xfrm>
            <a:off x="387095" y="2316477"/>
            <a:ext cx="6673851" cy="616712"/>
          </a:xfrm>
          <a:prstGeom prst="rect">
            <a:avLst/>
          </a:prstGeom>
          <a:ln w="57911">
            <a:solidFill>
              <a:srgbClr val="FBB64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640">
              <a:spcBef>
                <a:spcPts val="2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Install-WindowsFeature web-server,</a:t>
            </a:r>
            <a:r>
              <a:rPr spc="-20"/>
              <a:t> </a:t>
            </a:r>
            <a:r>
              <a:t>web-webserver</a:t>
            </a:r>
          </a:p>
          <a:p>
            <a:pPr indent="40640">
              <a:spcBef>
                <a:spcPts val="4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Install-WindowsFeature</a:t>
            </a:r>
            <a:r>
              <a:rPr spc="-15"/>
              <a:t> </a:t>
            </a:r>
            <a:r>
              <a:t>web-mgmt-tools</a:t>
            </a:r>
          </a:p>
        </p:txBody>
      </p:sp>
      <p:sp>
        <p:nvSpPr>
          <p:cNvPr id="1145" name="object 6"/>
          <p:cNvSpPr txBox="1"/>
          <p:nvPr/>
        </p:nvSpPr>
        <p:spPr>
          <a:xfrm>
            <a:off x="415542" y="2991991"/>
            <a:ext cx="180149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&lt;/powershell&gt;</a:t>
            </a:r>
          </a:p>
        </p:txBody>
      </p:sp>
      <p:sp>
        <p:nvSpPr>
          <p:cNvPr id="1146" name="object 7"/>
          <p:cNvSpPr/>
          <p:nvPr/>
        </p:nvSpPr>
        <p:spPr>
          <a:xfrm>
            <a:off x="315466" y="1623060"/>
            <a:ext cx="4082800" cy="6096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7" name="object 8"/>
          <p:cNvSpPr/>
          <p:nvPr/>
        </p:nvSpPr>
        <p:spPr>
          <a:xfrm>
            <a:off x="4319015" y="1392935"/>
            <a:ext cx="800102" cy="6080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52" name="object 9"/>
          <p:cNvGrpSpPr/>
          <p:nvPr/>
        </p:nvGrpSpPr>
        <p:grpSpPr>
          <a:xfrm>
            <a:off x="4361688" y="1591055"/>
            <a:ext cx="539625" cy="347856"/>
            <a:chOff x="0" y="0"/>
            <a:chExt cx="539624" cy="347854"/>
          </a:xfrm>
        </p:grpSpPr>
        <p:sp>
          <p:nvSpPr>
            <p:cNvPr id="1148" name="Shape"/>
            <p:cNvSpPr/>
            <p:nvPr/>
          </p:nvSpPr>
          <p:spPr>
            <a:xfrm>
              <a:off x="-1" y="66460"/>
              <a:ext cx="406967" cy="28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8" y="0"/>
                  </a:moveTo>
                  <a:lnTo>
                    <a:pt x="0" y="17808"/>
                  </a:lnTo>
                  <a:lnTo>
                    <a:pt x="1618" y="21600"/>
                  </a:lnTo>
                  <a:lnTo>
                    <a:pt x="21600" y="3783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9" name="Shape"/>
            <p:cNvSpPr/>
            <p:nvPr/>
          </p:nvSpPr>
          <p:spPr>
            <a:xfrm>
              <a:off x="401191" y="51308"/>
              <a:ext cx="106661" cy="11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6147" y="9354"/>
                  </a:lnTo>
                  <a:lnTo>
                    <a:pt x="1169" y="12230"/>
                  </a:lnTo>
                  <a:lnTo>
                    <a:pt x="733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0" name="Shape"/>
            <p:cNvSpPr/>
            <p:nvPr/>
          </p:nvSpPr>
          <p:spPr>
            <a:xfrm>
              <a:off x="376594" y="51308"/>
              <a:ext cx="54953" cy="6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9" y="0"/>
                  </a:moveTo>
                  <a:lnTo>
                    <a:pt x="0" y="5080"/>
                  </a:lnTo>
                  <a:lnTo>
                    <a:pt x="11938" y="21600"/>
                  </a:lnTo>
                  <a:lnTo>
                    <a:pt x="21600" y="16520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1" name="Shape"/>
            <p:cNvSpPr/>
            <p:nvPr/>
          </p:nvSpPr>
          <p:spPr>
            <a:xfrm>
              <a:off x="346200" y="0"/>
              <a:ext cx="193425" cy="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572"/>
                  </a:lnTo>
                  <a:lnTo>
                    <a:pt x="3394" y="21600"/>
                  </a:lnTo>
                  <a:lnTo>
                    <a:pt x="6141" y="16675"/>
                  </a:lnTo>
                  <a:lnTo>
                    <a:pt x="18052" y="1667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153" name="object 10"/>
          <p:cNvSpPr txBox="1"/>
          <p:nvPr/>
        </p:nvSpPr>
        <p:spPr>
          <a:xfrm>
            <a:off x="4996434" y="1268730"/>
            <a:ext cx="4029710" cy="566604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805">
              <a:lnSpc>
                <a:spcPts val="2100"/>
              </a:lnSpc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 </a:t>
            </a:r>
            <a:r>
              <a:rPr spc="0"/>
              <a:t>the </a:t>
            </a:r>
            <a:r>
              <a:t>Server </a:t>
            </a:r>
            <a:r>
              <a:rPr spc="-10"/>
              <a:t>Manager</a:t>
            </a:r>
            <a:r>
              <a:rPr spc="0"/>
              <a:t> </a:t>
            </a:r>
            <a:r>
              <a:t>module</a:t>
            </a:r>
          </a:p>
          <a:p>
            <a:pPr indent="90805">
              <a:lnSpc>
                <a:spcPts val="2100"/>
              </a:lnSpc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</a:t>
            </a:r>
            <a:r>
              <a:rPr spc="-10"/>
              <a:t>Windows</a:t>
            </a:r>
            <a:r>
              <a:rPr spc="45"/>
              <a:t> </a:t>
            </a:r>
            <a:r>
              <a:rPr spc="-10"/>
              <a:t>PowerShell.</a:t>
            </a:r>
          </a:p>
        </p:txBody>
      </p:sp>
      <p:sp>
        <p:nvSpPr>
          <p:cNvPr id="1154" name="object 11"/>
          <p:cNvSpPr/>
          <p:nvPr/>
        </p:nvSpPr>
        <p:spPr>
          <a:xfrm>
            <a:off x="315467" y="2267711"/>
            <a:ext cx="6816853" cy="81381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5" name="object 12"/>
          <p:cNvSpPr/>
          <p:nvPr/>
        </p:nvSpPr>
        <p:spPr>
          <a:xfrm>
            <a:off x="4030207" y="3135419"/>
            <a:ext cx="1256648" cy="67821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60" name="object 13"/>
          <p:cNvGrpSpPr/>
          <p:nvPr/>
        </p:nvGrpSpPr>
        <p:grpSpPr>
          <a:xfrm>
            <a:off x="4054602" y="3139438"/>
            <a:ext cx="1205234" cy="625096"/>
            <a:chOff x="0" y="0"/>
            <a:chExt cx="1205232" cy="625095"/>
          </a:xfrm>
        </p:grpSpPr>
        <p:sp>
          <p:nvSpPr>
            <p:cNvPr id="1156" name="Shape"/>
            <p:cNvSpPr/>
            <p:nvPr/>
          </p:nvSpPr>
          <p:spPr>
            <a:xfrm>
              <a:off x="1011047" y="572995"/>
              <a:ext cx="194186" cy="5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0" y="0"/>
                  </a:moveTo>
                  <a:lnTo>
                    <a:pt x="0" y="21442"/>
                  </a:lnTo>
                  <a:lnTo>
                    <a:pt x="21600" y="21600"/>
                  </a:lnTo>
                  <a:lnTo>
                    <a:pt x="18350" y="5382"/>
                  </a:lnTo>
                  <a:lnTo>
                    <a:pt x="5764" y="5382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7" name="Shape"/>
            <p:cNvSpPr/>
            <p:nvPr/>
          </p:nvSpPr>
          <p:spPr>
            <a:xfrm>
              <a:off x="1037032" y="521180"/>
              <a:ext cx="51868" cy="64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2" y="0"/>
                  </a:moveTo>
                  <a:lnTo>
                    <a:pt x="0" y="17272"/>
                  </a:lnTo>
                  <a:lnTo>
                    <a:pt x="10758" y="21600"/>
                  </a:lnTo>
                  <a:lnTo>
                    <a:pt x="21600" y="4327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8" name="Shape"/>
            <p:cNvSpPr/>
            <p:nvPr/>
          </p:nvSpPr>
          <p:spPr>
            <a:xfrm>
              <a:off x="1062863" y="469518"/>
              <a:ext cx="113152" cy="116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94" y="0"/>
                  </a:moveTo>
                  <a:lnTo>
                    <a:pt x="39" y="9582"/>
                  </a:lnTo>
                  <a:lnTo>
                    <a:pt x="4970" y="1199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499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9" name="Shape"/>
            <p:cNvSpPr/>
            <p:nvPr/>
          </p:nvSpPr>
          <p:spPr>
            <a:xfrm>
              <a:off x="0" y="0"/>
              <a:ext cx="1063068" cy="57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6" y="0"/>
                  </a:moveTo>
                  <a:lnTo>
                    <a:pt x="0" y="1953"/>
                  </a:lnTo>
                  <a:lnTo>
                    <a:pt x="21071" y="21600"/>
                  </a:lnTo>
                  <a:lnTo>
                    <a:pt x="21600" y="19647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161" name="object 14"/>
          <p:cNvSpPr txBox="1"/>
          <p:nvPr/>
        </p:nvSpPr>
        <p:spPr>
          <a:xfrm>
            <a:off x="5404865" y="3400804"/>
            <a:ext cx="3375660" cy="5640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8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Install </a:t>
            </a:r>
            <a:r>
              <a:rPr spc="0"/>
              <a:t>IIS</a:t>
            </a:r>
          </a:p>
          <a:p>
            <a:pPr indent="91438"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Install </a:t>
            </a:r>
            <a:r>
              <a:rPr spc="-15"/>
              <a:t>Web </a:t>
            </a:r>
            <a:r>
              <a:t>Management</a:t>
            </a:r>
            <a:r>
              <a:rPr spc="0"/>
              <a:t> </a:t>
            </a:r>
            <a:r>
              <a:rPr spc="-45"/>
              <a:t>Tools</a:t>
            </a:r>
          </a:p>
        </p:txBody>
      </p:sp>
      <p:sp>
        <p:nvSpPr>
          <p:cNvPr id="1162" name="object 1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3" name="object 16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4" name="object 17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5" name="object 18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6" name="object 19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7" name="object 20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8" name="object 21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9" name="object 22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0" name="object 23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object 5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73" name="object 2"/>
          <p:cNvSpPr txBox="1"/>
          <p:nvPr>
            <p:ph type="title"/>
          </p:nvPr>
        </p:nvSpPr>
        <p:spPr>
          <a:xfrm>
            <a:off x="415543" y="139064"/>
            <a:ext cx="5673728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EC2 Purchasing</a:t>
            </a:r>
            <a:r>
              <a:rPr spc="0"/>
              <a:t> </a:t>
            </a:r>
            <a:r>
              <a:t>Options</a:t>
            </a:r>
          </a:p>
        </p:txBody>
      </p:sp>
      <p:sp>
        <p:nvSpPr>
          <p:cNvPr id="1174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5" name="object 4"/>
          <p:cNvSpPr/>
          <p:nvPr/>
        </p:nvSpPr>
        <p:spPr>
          <a:xfrm>
            <a:off x="8169495" y="364647"/>
            <a:ext cx="79502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6" name="object 5"/>
          <p:cNvSpPr/>
          <p:nvPr/>
        </p:nvSpPr>
        <p:spPr>
          <a:xfrm>
            <a:off x="8248994" y="325722"/>
            <a:ext cx="97521" cy="58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7" name="object 6"/>
          <p:cNvSpPr/>
          <p:nvPr/>
        </p:nvSpPr>
        <p:spPr>
          <a:xfrm>
            <a:off x="8346513" y="277321"/>
            <a:ext cx="126148" cy="67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8" name="object 7"/>
          <p:cNvSpPr/>
          <p:nvPr/>
        </p:nvSpPr>
        <p:spPr>
          <a:xfrm>
            <a:off x="8472660" y="219453"/>
            <a:ext cx="334545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9" name="object 8"/>
          <p:cNvSpPr/>
          <p:nvPr/>
        </p:nvSpPr>
        <p:spPr>
          <a:xfrm>
            <a:off x="8405872" y="219453"/>
            <a:ext cx="66790" cy="79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0" name="object 9"/>
          <p:cNvSpPr/>
          <p:nvPr/>
        </p:nvSpPr>
        <p:spPr>
          <a:xfrm>
            <a:off x="8320547" y="277319"/>
            <a:ext cx="2" cy="676544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1" name="object 10"/>
          <p:cNvSpPr/>
          <p:nvPr/>
        </p:nvSpPr>
        <p:spPr>
          <a:xfrm>
            <a:off x="8228324" y="325722"/>
            <a:ext cx="2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2" name="object 11"/>
          <p:cNvSpPr/>
          <p:nvPr/>
        </p:nvSpPr>
        <p:spPr>
          <a:xfrm>
            <a:off x="8153065" y="364646"/>
            <a:ext cx="2" cy="502941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3" name="object 12"/>
          <p:cNvSpPr/>
          <p:nvPr/>
        </p:nvSpPr>
        <p:spPr>
          <a:xfrm>
            <a:off x="316989" y="1219200"/>
            <a:ext cx="1313691" cy="31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60" y="0"/>
                </a:lnTo>
                <a:lnTo>
                  <a:pt x="1319" y="72"/>
                </a:lnTo>
                <a:lnTo>
                  <a:pt x="633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3" y="21333"/>
                </a:lnTo>
                <a:lnTo>
                  <a:pt x="1319" y="21528"/>
                </a:lnTo>
                <a:lnTo>
                  <a:pt x="2160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4" name="object 13"/>
          <p:cNvSpPr txBox="1"/>
          <p:nvPr/>
        </p:nvSpPr>
        <p:spPr>
          <a:xfrm>
            <a:off x="386891" y="1426210"/>
            <a:ext cx="1172212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4613" marR="5080" indent="-82548">
              <a:lnSpc>
                <a:spcPts val="1700"/>
              </a:lnSpc>
              <a:spcBef>
                <a:spcPts val="300"/>
              </a:spcBef>
              <a:defRPr b="1" spc="-1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10"/>
              <a:t>n-</a:t>
            </a:r>
            <a:r>
              <a:rPr spc="-5"/>
              <a:t>Dema</a:t>
            </a:r>
            <a:r>
              <a:rPr spc="-10"/>
              <a:t>n</a:t>
            </a:r>
            <a:r>
              <a:rPr spc="-5"/>
              <a:t>d  Instances</a:t>
            </a:r>
          </a:p>
        </p:txBody>
      </p:sp>
      <p:sp>
        <p:nvSpPr>
          <p:cNvPr id="1185" name="object 14"/>
          <p:cNvSpPr/>
          <p:nvPr/>
        </p:nvSpPr>
        <p:spPr>
          <a:xfrm>
            <a:off x="390143" y="2112264"/>
            <a:ext cx="1175004" cy="21488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6" name="object 15"/>
          <p:cNvSpPr/>
          <p:nvPr/>
        </p:nvSpPr>
        <p:spPr>
          <a:xfrm>
            <a:off x="451866" y="2154171"/>
            <a:ext cx="1051562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0"/>
                </a:moveTo>
                <a:lnTo>
                  <a:pt x="2160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0" y="21600"/>
                </a:lnTo>
                <a:lnTo>
                  <a:pt x="19440" y="21600"/>
                </a:lnTo>
                <a:lnTo>
                  <a:pt x="20280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0" y="88"/>
                </a:lnTo>
                <a:lnTo>
                  <a:pt x="194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7" name="object 16"/>
          <p:cNvSpPr/>
          <p:nvPr/>
        </p:nvSpPr>
        <p:spPr>
          <a:xfrm>
            <a:off x="451866" y="2154171"/>
            <a:ext cx="1051562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0" y="0"/>
                </a:lnTo>
                <a:lnTo>
                  <a:pt x="19440" y="0"/>
                </a:lnTo>
                <a:lnTo>
                  <a:pt x="20280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0" y="21512"/>
                </a:lnTo>
                <a:lnTo>
                  <a:pt x="19440" y="21600"/>
                </a:lnTo>
                <a:lnTo>
                  <a:pt x="2160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8" name="object 17"/>
          <p:cNvSpPr txBox="1"/>
          <p:nvPr/>
        </p:nvSpPr>
        <p:spPr>
          <a:xfrm>
            <a:off x="634389" y="2982595"/>
            <a:ext cx="685803" cy="30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  <a:spcBef>
                <a:spcPts val="1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by</a:t>
            </a:r>
            <a:r>
              <a:rPr spc="-100"/>
              <a:t> </a:t>
            </a:r>
            <a:r>
              <a:t>the</a:t>
            </a:r>
          </a:p>
          <a:p>
            <a:pPr algn="ctr">
              <a:lnSpc>
                <a:spcPts val="1200"/>
              </a:lnSpc>
              <a:defRPr b="1" sz="11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hour</a:t>
            </a:r>
            <a:r>
              <a:rPr b="0" u="none">
                <a:uFillTx/>
              </a:rPr>
              <a:t>.</a:t>
            </a:r>
          </a:p>
        </p:txBody>
      </p:sp>
      <p:sp>
        <p:nvSpPr>
          <p:cNvPr id="1189" name="object 18"/>
          <p:cNvSpPr/>
          <p:nvPr/>
        </p:nvSpPr>
        <p:spPr>
          <a:xfrm>
            <a:off x="1787649" y="1219200"/>
            <a:ext cx="1313691" cy="31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0" name="object 19"/>
          <p:cNvSpPr txBox="1"/>
          <p:nvPr/>
        </p:nvSpPr>
        <p:spPr>
          <a:xfrm>
            <a:off x="1964817" y="1426210"/>
            <a:ext cx="960121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765">
              <a:lnSpc>
                <a:spcPts val="1700"/>
              </a:lnSpc>
              <a:spcBef>
                <a:spcPts val="300"/>
              </a:spcBef>
              <a:defRPr b="1" spc="-10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Reserved  </a:t>
            </a:r>
            <a:r>
              <a:rPr spc="-5"/>
              <a:t>Ins</a:t>
            </a:r>
            <a:r>
              <a:rPr spc="-15"/>
              <a:t>t</a:t>
            </a:r>
            <a:r>
              <a:rPr spc="-5"/>
              <a:t>ances</a:t>
            </a:r>
          </a:p>
        </p:txBody>
      </p:sp>
      <p:sp>
        <p:nvSpPr>
          <p:cNvPr id="1191" name="object 20"/>
          <p:cNvSpPr/>
          <p:nvPr/>
        </p:nvSpPr>
        <p:spPr>
          <a:xfrm>
            <a:off x="1857755" y="2113788"/>
            <a:ext cx="1175004" cy="12816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2" name="object 21"/>
          <p:cNvSpPr/>
          <p:nvPr/>
        </p:nvSpPr>
        <p:spPr>
          <a:xfrm>
            <a:off x="1868422" y="2199132"/>
            <a:ext cx="1190245" cy="11323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3" name="object 22"/>
          <p:cNvSpPr/>
          <p:nvPr/>
        </p:nvSpPr>
        <p:spPr>
          <a:xfrm>
            <a:off x="1919477" y="2155698"/>
            <a:ext cx="1051562" cy="1158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70" y="0"/>
                </a:moveTo>
                <a:lnTo>
                  <a:pt x="1930" y="0"/>
                </a:lnTo>
                <a:lnTo>
                  <a:pt x="1179" y="170"/>
                </a:lnTo>
                <a:lnTo>
                  <a:pt x="565" y="632"/>
                </a:lnTo>
                <a:lnTo>
                  <a:pt x="152" y="1319"/>
                </a:lnTo>
                <a:lnTo>
                  <a:pt x="0" y="2160"/>
                </a:lnTo>
                <a:lnTo>
                  <a:pt x="0" y="19440"/>
                </a:lnTo>
                <a:lnTo>
                  <a:pt x="152" y="20281"/>
                </a:lnTo>
                <a:lnTo>
                  <a:pt x="565" y="20968"/>
                </a:lnTo>
                <a:lnTo>
                  <a:pt x="1179" y="21430"/>
                </a:lnTo>
                <a:lnTo>
                  <a:pt x="1930" y="21600"/>
                </a:lnTo>
                <a:lnTo>
                  <a:pt x="19670" y="21600"/>
                </a:lnTo>
                <a:lnTo>
                  <a:pt x="20421" y="21430"/>
                </a:lnTo>
                <a:lnTo>
                  <a:pt x="21035" y="20968"/>
                </a:lnTo>
                <a:lnTo>
                  <a:pt x="21448" y="20281"/>
                </a:lnTo>
                <a:lnTo>
                  <a:pt x="21600" y="19440"/>
                </a:lnTo>
                <a:lnTo>
                  <a:pt x="21600" y="2160"/>
                </a:lnTo>
                <a:lnTo>
                  <a:pt x="21448" y="1319"/>
                </a:lnTo>
                <a:lnTo>
                  <a:pt x="21035" y="632"/>
                </a:lnTo>
                <a:lnTo>
                  <a:pt x="20421" y="170"/>
                </a:lnTo>
                <a:lnTo>
                  <a:pt x="1967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4" name="object 23"/>
          <p:cNvSpPr/>
          <p:nvPr/>
        </p:nvSpPr>
        <p:spPr>
          <a:xfrm>
            <a:off x="1919477" y="2155698"/>
            <a:ext cx="1051562" cy="1158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lnTo>
                  <a:pt x="152" y="1319"/>
                </a:lnTo>
                <a:lnTo>
                  <a:pt x="565" y="632"/>
                </a:lnTo>
                <a:lnTo>
                  <a:pt x="1179" y="170"/>
                </a:lnTo>
                <a:lnTo>
                  <a:pt x="1930" y="0"/>
                </a:lnTo>
                <a:lnTo>
                  <a:pt x="19670" y="0"/>
                </a:lnTo>
                <a:lnTo>
                  <a:pt x="20421" y="170"/>
                </a:lnTo>
                <a:lnTo>
                  <a:pt x="21035" y="632"/>
                </a:lnTo>
                <a:lnTo>
                  <a:pt x="21448" y="1319"/>
                </a:lnTo>
                <a:lnTo>
                  <a:pt x="21600" y="2160"/>
                </a:lnTo>
                <a:lnTo>
                  <a:pt x="21600" y="19440"/>
                </a:lnTo>
                <a:lnTo>
                  <a:pt x="21448" y="20281"/>
                </a:lnTo>
                <a:lnTo>
                  <a:pt x="21035" y="20968"/>
                </a:lnTo>
                <a:lnTo>
                  <a:pt x="20421" y="21430"/>
                </a:lnTo>
                <a:lnTo>
                  <a:pt x="19670" y="21600"/>
                </a:lnTo>
                <a:lnTo>
                  <a:pt x="1930" y="21600"/>
                </a:lnTo>
                <a:lnTo>
                  <a:pt x="1179" y="21430"/>
                </a:lnTo>
                <a:lnTo>
                  <a:pt x="565" y="20968"/>
                </a:lnTo>
                <a:lnTo>
                  <a:pt x="152" y="20281"/>
                </a:lnTo>
                <a:lnTo>
                  <a:pt x="0" y="19440"/>
                </a:lnTo>
                <a:lnTo>
                  <a:pt x="0" y="216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5" name="object 24"/>
          <p:cNvSpPr txBox="1"/>
          <p:nvPr/>
        </p:nvSpPr>
        <p:spPr>
          <a:xfrm>
            <a:off x="1982216" y="2248025"/>
            <a:ext cx="925196" cy="8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90000"/>
              </a:lnSpc>
              <a:spcBef>
                <a:spcPts val="2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Purchase,</a:t>
            </a:r>
            <a:r>
              <a:rPr spc="-70"/>
              <a:t> </a:t>
            </a:r>
            <a:r>
              <a:t>at</a:t>
            </a:r>
            <a:r>
              <a:rPr spc="-50"/>
              <a:t> </a:t>
            </a:r>
            <a:r>
              <a:t>a  significant 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discount</a:t>
            </a:r>
            <a:r>
              <a:t>,  instances that  are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always </a:t>
            </a:r>
            <a:r>
              <a:rPr b="1" spc="-4"/>
              <a:t>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available</a:t>
            </a:r>
          </a:p>
        </p:txBody>
      </p:sp>
      <p:sp>
        <p:nvSpPr>
          <p:cNvPr id="1196" name="object 25"/>
          <p:cNvSpPr/>
          <p:nvPr/>
        </p:nvSpPr>
        <p:spPr>
          <a:xfrm>
            <a:off x="1857755" y="3429000"/>
            <a:ext cx="1175004" cy="8321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7" name="object 26"/>
          <p:cNvSpPr/>
          <p:nvPr/>
        </p:nvSpPr>
        <p:spPr>
          <a:xfrm>
            <a:off x="1919477" y="3470909"/>
            <a:ext cx="1051562" cy="70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70" y="0"/>
                </a:moveTo>
                <a:lnTo>
                  <a:pt x="1930" y="0"/>
                </a:lnTo>
                <a:lnTo>
                  <a:pt x="1179" y="170"/>
                </a:lnTo>
                <a:lnTo>
                  <a:pt x="565" y="633"/>
                </a:lnTo>
                <a:lnTo>
                  <a:pt x="152" y="1320"/>
                </a:lnTo>
                <a:lnTo>
                  <a:pt x="0" y="2160"/>
                </a:lnTo>
                <a:lnTo>
                  <a:pt x="0" y="19440"/>
                </a:lnTo>
                <a:lnTo>
                  <a:pt x="152" y="20281"/>
                </a:lnTo>
                <a:lnTo>
                  <a:pt x="565" y="20967"/>
                </a:lnTo>
                <a:lnTo>
                  <a:pt x="1179" y="21430"/>
                </a:lnTo>
                <a:lnTo>
                  <a:pt x="1930" y="21600"/>
                </a:lnTo>
                <a:lnTo>
                  <a:pt x="19670" y="21600"/>
                </a:lnTo>
                <a:lnTo>
                  <a:pt x="20421" y="21430"/>
                </a:lnTo>
                <a:lnTo>
                  <a:pt x="21035" y="20967"/>
                </a:lnTo>
                <a:lnTo>
                  <a:pt x="21448" y="20281"/>
                </a:lnTo>
                <a:lnTo>
                  <a:pt x="21600" y="19440"/>
                </a:lnTo>
                <a:lnTo>
                  <a:pt x="21600" y="2160"/>
                </a:lnTo>
                <a:lnTo>
                  <a:pt x="21448" y="1320"/>
                </a:lnTo>
                <a:lnTo>
                  <a:pt x="21035" y="633"/>
                </a:lnTo>
                <a:lnTo>
                  <a:pt x="20421" y="170"/>
                </a:lnTo>
                <a:lnTo>
                  <a:pt x="1967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8" name="object 27"/>
          <p:cNvSpPr/>
          <p:nvPr/>
        </p:nvSpPr>
        <p:spPr>
          <a:xfrm>
            <a:off x="1919477" y="3470909"/>
            <a:ext cx="1051562" cy="70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lnTo>
                  <a:pt x="152" y="1320"/>
                </a:lnTo>
                <a:lnTo>
                  <a:pt x="565" y="633"/>
                </a:lnTo>
                <a:lnTo>
                  <a:pt x="1179" y="170"/>
                </a:lnTo>
                <a:lnTo>
                  <a:pt x="1930" y="0"/>
                </a:lnTo>
                <a:lnTo>
                  <a:pt x="19670" y="0"/>
                </a:lnTo>
                <a:lnTo>
                  <a:pt x="20421" y="170"/>
                </a:lnTo>
                <a:lnTo>
                  <a:pt x="21035" y="633"/>
                </a:lnTo>
                <a:lnTo>
                  <a:pt x="21448" y="1320"/>
                </a:lnTo>
                <a:lnTo>
                  <a:pt x="21600" y="2160"/>
                </a:lnTo>
                <a:lnTo>
                  <a:pt x="21600" y="19440"/>
                </a:lnTo>
                <a:lnTo>
                  <a:pt x="21448" y="20281"/>
                </a:lnTo>
                <a:lnTo>
                  <a:pt x="21035" y="20967"/>
                </a:lnTo>
                <a:lnTo>
                  <a:pt x="20421" y="21430"/>
                </a:lnTo>
                <a:lnTo>
                  <a:pt x="19670" y="21600"/>
                </a:lnTo>
                <a:lnTo>
                  <a:pt x="1930" y="21600"/>
                </a:lnTo>
                <a:lnTo>
                  <a:pt x="1179" y="21430"/>
                </a:lnTo>
                <a:lnTo>
                  <a:pt x="565" y="20967"/>
                </a:lnTo>
                <a:lnTo>
                  <a:pt x="152" y="20281"/>
                </a:lnTo>
                <a:lnTo>
                  <a:pt x="0" y="19440"/>
                </a:lnTo>
                <a:lnTo>
                  <a:pt x="0" y="216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9" name="object 28"/>
          <p:cNvSpPr txBox="1"/>
          <p:nvPr/>
        </p:nvSpPr>
        <p:spPr>
          <a:xfrm>
            <a:off x="2076704" y="3639768"/>
            <a:ext cx="737237" cy="30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200"/>
              </a:lnSpc>
              <a:spcBef>
                <a:spcPts val="100"/>
              </a:spcBef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1-year </a:t>
            </a:r>
            <a:r>
              <a:rPr spc="0"/>
              <a:t>to</a:t>
            </a:r>
            <a:r>
              <a:rPr spc="-114"/>
              <a:t> </a:t>
            </a:r>
            <a:r>
              <a:rPr spc="0"/>
              <a:t>3-</a:t>
            </a:r>
          </a:p>
          <a:p>
            <a:pPr indent="18415">
              <a:lnSpc>
                <a:spcPts val="1200"/>
              </a:lnSpc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year</a:t>
            </a:r>
            <a:r>
              <a:rPr spc="-85"/>
              <a:t> </a:t>
            </a:r>
            <a:r>
              <a:rPr spc="0"/>
              <a:t>terms.</a:t>
            </a:r>
          </a:p>
        </p:txBody>
      </p:sp>
      <p:sp>
        <p:nvSpPr>
          <p:cNvPr id="1200" name="object 29"/>
          <p:cNvSpPr/>
          <p:nvPr/>
        </p:nvSpPr>
        <p:spPr>
          <a:xfrm>
            <a:off x="3259835" y="1219200"/>
            <a:ext cx="1312166" cy="31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0"/>
                </a:moveTo>
                <a:lnTo>
                  <a:pt x="2160" y="0"/>
                </a:lnTo>
                <a:lnTo>
                  <a:pt x="1319" y="72"/>
                </a:lnTo>
                <a:lnTo>
                  <a:pt x="633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3" y="21333"/>
                </a:lnTo>
                <a:lnTo>
                  <a:pt x="1319" y="21528"/>
                </a:lnTo>
                <a:lnTo>
                  <a:pt x="2160" y="21600"/>
                </a:lnTo>
                <a:lnTo>
                  <a:pt x="19440" y="21600"/>
                </a:lnTo>
                <a:lnTo>
                  <a:pt x="20281" y="21528"/>
                </a:lnTo>
                <a:lnTo>
                  <a:pt x="20967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7" y="267"/>
                </a:lnTo>
                <a:lnTo>
                  <a:pt x="20281" y="72"/>
                </a:lnTo>
                <a:lnTo>
                  <a:pt x="19440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1" name="object 30"/>
          <p:cNvSpPr txBox="1"/>
          <p:nvPr/>
        </p:nvSpPr>
        <p:spPr>
          <a:xfrm>
            <a:off x="3390646" y="1426210"/>
            <a:ext cx="1050292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653" marR="5080" indent="-21588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Scheduled  Instances</a:t>
            </a:r>
          </a:p>
        </p:txBody>
      </p:sp>
      <p:sp>
        <p:nvSpPr>
          <p:cNvPr id="1202" name="object 31"/>
          <p:cNvSpPr/>
          <p:nvPr/>
        </p:nvSpPr>
        <p:spPr>
          <a:xfrm>
            <a:off x="3329940" y="2112264"/>
            <a:ext cx="1173482" cy="21488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3" name="object 32"/>
          <p:cNvSpPr/>
          <p:nvPr/>
        </p:nvSpPr>
        <p:spPr>
          <a:xfrm>
            <a:off x="3357371" y="2404871"/>
            <a:ext cx="1152146" cy="158496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4" name="object 33"/>
          <p:cNvSpPr/>
          <p:nvPr/>
        </p:nvSpPr>
        <p:spPr>
          <a:xfrm>
            <a:off x="3391660" y="2154171"/>
            <a:ext cx="1050039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39" y="0"/>
                </a:moveTo>
                <a:lnTo>
                  <a:pt x="2161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1" y="21600"/>
                </a:lnTo>
                <a:lnTo>
                  <a:pt x="19439" y="21600"/>
                </a:lnTo>
                <a:lnTo>
                  <a:pt x="20281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1" y="88"/>
                </a:lnTo>
                <a:lnTo>
                  <a:pt x="19439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5" name="object 34"/>
          <p:cNvSpPr/>
          <p:nvPr/>
        </p:nvSpPr>
        <p:spPr>
          <a:xfrm>
            <a:off x="3391660" y="2154171"/>
            <a:ext cx="1050039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1" y="0"/>
                </a:lnTo>
                <a:lnTo>
                  <a:pt x="19439" y="0"/>
                </a:lnTo>
                <a:lnTo>
                  <a:pt x="20281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1" y="21512"/>
                </a:lnTo>
                <a:lnTo>
                  <a:pt x="19439" y="21600"/>
                </a:lnTo>
                <a:lnTo>
                  <a:pt x="2161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6" name="object 35"/>
          <p:cNvSpPr txBox="1"/>
          <p:nvPr/>
        </p:nvSpPr>
        <p:spPr>
          <a:xfrm>
            <a:off x="3472053" y="2454400"/>
            <a:ext cx="887096" cy="124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970" algn="ctr">
              <a:lnSpc>
                <a:spcPct val="90000"/>
              </a:lnSpc>
              <a:spcBef>
                <a:spcPts val="2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Purchase  </a:t>
            </a:r>
            <a:r>
              <a:rPr spc="-4"/>
              <a:t>instances</a:t>
            </a:r>
            <a:r>
              <a:rPr spc="-75"/>
              <a:t> </a:t>
            </a:r>
            <a:r>
              <a:t>that  are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always </a:t>
            </a:r>
            <a:r>
              <a:rPr b="1" spc="-4"/>
              <a:t>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available</a:t>
            </a:r>
            <a:r>
              <a:rPr b="1" spc="-4"/>
              <a:t> </a:t>
            </a:r>
            <a:r>
              <a:rPr spc="-4"/>
              <a:t>on  </a:t>
            </a:r>
            <a:r>
              <a:t>the specified 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recurring </a:t>
            </a:r>
            <a:r>
              <a:rPr b="1"/>
              <a:t>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schedule</a:t>
            </a:r>
            <a:r>
              <a:rPr spc="-4"/>
              <a:t>,</a:t>
            </a:r>
            <a:r>
              <a:rPr spc="-65"/>
              <a:t> </a:t>
            </a:r>
            <a:r>
              <a:rPr spc="4"/>
              <a:t>for  </a:t>
            </a:r>
            <a:r>
              <a:t>a </a:t>
            </a:r>
            <a:r>
              <a:rPr spc="-4"/>
              <a:t>one-year  </a:t>
            </a:r>
            <a:r>
              <a:t>term.</a:t>
            </a:r>
          </a:p>
        </p:txBody>
      </p:sp>
      <p:sp>
        <p:nvSpPr>
          <p:cNvPr id="1207" name="object 36"/>
          <p:cNvSpPr/>
          <p:nvPr/>
        </p:nvSpPr>
        <p:spPr>
          <a:xfrm>
            <a:off x="4730496" y="1219200"/>
            <a:ext cx="1313691" cy="31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8" name="object 37"/>
          <p:cNvSpPr txBox="1"/>
          <p:nvPr/>
        </p:nvSpPr>
        <p:spPr>
          <a:xfrm>
            <a:off x="4908041" y="1426210"/>
            <a:ext cx="960121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54633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Spot  Ins</a:t>
            </a:r>
            <a:r>
              <a:rPr spc="-15"/>
              <a:t>t</a:t>
            </a:r>
            <a:r>
              <a:t>ances</a:t>
            </a:r>
          </a:p>
        </p:txBody>
      </p:sp>
      <p:sp>
        <p:nvSpPr>
          <p:cNvPr id="1209" name="object 38"/>
          <p:cNvSpPr/>
          <p:nvPr/>
        </p:nvSpPr>
        <p:spPr>
          <a:xfrm>
            <a:off x="4800600" y="2112264"/>
            <a:ext cx="1175003" cy="21488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0" name="object 39"/>
          <p:cNvSpPr/>
          <p:nvPr/>
        </p:nvSpPr>
        <p:spPr>
          <a:xfrm>
            <a:off x="4796028" y="2404871"/>
            <a:ext cx="1223774" cy="15849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1" name="object 40"/>
          <p:cNvSpPr/>
          <p:nvPr/>
        </p:nvSpPr>
        <p:spPr>
          <a:xfrm>
            <a:off x="4862321" y="2154171"/>
            <a:ext cx="1051562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0"/>
                </a:moveTo>
                <a:lnTo>
                  <a:pt x="2160" y="0"/>
                </a:lnTo>
                <a:lnTo>
                  <a:pt x="1320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20" y="21512"/>
                </a:lnTo>
                <a:lnTo>
                  <a:pt x="2160" y="21600"/>
                </a:lnTo>
                <a:lnTo>
                  <a:pt x="19440" y="21600"/>
                </a:lnTo>
                <a:lnTo>
                  <a:pt x="20280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0" y="88"/>
                </a:lnTo>
                <a:lnTo>
                  <a:pt x="194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2" name="object 41"/>
          <p:cNvSpPr/>
          <p:nvPr/>
        </p:nvSpPr>
        <p:spPr>
          <a:xfrm>
            <a:off x="4862321" y="2154171"/>
            <a:ext cx="1051562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20" y="88"/>
                </a:lnTo>
                <a:lnTo>
                  <a:pt x="2160" y="0"/>
                </a:lnTo>
                <a:lnTo>
                  <a:pt x="19440" y="0"/>
                </a:lnTo>
                <a:lnTo>
                  <a:pt x="20280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0" y="21512"/>
                </a:lnTo>
                <a:lnTo>
                  <a:pt x="19440" y="21600"/>
                </a:lnTo>
                <a:lnTo>
                  <a:pt x="2160" y="21600"/>
                </a:lnTo>
                <a:lnTo>
                  <a:pt x="1320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3" name="object 42"/>
          <p:cNvSpPr txBox="1"/>
          <p:nvPr/>
        </p:nvSpPr>
        <p:spPr>
          <a:xfrm>
            <a:off x="4910073" y="2454400"/>
            <a:ext cx="956946" cy="124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90000"/>
              </a:lnSpc>
              <a:spcBef>
                <a:spcPts val="200"/>
              </a:spcBef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Bid </a:t>
            </a:r>
            <a:r>
              <a:rPr spc="0"/>
              <a:t>on</a:t>
            </a:r>
            <a:r>
              <a:rPr spc="-79"/>
              <a:t>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unused </a:t>
            </a:r>
            <a:r>
              <a:rPr b="1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instances</a:t>
            </a:r>
            <a:r>
              <a:rPr spc="0"/>
              <a:t>,  </a:t>
            </a:r>
            <a:r>
              <a:t>which </a:t>
            </a:r>
            <a:r>
              <a:rPr spc="0"/>
              <a:t>can run  as </a:t>
            </a:r>
            <a:r>
              <a:t>long </a:t>
            </a:r>
            <a:r>
              <a:rPr spc="0"/>
              <a:t>as  they are  </a:t>
            </a:r>
            <a:r>
              <a:t>available </a:t>
            </a:r>
            <a:r>
              <a:rPr spc="0"/>
              <a:t>and  </a:t>
            </a:r>
            <a:r>
              <a:t>your bid </a:t>
            </a:r>
            <a:r>
              <a:rPr spc="0"/>
              <a:t>is  </a:t>
            </a:r>
            <a:r>
              <a:t>above </a:t>
            </a:r>
            <a:r>
              <a:rPr spc="0"/>
              <a:t>the  </a:t>
            </a:r>
            <a:r>
              <a:t>Spot</a:t>
            </a:r>
            <a:r>
              <a:rPr spc="-25"/>
              <a:t> </a:t>
            </a:r>
            <a:r>
              <a:rPr spc="0"/>
              <a:t>price.</a:t>
            </a:r>
          </a:p>
        </p:txBody>
      </p:sp>
      <p:sp>
        <p:nvSpPr>
          <p:cNvPr id="1214" name="object 43"/>
          <p:cNvSpPr/>
          <p:nvPr/>
        </p:nvSpPr>
        <p:spPr>
          <a:xfrm>
            <a:off x="7673340" y="1219200"/>
            <a:ext cx="1313689" cy="31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5" name="object 44"/>
          <p:cNvSpPr txBox="1"/>
          <p:nvPr/>
        </p:nvSpPr>
        <p:spPr>
          <a:xfrm>
            <a:off x="7834121" y="1426210"/>
            <a:ext cx="994412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91133" marR="5080" indent="-179067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Dedicated  Hosts</a:t>
            </a:r>
          </a:p>
        </p:txBody>
      </p:sp>
      <p:sp>
        <p:nvSpPr>
          <p:cNvPr id="1216" name="object 45"/>
          <p:cNvSpPr/>
          <p:nvPr/>
        </p:nvSpPr>
        <p:spPr>
          <a:xfrm>
            <a:off x="7743442" y="2112264"/>
            <a:ext cx="1173481" cy="21488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7" name="object 46"/>
          <p:cNvSpPr/>
          <p:nvPr/>
        </p:nvSpPr>
        <p:spPr>
          <a:xfrm>
            <a:off x="7798306" y="2630422"/>
            <a:ext cx="1098805" cy="113385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8" name="object 47"/>
          <p:cNvSpPr/>
          <p:nvPr/>
        </p:nvSpPr>
        <p:spPr>
          <a:xfrm>
            <a:off x="7805166" y="2154171"/>
            <a:ext cx="1050037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39" y="0"/>
                </a:moveTo>
                <a:lnTo>
                  <a:pt x="2161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1" y="21600"/>
                </a:lnTo>
                <a:lnTo>
                  <a:pt x="19439" y="21600"/>
                </a:lnTo>
                <a:lnTo>
                  <a:pt x="20281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1" y="88"/>
                </a:lnTo>
                <a:lnTo>
                  <a:pt x="19439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9" name="object 48"/>
          <p:cNvSpPr/>
          <p:nvPr/>
        </p:nvSpPr>
        <p:spPr>
          <a:xfrm>
            <a:off x="7805166" y="2154171"/>
            <a:ext cx="1050037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1" y="0"/>
                </a:lnTo>
                <a:lnTo>
                  <a:pt x="19439" y="0"/>
                </a:lnTo>
                <a:lnTo>
                  <a:pt x="20281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1" y="21512"/>
                </a:lnTo>
                <a:lnTo>
                  <a:pt x="19439" y="21600"/>
                </a:lnTo>
                <a:lnTo>
                  <a:pt x="2161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0" name="object 49"/>
          <p:cNvSpPr txBox="1"/>
          <p:nvPr/>
        </p:nvSpPr>
        <p:spPr>
          <a:xfrm>
            <a:off x="7913878" y="2680841"/>
            <a:ext cx="834390" cy="8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1429" algn="ctr">
              <a:lnSpc>
                <a:spcPct val="90000"/>
              </a:lnSpc>
              <a:spcBef>
                <a:spcPts val="2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</a:t>
            </a:r>
            <a:r>
              <a:rPr spc="4"/>
              <a:t>for </a:t>
            </a:r>
            <a:r>
              <a:t>a  </a:t>
            </a:r>
            <a:r>
              <a:rPr spc="-4"/>
              <a:t>physical</a:t>
            </a:r>
            <a:r>
              <a:rPr spc="-65"/>
              <a:t> </a:t>
            </a:r>
            <a:r>
              <a:t>host  that </a:t>
            </a:r>
            <a:r>
              <a:rPr spc="-4"/>
              <a:t>is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fully </a:t>
            </a:r>
            <a:r>
              <a:rPr b="1"/>
              <a:t>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dedicated</a:t>
            </a:r>
            <a:r>
              <a:rPr b="1" spc="-110"/>
              <a:t> </a:t>
            </a:r>
            <a:r>
              <a:t>to  </a:t>
            </a:r>
            <a:r>
              <a:rPr spc="-4"/>
              <a:t>running your  </a:t>
            </a:r>
            <a:r>
              <a:t>instances.</a:t>
            </a:r>
          </a:p>
        </p:txBody>
      </p:sp>
      <p:sp>
        <p:nvSpPr>
          <p:cNvPr id="1221" name="object 50"/>
          <p:cNvSpPr/>
          <p:nvPr/>
        </p:nvSpPr>
        <p:spPr>
          <a:xfrm>
            <a:off x="6201154" y="1219200"/>
            <a:ext cx="1313690" cy="31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2" name="object 51"/>
          <p:cNvSpPr txBox="1"/>
          <p:nvPr/>
        </p:nvSpPr>
        <p:spPr>
          <a:xfrm>
            <a:off x="6362827" y="1426210"/>
            <a:ext cx="994412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1" marR="5080" indent="6982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Dedicated  Instances</a:t>
            </a:r>
          </a:p>
        </p:txBody>
      </p:sp>
      <p:sp>
        <p:nvSpPr>
          <p:cNvPr id="1223" name="object 52"/>
          <p:cNvSpPr/>
          <p:nvPr/>
        </p:nvSpPr>
        <p:spPr>
          <a:xfrm>
            <a:off x="6272784" y="2112264"/>
            <a:ext cx="1173482" cy="21488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4" name="object 53"/>
          <p:cNvSpPr/>
          <p:nvPr/>
        </p:nvSpPr>
        <p:spPr>
          <a:xfrm>
            <a:off x="6289547" y="2630422"/>
            <a:ext cx="1162813" cy="113385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5" name="object 54"/>
          <p:cNvSpPr/>
          <p:nvPr/>
        </p:nvSpPr>
        <p:spPr>
          <a:xfrm>
            <a:off x="6334504" y="2154171"/>
            <a:ext cx="1050038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39" y="0"/>
                </a:moveTo>
                <a:lnTo>
                  <a:pt x="2161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1" y="21600"/>
                </a:lnTo>
                <a:lnTo>
                  <a:pt x="19439" y="21600"/>
                </a:lnTo>
                <a:lnTo>
                  <a:pt x="20281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1" y="88"/>
                </a:lnTo>
                <a:lnTo>
                  <a:pt x="19439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6" name="object 55"/>
          <p:cNvSpPr/>
          <p:nvPr/>
        </p:nvSpPr>
        <p:spPr>
          <a:xfrm>
            <a:off x="6334504" y="2154171"/>
            <a:ext cx="1050038" cy="202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1" y="0"/>
                </a:lnTo>
                <a:lnTo>
                  <a:pt x="19439" y="0"/>
                </a:lnTo>
                <a:lnTo>
                  <a:pt x="20281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1" y="21512"/>
                </a:lnTo>
                <a:lnTo>
                  <a:pt x="19439" y="21600"/>
                </a:lnTo>
                <a:lnTo>
                  <a:pt x="2161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7" name="object 56"/>
          <p:cNvSpPr txBox="1"/>
          <p:nvPr/>
        </p:nvSpPr>
        <p:spPr>
          <a:xfrm>
            <a:off x="6404228" y="2680841"/>
            <a:ext cx="911227" cy="8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0793" algn="ctr">
              <a:lnSpc>
                <a:spcPct val="90000"/>
              </a:lnSpc>
              <a:spcBef>
                <a:spcPts val="200"/>
              </a:spcBef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Pay, </a:t>
            </a:r>
            <a:r>
              <a:rPr spc="0"/>
              <a:t>by the  hour, </a:t>
            </a:r>
            <a:r>
              <a:rPr spc="4"/>
              <a:t>for  </a:t>
            </a:r>
            <a:r>
              <a:rPr spc="0"/>
              <a:t>instances</a:t>
            </a:r>
            <a:r>
              <a:rPr spc="-90"/>
              <a:t> </a:t>
            </a:r>
            <a:r>
              <a:rPr spc="0"/>
              <a:t>that  run on</a:t>
            </a:r>
            <a:r>
              <a:rPr spc="-114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single- </a:t>
            </a:r>
            <a:r>
              <a:rPr b="1" spc="0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tenant </a:t>
            </a:r>
            <a:r>
              <a:rPr b="1" spc="0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hardware</a:t>
            </a:r>
            <a:r>
              <a:rPr spc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object 2"/>
          <p:cNvSpPr txBox="1"/>
          <p:nvPr>
            <p:ph type="title"/>
          </p:nvPr>
        </p:nvSpPr>
        <p:spPr>
          <a:xfrm>
            <a:off x="475282" y="1799081"/>
            <a:ext cx="3185799" cy="1244602"/>
          </a:xfrm>
          <a:prstGeom prst="rect">
            <a:avLst/>
          </a:prstGeom>
        </p:spPr>
        <p:txBody>
          <a:bodyPr/>
          <a:lstStyle>
            <a:lvl1pPr marR="5080"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Networking  Amazon VPC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object 1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232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3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4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5" name="object 5"/>
          <p:cNvSpPr txBox="1"/>
          <p:nvPr>
            <p:ph type="title"/>
          </p:nvPr>
        </p:nvSpPr>
        <p:spPr>
          <a:xfrm>
            <a:off x="415542" y="139064"/>
            <a:ext cx="606361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Virtual Private Cloud</a:t>
            </a:r>
            <a:r>
              <a:rPr spc="0"/>
              <a:t> </a:t>
            </a:r>
            <a:r>
              <a:t>(VPC)</a:t>
            </a:r>
          </a:p>
        </p:txBody>
      </p:sp>
      <p:sp>
        <p:nvSpPr>
          <p:cNvPr id="1236" name="object 6"/>
          <p:cNvSpPr txBox="1"/>
          <p:nvPr/>
        </p:nvSpPr>
        <p:spPr>
          <a:xfrm>
            <a:off x="2229355" y="1566163"/>
            <a:ext cx="5854069" cy="121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Provision a </a:t>
            </a:r>
            <a:r>
              <a:rPr b="1" spc="-4"/>
              <a:t>private, </a:t>
            </a:r>
            <a:r>
              <a:rPr b="1"/>
              <a:t>isolated </a:t>
            </a:r>
            <a:r>
              <a:rPr b="1" spc="-4"/>
              <a:t>virtual </a:t>
            </a:r>
            <a:r>
              <a:rPr b="1"/>
              <a:t>network</a:t>
            </a:r>
            <a:r>
              <a:rPr b="1" spc="-104"/>
              <a:t> </a:t>
            </a:r>
            <a:r>
              <a:t>on  the </a:t>
            </a:r>
            <a:r>
              <a:rPr spc="-25"/>
              <a:t>AWS</a:t>
            </a:r>
            <a:r>
              <a:rPr spc="-135"/>
              <a:t> </a:t>
            </a:r>
            <a:r>
              <a:t>cloud.</a:t>
            </a:r>
          </a:p>
          <a:p>
            <a:pPr marL="355600" marR="1088388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Have complete control over your</a:t>
            </a:r>
            <a:r>
              <a:rPr spc="-114"/>
              <a:t> </a:t>
            </a:r>
            <a:r>
              <a:rPr spc="-4"/>
              <a:t>virtual  </a:t>
            </a:r>
            <a:r>
              <a:t>networking</a:t>
            </a:r>
            <a:r>
              <a:rPr spc="-39"/>
              <a:t> </a:t>
            </a:r>
            <a:r>
              <a:t>environment.</a:t>
            </a:r>
          </a:p>
        </p:txBody>
      </p:sp>
      <p:sp>
        <p:nvSpPr>
          <p:cNvPr id="1237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8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9" name="object 9"/>
          <p:cNvSpPr/>
          <p:nvPr/>
        </p:nvSpPr>
        <p:spPr>
          <a:xfrm>
            <a:off x="772668" y="2500883"/>
            <a:ext cx="124815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0" name="object 10"/>
          <p:cNvSpPr txBox="1"/>
          <p:nvPr/>
        </p:nvSpPr>
        <p:spPr>
          <a:xfrm>
            <a:off x="958088" y="2620516"/>
            <a:ext cx="77025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51129" marR="5080" indent="-139064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 VPC</a:t>
            </a:r>
          </a:p>
        </p:txBody>
      </p:sp>
      <p:sp>
        <p:nvSpPr>
          <p:cNvPr id="1241" name="object 11"/>
          <p:cNvSpPr/>
          <p:nvPr/>
        </p:nvSpPr>
        <p:spPr>
          <a:xfrm>
            <a:off x="972310" y="1677921"/>
            <a:ext cx="731522" cy="7315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object 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244" name="object 2"/>
          <p:cNvSpPr txBox="1"/>
          <p:nvPr>
            <p:ph type="title"/>
          </p:nvPr>
        </p:nvSpPr>
        <p:spPr>
          <a:xfrm>
            <a:off x="415542" y="139064"/>
            <a:ext cx="318325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VPCs and Subnets</a:t>
            </a:r>
          </a:p>
        </p:txBody>
      </p:sp>
      <p:sp>
        <p:nvSpPr>
          <p:cNvPr id="1245" name="object 3"/>
          <p:cNvSpPr txBox="1"/>
          <p:nvPr/>
        </p:nvSpPr>
        <p:spPr>
          <a:xfrm>
            <a:off x="419505" y="967510"/>
            <a:ext cx="7521576" cy="3216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subnet </a:t>
            </a:r>
            <a:r>
              <a:t>defines a range of IP </a:t>
            </a:r>
            <a:r>
              <a:rPr spc="0"/>
              <a:t>addresses </a:t>
            </a:r>
            <a:r>
              <a:t>in your</a:t>
            </a:r>
            <a:r>
              <a:rPr spc="-35"/>
              <a:t> </a:t>
            </a:r>
            <a:r>
              <a:t>VPC.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75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4"/>
              <a:t>can launch </a:t>
            </a:r>
            <a:r>
              <a:rPr spc="-35"/>
              <a:t>AWS </a:t>
            </a:r>
            <a:r>
              <a:rPr spc="-4"/>
              <a:t>resources into a subnet that</a:t>
            </a:r>
            <a:r>
              <a:rPr spc="45"/>
              <a:t> </a:t>
            </a:r>
            <a:r>
              <a:rPr spc="-4"/>
              <a:t>you</a:t>
            </a:r>
          </a:p>
          <a:p>
            <a:pPr indent="355600">
              <a:defRPr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select.</a:t>
            </a:r>
          </a:p>
          <a:p>
            <a:pPr marL="355600" marR="39368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private subnet </a:t>
            </a:r>
            <a:r>
              <a:t>should be used </a:t>
            </a:r>
            <a:r>
              <a:rPr spc="0"/>
              <a:t>for </a:t>
            </a:r>
            <a:r>
              <a:t>resources that </a:t>
            </a:r>
            <a:r>
              <a:rPr spc="-9"/>
              <a:t>won’t  </a:t>
            </a:r>
            <a:r>
              <a:t>be accessible over the</a:t>
            </a:r>
            <a:r>
              <a:rPr spc="15"/>
              <a:t> </a:t>
            </a:r>
            <a:r>
              <a:t>Internet.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public subnet </a:t>
            </a:r>
            <a:r>
              <a:t>should be </a:t>
            </a:r>
            <a:r>
              <a:rPr spc="0"/>
              <a:t>used </a:t>
            </a:r>
            <a:r>
              <a:t>for resources that will</a:t>
            </a:r>
            <a:r>
              <a:rPr spc="60"/>
              <a:t> </a:t>
            </a:r>
            <a:r>
              <a:t>be</a:t>
            </a:r>
          </a:p>
          <a:p>
            <a:pPr indent="355600"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accessed over the</a:t>
            </a:r>
            <a:r>
              <a:rPr spc="19"/>
              <a:t> </a:t>
            </a:r>
            <a:r>
              <a:t>Internet.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Each subnet must reside entirely within one</a:t>
            </a:r>
            <a:r>
              <a:rPr spc="-60"/>
              <a:t> </a:t>
            </a:r>
            <a:r>
              <a:t>Availability</a:t>
            </a:r>
          </a:p>
          <a:p>
            <a:pPr indent="355600"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Zone and cannot </a:t>
            </a:r>
            <a:r>
              <a:rPr spc="0"/>
              <a:t>span</a:t>
            </a:r>
            <a:r>
              <a:rPr spc="9"/>
              <a:t> </a:t>
            </a:r>
            <a:r>
              <a:rPr spc="0"/>
              <a:t>zones.</a:t>
            </a:r>
          </a:p>
        </p:txBody>
      </p:sp>
      <p:sp>
        <p:nvSpPr>
          <p:cNvPr id="1246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7" name="object 5"/>
          <p:cNvSpPr/>
          <p:nvPr/>
        </p:nvSpPr>
        <p:spPr>
          <a:xfrm>
            <a:off x="8215162" y="281377"/>
            <a:ext cx="587143" cy="7026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object 5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250" name="object 2"/>
          <p:cNvSpPr txBox="1"/>
          <p:nvPr>
            <p:ph type="title"/>
          </p:nvPr>
        </p:nvSpPr>
        <p:spPr>
          <a:xfrm>
            <a:off x="415542" y="139064"/>
            <a:ext cx="379793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VPC Example</a:t>
            </a:r>
          </a:p>
        </p:txBody>
      </p:sp>
      <p:sp>
        <p:nvSpPr>
          <p:cNvPr id="1251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2" name="object 4"/>
          <p:cNvSpPr/>
          <p:nvPr/>
        </p:nvSpPr>
        <p:spPr>
          <a:xfrm>
            <a:off x="8215162" y="281377"/>
            <a:ext cx="587143" cy="7026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3" name="object 5"/>
          <p:cNvSpPr/>
          <p:nvPr/>
        </p:nvSpPr>
        <p:spPr>
          <a:xfrm>
            <a:off x="623314" y="1879092"/>
            <a:ext cx="7767831" cy="2397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3" y="1693"/>
                </a:lnTo>
                <a:lnTo>
                  <a:pt x="51" y="1295"/>
                </a:lnTo>
                <a:lnTo>
                  <a:pt x="112" y="935"/>
                </a:lnTo>
                <a:lnTo>
                  <a:pt x="192" y="621"/>
                </a:lnTo>
                <a:lnTo>
                  <a:pt x="289" y="362"/>
                </a:lnTo>
                <a:lnTo>
                  <a:pt x="400" y="167"/>
                </a:lnTo>
                <a:lnTo>
                  <a:pt x="523" y="43"/>
                </a:lnTo>
                <a:lnTo>
                  <a:pt x="654" y="0"/>
                </a:lnTo>
                <a:lnTo>
                  <a:pt x="20946" y="0"/>
                </a:lnTo>
                <a:lnTo>
                  <a:pt x="21077" y="43"/>
                </a:lnTo>
                <a:lnTo>
                  <a:pt x="21200" y="167"/>
                </a:lnTo>
                <a:lnTo>
                  <a:pt x="21311" y="362"/>
                </a:lnTo>
                <a:lnTo>
                  <a:pt x="21408" y="621"/>
                </a:lnTo>
                <a:lnTo>
                  <a:pt x="21488" y="935"/>
                </a:lnTo>
                <a:lnTo>
                  <a:pt x="21549" y="1295"/>
                </a:lnTo>
                <a:lnTo>
                  <a:pt x="21587" y="1693"/>
                </a:lnTo>
                <a:lnTo>
                  <a:pt x="21600" y="2120"/>
                </a:lnTo>
                <a:lnTo>
                  <a:pt x="21600" y="19479"/>
                </a:lnTo>
                <a:lnTo>
                  <a:pt x="21587" y="19907"/>
                </a:lnTo>
                <a:lnTo>
                  <a:pt x="21549" y="20305"/>
                </a:lnTo>
                <a:lnTo>
                  <a:pt x="21488" y="20665"/>
                </a:lnTo>
                <a:lnTo>
                  <a:pt x="21408" y="20979"/>
                </a:lnTo>
                <a:lnTo>
                  <a:pt x="21311" y="21238"/>
                </a:lnTo>
                <a:lnTo>
                  <a:pt x="21200" y="21433"/>
                </a:lnTo>
                <a:lnTo>
                  <a:pt x="21077" y="21557"/>
                </a:lnTo>
                <a:lnTo>
                  <a:pt x="20946" y="21600"/>
                </a:lnTo>
                <a:lnTo>
                  <a:pt x="654" y="21600"/>
                </a:lnTo>
                <a:lnTo>
                  <a:pt x="523" y="21557"/>
                </a:lnTo>
                <a:lnTo>
                  <a:pt x="400" y="21433"/>
                </a:lnTo>
                <a:lnTo>
                  <a:pt x="289" y="21238"/>
                </a:lnTo>
                <a:lnTo>
                  <a:pt x="192" y="20979"/>
                </a:lnTo>
                <a:lnTo>
                  <a:pt x="112" y="20665"/>
                </a:lnTo>
                <a:lnTo>
                  <a:pt x="51" y="20305"/>
                </a:lnTo>
                <a:lnTo>
                  <a:pt x="13" y="19907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4" name="object 6"/>
          <p:cNvSpPr/>
          <p:nvPr/>
        </p:nvSpPr>
        <p:spPr>
          <a:xfrm>
            <a:off x="995171" y="1626105"/>
            <a:ext cx="467871" cy="4495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5" name="object 7"/>
          <p:cNvSpPr/>
          <p:nvPr/>
        </p:nvSpPr>
        <p:spPr>
          <a:xfrm>
            <a:off x="339851" y="1563623"/>
            <a:ext cx="8369810" cy="297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0" y="1777"/>
                </a:lnTo>
                <a:lnTo>
                  <a:pt x="38" y="1450"/>
                </a:lnTo>
                <a:lnTo>
                  <a:pt x="84" y="1146"/>
                </a:lnTo>
                <a:lnTo>
                  <a:pt x="145" y="868"/>
                </a:lnTo>
                <a:lnTo>
                  <a:pt x="221" y="621"/>
                </a:lnTo>
                <a:lnTo>
                  <a:pt x="308" y="409"/>
                </a:lnTo>
                <a:lnTo>
                  <a:pt x="407" y="237"/>
                </a:lnTo>
                <a:lnTo>
                  <a:pt x="515" y="108"/>
                </a:lnTo>
                <a:lnTo>
                  <a:pt x="631" y="28"/>
                </a:lnTo>
                <a:lnTo>
                  <a:pt x="753" y="0"/>
                </a:lnTo>
                <a:lnTo>
                  <a:pt x="20847" y="0"/>
                </a:lnTo>
                <a:lnTo>
                  <a:pt x="20969" y="28"/>
                </a:lnTo>
                <a:lnTo>
                  <a:pt x="21085" y="108"/>
                </a:lnTo>
                <a:lnTo>
                  <a:pt x="21193" y="237"/>
                </a:lnTo>
                <a:lnTo>
                  <a:pt x="21292" y="409"/>
                </a:lnTo>
                <a:lnTo>
                  <a:pt x="21379" y="621"/>
                </a:lnTo>
                <a:lnTo>
                  <a:pt x="21455" y="868"/>
                </a:lnTo>
                <a:lnTo>
                  <a:pt x="21516" y="1146"/>
                </a:lnTo>
                <a:lnTo>
                  <a:pt x="21562" y="1450"/>
                </a:lnTo>
                <a:lnTo>
                  <a:pt x="21590" y="1777"/>
                </a:lnTo>
                <a:lnTo>
                  <a:pt x="21600" y="2120"/>
                </a:lnTo>
                <a:lnTo>
                  <a:pt x="21600" y="19479"/>
                </a:lnTo>
                <a:lnTo>
                  <a:pt x="21590" y="19823"/>
                </a:lnTo>
                <a:lnTo>
                  <a:pt x="21562" y="20150"/>
                </a:lnTo>
                <a:lnTo>
                  <a:pt x="21516" y="20454"/>
                </a:lnTo>
                <a:lnTo>
                  <a:pt x="21455" y="20732"/>
                </a:lnTo>
                <a:lnTo>
                  <a:pt x="21379" y="20979"/>
                </a:lnTo>
                <a:lnTo>
                  <a:pt x="21292" y="21191"/>
                </a:lnTo>
                <a:lnTo>
                  <a:pt x="21193" y="21363"/>
                </a:lnTo>
                <a:lnTo>
                  <a:pt x="21085" y="21492"/>
                </a:lnTo>
                <a:lnTo>
                  <a:pt x="20969" y="21572"/>
                </a:lnTo>
                <a:lnTo>
                  <a:pt x="20847" y="21600"/>
                </a:lnTo>
                <a:lnTo>
                  <a:pt x="753" y="21600"/>
                </a:lnTo>
                <a:lnTo>
                  <a:pt x="631" y="21572"/>
                </a:lnTo>
                <a:lnTo>
                  <a:pt x="515" y="21492"/>
                </a:lnTo>
                <a:lnTo>
                  <a:pt x="407" y="21363"/>
                </a:lnTo>
                <a:lnTo>
                  <a:pt x="308" y="21191"/>
                </a:lnTo>
                <a:lnTo>
                  <a:pt x="221" y="20979"/>
                </a:lnTo>
                <a:lnTo>
                  <a:pt x="145" y="20732"/>
                </a:lnTo>
                <a:lnTo>
                  <a:pt x="84" y="20454"/>
                </a:lnTo>
                <a:lnTo>
                  <a:pt x="38" y="20150"/>
                </a:lnTo>
                <a:lnTo>
                  <a:pt x="10" y="19823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6" name="object 8"/>
          <p:cNvSpPr txBox="1"/>
          <p:nvPr/>
        </p:nvSpPr>
        <p:spPr>
          <a:xfrm>
            <a:off x="4199382" y="4358740"/>
            <a:ext cx="61785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0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0"/>
              <a:t> </a:t>
            </a:r>
            <a:r>
              <a:rPr spc="0"/>
              <a:t>Cloud</a:t>
            </a:r>
          </a:p>
        </p:txBody>
      </p:sp>
      <p:sp>
        <p:nvSpPr>
          <p:cNvPr id="1257" name="object 9"/>
          <p:cNvSpPr/>
          <p:nvPr/>
        </p:nvSpPr>
        <p:spPr>
          <a:xfrm>
            <a:off x="826008" y="1280160"/>
            <a:ext cx="469393" cy="4526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8" name="object 10"/>
          <p:cNvSpPr/>
          <p:nvPr/>
        </p:nvSpPr>
        <p:spPr>
          <a:xfrm>
            <a:off x="1173480" y="2697477"/>
            <a:ext cx="1595629" cy="1126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2"/>
                </a:moveTo>
                <a:lnTo>
                  <a:pt x="118" y="1296"/>
                </a:lnTo>
                <a:lnTo>
                  <a:pt x="438" y="621"/>
                </a:lnTo>
                <a:lnTo>
                  <a:pt x="914" y="167"/>
                </a:lnTo>
                <a:lnTo>
                  <a:pt x="1497" y="0"/>
                </a:lnTo>
                <a:lnTo>
                  <a:pt x="20103" y="0"/>
                </a:lnTo>
                <a:lnTo>
                  <a:pt x="20685" y="167"/>
                </a:lnTo>
                <a:lnTo>
                  <a:pt x="21161" y="621"/>
                </a:lnTo>
                <a:lnTo>
                  <a:pt x="21482" y="1296"/>
                </a:lnTo>
                <a:lnTo>
                  <a:pt x="21600" y="2122"/>
                </a:lnTo>
                <a:lnTo>
                  <a:pt x="21600" y="19478"/>
                </a:lnTo>
                <a:lnTo>
                  <a:pt x="21482" y="20304"/>
                </a:lnTo>
                <a:lnTo>
                  <a:pt x="21161" y="20979"/>
                </a:lnTo>
                <a:lnTo>
                  <a:pt x="20685" y="21433"/>
                </a:lnTo>
                <a:lnTo>
                  <a:pt x="20103" y="21600"/>
                </a:lnTo>
                <a:lnTo>
                  <a:pt x="1497" y="21600"/>
                </a:lnTo>
                <a:lnTo>
                  <a:pt x="914" y="21433"/>
                </a:lnTo>
                <a:lnTo>
                  <a:pt x="438" y="20979"/>
                </a:lnTo>
                <a:lnTo>
                  <a:pt x="118" y="20304"/>
                </a:lnTo>
                <a:lnTo>
                  <a:pt x="0" y="19478"/>
                </a:lnTo>
                <a:lnTo>
                  <a:pt x="0" y="2122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9" name="object 11"/>
          <p:cNvSpPr/>
          <p:nvPr/>
        </p:nvSpPr>
        <p:spPr>
          <a:xfrm>
            <a:off x="3665220" y="2697477"/>
            <a:ext cx="1595630" cy="1124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9"/>
                </a:moveTo>
                <a:lnTo>
                  <a:pt x="117" y="1294"/>
                </a:lnTo>
                <a:lnTo>
                  <a:pt x="438" y="621"/>
                </a:lnTo>
                <a:lnTo>
                  <a:pt x="912" y="167"/>
                </a:lnTo>
                <a:lnTo>
                  <a:pt x="1494" y="0"/>
                </a:lnTo>
                <a:lnTo>
                  <a:pt x="20106" y="0"/>
                </a:lnTo>
                <a:lnTo>
                  <a:pt x="20688" y="167"/>
                </a:lnTo>
                <a:lnTo>
                  <a:pt x="21162" y="621"/>
                </a:lnTo>
                <a:lnTo>
                  <a:pt x="21483" y="1294"/>
                </a:lnTo>
                <a:lnTo>
                  <a:pt x="21600" y="2119"/>
                </a:lnTo>
                <a:lnTo>
                  <a:pt x="21600" y="19480"/>
                </a:lnTo>
                <a:lnTo>
                  <a:pt x="21483" y="20306"/>
                </a:lnTo>
                <a:lnTo>
                  <a:pt x="21162" y="20979"/>
                </a:lnTo>
                <a:lnTo>
                  <a:pt x="20688" y="21433"/>
                </a:lnTo>
                <a:lnTo>
                  <a:pt x="20106" y="21600"/>
                </a:lnTo>
                <a:lnTo>
                  <a:pt x="1494" y="21600"/>
                </a:lnTo>
                <a:lnTo>
                  <a:pt x="912" y="21433"/>
                </a:lnTo>
                <a:lnTo>
                  <a:pt x="438" y="20979"/>
                </a:lnTo>
                <a:lnTo>
                  <a:pt x="117" y="20306"/>
                </a:lnTo>
                <a:lnTo>
                  <a:pt x="0" y="19480"/>
                </a:lnTo>
                <a:lnTo>
                  <a:pt x="0" y="2119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0" name="object 12"/>
          <p:cNvSpPr/>
          <p:nvPr/>
        </p:nvSpPr>
        <p:spPr>
          <a:xfrm>
            <a:off x="6124954" y="2697477"/>
            <a:ext cx="1595630" cy="1124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9"/>
                </a:moveTo>
                <a:lnTo>
                  <a:pt x="117" y="1294"/>
                </a:lnTo>
                <a:lnTo>
                  <a:pt x="438" y="621"/>
                </a:lnTo>
                <a:lnTo>
                  <a:pt x="912" y="167"/>
                </a:lnTo>
                <a:lnTo>
                  <a:pt x="1494" y="0"/>
                </a:lnTo>
                <a:lnTo>
                  <a:pt x="20106" y="0"/>
                </a:lnTo>
                <a:lnTo>
                  <a:pt x="20688" y="167"/>
                </a:lnTo>
                <a:lnTo>
                  <a:pt x="21162" y="621"/>
                </a:lnTo>
                <a:lnTo>
                  <a:pt x="21483" y="1294"/>
                </a:lnTo>
                <a:lnTo>
                  <a:pt x="21600" y="2119"/>
                </a:lnTo>
                <a:lnTo>
                  <a:pt x="21600" y="19480"/>
                </a:lnTo>
                <a:lnTo>
                  <a:pt x="21483" y="20306"/>
                </a:lnTo>
                <a:lnTo>
                  <a:pt x="21162" y="20979"/>
                </a:lnTo>
                <a:lnTo>
                  <a:pt x="20688" y="21433"/>
                </a:lnTo>
                <a:lnTo>
                  <a:pt x="20106" y="21600"/>
                </a:lnTo>
                <a:lnTo>
                  <a:pt x="1494" y="21600"/>
                </a:lnTo>
                <a:lnTo>
                  <a:pt x="912" y="21433"/>
                </a:lnTo>
                <a:lnTo>
                  <a:pt x="438" y="20979"/>
                </a:lnTo>
                <a:lnTo>
                  <a:pt x="117" y="20306"/>
                </a:lnTo>
                <a:lnTo>
                  <a:pt x="0" y="19480"/>
                </a:lnTo>
                <a:lnTo>
                  <a:pt x="0" y="2119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1" name="object 13"/>
          <p:cNvSpPr/>
          <p:nvPr/>
        </p:nvSpPr>
        <p:spPr>
          <a:xfrm>
            <a:off x="6355341" y="2778249"/>
            <a:ext cx="397307" cy="4683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2" name="object 14"/>
          <p:cNvSpPr txBox="1"/>
          <p:nvPr/>
        </p:nvSpPr>
        <p:spPr>
          <a:xfrm>
            <a:off x="6206997" y="3180333"/>
            <a:ext cx="66992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</a:t>
            </a:r>
            <a:r>
              <a:rPr spc="-55"/>
              <a:t> </a:t>
            </a:r>
            <a:r>
              <a:t>Server</a:t>
            </a:r>
          </a:p>
        </p:txBody>
      </p:sp>
      <p:sp>
        <p:nvSpPr>
          <p:cNvPr id="1263" name="object 15"/>
          <p:cNvSpPr/>
          <p:nvPr/>
        </p:nvSpPr>
        <p:spPr>
          <a:xfrm>
            <a:off x="1516729" y="2797156"/>
            <a:ext cx="256854" cy="28070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4" name="object 16"/>
          <p:cNvSpPr txBox="1"/>
          <p:nvPr/>
        </p:nvSpPr>
        <p:spPr>
          <a:xfrm>
            <a:off x="1263777" y="3044698"/>
            <a:ext cx="76263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</a:t>
            </a:r>
            <a:r>
              <a:rPr spc="-79"/>
              <a:t> </a:t>
            </a:r>
            <a:r>
              <a:rPr spc="-4"/>
              <a:t>Server</a:t>
            </a:r>
          </a:p>
        </p:txBody>
      </p:sp>
      <p:sp>
        <p:nvSpPr>
          <p:cNvPr id="1265" name="object 17"/>
          <p:cNvSpPr txBox="1"/>
          <p:nvPr/>
        </p:nvSpPr>
        <p:spPr>
          <a:xfrm>
            <a:off x="5613653" y="1176908"/>
            <a:ext cx="633097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" marR="5080" indent="-23494">
              <a:spcBef>
                <a:spcPts val="100"/>
              </a:spcBef>
              <a:defRPr spc="-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ustomer  </a:t>
            </a:r>
            <a:r>
              <a:rPr spc="-4"/>
              <a:t>Network</a:t>
            </a:r>
          </a:p>
        </p:txBody>
      </p:sp>
      <p:sp>
        <p:nvSpPr>
          <p:cNvPr id="1266" name="object 18"/>
          <p:cNvSpPr/>
          <p:nvPr/>
        </p:nvSpPr>
        <p:spPr>
          <a:xfrm>
            <a:off x="5670803" y="690372"/>
            <a:ext cx="518162" cy="54864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7" name="object 19"/>
          <p:cNvSpPr/>
          <p:nvPr/>
        </p:nvSpPr>
        <p:spPr>
          <a:xfrm flipH="1" flipV="1">
            <a:off x="3274314" y="1073656"/>
            <a:ext cx="1052579" cy="1047752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8" name="object 20"/>
          <p:cNvSpPr/>
          <p:nvPr/>
        </p:nvSpPr>
        <p:spPr>
          <a:xfrm>
            <a:off x="4224528" y="2055876"/>
            <a:ext cx="467870" cy="3840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9" name="object 21"/>
          <p:cNvSpPr/>
          <p:nvPr/>
        </p:nvSpPr>
        <p:spPr>
          <a:xfrm>
            <a:off x="4270247" y="2066544"/>
            <a:ext cx="377953" cy="40538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0" name="object 22"/>
          <p:cNvSpPr/>
          <p:nvPr/>
        </p:nvSpPr>
        <p:spPr>
          <a:xfrm>
            <a:off x="4271771" y="2080260"/>
            <a:ext cx="373382" cy="289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28"/>
                </a:lnTo>
                <a:lnTo>
                  <a:pt x="1474" y="5347"/>
                </a:lnTo>
                <a:lnTo>
                  <a:pt x="3163" y="3162"/>
                </a:lnTo>
                <a:lnTo>
                  <a:pt x="5349" y="1474"/>
                </a:lnTo>
                <a:lnTo>
                  <a:pt x="7929" y="386"/>
                </a:lnTo>
                <a:lnTo>
                  <a:pt x="10800" y="0"/>
                </a:lnTo>
                <a:lnTo>
                  <a:pt x="13671" y="386"/>
                </a:lnTo>
                <a:lnTo>
                  <a:pt x="16251" y="1474"/>
                </a:lnTo>
                <a:lnTo>
                  <a:pt x="18437" y="3162"/>
                </a:lnTo>
                <a:lnTo>
                  <a:pt x="20126" y="5347"/>
                </a:lnTo>
                <a:lnTo>
                  <a:pt x="21214" y="7928"/>
                </a:lnTo>
                <a:lnTo>
                  <a:pt x="21600" y="10800"/>
                </a:lnTo>
                <a:lnTo>
                  <a:pt x="21214" y="13672"/>
                </a:lnTo>
                <a:lnTo>
                  <a:pt x="20126" y="16253"/>
                </a:lnTo>
                <a:lnTo>
                  <a:pt x="18437" y="18438"/>
                </a:lnTo>
                <a:lnTo>
                  <a:pt x="16251" y="20126"/>
                </a:lnTo>
                <a:lnTo>
                  <a:pt x="13671" y="21214"/>
                </a:lnTo>
                <a:lnTo>
                  <a:pt x="10800" y="21600"/>
                </a:lnTo>
                <a:lnTo>
                  <a:pt x="7929" y="21214"/>
                </a:lnTo>
                <a:lnTo>
                  <a:pt x="5349" y="20126"/>
                </a:lnTo>
                <a:lnTo>
                  <a:pt x="3163" y="18438"/>
                </a:lnTo>
                <a:lnTo>
                  <a:pt x="1474" y="16253"/>
                </a:lnTo>
                <a:lnTo>
                  <a:pt x="386" y="1367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A2A2A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1" name="object 23"/>
          <p:cNvSpPr txBox="1"/>
          <p:nvPr/>
        </p:nvSpPr>
        <p:spPr>
          <a:xfrm>
            <a:off x="4391659" y="2116963"/>
            <a:ext cx="13589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272" name="object 24"/>
          <p:cNvSpPr/>
          <p:nvPr/>
        </p:nvSpPr>
        <p:spPr>
          <a:xfrm flipV="1">
            <a:off x="4589526" y="1073656"/>
            <a:ext cx="1211202" cy="1047752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3" name="object 25"/>
          <p:cNvSpPr txBox="1"/>
          <p:nvPr/>
        </p:nvSpPr>
        <p:spPr>
          <a:xfrm>
            <a:off x="2777998" y="1128138"/>
            <a:ext cx="50165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</a:t>
            </a:r>
            <a:r>
              <a:rPr spc="-4"/>
              <a:t>e</a:t>
            </a:r>
            <a:r>
              <a:t>t</a:t>
            </a:r>
          </a:p>
        </p:txBody>
      </p:sp>
      <p:sp>
        <p:nvSpPr>
          <p:cNvPr id="1274" name="object 26"/>
          <p:cNvSpPr/>
          <p:nvPr/>
        </p:nvSpPr>
        <p:spPr>
          <a:xfrm>
            <a:off x="2746248" y="690372"/>
            <a:ext cx="563881" cy="548641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5" name="object 27"/>
          <p:cNvSpPr/>
          <p:nvPr/>
        </p:nvSpPr>
        <p:spPr>
          <a:xfrm flipH="1">
            <a:off x="1966722" y="2225799"/>
            <a:ext cx="2306703" cy="15495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6" name="object 28"/>
          <p:cNvSpPr/>
          <p:nvPr/>
        </p:nvSpPr>
        <p:spPr>
          <a:xfrm flipH="1" flipV="1">
            <a:off x="4645914" y="2234944"/>
            <a:ext cx="2278128" cy="2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7" name="object 29"/>
          <p:cNvSpPr/>
          <p:nvPr/>
        </p:nvSpPr>
        <p:spPr>
          <a:xfrm>
            <a:off x="4459985" y="2370582"/>
            <a:ext cx="4828" cy="327408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8" name="object 30"/>
          <p:cNvSpPr/>
          <p:nvPr/>
        </p:nvSpPr>
        <p:spPr>
          <a:xfrm>
            <a:off x="6924292" y="2225800"/>
            <a:ext cx="2" cy="472695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9" name="object 31"/>
          <p:cNvSpPr/>
          <p:nvPr/>
        </p:nvSpPr>
        <p:spPr>
          <a:xfrm>
            <a:off x="1966722" y="2228849"/>
            <a:ext cx="5589" cy="469141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0" name="object 32"/>
          <p:cNvSpPr/>
          <p:nvPr/>
        </p:nvSpPr>
        <p:spPr>
          <a:xfrm>
            <a:off x="1760220" y="1213103"/>
            <a:ext cx="1389890" cy="165354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97" name="object 33"/>
          <p:cNvGrpSpPr/>
          <p:nvPr/>
        </p:nvGrpSpPr>
        <p:grpSpPr>
          <a:xfrm>
            <a:off x="1847342" y="1314449"/>
            <a:ext cx="1216662" cy="1411863"/>
            <a:chOff x="0" y="0"/>
            <a:chExt cx="1216661" cy="1411861"/>
          </a:xfrm>
        </p:grpSpPr>
        <p:sp>
          <p:nvSpPr>
            <p:cNvPr id="1281" name="Shape"/>
            <p:cNvSpPr/>
            <p:nvPr/>
          </p:nvSpPr>
          <p:spPr>
            <a:xfrm>
              <a:off x="1149477" y="76718"/>
              <a:ext cx="40802" cy="9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00" y="0"/>
                  </a:moveTo>
                  <a:lnTo>
                    <a:pt x="6790" y="4847"/>
                  </a:lnTo>
                  <a:lnTo>
                    <a:pt x="3967" y="12224"/>
                  </a:lnTo>
                  <a:lnTo>
                    <a:pt x="268" y="19601"/>
                  </a:lnTo>
                  <a:lnTo>
                    <a:pt x="0" y="20072"/>
                  </a:lnTo>
                  <a:lnTo>
                    <a:pt x="13245" y="21600"/>
                  </a:lnTo>
                  <a:lnTo>
                    <a:pt x="13649" y="20865"/>
                  </a:lnTo>
                  <a:lnTo>
                    <a:pt x="17481" y="13224"/>
                  </a:lnTo>
                  <a:lnTo>
                    <a:pt x="20440" y="5435"/>
                  </a:lnTo>
                  <a:lnTo>
                    <a:pt x="21600" y="363"/>
                  </a:lnTo>
                  <a:lnTo>
                    <a:pt x="790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2" name="Shape"/>
            <p:cNvSpPr/>
            <p:nvPr/>
          </p:nvSpPr>
          <p:spPr>
            <a:xfrm>
              <a:off x="1165733" y="63373"/>
              <a:ext cx="50929" cy="1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17" y="0"/>
                  </a:moveTo>
                  <a:lnTo>
                    <a:pt x="0" y="0"/>
                  </a:lnTo>
                  <a:lnTo>
                    <a:pt x="10935" y="3322"/>
                  </a:lnTo>
                  <a:lnTo>
                    <a:pt x="10410" y="19509"/>
                  </a:lnTo>
                  <a:lnTo>
                    <a:pt x="21600" y="21600"/>
                  </a:lnTo>
                  <a:lnTo>
                    <a:pt x="1861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3" name="Shape"/>
            <p:cNvSpPr/>
            <p:nvPr/>
          </p:nvSpPr>
          <p:spPr>
            <a:xfrm>
              <a:off x="1164398" y="63373"/>
              <a:ext cx="27119" cy="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" y="0"/>
                  </a:moveTo>
                  <a:lnTo>
                    <a:pt x="0" y="19330"/>
                  </a:lnTo>
                  <a:lnTo>
                    <a:pt x="20614" y="21600"/>
                  </a:lnTo>
                  <a:lnTo>
                    <a:pt x="21600" y="367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4" name="Shape"/>
            <p:cNvSpPr/>
            <p:nvPr/>
          </p:nvSpPr>
          <p:spPr>
            <a:xfrm>
              <a:off x="1139063" y="0"/>
              <a:ext cx="70565" cy="76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35" y="0"/>
                  </a:moveTo>
                  <a:lnTo>
                    <a:pt x="0" y="21168"/>
                  </a:lnTo>
                  <a:lnTo>
                    <a:pt x="7755" y="21600"/>
                  </a:lnTo>
                  <a:lnTo>
                    <a:pt x="8164" y="17843"/>
                  </a:lnTo>
                  <a:lnTo>
                    <a:pt x="21600" y="17843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5" name="Shape"/>
            <p:cNvSpPr/>
            <p:nvPr/>
          </p:nvSpPr>
          <p:spPr>
            <a:xfrm>
              <a:off x="1087501" y="236854"/>
              <a:ext cx="64390" cy="10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77" y="0"/>
                  </a:moveTo>
                  <a:lnTo>
                    <a:pt x="11247" y="3695"/>
                  </a:lnTo>
                  <a:lnTo>
                    <a:pt x="7158" y="9889"/>
                  </a:lnTo>
                  <a:lnTo>
                    <a:pt x="2641" y="15979"/>
                  </a:lnTo>
                  <a:lnTo>
                    <a:pt x="0" y="19232"/>
                  </a:lnTo>
                  <a:lnTo>
                    <a:pt x="7754" y="21600"/>
                  </a:lnTo>
                  <a:lnTo>
                    <a:pt x="10566" y="18165"/>
                  </a:lnTo>
                  <a:lnTo>
                    <a:pt x="15209" y="11867"/>
                  </a:lnTo>
                  <a:lnTo>
                    <a:pt x="19428" y="5491"/>
                  </a:lnTo>
                  <a:lnTo>
                    <a:pt x="21600" y="1796"/>
                  </a:lnTo>
                  <a:lnTo>
                    <a:pt x="1337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6" name="Shape"/>
            <p:cNvSpPr/>
            <p:nvPr/>
          </p:nvSpPr>
          <p:spPr>
            <a:xfrm>
              <a:off x="990726" y="397510"/>
              <a:ext cx="81409" cy="9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3" y="0"/>
                  </a:moveTo>
                  <a:lnTo>
                    <a:pt x="5763" y="11975"/>
                  </a:lnTo>
                  <a:lnTo>
                    <a:pt x="0" y="17949"/>
                  </a:lnTo>
                  <a:lnTo>
                    <a:pt x="5257" y="21600"/>
                  </a:lnTo>
                  <a:lnTo>
                    <a:pt x="16411" y="9459"/>
                  </a:lnTo>
                  <a:lnTo>
                    <a:pt x="21600" y="2932"/>
                  </a:lnTo>
                  <a:lnTo>
                    <a:pt x="15703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7" name="Shape"/>
            <p:cNvSpPr/>
            <p:nvPr/>
          </p:nvSpPr>
          <p:spPr>
            <a:xfrm>
              <a:off x="861568" y="536575"/>
              <a:ext cx="95886" cy="8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52" y="0"/>
                  </a:moveTo>
                  <a:lnTo>
                    <a:pt x="15392" y="2280"/>
                  </a:lnTo>
                  <a:lnTo>
                    <a:pt x="10328" y="7348"/>
                  </a:lnTo>
                  <a:lnTo>
                    <a:pt x="5149" y="12130"/>
                  </a:lnTo>
                  <a:lnTo>
                    <a:pt x="0" y="16438"/>
                  </a:lnTo>
                  <a:lnTo>
                    <a:pt x="3519" y="21600"/>
                  </a:lnTo>
                  <a:lnTo>
                    <a:pt x="8897" y="17103"/>
                  </a:lnTo>
                  <a:lnTo>
                    <a:pt x="14247" y="12130"/>
                  </a:lnTo>
                  <a:lnTo>
                    <a:pt x="19512" y="6873"/>
                  </a:lnTo>
                  <a:lnTo>
                    <a:pt x="21600" y="4561"/>
                  </a:lnTo>
                  <a:lnTo>
                    <a:pt x="1745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8" name="Shape"/>
            <p:cNvSpPr/>
            <p:nvPr/>
          </p:nvSpPr>
          <p:spPr>
            <a:xfrm>
              <a:off x="704214" y="642366"/>
              <a:ext cx="105413" cy="6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76" y="0"/>
                  </a:moveTo>
                  <a:lnTo>
                    <a:pt x="11919" y="5895"/>
                  </a:lnTo>
                  <a:lnTo>
                    <a:pt x="1457" y="12318"/>
                  </a:lnTo>
                  <a:lnTo>
                    <a:pt x="0" y="12889"/>
                  </a:lnTo>
                  <a:lnTo>
                    <a:pt x="1327" y="21600"/>
                  </a:lnTo>
                  <a:lnTo>
                    <a:pt x="14183" y="14033"/>
                  </a:lnTo>
                  <a:lnTo>
                    <a:pt x="21600" y="7919"/>
                  </a:lnTo>
                  <a:lnTo>
                    <a:pt x="19076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9" name="Shape"/>
            <p:cNvSpPr/>
            <p:nvPr/>
          </p:nvSpPr>
          <p:spPr>
            <a:xfrm>
              <a:off x="525652" y="692150"/>
              <a:ext cx="105794" cy="3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2" y="0"/>
                  </a:moveTo>
                  <a:lnTo>
                    <a:pt x="11280" y="1157"/>
                  </a:lnTo>
                  <a:lnTo>
                    <a:pt x="5601" y="3086"/>
                  </a:lnTo>
                  <a:lnTo>
                    <a:pt x="0" y="6171"/>
                  </a:lnTo>
                  <a:lnTo>
                    <a:pt x="959" y="21600"/>
                  </a:lnTo>
                  <a:lnTo>
                    <a:pt x="6198" y="18746"/>
                  </a:lnTo>
                  <a:lnTo>
                    <a:pt x="11487" y="16894"/>
                  </a:lnTo>
                  <a:lnTo>
                    <a:pt x="21600" y="15737"/>
                  </a:lnTo>
                  <a:lnTo>
                    <a:pt x="2139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0" name="Shape"/>
            <p:cNvSpPr/>
            <p:nvPr/>
          </p:nvSpPr>
          <p:spPr>
            <a:xfrm>
              <a:off x="355981" y="726695"/>
              <a:ext cx="102871" cy="7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00" y="0"/>
                  </a:moveTo>
                  <a:lnTo>
                    <a:pt x="7413" y="8541"/>
                  </a:lnTo>
                  <a:lnTo>
                    <a:pt x="0" y="15185"/>
                  </a:lnTo>
                  <a:lnTo>
                    <a:pt x="3040" y="21600"/>
                  </a:lnTo>
                  <a:lnTo>
                    <a:pt x="4880" y="19816"/>
                  </a:lnTo>
                  <a:lnTo>
                    <a:pt x="10000" y="15374"/>
                  </a:lnTo>
                  <a:lnTo>
                    <a:pt x="15200" y="11350"/>
                  </a:lnTo>
                  <a:lnTo>
                    <a:pt x="20453" y="7820"/>
                  </a:lnTo>
                  <a:lnTo>
                    <a:pt x="21600" y="7175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1" name="Shape"/>
            <p:cNvSpPr/>
            <p:nvPr/>
          </p:nvSpPr>
          <p:spPr>
            <a:xfrm>
              <a:off x="218694" y="825374"/>
              <a:ext cx="91188" cy="91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59" y="0"/>
                  </a:moveTo>
                  <a:lnTo>
                    <a:pt x="6558" y="10456"/>
                  </a:lnTo>
                  <a:lnTo>
                    <a:pt x="0" y="17656"/>
                  </a:lnTo>
                  <a:lnTo>
                    <a:pt x="4693" y="21600"/>
                  </a:lnTo>
                  <a:lnTo>
                    <a:pt x="5926" y="20166"/>
                  </a:lnTo>
                  <a:lnTo>
                    <a:pt x="10890" y="14788"/>
                  </a:lnTo>
                  <a:lnTo>
                    <a:pt x="16004" y="9710"/>
                  </a:lnTo>
                  <a:lnTo>
                    <a:pt x="21329" y="4900"/>
                  </a:lnTo>
                  <a:lnTo>
                    <a:pt x="21600" y="4690"/>
                  </a:lnTo>
                  <a:lnTo>
                    <a:pt x="1765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2" name="Shape"/>
            <p:cNvSpPr/>
            <p:nvPr/>
          </p:nvSpPr>
          <p:spPr>
            <a:xfrm>
              <a:off x="115062" y="962533"/>
              <a:ext cx="76202" cy="10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24" y="0"/>
                  </a:moveTo>
                  <a:lnTo>
                    <a:pt x="13968" y="1724"/>
                  </a:lnTo>
                  <a:lnTo>
                    <a:pt x="8820" y="7568"/>
                  </a:lnTo>
                  <a:lnTo>
                    <a:pt x="3960" y="13601"/>
                  </a:lnTo>
                  <a:lnTo>
                    <a:pt x="0" y="18961"/>
                  </a:lnTo>
                  <a:lnTo>
                    <a:pt x="6408" y="21600"/>
                  </a:lnTo>
                  <a:lnTo>
                    <a:pt x="10224" y="16456"/>
                  </a:lnTo>
                  <a:lnTo>
                    <a:pt x="14940" y="10585"/>
                  </a:lnTo>
                  <a:lnTo>
                    <a:pt x="19944" y="4929"/>
                  </a:lnTo>
                  <a:lnTo>
                    <a:pt x="21600" y="3205"/>
                  </a:lnTo>
                  <a:lnTo>
                    <a:pt x="15624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3" name="Shape"/>
            <p:cNvSpPr/>
            <p:nvPr/>
          </p:nvSpPr>
          <p:spPr>
            <a:xfrm>
              <a:off x="47116" y="1123570"/>
              <a:ext cx="58042" cy="106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67" y="0"/>
                  </a:moveTo>
                  <a:lnTo>
                    <a:pt x="9028" y="4935"/>
                  </a:lnTo>
                  <a:lnTo>
                    <a:pt x="4821" y="11394"/>
                  </a:lnTo>
                  <a:lnTo>
                    <a:pt x="1087" y="17957"/>
                  </a:lnTo>
                  <a:lnTo>
                    <a:pt x="0" y="20231"/>
                  </a:lnTo>
                  <a:lnTo>
                    <a:pt x="9311" y="21600"/>
                  </a:lnTo>
                  <a:lnTo>
                    <a:pt x="10304" y="19507"/>
                  </a:lnTo>
                  <a:lnTo>
                    <a:pt x="13896" y="13177"/>
                  </a:lnTo>
                  <a:lnTo>
                    <a:pt x="17960" y="6924"/>
                  </a:lnTo>
                  <a:lnTo>
                    <a:pt x="21600" y="1963"/>
                  </a:lnTo>
                  <a:lnTo>
                    <a:pt x="1266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4" name="Shape"/>
            <p:cNvSpPr/>
            <p:nvPr/>
          </p:nvSpPr>
          <p:spPr>
            <a:xfrm>
              <a:off x="0" y="1331977"/>
              <a:ext cx="70755" cy="79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90" y="21600"/>
                  </a:lnTo>
                  <a:lnTo>
                    <a:pt x="21600" y="4464"/>
                  </a:lnTo>
                  <a:lnTo>
                    <a:pt x="15547" y="4464"/>
                  </a:lnTo>
                  <a:lnTo>
                    <a:pt x="7676" y="3777"/>
                  </a:lnTo>
                  <a:lnTo>
                    <a:pt x="8045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5" name="Shape"/>
            <p:cNvSpPr/>
            <p:nvPr/>
          </p:nvSpPr>
          <p:spPr>
            <a:xfrm>
              <a:off x="50926" y="1335137"/>
              <a:ext cx="26672" cy="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8" y="0"/>
                  </a:moveTo>
                  <a:lnTo>
                    <a:pt x="0" y="21600"/>
                  </a:lnTo>
                  <a:lnTo>
                    <a:pt x="16058" y="21600"/>
                  </a:lnTo>
                  <a:lnTo>
                    <a:pt x="21600" y="249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6" name="Shape"/>
            <p:cNvSpPr/>
            <p:nvPr/>
          </p:nvSpPr>
          <p:spPr>
            <a:xfrm>
              <a:off x="26352" y="1300100"/>
              <a:ext cx="29530" cy="3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6" y="0"/>
                  </a:moveTo>
                  <a:lnTo>
                    <a:pt x="1626" y="6577"/>
                  </a:lnTo>
                  <a:lnTo>
                    <a:pt x="0" y="20635"/>
                  </a:lnTo>
                  <a:lnTo>
                    <a:pt x="18904" y="21600"/>
                  </a:lnTo>
                  <a:lnTo>
                    <a:pt x="20299" y="9239"/>
                  </a:lnTo>
                  <a:lnTo>
                    <a:pt x="21600" y="2662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298" name="object 34"/>
          <p:cNvSpPr/>
          <p:nvPr/>
        </p:nvSpPr>
        <p:spPr>
          <a:xfrm>
            <a:off x="2880360" y="2433827"/>
            <a:ext cx="1639825" cy="57912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09" name="object 35"/>
          <p:cNvGrpSpPr/>
          <p:nvPr/>
        </p:nvGrpSpPr>
        <p:grpSpPr>
          <a:xfrm>
            <a:off x="3001516" y="2456688"/>
            <a:ext cx="1475488" cy="446917"/>
            <a:chOff x="0" y="0"/>
            <a:chExt cx="1475487" cy="446915"/>
          </a:xfrm>
        </p:grpSpPr>
        <p:sp>
          <p:nvSpPr>
            <p:cNvPr id="1299" name="Shape"/>
            <p:cNvSpPr/>
            <p:nvPr/>
          </p:nvSpPr>
          <p:spPr>
            <a:xfrm>
              <a:off x="1402843" y="145287"/>
              <a:ext cx="72645" cy="9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09" y="0"/>
                  </a:moveTo>
                  <a:lnTo>
                    <a:pt x="0" y="4456"/>
                  </a:lnTo>
                  <a:lnTo>
                    <a:pt x="717" y="4850"/>
                  </a:lnTo>
                  <a:lnTo>
                    <a:pt x="3776" y="6965"/>
                  </a:lnTo>
                  <a:lnTo>
                    <a:pt x="12009" y="15255"/>
                  </a:lnTo>
                  <a:lnTo>
                    <a:pt x="13934" y="21600"/>
                  </a:lnTo>
                  <a:lnTo>
                    <a:pt x="21600" y="21149"/>
                  </a:lnTo>
                  <a:lnTo>
                    <a:pt x="17409" y="10574"/>
                  </a:lnTo>
                  <a:lnTo>
                    <a:pt x="9365" y="3017"/>
                  </a:lnTo>
                  <a:lnTo>
                    <a:pt x="5929" y="620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0" name="Shape"/>
            <p:cNvSpPr/>
            <p:nvPr/>
          </p:nvSpPr>
          <p:spPr>
            <a:xfrm>
              <a:off x="1247013" y="59181"/>
              <a:ext cx="105539" cy="6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8" y="0"/>
                  </a:moveTo>
                  <a:lnTo>
                    <a:pt x="0" y="8174"/>
                  </a:lnTo>
                  <a:lnTo>
                    <a:pt x="2859" y="9784"/>
                  </a:lnTo>
                  <a:lnTo>
                    <a:pt x="6940" y="12367"/>
                  </a:lnTo>
                  <a:lnTo>
                    <a:pt x="10839" y="15078"/>
                  </a:lnTo>
                  <a:lnTo>
                    <a:pt x="14556" y="17831"/>
                  </a:lnTo>
                  <a:lnTo>
                    <a:pt x="18091" y="20711"/>
                  </a:lnTo>
                  <a:lnTo>
                    <a:pt x="19079" y="21600"/>
                  </a:lnTo>
                  <a:lnTo>
                    <a:pt x="21600" y="13977"/>
                  </a:lnTo>
                  <a:lnTo>
                    <a:pt x="13049" y="7200"/>
                  </a:lnTo>
                  <a:lnTo>
                    <a:pt x="4783" y="1736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1" name="Shape"/>
            <p:cNvSpPr/>
            <p:nvPr/>
          </p:nvSpPr>
          <p:spPr>
            <a:xfrm>
              <a:off x="1073532" y="14986"/>
              <a:ext cx="106681" cy="4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8" y="0"/>
                  </a:moveTo>
                  <a:lnTo>
                    <a:pt x="0" y="11894"/>
                  </a:lnTo>
                  <a:lnTo>
                    <a:pt x="5811" y="14084"/>
                  </a:lnTo>
                  <a:lnTo>
                    <a:pt x="15583" y="18878"/>
                  </a:lnTo>
                  <a:lnTo>
                    <a:pt x="20314" y="21600"/>
                  </a:lnTo>
                  <a:lnTo>
                    <a:pt x="21600" y="9882"/>
                  </a:lnTo>
                  <a:lnTo>
                    <a:pt x="16869" y="7161"/>
                  </a:lnTo>
                  <a:lnTo>
                    <a:pt x="6891" y="230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2" name="Shape"/>
            <p:cNvSpPr/>
            <p:nvPr/>
          </p:nvSpPr>
          <p:spPr>
            <a:xfrm>
              <a:off x="894970" y="0"/>
              <a:ext cx="104650" cy="3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0" y="0"/>
                  </a:moveTo>
                  <a:lnTo>
                    <a:pt x="0" y="0"/>
                  </a:lnTo>
                  <a:lnTo>
                    <a:pt x="52" y="18284"/>
                  </a:lnTo>
                  <a:lnTo>
                    <a:pt x="5872" y="18464"/>
                  </a:lnTo>
                  <a:lnTo>
                    <a:pt x="11272" y="19181"/>
                  </a:lnTo>
                  <a:lnTo>
                    <a:pt x="16646" y="20346"/>
                  </a:lnTo>
                  <a:lnTo>
                    <a:pt x="21154" y="21600"/>
                  </a:lnTo>
                  <a:lnTo>
                    <a:pt x="21600" y="3405"/>
                  </a:lnTo>
                  <a:lnTo>
                    <a:pt x="17091" y="2151"/>
                  </a:lnTo>
                  <a:lnTo>
                    <a:pt x="11586" y="986"/>
                  </a:lnTo>
                  <a:lnTo>
                    <a:pt x="6081" y="17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3" name="Shape"/>
            <p:cNvSpPr/>
            <p:nvPr/>
          </p:nvSpPr>
          <p:spPr>
            <a:xfrm>
              <a:off x="712596" y="2920"/>
              <a:ext cx="105667" cy="3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62" y="0"/>
                  </a:moveTo>
                  <a:lnTo>
                    <a:pt x="16096" y="900"/>
                  </a:lnTo>
                  <a:lnTo>
                    <a:pt x="5400" y="4200"/>
                  </a:lnTo>
                  <a:lnTo>
                    <a:pt x="0" y="6525"/>
                  </a:lnTo>
                  <a:lnTo>
                    <a:pt x="753" y="21600"/>
                  </a:lnTo>
                  <a:lnTo>
                    <a:pt x="5971" y="19424"/>
                  </a:lnTo>
                  <a:lnTo>
                    <a:pt x="16408" y="16200"/>
                  </a:lnTo>
                  <a:lnTo>
                    <a:pt x="21600" y="15225"/>
                  </a:lnTo>
                  <a:lnTo>
                    <a:pt x="2126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4" name="Shape"/>
            <p:cNvSpPr/>
            <p:nvPr/>
          </p:nvSpPr>
          <p:spPr>
            <a:xfrm>
              <a:off x="533654" y="27431"/>
              <a:ext cx="107063" cy="5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7" y="0"/>
                  </a:moveTo>
                  <a:lnTo>
                    <a:pt x="11684" y="4234"/>
                  </a:lnTo>
                  <a:lnTo>
                    <a:pt x="2639" y="9434"/>
                  </a:lnTo>
                  <a:lnTo>
                    <a:pt x="0" y="11202"/>
                  </a:lnTo>
                  <a:lnTo>
                    <a:pt x="1589" y="21600"/>
                  </a:lnTo>
                  <a:lnTo>
                    <a:pt x="4074" y="19938"/>
                  </a:lnTo>
                  <a:lnTo>
                    <a:pt x="8404" y="17366"/>
                  </a:lnTo>
                  <a:lnTo>
                    <a:pt x="12888" y="14900"/>
                  </a:lnTo>
                  <a:lnTo>
                    <a:pt x="17500" y="12596"/>
                  </a:lnTo>
                  <a:lnTo>
                    <a:pt x="21600" y="10666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5" name="Shape"/>
            <p:cNvSpPr/>
            <p:nvPr/>
          </p:nvSpPr>
          <p:spPr>
            <a:xfrm>
              <a:off x="367156" y="81406"/>
              <a:ext cx="102873" cy="7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13" y="0"/>
                  </a:moveTo>
                  <a:lnTo>
                    <a:pt x="10053" y="6380"/>
                  </a:lnTo>
                  <a:lnTo>
                    <a:pt x="1307" y="14213"/>
                  </a:lnTo>
                  <a:lnTo>
                    <a:pt x="0" y="15706"/>
                  </a:lnTo>
                  <a:lnTo>
                    <a:pt x="3440" y="21600"/>
                  </a:lnTo>
                  <a:lnTo>
                    <a:pt x="4507" y="20406"/>
                  </a:lnTo>
                  <a:lnTo>
                    <a:pt x="6933" y="17944"/>
                  </a:lnTo>
                  <a:lnTo>
                    <a:pt x="15787" y="10744"/>
                  </a:lnTo>
                  <a:lnTo>
                    <a:pt x="21600" y="6976"/>
                  </a:lnTo>
                  <a:lnTo>
                    <a:pt x="19413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6" name="Shape"/>
            <p:cNvSpPr/>
            <p:nvPr/>
          </p:nvSpPr>
          <p:spPr>
            <a:xfrm>
              <a:off x="283591" y="206629"/>
              <a:ext cx="62358" cy="10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70" y="0"/>
                  </a:moveTo>
                  <a:lnTo>
                    <a:pt x="12450" y="1360"/>
                  </a:lnTo>
                  <a:lnTo>
                    <a:pt x="12274" y="3440"/>
                  </a:lnTo>
                  <a:lnTo>
                    <a:pt x="11834" y="5146"/>
                  </a:lnTo>
                  <a:lnTo>
                    <a:pt x="5455" y="13787"/>
                  </a:lnTo>
                  <a:lnTo>
                    <a:pt x="0" y="17920"/>
                  </a:lnTo>
                  <a:lnTo>
                    <a:pt x="6599" y="21600"/>
                  </a:lnTo>
                  <a:lnTo>
                    <a:pt x="15133" y="14640"/>
                  </a:lnTo>
                  <a:lnTo>
                    <a:pt x="20677" y="5973"/>
                  </a:lnTo>
                  <a:lnTo>
                    <a:pt x="21380" y="1840"/>
                  </a:lnTo>
                  <a:lnTo>
                    <a:pt x="21600" y="507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7" name="Shape"/>
            <p:cNvSpPr/>
            <p:nvPr/>
          </p:nvSpPr>
          <p:spPr>
            <a:xfrm>
              <a:off x="135127" y="338709"/>
              <a:ext cx="105031" cy="6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75" y="0"/>
                  </a:moveTo>
                  <a:lnTo>
                    <a:pt x="7731" y="9062"/>
                  </a:lnTo>
                  <a:lnTo>
                    <a:pt x="0" y="13572"/>
                  </a:lnTo>
                  <a:lnTo>
                    <a:pt x="1619" y="21600"/>
                  </a:lnTo>
                  <a:lnTo>
                    <a:pt x="10004" y="16717"/>
                  </a:lnTo>
                  <a:lnTo>
                    <a:pt x="20660" y="8028"/>
                  </a:lnTo>
                  <a:lnTo>
                    <a:pt x="21600" y="7076"/>
                  </a:lnTo>
                  <a:lnTo>
                    <a:pt x="18675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8" name="Triangle"/>
            <p:cNvSpPr/>
            <p:nvPr/>
          </p:nvSpPr>
          <p:spPr>
            <a:xfrm>
              <a:off x="0" y="369443"/>
              <a:ext cx="81027" cy="7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70" y="0"/>
                  </a:moveTo>
                  <a:lnTo>
                    <a:pt x="0" y="12818"/>
                  </a:lnTo>
                  <a:lnTo>
                    <a:pt x="21600" y="21600"/>
                  </a:lnTo>
                  <a:lnTo>
                    <a:pt x="1967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310" name="object 36"/>
          <p:cNvSpPr/>
          <p:nvPr/>
        </p:nvSpPr>
        <p:spPr>
          <a:xfrm>
            <a:off x="5804915" y="1440178"/>
            <a:ext cx="1239014" cy="139903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25" name="object 37"/>
          <p:cNvGrpSpPr/>
          <p:nvPr/>
        </p:nvGrpSpPr>
        <p:grpSpPr>
          <a:xfrm>
            <a:off x="5893179" y="1541524"/>
            <a:ext cx="1063247" cy="1157101"/>
            <a:chOff x="0" y="0"/>
            <a:chExt cx="1063245" cy="1157100"/>
          </a:xfrm>
        </p:grpSpPr>
        <p:sp>
          <p:nvSpPr>
            <p:cNvPr id="1311" name="Shape"/>
            <p:cNvSpPr/>
            <p:nvPr/>
          </p:nvSpPr>
          <p:spPr>
            <a:xfrm>
              <a:off x="26061" y="76485"/>
              <a:ext cx="45442" cy="9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69" y="0"/>
                  </a:moveTo>
                  <a:lnTo>
                    <a:pt x="0" y="450"/>
                  </a:lnTo>
                  <a:lnTo>
                    <a:pt x="169" y="1345"/>
                  </a:lnTo>
                  <a:lnTo>
                    <a:pt x="2523" y="7813"/>
                  </a:lnTo>
                  <a:lnTo>
                    <a:pt x="5481" y="14103"/>
                  </a:lnTo>
                  <a:lnTo>
                    <a:pt x="9043" y="20307"/>
                  </a:lnTo>
                  <a:lnTo>
                    <a:pt x="9888" y="21600"/>
                  </a:lnTo>
                  <a:lnTo>
                    <a:pt x="21600" y="19719"/>
                  </a:lnTo>
                  <a:lnTo>
                    <a:pt x="20936" y="18719"/>
                  </a:lnTo>
                  <a:lnTo>
                    <a:pt x="17495" y="12751"/>
                  </a:lnTo>
                  <a:lnTo>
                    <a:pt x="14657" y="6754"/>
                  </a:lnTo>
                  <a:lnTo>
                    <a:pt x="12424" y="816"/>
                  </a:lnTo>
                  <a:lnTo>
                    <a:pt x="1226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2" name="Shape"/>
            <p:cNvSpPr/>
            <p:nvPr/>
          </p:nvSpPr>
          <p:spPr>
            <a:xfrm>
              <a:off x="-1" y="-1"/>
              <a:ext cx="70974" cy="8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1" y="0"/>
                  </a:moveTo>
                  <a:lnTo>
                    <a:pt x="0" y="21600"/>
                  </a:lnTo>
                  <a:lnTo>
                    <a:pt x="7932" y="21073"/>
                  </a:lnTo>
                  <a:lnTo>
                    <a:pt x="7576" y="17642"/>
                  </a:lnTo>
                  <a:lnTo>
                    <a:pt x="15422" y="17062"/>
                  </a:lnTo>
                  <a:lnTo>
                    <a:pt x="21600" y="17062"/>
                  </a:lnTo>
                  <a:lnTo>
                    <a:pt x="10011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3" name="Shape"/>
            <p:cNvSpPr/>
            <p:nvPr/>
          </p:nvSpPr>
          <p:spPr>
            <a:xfrm>
              <a:off x="50673" y="63500"/>
              <a:ext cx="26926" cy="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84" y="0"/>
                  </a:moveTo>
                  <a:lnTo>
                    <a:pt x="0" y="0"/>
                  </a:lnTo>
                  <a:lnTo>
                    <a:pt x="961" y="21600"/>
                  </a:lnTo>
                  <a:lnTo>
                    <a:pt x="21600" y="18380"/>
                  </a:lnTo>
                  <a:lnTo>
                    <a:pt x="16284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4" name="Shape"/>
            <p:cNvSpPr/>
            <p:nvPr/>
          </p:nvSpPr>
          <p:spPr>
            <a:xfrm>
              <a:off x="75184" y="232790"/>
              <a:ext cx="72773" cy="10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36" y="0"/>
                  </a:moveTo>
                  <a:lnTo>
                    <a:pt x="0" y="2341"/>
                  </a:lnTo>
                  <a:lnTo>
                    <a:pt x="3393" y="7369"/>
                  </a:lnTo>
                  <a:lnTo>
                    <a:pt x="7275" y="12529"/>
                  </a:lnTo>
                  <a:lnTo>
                    <a:pt x="11460" y="17583"/>
                  </a:lnTo>
                  <a:lnTo>
                    <a:pt x="15079" y="21600"/>
                  </a:lnTo>
                  <a:lnTo>
                    <a:pt x="21600" y="18674"/>
                  </a:lnTo>
                  <a:lnTo>
                    <a:pt x="18094" y="14817"/>
                  </a:lnTo>
                  <a:lnTo>
                    <a:pt x="14098" y="10002"/>
                  </a:lnTo>
                  <a:lnTo>
                    <a:pt x="10329" y="5001"/>
                  </a:lnTo>
                  <a:lnTo>
                    <a:pt x="6936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5" name="Shape"/>
            <p:cNvSpPr/>
            <p:nvPr/>
          </p:nvSpPr>
          <p:spPr>
            <a:xfrm>
              <a:off x="173355" y="382905"/>
              <a:ext cx="91315" cy="9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47" y="0"/>
                  </a:moveTo>
                  <a:lnTo>
                    <a:pt x="0" y="3889"/>
                  </a:lnTo>
                  <a:lnTo>
                    <a:pt x="1292" y="5445"/>
                  </a:lnTo>
                  <a:lnTo>
                    <a:pt x="5618" y="10231"/>
                  </a:lnTo>
                  <a:lnTo>
                    <a:pt x="10094" y="14779"/>
                  </a:lnTo>
                  <a:lnTo>
                    <a:pt x="14720" y="19147"/>
                  </a:lnTo>
                  <a:lnTo>
                    <a:pt x="17604" y="21600"/>
                  </a:lnTo>
                  <a:lnTo>
                    <a:pt x="21600" y="16993"/>
                  </a:lnTo>
                  <a:lnTo>
                    <a:pt x="18926" y="14689"/>
                  </a:lnTo>
                  <a:lnTo>
                    <a:pt x="14480" y="10531"/>
                  </a:lnTo>
                  <a:lnTo>
                    <a:pt x="10184" y="6163"/>
                  </a:lnTo>
                  <a:lnTo>
                    <a:pt x="6008" y="1556"/>
                  </a:lnTo>
                  <a:lnTo>
                    <a:pt x="474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6" name="Shape"/>
            <p:cNvSpPr/>
            <p:nvPr/>
          </p:nvSpPr>
          <p:spPr>
            <a:xfrm>
              <a:off x="311531" y="500125"/>
              <a:ext cx="104269" cy="6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4" y="0"/>
                  </a:moveTo>
                  <a:lnTo>
                    <a:pt x="0" y="6855"/>
                  </a:lnTo>
                  <a:lnTo>
                    <a:pt x="1710" y="8529"/>
                  </a:lnTo>
                  <a:lnTo>
                    <a:pt x="6341" y="12514"/>
                  </a:lnTo>
                  <a:lnTo>
                    <a:pt x="11024" y="16140"/>
                  </a:lnTo>
                  <a:lnTo>
                    <a:pt x="15812" y="19368"/>
                  </a:lnTo>
                  <a:lnTo>
                    <a:pt x="19732" y="21600"/>
                  </a:lnTo>
                  <a:lnTo>
                    <a:pt x="21600" y="13948"/>
                  </a:lnTo>
                  <a:lnTo>
                    <a:pt x="17996" y="11916"/>
                  </a:lnTo>
                  <a:lnTo>
                    <a:pt x="13470" y="8927"/>
                  </a:lnTo>
                  <a:lnTo>
                    <a:pt x="8998" y="5500"/>
                  </a:lnTo>
                  <a:lnTo>
                    <a:pt x="4630" y="167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7" name="Shape"/>
            <p:cNvSpPr/>
            <p:nvPr/>
          </p:nvSpPr>
          <p:spPr>
            <a:xfrm>
              <a:off x="485267" y="562482"/>
              <a:ext cx="106809" cy="3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9" y="0"/>
                  </a:moveTo>
                  <a:lnTo>
                    <a:pt x="0" y="16300"/>
                  </a:lnTo>
                  <a:lnTo>
                    <a:pt x="4392" y="17746"/>
                  </a:lnTo>
                  <a:lnTo>
                    <a:pt x="14023" y="18870"/>
                  </a:lnTo>
                  <a:lnTo>
                    <a:pt x="18544" y="20396"/>
                  </a:lnTo>
                  <a:lnTo>
                    <a:pt x="20675" y="21600"/>
                  </a:lnTo>
                  <a:lnTo>
                    <a:pt x="21600" y="5461"/>
                  </a:lnTo>
                  <a:lnTo>
                    <a:pt x="19109" y="4096"/>
                  </a:lnTo>
                  <a:lnTo>
                    <a:pt x="14203" y="2489"/>
                  </a:lnTo>
                  <a:lnTo>
                    <a:pt x="4957" y="144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8" name="Shape"/>
            <p:cNvSpPr/>
            <p:nvPr/>
          </p:nvSpPr>
          <p:spPr>
            <a:xfrm>
              <a:off x="659892" y="592837"/>
              <a:ext cx="102999" cy="7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" y="0"/>
                  </a:moveTo>
                  <a:lnTo>
                    <a:pt x="0" y="7354"/>
                  </a:lnTo>
                  <a:lnTo>
                    <a:pt x="1225" y="8008"/>
                  </a:lnTo>
                  <a:lnTo>
                    <a:pt x="5806" y="10935"/>
                  </a:lnTo>
                  <a:lnTo>
                    <a:pt x="10307" y="14246"/>
                  </a:lnTo>
                  <a:lnTo>
                    <a:pt x="14728" y="17942"/>
                  </a:lnTo>
                  <a:lnTo>
                    <a:pt x="18670" y="21600"/>
                  </a:lnTo>
                  <a:lnTo>
                    <a:pt x="21600" y="15016"/>
                  </a:lnTo>
                  <a:lnTo>
                    <a:pt x="17445" y="11127"/>
                  </a:lnTo>
                  <a:lnTo>
                    <a:pt x="12758" y="7239"/>
                  </a:lnTo>
                  <a:lnTo>
                    <a:pt x="7990" y="3735"/>
                  </a:lnTo>
                  <a:lnTo>
                    <a:pt x="3143" y="654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9" name="Shape"/>
            <p:cNvSpPr/>
            <p:nvPr/>
          </p:nvSpPr>
          <p:spPr>
            <a:xfrm>
              <a:off x="808736" y="691135"/>
              <a:ext cx="89664" cy="9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69" y="0"/>
                  </a:moveTo>
                  <a:lnTo>
                    <a:pt x="0" y="4538"/>
                  </a:lnTo>
                  <a:lnTo>
                    <a:pt x="4956" y="8988"/>
                  </a:lnTo>
                  <a:lnTo>
                    <a:pt x="9331" y="13320"/>
                  </a:lnTo>
                  <a:lnTo>
                    <a:pt x="13554" y="17828"/>
                  </a:lnTo>
                  <a:lnTo>
                    <a:pt x="16797" y="21600"/>
                  </a:lnTo>
                  <a:lnTo>
                    <a:pt x="21600" y="17769"/>
                  </a:lnTo>
                  <a:lnTo>
                    <a:pt x="18204" y="13820"/>
                  </a:lnTo>
                  <a:lnTo>
                    <a:pt x="13798" y="9105"/>
                  </a:lnTo>
                  <a:lnTo>
                    <a:pt x="9209" y="4626"/>
                  </a:lnTo>
                  <a:lnTo>
                    <a:pt x="4497" y="32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0" name="Shape"/>
            <p:cNvSpPr/>
            <p:nvPr/>
          </p:nvSpPr>
          <p:spPr>
            <a:xfrm>
              <a:off x="922654" y="832232"/>
              <a:ext cx="70996" cy="10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8" y="0"/>
                  </a:moveTo>
                  <a:lnTo>
                    <a:pt x="0" y="2908"/>
                  </a:lnTo>
                  <a:lnTo>
                    <a:pt x="1468" y="4494"/>
                  </a:lnTo>
                  <a:lnTo>
                    <a:pt x="5564" y="9306"/>
                  </a:lnTo>
                  <a:lnTo>
                    <a:pt x="9390" y="14277"/>
                  </a:lnTo>
                  <a:lnTo>
                    <a:pt x="12906" y="19326"/>
                  </a:lnTo>
                  <a:lnTo>
                    <a:pt x="14336" y="21600"/>
                  </a:lnTo>
                  <a:lnTo>
                    <a:pt x="21600" y="19485"/>
                  </a:lnTo>
                  <a:lnTo>
                    <a:pt x="20054" y="17000"/>
                  </a:lnTo>
                  <a:lnTo>
                    <a:pt x="16383" y="11739"/>
                  </a:lnTo>
                  <a:lnTo>
                    <a:pt x="12365" y="6610"/>
                  </a:lnTo>
                  <a:lnTo>
                    <a:pt x="8115" y="1586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1" name="Shape"/>
            <p:cNvSpPr/>
            <p:nvPr/>
          </p:nvSpPr>
          <p:spPr>
            <a:xfrm>
              <a:off x="985774" y="1080609"/>
              <a:ext cx="70587" cy="7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72" y="0"/>
                  </a:moveTo>
                  <a:lnTo>
                    <a:pt x="0" y="548"/>
                  </a:lnTo>
                  <a:lnTo>
                    <a:pt x="13680" y="21600"/>
                  </a:lnTo>
                  <a:lnTo>
                    <a:pt x="21600" y="3668"/>
                  </a:lnTo>
                  <a:lnTo>
                    <a:pt x="8200" y="3668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2" name="Shape"/>
            <p:cNvSpPr/>
            <p:nvPr/>
          </p:nvSpPr>
          <p:spPr>
            <a:xfrm>
              <a:off x="1011497" y="1078663"/>
              <a:ext cx="26983" cy="1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51" y="0"/>
                  </a:moveTo>
                  <a:lnTo>
                    <a:pt x="0" y="2814"/>
                  </a:lnTo>
                  <a:lnTo>
                    <a:pt x="860" y="21600"/>
                  </a:lnTo>
                  <a:lnTo>
                    <a:pt x="21600" y="18478"/>
                  </a:lnTo>
                  <a:lnTo>
                    <a:pt x="20651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3" name="Shape"/>
            <p:cNvSpPr/>
            <p:nvPr/>
          </p:nvSpPr>
          <p:spPr>
            <a:xfrm>
              <a:off x="1012571" y="1076707"/>
              <a:ext cx="50675" cy="1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538" y="2501"/>
                  </a:lnTo>
                  <a:lnTo>
                    <a:pt x="11043" y="18839"/>
                  </a:lnTo>
                  <a:lnTo>
                    <a:pt x="0" y="21600"/>
                  </a:lnTo>
                  <a:lnTo>
                    <a:pt x="186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4" name="Shape"/>
            <p:cNvSpPr/>
            <p:nvPr/>
          </p:nvSpPr>
          <p:spPr>
            <a:xfrm>
              <a:off x="995426" y="1000507"/>
              <a:ext cx="41868" cy="8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08" y="0"/>
                  </a:moveTo>
                  <a:lnTo>
                    <a:pt x="0" y="1884"/>
                  </a:lnTo>
                  <a:lnTo>
                    <a:pt x="2686" y="6883"/>
                  </a:lnTo>
                  <a:lnTo>
                    <a:pt x="5766" y="13904"/>
                  </a:lnTo>
                  <a:lnTo>
                    <a:pt x="8190" y="20959"/>
                  </a:lnTo>
                  <a:lnTo>
                    <a:pt x="8292" y="21600"/>
                  </a:lnTo>
                  <a:lnTo>
                    <a:pt x="21600" y="21075"/>
                  </a:lnTo>
                  <a:lnTo>
                    <a:pt x="21360" y="19726"/>
                  </a:lnTo>
                  <a:lnTo>
                    <a:pt x="18805" y="12329"/>
                  </a:lnTo>
                  <a:lnTo>
                    <a:pt x="15529" y="5034"/>
                  </a:lnTo>
                  <a:lnTo>
                    <a:pt x="1290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326" name="object 38"/>
          <p:cNvSpPr/>
          <p:nvPr/>
        </p:nvSpPr>
        <p:spPr>
          <a:xfrm>
            <a:off x="5818632" y="1722120"/>
            <a:ext cx="414529" cy="40843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7" name="object 39"/>
          <p:cNvSpPr/>
          <p:nvPr/>
        </p:nvSpPr>
        <p:spPr>
          <a:xfrm>
            <a:off x="2584704" y="1647444"/>
            <a:ext cx="425195" cy="42519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8" name="object 40"/>
          <p:cNvSpPr/>
          <p:nvPr/>
        </p:nvSpPr>
        <p:spPr>
          <a:xfrm>
            <a:off x="3948684" y="2831592"/>
            <a:ext cx="358141" cy="35814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9" name="object 41"/>
          <p:cNvSpPr txBox="1"/>
          <p:nvPr/>
        </p:nvSpPr>
        <p:spPr>
          <a:xfrm>
            <a:off x="3766184" y="3105404"/>
            <a:ext cx="72453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55"/>
              <a:t> </a:t>
            </a:r>
            <a:r>
              <a:rPr spc="-4"/>
              <a:t>Server</a:t>
            </a:r>
          </a:p>
        </p:txBody>
      </p:sp>
      <p:sp>
        <p:nvSpPr>
          <p:cNvPr id="1330" name="object 42"/>
          <p:cNvSpPr/>
          <p:nvPr/>
        </p:nvSpPr>
        <p:spPr>
          <a:xfrm>
            <a:off x="2634994" y="2718816"/>
            <a:ext cx="297182" cy="306326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1" name="object 43"/>
          <p:cNvSpPr txBox="1"/>
          <p:nvPr/>
        </p:nvSpPr>
        <p:spPr>
          <a:xfrm>
            <a:off x="2441829" y="3006598"/>
            <a:ext cx="632462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  <a:r>
              <a:rPr spc="-50"/>
              <a:t> </a:t>
            </a:r>
            <a:r>
              <a:t>NAT</a:t>
            </a:r>
          </a:p>
          <a:p>
            <a:pPr indent="41275"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Gateway</a:t>
            </a:r>
          </a:p>
        </p:txBody>
      </p:sp>
      <p:sp>
        <p:nvSpPr>
          <p:cNvPr id="1332" name="object 44"/>
          <p:cNvSpPr txBox="1"/>
          <p:nvPr/>
        </p:nvSpPr>
        <p:spPr>
          <a:xfrm>
            <a:off x="2963671" y="1693291"/>
            <a:ext cx="577853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48893">
              <a:spcBef>
                <a:spcPts val="1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Internet  Gate</a:t>
            </a:r>
            <a:r>
              <a:rPr spc="-19"/>
              <a:t>w</a:t>
            </a:r>
            <a:r>
              <a:t>ay</a:t>
            </a:r>
          </a:p>
        </p:txBody>
      </p:sp>
      <p:sp>
        <p:nvSpPr>
          <p:cNvPr id="1333" name="object 45"/>
          <p:cNvSpPr/>
          <p:nvPr/>
        </p:nvSpPr>
        <p:spPr>
          <a:xfrm>
            <a:off x="1289302" y="2577893"/>
            <a:ext cx="162320" cy="179299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4" name="object 46"/>
          <p:cNvSpPr/>
          <p:nvPr/>
        </p:nvSpPr>
        <p:spPr>
          <a:xfrm>
            <a:off x="3768850" y="2582465"/>
            <a:ext cx="162320" cy="179299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5" name="object 47"/>
          <p:cNvSpPr/>
          <p:nvPr/>
        </p:nvSpPr>
        <p:spPr>
          <a:xfrm>
            <a:off x="6248398" y="2585511"/>
            <a:ext cx="162320" cy="179299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6" name="object 48"/>
          <p:cNvSpPr/>
          <p:nvPr/>
        </p:nvSpPr>
        <p:spPr>
          <a:xfrm>
            <a:off x="1989171" y="3341225"/>
            <a:ext cx="256854" cy="28070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7" name="object 49"/>
          <p:cNvSpPr txBox="1"/>
          <p:nvPr/>
        </p:nvSpPr>
        <p:spPr>
          <a:xfrm>
            <a:off x="1492377" y="3519678"/>
            <a:ext cx="1007112" cy="36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600"/>
              </a:spcBef>
              <a:defRPr spc="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</a:t>
            </a:r>
            <a:r>
              <a:rPr spc="-100"/>
              <a:t> </a:t>
            </a:r>
            <a:r>
              <a:rPr spc="-4"/>
              <a:t>Server</a:t>
            </a:r>
          </a:p>
          <a:p>
            <a:pPr marR="55880" algn="r">
              <a:spcBef>
                <a:spcPts val="5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</a:t>
            </a:r>
            <a:r>
              <a:rPr spc="-70"/>
              <a:t> </a:t>
            </a:r>
            <a:r>
              <a:t>Subnet</a:t>
            </a:r>
          </a:p>
        </p:txBody>
      </p:sp>
      <p:sp>
        <p:nvSpPr>
          <p:cNvPr id="1338" name="object 50"/>
          <p:cNvSpPr/>
          <p:nvPr/>
        </p:nvSpPr>
        <p:spPr>
          <a:xfrm>
            <a:off x="4635636" y="3339865"/>
            <a:ext cx="261346" cy="28190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9" name="object 51"/>
          <p:cNvSpPr txBox="1"/>
          <p:nvPr/>
        </p:nvSpPr>
        <p:spPr>
          <a:xfrm>
            <a:off x="3963160" y="3493515"/>
            <a:ext cx="1166497" cy="61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54025">
              <a:spcBef>
                <a:spcPts val="7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55"/>
              <a:t> </a:t>
            </a:r>
            <a:r>
              <a:rPr spc="-4"/>
              <a:t>Server</a:t>
            </a:r>
          </a:p>
          <a:p>
            <a:pPr indent="12700">
              <a:spcBef>
                <a:spcPts val="6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Private</a:t>
            </a:r>
            <a:r>
              <a:rPr spc="-30"/>
              <a:t> </a:t>
            </a:r>
            <a:r>
              <a:t>Subnet</a:t>
            </a:r>
          </a:p>
          <a:p>
            <a:pPr indent="22859">
              <a:spcBef>
                <a:spcPts val="900"/>
              </a:spcBef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Virtual Private</a:t>
            </a:r>
            <a:r>
              <a:rPr spc="-40"/>
              <a:t> </a:t>
            </a:r>
            <a:r>
              <a:rPr spc="0"/>
              <a:t>Cloud</a:t>
            </a:r>
          </a:p>
        </p:txBody>
      </p:sp>
      <p:sp>
        <p:nvSpPr>
          <p:cNvPr id="1340" name="object 52"/>
          <p:cNvSpPr/>
          <p:nvPr/>
        </p:nvSpPr>
        <p:spPr>
          <a:xfrm>
            <a:off x="7082028" y="3185160"/>
            <a:ext cx="396242" cy="4683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1" name="object 53"/>
          <p:cNvSpPr txBox="1"/>
          <p:nvPr/>
        </p:nvSpPr>
        <p:spPr>
          <a:xfrm>
            <a:off x="6336917" y="3515359"/>
            <a:ext cx="1266193" cy="36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608330">
              <a:spcBef>
                <a:spcPts val="6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</a:t>
            </a:r>
            <a:r>
              <a:rPr spc="-50"/>
              <a:t> </a:t>
            </a:r>
            <a:r>
              <a:t>Server</a:t>
            </a:r>
          </a:p>
          <a:p>
            <a:pPr indent="12700">
              <a:spcBef>
                <a:spcPts val="5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VPN </a:t>
            </a:r>
            <a:r>
              <a:rPr spc="0"/>
              <a:t>Only</a:t>
            </a:r>
            <a:r>
              <a:rPr spc="-39"/>
              <a:t> </a:t>
            </a:r>
            <a:r>
              <a:t>Subnet</a:t>
            </a:r>
          </a:p>
        </p:txBody>
      </p:sp>
      <p:sp>
        <p:nvSpPr>
          <p:cNvPr id="1342" name="object 54"/>
          <p:cNvSpPr txBox="1"/>
          <p:nvPr/>
        </p:nvSpPr>
        <p:spPr>
          <a:xfrm>
            <a:off x="5295646" y="1693291"/>
            <a:ext cx="577852" cy="45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88900" algn="just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Virtual  Private  </a:t>
            </a:r>
            <a:r>
              <a:rPr spc="0"/>
              <a:t>Gate</a:t>
            </a:r>
            <a:r>
              <a:rPr spc="-25"/>
              <a:t>w</a:t>
            </a:r>
            <a:r>
              <a:rPr spc="0"/>
              <a:t>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object 100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345" name="object 2"/>
          <p:cNvSpPr txBox="1"/>
          <p:nvPr>
            <p:ph type="title"/>
          </p:nvPr>
        </p:nvSpPr>
        <p:spPr>
          <a:xfrm>
            <a:off x="415543" y="139064"/>
            <a:ext cx="354647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Security in Your VPC</a:t>
            </a:r>
          </a:p>
        </p:txBody>
      </p:sp>
      <p:sp>
        <p:nvSpPr>
          <p:cNvPr id="1346" name="object 3"/>
          <p:cNvSpPr txBox="1"/>
          <p:nvPr/>
        </p:nvSpPr>
        <p:spPr>
          <a:xfrm>
            <a:off x="419505" y="962023"/>
            <a:ext cx="2520951" cy="18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-25"/>
              <a:t> </a:t>
            </a:r>
            <a:r>
              <a:t>groups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35"/>
              <a:t> </a:t>
            </a:r>
            <a:r>
              <a:t>access  control lists  (ACLs)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Key</a:t>
            </a:r>
            <a:r>
              <a:rPr spc="-10"/>
              <a:t> </a:t>
            </a:r>
            <a:r>
              <a:t>Pairs</a:t>
            </a:r>
          </a:p>
        </p:txBody>
      </p:sp>
      <p:sp>
        <p:nvSpPr>
          <p:cNvPr id="1347" name="object 4"/>
          <p:cNvSpPr/>
          <p:nvPr/>
        </p:nvSpPr>
        <p:spPr>
          <a:xfrm>
            <a:off x="3346703" y="792479"/>
            <a:ext cx="4489707" cy="3493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5" y="1833"/>
                </a:lnTo>
                <a:lnTo>
                  <a:pt x="59" y="1557"/>
                </a:lnTo>
                <a:lnTo>
                  <a:pt x="130" y="1295"/>
                </a:lnTo>
                <a:lnTo>
                  <a:pt x="225" y="1050"/>
                </a:lnTo>
                <a:lnTo>
                  <a:pt x="344" y="825"/>
                </a:lnTo>
                <a:lnTo>
                  <a:pt x="483" y="621"/>
                </a:lnTo>
                <a:lnTo>
                  <a:pt x="642" y="442"/>
                </a:lnTo>
                <a:lnTo>
                  <a:pt x="817" y="290"/>
                </a:lnTo>
                <a:lnTo>
                  <a:pt x="1008" y="167"/>
                </a:lnTo>
                <a:lnTo>
                  <a:pt x="1211" y="76"/>
                </a:lnTo>
                <a:lnTo>
                  <a:pt x="1426" y="19"/>
                </a:lnTo>
                <a:lnTo>
                  <a:pt x="1650" y="0"/>
                </a:lnTo>
                <a:lnTo>
                  <a:pt x="19950" y="0"/>
                </a:lnTo>
                <a:lnTo>
                  <a:pt x="20174" y="19"/>
                </a:lnTo>
                <a:lnTo>
                  <a:pt x="20389" y="76"/>
                </a:lnTo>
                <a:lnTo>
                  <a:pt x="20592" y="167"/>
                </a:lnTo>
                <a:lnTo>
                  <a:pt x="20783" y="290"/>
                </a:lnTo>
                <a:lnTo>
                  <a:pt x="20958" y="442"/>
                </a:lnTo>
                <a:lnTo>
                  <a:pt x="21117" y="621"/>
                </a:lnTo>
                <a:lnTo>
                  <a:pt x="21256" y="825"/>
                </a:lnTo>
                <a:lnTo>
                  <a:pt x="21375" y="1050"/>
                </a:lnTo>
                <a:lnTo>
                  <a:pt x="21470" y="1295"/>
                </a:lnTo>
                <a:lnTo>
                  <a:pt x="21541" y="1557"/>
                </a:lnTo>
                <a:lnTo>
                  <a:pt x="21585" y="1833"/>
                </a:lnTo>
                <a:lnTo>
                  <a:pt x="21600" y="2120"/>
                </a:lnTo>
                <a:lnTo>
                  <a:pt x="21600" y="19479"/>
                </a:lnTo>
                <a:lnTo>
                  <a:pt x="21585" y="19767"/>
                </a:lnTo>
                <a:lnTo>
                  <a:pt x="21541" y="20043"/>
                </a:lnTo>
                <a:lnTo>
                  <a:pt x="21470" y="20305"/>
                </a:lnTo>
                <a:lnTo>
                  <a:pt x="21375" y="20550"/>
                </a:lnTo>
                <a:lnTo>
                  <a:pt x="21256" y="20775"/>
                </a:lnTo>
                <a:lnTo>
                  <a:pt x="21117" y="20979"/>
                </a:lnTo>
                <a:lnTo>
                  <a:pt x="20958" y="21158"/>
                </a:lnTo>
                <a:lnTo>
                  <a:pt x="20783" y="21310"/>
                </a:lnTo>
                <a:lnTo>
                  <a:pt x="20592" y="21433"/>
                </a:lnTo>
                <a:lnTo>
                  <a:pt x="20389" y="21524"/>
                </a:lnTo>
                <a:lnTo>
                  <a:pt x="20174" y="21581"/>
                </a:lnTo>
                <a:lnTo>
                  <a:pt x="19950" y="21600"/>
                </a:lnTo>
                <a:lnTo>
                  <a:pt x="1650" y="21600"/>
                </a:lnTo>
                <a:lnTo>
                  <a:pt x="1426" y="21581"/>
                </a:lnTo>
                <a:lnTo>
                  <a:pt x="1211" y="21524"/>
                </a:lnTo>
                <a:lnTo>
                  <a:pt x="1008" y="21433"/>
                </a:lnTo>
                <a:lnTo>
                  <a:pt x="817" y="21310"/>
                </a:lnTo>
                <a:lnTo>
                  <a:pt x="642" y="21158"/>
                </a:lnTo>
                <a:lnTo>
                  <a:pt x="483" y="20979"/>
                </a:lnTo>
                <a:lnTo>
                  <a:pt x="344" y="20775"/>
                </a:lnTo>
                <a:lnTo>
                  <a:pt x="225" y="20550"/>
                </a:lnTo>
                <a:lnTo>
                  <a:pt x="130" y="20305"/>
                </a:lnTo>
                <a:lnTo>
                  <a:pt x="59" y="20043"/>
                </a:lnTo>
                <a:lnTo>
                  <a:pt x="15" y="19767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8" name="object 5"/>
          <p:cNvSpPr/>
          <p:nvPr/>
        </p:nvSpPr>
        <p:spPr>
          <a:xfrm>
            <a:off x="3273552" y="528827"/>
            <a:ext cx="598933" cy="3916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9" name="object 6"/>
          <p:cNvSpPr/>
          <p:nvPr/>
        </p:nvSpPr>
        <p:spPr>
          <a:xfrm>
            <a:off x="6211823" y="2250948"/>
            <a:ext cx="1362458" cy="411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50" y="1294"/>
                </a:lnTo>
                <a:lnTo>
                  <a:pt x="187" y="620"/>
                </a:lnTo>
                <a:lnTo>
                  <a:pt x="391" y="166"/>
                </a:lnTo>
                <a:lnTo>
                  <a:pt x="640" y="0"/>
                </a:lnTo>
                <a:lnTo>
                  <a:pt x="20960" y="0"/>
                </a:lnTo>
                <a:lnTo>
                  <a:pt x="21209" y="166"/>
                </a:lnTo>
                <a:lnTo>
                  <a:pt x="21413" y="620"/>
                </a:lnTo>
                <a:lnTo>
                  <a:pt x="21550" y="1294"/>
                </a:lnTo>
                <a:lnTo>
                  <a:pt x="21600" y="2120"/>
                </a:lnTo>
                <a:lnTo>
                  <a:pt x="21600" y="19480"/>
                </a:lnTo>
                <a:lnTo>
                  <a:pt x="21550" y="20306"/>
                </a:lnTo>
                <a:lnTo>
                  <a:pt x="21413" y="20980"/>
                </a:lnTo>
                <a:lnTo>
                  <a:pt x="21209" y="21434"/>
                </a:lnTo>
                <a:lnTo>
                  <a:pt x="20960" y="21600"/>
                </a:lnTo>
                <a:lnTo>
                  <a:pt x="640" y="21600"/>
                </a:lnTo>
                <a:lnTo>
                  <a:pt x="391" y="21434"/>
                </a:lnTo>
                <a:lnTo>
                  <a:pt x="187" y="20980"/>
                </a:lnTo>
                <a:lnTo>
                  <a:pt x="50" y="20306"/>
                </a:lnTo>
                <a:lnTo>
                  <a:pt x="0" y="19480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0" name="object 7"/>
          <p:cNvSpPr/>
          <p:nvPr/>
        </p:nvSpPr>
        <p:spPr>
          <a:xfrm>
            <a:off x="6176771" y="2098549"/>
            <a:ext cx="208783" cy="2331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1" name="object 8"/>
          <p:cNvSpPr txBox="1"/>
          <p:nvPr/>
        </p:nvSpPr>
        <p:spPr>
          <a:xfrm>
            <a:off x="6564883" y="2278506"/>
            <a:ext cx="656591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827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Subnet  </a:t>
            </a:r>
            <a:r>
              <a:rPr spc="-9"/>
              <a:t>10.0.1.0</a:t>
            </a:r>
            <a:r>
              <a:t>/</a:t>
            </a:r>
            <a:r>
              <a:rPr spc="-9"/>
              <a:t>24</a:t>
            </a:r>
          </a:p>
        </p:txBody>
      </p:sp>
      <p:sp>
        <p:nvSpPr>
          <p:cNvPr id="1352" name="object 9"/>
          <p:cNvSpPr txBox="1"/>
          <p:nvPr/>
        </p:nvSpPr>
        <p:spPr>
          <a:xfrm>
            <a:off x="6045834" y="4491632"/>
            <a:ext cx="8470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Internet</a:t>
            </a:r>
            <a:r>
              <a:rPr spc="-40"/>
              <a:t> </a:t>
            </a:r>
            <a:r>
              <a:rPr spc="0"/>
              <a:t>Gateway</a:t>
            </a:r>
          </a:p>
        </p:txBody>
      </p:sp>
      <p:sp>
        <p:nvSpPr>
          <p:cNvPr id="1353" name="object 10"/>
          <p:cNvSpPr/>
          <p:nvPr/>
        </p:nvSpPr>
        <p:spPr>
          <a:xfrm>
            <a:off x="6178296" y="3928871"/>
            <a:ext cx="537974" cy="5638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4" name="object 11"/>
          <p:cNvSpPr txBox="1"/>
          <p:nvPr/>
        </p:nvSpPr>
        <p:spPr>
          <a:xfrm>
            <a:off x="4652009" y="4488281"/>
            <a:ext cx="6826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VPN</a:t>
            </a:r>
            <a:r>
              <a:rPr spc="-75"/>
              <a:t> </a:t>
            </a:r>
            <a:r>
              <a:t>Gateway</a:t>
            </a:r>
          </a:p>
        </p:txBody>
      </p:sp>
      <p:sp>
        <p:nvSpPr>
          <p:cNvPr id="1355" name="object 12"/>
          <p:cNvSpPr/>
          <p:nvPr/>
        </p:nvSpPr>
        <p:spPr>
          <a:xfrm>
            <a:off x="4690871" y="3928871"/>
            <a:ext cx="537974" cy="56388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6" name="object 13"/>
          <p:cNvSpPr txBox="1"/>
          <p:nvPr/>
        </p:nvSpPr>
        <p:spPr>
          <a:xfrm>
            <a:off x="5387466" y="3625417"/>
            <a:ext cx="591187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  <a:r>
              <a:rPr spc="-55"/>
              <a:t> </a:t>
            </a:r>
            <a:r>
              <a:rPr spc="-5"/>
              <a:t>Router</a:t>
            </a:r>
          </a:p>
          <a:p>
            <a:pPr indent="40005"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10.0.0.0/16</a:t>
            </a:r>
          </a:p>
        </p:txBody>
      </p:sp>
      <p:sp>
        <p:nvSpPr>
          <p:cNvPr id="1357" name="object 14"/>
          <p:cNvSpPr/>
          <p:nvPr/>
        </p:nvSpPr>
        <p:spPr>
          <a:xfrm>
            <a:off x="5408676" y="2961132"/>
            <a:ext cx="537974" cy="56388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8" name="object 15"/>
          <p:cNvSpPr/>
          <p:nvPr/>
        </p:nvSpPr>
        <p:spPr>
          <a:xfrm>
            <a:off x="6050279" y="1583436"/>
            <a:ext cx="838202" cy="39929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9" name="object 16"/>
          <p:cNvSpPr/>
          <p:nvPr/>
        </p:nvSpPr>
        <p:spPr>
          <a:xfrm>
            <a:off x="6103620" y="1539238"/>
            <a:ext cx="766574" cy="52730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0" name="object 17"/>
          <p:cNvSpPr/>
          <p:nvPr/>
        </p:nvSpPr>
        <p:spPr>
          <a:xfrm>
            <a:off x="6097523" y="1610866"/>
            <a:ext cx="743713" cy="30480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1" name="object 18"/>
          <p:cNvSpPr/>
          <p:nvPr/>
        </p:nvSpPr>
        <p:spPr>
          <a:xfrm>
            <a:off x="6097523" y="1610866"/>
            <a:ext cx="743713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6" y="2198"/>
                </a:lnTo>
                <a:lnTo>
                  <a:pt x="432" y="1054"/>
                </a:lnTo>
                <a:lnTo>
                  <a:pt x="901" y="283"/>
                </a:lnTo>
                <a:lnTo>
                  <a:pt x="1475" y="0"/>
                </a:lnTo>
                <a:lnTo>
                  <a:pt x="20125" y="0"/>
                </a:lnTo>
                <a:lnTo>
                  <a:pt x="20699" y="283"/>
                </a:lnTo>
                <a:lnTo>
                  <a:pt x="21168" y="1054"/>
                </a:lnTo>
                <a:lnTo>
                  <a:pt x="21484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484" y="19402"/>
                </a:lnTo>
                <a:lnTo>
                  <a:pt x="21168" y="20546"/>
                </a:lnTo>
                <a:lnTo>
                  <a:pt x="20699" y="21317"/>
                </a:lnTo>
                <a:lnTo>
                  <a:pt x="20125" y="21600"/>
                </a:lnTo>
                <a:lnTo>
                  <a:pt x="1475" y="21600"/>
                </a:lnTo>
                <a:lnTo>
                  <a:pt x="901" y="21317"/>
                </a:lnTo>
                <a:lnTo>
                  <a:pt x="432" y="20546"/>
                </a:lnTo>
                <a:lnTo>
                  <a:pt x="116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2" name="object 19"/>
          <p:cNvSpPr txBox="1"/>
          <p:nvPr/>
        </p:nvSpPr>
        <p:spPr>
          <a:xfrm>
            <a:off x="6214998" y="1586227"/>
            <a:ext cx="509907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4449" marR="5080" indent="-32384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363" name="object 20"/>
          <p:cNvSpPr/>
          <p:nvPr/>
        </p:nvSpPr>
        <p:spPr>
          <a:xfrm>
            <a:off x="6880859" y="1577338"/>
            <a:ext cx="827533" cy="40538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4" name="object 21"/>
          <p:cNvSpPr/>
          <p:nvPr/>
        </p:nvSpPr>
        <p:spPr>
          <a:xfrm>
            <a:off x="6931152" y="1536191"/>
            <a:ext cx="766574" cy="52730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5" name="object 22"/>
          <p:cNvSpPr/>
          <p:nvPr/>
        </p:nvSpPr>
        <p:spPr>
          <a:xfrm>
            <a:off x="6928104" y="1604772"/>
            <a:ext cx="733046" cy="31089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6" name="object 23"/>
          <p:cNvSpPr/>
          <p:nvPr/>
        </p:nvSpPr>
        <p:spPr>
          <a:xfrm>
            <a:off x="6928104" y="1604772"/>
            <a:ext cx="733046" cy="310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20" y="2200"/>
                </a:lnTo>
                <a:lnTo>
                  <a:pt x="448" y="1055"/>
                </a:lnTo>
                <a:lnTo>
                  <a:pt x="933" y="283"/>
                </a:lnTo>
                <a:lnTo>
                  <a:pt x="1527" y="0"/>
                </a:lnTo>
                <a:lnTo>
                  <a:pt x="20073" y="0"/>
                </a:lnTo>
                <a:lnTo>
                  <a:pt x="20667" y="283"/>
                </a:lnTo>
                <a:lnTo>
                  <a:pt x="21152" y="1055"/>
                </a:lnTo>
                <a:lnTo>
                  <a:pt x="2148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80" y="19400"/>
                </a:lnTo>
                <a:lnTo>
                  <a:pt x="21152" y="20545"/>
                </a:lnTo>
                <a:lnTo>
                  <a:pt x="20667" y="21317"/>
                </a:lnTo>
                <a:lnTo>
                  <a:pt x="20073" y="21600"/>
                </a:lnTo>
                <a:lnTo>
                  <a:pt x="1527" y="21600"/>
                </a:lnTo>
                <a:lnTo>
                  <a:pt x="933" y="21317"/>
                </a:lnTo>
                <a:lnTo>
                  <a:pt x="448" y="20545"/>
                </a:lnTo>
                <a:lnTo>
                  <a:pt x="12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7" name="object 24"/>
          <p:cNvSpPr txBox="1"/>
          <p:nvPr/>
        </p:nvSpPr>
        <p:spPr>
          <a:xfrm>
            <a:off x="7042149" y="1583563"/>
            <a:ext cx="50990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77" marR="5080" indent="-31111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368" name="object 25"/>
          <p:cNvSpPr/>
          <p:nvPr/>
        </p:nvSpPr>
        <p:spPr>
          <a:xfrm>
            <a:off x="3965447" y="2891027"/>
            <a:ext cx="1144526" cy="31851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9" name="object 26"/>
          <p:cNvSpPr/>
          <p:nvPr/>
        </p:nvSpPr>
        <p:spPr>
          <a:xfrm>
            <a:off x="4018788" y="2886455"/>
            <a:ext cx="1036321" cy="36728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0" name="object 27"/>
          <p:cNvSpPr/>
          <p:nvPr/>
        </p:nvSpPr>
        <p:spPr>
          <a:xfrm>
            <a:off x="4012691" y="2918460"/>
            <a:ext cx="1050038" cy="22402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1" name="object 28"/>
          <p:cNvSpPr/>
          <p:nvPr/>
        </p:nvSpPr>
        <p:spPr>
          <a:xfrm>
            <a:off x="4012691" y="2918460"/>
            <a:ext cx="1050039" cy="2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0" y="2201"/>
                </a:lnTo>
                <a:lnTo>
                  <a:pt x="225" y="1056"/>
                </a:lnTo>
                <a:lnTo>
                  <a:pt x="470" y="283"/>
                </a:lnTo>
                <a:lnTo>
                  <a:pt x="768" y="0"/>
                </a:lnTo>
                <a:lnTo>
                  <a:pt x="20832" y="0"/>
                </a:lnTo>
                <a:lnTo>
                  <a:pt x="21130" y="283"/>
                </a:lnTo>
                <a:lnTo>
                  <a:pt x="21375" y="1056"/>
                </a:lnTo>
                <a:lnTo>
                  <a:pt x="21540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40" y="19399"/>
                </a:lnTo>
                <a:lnTo>
                  <a:pt x="21375" y="20544"/>
                </a:lnTo>
                <a:lnTo>
                  <a:pt x="21130" y="21317"/>
                </a:lnTo>
                <a:lnTo>
                  <a:pt x="20832" y="21600"/>
                </a:lnTo>
                <a:lnTo>
                  <a:pt x="768" y="21600"/>
                </a:lnTo>
                <a:lnTo>
                  <a:pt x="470" y="21317"/>
                </a:lnTo>
                <a:lnTo>
                  <a:pt x="225" y="20544"/>
                </a:lnTo>
                <a:lnTo>
                  <a:pt x="60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2" name="object 29"/>
          <p:cNvSpPr txBox="1"/>
          <p:nvPr/>
        </p:nvSpPr>
        <p:spPr>
          <a:xfrm>
            <a:off x="4129785" y="2934080"/>
            <a:ext cx="81470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0"/>
              <a:t> </a:t>
            </a:r>
            <a:r>
              <a:t>ACL</a:t>
            </a:r>
          </a:p>
        </p:txBody>
      </p:sp>
      <p:sp>
        <p:nvSpPr>
          <p:cNvPr id="1373" name="object 30"/>
          <p:cNvSpPr/>
          <p:nvPr/>
        </p:nvSpPr>
        <p:spPr>
          <a:xfrm>
            <a:off x="6321552" y="2891027"/>
            <a:ext cx="1143002" cy="31851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4" name="object 31"/>
          <p:cNvSpPr/>
          <p:nvPr/>
        </p:nvSpPr>
        <p:spPr>
          <a:xfrm>
            <a:off x="6373367" y="2886455"/>
            <a:ext cx="1036321" cy="367286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5" name="object 32"/>
          <p:cNvSpPr/>
          <p:nvPr/>
        </p:nvSpPr>
        <p:spPr>
          <a:xfrm>
            <a:off x="6368796" y="2918460"/>
            <a:ext cx="1048513" cy="224029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6" name="object 33"/>
          <p:cNvSpPr/>
          <p:nvPr/>
        </p:nvSpPr>
        <p:spPr>
          <a:xfrm>
            <a:off x="6368796" y="2918460"/>
            <a:ext cx="1048513" cy="2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1" y="2201"/>
                </a:lnTo>
                <a:lnTo>
                  <a:pt x="226" y="1056"/>
                </a:lnTo>
                <a:lnTo>
                  <a:pt x="470" y="283"/>
                </a:lnTo>
                <a:lnTo>
                  <a:pt x="769" y="0"/>
                </a:lnTo>
                <a:lnTo>
                  <a:pt x="20831" y="0"/>
                </a:lnTo>
                <a:lnTo>
                  <a:pt x="21130" y="283"/>
                </a:lnTo>
                <a:lnTo>
                  <a:pt x="21374" y="1056"/>
                </a:lnTo>
                <a:lnTo>
                  <a:pt x="21539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39" y="19399"/>
                </a:lnTo>
                <a:lnTo>
                  <a:pt x="21374" y="20544"/>
                </a:lnTo>
                <a:lnTo>
                  <a:pt x="21130" y="21317"/>
                </a:lnTo>
                <a:lnTo>
                  <a:pt x="20831" y="21600"/>
                </a:lnTo>
                <a:lnTo>
                  <a:pt x="769" y="21600"/>
                </a:lnTo>
                <a:lnTo>
                  <a:pt x="470" y="21317"/>
                </a:lnTo>
                <a:lnTo>
                  <a:pt x="226" y="20544"/>
                </a:lnTo>
                <a:lnTo>
                  <a:pt x="61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7" name="object 34"/>
          <p:cNvSpPr txBox="1"/>
          <p:nvPr/>
        </p:nvSpPr>
        <p:spPr>
          <a:xfrm>
            <a:off x="6485635" y="2934080"/>
            <a:ext cx="81470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0"/>
              <a:t> </a:t>
            </a:r>
            <a:r>
              <a:t>ACL</a:t>
            </a:r>
          </a:p>
        </p:txBody>
      </p:sp>
      <p:sp>
        <p:nvSpPr>
          <p:cNvPr id="1378" name="object 35"/>
          <p:cNvSpPr/>
          <p:nvPr/>
        </p:nvSpPr>
        <p:spPr>
          <a:xfrm>
            <a:off x="3965447" y="3351276"/>
            <a:ext cx="1144526" cy="320042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9" name="object 36"/>
          <p:cNvSpPr/>
          <p:nvPr/>
        </p:nvSpPr>
        <p:spPr>
          <a:xfrm>
            <a:off x="3995928" y="3346703"/>
            <a:ext cx="1082041" cy="368809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0" name="object 37"/>
          <p:cNvSpPr/>
          <p:nvPr/>
        </p:nvSpPr>
        <p:spPr>
          <a:xfrm>
            <a:off x="4012691" y="3378708"/>
            <a:ext cx="1050038" cy="225554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1" name="object 38"/>
          <p:cNvSpPr/>
          <p:nvPr/>
        </p:nvSpPr>
        <p:spPr>
          <a:xfrm>
            <a:off x="4012691" y="3378708"/>
            <a:ext cx="1050039" cy="225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1" y="2201"/>
                </a:lnTo>
                <a:lnTo>
                  <a:pt x="227" y="1057"/>
                </a:lnTo>
                <a:lnTo>
                  <a:pt x="473" y="284"/>
                </a:lnTo>
                <a:lnTo>
                  <a:pt x="773" y="0"/>
                </a:lnTo>
                <a:lnTo>
                  <a:pt x="20827" y="0"/>
                </a:lnTo>
                <a:lnTo>
                  <a:pt x="21127" y="284"/>
                </a:lnTo>
                <a:lnTo>
                  <a:pt x="21373" y="1057"/>
                </a:lnTo>
                <a:lnTo>
                  <a:pt x="21539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39" y="19399"/>
                </a:lnTo>
                <a:lnTo>
                  <a:pt x="21373" y="20543"/>
                </a:lnTo>
                <a:lnTo>
                  <a:pt x="21127" y="21316"/>
                </a:lnTo>
                <a:lnTo>
                  <a:pt x="20827" y="21600"/>
                </a:lnTo>
                <a:lnTo>
                  <a:pt x="773" y="21600"/>
                </a:lnTo>
                <a:lnTo>
                  <a:pt x="473" y="21316"/>
                </a:lnTo>
                <a:lnTo>
                  <a:pt x="227" y="20543"/>
                </a:lnTo>
                <a:lnTo>
                  <a:pt x="61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2" name="object 39"/>
          <p:cNvSpPr txBox="1"/>
          <p:nvPr/>
        </p:nvSpPr>
        <p:spPr>
          <a:xfrm>
            <a:off x="4106926" y="3395217"/>
            <a:ext cx="85979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Routing</a:t>
            </a:r>
            <a:r>
              <a:rPr spc="-65"/>
              <a:t> </a:t>
            </a:r>
            <a:r>
              <a:t>Table</a:t>
            </a:r>
          </a:p>
        </p:txBody>
      </p:sp>
      <p:sp>
        <p:nvSpPr>
          <p:cNvPr id="1383" name="object 40"/>
          <p:cNvSpPr/>
          <p:nvPr/>
        </p:nvSpPr>
        <p:spPr>
          <a:xfrm>
            <a:off x="6321552" y="3348228"/>
            <a:ext cx="1143002" cy="320041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4" name="object 41"/>
          <p:cNvSpPr/>
          <p:nvPr/>
        </p:nvSpPr>
        <p:spPr>
          <a:xfrm>
            <a:off x="6350508" y="3343654"/>
            <a:ext cx="1082041" cy="368809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5" name="object 42"/>
          <p:cNvSpPr/>
          <p:nvPr/>
        </p:nvSpPr>
        <p:spPr>
          <a:xfrm>
            <a:off x="6368796" y="3375659"/>
            <a:ext cx="1048513" cy="225553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6" name="object 43"/>
          <p:cNvSpPr/>
          <p:nvPr/>
        </p:nvSpPr>
        <p:spPr>
          <a:xfrm>
            <a:off x="6368796" y="3375659"/>
            <a:ext cx="1048513" cy="225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1" y="2201"/>
                </a:lnTo>
                <a:lnTo>
                  <a:pt x="227" y="1057"/>
                </a:lnTo>
                <a:lnTo>
                  <a:pt x="474" y="284"/>
                </a:lnTo>
                <a:lnTo>
                  <a:pt x="774" y="0"/>
                </a:lnTo>
                <a:lnTo>
                  <a:pt x="20826" y="0"/>
                </a:lnTo>
                <a:lnTo>
                  <a:pt x="21126" y="284"/>
                </a:lnTo>
                <a:lnTo>
                  <a:pt x="21373" y="1057"/>
                </a:lnTo>
                <a:lnTo>
                  <a:pt x="21539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39" y="19399"/>
                </a:lnTo>
                <a:lnTo>
                  <a:pt x="21373" y="20543"/>
                </a:lnTo>
                <a:lnTo>
                  <a:pt x="21126" y="21316"/>
                </a:lnTo>
                <a:lnTo>
                  <a:pt x="20826" y="21600"/>
                </a:lnTo>
                <a:lnTo>
                  <a:pt x="774" y="21600"/>
                </a:lnTo>
                <a:lnTo>
                  <a:pt x="474" y="21316"/>
                </a:lnTo>
                <a:lnTo>
                  <a:pt x="227" y="20543"/>
                </a:lnTo>
                <a:lnTo>
                  <a:pt x="61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7" name="object 44"/>
          <p:cNvSpPr txBox="1"/>
          <p:nvPr/>
        </p:nvSpPr>
        <p:spPr>
          <a:xfrm>
            <a:off x="6462776" y="3392170"/>
            <a:ext cx="85979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Routing</a:t>
            </a:r>
            <a:r>
              <a:rPr spc="-65"/>
              <a:t> </a:t>
            </a:r>
            <a:r>
              <a:t>Table</a:t>
            </a:r>
          </a:p>
        </p:txBody>
      </p:sp>
      <p:sp>
        <p:nvSpPr>
          <p:cNvPr id="1388" name="object 45"/>
          <p:cNvSpPr/>
          <p:nvPr/>
        </p:nvSpPr>
        <p:spPr>
          <a:xfrm>
            <a:off x="4080802" y="1284626"/>
            <a:ext cx="130479" cy="364448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94" name="object 46"/>
          <p:cNvGrpSpPr/>
          <p:nvPr/>
        </p:nvGrpSpPr>
        <p:grpSpPr>
          <a:xfrm>
            <a:off x="4107179" y="1290066"/>
            <a:ext cx="77728" cy="313439"/>
            <a:chOff x="0" y="0"/>
            <a:chExt cx="77727" cy="313437"/>
          </a:xfrm>
        </p:grpSpPr>
        <p:sp>
          <p:nvSpPr>
            <p:cNvPr id="1389" name="Shape"/>
            <p:cNvSpPr/>
            <p:nvPr/>
          </p:nvSpPr>
          <p:spPr>
            <a:xfrm>
              <a:off x="0" y="235712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0" name="Rectangle"/>
            <p:cNvSpPr/>
            <p:nvPr/>
          </p:nvSpPr>
          <p:spPr>
            <a:xfrm>
              <a:off x="25908" y="64769"/>
              <a:ext cx="25910" cy="18389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1" name="Shape"/>
            <p:cNvSpPr/>
            <p:nvPr/>
          </p:nvSpPr>
          <p:spPr>
            <a:xfrm>
              <a:off x="51816" y="235712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2" name="Shape"/>
            <p:cNvSpPr/>
            <p:nvPr/>
          </p:nvSpPr>
          <p:spPr>
            <a:xfrm>
              <a:off x="0" y="0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3" name="Shape"/>
            <p:cNvSpPr/>
            <p:nvPr/>
          </p:nvSpPr>
          <p:spPr>
            <a:xfrm>
              <a:off x="51816" y="64769"/>
              <a:ext cx="25912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395" name="object 47"/>
          <p:cNvSpPr/>
          <p:nvPr/>
        </p:nvSpPr>
        <p:spPr>
          <a:xfrm>
            <a:off x="3936491" y="870202"/>
            <a:ext cx="423673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6" name="object 48"/>
          <p:cNvSpPr txBox="1"/>
          <p:nvPr/>
        </p:nvSpPr>
        <p:spPr>
          <a:xfrm>
            <a:off x="3955160" y="994916"/>
            <a:ext cx="381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397" name="object 49"/>
          <p:cNvSpPr/>
          <p:nvPr/>
        </p:nvSpPr>
        <p:spPr>
          <a:xfrm>
            <a:off x="4868710" y="1284626"/>
            <a:ext cx="130479" cy="364448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03" name="object 50"/>
          <p:cNvGrpSpPr/>
          <p:nvPr/>
        </p:nvGrpSpPr>
        <p:grpSpPr>
          <a:xfrm>
            <a:off x="4895088" y="1290066"/>
            <a:ext cx="77728" cy="313439"/>
            <a:chOff x="0" y="0"/>
            <a:chExt cx="77727" cy="313437"/>
          </a:xfrm>
        </p:grpSpPr>
        <p:sp>
          <p:nvSpPr>
            <p:cNvPr id="1398" name="Shape"/>
            <p:cNvSpPr/>
            <p:nvPr/>
          </p:nvSpPr>
          <p:spPr>
            <a:xfrm>
              <a:off x="0" y="235712"/>
              <a:ext cx="71248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9" name="Rectangle"/>
            <p:cNvSpPr/>
            <p:nvPr/>
          </p:nvSpPr>
          <p:spPr>
            <a:xfrm>
              <a:off x="25908" y="64769"/>
              <a:ext cx="25909" cy="18389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0" name="Shape"/>
            <p:cNvSpPr/>
            <p:nvPr/>
          </p:nvSpPr>
          <p:spPr>
            <a:xfrm>
              <a:off x="51815" y="235712"/>
              <a:ext cx="25913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19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1" name="Shape"/>
            <p:cNvSpPr/>
            <p:nvPr/>
          </p:nvSpPr>
          <p:spPr>
            <a:xfrm>
              <a:off x="0" y="0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2" name="Shape"/>
            <p:cNvSpPr/>
            <p:nvPr/>
          </p:nvSpPr>
          <p:spPr>
            <a:xfrm>
              <a:off x="51815" y="64769"/>
              <a:ext cx="25913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04" name="object 51"/>
          <p:cNvSpPr/>
          <p:nvPr/>
        </p:nvSpPr>
        <p:spPr>
          <a:xfrm>
            <a:off x="6348984" y="1191766"/>
            <a:ext cx="242317" cy="556262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10" name="object 52"/>
          <p:cNvGrpSpPr/>
          <p:nvPr/>
        </p:nvGrpSpPr>
        <p:grpSpPr>
          <a:xfrm>
            <a:off x="6431279" y="1293113"/>
            <a:ext cx="77728" cy="313439"/>
            <a:chOff x="0" y="0"/>
            <a:chExt cx="77727" cy="313437"/>
          </a:xfrm>
        </p:grpSpPr>
        <p:sp>
          <p:nvSpPr>
            <p:cNvPr id="1405" name="Shape"/>
            <p:cNvSpPr/>
            <p:nvPr/>
          </p:nvSpPr>
          <p:spPr>
            <a:xfrm>
              <a:off x="0" y="235712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6" name="Rectangle"/>
            <p:cNvSpPr/>
            <p:nvPr/>
          </p:nvSpPr>
          <p:spPr>
            <a:xfrm>
              <a:off x="25908" y="64770"/>
              <a:ext cx="25910" cy="183897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7" name="Shape"/>
            <p:cNvSpPr/>
            <p:nvPr/>
          </p:nvSpPr>
          <p:spPr>
            <a:xfrm>
              <a:off x="51816" y="235712"/>
              <a:ext cx="25912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8" name="Shape"/>
            <p:cNvSpPr/>
            <p:nvPr/>
          </p:nvSpPr>
          <p:spPr>
            <a:xfrm>
              <a:off x="0" y="0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9" name="Shape"/>
            <p:cNvSpPr/>
            <p:nvPr/>
          </p:nvSpPr>
          <p:spPr>
            <a:xfrm>
              <a:off x="51816" y="64769"/>
              <a:ext cx="25912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11" name="object 53"/>
          <p:cNvSpPr/>
          <p:nvPr/>
        </p:nvSpPr>
        <p:spPr>
          <a:xfrm>
            <a:off x="7174992" y="1188719"/>
            <a:ext cx="242318" cy="556262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17" name="object 54"/>
          <p:cNvGrpSpPr/>
          <p:nvPr/>
        </p:nvGrpSpPr>
        <p:grpSpPr>
          <a:xfrm>
            <a:off x="7257288" y="1290066"/>
            <a:ext cx="77727" cy="313439"/>
            <a:chOff x="0" y="0"/>
            <a:chExt cx="77726" cy="313437"/>
          </a:xfrm>
        </p:grpSpPr>
        <p:sp>
          <p:nvSpPr>
            <p:cNvPr id="1412" name="Shape"/>
            <p:cNvSpPr/>
            <p:nvPr/>
          </p:nvSpPr>
          <p:spPr>
            <a:xfrm>
              <a:off x="-1" y="235712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3" name="Rectangle"/>
            <p:cNvSpPr/>
            <p:nvPr/>
          </p:nvSpPr>
          <p:spPr>
            <a:xfrm>
              <a:off x="25907" y="64769"/>
              <a:ext cx="25910" cy="18389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4" name="Shape"/>
            <p:cNvSpPr/>
            <p:nvPr/>
          </p:nvSpPr>
          <p:spPr>
            <a:xfrm>
              <a:off x="51815" y="235712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5" name="Shape"/>
            <p:cNvSpPr/>
            <p:nvPr/>
          </p:nvSpPr>
          <p:spPr>
            <a:xfrm>
              <a:off x="-1" y="0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4" y="21600"/>
                  </a:lnTo>
                  <a:lnTo>
                    <a:pt x="7854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6" name="Shape"/>
            <p:cNvSpPr/>
            <p:nvPr/>
          </p:nvSpPr>
          <p:spPr>
            <a:xfrm>
              <a:off x="51815" y="64769"/>
              <a:ext cx="25912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18" name="object 55"/>
          <p:cNvSpPr/>
          <p:nvPr/>
        </p:nvSpPr>
        <p:spPr>
          <a:xfrm>
            <a:off x="6348984" y="1818132"/>
            <a:ext cx="242317" cy="583693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24" name="object 56"/>
          <p:cNvGrpSpPr/>
          <p:nvPr/>
        </p:nvGrpSpPr>
        <p:grpSpPr>
          <a:xfrm>
            <a:off x="6431279" y="1919477"/>
            <a:ext cx="77728" cy="341125"/>
            <a:chOff x="0" y="0"/>
            <a:chExt cx="77727" cy="341124"/>
          </a:xfrm>
        </p:grpSpPr>
        <p:sp>
          <p:nvSpPr>
            <p:cNvPr id="1419" name="Shape"/>
            <p:cNvSpPr/>
            <p:nvPr/>
          </p:nvSpPr>
          <p:spPr>
            <a:xfrm>
              <a:off x="0" y="263398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0" name="Rectangle"/>
            <p:cNvSpPr/>
            <p:nvPr/>
          </p:nvSpPr>
          <p:spPr>
            <a:xfrm>
              <a:off x="25908" y="64770"/>
              <a:ext cx="25910" cy="211584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1" name="Shape"/>
            <p:cNvSpPr/>
            <p:nvPr/>
          </p:nvSpPr>
          <p:spPr>
            <a:xfrm>
              <a:off x="51816" y="263398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2" name="Shape"/>
            <p:cNvSpPr/>
            <p:nvPr/>
          </p:nvSpPr>
          <p:spPr>
            <a:xfrm>
              <a:off x="0" y="-1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3" name="Shape"/>
            <p:cNvSpPr/>
            <p:nvPr/>
          </p:nvSpPr>
          <p:spPr>
            <a:xfrm>
              <a:off x="51816" y="64769"/>
              <a:ext cx="25912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25" name="object 57"/>
          <p:cNvSpPr/>
          <p:nvPr/>
        </p:nvSpPr>
        <p:spPr>
          <a:xfrm>
            <a:off x="7174992" y="1807464"/>
            <a:ext cx="242318" cy="583694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31" name="object 58"/>
          <p:cNvGrpSpPr/>
          <p:nvPr/>
        </p:nvGrpSpPr>
        <p:grpSpPr>
          <a:xfrm>
            <a:off x="7257288" y="1908810"/>
            <a:ext cx="77727" cy="341124"/>
            <a:chOff x="0" y="0"/>
            <a:chExt cx="77726" cy="341123"/>
          </a:xfrm>
        </p:grpSpPr>
        <p:sp>
          <p:nvSpPr>
            <p:cNvPr id="1426" name="Shape"/>
            <p:cNvSpPr/>
            <p:nvPr/>
          </p:nvSpPr>
          <p:spPr>
            <a:xfrm>
              <a:off x="-1" y="263397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7" name="Rectangle"/>
            <p:cNvSpPr/>
            <p:nvPr/>
          </p:nvSpPr>
          <p:spPr>
            <a:xfrm>
              <a:off x="25907" y="64769"/>
              <a:ext cx="25910" cy="211584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8" name="Shape"/>
            <p:cNvSpPr/>
            <p:nvPr/>
          </p:nvSpPr>
          <p:spPr>
            <a:xfrm>
              <a:off x="51815" y="263397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9" name="Shape"/>
            <p:cNvSpPr/>
            <p:nvPr/>
          </p:nvSpPr>
          <p:spPr>
            <a:xfrm>
              <a:off x="-1" y="-1"/>
              <a:ext cx="7124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4" y="21600"/>
                  </a:lnTo>
                  <a:lnTo>
                    <a:pt x="7854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0" name="Shape"/>
            <p:cNvSpPr/>
            <p:nvPr/>
          </p:nvSpPr>
          <p:spPr>
            <a:xfrm>
              <a:off x="51815" y="64769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32" name="object 59"/>
          <p:cNvSpPr/>
          <p:nvPr/>
        </p:nvSpPr>
        <p:spPr>
          <a:xfrm>
            <a:off x="4415028" y="2561844"/>
            <a:ext cx="248414" cy="498350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39" name="object 60"/>
          <p:cNvGrpSpPr/>
          <p:nvPr/>
        </p:nvGrpSpPr>
        <p:grpSpPr>
          <a:xfrm>
            <a:off x="4499102" y="2663188"/>
            <a:ext cx="79886" cy="256670"/>
            <a:chOff x="0" y="0"/>
            <a:chExt cx="79885" cy="256668"/>
          </a:xfrm>
        </p:grpSpPr>
        <p:sp>
          <p:nvSpPr>
            <p:cNvPr id="1433" name="Shape"/>
            <p:cNvSpPr/>
            <p:nvPr/>
          </p:nvSpPr>
          <p:spPr>
            <a:xfrm>
              <a:off x="-1" y="178054"/>
              <a:ext cx="71211" cy="7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249" y="21600"/>
                  </a:lnTo>
                  <a:lnTo>
                    <a:pt x="21600" y="3873"/>
                  </a:lnTo>
                  <a:lnTo>
                    <a:pt x="15602" y="3873"/>
                  </a:lnTo>
                  <a:lnTo>
                    <a:pt x="7743" y="3734"/>
                  </a:lnTo>
                  <a:lnTo>
                    <a:pt x="7834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4" name="Shape"/>
            <p:cNvSpPr/>
            <p:nvPr/>
          </p:nvSpPr>
          <p:spPr>
            <a:xfrm>
              <a:off x="51435" y="179237"/>
              <a:ext cx="26290" cy="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3" y="0"/>
                  </a:moveTo>
                  <a:lnTo>
                    <a:pt x="0" y="21600"/>
                  </a:lnTo>
                  <a:lnTo>
                    <a:pt x="16246" y="21600"/>
                  </a:lnTo>
                  <a:lnTo>
                    <a:pt x="21600" y="99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5" name="Shape"/>
            <p:cNvSpPr/>
            <p:nvPr/>
          </p:nvSpPr>
          <p:spPr>
            <a:xfrm>
              <a:off x="25825" y="77427"/>
              <a:ext cx="28234" cy="10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0" y="0"/>
                  </a:moveTo>
                  <a:lnTo>
                    <a:pt x="0" y="21474"/>
                  </a:lnTo>
                  <a:lnTo>
                    <a:pt x="19820" y="21600"/>
                  </a:lnTo>
                  <a:lnTo>
                    <a:pt x="21600" y="126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6" name="Shape"/>
            <p:cNvSpPr/>
            <p:nvPr/>
          </p:nvSpPr>
          <p:spPr>
            <a:xfrm>
              <a:off x="28448" y="64516"/>
              <a:ext cx="51438" cy="14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07" y="0"/>
                  </a:moveTo>
                  <a:lnTo>
                    <a:pt x="0" y="0"/>
                  </a:lnTo>
                  <a:lnTo>
                    <a:pt x="10880" y="778"/>
                  </a:lnTo>
                  <a:lnTo>
                    <a:pt x="10754" y="20694"/>
                  </a:lnTo>
                  <a:lnTo>
                    <a:pt x="21600" y="21600"/>
                  </a:lnTo>
                  <a:lnTo>
                    <a:pt x="18807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7" name="Shape"/>
            <p:cNvSpPr/>
            <p:nvPr/>
          </p:nvSpPr>
          <p:spPr>
            <a:xfrm>
              <a:off x="28151" y="64516"/>
              <a:ext cx="26207" cy="1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" y="0"/>
                  </a:moveTo>
                  <a:lnTo>
                    <a:pt x="0" y="20650"/>
                  </a:lnTo>
                  <a:lnTo>
                    <a:pt x="21354" y="21600"/>
                  </a:lnTo>
                  <a:lnTo>
                    <a:pt x="21600" y="81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8" name="Shape"/>
            <p:cNvSpPr/>
            <p:nvPr/>
          </p:nvSpPr>
          <p:spPr>
            <a:xfrm>
              <a:off x="2286" y="0"/>
              <a:ext cx="70949" cy="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4" y="0"/>
                  </a:moveTo>
                  <a:lnTo>
                    <a:pt x="0" y="21435"/>
                  </a:lnTo>
                  <a:lnTo>
                    <a:pt x="7875" y="21600"/>
                  </a:lnTo>
                  <a:lnTo>
                    <a:pt x="7965" y="17998"/>
                  </a:lnTo>
                  <a:lnTo>
                    <a:pt x="21600" y="17998"/>
                  </a:lnTo>
                  <a:lnTo>
                    <a:pt x="1233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40" name="object 61"/>
          <p:cNvSpPr/>
          <p:nvPr/>
        </p:nvSpPr>
        <p:spPr>
          <a:xfrm>
            <a:off x="6772656" y="2569464"/>
            <a:ext cx="242318" cy="498350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47" name="object 62"/>
          <p:cNvGrpSpPr/>
          <p:nvPr/>
        </p:nvGrpSpPr>
        <p:grpSpPr>
          <a:xfrm>
            <a:off x="6855206" y="2670810"/>
            <a:ext cx="78108" cy="256669"/>
            <a:chOff x="0" y="0"/>
            <a:chExt cx="78106" cy="256668"/>
          </a:xfrm>
        </p:grpSpPr>
        <p:sp>
          <p:nvSpPr>
            <p:cNvPr id="1441" name="Shape"/>
            <p:cNvSpPr/>
            <p:nvPr/>
          </p:nvSpPr>
          <p:spPr>
            <a:xfrm>
              <a:off x="0" y="178815"/>
              <a:ext cx="71260" cy="7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703" y="21600"/>
                  </a:lnTo>
                  <a:lnTo>
                    <a:pt x="21600" y="3629"/>
                  </a:lnTo>
                  <a:lnTo>
                    <a:pt x="15707" y="3629"/>
                  </a:lnTo>
                  <a:lnTo>
                    <a:pt x="7853" y="3594"/>
                  </a:lnTo>
                  <a:lnTo>
                    <a:pt x="786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2" name="Shape"/>
            <p:cNvSpPr/>
            <p:nvPr/>
          </p:nvSpPr>
          <p:spPr>
            <a:xfrm>
              <a:off x="51816" y="178985"/>
              <a:ext cx="25911" cy="1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0"/>
                  </a:moveTo>
                  <a:lnTo>
                    <a:pt x="0" y="21600"/>
                  </a:lnTo>
                  <a:lnTo>
                    <a:pt x="16209" y="21600"/>
                  </a:lnTo>
                  <a:lnTo>
                    <a:pt x="2160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3" name="Shape"/>
            <p:cNvSpPr/>
            <p:nvPr/>
          </p:nvSpPr>
          <p:spPr>
            <a:xfrm>
              <a:off x="25959" y="77681"/>
              <a:ext cx="26315" cy="10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" y="0"/>
                  </a:moveTo>
                  <a:lnTo>
                    <a:pt x="0" y="21582"/>
                  </a:lnTo>
                  <a:lnTo>
                    <a:pt x="21268" y="21600"/>
                  </a:lnTo>
                  <a:lnTo>
                    <a:pt x="21600" y="1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4" name="Shape"/>
            <p:cNvSpPr/>
            <p:nvPr/>
          </p:nvSpPr>
          <p:spPr>
            <a:xfrm>
              <a:off x="52272" y="64769"/>
              <a:ext cx="25836" cy="1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4" y="0"/>
                  </a:moveTo>
                  <a:lnTo>
                    <a:pt x="43" y="0"/>
                  </a:lnTo>
                  <a:lnTo>
                    <a:pt x="0" y="21461"/>
                  </a:lnTo>
                  <a:lnTo>
                    <a:pt x="21600" y="21600"/>
                  </a:lnTo>
                  <a:lnTo>
                    <a:pt x="161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5" name="Rectangle"/>
            <p:cNvSpPr/>
            <p:nvPr/>
          </p:nvSpPr>
          <p:spPr>
            <a:xfrm>
              <a:off x="26364" y="64769"/>
              <a:ext cx="25962" cy="1299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6" name="Shape"/>
            <p:cNvSpPr/>
            <p:nvPr/>
          </p:nvSpPr>
          <p:spPr>
            <a:xfrm>
              <a:off x="380" y="-1"/>
              <a:ext cx="71261" cy="7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96" y="0"/>
                  </a:moveTo>
                  <a:lnTo>
                    <a:pt x="0" y="21576"/>
                  </a:lnTo>
                  <a:lnTo>
                    <a:pt x="7876" y="21600"/>
                  </a:lnTo>
                  <a:lnTo>
                    <a:pt x="7892" y="18010"/>
                  </a:lnTo>
                  <a:lnTo>
                    <a:pt x="21600" y="18010"/>
                  </a:lnTo>
                  <a:lnTo>
                    <a:pt x="1189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48" name="object 63"/>
          <p:cNvSpPr/>
          <p:nvPr/>
        </p:nvSpPr>
        <p:spPr>
          <a:xfrm>
            <a:off x="4416552" y="3034282"/>
            <a:ext cx="242317" cy="498351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55" name="object 64"/>
          <p:cNvGrpSpPr/>
          <p:nvPr/>
        </p:nvGrpSpPr>
        <p:grpSpPr>
          <a:xfrm>
            <a:off x="4499102" y="3135627"/>
            <a:ext cx="78109" cy="256670"/>
            <a:chOff x="0" y="0"/>
            <a:chExt cx="78107" cy="256668"/>
          </a:xfrm>
        </p:grpSpPr>
        <p:sp>
          <p:nvSpPr>
            <p:cNvPr id="1449" name="Shape"/>
            <p:cNvSpPr/>
            <p:nvPr/>
          </p:nvSpPr>
          <p:spPr>
            <a:xfrm>
              <a:off x="0" y="178815"/>
              <a:ext cx="71260" cy="7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703" y="21600"/>
                  </a:lnTo>
                  <a:lnTo>
                    <a:pt x="21600" y="3629"/>
                  </a:lnTo>
                  <a:lnTo>
                    <a:pt x="15706" y="3629"/>
                  </a:lnTo>
                  <a:lnTo>
                    <a:pt x="7853" y="3594"/>
                  </a:lnTo>
                  <a:lnTo>
                    <a:pt x="786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0" name="Shape"/>
            <p:cNvSpPr/>
            <p:nvPr/>
          </p:nvSpPr>
          <p:spPr>
            <a:xfrm>
              <a:off x="51815" y="178985"/>
              <a:ext cx="25911" cy="1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0"/>
                  </a:moveTo>
                  <a:lnTo>
                    <a:pt x="0" y="21600"/>
                  </a:lnTo>
                  <a:lnTo>
                    <a:pt x="16209" y="21600"/>
                  </a:lnTo>
                  <a:lnTo>
                    <a:pt x="2160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1" name="Shape"/>
            <p:cNvSpPr/>
            <p:nvPr/>
          </p:nvSpPr>
          <p:spPr>
            <a:xfrm>
              <a:off x="25959" y="77681"/>
              <a:ext cx="26315" cy="10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" y="0"/>
                  </a:moveTo>
                  <a:lnTo>
                    <a:pt x="0" y="21582"/>
                  </a:lnTo>
                  <a:lnTo>
                    <a:pt x="21268" y="21600"/>
                  </a:lnTo>
                  <a:lnTo>
                    <a:pt x="21600" y="1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2" name="Shape"/>
            <p:cNvSpPr/>
            <p:nvPr/>
          </p:nvSpPr>
          <p:spPr>
            <a:xfrm>
              <a:off x="52272" y="64769"/>
              <a:ext cx="25836" cy="1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4" y="0"/>
                  </a:moveTo>
                  <a:lnTo>
                    <a:pt x="43" y="0"/>
                  </a:lnTo>
                  <a:lnTo>
                    <a:pt x="0" y="21461"/>
                  </a:lnTo>
                  <a:lnTo>
                    <a:pt x="21600" y="21600"/>
                  </a:lnTo>
                  <a:lnTo>
                    <a:pt x="161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3" name="Rectangle"/>
            <p:cNvSpPr/>
            <p:nvPr/>
          </p:nvSpPr>
          <p:spPr>
            <a:xfrm>
              <a:off x="26364" y="64769"/>
              <a:ext cx="25962" cy="1299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4" name="Shape"/>
            <p:cNvSpPr/>
            <p:nvPr/>
          </p:nvSpPr>
          <p:spPr>
            <a:xfrm>
              <a:off x="381" y="0"/>
              <a:ext cx="71260" cy="7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95" y="0"/>
                  </a:moveTo>
                  <a:lnTo>
                    <a:pt x="0" y="21576"/>
                  </a:lnTo>
                  <a:lnTo>
                    <a:pt x="7876" y="21600"/>
                  </a:lnTo>
                  <a:lnTo>
                    <a:pt x="7892" y="18010"/>
                  </a:lnTo>
                  <a:lnTo>
                    <a:pt x="21600" y="18010"/>
                  </a:lnTo>
                  <a:lnTo>
                    <a:pt x="1189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56" name="object 65"/>
          <p:cNvSpPr/>
          <p:nvPr/>
        </p:nvSpPr>
        <p:spPr>
          <a:xfrm>
            <a:off x="6772656" y="3035805"/>
            <a:ext cx="242318" cy="498350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63" name="object 66"/>
          <p:cNvGrpSpPr/>
          <p:nvPr/>
        </p:nvGrpSpPr>
        <p:grpSpPr>
          <a:xfrm>
            <a:off x="6855206" y="3137154"/>
            <a:ext cx="78108" cy="256669"/>
            <a:chOff x="0" y="0"/>
            <a:chExt cx="78106" cy="256668"/>
          </a:xfrm>
        </p:grpSpPr>
        <p:sp>
          <p:nvSpPr>
            <p:cNvPr id="1457" name="Shape"/>
            <p:cNvSpPr/>
            <p:nvPr/>
          </p:nvSpPr>
          <p:spPr>
            <a:xfrm>
              <a:off x="0" y="178815"/>
              <a:ext cx="71260" cy="7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703" y="21600"/>
                  </a:lnTo>
                  <a:lnTo>
                    <a:pt x="21600" y="3629"/>
                  </a:lnTo>
                  <a:lnTo>
                    <a:pt x="15707" y="3629"/>
                  </a:lnTo>
                  <a:lnTo>
                    <a:pt x="7853" y="3594"/>
                  </a:lnTo>
                  <a:lnTo>
                    <a:pt x="786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8" name="Shape"/>
            <p:cNvSpPr/>
            <p:nvPr/>
          </p:nvSpPr>
          <p:spPr>
            <a:xfrm>
              <a:off x="51816" y="178985"/>
              <a:ext cx="25911" cy="1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0"/>
                  </a:moveTo>
                  <a:lnTo>
                    <a:pt x="0" y="21600"/>
                  </a:lnTo>
                  <a:lnTo>
                    <a:pt x="16209" y="21600"/>
                  </a:lnTo>
                  <a:lnTo>
                    <a:pt x="2160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9" name="Shape"/>
            <p:cNvSpPr/>
            <p:nvPr/>
          </p:nvSpPr>
          <p:spPr>
            <a:xfrm>
              <a:off x="25959" y="77681"/>
              <a:ext cx="26315" cy="10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" y="0"/>
                  </a:moveTo>
                  <a:lnTo>
                    <a:pt x="0" y="21582"/>
                  </a:lnTo>
                  <a:lnTo>
                    <a:pt x="21268" y="21600"/>
                  </a:lnTo>
                  <a:lnTo>
                    <a:pt x="21600" y="1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0" name="Shape"/>
            <p:cNvSpPr/>
            <p:nvPr/>
          </p:nvSpPr>
          <p:spPr>
            <a:xfrm>
              <a:off x="52272" y="64769"/>
              <a:ext cx="25836" cy="1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4" y="0"/>
                  </a:moveTo>
                  <a:lnTo>
                    <a:pt x="43" y="0"/>
                  </a:lnTo>
                  <a:lnTo>
                    <a:pt x="0" y="21461"/>
                  </a:lnTo>
                  <a:lnTo>
                    <a:pt x="21600" y="21600"/>
                  </a:lnTo>
                  <a:lnTo>
                    <a:pt x="161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1" name="Rectangle"/>
            <p:cNvSpPr/>
            <p:nvPr/>
          </p:nvSpPr>
          <p:spPr>
            <a:xfrm>
              <a:off x="26364" y="64769"/>
              <a:ext cx="25962" cy="1299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2" name="Shape"/>
            <p:cNvSpPr/>
            <p:nvPr/>
          </p:nvSpPr>
          <p:spPr>
            <a:xfrm>
              <a:off x="380" y="-1"/>
              <a:ext cx="71261" cy="7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96" y="0"/>
                  </a:moveTo>
                  <a:lnTo>
                    <a:pt x="0" y="21576"/>
                  </a:lnTo>
                  <a:lnTo>
                    <a:pt x="7876" y="21600"/>
                  </a:lnTo>
                  <a:lnTo>
                    <a:pt x="7892" y="18010"/>
                  </a:lnTo>
                  <a:lnTo>
                    <a:pt x="21600" y="18010"/>
                  </a:lnTo>
                  <a:lnTo>
                    <a:pt x="1189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64" name="object 67"/>
          <p:cNvSpPr/>
          <p:nvPr/>
        </p:nvSpPr>
        <p:spPr>
          <a:xfrm>
            <a:off x="4802123" y="3276598"/>
            <a:ext cx="780290" cy="778766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70" name="object 68"/>
          <p:cNvGrpSpPr/>
          <p:nvPr/>
        </p:nvGrpSpPr>
        <p:grpSpPr>
          <a:xfrm>
            <a:off x="4923282" y="3377946"/>
            <a:ext cx="537592" cy="536958"/>
            <a:chOff x="0" y="0"/>
            <a:chExt cx="537590" cy="536956"/>
          </a:xfrm>
        </p:grpSpPr>
        <p:sp>
          <p:nvSpPr>
            <p:cNvPr id="1465" name="Shape"/>
            <p:cNvSpPr/>
            <p:nvPr/>
          </p:nvSpPr>
          <p:spPr>
            <a:xfrm>
              <a:off x="0" y="454532"/>
              <a:ext cx="82423" cy="82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22" y="0"/>
                  </a:moveTo>
                  <a:lnTo>
                    <a:pt x="0" y="21600"/>
                  </a:lnTo>
                  <a:lnTo>
                    <a:pt x="21600" y="14411"/>
                  </a:lnTo>
                  <a:lnTo>
                    <a:pt x="19203" y="12008"/>
                  </a:lnTo>
                  <a:lnTo>
                    <a:pt x="14411" y="12008"/>
                  </a:lnTo>
                  <a:lnTo>
                    <a:pt x="9618" y="7189"/>
                  </a:lnTo>
                  <a:lnTo>
                    <a:pt x="12011" y="4800"/>
                  </a:lnTo>
                  <a:lnTo>
                    <a:pt x="722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6" name="Shape"/>
            <p:cNvSpPr/>
            <p:nvPr/>
          </p:nvSpPr>
          <p:spPr>
            <a:xfrm>
              <a:off x="45831" y="45735"/>
              <a:ext cx="445929" cy="44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12" y="0"/>
                  </a:moveTo>
                  <a:lnTo>
                    <a:pt x="0" y="20710"/>
                  </a:lnTo>
                  <a:lnTo>
                    <a:pt x="887" y="21600"/>
                  </a:lnTo>
                  <a:lnTo>
                    <a:pt x="21600" y="891"/>
                  </a:lnTo>
                  <a:lnTo>
                    <a:pt x="2071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7" name="Shape"/>
            <p:cNvSpPr/>
            <p:nvPr/>
          </p:nvSpPr>
          <p:spPr>
            <a:xfrm>
              <a:off x="482599" y="36575"/>
              <a:ext cx="42763" cy="45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9238" y="8676"/>
                  </a:lnTo>
                  <a:lnTo>
                    <a:pt x="4627" y="12972"/>
                  </a:lnTo>
                  <a:lnTo>
                    <a:pt x="138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8" name="Shape"/>
            <p:cNvSpPr/>
            <p:nvPr/>
          </p:nvSpPr>
          <p:spPr>
            <a:xfrm>
              <a:off x="473428" y="36575"/>
              <a:ext cx="27461" cy="2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14" y="0"/>
                  </a:moveTo>
                  <a:lnTo>
                    <a:pt x="0" y="7186"/>
                  </a:lnTo>
                  <a:lnTo>
                    <a:pt x="14419" y="21600"/>
                  </a:lnTo>
                  <a:lnTo>
                    <a:pt x="21600" y="14447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9" name="Shape"/>
            <p:cNvSpPr/>
            <p:nvPr/>
          </p:nvSpPr>
          <p:spPr>
            <a:xfrm>
              <a:off x="455166" y="-1"/>
              <a:ext cx="82426" cy="4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955"/>
                  </a:lnTo>
                  <a:lnTo>
                    <a:pt x="4786" y="21600"/>
                  </a:lnTo>
                  <a:lnTo>
                    <a:pt x="7189" y="17274"/>
                  </a:lnTo>
                  <a:lnTo>
                    <a:pt x="18395" y="1727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71" name="object 69"/>
          <p:cNvSpPr/>
          <p:nvPr/>
        </p:nvSpPr>
        <p:spPr>
          <a:xfrm>
            <a:off x="5775959" y="3297935"/>
            <a:ext cx="794006" cy="771146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77" name="object 70"/>
          <p:cNvGrpSpPr/>
          <p:nvPr/>
        </p:nvGrpSpPr>
        <p:grpSpPr>
          <a:xfrm>
            <a:off x="5897117" y="3399282"/>
            <a:ext cx="551565" cy="529060"/>
            <a:chOff x="0" y="0"/>
            <a:chExt cx="551563" cy="529059"/>
          </a:xfrm>
        </p:grpSpPr>
        <p:sp>
          <p:nvSpPr>
            <p:cNvPr id="1472" name="Shape"/>
            <p:cNvSpPr/>
            <p:nvPr/>
          </p:nvSpPr>
          <p:spPr>
            <a:xfrm>
              <a:off x="468631" y="484596"/>
              <a:ext cx="82933" cy="4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73" y="0"/>
                  </a:moveTo>
                  <a:lnTo>
                    <a:pt x="0" y="9087"/>
                  </a:lnTo>
                  <a:lnTo>
                    <a:pt x="21600" y="21600"/>
                  </a:lnTo>
                  <a:lnTo>
                    <a:pt x="18317" y="4361"/>
                  </a:lnTo>
                  <a:lnTo>
                    <a:pt x="7112" y="4361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3" name="Shape"/>
            <p:cNvSpPr/>
            <p:nvPr/>
          </p:nvSpPr>
          <p:spPr>
            <a:xfrm>
              <a:off x="486573" y="465912"/>
              <a:ext cx="27272" cy="2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96" y="0"/>
                  </a:moveTo>
                  <a:lnTo>
                    <a:pt x="0" y="14591"/>
                  </a:lnTo>
                  <a:lnTo>
                    <a:pt x="7416" y="21600"/>
                  </a:lnTo>
                  <a:lnTo>
                    <a:pt x="21600" y="7002"/>
                  </a:lnTo>
                  <a:lnTo>
                    <a:pt x="1419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4" name="Shape"/>
            <p:cNvSpPr/>
            <p:nvPr/>
          </p:nvSpPr>
          <p:spPr>
            <a:xfrm>
              <a:off x="495936" y="447167"/>
              <a:ext cx="43025" cy="4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26" y="0"/>
                  </a:moveTo>
                  <a:lnTo>
                    <a:pt x="4298" y="8725"/>
                  </a:lnTo>
                  <a:lnTo>
                    <a:pt x="8990" y="1289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332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5" name="Shape"/>
            <p:cNvSpPr/>
            <p:nvPr/>
          </p:nvSpPr>
          <p:spPr>
            <a:xfrm>
              <a:off x="47056" y="44385"/>
              <a:ext cx="457442" cy="44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1" y="0"/>
                  </a:moveTo>
                  <a:lnTo>
                    <a:pt x="0" y="922"/>
                  </a:lnTo>
                  <a:lnTo>
                    <a:pt x="20754" y="21600"/>
                  </a:lnTo>
                  <a:lnTo>
                    <a:pt x="21600" y="2068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6" name="Shape"/>
            <p:cNvSpPr/>
            <p:nvPr/>
          </p:nvSpPr>
          <p:spPr>
            <a:xfrm>
              <a:off x="-1" y="-1"/>
              <a:ext cx="82934" cy="8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608" y="21600"/>
                  </a:lnTo>
                  <a:lnTo>
                    <a:pt x="12256" y="16686"/>
                  </a:lnTo>
                  <a:lnTo>
                    <a:pt x="9824" y="14322"/>
                  </a:lnTo>
                  <a:lnTo>
                    <a:pt x="14521" y="9358"/>
                  </a:lnTo>
                  <a:lnTo>
                    <a:pt x="19188" y="9358"/>
                  </a:lnTo>
                  <a:lnTo>
                    <a:pt x="21600" y="6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78" name="object 71"/>
          <p:cNvSpPr/>
          <p:nvPr/>
        </p:nvSpPr>
        <p:spPr>
          <a:xfrm>
            <a:off x="4904232" y="3142488"/>
            <a:ext cx="626365" cy="463298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84" name="object 72"/>
          <p:cNvGrpSpPr/>
          <p:nvPr/>
        </p:nvGrpSpPr>
        <p:grpSpPr>
          <a:xfrm>
            <a:off x="5025390" y="3243833"/>
            <a:ext cx="383924" cy="220475"/>
            <a:chOff x="0" y="0"/>
            <a:chExt cx="383922" cy="220474"/>
          </a:xfrm>
        </p:grpSpPr>
        <p:sp>
          <p:nvSpPr>
            <p:cNvPr id="1479" name="Shape"/>
            <p:cNvSpPr/>
            <p:nvPr/>
          </p:nvSpPr>
          <p:spPr>
            <a:xfrm>
              <a:off x="0" y="148082"/>
              <a:ext cx="86742" cy="7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54" y="0"/>
                  </a:moveTo>
                  <a:lnTo>
                    <a:pt x="0" y="21600"/>
                  </a:lnTo>
                  <a:lnTo>
                    <a:pt x="21600" y="20122"/>
                  </a:lnTo>
                  <a:lnTo>
                    <a:pt x="19311" y="15347"/>
                  </a:lnTo>
                  <a:lnTo>
                    <a:pt x="15591" y="15347"/>
                  </a:lnTo>
                  <a:lnTo>
                    <a:pt x="12366" y="8640"/>
                  </a:lnTo>
                  <a:lnTo>
                    <a:pt x="15171" y="67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0" name="Shape"/>
            <p:cNvSpPr/>
            <p:nvPr/>
          </p:nvSpPr>
          <p:spPr>
            <a:xfrm>
              <a:off x="60921" y="27517"/>
              <a:ext cx="261987" cy="16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4" y="0"/>
                  </a:moveTo>
                  <a:lnTo>
                    <a:pt x="0" y="18665"/>
                  </a:lnTo>
                  <a:lnTo>
                    <a:pt x="1065" y="21600"/>
                  </a:lnTo>
                  <a:lnTo>
                    <a:pt x="21600" y="2919"/>
                  </a:lnTo>
                  <a:lnTo>
                    <a:pt x="2054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1" name="Shape"/>
            <p:cNvSpPr/>
            <p:nvPr/>
          </p:nvSpPr>
          <p:spPr>
            <a:xfrm>
              <a:off x="321310" y="21082"/>
              <a:ext cx="48595" cy="5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5702" y="9410"/>
                  </a:lnTo>
                  <a:lnTo>
                    <a:pt x="709" y="12127"/>
                  </a:lnTo>
                  <a:lnTo>
                    <a:pt x="643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2" name="Shape"/>
            <p:cNvSpPr/>
            <p:nvPr/>
          </p:nvSpPr>
          <p:spPr>
            <a:xfrm>
              <a:off x="310098" y="21082"/>
              <a:ext cx="24041" cy="2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74" y="0"/>
                  </a:moveTo>
                  <a:lnTo>
                    <a:pt x="0" y="4826"/>
                  </a:lnTo>
                  <a:lnTo>
                    <a:pt x="11508" y="21600"/>
                  </a:lnTo>
                  <a:lnTo>
                    <a:pt x="21600" y="16760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3" name="Shape"/>
            <p:cNvSpPr/>
            <p:nvPr/>
          </p:nvSpPr>
          <p:spPr>
            <a:xfrm>
              <a:off x="297180" y="-1"/>
              <a:ext cx="86744" cy="2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3888"/>
                  </a:lnTo>
                  <a:lnTo>
                    <a:pt x="3217" y="21600"/>
                  </a:lnTo>
                  <a:lnTo>
                    <a:pt x="6009" y="16548"/>
                  </a:lnTo>
                  <a:lnTo>
                    <a:pt x="18109" y="1654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85" name="object 73"/>
          <p:cNvSpPr/>
          <p:nvPr/>
        </p:nvSpPr>
        <p:spPr>
          <a:xfrm>
            <a:off x="5910071" y="3162299"/>
            <a:ext cx="580646" cy="467871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91" name="object 74"/>
          <p:cNvGrpSpPr/>
          <p:nvPr/>
        </p:nvGrpSpPr>
        <p:grpSpPr>
          <a:xfrm>
            <a:off x="6031229" y="3263646"/>
            <a:ext cx="338078" cy="225554"/>
            <a:chOff x="0" y="0"/>
            <a:chExt cx="338077" cy="225553"/>
          </a:xfrm>
        </p:grpSpPr>
        <p:sp>
          <p:nvSpPr>
            <p:cNvPr id="1486" name="Shape"/>
            <p:cNvSpPr/>
            <p:nvPr/>
          </p:nvSpPr>
          <p:spPr>
            <a:xfrm>
              <a:off x="251841" y="193223"/>
              <a:ext cx="86237" cy="3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3" y="0"/>
                  </a:moveTo>
                  <a:lnTo>
                    <a:pt x="0" y="14387"/>
                  </a:lnTo>
                  <a:lnTo>
                    <a:pt x="21600" y="21600"/>
                  </a:lnTo>
                  <a:lnTo>
                    <a:pt x="18005" y="4799"/>
                  </a:lnTo>
                  <a:lnTo>
                    <a:pt x="6299" y="4799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7" name="Shape"/>
            <p:cNvSpPr/>
            <p:nvPr/>
          </p:nvSpPr>
          <p:spPr>
            <a:xfrm>
              <a:off x="266224" y="171665"/>
              <a:ext cx="25116" cy="2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85" y="0"/>
                  </a:moveTo>
                  <a:lnTo>
                    <a:pt x="0" y="16202"/>
                  </a:lnTo>
                  <a:lnTo>
                    <a:pt x="9257" y="21600"/>
                  </a:lnTo>
                  <a:lnTo>
                    <a:pt x="21600" y="5374"/>
                  </a:lnTo>
                  <a:lnTo>
                    <a:pt x="1238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8" name="Shape"/>
            <p:cNvSpPr/>
            <p:nvPr/>
          </p:nvSpPr>
          <p:spPr>
            <a:xfrm>
              <a:off x="276987" y="150113"/>
              <a:ext cx="46738" cy="5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35" y="0"/>
                  </a:moveTo>
                  <a:lnTo>
                    <a:pt x="1681" y="9256"/>
                  </a:lnTo>
                  <a:lnTo>
                    <a:pt x="6633" y="1232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833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9" name="Shape"/>
            <p:cNvSpPr/>
            <p:nvPr/>
          </p:nvSpPr>
          <p:spPr>
            <a:xfrm>
              <a:off x="57449" y="32328"/>
              <a:ext cx="223177" cy="160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4" y="0"/>
                  </a:moveTo>
                  <a:lnTo>
                    <a:pt x="0" y="2894"/>
                  </a:lnTo>
                  <a:lnTo>
                    <a:pt x="20206" y="21600"/>
                  </a:lnTo>
                  <a:lnTo>
                    <a:pt x="21600" y="18706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0" name="Shape"/>
            <p:cNvSpPr/>
            <p:nvPr/>
          </p:nvSpPr>
          <p:spPr>
            <a:xfrm>
              <a:off x="-1" y="0"/>
              <a:ext cx="86236" cy="7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784" y="21600"/>
                  </a:lnTo>
                  <a:lnTo>
                    <a:pt x="14390" y="15429"/>
                  </a:lnTo>
                  <a:lnTo>
                    <a:pt x="11707" y="13382"/>
                  </a:lnTo>
                  <a:lnTo>
                    <a:pt x="15301" y="7200"/>
                  </a:lnTo>
                  <a:lnTo>
                    <a:pt x="19199" y="7200"/>
                  </a:lnTo>
                  <a:lnTo>
                    <a:pt x="21600" y="3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92" name="object 7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3" name="object 76"/>
          <p:cNvSpPr/>
          <p:nvPr/>
        </p:nvSpPr>
        <p:spPr>
          <a:xfrm>
            <a:off x="8215162" y="281377"/>
            <a:ext cx="587143" cy="702647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4" name="object 77"/>
          <p:cNvSpPr/>
          <p:nvPr/>
        </p:nvSpPr>
        <p:spPr>
          <a:xfrm>
            <a:off x="4725923" y="870202"/>
            <a:ext cx="422150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5" name="object 78"/>
          <p:cNvSpPr txBox="1"/>
          <p:nvPr/>
        </p:nvSpPr>
        <p:spPr>
          <a:xfrm>
            <a:off x="4743703" y="994916"/>
            <a:ext cx="381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496" name="object 79"/>
          <p:cNvSpPr/>
          <p:nvPr/>
        </p:nvSpPr>
        <p:spPr>
          <a:xfrm>
            <a:off x="6260591" y="865632"/>
            <a:ext cx="422149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7" name="object 80"/>
          <p:cNvSpPr txBox="1"/>
          <p:nvPr/>
        </p:nvSpPr>
        <p:spPr>
          <a:xfrm>
            <a:off x="6279007" y="990727"/>
            <a:ext cx="381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498" name="object 81"/>
          <p:cNvSpPr/>
          <p:nvPr/>
        </p:nvSpPr>
        <p:spPr>
          <a:xfrm>
            <a:off x="7086599" y="865632"/>
            <a:ext cx="422151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9" name="object 82"/>
          <p:cNvSpPr txBox="1"/>
          <p:nvPr/>
        </p:nvSpPr>
        <p:spPr>
          <a:xfrm>
            <a:off x="7105267" y="990727"/>
            <a:ext cx="381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500" name="object 83"/>
          <p:cNvSpPr/>
          <p:nvPr/>
        </p:nvSpPr>
        <p:spPr>
          <a:xfrm>
            <a:off x="3855720" y="2243327"/>
            <a:ext cx="1362457" cy="411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50" y="1294"/>
                </a:lnTo>
                <a:lnTo>
                  <a:pt x="187" y="620"/>
                </a:lnTo>
                <a:lnTo>
                  <a:pt x="391" y="166"/>
                </a:lnTo>
                <a:lnTo>
                  <a:pt x="640" y="0"/>
                </a:lnTo>
                <a:lnTo>
                  <a:pt x="20960" y="0"/>
                </a:lnTo>
                <a:lnTo>
                  <a:pt x="21209" y="166"/>
                </a:lnTo>
                <a:lnTo>
                  <a:pt x="21413" y="620"/>
                </a:lnTo>
                <a:lnTo>
                  <a:pt x="21550" y="1294"/>
                </a:lnTo>
                <a:lnTo>
                  <a:pt x="21600" y="2120"/>
                </a:lnTo>
                <a:lnTo>
                  <a:pt x="21600" y="19480"/>
                </a:lnTo>
                <a:lnTo>
                  <a:pt x="21550" y="20306"/>
                </a:lnTo>
                <a:lnTo>
                  <a:pt x="21413" y="20980"/>
                </a:lnTo>
                <a:lnTo>
                  <a:pt x="21209" y="21434"/>
                </a:lnTo>
                <a:lnTo>
                  <a:pt x="20960" y="21600"/>
                </a:lnTo>
                <a:lnTo>
                  <a:pt x="640" y="21600"/>
                </a:lnTo>
                <a:lnTo>
                  <a:pt x="391" y="21434"/>
                </a:lnTo>
                <a:lnTo>
                  <a:pt x="187" y="20980"/>
                </a:lnTo>
                <a:lnTo>
                  <a:pt x="50" y="20306"/>
                </a:lnTo>
                <a:lnTo>
                  <a:pt x="0" y="19480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1" name="object 84"/>
          <p:cNvSpPr txBox="1"/>
          <p:nvPr/>
        </p:nvSpPr>
        <p:spPr>
          <a:xfrm>
            <a:off x="4209415" y="2270886"/>
            <a:ext cx="656592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827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Subnet  </a:t>
            </a:r>
            <a:r>
              <a:rPr spc="-9"/>
              <a:t>10.0.0.0</a:t>
            </a:r>
            <a:r>
              <a:t>/</a:t>
            </a:r>
            <a:r>
              <a:rPr spc="-9"/>
              <a:t>24</a:t>
            </a:r>
          </a:p>
        </p:txBody>
      </p:sp>
      <p:sp>
        <p:nvSpPr>
          <p:cNvPr id="1502" name="object 85"/>
          <p:cNvSpPr/>
          <p:nvPr/>
        </p:nvSpPr>
        <p:spPr>
          <a:xfrm>
            <a:off x="3726179" y="1575816"/>
            <a:ext cx="838202" cy="39929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3" name="object 86"/>
          <p:cNvSpPr/>
          <p:nvPr/>
        </p:nvSpPr>
        <p:spPr>
          <a:xfrm>
            <a:off x="3779520" y="1531619"/>
            <a:ext cx="766574" cy="527305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4" name="object 87"/>
          <p:cNvSpPr/>
          <p:nvPr/>
        </p:nvSpPr>
        <p:spPr>
          <a:xfrm>
            <a:off x="3773423" y="1603247"/>
            <a:ext cx="743714" cy="304802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5" name="object 88"/>
          <p:cNvSpPr/>
          <p:nvPr/>
        </p:nvSpPr>
        <p:spPr>
          <a:xfrm>
            <a:off x="3773423" y="1603247"/>
            <a:ext cx="743714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6" y="2198"/>
                </a:lnTo>
                <a:lnTo>
                  <a:pt x="432" y="1054"/>
                </a:lnTo>
                <a:lnTo>
                  <a:pt x="901" y="283"/>
                </a:lnTo>
                <a:lnTo>
                  <a:pt x="1475" y="0"/>
                </a:lnTo>
                <a:lnTo>
                  <a:pt x="20125" y="0"/>
                </a:lnTo>
                <a:lnTo>
                  <a:pt x="20699" y="283"/>
                </a:lnTo>
                <a:lnTo>
                  <a:pt x="21168" y="1054"/>
                </a:lnTo>
                <a:lnTo>
                  <a:pt x="21484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484" y="19402"/>
                </a:lnTo>
                <a:lnTo>
                  <a:pt x="21168" y="20546"/>
                </a:lnTo>
                <a:lnTo>
                  <a:pt x="20699" y="21317"/>
                </a:lnTo>
                <a:lnTo>
                  <a:pt x="20125" y="21600"/>
                </a:lnTo>
                <a:lnTo>
                  <a:pt x="1475" y="21600"/>
                </a:lnTo>
                <a:lnTo>
                  <a:pt x="901" y="21317"/>
                </a:lnTo>
                <a:lnTo>
                  <a:pt x="432" y="20546"/>
                </a:lnTo>
                <a:lnTo>
                  <a:pt x="116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6" name="object 89"/>
          <p:cNvSpPr txBox="1"/>
          <p:nvPr/>
        </p:nvSpPr>
        <p:spPr>
          <a:xfrm>
            <a:off x="3891153" y="1578608"/>
            <a:ext cx="50990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4449" marR="5080" indent="-32384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507" name="object 90"/>
          <p:cNvSpPr/>
          <p:nvPr/>
        </p:nvSpPr>
        <p:spPr>
          <a:xfrm>
            <a:off x="4520184" y="1569719"/>
            <a:ext cx="827534" cy="40538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8" name="object 91"/>
          <p:cNvSpPr/>
          <p:nvPr/>
        </p:nvSpPr>
        <p:spPr>
          <a:xfrm>
            <a:off x="4568952" y="1528572"/>
            <a:ext cx="766574" cy="527305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9" name="object 92"/>
          <p:cNvSpPr/>
          <p:nvPr/>
        </p:nvSpPr>
        <p:spPr>
          <a:xfrm>
            <a:off x="4567428" y="1597152"/>
            <a:ext cx="733046" cy="310898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0" name="object 93"/>
          <p:cNvSpPr/>
          <p:nvPr/>
        </p:nvSpPr>
        <p:spPr>
          <a:xfrm>
            <a:off x="4567428" y="1597152"/>
            <a:ext cx="733046" cy="31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20" y="2200"/>
                </a:lnTo>
                <a:lnTo>
                  <a:pt x="448" y="1055"/>
                </a:lnTo>
                <a:lnTo>
                  <a:pt x="933" y="283"/>
                </a:lnTo>
                <a:lnTo>
                  <a:pt x="1527" y="0"/>
                </a:lnTo>
                <a:lnTo>
                  <a:pt x="20073" y="0"/>
                </a:lnTo>
                <a:lnTo>
                  <a:pt x="20667" y="283"/>
                </a:lnTo>
                <a:lnTo>
                  <a:pt x="21152" y="1055"/>
                </a:lnTo>
                <a:lnTo>
                  <a:pt x="2148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80" y="19400"/>
                </a:lnTo>
                <a:lnTo>
                  <a:pt x="21152" y="20544"/>
                </a:lnTo>
                <a:lnTo>
                  <a:pt x="20667" y="21317"/>
                </a:lnTo>
                <a:lnTo>
                  <a:pt x="20073" y="21600"/>
                </a:lnTo>
                <a:lnTo>
                  <a:pt x="1527" y="21600"/>
                </a:lnTo>
                <a:lnTo>
                  <a:pt x="933" y="21317"/>
                </a:lnTo>
                <a:lnTo>
                  <a:pt x="448" y="20544"/>
                </a:lnTo>
                <a:lnTo>
                  <a:pt x="12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1" name="object 94"/>
          <p:cNvSpPr txBox="1"/>
          <p:nvPr/>
        </p:nvSpPr>
        <p:spPr>
          <a:xfrm>
            <a:off x="4680329" y="1575941"/>
            <a:ext cx="50990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77" marR="5080" indent="-31111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512" name="object 95"/>
          <p:cNvSpPr/>
          <p:nvPr/>
        </p:nvSpPr>
        <p:spPr>
          <a:xfrm>
            <a:off x="4024884" y="1810511"/>
            <a:ext cx="242317" cy="583692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18" name="object 96"/>
          <p:cNvGrpSpPr/>
          <p:nvPr/>
        </p:nvGrpSpPr>
        <p:grpSpPr>
          <a:xfrm>
            <a:off x="4107179" y="1911855"/>
            <a:ext cx="77728" cy="341125"/>
            <a:chOff x="0" y="0"/>
            <a:chExt cx="77727" cy="341124"/>
          </a:xfrm>
        </p:grpSpPr>
        <p:sp>
          <p:nvSpPr>
            <p:cNvPr id="1513" name="Shape"/>
            <p:cNvSpPr/>
            <p:nvPr/>
          </p:nvSpPr>
          <p:spPr>
            <a:xfrm>
              <a:off x="0" y="263398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4" name="Rectangle"/>
            <p:cNvSpPr/>
            <p:nvPr/>
          </p:nvSpPr>
          <p:spPr>
            <a:xfrm>
              <a:off x="25908" y="64769"/>
              <a:ext cx="25910" cy="211584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5" name="Shape"/>
            <p:cNvSpPr/>
            <p:nvPr/>
          </p:nvSpPr>
          <p:spPr>
            <a:xfrm>
              <a:off x="51816" y="263398"/>
              <a:ext cx="25912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6" name="Shape"/>
            <p:cNvSpPr/>
            <p:nvPr/>
          </p:nvSpPr>
          <p:spPr>
            <a:xfrm>
              <a:off x="0" y="-1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7" name="Shape"/>
            <p:cNvSpPr/>
            <p:nvPr/>
          </p:nvSpPr>
          <p:spPr>
            <a:xfrm>
              <a:off x="51816" y="64768"/>
              <a:ext cx="25912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19" name="object 97"/>
          <p:cNvSpPr/>
          <p:nvPr/>
        </p:nvSpPr>
        <p:spPr>
          <a:xfrm>
            <a:off x="4812791" y="1799844"/>
            <a:ext cx="242317" cy="583693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25" name="object 98"/>
          <p:cNvGrpSpPr/>
          <p:nvPr/>
        </p:nvGrpSpPr>
        <p:grpSpPr>
          <a:xfrm>
            <a:off x="4895088" y="1901188"/>
            <a:ext cx="77729" cy="341125"/>
            <a:chOff x="0" y="0"/>
            <a:chExt cx="77728" cy="341124"/>
          </a:xfrm>
        </p:grpSpPr>
        <p:sp>
          <p:nvSpPr>
            <p:cNvPr id="1520" name="Shape"/>
            <p:cNvSpPr/>
            <p:nvPr/>
          </p:nvSpPr>
          <p:spPr>
            <a:xfrm>
              <a:off x="0" y="263398"/>
              <a:ext cx="71250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1" name="Rectangle"/>
            <p:cNvSpPr/>
            <p:nvPr/>
          </p:nvSpPr>
          <p:spPr>
            <a:xfrm>
              <a:off x="25908" y="64770"/>
              <a:ext cx="25909" cy="211584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2" name="Shape"/>
            <p:cNvSpPr/>
            <p:nvPr/>
          </p:nvSpPr>
          <p:spPr>
            <a:xfrm>
              <a:off x="51816" y="263398"/>
              <a:ext cx="25913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3" name="Shape"/>
            <p:cNvSpPr/>
            <p:nvPr/>
          </p:nvSpPr>
          <p:spPr>
            <a:xfrm>
              <a:off x="0" y="-1"/>
              <a:ext cx="71250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4" name="Shape"/>
            <p:cNvSpPr/>
            <p:nvPr/>
          </p:nvSpPr>
          <p:spPr>
            <a:xfrm>
              <a:off x="51816" y="64769"/>
              <a:ext cx="25913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26" name="object 99"/>
          <p:cNvSpPr/>
          <p:nvPr/>
        </p:nvSpPr>
        <p:spPr>
          <a:xfrm>
            <a:off x="3832859" y="2090932"/>
            <a:ext cx="208783" cy="231645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1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0" name="object 2"/>
          <p:cNvSpPr txBox="1"/>
          <p:nvPr>
            <p:ph type="title"/>
          </p:nvPr>
        </p:nvSpPr>
        <p:spPr>
          <a:xfrm>
            <a:off x="415542" y="139064"/>
            <a:ext cx="495871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Web Services</a:t>
            </a:r>
            <a:r>
              <a:rPr spc="0"/>
              <a:t> </a:t>
            </a:r>
            <a:r>
              <a:t>(AWS)</a:t>
            </a:r>
          </a:p>
        </p:txBody>
      </p:sp>
      <p:sp>
        <p:nvSpPr>
          <p:cNvPr id="111" name="object 3"/>
          <p:cNvSpPr/>
          <p:nvPr/>
        </p:nvSpPr>
        <p:spPr>
          <a:xfrm>
            <a:off x="4293106" y="780287"/>
            <a:ext cx="3657603" cy="3657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" y="10517"/>
                </a:lnTo>
                <a:lnTo>
                  <a:pt x="14" y="10235"/>
                </a:lnTo>
                <a:lnTo>
                  <a:pt x="32" y="9956"/>
                </a:lnTo>
                <a:lnTo>
                  <a:pt x="58" y="9678"/>
                </a:lnTo>
                <a:lnTo>
                  <a:pt x="90" y="9403"/>
                </a:lnTo>
                <a:lnTo>
                  <a:pt x="128" y="9130"/>
                </a:lnTo>
                <a:lnTo>
                  <a:pt x="174" y="8859"/>
                </a:lnTo>
                <a:lnTo>
                  <a:pt x="226" y="8590"/>
                </a:lnTo>
                <a:lnTo>
                  <a:pt x="285" y="8324"/>
                </a:lnTo>
                <a:lnTo>
                  <a:pt x="351" y="8060"/>
                </a:lnTo>
                <a:lnTo>
                  <a:pt x="422" y="7799"/>
                </a:lnTo>
                <a:lnTo>
                  <a:pt x="501" y="7540"/>
                </a:lnTo>
                <a:lnTo>
                  <a:pt x="585" y="7284"/>
                </a:lnTo>
                <a:lnTo>
                  <a:pt x="676" y="7031"/>
                </a:lnTo>
                <a:lnTo>
                  <a:pt x="772" y="6782"/>
                </a:lnTo>
                <a:lnTo>
                  <a:pt x="875" y="6535"/>
                </a:lnTo>
                <a:lnTo>
                  <a:pt x="983" y="6291"/>
                </a:lnTo>
                <a:lnTo>
                  <a:pt x="1098" y="6050"/>
                </a:lnTo>
                <a:lnTo>
                  <a:pt x="1218" y="5813"/>
                </a:lnTo>
                <a:lnTo>
                  <a:pt x="1343" y="5579"/>
                </a:lnTo>
                <a:lnTo>
                  <a:pt x="1475" y="5349"/>
                </a:lnTo>
                <a:lnTo>
                  <a:pt x="1611" y="5122"/>
                </a:lnTo>
                <a:lnTo>
                  <a:pt x="1753" y="4899"/>
                </a:lnTo>
                <a:lnTo>
                  <a:pt x="1900" y="4680"/>
                </a:lnTo>
                <a:lnTo>
                  <a:pt x="2053" y="4464"/>
                </a:lnTo>
                <a:lnTo>
                  <a:pt x="2210" y="4253"/>
                </a:lnTo>
                <a:lnTo>
                  <a:pt x="2373" y="4045"/>
                </a:lnTo>
                <a:lnTo>
                  <a:pt x="2540" y="3842"/>
                </a:lnTo>
                <a:lnTo>
                  <a:pt x="2712" y="3642"/>
                </a:lnTo>
                <a:lnTo>
                  <a:pt x="2889" y="3447"/>
                </a:lnTo>
                <a:lnTo>
                  <a:pt x="3071" y="3257"/>
                </a:lnTo>
                <a:lnTo>
                  <a:pt x="3257" y="3071"/>
                </a:lnTo>
                <a:lnTo>
                  <a:pt x="3447" y="2889"/>
                </a:lnTo>
                <a:lnTo>
                  <a:pt x="3642" y="2712"/>
                </a:lnTo>
                <a:lnTo>
                  <a:pt x="3842" y="2540"/>
                </a:lnTo>
                <a:lnTo>
                  <a:pt x="4045" y="2373"/>
                </a:lnTo>
                <a:lnTo>
                  <a:pt x="4253" y="2210"/>
                </a:lnTo>
                <a:lnTo>
                  <a:pt x="4464" y="2053"/>
                </a:lnTo>
                <a:lnTo>
                  <a:pt x="4680" y="1900"/>
                </a:lnTo>
                <a:lnTo>
                  <a:pt x="4899" y="1753"/>
                </a:lnTo>
                <a:lnTo>
                  <a:pt x="5122" y="1611"/>
                </a:lnTo>
                <a:lnTo>
                  <a:pt x="5349" y="1474"/>
                </a:lnTo>
                <a:lnTo>
                  <a:pt x="5579" y="1343"/>
                </a:lnTo>
                <a:lnTo>
                  <a:pt x="5813" y="1218"/>
                </a:lnTo>
                <a:lnTo>
                  <a:pt x="6050" y="1098"/>
                </a:lnTo>
                <a:lnTo>
                  <a:pt x="6291" y="983"/>
                </a:lnTo>
                <a:lnTo>
                  <a:pt x="6535" y="875"/>
                </a:lnTo>
                <a:lnTo>
                  <a:pt x="6782" y="772"/>
                </a:lnTo>
                <a:lnTo>
                  <a:pt x="7031" y="676"/>
                </a:lnTo>
                <a:lnTo>
                  <a:pt x="7284" y="585"/>
                </a:lnTo>
                <a:lnTo>
                  <a:pt x="7540" y="501"/>
                </a:lnTo>
                <a:lnTo>
                  <a:pt x="7799" y="422"/>
                </a:lnTo>
                <a:lnTo>
                  <a:pt x="8060" y="351"/>
                </a:lnTo>
                <a:lnTo>
                  <a:pt x="8324" y="285"/>
                </a:lnTo>
                <a:lnTo>
                  <a:pt x="8590" y="226"/>
                </a:lnTo>
                <a:lnTo>
                  <a:pt x="8859" y="174"/>
                </a:lnTo>
                <a:lnTo>
                  <a:pt x="9130" y="128"/>
                </a:lnTo>
                <a:lnTo>
                  <a:pt x="9403" y="90"/>
                </a:lnTo>
                <a:lnTo>
                  <a:pt x="9678" y="58"/>
                </a:lnTo>
                <a:lnTo>
                  <a:pt x="9956" y="32"/>
                </a:lnTo>
                <a:lnTo>
                  <a:pt x="10235" y="14"/>
                </a:lnTo>
                <a:lnTo>
                  <a:pt x="10517" y="4"/>
                </a:lnTo>
                <a:lnTo>
                  <a:pt x="10800" y="0"/>
                </a:lnTo>
                <a:lnTo>
                  <a:pt x="11083" y="4"/>
                </a:lnTo>
                <a:lnTo>
                  <a:pt x="11365" y="14"/>
                </a:lnTo>
                <a:lnTo>
                  <a:pt x="11644" y="32"/>
                </a:lnTo>
                <a:lnTo>
                  <a:pt x="11922" y="58"/>
                </a:lnTo>
                <a:lnTo>
                  <a:pt x="12197" y="90"/>
                </a:lnTo>
                <a:lnTo>
                  <a:pt x="12470" y="128"/>
                </a:lnTo>
                <a:lnTo>
                  <a:pt x="12741" y="174"/>
                </a:lnTo>
                <a:lnTo>
                  <a:pt x="13010" y="226"/>
                </a:lnTo>
                <a:lnTo>
                  <a:pt x="13276" y="285"/>
                </a:lnTo>
                <a:lnTo>
                  <a:pt x="13540" y="351"/>
                </a:lnTo>
                <a:lnTo>
                  <a:pt x="13801" y="422"/>
                </a:lnTo>
                <a:lnTo>
                  <a:pt x="14060" y="501"/>
                </a:lnTo>
                <a:lnTo>
                  <a:pt x="14316" y="585"/>
                </a:lnTo>
                <a:lnTo>
                  <a:pt x="14569" y="676"/>
                </a:lnTo>
                <a:lnTo>
                  <a:pt x="14818" y="772"/>
                </a:lnTo>
                <a:lnTo>
                  <a:pt x="15065" y="875"/>
                </a:lnTo>
                <a:lnTo>
                  <a:pt x="15309" y="983"/>
                </a:lnTo>
                <a:lnTo>
                  <a:pt x="15550" y="1098"/>
                </a:lnTo>
                <a:lnTo>
                  <a:pt x="15787" y="1218"/>
                </a:lnTo>
                <a:lnTo>
                  <a:pt x="16021" y="1343"/>
                </a:lnTo>
                <a:lnTo>
                  <a:pt x="16251" y="1474"/>
                </a:lnTo>
                <a:lnTo>
                  <a:pt x="16478" y="1611"/>
                </a:lnTo>
                <a:lnTo>
                  <a:pt x="16701" y="1753"/>
                </a:lnTo>
                <a:lnTo>
                  <a:pt x="16920" y="1900"/>
                </a:lnTo>
                <a:lnTo>
                  <a:pt x="17136" y="2053"/>
                </a:lnTo>
                <a:lnTo>
                  <a:pt x="17347" y="2210"/>
                </a:lnTo>
                <a:lnTo>
                  <a:pt x="17555" y="2373"/>
                </a:lnTo>
                <a:lnTo>
                  <a:pt x="17758" y="2540"/>
                </a:lnTo>
                <a:lnTo>
                  <a:pt x="17958" y="2712"/>
                </a:lnTo>
                <a:lnTo>
                  <a:pt x="18153" y="2889"/>
                </a:lnTo>
                <a:lnTo>
                  <a:pt x="18343" y="3071"/>
                </a:lnTo>
                <a:lnTo>
                  <a:pt x="18529" y="3257"/>
                </a:lnTo>
                <a:lnTo>
                  <a:pt x="18711" y="3447"/>
                </a:lnTo>
                <a:lnTo>
                  <a:pt x="18888" y="3642"/>
                </a:lnTo>
                <a:lnTo>
                  <a:pt x="19060" y="3842"/>
                </a:lnTo>
                <a:lnTo>
                  <a:pt x="19227" y="4045"/>
                </a:lnTo>
                <a:lnTo>
                  <a:pt x="19390" y="4253"/>
                </a:lnTo>
                <a:lnTo>
                  <a:pt x="19547" y="4464"/>
                </a:lnTo>
                <a:lnTo>
                  <a:pt x="19700" y="4680"/>
                </a:lnTo>
                <a:lnTo>
                  <a:pt x="19847" y="4899"/>
                </a:lnTo>
                <a:lnTo>
                  <a:pt x="19989" y="5122"/>
                </a:lnTo>
                <a:lnTo>
                  <a:pt x="20126" y="5349"/>
                </a:lnTo>
                <a:lnTo>
                  <a:pt x="20257" y="5579"/>
                </a:lnTo>
                <a:lnTo>
                  <a:pt x="20382" y="5813"/>
                </a:lnTo>
                <a:lnTo>
                  <a:pt x="20502" y="6050"/>
                </a:lnTo>
                <a:lnTo>
                  <a:pt x="20617" y="6291"/>
                </a:lnTo>
                <a:lnTo>
                  <a:pt x="20725" y="6535"/>
                </a:lnTo>
                <a:lnTo>
                  <a:pt x="20828" y="6782"/>
                </a:lnTo>
                <a:lnTo>
                  <a:pt x="20924" y="7031"/>
                </a:lnTo>
                <a:lnTo>
                  <a:pt x="21015" y="7284"/>
                </a:lnTo>
                <a:lnTo>
                  <a:pt x="21099" y="7540"/>
                </a:lnTo>
                <a:lnTo>
                  <a:pt x="21178" y="7799"/>
                </a:lnTo>
                <a:lnTo>
                  <a:pt x="21249" y="8060"/>
                </a:lnTo>
                <a:lnTo>
                  <a:pt x="21315" y="8324"/>
                </a:lnTo>
                <a:lnTo>
                  <a:pt x="21374" y="8590"/>
                </a:lnTo>
                <a:lnTo>
                  <a:pt x="21426" y="8859"/>
                </a:lnTo>
                <a:lnTo>
                  <a:pt x="21472" y="9130"/>
                </a:lnTo>
                <a:lnTo>
                  <a:pt x="21510" y="9403"/>
                </a:lnTo>
                <a:lnTo>
                  <a:pt x="21542" y="9678"/>
                </a:lnTo>
                <a:lnTo>
                  <a:pt x="21568" y="9956"/>
                </a:lnTo>
                <a:lnTo>
                  <a:pt x="21586" y="10235"/>
                </a:lnTo>
                <a:lnTo>
                  <a:pt x="21596" y="10517"/>
                </a:lnTo>
                <a:lnTo>
                  <a:pt x="21600" y="10800"/>
                </a:lnTo>
                <a:lnTo>
                  <a:pt x="21596" y="11083"/>
                </a:lnTo>
                <a:lnTo>
                  <a:pt x="21586" y="11365"/>
                </a:lnTo>
                <a:lnTo>
                  <a:pt x="21568" y="11644"/>
                </a:lnTo>
                <a:lnTo>
                  <a:pt x="21542" y="11922"/>
                </a:lnTo>
                <a:lnTo>
                  <a:pt x="21510" y="12197"/>
                </a:lnTo>
                <a:lnTo>
                  <a:pt x="21472" y="12470"/>
                </a:lnTo>
                <a:lnTo>
                  <a:pt x="21426" y="12741"/>
                </a:lnTo>
                <a:lnTo>
                  <a:pt x="21374" y="13010"/>
                </a:lnTo>
                <a:lnTo>
                  <a:pt x="21315" y="13276"/>
                </a:lnTo>
                <a:lnTo>
                  <a:pt x="21249" y="13540"/>
                </a:lnTo>
                <a:lnTo>
                  <a:pt x="21178" y="13801"/>
                </a:lnTo>
                <a:lnTo>
                  <a:pt x="21099" y="14060"/>
                </a:lnTo>
                <a:lnTo>
                  <a:pt x="21015" y="14316"/>
                </a:lnTo>
                <a:lnTo>
                  <a:pt x="20924" y="14568"/>
                </a:lnTo>
                <a:lnTo>
                  <a:pt x="20828" y="14818"/>
                </a:lnTo>
                <a:lnTo>
                  <a:pt x="20725" y="15065"/>
                </a:lnTo>
                <a:lnTo>
                  <a:pt x="20617" y="15309"/>
                </a:lnTo>
                <a:lnTo>
                  <a:pt x="20502" y="15550"/>
                </a:lnTo>
                <a:lnTo>
                  <a:pt x="20382" y="15787"/>
                </a:lnTo>
                <a:lnTo>
                  <a:pt x="20257" y="16021"/>
                </a:lnTo>
                <a:lnTo>
                  <a:pt x="20126" y="16251"/>
                </a:lnTo>
                <a:lnTo>
                  <a:pt x="19989" y="16478"/>
                </a:lnTo>
                <a:lnTo>
                  <a:pt x="19847" y="16701"/>
                </a:lnTo>
                <a:lnTo>
                  <a:pt x="19700" y="16920"/>
                </a:lnTo>
                <a:lnTo>
                  <a:pt x="19547" y="17136"/>
                </a:lnTo>
                <a:lnTo>
                  <a:pt x="19390" y="17347"/>
                </a:lnTo>
                <a:lnTo>
                  <a:pt x="19227" y="17555"/>
                </a:lnTo>
                <a:lnTo>
                  <a:pt x="19060" y="17758"/>
                </a:lnTo>
                <a:lnTo>
                  <a:pt x="18888" y="17958"/>
                </a:lnTo>
                <a:lnTo>
                  <a:pt x="18711" y="18153"/>
                </a:lnTo>
                <a:lnTo>
                  <a:pt x="18529" y="18343"/>
                </a:lnTo>
                <a:lnTo>
                  <a:pt x="18343" y="18529"/>
                </a:lnTo>
                <a:lnTo>
                  <a:pt x="18153" y="18711"/>
                </a:lnTo>
                <a:lnTo>
                  <a:pt x="17958" y="18888"/>
                </a:lnTo>
                <a:lnTo>
                  <a:pt x="17758" y="19060"/>
                </a:lnTo>
                <a:lnTo>
                  <a:pt x="17555" y="19227"/>
                </a:lnTo>
                <a:lnTo>
                  <a:pt x="17347" y="19390"/>
                </a:lnTo>
                <a:lnTo>
                  <a:pt x="17136" y="19547"/>
                </a:lnTo>
                <a:lnTo>
                  <a:pt x="16920" y="19700"/>
                </a:lnTo>
                <a:lnTo>
                  <a:pt x="16701" y="19847"/>
                </a:lnTo>
                <a:lnTo>
                  <a:pt x="16478" y="19989"/>
                </a:lnTo>
                <a:lnTo>
                  <a:pt x="16251" y="20126"/>
                </a:lnTo>
                <a:lnTo>
                  <a:pt x="16021" y="20257"/>
                </a:lnTo>
                <a:lnTo>
                  <a:pt x="15787" y="20382"/>
                </a:lnTo>
                <a:lnTo>
                  <a:pt x="15550" y="20502"/>
                </a:lnTo>
                <a:lnTo>
                  <a:pt x="15309" y="20617"/>
                </a:lnTo>
                <a:lnTo>
                  <a:pt x="15065" y="20725"/>
                </a:lnTo>
                <a:lnTo>
                  <a:pt x="14818" y="20828"/>
                </a:lnTo>
                <a:lnTo>
                  <a:pt x="14569" y="20924"/>
                </a:lnTo>
                <a:lnTo>
                  <a:pt x="14316" y="21015"/>
                </a:lnTo>
                <a:lnTo>
                  <a:pt x="14060" y="21099"/>
                </a:lnTo>
                <a:lnTo>
                  <a:pt x="13801" y="21177"/>
                </a:lnTo>
                <a:lnTo>
                  <a:pt x="13540" y="21249"/>
                </a:lnTo>
                <a:lnTo>
                  <a:pt x="13276" y="21315"/>
                </a:lnTo>
                <a:lnTo>
                  <a:pt x="13010" y="21374"/>
                </a:lnTo>
                <a:lnTo>
                  <a:pt x="12741" y="21426"/>
                </a:lnTo>
                <a:lnTo>
                  <a:pt x="12470" y="21472"/>
                </a:lnTo>
                <a:lnTo>
                  <a:pt x="12197" y="21510"/>
                </a:lnTo>
                <a:lnTo>
                  <a:pt x="11922" y="21542"/>
                </a:lnTo>
                <a:lnTo>
                  <a:pt x="11644" y="21568"/>
                </a:lnTo>
                <a:lnTo>
                  <a:pt x="11365" y="21585"/>
                </a:lnTo>
                <a:lnTo>
                  <a:pt x="11083" y="21596"/>
                </a:lnTo>
                <a:lnTo>
                  <a:pt x="10800" y="21600"/>
                </a:lnTo>
                <a:lnTo>
                  <a:pt x="10517" y="21596"/>
                </a:lnTo>
                <a:lnTo>
                  <a:pt x="10235" y="21585"/>
                </a:lnTo>
                <a:lnTo>
                  <a:pt x="9956" y="21568"/>
                </a:lnTo>
                <a:lnTo>
                  <a:pt x="9678" y="21542"/>
                </a:lnTo>
                <a:lnTo>
                  <a:pt x="9403" y="21510"/>
                </a:lnTo>
                <a:lnTo>
                  <a:pt x="9130" y="21472"/>
                </a:lnTo>
                <a:lnTo>
                  <a:pt x="8859" y="21426"/>
                </a:lnTo>
                <a:lnTo>
                  <a:pt x="8590" y="21374"/>
                </a:lnTo>
                <a:lnTo>
                  <a:pt x="8324" y="21315"/>
                </a:lnTo>
                <a:lnTo>
                  <a:pt x="8060" y="21249"/>
                </a:lnTo>
                <a:lnTo>
                  <a:pt x="7799" y="21177"/>
                </a:lnTo>
                <a:lnTo>
                  <a:pt x="7540" y="21099"/>
                </a:lnTo>
                <a:lnTo>
                  <a:pt x="7284" y="21015"/>
                </a:lnTo>
                <a:lnTo>
                  <a:pt x="7031" y="20924"/>
                </a:lnTo>
                <a:lnTo>
                  <a:pt x="6782" y="20828"/>
                </a:lnTo>
                <a:lnTo>
                  <a:pt x="6535" y="20725"/>
                </a:lnTo>
                <a:lnTo>
                  <a:pt x="6291" y="20617"/>
                </a:lnTo>
                <a:lnTo>
                  <a:pt x="6050" y="20502"/>
                </a:lnTo>
                <a:lnTo>
                  <a:pt x="5813" y="20382"/>
                </a:lnTo>
                <a:lnTo>
                  <a:pt x="5579" y="20257"/>
                </a:lnTo>
                <a:lnTo>
                  <a:pt x="5349" y="20125"/>
                </a:lnTo>
                <a:lnTo>
                  <a:pt x="5122" y="19989"/>
                </a:lnTo>
                <a:lnTo>
                  <a:pt x="4899" y="19847"/>
                </a:lnTo>
                <a:lnTo>
                  <a:pt x="4680" y="19700"/>
                </a:lnTo>
                <a:lnTo>
                  <a:pt x="4464" y="19547"/>
                </a:lnTo>
                <a:lnTo>
                  <a:pt x="4253" y="19390"/>
                </a:lnTo>
                <a:lnTo>
                  <a:pt x="4045" y="19227"/>
                </a:lnTo>
                <a:lnTo>
                  <a:pt x="3842" y="19060"/>
                </a:lnTo>
                <a:lnTo>
                  <a:pt x="3642" y="18888"/>
                </a:lnTo>
                <a:lnTo>
                  <a:pt x="3447" y="18711"/>
                </a:lnTo>
                <a:lnTo>
                  <a:pt x="3257" y="18529"/>
                </a:lnTo>
                <a:lnTo>
                  <a:pt x="3071" y="18343"/>
                </a:lnTo>
                <a:lnTo>
                  <a:pt x="2889" y="18153"/>
                </a:lnTo>
                <a:lnTo>
                  <a:pt x="2712" y="17958"/>
                </a:lnTo>
                <a:lnTo>
                  <a:pt x="2540" y="17758"/>
                </a:lnTo>
                <a:lnTo>
                  <a:pt x="2373" y="17555"/>
                </a:lnTo>
                <a:lnTo>
                  <a:pt x="2210" y="17347"/>
                </a:lnTo>
                <a:lnTo>
                  <a:pt x="2053" y="17136"/>
                </a:lnTo>
                <a:lnTo>
                  <a:pt x="1900" y="16920"/>
                </a:lnTo>
                <a:lnTo>
                  <a:pt x="1753" y="16701"/>
                </a:lnTo>
                <a:lnTo>
                  <a:pt x="1611" y="16478"/>
                </a:lnTo>
                <a:lnTo>
                  <a:pt x="1475" y="16251"/>
                </a:lnTo>
                <a:lnTo>
                  <a:pt x="1343" y="16021"/>
                </a:lnTo>
                <a:lnTo>
                  <a:pt x="1218" y="15787"/>
                </a:lnTo>
                <a:lnTo>
                  <a:pt x="1098" y="15550"/>
                </a:lnTo>
                <a:lnTo>
                  <a:pt x="983" y="15309"/>
                </a:lnTo>
                <a:lnTo>
                  <a:pt x="875" y="15065"/>
                </a:lnTo>
                <a:lnTo>
                  <a:pt x="772" y="14818"/>
                </a:lnTo>
                <a:lnTo>
                  <a:pt x="676" y="14568"/>
                </a:lnTo>
                <a:lnTo>
                  <a:pt x="585" y="14316"/>
                </a:lnTo>
                <a:lnTo>
                  <a:pt x="501" y="14060"/>
                </a:lnTo>
                <a:lnTo>
                  <a:pt x="422" y="13801"/>
                </a:lnTo>
                <a:lnTo>
                  <a:pt x="351" y="13540"/>
                </a:lnTo>
                <a:lnTo>
                  <a:pt x="285" y="13276"/>
                </a:lnTo>
                <a:lnTo>
                  <a:pt x="226" y="13010"/>
                </a:lnTo>
                <a:lnTo>
                  <a:pt x="174" y="12741"/>
                </a:lnTo>
                <a:lnTo>
                  <a:pt x="128" y="12470"/>
                </a:lnTo>
                <a:lnTo>
                  <a:pt x="90" y="12197"/>
                </a:lnTo>
                <a:lnTo>
                  <a:pt x="58" y="11922"/>
                </a:lnTo>
                <a:lnTo>
                  <a:pt x="32" y="11644"/>
                </a:lnTo>
                <a:lnTo>
                  <a:pt x="14" y="11365"/>
                </a:lnTo>
                <a:lnTo>
                  <a:pt x="4" y="11083"/>
                </a:lnTo>
                <a:lnTo>
                  <a:pt x="0" y="10800"/>
                </a:lnTo>
                <a:close/>
              </a:path>
            </a:pathLst>
          </a:custGeom>
          <a:ln w="57912">
            <a:solidFill>
              <a:srgbClr val="757574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" name="object 4"/>
          <p:cNvSpPr/>
          <p:nvPr/>
        </p:nvSpPr>
        <p:spPr>
          <a:xfrm>
            <a:off x="4114800" y="1080516"/>
            <a:ext cx="944878" cy="9448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object 5"/>
          <p:cNvSpPr txBox="1"/>
          <p:nvPr/>
        </p:nvSpPr>
        <p:spPr>
          <a:xfrm>
            <a:off x="4477003" y="2350770"/>
            <a:ext cx="160083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24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114" name="object 6"/>
          <p:cNvSpPr txBox="1"/>
          <p:nvPr/>
        </p:nvSpPr>
        <p:spPr>
          <a:xfrm>
            <a:off x="4765294" y="3220339"/>
            <a:ext cx="6965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5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</a:t>
            </a:r>
            <a:r>
              <a:rPr spc="-15"/>
              <a:t>b</a:t>
            </a:r>
            <a:r>
              <a:t>i</a:t>
            </a:r>
            <a:r>
              <a:rPr spc="-15"/>
              <a:t>l</a:t>
            </a:r>
            <a:r>
              <a:t>e</a:t>
            </a:r>
          </a:p>
        </p:txBody>
      </p:sp>
      <p:sp>
        <p:nvSpPr>
          <p:cNvPr id="115" name="object 7"/>
          <p:cNvSpPr txBox="1"/>
          <p:nvPr/>
        </p:nvSpPr>
        <p:spPr>
          <a:xfrm>
            <a:off x="4671185" y="2760342"/>
            <a:ext cx="1605917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28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</a:t>
            </a:r>
            <a:r>
              <a:rPr spc="5"/>
              <a:t>a</a:t>
            </a:r>
            <a:r>
              <a:t>base</a:t>
            </a:r>
          </a:p>
        </p:txBody>
      </p:sp>
      <p:sp>
        <p:nvSpPr>
          <p:cNvPr id="116" name="object 8"/>
          <p:cNvSpPr txBox="1"/>
          <p:nvPr/>
        </p:nvSpPr>
        <p:spPr>
          <a:xfrm>
            <a:off x="5599303" y="3236796"/>
            <a:ext cx="1961516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i="1" spc="-5" sz="28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17" name="object 9"/>
          <p:cNvSpPr txBox="1"/>
          <p:nvPr/>
        </p:nvSpPr>
        <p:spPr>
          <a:xfrm>
            <a:off x="6257290" y="2118009"/>
            <a:ext cx="1562102" cy="933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900"/>
              </a:spcBef>
              <a:defRPr b="1" spc="-10" sz="28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Compute</a:t>
            </a:r>
          </a:p>
          <a:p>
            <a:pPr marR="351154" algn="r">
              <a:spcBef>
                <a:spcPts val="400"/>
              </a:spcBef>
              <a:defRPr b="1" spc="-20" sz="14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70"/>
              <a:t> </a:t>
            </a:r>
            <a:r>
              <a:rPr spc="0"/>
              <a:t>Services</a:t>
            </a:r>
          </a:p>
          <a:p>
            <a:pPr marR="321945" algn="r">
              <a:spcBef>
                <a:spcPts val="400"/>
              </a:spcBef>
              <a:defRPr spc="-5" sz="16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</a:t>
            </a:r>
            <a:r>
              <a:rPr spc="-20"/>
              <a:t>y</a:t>
            </a:r>
            <a:r>
              <a:t>ments</a:t>
            </a:r>
          </a:p>
        </p:txBody>
      </p:sp>
      <p:sp>
        <p:nvSpPr>
          <p:cNvPr id="118" name="object 10"/>
          <p:cNvSpPr txBox="1"/>
          <p:nvPr/>
        </p:nvSpPr>
        <p:spPr>
          <a:xfrm>
            <a:off x="5224017" y="3714698"/>
            <a:ext cx="2111377" cy="528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800"/>
              </a:lnSpc>
              <a:defRPr spc="-5" sz="16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On-Demand</a:t>
            </a:r>
            <a:r>
              <a:rPr spc="-35"/>
              <a:t> </a:t>
            </a:r>
            <a:r>
              <a:t>Workforce</a:t>
            </a:r>
          </a:p>
          <a:p>
            <a:pPr indent="71118" algn="ctr">
              <a:lnSpc>
                <a:spcPts val="2400"/>
              </a:lnSpc>
              <a:defRPr b="1" spc="-5" sz="21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</a:p>
        </p:txBody>
      </p:sp>
      <p:sp>
        <p:nvSpPr>
          <p:cNvPr id="119" name="object 11"/>
          <p:cNvSpPr txBox="1"/>
          <p:nvPr/>
        </p:nvSpPr>
        <p:spPr>
          <a:xfrm>
            <a:off x="4606797" y="2071241"/>
            <a:ext cx="9385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5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"/>
              <a:t>n</a:t>
            </a:r>
            <a:r>
              <a:t>a</a:t>
            </a:r>
            <a:r>
              <a:rPr spc="-15"/>
              <a:t>l</a:t>
            </a:r>
            <a:r>
              <a:t>ytics</a:t>
            </a:r>
          </a:p>
        </p:txBody>
      </p:sp>
      <p:sp>
        <p:nvSpPr>
          <p:cNvPr id="120" name="object 12"/>
          <p:cNvSpPr txBox="1"/>
          <p:nvPr/>
        </p:nvSpPr>
        <p:spPr>
          <a:xfrm>
            <a:off x="5210302" y="1362582"/>
            <a:ext cx="2592707" cy="85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44525" indent="81280">
              <a:spcBef>
                <a:spcPts val="100"/>
              </a:spcBef>
              <a:defRPr spc="-5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Development and  Management</a:t>
            </a:r>
            <a:r>
              <a:rPr spc="-65"/>
              <a:t> </a:t>
            </a:r>
            <a:r>
              <a:rPr spc="-45"/>
              <a:t>Tools</a:t>
            </a:r>
          </a:p>
          <a:p>
            <a:pPr indent="612140">
              <a:spcBef>
                <a:spcPts val="200"/>
              </a:spcBef>
              <a:defRPr spc="-5" sz="21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Content</a:t>
            </a:r>
            <a:r>
              <a:rPr spc="-65"/>
              <a:t> </a:t>
            </a:r>
            <a:r>
              <a:t>Delivery</a:t>
            </a:r>
          </a:p>
        </p:txBody>
      </p:sp>
      <p:sp>
        <p:nvSpPr>
          <p:cNvPr id="121" name="object 13"/>
          <p:cNvSpPr txBox="1"/>
          <p:nvPr/>
        </p:nvSpPr>
        <p:spPr>
          <a:xfrm>
            <a:off x="5604764" y="899541"/>
            <a:ext cx="1347472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28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22" name="object 14"/>
          <p:cNvSpPr txBox="1"/>
          <p:nvPr/>
        </p:nvSpPr>
        <p:spPr>
          <a:xfrm>
            <a:off x="396339" y="602105"/>
            <a:ext cx="3823338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i="1" spc="-5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Enable businesses and developers to  use </a:t>
            </a:r>
            <a:r>
              <a:rPr spc="0"/>
              <a:t>web </a:t>
            </a:r>
            <a:r>
              <a:t>services to build</a:t>
            </a:r>
            <a:r>
              <a:rPr spc="5"/>
              <a:t> </a:t>
            </a:r>
            <a:r>
              <a:t>scalable,</a:t>
            </a:r>
          </a:p>
        </p:txBody>
      </p:sp>
      <p:sp>
        <p:nvSpPr>
          <p:cNvPr id="123" name="object 15"/>
          <p:cNvSpPr txBox="1"/>
          <p:nvPr/>
        </p:nvSpPr>
        <p:spPr>
          <a:xfrm>
            <a:off x="396340" y="1150441"/>
            <a:ext cx="268986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5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sophisticated</a:t>
            </a:r>
            <a:r>
              <a:rPr spc="-34"/>
              <a:t> </a:t>
            </a:r>
            <a:r>
              <a:t>applications.</a:t>
            </a:r>
          </a:p>
        </p:txBody>
      </p:sp>
      <p:sp>
        <p:nvSpPr>
          <p:cNvPr id="124" name="object 16"/>
          <p:cNvSpPr/>
          <p:nvPr/>
        </p:nvSpPr>
        <p:spPr>
          <a:xfrm>
            <a:off x="400811" y="1754122"/>
            <a:ext cx="3736848" cy="24246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object 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29" name="object 2"/>
          <p:cNvSpPr txBox="1"/>
          <p:nvPr>
            <p:ph type="title"/>
          </p:nvPr>
        </p:nvSpPr>
        <p:spPr>
          <a:xfrm>
            <a:off x="415543" y="139064"/>
            <a:ext cx="3004187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VPN Connections</a:t>
            </a:r>
          </a:p>
        </p:txBody>
      </p:sp>
      <p:graphicFrame>
        <p:nvGraphicFramePr>
          <p:cNvPr id="1530" name="object 3"/>
          <p:cNvGraphicFramePr/>
          <p:nvPr/>
        </p:nvGraphicFramePr>
        <p:xfrm>
          <a:off x="331545" y="1256157"/>
          <a:ext cx="8204201" cy="31750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830"/>
                <a:gridCol w="5246370"/>
              </a:tblGrid>
              <a:tr h="370839"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VPN Connectivity</a:t>
                      </a:r>
                      <a:r>
                        <a:rPr spc="15"/>
                        <a:t> </a:t>
                      </a:r>
                      <a:r>
                        <a:rPr spc="0"/>
                        <a:t>option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Hardware</a:t>
                      </a:r>
                      <a:r>
                        <a:rPr spc="35"/>
                        <a:t> </a:t>
                      </a:r>
                      <a:r>
                        <a:rPr b="1" spc="-5"/>
                        <a:t>VPN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R="513080" indent="91438" algn="l">
                        <a:spcBef>
                          <a:spcPts val="300"/>
                        </a:spcBef>
                        <a:defRPr spc="-6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 </a:t>
                      </a:r>
                      <a:r>
                        <a:rPr spc="-5"/>
                        <a:t>can create an </a:t>
                      </a:r>
                      <a:r>
                        <a:rPr b="1" spc="-5"/>
                        <a:t>IPsec </a:t>
                      </a:r>
                      <a:r>
                        <a:rPr spc="-5"/>
                        <a:t>hardware VPN connection  between </a:t>
                      </a:r>
                      <a:r>
                        <a:rPr spc="-10"/>
                        <a:t>your </a:t>
                      </a:r>
                      <a:r>
                        <a:rPr spc="-5"/>
                        <a:t>VPC and </a:t>
                      </a:r>
                      <a:r>
                        <a:rPr spc="-10"/>
                        <a:t>your </a:t>
                      </a:r>
                      <a:r>
                        <a:rPr spc="-5"/>
                        <a:t>remote</a:t>
                      </a:r>
                      <a:r>
                        <a:rPr spc="100"/>
                        <a:t> </a:t>
                      </a:r>
                      <a:r>
                        <a:rPr spc="-5"/>
                        <a:t>network.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b="1" spc="-5"/>
                        <a:t>Direct</a:t>
                      </a:r>
                      <a:r>
                        <a:rPr b="1" spc="25"/>
                        <a:t> </a:t>
                      </a:r>
                      <a:r>
                        <a:rPr b="1" spc="-5"/>
                        <a:t>Connect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Direct Connect provides a </a:t>
                      </a:r>
                      <a:r>
                        <a:rPr b="1" spc="-5"/>
                        <a:t>dedicated</a:t>
                      </a:r>
                      <a:r>
                        <a:rPr b="1" spc="75"/>
                        <a:t> </a:t>
                      </a:r>
                      <a:r>
                        <a:rPr b="1" spc="-10"/>
                        <a:t>private</a:t>
                      </a:r>
                    </a:p>
                    <a:p>
                      <a:pPr indent="91438" algn="l"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connection from a remote network to </a:t>
                      </a:r>
                      <a:r>
                        <a:rPr spc="-10"/>
                        <a:t>your</a:t>
                      </a:r>
                      <a:r>
                        <a:rPr spc="130"/>
                        <a:t> </a:t>
                      </a:r>
                      <a:r>
                        <a:t>VPC.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b="1" spc="-5"/>
                        <a:t>VPN</a:t>
                      </a:r>
                      <a:r>
                        <a:rPr b="1" spc="0"/>
                        <a:t> </a:t>
                      </a:r>
                      <a:r>
                        <a:rPr spc="-5"/>
                        <a:t>CloudHub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R="407669" indent="91438" algn="l">
                        <a:spcBef>
                          <a:spcPts val="300"/>
                        </a:spcBef>
                        <a:defRPr spc="-6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 </a:t>
                      </a:r>
                      <a:r>
                        <a:rPr spc="-5"/>
                        <a:t>can create multiple </a:t>
                      </a:r>
                      <a:r>
                        <a:rPr b="1" spc="-50"/>
                        <a:t>AWS </a:t>
                      </a:r>
                      <a:r>
                        <a:rPr b="1" spc="0"/>
                        <a:t>hardware </a:t>
                      </a:r>
                      <a:r>
                        <a:rPr b="1" spc="-5"/>
                        <a:t>VPN  </a:t>
                      </a:r>
                      <a:r>
                        <a:rPr spc="-5"/>
                        <a:t>connections via </a:t>
                      </a:r>
                      <a:r>
                        <a:rPr spc="-10"/>
                        <a:t>your </a:t>
                      </a:r>
                      <a:r>
                        <a:rPr spc="-5"/>
                        <a:t>VPC to enable communications  between various remote</a:t>
                      </a:r>
                      <a:r>
                        <a:rPr spc="40"/>
                        <a:t> </a:t>
                      </a:r>
                      <a:r>
                        <a:rPr spc="-5"/>
                        <a:t>networks.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822998"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Software</a:t>
                      </a:r>
                      <a:r>
                        <a:rPr spc="25"/>
                        <a:t> </a:t>
                      </a:r>
                      <a:r>
                        <a:rPr b="1"/>
                        <a:t>VPN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R="147320" indent="91438" algn="l">
                        <a:spcBef>
                          <a:spcPts val="300"/>
                        </a:spcBef>
                        <a:defRPr spc="-6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 </a:t>
                      </a:r>
                      <a:r>
                        <a:rPr spc="-5"/>
                        <a:t>can create a VPN connection to </a:t>
                      </a:r>
                      <a:r>
                        <a:rPr spc="-10"/>
                        <a:t>your </a:t>
                      </a:r>
                      <a:r>
                        <a:rPr spc="-5"/>
                        <a:t>remote  network by using an Amazon EC2 instance in </a:t>
                      </a:r>
                      <a:r>
                        <a:rPr spc="-10"/>
                        <a:t>your </a:t>
                      </a:r>
                      <a:r>
                        <a:rPr spc="-5"/>
                        <a:t>VPC  that’s running a </a:t>
                      </a:r>
                      <a:r>
                        <a:rPr b="1" spc="0"/>
                        <a:t>software </a:t>
                      </a:r>
                      <a:r>
                        <a:rPr b="1" spc="-5"/>
                        <a:t>VPN</a:t>
                      </a:r>
                      <a:r>
                        <a:rPr b="1" spc="-15"/>
                        <a:t> </a:t>
                      </a:r>
                      <a:r>
                        <a:rPr b="1" spc="-5"/>
                        <a:t>appliance</a:t>
                      </a:r>
                      <a:r>
                        <a:rPr spc="-5"/>
                        <a:t>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</a:tbl>
          </a:graphicData>
        </a:graphic>
      </p:graphicFrame>
      <p:sp>
        <p:nvSpPr>
          <p:cNvPr id="1531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2" name="object 5"/>
          <p:cNvSpPr/>
          <p:nvPr/>
        </p:nvSpPr>
        <p:spPr>
          <a:xfrm>
            <a:off x="8215162" y="281377"/>
            <a:ext cx="587143" cy="7026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object 2"/>
          <p:cNvSpPr txBox="1"/>
          <p:nvPr>
            <p:ph type="title"/>
          </p:nvPr>
        </p:nvSpPr>
        <p:spPr>
          <a:xfrm>
            <a:off x="475283" y="1799081"/>
            <a:ext cx="7085966" cy="124460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Storage Services</a:t>
            </a:r>
          </a:p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Amazon S3 and Amazon</a:t>
            </a:r>
            <a:r>
              <a:rPr spc="-200"/>
              <a:t> </a:t>
            </a:r>
            <a:r>
              <a:t>EBS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object 2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37" name="object 2"/>
          <p:cNvSpPr/>
          <p:nvPr/>
        </p:nvSpPr>
        <p:spPr>
          <a:xfrm>
            <a:off x="266699" y="777239"/>
            <a:ext cx="8619746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7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1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89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8" name="object 3"/>
          <p:cNvSpPr/>
          <p:nvPr/>
        </p:nvSpPr>
        <p:spPr>
          <a:xfrm>
            <a:off x="837438" y="1544574"/>
            <a:ext cx="1095757" cy="999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9" name="object 4"/>
          <p:cNvSpPr/>
          <p:nvPr/>
        </p:nvSpPr>
        <p:spPr>
          <a:xfrm>
            <a:off x="837438" y="1544574"/>
            <a:ext cx="1095757" cy="999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0" name="object 5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1" name="object 6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2" name="object 7"/>
          <p:cNvSpPr txBox="1"/>
          <p:nvPr>
            <p:ph type="title"/>
          </p:nvPr>
        </p:nvSpPr>
        <p:spPr>
          <a:xfrm>
            <a:off x="415543" y="139064"/>
            <a:ext cx="6229353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Simple Storage Service</a:t>
            </a:r>
            <a:r>
              <a:rPr spc="0"/>
              <a:t> </a:t>
            </a:r>
            <a:r>
              <a:t>(S3)</a:t>
            </a:r>
          </a:p>
        </p:txBody>
      </p:sp>
      <p:sp>
        <p:nvSpPr>
          <p:cNvPr id="1543" name="object 8"/>
          <p:cNvSpPr txBox="1"/>
          <p:nvPr/>
        </p:nvSpPr>
        <p:spPr>
          <a:xfrm>
            <a:off x="2281552" y="1354367"/>
            <a:ext cx="5880103" cy="1896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 algn="just">
              <a:spcBef>
                <a:spcPts val="500"/>
              </a:spcBef>
              <a:buSzPct val="100000"/>
              <a:buChar char="•"/>
              <a:tabLst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for the</a:t>
            </a:r>
            <a:r>
              <a:rPr spc="-75"/>
              <a:t> </a:t>
            </a:r>
            <a:r>
              <a:t>Internet</a:t>
            </a:r>
          </a:p>
          <a:p>
            <a:pPr marL="355600" indent="-342900" algn="just">
              <a:spcBef>
                <a:spcPts val="400"/>
              </a:spcBef>
              <a:buSzPct val="100000"/>
              <a:buChar char="•"/>
              <a:tabLst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Natively </a:t>
            </a:r>
            <a:r>
              <a:rPr spc="0"/>
              <a:t>online, HTTP</a:t>
            </a:r>
            <a:r>
              <a:rPr spc="-50"/>
              <a:t> </a:t>
            </a:r>
            <a:r>
              <a:rPr spc="0"/>
              <a:t>access</a:t>
            </a:r>
          </a:p>
          <a:p>
            <a:pPr marL="355600" marR="5080" indent="-342900" algn="just">
              <a:spcBef>
                <a:spcPts val="400"/>
              </a:spcBef>
              <a:buSzPct val="100000"/>
              <a:buChar char="•"/>
              <a:tabLst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that allows you to store and retrieve </a:t>
            </a:r>
            <a:r>
              <a:rPr b="1"/>
              <a:t>any  amount of data</a:t>
            </a:r>
            <a:r>
              <a:t>, any </a:t>
            </a:r>
            <a:r>
              <a:rPr spc="-4"/>
              <a:t>time, </a:t>
            </a:r>
            <a:r>
              <a:t>from anywhere on</a:t>
            </a:r>
            <a:r>
              <a:rPr spc="-159"/>
              <a:t> </a:t>
            </a:r>
            <a:r>
              <a:t>the  web</a:t>
            </a:r>
          </a:p>
          <a:p>
            <a:pPr marL="355600" indent="-342900" algn="just">
              <a:spcBef>
                <a:spcPts val="400"/>
              </a:spcBef>
              <a:buSzPct val="100000"/>
              <a:buFont typeface="Arial"/>
              <a:buChar char="•"/>
              <a:tabLst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Highly scalable</a:t>
            </a:r>
            <a:r>
              <a:rPr b="0"/>
              <a:t>, reliable, fast and</a:t>
            </a:r>
            <a:r>
              <a:rPr b="0" spc="-125"/>
              <a:t> </a:t>
            </a:r>
            <a:r>
              <a:rPr b="0"/>
              <a:t>durable</a:t>
            </a:r>
          </a:p>
        </p:txBody>
      </p:sp>
      <p:sp>
        <p:nvSpPr>
          <p:cNvPr id="1544" name="object 9"/>
          <p:cNvSpPr/>
          <p:nvPr/>
        </p:nvSpPr>
        <p:spPr>
          <a:xfrm>
            <a:off x="661415" y="2549649"/>
            <a:ext cx="1552959" cy="685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5" name="object 10"/>
          <p:cNvSpPr txBox="1"/>
          <p:nvPr/>
        </p:nvSpPr>
        <p:spPr>
          <a:xfrm>
            <a:off x="846225" y="2670428"/>
            <a:ext cx="10763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t>S3</a:t>
            </a:r>
          </a:p>
        </p:txBody>
      </p:sp>
      <p:sp>
        <p:nvSpPr>
          <p:cNvPr id="1546" name="object 11"/>
          <p:cNvSpPr/>
          <p:nvPr/>
        </p:nvSpPr>
        <p:spPr>
          <a:xfrm>
            <a:off x="1371508" y="1793063"/>
            <a:ext cx="250422" cy="47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7" name="object 12"/>
          <p:cNvSpPr/>
          <p:nvPr/>
        </p:nvSpPr>
        <p:spPr>
          <a:xfrm>
            <a:off x="1621929" y="1793063"/>
            <a:ext cx="48194" cy="47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8" name="object 13"/>
          <p:cNvSpPr/>
          <p:nvPr/>
        </p:nvSpPr>
        <p:spPr>
          <a:xfrm>
            <a:off x="1371508" y="1667299"/>
            <a:ext cx="108677" cy="211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9" name="object 14"/>
          <p:cNvSpPr/>
          <p:nvPr/>
        </p:nvSpPr>
        <p:spPr>
          <a:xfrm>
            <a:off x="1371508" y="2184749"/>
            <a:ext cx="108677" cy="21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0" name="object 15"/>
          <p:cNvSpPr/>
          <p:nvPr/>
        </p:nvSpPr>
        <p:spPr>
          <a:xfrm>
            <a:off x="1371508" y="1939944"/>
            <a:ext cx="108677" cy="183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1" name="object 16"/>
          <p:cNvSpPr/>
          <p:nvPr/>
        </p:nvSpPr>
        <p:spPr>
          <a:xfrm>
            <a:off x="1120144" y="1793063"/>
            <a:ext cx="251367" cy="47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2" name="object 17"/>
          <p:cNvSpPr/>
          <p:nvPr/>
        </p:nvSpPr>
        <p:spPr>
          <a:xfrm>
            <a:off x="1096519" y="1793063"/>
            <a:ext cx="2" cy="475207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3" name="object 18"/>
          <p:cNvSpPr/>
          <p:nvPr/>
        </p:nvSpPr>
        <p:spPr>
          <a:xfrm>
            <a:off x="1261890" y="2184749"/>
            <a:ext cx="109619" cy="21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4" name="object 19"/>
          <p:cNvSpPr/>
          <p:nvPr/>
        </p:nvSpPr>
        <p:spPr>
          <a:xfrm>
            <a:off x="1261890" y="1939944"/>
            <a:ext cx="109619" cy="183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5" name="object 20"/>
          <p:cNvSpPr/>
          <p:nvPr/>
        </p:nvSpPr>
        <p:spPr>
          <a:xfrm>
            <a:off x="1261890" y="1667299"/>
            <a:ext cx="218294" cy="230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6" name="object 21"/>
          <p:cNvSpPr/>
          <p:nvPr/>
        </p:nvSpPr>
        <p:spPr>
          <a:xfrm>
            <a:off x="1261890" y="2164589"/>
            <a:ext cx="218294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object 1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59" name="object 2"/>
          <p:cNvSpPr txBox="1"/>
          <p:nvPr>
            <p:ph type="title"/>
          </p:nvPr>
        </p:nvSpPr>
        <p:spPr>
          <a:xfrm>
            <a:off x="415542" y="139064"/>
            <a:ext cx="297053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Facts</a:t>
            </a:r>
          </a:p>
        </p:txBody>
      </p:sp>
      <p:sp>
        <p:nvSpPr>
          <p:cNvPr id="1560" name="object 3"/>
          <p:cNvSpPr txBox="1"/>
          <p:nvPr/>
        </p:nvSpPr>
        <p:spPr>
          <a:xfrm>
            <a:off x="419506" y="968121"/>
            <a:ext cx="7227569" cy="341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store an </a:t>
            </a:r>
            <a:r>
              <a:rPr b="1"/>
              <a:t>unlimited number of objects </a:t>
            </a:r>
            <a:r>
              <a:t>in a</a:t>
            </a:r>
            <a:r>
              <a:rPr spc="190"/>
              <a:t> </a:t>
            </a:r>
            <a:r>
              <a:t>bucket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Objects can be </a:t>
            </a:r>
            <a:r>
              <a:rPr b="1"/>
              <a:t>up to 5 TB</a:t>
            </a:r>
            <a:r>
              <a:t>; no </a:t>
            </a:r>
            <a:r>
              <a:rPr spc="0"/>
              <a:t>bucket size</a:t>
            </a:r>
            <a:r>
              <a:rPr spc="85"/>
              <a:t> </a:t>
            </a:r>
            <a:r>
              <a:t>limit</a:t>
            </a:r>
          </a:p>
          <a:p>
            <a:pPr marL="355600" indent="-342900">
              <a:lnSpc>
                <a:spcPts val="23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Designed for </a:t>
            </a:r>
            <a:r>
              <a:rPr b="1"/>
              <a:t>99.999999999% </a:t>
            </a:r>
            <a:r>
              <a:t>durability and</a:t>
            </a:r>
            <a:r>
              <a:rPr spc="95"/>
              <a:t> </a:t>
            </a:r>
            <a:r>
              <a:rPr b="1"/>
              <a:t>99.99%</a:t>
            </a:r>
          </a:p>
          <a:p>
            <a:pPr indent="355600">
              <a:lnSpc>
                <a:spcPts val="2300"/>
              </a:lnSpc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of objects over a given</a:t>
            </a:r>
            <a:r>
              <a:rPr spc="39"/>
              <a:t> </a:t>
            </a:r>
            <a:r>
              <a:t>year</a:t>
            </a:r>
          </a:p>
          <a:p>
            <a:pPr marL="355600" marR="19684" indent="-342900">
              <a:lnSpc>
                <a:spcPts val="21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use </a:t>
            </a:r>
            <a:r>
              <a:rPr b="1"/>
              <a:t>HTTP/S </a:t>
            </a:r>
            <a:r>
              <a:t>endpoints to store and retrieve any  amount of data, at any time, from anywhere on the</a:t>
            </a:r>
            <a:r>
              <a:rPr spc="175"/>
              <a:t> </a:t>
            </a:r>
            <a:r>
              <a:t>web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highly scalable, reliable, </a:t>
            </a:r>
            <a:r>
              <a:rPr spc="0"/>
              <a:t>fast, </a:t>
            </a:r>
            <a:r>
              <a:t>and</a:t>
            </a:r>
            <a:r>
              <a:rPr spc="15"/>
              <a:t> </a:t>
            </a:r>
            <a:r>
              <a:t>inexpensive</a:t>
            </a:r>
          </a:p>
          <a:p>
            <a:pPr marL="355600" marR="33655" indent="-342900">
              <a:lnSpc>
                <a:spcPts val="21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use optional server-side </a:t>
            </a:r>
            <a:r>
              <a:rPr b="1"/>
              <a:t>encryption </a:t>
            </a:r>
            <a:r>
              <a:t>using </a:t>
            </a:r>
            <a:r>
              <a:rPr spc="-35"/>
              <a:t>AWS </a:t>
            </a:r>
            <a:r>
              <a:t>or  customer-managed provided </a:t>
            </a:r>
            <a:r>
              <a:rPr spc="0"/>
              <a:t>client-side</a:t>
            </a:r>
            <a:r>
              <a:rPr spc="70"/>
              <a:t> </a:t>
            </a:r>
            <a:r>
              <a:t>encryption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Auditing </a:t>
            </a:r>
            <a:r>
              <a:rPr spc="0"/>
              <a:t>is </a:t>
            </a:r>
            <a:r>
              <a:t>provided by access</a:t>
            </a:r>
            <a:r>
              <a:rPr spc="9"/>
              <a:t> </a:t>
            </a:r>
            <a:r>
              <a:t>logs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 standards-based </a:t>
            </a:r>
            <a:r>
              <a:rPr b="1"/>
              <a:t>REST </a:t>
            </a:r>
            <a:r>
              <a:t>and SOAP</a:t>
            </a:r>
            <a:r>
              <a:rPr spc="60"/>
              <a:t> </a:t>
            </a:r>
            <a:r>
              <a:t>interfaces</a:t>
            </a:r>
          </a:p>
        </p:txBody>
      </p:sp>
      <p:sp>
        <p:nvSpPr>
          <p:cNvPr id="1561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2" name="object 5"/>
          <p:cNvSpPr/>
          <p:nvPr/>
        </p:nvSpPr>
        <p:spPr>
          <a:xfrm>
            <a:off x="8468017" y="378791"/>
            <a:ext cx="249786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3" name="object 6"/>
          <p:cNvSpPr/>
          <p:nvPr/>
        </p:nvSpPr>
        <p:spPr>
          <a:xfrm>
            <a:off x="8717801" y="378791"/>
            <a:ext cx="48073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4" name="object 7"/>
          <p:cNvSpPr/>
          <p:nvPr/>
        </p:nvSpPr>
        <p:spPr>
          <a:xfrm>
            <a:off x="8468017" y="253026"/>
            <a:ext cx="108401" cy="2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5" name="object 8"/>
          <p:cNvSpPr/>
          <p:nvPr/>
        </p:nvSpPr>
        <p:spPr>
          <a:xfrm>
            <a:off x="8468018" y="770477"/>
            <a:ext cx="10840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6" name="object 9"/>
          <p:cNvSpPr/>
          <p:nvPr/>
        </p:nvSpPr>
        <p:spPr>
          <a:xfrm>
            <a:off x="8468017" y="525674"/>
            <a:ext cx="108401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7" name="object 10"/>
          <p:cNvSpPr/>
          <p:nvPr/>
        </p:nvSpPr>
        <p:spPr>
          <a:xfrm>
            <a:off x="8217292" y="378791"/>
            <a:ext cx="250727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8" name="object 11"/>
          <p:cNvSpPr/>
          <p:nvPr/>
        </p:nvSpPr>
        <p:spPr>
          <a:xfrm>
            <a:off x="8193726" y="378791"/>
            <a:ext cx="2" cy="475205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9" name="object 12"/>
          <p:cNvSpPr/>
          <p:nvPr/>
        </p:nvSpPr>
        <p:spPr>
          <a:xfrm>
            <a:off x="8358678" y="770477"/>
            <a:ext cx="109342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0" name="object 13"/>
          <p:cNvSpPr/>
          <p:nvPr/>
        </p:nvSpPr>
        <p:spPr>
          <a:xfrm>
            <a:off x="8358678" y="525674"/>
            <a:ext cx="109342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1" name="object 14"/>
          <p:cNvSpPr/>
          <p:nvPr/>
        </p:nvSpPr>
        <p:spPr>
          <a:xfrm>
            <a:off x="8358678" y="253026"/>
            <a:ext cx="217739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2" name="object 15"/>
          <p:cNvSpPr/>
          <p:nvPr/>
        </p:nvSpPr>
        <p:spPr>
          <a:xfrm>
            <a:off x="8358678" y="750318"/>
            <a:ext cx="217739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object 1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75" name="object 2"/>
          <p:cNvSpPr txBox="1"/>
          <p:nvPr>
            <p:ph type="title"/>
          </p:nvPr>
        </p:nvSpPr>
        <p:spPr>
          <a:xfrm>
            <a:off x="415542" y="139064"/>
            <a:ext cx="411607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Common Use Scenarios</a:t>
            </a:r>
          </a:p>
        </p:txBody>
      </p:sp>
      <p:sp>
        <p:nvSpPr>
          <p:cNvPr id="1576" name="object 3"/>
          <p:cNvSpPr txBox="1"/>
          <p:nvPr/>
        </p:nvSpPr>
        <p:spPr>
          <a:xfrm>
            <a:off x="419504" y="962023"/>
            <a:ext cx="3924303" cy="202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and</a:t>
            </a:r>
            <a:r>
              <a:rPr spc="5"/>
              <a:t> </a:t>
            </a:r>
            <a:r>
              <a:t>backup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 file</a:t>
            </a:r>
            <a:r>
              <a:rPr spc="30"/>
              <a:t> </a:t>
            </a:r>
            <a:r>
              <a:t>hosting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Media</a:t>
            </a:r>
            <a:r>
              <a:rPr spc="0"/>
              <a:t> </a:t>
            </a:r>
            <a:r>
              <a:t>hosting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delivery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Store AMIs </a:t>
            </a:r>
            <a:r>
              <a:rPr spc="-5"/>
              <a:t>and</a:t>
            </a:r>
            <a:r>
              <a:rPr spc="-204"/>
              <a:t> </a:t>
            </a:r>
            <a:r>
              <a:rPr spc="-5"/>
              <a:t>snapshots</a:t>
            </a:r>
          </a:p>
        </p:txBody>
      </p:sp>
      <p:sp>
        <p:nvSpPr>
          <p:cNvPr id="1577" name="object 4"/>
          <p:cNvSpPr/>
          <p:nvPr/>
        </p:nvSpPr>
        <p:spPr>
          <a:xfrm>
            <a:off x="7919466" y="115060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8" name="object 5"/>
          <p:cNvSpPr/>
          <p:nvPr/>
        </p:nvSpPr>
        <p:spPr>
          <a:xfrm>
            <a:off x="8453535" y="363825"/>
            <a:ext cx="250422" cy="476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9" name="object 6"/>
          <p:cNvSpPr/>
          <p:nvPr/>
        </p:nvSpPr>
        <p:spPr>
          <a:xfrm>
            <a:off x="8703957" y="363825"/>
            <a:ext cx="48195" cy="476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0" name="object 7"/>
          <p:cNvSpPr/>
          <p:nvPr/>
        </p:nvSpPr>
        <p:spPr>
          <a:xfrm>
            <a:off x="8453535" y="237799"/>
            <a:ext cx="108676" cy="211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1" name="object 8"/>
          <p:cNvSpPr/>
          <p:nvPr/>
        </p:nvSpPr>
        <p:spPr>
          <a:xfrm>
            <a:off x="8453535" y="756323"/>
            <a:ext cx="108676" cy="210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2" name="object 9"/>
          <p:cNvSpPr/>
          <p:nvPr/>
        </p:nvSpPr>
        <p:spPr>
          <a:xfrm>
            <a:off x="8453535" y="511011"/>
            <a:ext cx="108676" cy="183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3" name="object 10"/>
          <p:cNvSpPr/>
          <p:nvPr/>
        </p:nvSpPr>
        <p:spPr>
          <a:xfrm>
            <a:off x="8202172" y="363825"/>
            <a:ext cx="251367" cy="476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4" name="object 11"/>
          <p:cNvSpPr/>
          <p:nvPr/>
        </p:nvSpPr>
        <p:spPr>
          <a:xfrm>
            <a:off x="8178548" y="363825"/>
            <a:ext cx="2" cy="476192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5" name="object 12"/>
          <p:cNvSpPr/>
          <p:nvPr/>
        </p:nvSpPr>
        <p:spPr>
          <a:xfrm>
            <a:off x="8343917" y="756323"/>
            <a:ext cx="109621" cy="210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6" name="object 13"/>
          <p:cNvSpPr/>
          <p:nvPr/>
        </p:nvSpPr>
        <p:spPr>
          <a:xfrm>
            <a:off x="8343917" y="511011"/>
            <a:ext cx="109621" cy="183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7" name="object 14"/>
          <p:cNvSpPr/>
          <p:nvPr/>
        </p:nvSpPr>
        <p:spPr>
          <a:xfrm>
            <a:off x="8343917" y="237799"/>
            <a:ext cx="218294" cy="2308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8" name="object 15"/>
          <p:cNvSpPr/>
          <p:nvPr/>
        </p:nvSpPr>
        <p:spPr>
          <a:xfrm>
            <a:off x="8343917" y="736121"/>
            <a:ext cx="218294" cy="47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object 2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91" name="object 2"/>
          <p:cNvSpPr txBox="1"/>
          <p:nvPr>
            <p:ph type="title"/>
          </p:nvPr>
        </p:nvSpPr>
        <p:spPr>
          <a:xfrm>
            <a:off x="415542" y="139064"/>
            <a:ext cx="365950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Concepts</a:t>
            </a:r>
          </a:p>
        </p:txBody>
      </p:sp>
      <p:sp>
        <p:nvSpPr>
          <p:cNvPr id="1592" name="object 3"/>
          <p:cNvSpPr txBox="1"/>
          <p:nvPr/>
        </p:nvSpPr>
        <p:spPr>
          <a:xfrm>
            <a:off x="3792092" y="1035175"/>
            <a:ext cx="4650742" cy="27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434975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S3 stores data as</a:t>
            </a:r>
            <a:r>
              <a:rPr spc="-140"/>
              <a:t> </a:t>
            </a:r>
            <a:r>
              <a:t>objects  within</a:t>
            </a:r>
            <a:r>
              <a:rPr spc="-4"/>
              <a:t> </a:t>
            </a:r>
            <a:r>
              <a:rPr b="1"/>
              <a:t>buckets</a:t>
            </a:r>
          </a:p>
          <a:p>
            <a:pPr marL="355600" marR="349883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spc="0"/>
              <a:t>object is composed of a </a:t>
            </a:r>
            <a:r>
              <a:t>file</a:t>
            </a:r>
            <a:r>
              <a:rPr spc="-110"/>
              <a:t> </a:t>
            </a:r>
            <a:r>
              <a:rPr spc="0"/>
              <a:t>and  optionally any </a:t>
            </a:r>
            <a:r>
              <a:rPr b="1" spc="0"/>
              <a:t>metadata </a:t>
            </a:r>
            <a:r>
              <a:rPr spc="0"/>
              <a:t>that  describes that</a:t>
            </a:r>
            <a:r>
              <a:rPr spc="-79"/>
              <a:t> </a:t>
            </a:r>
            <a:r>
              <a:t>file</a:t>
            </a:r>
          </a:p>
          <a:p>
            <a:pPr marL="355600" marR="274954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60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0"/>
              <a:t>can have </a:t>
            </a:r>
            <a:r>
              <a:rPr b="1" spc="0"/>
              <a:t>up to 100 buckets</a:t>
            </a:r>
            <a:r>
              <a:rPr b="1" spc="-90"/>
              <a:t> </a:t>
            </a:r>
            <a:r>
              <a:rPr spc="0"/>
              <a:t>in  each</a:t>
            </a:r>
            <a:r>
              <a:rPr spc="-35"/>
              <a:t> </a:t>
            </a:r>
            <a:r>
              <a:rPr spc="0"/>
              <a:t>account</a:t>
            </a:r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60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0"/>
              <a:t>can </a:t>
            </a:r>
            <a:r>
              <a:rPr b="1" spc="0"/>
              <a:t>control access </a:t>
            </a:r>
            <a:r>
              <a:rPr spc="0"/>
              <a:t>to the</a:t>
            </a:r>
            <a:r>
              <a:rPr spc="-75"/>
              <a:t> </a:t>
            </a:r>
            <a:r>
              <a:rPr spc="0"/>
              <a:t>bucket  and its</a:t>
            </a:r>
            <a:r>
              <a:rPr spc="-39"/>
              <a:t> </a:t>
            </a:r>
            <a:r>
              <a:rPr spc="0"/>
              <a:t>objects</a:t>
            </a:r>
          </a:p>
        </p:txBody>
      </p:sp>
      <p:sp>
        <p:nvSpPr>
          <p:cNvPr id="1593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4" name="object 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5" name="object 6"/>
          <p:cNvSpPr/>
          <p:nvPr/>
        </p:nvSpPr>
        <p:spPr>
          <a:xfrm>
            <a:off x="8468017" y="378791"/>
            <a:ext cx="249786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6" name="object 7"/>
          <p:cNvSpPr/>
          <p:nvPr/>
        </p:nvSpPr>
        <p:spPr>
          <a:xfrm>
            <a:off x="8717801" y="378791"/>
            <a:ext cx="48073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7" name="object 8"/>
          <p:cNvSpPr/>
          <p:nvPr/>
        </p:nvSpPr>
        <p:spPr>
          <a:xfrm>
            <a:off x="8468017" y="253026"/>
            <a:ext cx="108401" cy="2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8" name="object 9"/>
          <p:cNvSpPr/>
          <p:nvPr/>
        </p:nvSpPr>
        <p:spPr>
          <a:xfrm>
            <a:off x="8468018" y="770477"/>
            <a:ext cx="10840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9" name="object 10"/>
          <p:cNvSpPr/>
          <p:nvPr/>
        </p:nvSpPr>
        <p:spPr>
          <a:xfrm>
            <a:off x="8468017" y="525674"/>
            <a:ext cx="108401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0" name="object 11"/>
          <p:cNvSpPr/>
          <p:nvPr/>
        </p:nvSpPr>
        <p:spPr>
          <a:xfrm>
            <a:off x="8217292" y="378791"/>
            <a:ext cx="250727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1" name="object 12"/>
          <p:cNvSpPr/>
          <p:nvPr/>
        </p:nvSpPr>
        <p:spPr>
          <a:xfrm>
            <a:off x="8193726" y="378791"/>
            <a:ext cx="2" cy="475205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2" name="object 13"/>
          <p:cNvSpPr/>
          <p:nvPr/>
        </p:nvSpPr>
        <p:spPr>
          <a:xfrm>
            <a:off x="8358678" y="770477"/>
            <a:ext cx="109342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3" name="object 14"/>
          <p:cNvSpPr/>
          <p:nvPr/>
        </p:nvSpPr>
        <p:spPr>
          <a:xfrm>
            <a:off x="8358678" y="525674"/>
            <a:ext cx="109342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4" name="object 15"/>
          <p:cNvSpPr/>
          <p:nvPr/>
        </p:nvSpPr>
        <p:spPr>
          <a:xfrm>
            <a:off x="8358678" y="253026"/>
            <a:ext cx="217739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5" name="object 16"/>
          <p:cNvSpPr/>
          <p:nvPr/>
        </p:nvSpPr>
        <p:spPr>
          <a:xfrm>
            <a:off x="8358678" y="750318"/>
            <a:ext cx="217739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6" name="object 17"/>
          <p:cNvSpPr/>
          <p:nvPr/>
        </p:nvSpPr>
        <p:spPr>
          <a:xfrm>
            <a:off x="1648244" y="1738321"/>
            <a:ext cx="587143" cy="7026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7" name="object 18"/>
          <p:cNvSpPr txBox="1"/>
          <p:nvPr/>
        </p:nvSpPr>
        <p:spPr>
          <a:xfrm>
            <a:off x="1636014" y="2579370"/>
            <a:ext cx="679452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6375" marR="5080" indent="-194311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0"/>
              <a:t>m</a:t>
            </a:r>
            <a:r>
              <a:t>azon  </a:t>
            </a:r>
            <a:r>
              <a:rPr spc="-5"/>
              <a:t>S3</a:t>
            </a:r>
          </a:p>
        </p:txBody>
      </p:sp>
      <p:sp>
        <p:nvSpPr>
          <p:cNvPr id="1608" name="object 19"/>
          <p:cNvSpPr/>
          <p:nvPr/>
        </p:nvSpPr>
        <p:spPr>
          <a:xfrm>
            <a:off x="589025" y="2439161"/>
            <a:ext cx="1379604" cy="157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809"/>
                </a:lnTo>
                <a:lnTo>
                  <a:pt x="0" y="10809"/>
                </a:lnTo>
                <a:lnTo>
                  <a:pt x="0" y="21600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9" name="object 20"/>
          <p:cNvSpPr/>
          <p:nvPr/>
        </p:nvSpPr>
        <p:spPr>
          <a:xfrm>
            <a:off x="1968243" y="2439161"/>
            <a:ext cx="1317627" cy="157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809"/>
                </a:lnTo>
                <a:lnTo>
                  <a:pt x="0" y="10809"/>
                </a:lnTo>
                <a:lnTo>
                  <a:pt x="0" y="0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0" name="object 21"/>
          <p:cNvSpPr txBox="1"/>
          <p:nvPr/>
        </p:nvSpPr>
        <p:spPr>
          <a:xfrm>
            <a:off x="319530" y="3367278"/>
            <a:ext cx="571503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4139" marR="5080" indent="-92074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Bucket  </a:t>
            </a:r>
            <a:r>
              <a:rPr spc="-5"/>
              <a:t>with</a:t>
            </a:r>
          </a:p>
        </p:txBody>
      </p:sp>
      <p:sp>
        <p:nvSpPr>
          <p:cNvPr id="1611" name="object 22"/>
          <p:cNvSpPr txBox="1"/>
          <p:nvPr/>
        </p:nvSpPr>
        <p:spPr>
          <a:xfrm>
            <a:off x="289051" y="3793947"/>
            <a:ext cx="63119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Objects</a:t>
            </a:r>
          </a:p>
        </p:txBody>
      </p:sp>
      <p:sp>
        <p:nvSpPr>
          <p:cNvPr id="1612" name="object 23"/>
          <p:cNvSpPr/>
          <p:nvPr/>
        </p:nvSpPr>
        <p:spPr>
          <a:xfrm>
            <a:off x="2918460" y="2604516"/>
            <a:ext cx="731522" cy="7315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3" name="object 24"/>
          <p:cNvSpPr txBox="1"/>
          <p:nvPr/>
        </p:nvSpPr>
        <p:spPr>
          <a:xfrm>
            <a:off x="3006598" y="3332226"/>
            <a:ext cx="57150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Bucket</a:t>
            </a:r>
          </a:p>
        </p:txBody>
      </p:sp>
      <p:sp>
        <p:nvSpPr>
          <p:cNvPr id="1614" name="object 25"/>
          <p:cNvSpPr/>
          <p:nvPr/>
        </p:nvSpPr>
        <p:spPr>
          <a:xfrm>
            <a:off x="875538" y="3062477"/>
            <a:ext cx="844551" cy="442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5" name="object 26"/>
          <p:cNvSpPr/>
          <p:nvPr/>
        </p:nvSpPr>
        <p:spPr>
          <a:xfrm>
            <a:off x="239267" y="2584704"/>
            <a:ext cx="731522" cy="73152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6" name="object 27"/>
          <p:cNvSpPr/>
          <p:nvPr/>
        </p:nvSpPr>
        <p:spPr>
          <a:xfrm>
            <a:off x="1601724" y="3137916"/>
            <a:ext cx="731521" cy="73152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7" name="object 28"/>
          <p:cNvSpPr txBox="1"/>
          <p:nvPr/>
        </p:nvSpPr>
        <p:spPr>
          <a:xfrm>
            <a:off x="1735963" y="3750664"/>
            <a:ext cx="5416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object 2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20" name="object 2"/>
          <p:cNvSpPr txBox="1"/>
          <p:nvPr>
            <p:ph type="title"/>
          </p:nvPr>
        </p:nvSpPr>
        <p:spPr>
          <a:xfrm>
            <a:off x="415543" y="139064"/>
            <a:ext cx="2077087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Object Keys</a:t>
            </a:r>
          </a:p>
        </p:txBody>
      </p:sp>
      <p:sp>
        <p:nvSpPr>
          <p:cNvPr id="1621" name="object 3"/>
          <p:cNvSpPr txBox="1"/>
          <p:nvPr/>
        </p:nvSpPr>
        <p:spPr>
          <a:xfrm>
            <a:off x="419505" y="1035175"/>
            <a:ext cx="7244716" cy="119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object key is </a:t>
            </a:r>
            <a:r>
              <a:rPr spc="0"/>
              <a:t>the </a:t>
            </a:r>
            <a:r>
              <a:t>unique identifier </a:t>
            </a:r>
            <a:r>
              <a:rPr spc="0"/>
              <a:t>for </a:t>
            </a:r>
            <a:r>
              <a:rPr spc="-10"/>
              <a:t>an </a:t>
            </a:r>
            <a:r>
              <a:t>object in a  </a:t>
            </a:r>
            <a:r>
              <a:rPr spc="0"/>
              <a:t>bucket.</a:t>
            </a:r>
          </a:p>
          <a:p>
            <a:pPr indent="1223644">
              <a:spcBef>
                <a:spcPts val="1800"/>
              </a:spcBef>
              <a:def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invalidUrl="" action="" tgtFrame="" tooltip="" history="1" highlightClick="0" endSnd="0"/>
              </a:rPr>
              <a:t>http://</a:t>
            </a:r>
            <a:r>
              <a:rPr>
                <a:hlinkClick r:id="rId2" invalidUrl="" action="" tgtFrame="" tooltip="" history="1" highlightClick="0" endSnd="0"/>
              </a:rPr>
              <a:t>doc</a:t>
            </a:r>
            <a:r>
              <a:rPr>
                <a:hlinkClick r:id="rId2" invalidUrl="" action="" tgtFrame="" tooltip="" history="1" highlightClick="0" endSnd="0"/>
              </a:rPr>
              <a:t>.s3.amazonaws.com/</a:t>
            </a:r>
            <a:r>
              <a:rPr>
                <a:hlinkClick r:id="rId2" invalidUrl="" action="" tgtFrame="" tooltip="" history="1" highlightClick="0" endSnd="0"/>
              </a:rPr>
              <a:t>2006-03-01/AmazonS3.html</a:t>
            </a:r>
          </a:p>
        </p:txBody>
      </p:sp>
      <p:sp>
        <p:nvSpPr>
          <p:cNvPr id="1622" name="object 4"/>
          <p:cNvSpPr txBox="1"/>
          <p:nvPr/>
        </p:nvSpPr>
        <p:spPr>
          <a:xfrm>
            <a:off x="879449" y="2564383"/>
            <a:ext cx="7239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F795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spc="-15"/>
              <a:t>u</a:t>
            </a:r>
            <a:r>
              <a:rPr spc="0"/>
              <a:t>cket</a:t>
            </a:r>
          </a:p>
        </p:txBody>
      </p:sp>
      <p:sp>
        <p:nvSpPr>
          <p:cNvPr id="1623" name="object 5"/>
          <p:cNvSpPr txBox="1"/>
          <p:nvPr/>
        </p:nvSpPr>
        <p:spPr>
          <a:xfrm>
            <a:off x="4150614" y="2607310"/>
            <a:ext cx="11423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Object/Key</a:t>
            </a:r>
          </a:p>
        </p:txBody>
      </p:sp>
      <p:sp>
        <p:nvSpPr>
          <p:cNvPr id="1624" name="object 6"/>
          <p:cNvSpPr/>
          <p:nvPr/>
        </p:nvSpPr>
        <p:spPr>
          <a:xfrm>
            <a:off x="1600200" y="2148838"/>
            <a:ext cx="1257300" cy="9677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5" name="object 7"/>
          <p:cNvSpPr/>
          <p:nvPr/>
        </p:nvSpPr>
        <p:spPr>
          <a:xfrm>
            <a:off x="1766709" y="2315591"/>
            <a:ext cx="744566" cy="4558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6" name="object 8"/>
          <p:cNvSpPr/>
          <p:nvPr/>
        </p:nvSpPr>
        <p:spPr>
          <a:xfrm>
            <a:off x="5277610" y="2200655"/>
            <a:ext cx="1255778" cy="9677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7" name="object 9"/>
          <p:cNvSpPr/>
          <p:nvPr/>
        </p:nvSpPr>
        <p:spPr>
          <a:xfrm>
            <a:off x="5443739" y="2367407"/>
            <a:ext cx="743915" cy="45439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8" name="object 10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9" name="object 11"/>
          <p:cNvSpPr/>
          <p:nvPr/>
        </p:nvSpPr>
        <p:spPr>
          <a:xfrm>
            <a:off x="8468017" y="378791"/>
            <a:ext cx="249786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0" name="object 12"/>
          <p:cNvSpPr/>
          <p:nvPr/>
        </p:nvSpPr>
        <p:spPr>
          <a:xfrm>
            <a:off x="8717801" y="378791"/>
            <a:ext cx="48073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1" name="object 13"/>
          <p:cNvSpPr/>
          <p:nvPr/>
        </p:nvSpPr>
        <p:spPr>
          <a:xfrm>
            <a:off x="8468017" y="253026"/>
            <a:ext cx="108401" cy="2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2" name="object 14"/>
          <p:cNvSpPr/>
          <p:nvPr/>
        </p:nvSpPr>
        <p:spPr>
          <a:xfrm>
            <a:off x="8468018" y="770477"/>
            <a:ext cx="10840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3" name="object 15"/>
          <p:cNvSpPr/>
          <p:nvPr/>
        </p:nvSpPr>
        <p:spPr>
          <a:xfrm>
            <a:off x="8468017" y="525674"/>
            <a:ext cx="108401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4" name="object 16"/>
          <p:cNvSpPr/>
          <p:nvPr/>
        </p:nvSpPr>
        <p:spPr>
          <a:xfrm>
            <a:off x="8217292" y="378791"/>
            <a:ext cx="250727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5" name="object 17"/>
          <p:cNvSpPr/>
          <p:nvPr/>
        </p:nvSpPr>
        <p:spPr>
          <a:xfrm>
            <a:off x="8193726" y="378791"/>
            <a:ext cx="2" cy="475205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6" name="object 18"/>
          <p:cNvSpPr/>
          <p:nvPr/>
        </p:nvSpPr>
        <p:spPr>
          <a:xfrm>
            <a:off x="8358678" y="770477"/>
            <a:ext cx="109342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7" name="object 19"/>
          <p:cNvSpPr/>
          <p:nvPr/>
        </p:nvSpPr>
        <p:spPr>
          <a:xfrm>
            <a:off x="8358678" y="525674"/>
            <a:ext cx="109342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8" name="object 20"/>
          <p:cNvSpPr/>
          <p:nvPr/>
        </p:nvSpPr>
        <p:spPr>
          <a:xfrm>
            <a:off x="8358678" y="253026"/>
            <a:ext cx="217739" cy="23041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9" name="object 21"/>
          <p:cNvSpPr/>
          <p:nvPr/>
        </p:nvSpPr>
        <p:spPr>
          <a:xfrm>
            <a:off x="8358678" y="750318"/>
            <a:ext cx="217739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object 1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42" name="object 2"/>
          <p:cNvSpPr txBox="1"/>
          <p:nvPr>
            <p:ph type="title"/>
          </p:nvPr>
        </p:nvSpPr>
        <p:spPr>
          <a:xfrm>
            <a:off x="415542" y="139064"/>
            <a:ext cx="344297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S3 Security</a:t>
            </a:r>
          </a:p>
        </p:txBody>
      </p:sp>
      <p:sp>
        <p:nvSpPr>
          <p:cNvPr id="1643" name="object 3"/>
          <p:cNvSpPr txBox="1"/>
          <p:nvPr/>
        </p:nvSpPr>
        <p:spPr>
          <a:xfrm>
            <a:off x="419505" y="962171"/>
            <a:ext cx="8019416" cy="256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</a:t>
            </a:r>
            <a:r>
              <a:rPr b="1" spc="-5"/>
              <a:t>control access </a:t>
            </a:r>
            <a:r>
              <a:rPr spc="0"/>
              <a:t>to buckets </a:t>
            </a:r>
            <a:r>
              <a:rPr spc="-5"/>
              <a:t>and objects</a:t>
            </a:r>
            <a:r>
              <a:rPr spc="150"/>
              <a:t> </a:t>
            </a:r>
            <a:r>
              <a:rPr spc="-5"/>
              <a:t>with: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 Control Lists</a:t>
            </a:r>
            <a:r>
              <a:rPr spc="-85"/>
              <a:t> </a:t>
            </a:r>
            <a:r>
              <a:rPr spc="4"/>
              <a:t>(ACLs)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Bucket</a:t>
            </a:r>
            <a:r>
              <a:rPr spc="-39"/>
              <a:t> </a:t>
            </a:r>
            <a:r>
              <a:t>policies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Identity and Access Management (IAM)</a:t>
            </a:r>
            <a:r>
              <a:rPr spc="-250"/>
              <a:t> </a:t>
            </a:r>
            <a:r>
              <a:t>policies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upload or download data </a:t>
            </a:r>
            <a:r>
              <a:rPr spc="0"/>
              <a:t>to </a:t>
            </a:r>
            <a:r>
              <a:rPr spc="-5"/>
              <a:t>Amazon S3 via</a:t>
            </a:r>
            <a:r>
              <a:rPr spc="70"/>
              <a:t> </a:t>
            </a:r>
            <a:r>
              <a:rPr b="1" spc="-5"/>
              <a:t>SSL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encrypted endpoints.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</a:t>
            </a:r>
            <a:r>
              <a:rPr b="1" spc="-10"/>
              <a:t>encrypt </a:t>
            </a:r>
            <a:r>
              <a:rPr b="1" spc="-5"/>
              <a:t>data </a:t>
            </a:r>
            <a:r>
              <a:rPr spc="-5"/>
              <a:t>using </a:t>
            </a:r>
            <a:r>
              <a:rPr spc="-30"/>
              <a:t>AWS</a:t>
            </a:r>
            <a:r>
              <a:rPr spc="5"/>
              <a:t> </a:t>
            </a:r>
            <a:r>
              <a:rPr spc="-5"/>
              <a:t>SDKs.</a:t>
            </a:r>
          </a:p>
        </p:txBody>
      </p:sp>
      <p:sp>
        <p:nvSpPr>
          <p:cNvPr id="1644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5" name="object 5"/>
          <p:cNvSpPr/>
          <p:nvPr/>
        </p:nvSpPr>
        <p:spPr>
          <a:xfrm>
            <a:off x="8468017" y="378791"/>
            <a:ext cx="249786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6" name="object 6"/>
          <p:cNvSpPr/>
          <p:nvPr/>
        </p:nvSpPr>
        <p:spPr>
          <a:xfrm>
            <a:off x="8717801" y="378791"/>
            <a:ext cx="48073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7" name="object 7"/>
          <p:cNvSpPr/>
          <p:nvPr/>
        </p:nvSpPr>
        <p:spPr>
          <a:xfrm>
            <a:off x="8468017" y="253026"/>
            <a:ext cx="108401" cy="2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8" name="object 8"/>
          <p:cNvSpPr/>
          <p:nvPr/>
        </p:nvSpPr>
        <p:spPr>
          <a:xfrm>
            <a:off x="8468018" y="770477"/>
            <a:ext cx="10840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9" name="object 9"/>
          <p:cNvSpPr/>
          <p:nvPr/>
        </p:nvSpPr>
        <p:spPr>
          <a:xfrm>
            <a:off x="8468017" y="525674"/>
            <a:ext cx="108401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0" name="object 10"/>
          <p:cNvSpPr/>
          <p:nvPr/>
        </p:nvSpPr>
        <p:spPr>
          <a:xfrm>
            <a:off x="8217292" y="378791"/>
            <a:ext cx="250727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1" name="object 11"/>
          <p:cNvSpPr/>
          <p:nvPr/>
        </p:nvSpPr>
        <p:spPr>
          <a:xfrm>
            <a:off x="8193726" y="378791"/>
            <a:ext cx="2" cy="475205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2" name="object 12"/>
          <p:cNvSpPr/>
          <p:nvPr/>
        </p:nvSpPr>
        <p:spPr>
          <a:xfrm>
            <a:off x="8358678" y="770477"/>
            <a:ext cx="109342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3" name="object 13"/>
          <p:cNvSpPr/>
          <p:nvPr/>
        </p:nvSpPr>
        <p:spPr>
          <a:xfrm>
            <a:off x="8358678" y="525674"/>
            <a:ext cx="109342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4" name="object 14"/>
          <p:cNvSpPr/>
          <p:nvPr/>
        </p:nvSpPr>
        <p:spPr>
          <a:xfrm>
            <a:off x="8358678" y="253026"/>
            <a:ext cx="217739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5" name="object 15"/>
          <p:cNvSpPr/>
          <p:nvPr/>
        </p:nvSpPr>
        <p:spPr>
          <a:xfrm>
            <a:off x="8358678" y="750318"/>
            <a:ext cx="217739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object 1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58" name="object 2"/>
          <p:cNvSpPr txBox="1"/>
          <p:nvPr>
            <p:ph type="title"/>
          </p:nvPr>
        </p:nvSpPr>
        <p:spPr>
          <a:xfrm>
            <a:off x="415542" y="139064"/>
            <a:ext cx="476504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Object Lifecycle</a:t>
            </a:r>
          </a:p>
        </p:txBody>
      </p:sp>
      <p:sp>
        <p:nvSpPr>
          <p:cNvPr id="1659" name="object 3"/>
          <p:cNvSpPr txBox="1"/>
          <p:nvPr/>
        </p:nvSpPr>
        <p:spPr>
          <a:xfrm>
            <a:off x="419505" y="1009877"/>
            <a:ext cx="7533641" cy="337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0000"/>
              </a:lnSpc>
              <a:spcBef>
                <a:spcPts val="100"/>
              </a:spcBef>
              <a:defRPr b="1" spc="-4" sz="20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Lifecycle </a:t>
            </a:r>
            <a:r>
              <a:rPr spc="0"/>
              <a:t>management </a:t>
            </a:r>
            <a:r>
              <a:rPr b="0" spc="0"/>
              <a:t>defines how Amazon S3 manages</a:t>
            </a:r>
            <a:r>
              <a:rPr b="0" spc="-215"/>
              <a:t> </a:t>
            </a:r>
            <a:r>
              <a:rPr b="0" spc="0"/>
              <a:t>objects  during their lifetime. Some objects that you store in an Amazon S3  bucket might </a:t>
            </a:r>
            <a:r>
              <a:rPr b="0"/>
              <a:t>have </a:t>
            </a:r>
            <a:r>
              <a:rPr b="0" spc="0"/>
              <a:t>a well-defined</a:t>
            </a:r>
            <a:r>
              <a:rPr b="0" spc="-104"/>
              <a:t> </a:t>
            </a:r>
            <a:r>
              <a:rPr b="0" spc="0"/>
              <a:t>lifecycle:</a:t>
            </a:r>
          </a:p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</a:t>
            </a:r>
            <a:r>
              <a:rPr spc="-19"/>
              <a:t> </a:t>
            </a:r>
            <a:r>
              <a:rPr spc="-4"/>
              <a:t>files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Archive</a:t>
            </a:r>
            <a:r>
              <a:rPr spc="-19"/>
              <a:t> </a:t>
            </a:r>
            <a:r>
              <a:t>documents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Digital media</a:t>
            </a:r>
            <a:r>
              <a:rPr spc="-35"/>
              <a:t> </a:t>
            </a:r>
            <a:r>
              <a:t>archives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Financial and healthcare</a:t>
            </a:r>
            <a:r>
              <a:rPr spc="-60"/>
              <a:t> </a:t>
            </a:r>
            <a:r>
              <a:t>records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Raw genomics sequence</a:t>
            </a:r>
            <a:r>
              <a:rPr spc="-95"/>
              <a:t> </a:t>
            </a:r>
            <a:r>
              <a:t>data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Long-term database</a:t>
            </a:r>
            <a:r>
              <a:rPr spc="-104"/>
              <a:t> </a:t>
            </a:r>
            <a:r>
              <a:t>backups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that must be retained for regulatory</a:t>
            </a:r>
            <a:r>
              <a:rPr spc="-190"/>
              <a:t> </a:t>
            </a:r>
            <a:r>
              <a:t>compliance</a:t>
            </a:r>
          </a:p>
        </p:txBody>
      </p:sp>
      <p:sp>
        <p:nvSpPr>
          <p:cNvPr id="1660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1" name="object 5"/>
          <p:cNvSpPr/>
          <p:nvPr/>
        </p:nvSpPr>
        <p:spPr>
          <a:xfrm>
            <a:off x="8468017" y="378791"/>
            <a:ext cx="249786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2" name="object 6"/>
          <p:cNvSpPr/>
          <p:nvPr/>
        </p:nvSpPr>
        <p:spPr>
          <a:xfrm>
            <a:off x="8717801" y="378791"/>
            <a:ext cx="48073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3" name="object 7"/>
          <p:cNvSpPr/>
          <p:nvPr/>
        </p:nvSpPr>
        <p:spPr>
          <a:xfrm>
            <a:off x="8468017" y="253026"/>
            <a:ext cx="108401" cy="2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4" name="object 8"/>
          <p:cNvSpPr/>
          <p:nvPr/>
        </p:nvSpPr>
        <p:spPr>
          <a:xfrm>
            <a:off x="8468018" y="770477"/>
            <a:ext cx="10840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5" name="object 9"/>
          <p:cNvSpPr/>
          <p:nvPr/>
        </p:nvSpPr>
        <p:spPr>
          <a:xfrm>
            <a:off x="8468017" y="525674"/>
            <a:ext cx="108401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6" name="object 10"/>
          <p:cNvSpPr/>
          <p:nvPr/>
        </p:nvSpPr>
        <p:spPr>
          <a:xfrm>
            <a:off x="8217292" y="378791"/>
            <a:ext cx="250727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7" name="object 11"/>
          <p:cNvSpPr/>
          <p:nvPr/>
        </p:nvSpPr>
        <p:spPr>
          <a:xfrm>
            <a:off x="8193726" y="378791"/>
            <a:ext cx="2" cy="475205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8" name="object 12"/>
          <p:cNvSpPr/>
          <p:nvPr/>
        </p:nvSpPr>
        <p:spPr>
          <a:xfrm>
            <a:off x="8358678" y="770477"/>
            <a:ext cx="109342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9" name="object 13"/>
          <p:cNvSpPr/>
          <p:nvPr/>
        </p:nvSpPr>
        <p:spPr>
          <a:xfrm>
            <a:off x="8358678" y="525674"/>
            <a:ext cx="109342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0" name="object 14"/>
          <p:cNvSpPr/>
          <p:nvPr/>
        </p:nvSpPr>
        <p:spPr>
          <a:xfrm>
            <a:off x="8358678" y="253026"/>
            <a:ext cx="217739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1" name="object 15"/>
          <p:cNvSpPr/>
          <p:nvPr/>
        </p:nvSpPr>
        <p:spPr>
          <a:xfrm>
            <a:off x="8358678" y="750318"/>
            <a:ext cx="217739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object 1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74" name="object 2"/>
          <p:cNvSpPr txBox="1"/>
          <p:nvPr>
            <p:ph type="title"/>
          </p:nvPr>
        </p:nvSpPr>
        <p:spPr>
          <a:xfrm>
            <a:off x="415542" y="139064"/>
            <a:ext cx="324675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Pricing</a:t>
            </a:r>
          </a:p>
        </p:txBody>
      </p:sp>
      <p:sp>
        <p:nvSpPr>
          <p:cNvPr id="1675" name="object 3"/>
          <p:cNvSpPr txBox="1"/>
          <p:nvPr/>
        </p:nvSpPr>
        <p:spPr>
          <a:xfrm>
            <a:off x="419505" y="974824"/>
            <a:ext cx="7776210" cy="246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25450" indent="-413384">
              <a:spcBef>
                <a:spcPts val="5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only </a:t>
            </a:r>
            <a:r>
              <a:rPr spc="-4"/>
              <a:t>for </a:t>
            </a:r>
            <a:r>
              <a:t>what you</a:t>
            </a:r>
            <a:r>
              <a:rPr spc="-75"/>
              <a:t> </a:t>
            </a:r>
            <a:r>
              <a:t>use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 minimum</a:t>
            </a:r>
            <a:r>
              <a:rPr spc="-39"/>
              <a:t> </a:t>
            </a:r>
            <a:r>
              <a:t>fee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Prices based on location of your Amazon </a:t>
            </a:r>
            <a:r>
              <a:rPr spc="-4"/>
              <a:t>S3</a:t>
            </a:r>
            <a:r>
              <a:rPr spc="-250"/>
              <a:t> </a:t>
            </a:r>
            <a:r>
              <a:t>bucket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Estimate monthly bill using the </a:t>
            </a:r>
            <a:r>
              <a:rPr b="1" spc="-35"/>
              <a:t>AWS </a:t>
            </a:r>
            <a:r>
              <a:rPr b="1" spc="-4"/>
              <a:t>Simple </a:t>
            </a:r>
            <a:r>
              <a:rPr b="1"/>
              <a:t>Monthly</a:t>
            </a:r>
            <a:r>
              <a:rPr b="1" spc="-90"/>
              <a:t> </a:t>
            </a:r>
            <a:r>
              <a:rPr b="1"/>
              <a:t>Calculator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Pricing is available</a:t>
            </a:r>
            <a:r>
              <a:rPr spc="-19"/>
              <a:t> </a:t>
            </a:r>
            <a:r>
              <a:t>as:</a:t>
            </a:r>
          </a:p>
          <a:p>
            <a:pPr lvl="1" marL="541019" indent="-128269">
              <a:spcBef>
                <a:spcPts val="4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</a:t>
            </a:r>
            <a:r>
              <a:rPr spc="15"/>
              <a:t> </a:t>
            </a:r>
            <a:r>
              <a:t>Pricing</a:t>
            </a:r>
          </a:p>
          <a:p>
            <a:pPr lvl="1" marL="541019" indent="-128269">
              <a:spcBef>
                <a:spcPts val="3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Request</a:t>
            </a:r>
            <a:r>
              <a:rPr spc="5"/>
              <a:t> </a:t>
            </a:r>
            <a:r>
              <a:t>Pricing</a:t>
            </a:r>
          </a:p>
          <a:p>
            <a:pPr lvl="1" marL="541019" indent="-128269">
              <a:spcBef>
                <a:spcPts val="3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</a:t>
            </a:r>
            <a:r>
              <a:rPr spc="-10"/>
              <a:t>Transfer </a:t>
            </a:r>
            <a:r>
              <a:t>Pricing: data transferred out of Amazon</a:t>
            </a:r>
            <a:r>
              <a:rPr spc="0"/>
              <a:t> </a:t>
            </a:r>
            <a:r>
              <a:t>S3</a:t>
            </a:r>
          </a:p>
        </p:txBody>
      </p:sp>
      <p:sp>
        <p:nvSpPr>
          <p:cNvPr id="1676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7" name="object 5"/>
          <p:cNvSpPr/>
          <p:nvPr/>
        </p:nvSpPr>
        <p:spPr>
          <a:xfrm>
            <a:off x="8468017" y="378791"/>
            <a:ext cx="249786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8" name="object 6"/>
          <p:cNvSpPr/>
          <p:nvPr/>
        </p:nvSpPr>
        <p:spPr>
          <a:xfrm>
            <a:off x="8717801" y="378791"/>
            <a:ext cx="48073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9" name="object 7"/>
          <p:cNvSpPr/>
          <p:nvPr/>
        </p:nvSpPr>
        <p:spPr>
          <a:xfrm>
            <a:off x="8468017" y="253026"/>
            <a:ext cx="108401" cy="2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0" name="object 8"/>
          <p:cNvSpPr/>
          <p:nvPr/>
        </p:nvSpPr>
        <p:spPr>
          <a:xfrm>
            <a:off x="8468018" y="770477"/>
            <a:ext cx="10840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1" name="object 9"/>
          <p:cNvSpPr/>
          <p:nvPr/>
        </p:nvSpPr>
        <p:spPr>
          <a:xfrm>
            <a:off x="8468017" y="525674"/>
            <a:ext cx="108401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2" name="object 10"/>
          <p:cNvSpPr/>
          <p:nvPr/>
        </p:nvSpPr>
        <p:spPr>
          <a:xfrm>
            <a:off x="8217292" y="378791"/>
            <a:ext cx="250727" cy="47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3" name="object 11"/>
          <p:cNvSpPr/>
          <p:nvPr/>
        </p:nvSpPr>
        <p:spPr>
          <a:xfrm>
            <a:off x="8193726" y="378791"/>
            <a:ext cx="2" cy="475205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4" name="object 12"/>
          <p:cNvSpPr/>
          <p:nvPr/>
        </p:nvSpPr>
        <p:spPr>
          <a:xfrm>
            <a:off x="8358678" y="770477"/>
            <a:ext cx="109342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5" name="object 13"/>
          <p:cNvSpPr/>
          <p:nvPr/>
        </p:nvSpPr>
        <p:spPr>
          <a:xfrm>
            <a:off x="8358678" y="525674"/>
            <a:ext cx="109342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6" name="object 14"/>
          <p:cNvSpPr/>
          <p:nvPr/>
        </p:nvSpPr>
        <p:spPr>
          <a:xfrm>
            <a:off x="8358678" y="253026"/>
            <a:ext cx="217739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7" name="object 15"/>
          <p:cNvSpPr/>
          <p:nvPr/>
        </p:nvSpPr>
        <p:spPr>
          <a:xfrm>
            <a:off x="8358678" y="750318"/>
            <a:ext cx="217739" cy="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8" name="object 16"/>
          <p:cNvSpPr/>
          <p:nvPr/>
        </p:nvSpPr>
        <p:spPr>
          <a:xfrm>
            <a:off x="7094449" y="3216635"/>
            <a:ext cx="1463704" cy="10844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 txBox="1"/>
          <p:nvPr/>
        </p:nvSpPr>
        <p:spPr>
          <a:xfrm>
            <a:off x="1641474" y="4154830"/>
            <a:ext cx="306073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2010</a:t>
            </a:r>
          </a:p>
        </p:txBody>
      </p:sp>
      <p:sp>
        <p:nvSpPr>
          <p:cNvPr id="127" name="object 3"/>
          <p:cNvSpPr txBox="1"/>
          <p:nvPr/>
        </p:nvSpPr>
        <p:spPr>
          <a:xfrm>
            <a:off x="1667380" y="3595573"/>
            <a:ext cx="2787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61</a:t>
            </a:r>
          </a:p>
        </p:txBody>
      </p:sp>
      <p:sp>
        <p:nvSpPr>
          <p:cNvPr id="128" name="object 4"/>
          <p:cNvSpPr txBox="1"/>
          <p:nvPr/>
        </p:nvSpPr>
        <p:spPr>
          <a:xfrm>
            <a:off x="5223764" y="2251329"/>
            <a:ext cx="4051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516</a:t>
            </a:r>
          </a:p>
        </p:txBody>
      </p:sp>
      <p:sp>
        <p:nvSpPr>
          <p:cNvPr id="129" name="object 5"/>
          <p:cNvSpPr txBox="1"/>
          <p:nvPr/>
        </p:nvSpPr>
        <p:spPr>
          <a:xfrm>
            <a:off x="7136383" y="1180846"/>
            <a:ext cx="6102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1,</a:t>
            </a:r>
            <a:r>
              <a:rPr spc="-15"/>
              <a:t>0</a:t>
            </a:r>
            <a:r>
              <a:rPr spc="95"/>
              <a:t>1</a:t>
            </a:r>
            <a:r>
              <a:t>7</a:t>
            </a:r>
          </a:p>
        </p:txBody>
      </p:sp>
      <p:sp>
        <p:nvSpPr>
          <p:cNvPr id="130" name="object 6"/>
          <p:cNvSpPr txBox="1"/>
          <p:nvPr/>
        </p:nvSpPr>
        <p:spPr>
          <a:xfrm>
            <a:off x="3463544" y="3361690"/>
            <a:ext cx="4051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159</a:t>
            </a:r>
          </a:p>
        </p:txBody>
      </p:sp>
      <p:sp>
        <p:nvSpPr>
          <p:cNvPr id="131" name="object 7"/>
          <p:cNvSpPr/>
          <p:nvPr/>
        </p:nvSpPr>
        <p:spPr>
          <a:xfrm>
            <a:off x="1738883" y="3922776"/>
            <a:ext cx="140210" cy="1402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object 8"/>
          <p:cNvSpPr/>
          <p:nvPr/>
        </p:nvSpPr>
        <p:spPr>
          <a:xfrm>
            <a:off x="3593591" y="3685032"/>
            <a:ext cx="138686" cy="1402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" name="object 9"/>
          <p:cNvSpPr/>
          <p:nvPr/>
        </p:nvSpPr>
        <p:spPr>
          <a:xfrm>
            <a:off x="5420867" y="2787394"/>
            <a:ext cx="138686" cy="1402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object 10"/>
          <p:cNvSpPr/>
          <p:nvPr/>
        </p:nvSpPr>
        <p:spPr>
          <a:xfrm>
            <a:off x="7205471" y="1522474"/>
            <a:ext cx="138685" cy="1402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object 11"/>
          <p:cNvSpPr txBox="1"/>
          <p:nvPr/>
        </p:nvSpPr>
        <p:spPr>
          <a:xfrm>
            <a:off x="3501390" y="4154830"/>
            <a:ext cx="30607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2012</a:t>
            </a:r>
          </a:p>
        </p:txBody>
      </p:sp>
      <p:sp>
        <p:nvSpPr>
          <p:cNvPr id="136" name="object 12"/>
          <p:cNvSpPr txBox="1"/>
          <p:nvPr/>
        </p:nvSpPr>
        <p:spPr>
          <a:xfrm>
            <a:off x="5329173" y="4154830"/>
            <a:ext cx="30607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137" name="object 13"/>
          <p:cNvSpPr txBox="1"/>
          <p:nvPr/>
        </p:nvSpPr>
        <p:spPr>
          <a:xfrm>
            <a:off x="7074789" y="4154830"/>
            <a:ext cx="30607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138" name="object 14"/>
          <p:cNvSpPr txBox="1"/>
          <p:nvPr/>
        </p:nvSpPr>
        <p:spPr>
          <a:xfrm>
            <a:off x="389026" y="771269"/>
            <a:ext cx="5278755" cy="83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9" sz="1000">
                <a:solidFill>
                  <a:srgbClr val="6C6D6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has been continually expanding </a:t>
            </a:r>
            <a:r>
              <a:rPr spc="-4"/>
              <a:t>its </a:t>
            </a:r>
            <a:r>
              <a:rPr spc="0"/>
              <a:t>services </a:t>
            </a:r>
            <a:r>
              <a:rPr spc="-4"/>
              <a:t>to </a:t>
            </a:r>
            <a:r>
              <a:rPr spc="0"/>
              <a:t>support </a:t>
            </a:r>
            <a:r>
              <a:rPr spc="-4"/>
              <a:t>virtually </a:t>
            </a:r>
            <a:r>
              <a:rPr spc="0"/>
              <a:t>any cloud workload,  and it now has more than 90 services that range from compute, storage, networking,  database, analytics, application services, deployment, management, developer, mobile,  Internet of Things </a:t>
            </a:r>
            <a:r>
              <a:rPr spc="-4"/>
              <a:t>(IoT), </a:t>
            </a:r>
            <a:r>
              <a:rPr spc="0"/>
              <a:t>Artificial Intelligence </a:t>
            </a:r>
            <a:r>
              <a:rPr spc="-4"/>
              <a:t>(AI), security, </a:t>
            </a:r>
            <a:r>
              <a:rPr spc="0"/>
              <a:t>hybrid and enterprise  applications. </a:t>
            </a:r>
            <a:r>
              <a:t>AWS </a:t>
            </a:r>
            <a:r>
              <a:rPr spc="0"/>
              <a:t>has launched a </a:t>
            </a:r>
            <a:r>
              <a:rPr spc="-4"/>
              <a:t>total </a:t>
            </a:r>
            <a:r>
              <a:rPr spc="0"/>
              <a:t>of 1,017 new features and/or services </a:t>
            </a:r>
            <a:r>
              <a:rPr spc="-4"/>
              <a:t>year to  </a:t>
            </a:r>
            <a:r>
              <a:rPr spc="0"/>
              <a:t>date* - for a </a:t>
            </a:r>
            <a:r>
              <a:rPr spc="-4"/>
              <a:t>total </a:t>
            </a:r>
            <a:r>
              <a:rPr spc="0"/>
              <a:t>of 2,913 new features and/or services since inception in</a:t>
            </a:r>
            <a:r>
              <a:rPr spc="-125"/>
              <a:t> </a:t>
            </a:r>
            <a:r>
              <a:rPr spc="0"/>
              <a:t>2006.</a:t>
            </a:r>
          </a:p>
        </p:txBody>
      </p:sp>
      <p:sp>
        <p:nvSpPr>
          <p:cNvPr id="139" name="object 15"/>
          <p:cNvSpPr txBox="1"/>
          <p:nvPr>
            <p:ph type="title"/>
          </p:nvPr>
        </p:nvSpPr>
        <p:spPr>
          <a:xfrm>
            <a:off x="389024" y="217676"/>
            <a:ext cx="3811908" cy="42227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2600">
                <a:solidFill>
                  <a:srgbClr val="3D3D3D"/>
                </a:solidFill>
              </a:defRPr>
            </a:pPr>
            <a:r>
              <a:t>AWS </a:t>
            </a:r>
            <a:r>
              <a:rPr spc="0"/>
              <a:t>Pace of</a:t>
            </a:r>
            <a:r>
              <a:t> </a:t>
            </a:r>
            <a:r>
              <a:rPr spc="0"/>
              <a:t>Innovation</a:t>
            </a:r>
          </a:p>
        </p:txBody>
      </p:sp>
      <p:sp>
        <p:nvSpPr>
          <p:cNvPr id="140" name="object 16"/>
          <p:cNvSpPr/>
          <p:nvPr/>
        </p:nvSpPr>
        <p:spPr>
          <a:xfrm>
            <a:off x="1836420" y="3776471"/>
            <a:ext cx="1825752" cy="3002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object 17"/>
          <p:cNvSpPr/>
          <p:nvPr/>
        </p:nvSpPr>
        <p:spPr>
          <a:xfrm flipV="1">
            <a:off x="1879092" y="3803903"/>
            <a:ext cx="1735202" cy="205767"/>
          </a:xfrm>
          <a:prstGeom prst="line">
            <a:avLst/>
          </a:prstGeom>
          <a:ln w="9144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object 18"/>
          <p:cNvSpPr/>
          <p:nvPr/>
        </p:nvSpPr>
        <p:spPr>
          <a:xfrm>
            <a:off x="3688079" y="2878833"/>
            <a:ext cx="1799846" cy="94335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object 19"/>
          <p:cNvSpPr/>
          <p:nvPr/>
        </p:nvSpPr>
        <p:spPr>
          <a:xfrm flipV="1">
            <a:off x="3732276" y="2906265"/>
            <a:ext cx="1708277" cy="848744"/>
          </a:xfrm>
          <a:prstGeom prst="line">
            <a:avLst/>
          </a:prstGeom>
          <a:ln w="9144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object 20"/>
          <p:cNvSpPr/>
          <p:nvPr/>
        </p:nvSpPr>
        <p:spPr>
          <a:xfrm>
            <a:off x="5494020" y="1613916"/>
            <a:ext cx="1778508" cy="12603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object 21"/>
          <p:cNvSpPr/>
          <p:nvPr/>
        </p:nvSpPr>
        <p:spPr>
          <a:xfrm flipV="1">
            <a:off x="5539740" y="1641348"/>
            <a:ext cx="1685927" cy="1166242"/>
          </a:xfrm>
          <a:prstGeom prst="line">
            <a:avLst/>
          </a:prstGeom>
          <a:ln w="9144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object 22"/>
          <p:cNvSpPr txBox="1"/>
          <p:nvPr/>
        </p:nvSpPr>
        <p:spPr>
          <a:xfrm>
            <a:off x="312216" y="4898092"/>
            <a:ext cx="11506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900">
                <a:solidFill>
                  <a:srgbClr val="B6B6B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*As </a:t>
            </a:r>
            <a:r>
              <a:rPr spc="0"/>
              <a:t>of </a:t>
            </a:r>
            <a:r>
              <a:t>1 </a:t>
            </a:r>
            <a:r>
              <a:rPr spc="0"/>
              <a:t>January</a:t>
            </a:r>
            <a:r>
              <a:rPr spc="-80"/>
              <a:t> </a:t>
            </a:r>
            <a:r>
              <a:t>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object 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91" name="object 2"/>
          <p:cNvSpPr txBox="1"/>
          <p:nvPr>
            <p:ph type="title"/>
          </p:nvPr>
        </p:nvSpPr>
        <p:spPr>
          <a:xfrm>
            <a:off x="415542" y="139064"/>
            <a:ext cx="271335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Glacier</a:t>
            </a:r>
          </a:p>
        </p:txBody>
      </p:sp>
      <p:sp>
        <p:nvSpPr>
          <p:cNvPr id="1692" name="object 3"/>
          <p:cNvSpPr txBox="1"/>
          <p:nvPr/>
        </p:nvSpPr>
        <p:spPr>
          <a:xfrm>
            <a:off x="419506" y="962023"/>
            <a:ext cx="7757794" cy="202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Long </a:t>
            </a:r>
            <a:r>
              <a:rPr spc="0"/>
              <a:t>term </a:t>
            </a:r>
            <a:r>
              <a:t>low-cost archiving</a:t>
            </a:r>
            <a:r>
              <a:rPr spc="40"/>
              <a:t> </a:t>
            </a:r>
            <a:r>
              <a:t>service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Optimal </a:t>
            </a:r>
            <a:r>
              <a:rPr spc="0"/>
              <a:t>for </a:t>
            </a:r>
            <a:r>
              <a:t>infrequently accessed</a:t>
            </a:r>
            <a:r>
              <a:rPr spc="20"/>
              <a:t> </a:t>
            </a:r>
            <a:r>
              <a:t>data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Designed </a:t>
            </a:r>
            <a:r>
              <a:rPr spc="0"/>
              <a:t>for </a:t>
            </a:r>
            <a:r>
              <a:t>99.999999999%</a:t>
            </a:r>
            <a:r>
              <a:rPr spc="75"/>
              <a:t> </a:t>
            </a:r>
            <a:r>
              <a:t>durability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Three to five </a:t>
            </a:r>
            <a:r>
              <a:rPr spc="-5"/>
              <a:t>hours’ retrieval</a:t>
            </a:r>
            <a:r>
              <a:rPr spc="-80"/>
              <a:t> </a:t>
            </a:r>
            <a:r>
              <a:rPr spc="-5"/>
              <a:t>time*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Less </a:t>
            </a:r>
            <a:r>
              <a:rPr spc="0"/>
              <a:t>than </a:t>
            </a:r>
            <a:r>
              <a:t>$0.004 per </a:t>
            </a:r>
            <a:r>
              <a:rPr spc="0"/>
              <a:t>GB/month </a:t>
            </a:r>
            <a:r>
              <a:t>(depending </a:t>
            </a:r>
            <a:r>
              <a:rPr spc="0"/>
              <a:t>on</a:t>
            </a:r>
            <a:r>
              <a:rPr spc="35"/>
              <a:t> </a:t>
            </a:r>
            <a:r>
              <a:t>region)</a:t>
            </a:r>
          </a:p>
        </p:txBody>
      </p:sp>
      <p:sp>
        <p:nvSpPr>
          <p:cNvPr id="1693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4" name="object 5"/>
          <p:cNvSpPr/>
          <p:nvPr/>
        </p:nvSpPr>
        <p:spPr>
          <a:xfrm>
            <a:off x="8159494" y="246887"/>
            <a:ext cx="626366" cy="7498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object 1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97" name="object 2"/>
          <p:cNvSpPr/>
          <p:nvPr/>
        </p:nvSpPr>
        <p:spPr>
          <a:xfrm>
            <a:off x="266699" y="777239"/>
            <a:ext cx="8619746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7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1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89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8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9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0" name="object 5"/>
          <p:cNvSpPr txBox="1"/>
          <p:nvPr>
            <p:ph type="title"/>
          </p:nvPr>
        </p:nvSpPr>
        <p:spPr>
          <a:xfrm>
            <a:off x="415543" y="139064"/>
            <a:ext cx="5794378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Elastic Block Store</a:t>
            </a:r>
            <a:r>
              <a:rPr spc="0"/>
              <a:t> </a:t>
            </a:r>
            <a:r>
              <a:t>(EBS)</a:t>
            </a:r>
          </a:p>
        </p:txBody>
      </p:sp>
      <p:sp>
        <p:nvSpPr>
          <p:cNvPr id="1701" name="object 6"/>
          <p:cNvSpPr txBox="1"/>
          <p:nvPr/>
        </p:nvSpPr>
        <p:spPr>
          <a:xfrm>
            <a:off x="2313557" y="1406396"/>
            <a:ext cx="5703573" cy="155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166370" indent="-343533"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Persistent block </a:t>
            </a:r>
            <a:r>
              <a:rPr spc="-4"/>
              <a:t>level </a:t>
            </a:r>
            <a:r>
              <a:t>storage </a:t>
            </a:r>
            <a:r>
              <a:rPr b="0"/>
              <a:t>volumes</a:t>
            </a:r>
            <a:r>
              <a:rPr b="0" spc="-114"/>
              <a:t> </a:t>
            </a:r>
            <a:r>
              <a:rPr b="0" spc="-9"/>
              <a:t>offer  </a:t>
            </a:r>
            <a:r>
              <a:rPr b="0"/>
              <a:t>consistent and low-latency</a:t>
            </a:r>
            <a:r>
              <a:rPr b="0" spc="-95"/>
              <a:t> </a:t>
            </a:r>
            <a:r>
              <a:rPr b="0"/>
              <a:t>performance.</a:t>
            </a:r>
          </a:p>
          <a:p>
            <a:pPr marL="355600" marR="5080" indent="-343533">
              <a:spcBef>
                <a:spcPts val="400"/>
              </a:spcBef>
              <a:buSzPct val="100000"/>
              <a:buChar char="•"/>
              <a:tabLst>
                <a:tab pos="3556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Stored data is automatically replicated within</a:t>
            </a:r>
            <a:r>
              <a:rPr spc="-140"/>
              <a:t> </a:t>
            </a:r>
            <a:r>
              <a:t>its  </a:t>
            </a:r>
            <a:r>
              <a:rPr spc="-4"/>
              <a:t>Availability</a:t>
            </a:r>
            <a:r>
              <a:rPr spc="4"/>
              <a:t> </a:t>
            </a:r>
            <a:r>
              <a:t>Zone.</a:t>
            </a:r>
          </a:p>
          <a:p>
            <a:pPr marL="355600" indent="-343533">
              <a:spcBef>
                <a:spcPts val="400"/>
              </a:spcBef>
              <a:buSzPct val="100000"/>
              <a:buChar char="•"/>
              <a:tabLst>
                <a:tab pos="3556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Snapshots are stored durably in Amazon</a:t>
            </a:r>
            <a:r>
              <a:rPr spc="-250"/>
              <a:t> </a:t>
            </a:r>
            <a:r>
              <a:t>S3.</a:t>
            </a:r>
          </a:p>
        </p:txBody>
      </p:sp>
      <p:sp>
        <p:nvSpPr>
          <p:cNvPr id="1702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3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4" name="object 9"/>
          <p:cNvSpPr/>
          <p:nvPr/>
        </p:nvSpPr>
        <p:spPr>
          <a:xfrm>
            <a:off x="1138427" y="1807247"/>
            <a:ext cx="520720" cy="575297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5" name="object 10"/>
          <p:cNvSpPr/>
          <p:nvPr/>
        </p:nvSpPr>
        <p:spPr>
          <a:xfrm>
            <a:off x="1145114" y="1677922"/>
            <a:ext cx="502341" cy="6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6" name="object 11"/>
          <p:cNvSpPr/>
          <p:nvPr/>
        </p:nvSpPr>
        <p:spPr>
          <a:xfrm>
            <a:off x="1138427" y="2382541"/>
            <a:ext cx="520720" cy="28556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7" name="object 12"/>
          <p:cNvSpPr/>
          <p:nvPr/>
        </p:nvSpPr>
        <p:spPr>
          <a:xfrm>
            <a:off x="1145114" y="1757283"/>
            <a:ext cx="502340" cy="2"/>
          </a:xfrm>
          <a:prstGeom prst="line">
            <a:avLst/>
          </a:prstGeom>
          <a:ln w="27707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8" name="object 13"/>
          <p:cNvSpPr/>
          <p:nvPr/>
        </p:nvSpPr>
        <p:spPr>
          <a:xfrm>
            <a:off x="821435" y="2529838"/>
            <a:ext cx="130454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9" name="object 14"/>
          <p:cNvSpPr txBox="1"/>
          <p:nvPr/>
        </p:nvSpPr>
        <p:spPr>
          <a:xfrm>
            <a:off x="1005941" y="2649472"/>
            <a:ext cx="77025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57479" marR="5080" indent="-145414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 EBS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object 7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712" name="object 2"/>
          <p:cNvSpPr txBox="1"/>
          <p:nvPr>
            <p:ph type="title"/>
          </p:nvPr>
        </p:nvSpPr>
        <p:spPr>
          <a:xfrm>
            <a:off x="415543" y="139064"/>
            <a:ext cx="3854453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Lifecycle</a:t>
            </a:r>
          </a:p>
        </p:txBody>
      </p:sp>
      <p:sp>
        <p:nvSpPr>
          <p:cNvPr id="1713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4" name="object 4"/>
          <p:cNvSpPr/>
          <p:nvPr/>
        </p:nvSpPr>
        <p:spPr>
          <a:xfrm>
            <a:off x="8203692" y="375942"/>
            <a:ext cx="501190" cy="57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5" name="object 5"/>
          <p:cNvSpPr/>
          <p:nvPr/>
        </p:nvSpPr>
        <p:spPr>
          <a:xfrm>
            <a:off x="8210398" y="289894"/>
            <a:ext cx="39890" cy="2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6" name="object 6"/>
          <p:cNvSpPr/>
          <p:nvPr/>
        </p:nvSpPr>
        <p:spPr>
          <a:xfrm>
            <a:off x="8203692" y="964223"/>
            <a:ext cx="521409" cy="2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7" name="object 7"/>
          <p:cNvSpPr/>
          <p:nvPr/>
        </p:nvSpPr>
        <p:spPr>
          <a:xfrm>
            <a:off x="8210398" y="312260"/>
            <a:ext cx="59597" cy="2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8" name="object 8"/>
          <p:cNvSpPr/>
          <p:nvPr/>
        </p:nvSpPr>
        <p:spPr>
          <a:xfrm>
            <a:off x="2368842" y="913080"/>
            <a:ext cx="3594295" cy="3820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23" name="object 9"/>
          <p:cNvGrpSpPr/>
          <p:nvPr/>
        </p:nvGrpSpPr>
        <p:grpSpPr>
          <a:xfrm>
            <a:off x="2411857" y="1038043"/>
            <a:ext cx="3234465" cy="3378203"/>
            <a:chOff x="0" y="0"/>
            <a:chExt cx="3234463" cy="3378202"/>
          </a:xfrm>
        </p:grpSpPr>
        <p:sp>
          <p:nvSpPr>
            <p:cNvPr id="1719" name="Shape"/>
            <p:cNvSpPr/>
            <p:nvPr/>
          </p:nvSpPr>
          <p:spPr>
            <a:xfrm>
              <a:off x="600963" y="2654301"/>
              <a:ext cx="2169200" cy="72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52" y="0"/>
                  </a:moveTo>
                  <a:lnTo>
                    <a:pt x="0" y="3411"/>
                  </a:lnTo>
                  <a:lnTo>
                    <a:pt x="880" y="21600"/>
                  </a:lnTo>
                  <a:lnTo>
                    <a:pt x="2361" y="16295"/>
                  </a:lnTo>
                  <a:lnTo>
                    <a:pt x="17617" y="16295"/>
                  </a:lnTo>
                  <a:lnTo>
                    <a:pt x="17814" y="15916"/>
                  </a:lnTo>
                  <a:lnTo>
                    <a:pt x="18201" y="15537"/>
                  </a:lnTo>
                  <a:lnTo>
                    <a:pt x="18582" y="14779"/>
                  </a:lnTo>
                  <a:lnTo>
                    <a:pt x="18957" y="14021"/>
                  </a:lnTo>
                  <a:lnTo>
                    <a:pt x="19326" y="13263"/>
                  </a:lnTo>
                  <a:lnTo>
                    <a:pt x="19688" y="12505"/>
                  </a:lnTo>
                  <a:lnTo>
                    <a:pt x="20043" y="11747"/>
                  </a:lnTo>
                  <a:lnTo>
                    <a:pt x="20391" y="10989"/>
                  </a:lnTo>
                  <a:lnTo>
                    <a:pt x="20731" y="10232"/>
                  </a:lnTo>
                  <a:lnTo>
                    <a:pt x="21064" y="9095"/>
                  </a:lnTo>
                  <a:lnTo>
                    <a:pt x="21389" y="8337"/>
                  </a:lnTo>
                  <a:lnTo>
                    <a:pt x="21600" y="7579"/>
                  </a:lnTo>
                  <a:lnTo>
                    <a:pt x="8879" y="7579"/>
                  </a:lnTo>
                  <a:lnTo>
                    <a:pt x="8411" y="7200"/>
                  </a:lnTo>
                  <a:lnTo>
                    <a:pt x="7942" y="7200"/>
                  </a:lnTo>
                  <a:lnTo>
                    <a:pt x="5595" y="5305"/>
                  </a:lnTo>
                  <a:lnTo>
                    <a:pt x="7052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0" name="Shape"/>
            <p:cNvSpPr/>
            <p:nvPr/>
          </p:nvSpPr>
          <p:spPr>
            <a:xfrm>
              <a:off x="1523063" y="469900"/>
              <a:ext cx="1711401" cy="243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33" y="0"/>
                  </a:moveTo>
                  <a:lnTo>
                    <a:pt x="0" y="0"/>
                  </a:lnTo>
                  <a:lnTo>
                    <a:pt x="580" y="112"/>
                  </a:lnTo>
                  <a:lnTo>
                    <a:pt x="1161" y="112"/>
                  </a:lnTo>
                  <a:lnTo>
                    <a:pt x="1743" y="225"/>
                  </a:lnTo>
                  <a:lnTo>
                    <a:pt x="2325" y="225"/>
                  </a:lnTo>
                  <a:lnTo>
                    <a:pt x="4641" y="675"/>
                  </a:lnTo>
                  <a:lnTo>
                    <a:pt x="5214" y="900"/>
                  </a:lnTo>
                  <a:lnTo>
                    <a:pt x="5784" y="1012"/>
                  </a:lnTo>
                  <a:lnTo>
                    <a:pt x="6350" y="1237"/>
                  </a:lnTo>
                  <a:lnTo>
                    <a:pt x="6905" y="1462"/>
                  </a:lnTo>
                  <a:lnTo>
                    <a:pt x="7446" y="1687"/>
                  </a:lnTo>
                  <a:lnTo>
                    <a:pt x="7972" y="1912"/>
                  </a:lnTo>
                  <a:lnTo>
                    <a:pt x="8483" y="2137"/>
                  </a:lnTo>
                  <a:lnTo>
                    <a:pt x="8979" y="2362"/>
                  </a:lnTo>
                  <a:lnTo>
                    <a:pt x="9459" y="2700"/>
                  </a:lnTo>
                  <a:lnTo>
                    <a:pt x="9923" y="2925"/>
                  </a:lnTo>
                  <a:lnTo>
                    <a:pt x="10371" y="3262"/>
                  </a:lnTo>
                  <a:lnTo>
                    <a:pt x="10803" y="3487"/>
                  </a:lnTo>
                  <a:lnTo>
                    <a:pt x="11217" y="3825"/>
                  </a:lnTo>
                  <a:lnTo>
                    <a:pt x="11615" y="4162"/>
                  </a:lnTo>
                  <a:lnTo>
                    <a:pt x="11996" y="4387"/>
                  </a:lnTo>
                  <a:lnTo>
                    <a:pt x="12359" y="4725"/>
                  </a:lnTo>
                  <a:lnTo>
                    <a:pt x="12705" y="5062"/>
                  </a:lnTo>
                  <a:lnTo>
                    <a:pt x="13032" y="5400"/>
                  </a:lnTo>
                  <a:lnTo>
                    <a:pt x="13342" y="5850"/>
                  </a:lnTo>
                  <a:lnTo>
                    <a:pt x="13633" y="6187"/>
                  </a:lnTo>
                  <a:lnTo>
                    <a:pt x="13905" y="6525"/>
                  </a:lnTo>
                  <a:lnTo>
                    <a:pt x="14158" y="6862"/>
                  </a:lnTo>
                  <a:lnTo>
                    <a:pt x="14392" y="7312"/>
                  </a:lnTo>
                  <a:lnTo>
                    <a:pt x="14607" y="7650"/>
                  </a:lnTo>
                  <a:lnTo>
                    <a:pt x="14802" y="7987"/>
                  </a:lnTo>
                  <a:lnTo>
                    <a:pt x="14976" y="8437"/>
                  </a:lnTo>
                  <a:lnTo>
                    <a:pt x="15131" y="8775"/>
                  </a:lnTo>
                  <a:lnTo>
                    <a:pt x="15265" y="9225"/>
                  </a:lnTo>
                  <a:lnTo>
                    <a:pt x="15378" y="9562"/>
                  </a:lnTo>
                  <a:lnTo>
                    <a:pt x="15470" y="10012"/>
                  </a:lnTo>
                  <a:lnTo>
                    <a:pt x="15541" y="10462"/>
                  </a:lnTo>
                  <a:lnTo>
                    <a:pt x="15591" y="10800"/>
                  </a:lnTo>
                  <a:lnTo>
                    <a:pt x="15618" y="11250"/>
                  </a:lnTo>
                  <a:lnTo>
                    <a:pt x="15624" y="11588"/>
                  </a:lnTo>
                  <a:lnTo>
                    <a:pt x="15607" y="12038"/>
                  </a:lnTo>
                  <a:lnTo>
                    <a:pt x="15568" y="12488"/>
                  </a:lnTo>
                  <a:lnTo>
                    <a:pt x="15505" y="12825"/>
                  </a:lnTo>
                  <a:lnTo>
                    <a:pt x="15420" y="13275"/>
                  </a:lnTo>
                  <a:lnTo>
                    <a:pt x="15312" y="13613"/>
                  </a:lnTo>
                  <a:lnTo>
                    <a:pt x="15180" y="14063"/>
                  </a:lnTo>
                  <a:lnTo>
                    <a:pt x="15024" y="14513"/>
                  </a:lnTo>
                  <a:lnTo>
                    <a:pt x="14843" y="14850"/>
                  </a:lnTo>
                  <a:lnTo>
                    <a:pt x="14639" y="15300"/>
                  </a:lnTo>
                  <a:lnTo>
                    <a:pt x="14413" y="15638"/>
                  </a:lnTo>
                  <a:lnTo>
                    <a:pt x="14168" y="15975"/>
                  </a:lnTo>
                  <a:lnTo>
                    <a:pt x="13902" y="16425"/>
                  </a:lnTo>
                  <a:lnTo>
                    <a:pt x="13618" y="16763"/>
                  </a:lnTo>
                  <a:lnTo>
                    <a:pt x="13315" y="17100"/>
                  </a:lnTo>
                  <a:lnTo>
                    <a:pt x="12994" y="17438"/>
                  </a:lnTo>
                  <a:lnTo>
                    <a:pt x="12655" y="17775"/>
                  </a:lnTo>
                  <a:lnTo>
                    <a:pt x="12300" y="18000"/>
                  </a:lnTo>
                  <a:lnTo>
                    <a:pt x="11929" y="18338"/>
                  </a:lnTo>
                  <a:lnTo>
                    <a:pt x="11542" y="18675"/>
                  </a:lnTo>
                  <a:lnTo>
                    <a:pt x="11140" y="18900"/>
                  </a:lnTo>
                  <a:lnTo>
                    <a:pt x="10723" y="19125"/>
                  </a:lnTo>
                  <a:lnTo>
                    <a:pt x="10292" y="19463"/>
                  </a:lnTo>
                  <a:lnTo>
                    <a:pt x="9848" y="19688"/>
                  </a:lnTo>
                  <a:lnTo>
                    <a:pt x="9391" y="19913"/>
                  </a:lnTo>
                  <a:lnTo>
                    <a:pt x="8922" y="20138"/>
                  </a:lnTo>
                  <a:lnTo>
                    <a:pt x="8441" y="20250"/>
                  </a:lnTo>
                  <a:lnTo>
                    <a:pt x="7949" y="20475"/>
                  </a:lnTo>
                  <a:lnTo>
                    <a:pt x="7446" y="20700"/>
                  </a:lnTo>
                  <a:lnTo>
                    <a:pt x="5880" y="21038"/>
                  </a:lnTo>
                  <a:lnTo>
                    <a:pt x="3679" y="21488"/>
                  </a:lnTo>
                  <a:lnTo>
                    <a:pt x="3112" y="21488"/>
                  </a:lnTo>
                  <a:lnTo>
                    <a:pt x="2540" y="21600"/>
                  </a:lnTo>
                  <a:lnTo>
                    <a:pt x="15740" y="21600"/>
                  </a:lnTo>
                  <a:lnTo>
                    <a:pt x="15874" y="21488"/>
                  </a:lnTo>
                  <a:lnTo>
                    <a:pt x="16265" y="21263"/>
                  </a:lnTo>
                  <a:lnTo>
                    <a:pt x="16645" y="20925"/>
                  </a:lnTo>
                  <a:lnTo>
                    <a:pt x="17014" y="20588"/>
                  </a:lnTo>
                  <a:lnTo>
                    <a:pt x="17372" y="20363"/>
                  </a:lnTo>
                  <a:lnTo>
                    <a:pt x="17717" y="20025"/>
                  </a:lnTo>
                  <a:lnTo>
                    <a:pt x="18051" y="19688"/>
                  </a:lnTo>
                  <a:lnTo>
                    <a:pt x="18372" y="19350"/>
                  </a:lnTo>
                  <a:lnTo>
                    <a:pt x="18681" y="19013"/>
                  </a:lnTo>
                  <a:lnTo>
                    <a:pt x="18976" y="18563"/>
                  </a:lnTo>
                  <a:lnTo>
                    <a:pt x="19259" y="18225"/>
                  </a:lnTo>
                  <a:lnTo>
                    <a:pt x="19527" y="17888"/>
                  </a:lnTo>
                  <a:lnTo>
                    <a:pt x="19782" y="17438"/>
                  </a:lnTo>
                  <a:lnTo>
                    <a:pt x="20021" y="17100"/>
                  </a:lnTo>
                  <a:lnTo>
                    <a:pt x="20243" y="16763"/>
                  </a:lnTo>
                  <a:lnTo>
                    <a:pt x="20448" y="16313"/>
                  </a:lnTo>
                  <a:lnTo>
                    <a:pt x="20636" y="15975"/>
                  </a:lnTo>
                  <a:lnTo>
                    <a:pt x="20806" y="15525"/>
                  </a:lnTo>
                  <a:lnTo>
                    <a:pt x="20960" y="15075"/>
                  </a:lnTo>
                  <a:lnTo>
                    <a:pt x="21097" y="14738"/>
                  </a:lnTo>
                  <a:lnTo>
                    <a:pt x="21217" y="14288"/>
                  </a:lnTo>
                  <a:lnTo>
                    <a:pt x="21320" y="13950"/>
                  </a:lnTo>
                  <a:lnTo>
                    <a:pt x="21408" y="13500"/>
                  </a:lnTo>
                  <a:lnTo>
                    <a:pt x="21478" y="13163"/>
                  </a:lnTo>
                  <a:lnTo>
                    <a:pt x="21533" y="12713"/>
                  </a:lnTo>
                  <a:lnTo>
                    <a:pt x="21571" y="12263"/>
                  </a:lnTo>
                  <a:lnTo>
                    <a:pt x="21594" y="11925"/>
                  </a:lnTo>
                  <a:lnTo>
                    <a:pt x="21600" y="11475"/>
                  </a:lnTo>
                  <a:lnTo>
                    <a:pt x="21591" y="11138"/>
                  </a:lnTo>
                  <a:lnTo>
                    <a:pt x="21566" y="10687"/>
                  </a:lnTo>
                  <a:lnTo>
                    <a:pt x="21525" y="10237"/>
                  </a:lnTo>
                  <a:lnTo>
                    <a:pt x="21469" y="9900"/>
                  </a:lnTo>
                  <a:lnTo>
                    <a:pt x="21398" y="9450"/>
                  </a:lnTo>
                  <a:lnTo>
                    <a:pt x="21311" y="9112"/>
                  </a:lnTo>
                  <a:lnTo>
                    <a:pt x="21209" y="8662"/>
                  </a:lnTo>
                  <a:lnTo>
                    <a:pt x="21093" y="8325"/>
                  </a:lnTo>
                  <a:lnTo>
                    <a:pt x="20961" y="7875"/>
                  </a:lnTo>
                  <a:lnTo>
                    <a:pt x="20815" y="7537"/>
                  </a:lnTo>
                  <a:lnTo>
                    <a:pt x="20654" y="7087"/>
                  </a:lnTo>
                  <a:lnTo>
                    <a:pt x="20478" y="6750"/>
                  </a:lnTo>
                  <a:lnTo>
                    <a:pt x="20288" y="6300"/>
                  </a:lnTo>
                  <a:lnTo>
                    <a:pt x="20084" y="5962"/>
                  </a:lnTo>
                  <a:lnTo>
                    <a:pt x="19865" y="5625"/>
                  </a:lnTo>
                  <a:lnTo>
                    <a:pt x="19633" y="5175"/>
                  </a:lnTo>
                  <a:lnTo>
                    <a:pt x="19386" y="4837"/>
                  </a:lnTo>
                  <a:lnTo>
                    <a:pt x="19126" y="4500"/>
                  </a:lnTo>
                  <a:lnTo>
                    <a:pt x="18851" y="4162"/>
                  </a:lnTo>
                  <a:lnTo>
                    <a:pt x="18564" y="3712"/>
                  </a:lnTo>
                  <a:lnTo>
                    <a:pt x="18262" y="3375"/>
                  </a:lnTo>
                  <a:lnTo>
                    <a:pt x="17947" y="3037"/>
                  </a:lnTo>
                  <a:lnTo>
                    <a:pt x="17619" y="2700"/>
                  </a:lnTo>
                  <a:lnTo>
                    <a:pt x="17278" y="2362"/>
                  </a:lnTo>
                  <a:lnTo>
                    <a:pt x="16923" y="2025"/>
                  </a:lnTo>
                  <a:lnTo>
                    <a:pt x="16556" y="1687"/>
                  </a:lnTo>
                  <a:lnTo>
                    <a:pt x="16176" y="1462"/>
                  </a:lnTo>
                  <a:lnTo>
                    <a:pt x="15783" y="1125"/>
                  </a:lnTo>
                  <a:lnTo>
                    <a:pt x="15377" y="787"/>
                  </a:lnTo>
                  <a:lnTo>
                    <a:pt x="14959" y="450"/>
                  </a:lnTo>
                  <a:lnTo>
                    <a:pt x="14528" y="225"/>
                  </a:lnTo>
                  <a:lnTo>
                    <a:pt x="14233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1" name="Shape"/>
            <p:cNvSpPr/>
            <p:nvPr/>
          </p:nvSpPr>
          <p:spPr>
            <a:xfrm>
              <a:off x="0" y="12700"/>
              <a:ext cx="2650771" cy="1092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8" y="0"/>
                  </a:moveTo>
                  <a:lnTo>
                    <a:pt x="10109" y="0"/>
                  </a:lnTo>
                  <a:lnTo>
                    <a:pt x="9747" y="251"/>
                  </a:lnTo>
                  <a:lnTo>
                    <a:pt x="9387" y="251"/>
                  </a:lnTo>
                  <a:lnTo>
                    <a:pt x="8674" y="753"/>
                  </a:lnTo>
                  <a:lnTo>
                    <a:pt x="8321" y="753"/>
                  </a:lnTo>
                  <a:lnTo>
                    <a:pt x="7282" y="1507"/>
                  </a:lnTo>
                  <a:lnTo>
                    <a:pt x="6943" y="2009"/>
                  </a:lnTo>
                  <a:lnTo>
                    <a:pt x="6275" y="2512"/>
                  </a:lnTo>
                  <a:lnTo>
                    <a:pt x="5947" y="3014"/>
                  </a:lnTo>
                  <a:lnTo>
                    <a:pt x="5624" y="3265"/>
                  </a:lnTo>
                  <a:lnTo>
                    <a:pt x="4991" y="4270"/>
                  </a:lnTo>
                  <a:lnTo>
                    <a:pt x="4681" y="4772"/>
                  </a:lnTo>
                  <a:lnTo>
                    <a:pt x="4377" y="5023"/>
                  </a:lnTo>
                  <a:lnTo>
                    <a:pt x="4078" y="5526"/>
                  </a:lnTo>
                  <a:lnTo>
                    <a:pt x="3785" y="6279"/>
                  </a:lnTo>
                  <a:lnTo>
                    <a:pt x="3497" y="6781"/>
                  </a:lnTo>
                  <a:lnTo>
                    <a:pt x="3216" y="7284"/>
                  </a:lnTo>
                  <a:lnTo>
                    <a:pt x="2940" y="7786"/>
                  </a:lnTo>
                  <a:lnTo>
                    <a:pt x="2670" y="8540"/>
                  </a:lnTo>
                  <a:lnTo>
                    <a:pt x="2408" y="9042"/>
                  </a:lnTo>
                  <a:lnTo>
                    <a:pt x="2151" y="9795"/>
                  </a:lnTo>
                  <a:lnTo>
                    <a:pt x="1902" y="10298"/>
                  </a:lnTo>
                  <a:lnTo>
                    <a:pt x="1660" y="11051"/>
                  </a:lnTo>
                  <a:lnTo>
                    <a:pt x="1425" y="11805"/>
                  </a:lnTo>
                  <a:lnTo>
                    <a:pt x="1197" y="12558"/>
                  </a:lnTo>
                  <a:lnTo>
                    <a:pt x="977" y="13060"/>
                  </a:lnTo>
                  <a:lnTo>
                    <a:pt x="765" y="13814"/>
                  </a:lnTo>
                  <a:lnTo>
                    <a:pt x="561" y="14819"/>
                  </a:lnTo>
                  <a:lnTo>
                    <a:pt x="366" y="15572"/>
                  </a:lnTo>
                  <a:lnTo>
                    <a:pt x="179" y="16326"/>
                  </a:lnTo>
                  <a:lnTo>
                    <a:pt x="0" y="17079"/>
                  </a:lnTo>
                  <a:lnTo>
                    <a:pt x="3409" y="21600"/>
                  </a:lnTo>
                  <a:lnTo>
                    <a:pt x="3585" y="20595"/>
                  </a:lnTo>
                  <a:lnTo>
                    <a:pt x="3773" y="19842"/>
                  </a:lnTo>
                  <a:lnTo>
                    <a:pt x="3972" y="19088"/>
                  </a:lnTo>
                  <a:lnTo>
                    <a:pt x="4183" y="18335"/>
                  </a:lnTo>
                  <a:lnTo>
                    <a:pt x="4405" y="17581"/>
                  </a:lnTo>
                  <a:lnTo>
                    <a:pt x="4638" y="17079"/>
                  </a:lnTo>
                  <a:lnTo>
                    <a:pt x="4880" y="16326"/>
                  </a:lnTo>
                  <a:lnTo>
                    <a:pt x="5133" y="15572"/>
                  </a:lnTo>
                  <a:lnTo>
                    <a:pt x="5395" y="15070"/>
                  </a:lnTo>
                  <a:lnTo>
                    <a:pt x="5666" y="14567"/>
                  </a:lnTo>
                  <a:lnTo>
                    <a:pt x="5946" y="14065"/>
                  </a:lnTo>
                  <a:lnTo>
                    <a:pt x="6234" y="13312"/>
                  </a:lnTo>
                  <a:lnTo>
                    <a:pt x="6530" y="12809"/>
                  </a:lnTo>
                  <a:lnTo>
                    <a:pt x="6833" y="12558"/>
                  </a:lnTo>
                  <a:lnTo>
                    <a:pt x="7144" y="12056"/>
                  </a:lnTo>
                  <a:lnTo>
                    <a:pt x="7462" y="11553"/>
                  </a:lnTo>
                  <a:lnTo>
                    <a:pt x="7785" y="11302"/>
                  </a:lnTo>
                  <a:lnTo>
                    <a:pt x="8115" y="10800"/>
                  </a:lnTo>
                  <a:lnTo>
                    <a:pt x="9843" y="9544"/>
                  </a:lnTo>
                  <a:lnTo>
                    <a:pt x="10202" y="9544"/>
                  </a:lnTo>
                  <a:lnTo>
                    <a:pt x="10563" y="9293"/>
                  </a:lnTo>
                  <a:lnTo>
                    <a:pt x="10928" y="9293"/>
                  </a:lnTo>
                  <a:lnTo>
                    <a:pt x="11296" y="9042"/>
                  </a:lnTo>
                  <a:lnTo>
                    <a:pt x="21600" y="9042"/>
                  </a:lnTo>
                  <a:lnTo>
                    <a:pt x="21505" y="8791"/>
                  </a:lnTo>
                  <a:lnTo>
                    <a:pt x="21211" y="8288"/>
                  </a:lnTo>
                  <a:lnTo>
                    <a:pt x="20909" y="7535"/>
                  </a:lnTo>
                  <a:lnTo>
                    <a:pt x="20600" y="7033"/>
                  </a:lnTo>
                  <a:lnTo>
                    <a:pt x="20283" y="6530"/>
                  </a:lnTo>
                  <a:lnTo>
                    <a:pt x="19959" y="6028"/>
                  </a:lnTo>
                  <a:lnTo>
                    <a:pt x="19627" y="5274"/>
                  </a:lnTo>
                  <a:lnTo>
                    <a:pt x="19287" y="4772"/>
                  </a:lnTo>
                  <a:lnTo>
                    <a:pt x="18940" y="4270"/>
                  </a:lnTo>
                  <a:lnTo>
                    <a:pt x="18586" y="4019"/>
                  </a:lnTo>
                  <a:lnTo>
                    <a:pt x="17506" y="2512"/>
                  </a:lnTo>
                  <a:lnTo>
                    <a:pt x="16776" y="2009"/>
                  </a:lnTo>
                  <a:lnTo>
                    <a:pt x="16409" y="1507"/>
                  </a:lnTo>
                  <a:lnTo>
                    <a:pt x="14927" y="502"/>
                  </a:lnTo>
                  <a:lnTo>
                    <a:pt x="14554" y="502"/>
                  </a:lnTo>
                  <a:lnTo>
                    <a:pt x="13808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2" name="Shape"/>
            <p:cNvSpPr/>
            <p:nvPr/>
          </p:nvSpPr>
          <p:spPr>
            <a:xfrm>
              <a:off x="1285333" y="0"/>
              <a:ext cx="31765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91" y="0"/>
                  </a:moveTo>
                  <a:lnTo>
                    <a:pt x="30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491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24" name="object 10"/>
          <p:cNvSpPr/>
          <p:nvPr/>
        </p:nvSpPr>
        <p:spPr>
          <a:xfrm>
            <a:off x="1962911" y="1863849"/>
            <a:ext cx="1014984" cy="536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5" name="object 11"/>
          <p:cNvSpPr/>
          <p:nvPr/>
        </p:nvSpPr>
        <p:spPr>
          <a:xfrm>
            <a:off x="2010154" y="1891282"/>
            <a:ext cx="920498" cy="4419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6" name="object 12"/>
          <p:cNvSpPr/>
          <p:nvPr/>
        </p:nvSpPr>
        <p:spPr>
          <a:xfrm>
            <a:off x="2010155" y="1891282"/>
            <a:ext cx="920497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36" y="2200"/>
                </a:lnTo>
                <a:lnTo>
                  <a:pt x="507" y="1055"/>
                </a:lnTo>
                <a:lnTo>
                  <a:pt x="1056" y="283"/>
                </a:lnTo>
                <a:lnTo>
                  <a:pt x="1728" y="0"/>
                </a:lnTo>
                <a:lnTo>
                  <a:pt x="19872" y="0"/>
                </a:lnTo>
                <a:lnTo>
                  <a:pt x="20544" y="283"/>
                </a:lnTo>
                <a:lnTo>
                  <a:pt x="21093" y="1055"/>
                </a:lnTo>
                <a:lnTo>
                  <a:pt x="21464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64" y="19400"/>
                </a:lnTo>
                <a:lnTo>
                  <a:pt x="21093" y="20545"/>
                </a:lnTo>
                <a:lnTo>
                  <a:pt x="20544" y="21317"/>
                </a:lnTo>
                <a:lnTo>
                  <a:pt x="19872" y="21600"/>
                </a:lnTo>
                <a:lnTo>
                  <a:pt x="1728" y="21600"/>
                </a:lnTo>
                <a:lnTo>
                  <a:pt x="1056" y="21317"/>
                </a:lnTo>
                <a:lnTo>
                  <a:pt x="507" y="20545"/>
                </a:lnTo>
                <a:lnTo>
                  <a:pt x="136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7" name="object 13"/>
          <p:cNvSpPr/>
          <p:nvPr/>
        </p:nvSpPr>
        <p:spPr>
          <a:xfrm>
            <a:off x="440436" y="704085"/>
            <a:ext cx="2171701" cy="17602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8" name="object 14"/>
          <p:cNvSpPr/>
          <p:nvPr/>
        </p:nvSpPr>
        <p:spPr>
          <a:xfrm>
            <a:off x="431291" y="701040"/>
            <a:ext cx="2118362" cy="117500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31" name="object 15"/>
          <p:cNvGrpSpPr/>
          <p:nvPr/>
        </p:nvGrpSpPr>
        <p:grpSpPr>
          <a:xfrm>
            <a:off x="641602" y="905254"/>
            <a:ext cx="1571248" cy="1159894"/>
            <a:chOff x="0" y="0"/>
            <a:chExt cx="1571246" cy="1159893"/>
          </a:xfrm>
        </p:grpSpPr>
        <p:sp>
          <p:nvSpPr>
            <p:cNvPr id="1729" name="Triangle"/>
            <p:cNvSpPr/>
            <p:nvPr/>
          </p:nvSpPr>
          <p:spPr>
            <a:xfrm>
              <a:off x="916559" y="635508"/>
              <a:ext cx="606301" cy="52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94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1399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0" name="Rectangle"/>
            <p:cNvSpPr/>
            <p:nvPr/>
          </p:nvSpPr>
          <p:spPr>
            <a:xfrm>
              <a:off x="-1" y="-1"/>
              <a:ext cx="1571248" cy="6355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32" name="object 16"/>
          <p:cNvSpPr/>
          <p:nvPr/>
        </p:nvSpPr>
        <p:spPr>
          <a:xfrm>
            <a:off x="641603" y="905255"/>
            <a:ext cx="1571246" cy="115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1835"/>
                </a:lnTo>
                <a:lnTo>
                  <a:pt x="18000" y="11835"/>
                </a:lnTo>
                <a:lnTo>
                  <a:pt x="20935" y="21600"/>
                </a:lnTo>
                <a:lnTo>
                  <a:pt x="12600" y="11835"/>
                </a:lnTo>
                <a:lnTo>
                  <a:pt x="0" y="1183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3" name="object 17"/>
          <p:cNvSpPr txBox="1"/>
          <p:nvPr/>
        </p:nvSpPr>
        <p:spPr>
          <a:xfrm>
            <a:off x="720648" y="931924"/>
            <a:ext cx="1294132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30" sz="1400">
                <a:latin typeface="Arial"/>
                <a:ea typeface="Arial"/>
                <a:cs typeface="Arial"/>
                <a:sym typeface="Arial"/>
              </a:defRPr>
            </a:pPr>
            <a:r>
              <a:t>Vast </a:t>
            </a:r>
            <a:r>
              <a:rPr spc="0"/>
              <a:t>amounts</a:t>
            </a:r>
            <a:r>
              <a:rPr spc="-94"/>
              <a:t> </a:t>
            </a:r>
            <a:r>
              <a:rPr spc="0"/>
              <a:t>of  unused</a:t>
            </a:r>
            <a:r>
              <a:rPr spc="-50"/>
              <a:t> </a:t>
            </a:r>
            <a:r>
              <a:rPr spc="0"/>
              <a:t>space</a:t>
            </a:r>
          </a:p>
        </p:txBody>
      </p:sp>
      <p:sp>
        <p:nvSpPr>
          <p:cNvPr id="1734" name="object 18"/>
          <p:cNvSpPr/>
          <p:nvPr/>
        </p:nvSpPr>
        <p:spPr>
          <a:xfrm>
            <a:off x="2799588" y="1123188"/>
            <a:ext cx="1030226" cy="46939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5" name="object 19"/>
          <p:cNvSpPr/>
          <p:nvPr/>
        </p:nvSpPr>
        <p:spPr>
          <a:xfrm>
            <a:off x="2897122" y="1155191"/>
            <a:ext cx="833628" cy="45872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6" name="object 20"/>
          <p:cNvSpPr/>
          <p:nvPr/>
        </p:nvSpPr>
        <p:spPr>
          <a:xfrm>
            <a:off x="2846832" y="1147572"/>
            <a:ext cx="935738" cy="37490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7" name="object 21"/>
          <p:cNvSpPr/>
          <p:nvPr/>
        </p:nvSpPr>
        <p:spPr>
          <a:xfrm>
            <a:off x="2846832" y="1147572"/>
            <a:ext cx="935739" cy="37490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8" name="object 22"/>
          <p:cNvSpPr txBox="1"/>
          <p:nvPr/>
        </p:nvSpPr>
        <p:spPr>
          <a:xfrm>
            <a:off x="3034408" y="1209799"/>
            <a:ext cx="56070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4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reate</a:t>
            </a:r>
          </a:p>
        </p:txBody>
      </p:sp>
      <p:sp>
        <p:nvSpPr>
          <p:cNvPr id="1739" name="object 23"/>
          <p:cNvSpPr/>
          <p:nvPr/>
        </p:nvSpPr>
        <p:spPr>
          <a:xfrm>
            <a:off x="3357369" y="227074"/>
            <a:ext cx="3517394" cy="134264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0" name="object 24"/>
          <p:cNvSpPr/>
          <p:nvPr/>
        </p:nvSpPr>
        <p:spPr>
          <a:xfrm>
            <a:off x="4555235" y="225552"/>
            <a:ext cx="2286002" cy="117500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1" name="Shape"/>
          <p:cNvSpPr/>
          <p:nvPr/>
        </p:nvSpPr>
        <p:spPr>
          <a:xfrm>
            <a:off x="3558792" y="428244"/>
            <a:ext cx="2916685" cy="74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8937" y="0"/>
                </a:lnTo>
                <a:lnTo>
                  <a:pt x="8937" y="9852"/>
                </a:lnTo>
                <a:lnTo>
                  <a:pt x="0" y="21600"/>
                </a:lnTo>
                <a:lnTo>
                  <a:pt x="8937" y="14075"/>
                </a:lnTo>
                <a:lnTo>
                  <a:pt x="21600" y="14075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2" name="object 26"/>
          <p:cNvSpPr/>
          <p:nvPr/>
        </p:nvSpPr>
        <p:spPr>
          <a:xfrm>
            <a:off x="3558792" y="428244"/>
            <a:ext cx="2916684" cy="74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37" y="0"/>
                </a:moveTo>
                <a:lnTo>
                  <a:pt x="21600" y="0"/>
                </a:lnTo>
                <a:lnTo>
                  <a:pt x="21600" y="16890"/>
                </a:lnTo>
                <a:lnTo>
                  <a:pt x="8937" y="16890"/>
                </a:lnTo>
                <a:lnTo>
                  <a:pt x="8937" y="14075"/>
                </a:lnTo>
                <a:lnTo>
                  <a:pt x="0" y="21600"/>
                </a:lnTo>
                <a:lnTo>
                  <a:pt x="8937" y="9852"/>
                </a:lnTo>
                <a:lnTo>
                  <a:pt x="8937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3" name="object 27"/>
          <p:cNvSpPr txBox="1"/>
          <p:nvPr/>
        </p:nvSpPr>
        <p:spPr>
          <a:xfrm>
            <a:off x="4844922" y="455166"/>
            <a:ext cx="1510032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</a:t>
            </a:r>
            <a:r>
              <a:rPr spc="-40"/>
              <a:t> </a:t>
            </a:r>
            <a:r>
              <a:rPr spc="-10"/>
              <a:t>CreateVolume  </a:t>
            </a:r>
            <a:r>
              <a:rPr spc="0"/>
              <a:t>1 </a:t>
            </a:r>
            <a:r>
              <a:t>GiB </a:t>
            </a:r>
            <a:r>
              <a:rPr spc="0"/>
              <a:t>to </a:t>
            </a:r>
            <a:r>
              <a:t>16</a:t>
            </a:r>
            <a:r>
              <a:rPr spc="-100"/>
              <a:t> </a:t>
            </a:r>
            <a:r>
              <a:rPr spc="-20"/>
              <a:t>TiB</a:t>
            </a:r>
          </a:p>
        </p:txBody>
      </p:sp>
      <p:sp>
        <p:nvSpPr>
          <p:cNvPr id="1744" name="object 28"/>
          <p:cNvSpPr/>
          <p:nvPr/>
        </p:nvSpPr>
        <p:spPr>
          <a:xfrm>
            <a:off x="4297679" y="1498091"/>
            <a:ext cx="1031750" cy="56235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5" name="object 29"/>
          <p:cNvSpPr/>
          <p:nvPr/>
        </p:nvSpPr>
        <p:spPr>
          <a:xfrm>
            <a:off x="4408932" y="1577338"/>
            <a:ext cx="806198" cy="45872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6" name="object 30"/>
          <p:cNvSpPr/>
          <p:nvPr/>
        </p:nvSpPr>
        <p:spPr>
          <a:xfrm>
            <a:off x="4344923" y="1522474"/>
            <a:ext cx="937262" cy="46787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7" name="object 31"/>
          <p:cNvSpPr/>
          <p:nvPr/>
        </p:nvSpPr>
        <p:spPr>
          <a:xfrm>
            <a:off x="4344923" y="1522474"/>
            <a:ext cx="937262" cy="467872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8" name="object 32"/>
          <p:cNvSpPr txBox="1"/>
          <p:nvPr/>
        </p:nvSpPr>
        <p:spPr>
          <a:xfrm>
            <a:off x="4547108" y="1631442"/>
            <a:ext cx="5327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Attach</a:t>
            </a:r>
          </a:p>
        </p:txBody>
      </p:sp>
      <p:sp>
        <p:nvSpPr>
          <p:cNvPr id="1749" name="object 33"/>
          <p:cNvSpPr/>
          <p:nvPr/>
        </p:nvSpPr>
        <p:spPr>
          <a:xfrm>
            <a:off x="4956047" y="1171954"/>
            <a:ext cx="4178809" cy="123596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0" name="object 34"/>
          <p:cNvSpPr/>
          <p:nvPr/>
        </p:nvSpPr>
        <p:spPr>
          <a:xfrm>
            <a:off x="5600698" y="1168908"/>
            <a:ext cx="3461006" cy="1175004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53" name="object 35"/>
          <p:cNvGrpSpPr/>
          <p:nvPr/>
        </p:nvGrpSpPr>
        <p:grpSpPr>
          <a:xfrm>
            <a:off x="5158104" y="1373124"/>
            <a:ext cx="3577466" cy="635510"/>
            <a:chOff x="0" y="0"/>
            <a:chExt cx="3577465" cy="635508"/>
          </a:xfrm>
        </p:grpSpPr>
        <p:sp>
          <p:nvSpPr>
            <p:cNvPr id="1751" name="Shape"/>
            <p:cNvSpPr/>
            <p:nvPr/>
          </p:nvSpPr>
          <p:spPr>
            <a:xfrm>
              <a:off x="0" y="333121"/>
              <a:ext cx="3577466" cy="30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942" y="14034"/>
                  </a:lnTo>
                  <a:lnTo>
                    <a:pt x="3942" y="21600"/>
                  </a:lnTo>
                  <a:lnTo>
                    <a:pt x="21600" y="21600"/>
                  </a:lnTo>
                  <a:lnTo>
                    <a:pt x="21600" y="2685"/>
                  </a:lnTo>
                  <a:lnTo>
                    <a:pt x="3942" y="2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52" name="Rectangle"/>
            <p:cNvSpPr/>
            <p:nvPr/>
          </p:nvSpPr>
          <p:spPr>
            <a:xfrm>
              <a:off x="652907" y="0"/>
              <a:ext cx="2924559" cy="3707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54" name="object 36"/>
          <p:cNvSpPr/>
          <p:nvPr/>
        </p:nvSpPr>
        <p:spPr>
          <a:xfrm>
            <a:off x="5158104" y="1373124"/>
            <a:ext cx="3577465" cy="63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4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942" y="21600"/>
                </a:lnTo>
                <a:lnTo>
                  <a:pt x="3942" y="18000"/>
                </a:lnTo>
                <a:lnTo>
                  <a:pt x="0" y="11322"/>
                </a:lnTo>
                <a:lnTo>
                  <a:pt x="3942" y="12600"/>
                </a:lnTo>
                <a:lnTo>
                  <a:pt x="3942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5" name="object 37"/>
          <p:cNvSpPr txBox="1"/>
          <p:nvPr/>
        </p:nvSpPr>
        <p:spPr>
          <a:xfrm>
            <a:off x="5890004" y="1400046"/>
            <a:ext cx="2635252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 </a:t>
            </a:r>
            <a:r>
              <a:rPr spc="-10"/>
              <a:t>AttachVolume </a:t>
            </a:r>
            <a:r>
              <a:rPr spc="0"/>
              <a:t>to </a:t>
            </a:r>
            <a:r>
              <a:t>affiliate</a:t>
            </a:r>
            <a:r>
              <a:rPr spc="-170"/>
              <a:t> </a:t>
            </a:r>
            <a:r>
              <a:t>with  </a:t>
            </a:r>
            <a:r>
              <a:rPr spc="0"/>
              <a:t>one Amazon </a:t>
            </a:r>
            <a:r>
              <a:t>EC2</a:t>
            </a:r>
            <a:r>
              <a:rPr spc="-150"/>
              <a:t> </a:t>
            </a:r>
            <a:r>
              <a:rPr spc="0"/>
              <a:t>instance</a:t>
            </a:r>
          </a:p>
        </p:txBody>
      </p:sp>
      <p:sp>
        <p:nvSpPr>
          <p:cNvPr id="1756" name="object 38"/>
          <p:cNvSpPr/>
          <p:nvPr/>
        </p:nvSpPr>
        <p:spPr>
          <a:xfrm>
            <a:off x="4735067" y="2246376"/>
            <a:ext cx="1030226" cy="80315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7" name="object 39"/>
          <p:cNvSpPr/>
          <p:nvPr/>
        </p:nvSpPr>
        <p:spPr>
          <a:xfrm>
            <a:off x="4748784" y="2232660"/>
            <a:ext cx="1048514" cy="885446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8" name="object 40"/>
          <p:cNvSpPr/>
          <p:nvPr/>
        </p:nvSpPr>
        <p:spPr>
          <a:xfrm>
            <a:off x="4782310" y="2270760"/>
            <a:ext cx="935738" cy="708661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9" name="object 41"/>
          <p:cNvSpPr/>
          <p:nvPr/>
        </p:nvSpPr>
        <p:spPr>
          <a:xfrm>
            <a:off x="4782310" y="2270760"/>
            <a:ext cx="935739" cy="708661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0" name="object 42"/>
          <p:cNvSpPr txBox="1"/>
          <p:nvPr/>
        </p:nvSpPr>
        <p:spPr>
          <a:xfrm>
            <a:off x="4886071" y="2287270"/>
            <a:ext cx="730887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Attached</a:t>
            </a:r>
          </a:p>
          <a:p>
            <a:pPr algn="ctr"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</a:p>
          <a:p>
            <a:pPr algn="ctr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50"/>
              <a:t> </a:t>
            </a:r>
            <a:r>
              <a:rPr spc="-5"/>
              <a:t>Use</a:t>
            </a:r>
          </a:p>
        </p:txBody>
      </p:sp>
      <p:sp>
        <p:nvSpPr>
          <p:cNvPr id="1761" name="object 43"/>
          <p:cNvSpPr/>
          <p:nvPr/>
        </p:nvSpPr>
        <p:spPr>
          <a:xfrm>
            <a:off x="5455920" y="2031492"/>
            <a:ext cx="3688081" cy="1424942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2" name="object 44"/>
          <p:cNvSpPr/>
          <p:nvPr/>
        </p:nvSpPr>
        <p:spPr>
          <a:xfrm>
            <a:off x="6053328" y="2029965"/>
            <a:ext cx="3011426" cy="1388367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65" name="object 45"/>
          <p:cNvGrpSpPr/>
          <p:nvPr/>
        </p:nvGrpSpPr>
        <p:grpSpPr>
          <a:xfrm>
            <a:off x="5658103" y="2232660"/>
            <a:ext cx="3315209" cy="824487"/>
            <a:chOff x="0" y="0"/>
            <a:chExt cx="3315208" cy="824486"/>
          </a:xfrm>
        </p:grpSpPr>
        <p:sp>
          <p:nvSpPr>
            <p:cNvPr id="1763" name="Shape"/>
            <p:cNvSpPr/>
            <p:nvPr/>
          </p:nvSpPr>
          <p:spPr>
            <a:xfrm>
              <a:off x="0" y="465074"/>
              <a:ext cx="3315209" cy="35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896" y="13342"/>
                  </a:lnTo>
                  <a:lnTo>
                    <a:pt x="3896" y="21600"/>
                  </a:lnTo>
                  <a:lnTo>
                    <a:pt x="21600" y="21600"/>
                  </a:lnTo>
                  <a:lnTo>
                    <a:pt x="21600" y="954"/>
                  </a:lnTo>
                  <a:lnTo>
                    <a:pt x="3896" y="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4" name="Rectangle"/>
            <p:cNvSpPr/>
            <p:nvPr/>
          </p:nvSpPr>
          <p:spPr>
            <a:xfrm>
              <a:off x="597916" y="-1"/>
              <a:ext cx="2717293" cy="4809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66" name="object 46"/>
          <p:cNvSpPr/>
          <p:nvPr/>
        </p:nvSpPr>
        <p:spPr>
          <a:xfrm>
            <a:off x="5658103" y="2232660"/>
            <a:ext cx="3315209" cy="824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6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896" y="21600"/>
                </a:lnTo>
                <a:lnTo>
                  <a:pt x="3896" y="18000"/>
                </a:lnTo>
                <a:lnTo>
                  <a:pt x="0" y="12184"/>
                </a:lnTo>
                <a:lnTo>
                  <a:pt x="3896" y="12600"/>
                </a:lnTo>
                <a:lnTo>
                  <a:pt x="3896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7" name="object 47"/>
          <p:cNvSpPr txBox="1"/>
          <p:nvPr/>
        </p:nvSpPr>
        <p:spPr>
          <a:xfrm>
            <a:off x="6336538" y="2260473"/>
            <a:ext cx="2193927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1445" indent="-119379">
              <a:spcBef>
                <a:spcPts val="100"/>
              </a:spcBef>
              <a:buSzPct val="100000"/>
              <a:buChar char="•"/>
              <a:tabLst>
                <a:tab pos="1270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Format </a:t>
            </a:r>
            <a:r>
              <a:rPr spc="0"/>
              <a:t>from Amazon</a:t>
            </a:r>
            <a:r>
              <a:rPr spc="-204"/>
              <a:t> </a:t>
            </a:r>
            <a:r>
              <a:t>EC2</a:t>
            </a:r>
          </a:p>
          <a:p>
            <a:pPr indent="131445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50"/>
              <a:t> </a:t>
            </a:r>
            <a:r>
              <a:t>OS</a:t>
            </a:r>
          </a:p>
          <a:p>
            <a:pPr marL="131445" indent="-119379">
              <a:buSzPct val="100000"/>
              <a:buChar char="•"/>
              <a:tabLst>
                <a:tab pos="127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Mount </a:t>
            </a:r>
            <a:r>
              <a:rPr spc="-5"/>
              <a:t>formatted</a:t>
            </a:r>
            <a:r>
              <a:rPr spc="-90"/>
              <a:t> </a:t>
            </a:r>
            <a:r>
              <a:rPr spc="-5"/>
              <a:t>drive</a:t>
            </a:r>
          </a:p>
        </p:txBody>
      </p:sp>
      <p:sp>
        <p:nvSpPr>
          <p:cNvPr id="1768" name="object 48"/>
          <p:cNvSpPr/>
          <p:nvPr/>
        </p:nvSpPr>
        <p:spPr>
          <a:xfrm>
            <a:off x="4524754" y="3182111"/>
            <a:ext cx="1641350" cy="611124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9" name="object 49"/>
          <p:cNvSpPr/>
          <p:nvPr/>
        </p:nvSpPr>
        <p:spPr>
          <a:xfrm>
            <a:off x="4552188" y="3284220"/>
            <a:ext cx="1584962" cy="458726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0" name="object 50"/>
          <p:cNvSpPr/>
          <p:nvPr/>
        </p:nvSpPr>
        <p:spPr>
          <a:xfrm>
            <a:off x="4571998" y="3206493"/>
            <a:ext cx="1546863" cy="516639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1" name="object 51"/>
          <p:cNvSpPr/>
          <p:nvPr/>
        </p:nvSpPr>
        <p:spPr>
          <a:xfrm>
            <a:off x="4571998" y="3206494"/>
            <a:ext cx="1546863" cy="516639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2" name="object 52"/>
          <p:cNvSpPr txBox="1"/>
          <p:nvPr/>
        </p:nvSpPr>
        <p:spPr>
          <a:xfrm>
            <a:off x="4690364" y="3340098"/>
            <a:ext cx="131127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CreateSnapshot</a:t>
            </a:r>
          </a:p>
        </p:txBody>
      </p:sp>
      <p:sp>
        <p:nvSpPr>
          <p:cNvPr id="1773" name="object 53"/>
          <p:cNvSpPr/>
          <p:nvPr/>
        </p:nvSpPr>
        <p:spPr>
          <a:xfrm>
            <a:off x="5836920" y="3241548"/>
            <a:ext cx="2886457" cy="116891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4" name="object 54"/>
          <p:cNvSpPr/>
          <p:nvPr/>
        </p:nvSpPr>
        <p:spPr>
          <a:xfrm>
            <a:off x="6365747" y="3270503"/>
            <a:ext cx="1837946" cy="1175005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5" name="Shape"/>
          <p:cNvSpPr/>
          <p:nvPr/>
        </p:nvSpPr>
        <p:spPr>
          <a:xfrm>
            <a:off x="6038215" y="3443351"/>
            <a:ext cx="2285876" cy="567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082" y="9256"/>
                </a:lnTo>
                <a:lnTo>
                  <a:pt x="5082" y="21600"/>
                </a:lnTo>
                <a:lnTo>
                  <a:pt x="21600" y="21600"/>
                </a:lnTo>
                <a:lnTo>
                  <a:pt x="21600" y="3966"/>
                </a:lnTo>
                <a:lnTo>
                  <a:pt x="5082" y="39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6" name="object 56"/>
          <p:cNvSpPr/>
          <p:nvPr/>
        </p:nvSpPr>
        <p:spPr>
          <a:xfrm>
            <a:off x="6038215" y="3443351"/>
            <a:ext cx="2285875" cy="567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82" y="440"/>
                </a:moveTo>
                <a:lnTo>
                  <a:pt x="21600" y="440"/>
                </a:lnTo>
                <a:lnTo>
                  <a:pt x="21600" y="21600"/>
                </a:lnTo>
                <a:lnTo>
                  <a:pt x="5082" y="21600"/>
                </a:lnTo>
                <a:lnTo>
                  <a:pt x="5082" y="9256"/>
                </a:lnTo>
                <a:lnTo>
                  <a:pt x="0" y="0"/>
                </a:lnTo>
                <a:lnTo>
                  <a:pt x="5082" y="3966"/>
                </a:lnTo>
                <a:lnTo>
                  <a:pt x="5082" y="44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7" name="object 57"/>
          <p:cNvSpPr txBox="1"/>
          <p:nvPr/>
        </p:nvSpPr>
        <p:spPr>
          <a:xfrm>
            <a:off x="6655689" y="3501644"/>
            <a:ext cx="1062357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7314" marR="5080" indent="-95249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Snapshot to  Amazon</a:t>
            </a:r>
            <a:r>
              <a:rPr spc="-120"/>
              <a:t> </a:t>
            </a:r>
            <a:r>
              <a:t>S3</a:t>
            </a:r>
          </a:p>
        </p:txBody>
      </p:sp>
      <p:sp>
        <p:nvSpPr>
          <p:cNvPr id="1778" name="object 58"/>
          <p:cNvSpPr/>
          <p:nvPr/>
        </p:nvSpPr>
        <p:spPr>
          <a:xfrm>
            <a:off x="3768852" y="3790188"/>
            <a:ext cx="1031750" cy="469394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9" name="object 59"/>
          <p:cNvSpPr/>
          <p:nvPr/>
        </p:nvSpPr>
        <p:spPr>
          <a:xfrm>
            <a:off x="3852671" y="3822191"/>
            <a:ext cx="864110" cy="458725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0" name="object 60"/>
          <p:cNvSpPr/>
          <p:nvPr/>
        </p:nvSpPr>
        <p:spPr>
          <a:xfrm>
            <a:off x="3816096" y="3814571"/>
            <a:ext cx="937262" cy="374905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1" name="object 61"/>
          <p:cNvSpPr/>
          <p:nvPr/>
        </p:nvSpPr>
        <p:spPr>
          <a:xfrm>
            <a:off x="3816096" y="3814571"/>
            <a:ext cx="937262" cy="37490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2" name="object 62"/>
          <p:cNvSpPr txBox="1"/>
          <p:nvPr/>
        </p:nvSpPr>
        <p:spPr>
          <a:xfrm>
            <a:off x="3989323" y="3877462"/>
            <a:ext cx="59118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0"/>
              <a:t>etach</a:t>
            </a:r>
          </a:p>
        </p:txBody>
      </p:sp>
      <p:sp>
        <p:nvSpPr>
          <p:cNvPr id="1783" name="object 63"/>
          <p:cNvSpPr/>
          <p:nvPr/>
        </p:nvSpPr>
        <p:spPr>
          <a:xfrm>
            <a:off x="4483608" y="3834384"/>
            <a:ext cx="2788921" cy="1094234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4" name="object 64"/>
          <p:cNvSpPr/>
          <p:nvPr/>
        </p:nvSpPr>
        <p:spPr>
          <a:xfrm>
            <a:off x="4905754" y="4011167"/>
            <a:ext cx="2314957" cy="961646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87" name="object 65"/>
          <p:cNvGrpSpPr/>
          <p:nvPr/>
        </p:nvGrpSpPr>
        <p:grpSpPr>
          <a:xfrm>
            <a:off x="4685157" y="4036466"/>
            <a:ext cx="2188086" cy="492862"/>
            <a:chOff x="0" y="0"/>
            <a:chExt cx="2188085" cy="492861"/>
          </a:xfrm>
        </p:grpSpPr>
        <p:sp>
          <p:nvSpPr>
            <p:cNvPr id="1785" name="Rectangle"/>
            <p:cNvSpPr/>
            <p:nvPr/>
          </p:nvSpPr>
          <p:spPr>
            <a:xfrm>
              <a:off x="430910" y="168248"/>
              <a:ext cx="1757176" cy="3246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6" name="Triangle"/>
            <p:cNvSpPr/>
            <p:nvPr/>
          </p:nvSpPr>
          <p:spPr>
            <a:xfrm>
              <a:off x="0" y="-1"/>
              <a:ext cx="1163067" cy="16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344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88" name="object 66"/>
          <p:cNvSpPr/>
          <p:nvPr/>
        </p:nvSpPr>
        <p:spPr>
          <a:xfrm>
            <a:off x="4685157" y="4036466"/>
            <a:ext cx="2188086" cy="492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54" y="7374"/>
                </a:moveTo>
                <a:lnTo>
                  <a:pt x="7145" y="7374"/>
                </a:lnTo>
                <a:lnTo>
                  <a:pt x="0" y="0"/>
                </a:lnTo>
                <a:lnTo>
                  <a:pt x="11481" y="7374"/>
                </a:lnTo>
                <a:lnTo>
                  <a:pt x="21600" y="7374"/>
                </a:lnTo>
                <a:lnTo>
                  <a:pt x="21600" y="21600"/>
                </a:lnTo>
                <a:lnTo>
                  <a:pt x="4254" y="21600"/>
                </a:lnTo>
                <a:lnTo>
                  <a:pt x="4254" y="7374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9" name="object 67"/>
          <p:cNvSpPr txBox="1"/>
          <p:nvPr/>
        </p:nvSpPr>
        <p:spPr>
          <a:xfrm>
            <a:off x="5195442" y="4242611"/>
            <a:ext cx="154051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</a:t>
            </a:r>
            <a:r>
              <a:rPr spc="-35"/>
              <a:t> </a:t>
            </a:r>
            <a:r>
              <a:rPr spc="-10"/>
              <a:t>DetachVolume</a:t>
            </a:r>
          </a:p>
        </p:txBody>
      </p:sp>
      <p:sp>
        <p:nvSpPr>
          <p:cNvPr id="1790" name="object 68"/>
          <p:cNvSpPr/>
          <p:nvPr/>
        </p:nvSpPr>
        <p:spPr>
          <a:xfrm>
            <a:off x="1959864" y="2846832"/>
            <a:ext cx="1527050" cy="1246634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1" name="object 69"/>
          <p:cNvSpPr txBox="1"/>
          <p:nvPr/>
        </p:nvSpPr>
        <p:spPr>
          <a:xfrm>
            <a:off x="2304669" y="3247134"/>
            <a:ext cx="640082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0"/>
              <a:t>eleted</a:t>
            </a:r>
          </a:p>
        </p:txBody>
      </p:sp>
      <p:sp>
        <p:nvSpPr>
          <p:cNvPr id="1792" name="object 70"/>
          <p:cNvSpPr/>
          <p:nvPr/>
        </p:nvSpPr>
        <p:spPr>
          <a:xfrm>
            <a:off x="132585" y="3221733"/>
            <a:ext cx="2511556" cy="1225297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3" name="object 71"/>
          <p:cNvSpPr/>
          <p:nvPr/>
        </p:nvSpPr>
        <p:spPr>
          <a:xfrm>
            <a:off x="123443" y="3535679"/>
            <a:ext cx="2266190" cy="961646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96" name="object 72"/>
          <p:cNvGrpSpPr/>
          <p:nvPr/>
        </p:nvGrpSpPr>
        <p:grpSpPr>
          <a:xfrm>
            <a:off x="333756" y="3423665"/>
            <a:ext cx="1911478" cy="624080"/>
            <a:chOff x="0" y="0"/>
            <a:chExt cx="1911477" cy="624079"/>
          </a:xfrm>
        </p:grpSpPr>
        <p:sp>
          <p:nvSpPr>
            <p:cNvPr id="1794" name="Rectangle"/>
            <p:cNvSpPr/>
            <p:nvPr/>
          </p:nvSpPr>
          <p:spPr>
            <a:xfrm>
              <a:off x="0" y="310133"/>
              <a:ext cx="1729740" cy="3139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5" name="Triangle"/>
            <p:cNvSpPr/>
            <p:nvPr/>
          </p:nvSpPr>
          <p:spPr>
            <a:xfrm>
              <a:off x="1009015" y="0"/>
              <a:ext cx="902463" cy="310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3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97" name="object 73"/>
          <p:cNvSpPr/>
          <p:nvPr/>
        </p:nvSpPr>
        <p:spPr>
          <a:xfrm>
            <a:off x="333754" y="3423665"/>
            <a:ext cx="1911481" cy="624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734"/>
                </a:moveTo>
                <a:lnTo>
                  <a:pt x="11402" y="10734"/>
                </a:lnTo>
                <a:lnTo>
                  <a:pt x="21600" y="0"/>
                </a:lnTo>
                <a:lnTo>
                  <a:pt x="16289" y="10734"/>
                </a:lnTo>
                <a:lnTo>
                  <a:pt x="19546" y="10734"/>
                </a:lnTo>
                <a:lnTo>
                  <a:pt x="19546" y="21600"/>
                </a:lnTo>
                <a:lnTo>
                  <a:pt x="0" y="21600"/>
                </a:lnTo>
                <a:lnTo>
                  <a:pt x="0" y="10734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8" name="object 74"/>
          <p:cNvSpPr txBox="1"/>
          <p:nvPr/>
        </p:nvSpPr>
        <p:spPr>
          <a:xfrm>
            <a:off x="412800" y="3766210"/>
            <a:ext cx="14903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</a:t>
            </a:r>
            <a:r>
              <a:rPr spc="-35"/>
              <a:t> </a:t>
            </a:r>
            <a:r>
              <a:rPr spc="-10"/>
              <a:t>DeleteVolume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object 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01" name="object 2"/>
          <p:cNvSpPr txBox="1"/>
          <p:nvPr>
            <p:ph type="title"/>
          </p:nvPr>
        </p:nvSpPr>
        <p:spPr>
          <a:xfrm>
            <a:off x="415544" y="139064"/>
            <a:ext cx="4688205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EBS Volume Types</a:t>
            </a:r>
          </a:p>
        </p:txBody>
      </p:sp>
      <p:sp>
        <p:nvSpPr>
          <p:cNvPr id="1802" name="object 3"/>
          <p:cNvSpPr txBox="1"/>
          <p:nvPr/>
        </p:nvSpPr>
        <p:spPr>
          <a:xfrm>
            <a:off x="419505" y="962171"/>
            <a:ext cx="7584441" cy="243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SSD-backed volumes</a:t>
            </a:r>
            <a:r>
              <a:rPr spc="30"/>
              <a:t> </a:t>
            </a:r>
            <a:r>
              <a:t>are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Optimized for </a:t>
            </a:r>
            <a:r>
              <a:rPr b="1"/>
              <a:t>transactional </a:t>
            </a:r>
            <a:r>
              <a:t>workloads that involve</a:t>
            </a:r>
            <a:r>
              <a:rPr spc="-159"/>
              <a:t> </a:t>
            </a:r>
            <a:r>
              <a:rPr b="1"/>
              <a:t>frequent</a:t>
            </a:r>
          </a:p>
          <a:p>
            <a:pPr indent="756284"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read/write </a:t>
            </a:r>
            <a:r>
              <a:rPr b="0"/>
              <a:t>operations with </a:t>
            </a:r>
            <a:r>
              <a:t>small </a:t>
            </a:r>
            <a:r>
              <a:rPr spc="-4"/>
              <a:t>I/O</a:t>
            </a:r>
            <a:r>
              <a:rPr spc="-145"/>
              <a:t> </a:t>
            </a:r>
            <a:r>
              <a:rPr b="0"/>
              <a:t>size.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Dominant in </a:t>
            </a:r>
            <a:r>
              <a:rPr b="1" spc="-4"/>
              <a:t>IOPS</a:t>
            </a:r>
            <a:r>
              <a:rPr b="1" spc="-50"/>
              <a:t> </a:t>
            </a:r>
            <a:r>
              <a:t>performance.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HDD-backed volumes</a:t>
            </a:r>
            <a:r>
              <a:rPr spc="40"/>
              <a:t> </a:t>
            </a:r>
            <a:r>
              <a:t>are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Optimized for </a:t>
            </a:r>
            <a:r>
              <a:rPr b="1"/>
              <a:t>large streaming</a:t>
            </a:r>
            <a:r>
              <a:rPr b="1" spc="-110"/>
              <a:t> </a:t>
            </a:r>
            <a:r>
              <a:t>workloads.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Dominant in </a:t>
            </a:r>
            <a:r>
              <a:rPr b="1"/>
              <a:t>throughput </a:t>
            </a:r>
            <a:r>
              <a:t>(measured in</a:t>
            </a:r>
            <a:r>
              <a:rPr spc="-85"/>
              <a:t> </a:t>
            </a:r>
            <a:r>
              <a:rPr spc="-4"/>
              <a:t>MiB/s).</a:t>
            </a:r>
          </a:p>
        </p:txBody>
      </p:sp>
      <p:sp>
        <p:nvSpPr>
          <p:cNvPr id="1803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4" name="object 5"/>
          <p:cNvSpPr/>
          <p:nvPr/>
        </p:nvSpPr>
        <p:spPr>
          <a:xfrm>
            <a:off x="8203692" y="375942"/>
            <a:ext cx="501190" cy="57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5" name="object 6"/>
          <p:cNvSpPr/>
          <p:nvPr/>
        </p:nvSpPr>
        <p:spPr>
          <a:xfrm>
            <a:off x="8210398" y="289894"/>
            <a:ext cx="39890" cy="2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6" name="object 7"/>
          <p:cNvSpPr/>
          <p:nvPr/>
        </p:nvSpPr>
        <p:spPr>
          <a:xfrm>
            <a:off x="8203692" y="964223"/>
            <a:ext cx="521409" cy="2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7" name="object 8"/>
          <p:cNvSpPr/>
          <p:nvPr/>
        </p:nvSpPr>
        <p:spPr>
          <a:xfrm>
            <a:off x="8210398" y="312260"/>
            <a:ext cx="59597" cy="2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object 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10" name="object 2"/>
          <p:cNvSpPr txBox="1"/>
          <p:nvPr>
            <p:ph type="title"/>
          </p:nvPr>
        </p:nvSpPr>
        <p:spPr>
          <a:xfrm>
            <a:off x="415542" y="139064"/>
            <a:ext cx="326580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EBS Facts</a:t>
            </a:r>
          </a:p>
        </p:txBody>
      </p:sp>
      <p:sp>
        <p:nvSpPr>
          <p:cNvPr id="1811" name="object 3"/>
          <p:cNvSpPr txBox="1"/>
          <p:nvPr/>
        </p:nvSpPr>
        <p:spPr>
          <a:xfrm>
            <a:off x="419505" y="1035177"/>
            <a:ext cx="7586982" cy="29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478155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 is recommended when data </a:t>
            </a:r>
            <a:r>
              <a:rPr spc="0"/>
              <a:t>must </a:t>
            </a:r>
            <a:r>
              <a:t>be </a:t>
            </a:r>
            <a:r>
              <a:rPr b="1"/>
              <a:t>quickly  accessible </a:t>
            </a:r>
            <a:r>
              <a:t>and requires </a:t>
            </a:r>
            <a:r>
              <a:rPr b="1"/>
              <a:t>long-term</a:t>
            </a:r>
            <a:r>
              <a:rPr b="1" spc="95"/>
              <a:t> </a:t>
            </a:r>
            <a:r>
              <a:rPr b="1"/>
              <a:t>persistence</a:t>
            </a:r>
            <a:r>
              <a:t>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7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0"/>
              <a:t>can </a:t>
            </a:r>
            <a:r>
              <a:rPr spc="-5"/>
              <a:t>launch your EBS volumes </a:t>
            </a:r>
            <a:r>
              <a:rPr spc="0"/>
              <a:t>as </a:t>
            </a:r>
            <a:r>
              <a:rPr b="1" spc="-5"/>
              <a:t>encrypted  </a:t>
            </a:r>
            <a:r>
              <a:rPr spc="-5"/>
              <a:t>volumes – data stored </a:t>
            </a:r>
            <a:r>
              <a:rPr spc="0"/>
              <a:t>at rest </a:t>
            </a:r>
            <a:r>
              <a:rPr spc="-5"/>
              <a:t>on </a:t>
            </a:r>
            <a:r>
              <a:rPr spc="0"/>
              <a:t>the </a:t>
            </a:r>
            <a:r>
              <a:rPr spc="-5"/>
              <a:t>volume, disk </a:t>
            </a:r>
            <a:r>
              <a:rPr spc="0"/>
              <a:t>I/O,  </a:t>
            </a:r>
            <a:r>
              <a:rPr spc="-5"/>
              <a:t>and snapshots created </a:t>
            </a:r>
            <a:r>
              <a:rPr spc="0"/>
              <a:t>from the </a:t>
            </a:r>
            <a:r>
              <a:rPr spc="-5"/>
              <a:t>volume are all  encrypted.</a:t>
            </a:r>
          </a:p>
          <a:p>
            <a:pPr marL="355600" marR="632459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create </a:t>
            </a:r>
            <a:r>
              <a:rPr b="1" spc="-5"/>
              <a:t>point-in-time snapshots </a:t>
            </a:r>
            <a:r>
              <a:rPr spc="0"/>
              <a:t>of </a:t>
            </a:r>
            <a:r>
              <a:rPr spc="-5"/>
              <a:t>EBS  volumes, which </a:t>
            </a:r>
            <a:r>
              <a:rPr spc="0"/>
              <a:t>are </a:t>
            </a:r>
            <a:r>
              <a:rPr spc="-5"/>
              <a:t>persisted </a:t>
            </a:r>
            <a:r>
              <a:rPr spc="0"/>
              <a:t>to </a:t>
            </a:r>
            <a:r>
              <a:rPr spc="-5"/>
              <a:t>Amazon</a:t>
            </a:r>
            <a:r>
              <a:rPr spc="-90"/>
              <a:t> </a:t>
            </a:r>
            <a:r>
              <a:rPr spc="-5"/>
              <a:t>S3.</a:t>
            </a:r>
          </a:p>
        </p:txBody>
      </p:sp>
      <p:sp>
        <p:nvSpPr>
          <p:cNvPr id="1812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3" name="object 5"/>
          <p:cNvSpPr/>
          <p:nvPr/>
        </p:nvSpPr>
        <p:spPr>
          <a:xfrm>
            <a:off x="8203692" y="375942"/>
            <a:ext cx="501190" cy="57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4" name="object 6"/>
          <p:cNvSpPr/>
          <p:nvPr/>
        </p:nvSpPr>
        <p:spPr>
          <a:xfrm>
            <a:off x="8210398" y="289894"/>
            <a:ext cx="39890" cy="2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5" name="object 7"/>
          <p:cNvSpPr/>
          <p:nvPr/>
        </p:nvSpPr>
        <p:spPr>
          <a:xfrm>
            <a:off x="8203692" y="964223"/>
            <a:ext cx="521409" cy="2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6" name="object 8"/>
          <p:cNvSpPr/>
          <p:nvPr/>
        </p:nvSpPr>
        <p:spPr>
          <a:xfrm>
            <a:off x="8210398" y="312260"/>
            <a:ext cx="59597" cy="2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object 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19" name="object 2"/>
          <p:cNvSpPr txBox="1"/>
          <p:nvPr>
            <p:ph type="title"/>
          </p:nvPr>
        </p:nvSpPr>
        <p:spPr>
          <a:xfrm>
            <a:off x="415542" y="139064"/>
            <a:ext cx="413512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Use Cases</a:t>
            </a:r>
          </a:p>
        </p:txBody>
      </p:sp>
      <p:sp>
        <p:nvSpPr>
          <p:cNvPr id="1820" name="object 3"/>
          <p:cNvSpPr txBox="1"/>
          <p:nvPr/>
        </p:nvSpPr>
        <p:spPr>
          <a:xfrm>
            <a:off x="419505" y="974825"/>
            <a:ext cx="7508241" cy="223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OS: </a:t>
            </a:r>
            <a:r>
              <a:rPr b="0" spc="4"/>
              <a:t>Use </a:t>
            </a:r>
            <a:r>
              <a:rPr b="0"/>
              <a:t>for boot/root volume, secondary</a:t>
            </a:r>
            <a:r>
              <a:rPr b="0" spc="-185"/>
              <a:t> </a:t>
            </a:r>
            <a:r>
              <a:rPr b="0"/>
              <a:t>volumes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Databases: </a:t>
            </a:r>
            <a:r>
              <a:rPr b="0"/>
              <a:t>Scales with </a:t>
            </a:r>
            <a:r>
              <a:rPr b="0" spc="-4"/>
              <a:t>your </a:t>
            </a:r>
            <a:r>
              <a:rPr b="0"/>
              <a:t>performance</a:t>
            </a:r>
            <a:r>
              <a:rPr b="0" spc="-110"/>
              <a:t> </a:t>
            </a:r>
            <a:r>
              <a:rPr b="0"/>
              <a:t>needs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Enterprise applications: </a:t>
            </a:r>
            <a:r>
              <a:rPr b="0"/>
              <a:t>Provides reliable block storage to</a:t>
            </a:r>
            <a:r>
              <a:rPr b="0" spc="-164"/>
              <a:t> </a:t>
            </a:r>
            <a:r>
              <a:rPr b="0"/>
              <a:t>run</a:t>
            </a:r>
          </a:p>
          <a:p>
            <a:pPr indent="355600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mission-critical</a:t>
            </a:r>
            <a:r>
              <a:rPr spc="-30"/>
              <a:t> </a:t>
            </a:r>
            <a:r>
              <a:t>applications</a:t>
            </a:r>
          </a:p>
          <a:p>
            <a:pPr marL="355600" marR="635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Business </a:t>
            </a:r>
            <a:r>
              <a:rPr spc="-4"/>
              <a:t>continuity: </a:t>
            </a:r>
            <a:r>
              <a:rPr b="0"/>
              <a:t>Minimize data loss and recovery </a:t>
            </a:r>
            <a:r>
              <a:rPr b="0" spc="-4"/>
              <a:t>time</a:t>
            </a:r>
            <a:r>
              <a:rPr b="0" spc="-104"/>
              <a:t> </a:t>
            </a:r>
            <a:r>
              <a:rPr b="0"/>
              <a:t>by  regularly backing up using </a:t>
            </a:r>
            <a:r>
              <a:rPr b="0" spc="-4"/>
              <a:t>EBS</a:t>
            </a:r>
            <a:r>
              <a:rPr b="0" spc="-70"/>
              <a:t> </a:t>
            </a:r>
            <a:r>
              <a:rPr b="0"/>
              <a:t>Snapshots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Applications: </a:t>
            </a:r>
            <a:r>
              <a:rPr b="0"/>
              <a:t>Install and persist any</a:t>
            </a:r>
            <a:r>
              <a:rPr b="0" spc="-130"/>
              <a:t> </a:t>
            </a:r>
            <a:r>
              <a:rPr b="0"/>
              <a:t>application</a:t>
            </a:r>
          </a:p>
        </p:txBody>
      </p:sp>
      <p:sp>
        <p:nvSpPr>
          <p:cNvPr id="1821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2" name="object 5"/>
          <p:cNvSpPr/>
          <p:nvPr/>
        </p:nvSpPr>
        <p:spPr>
          <a:xfrm>
            <a:off x="8203692" y="375942"/>
            <a:ext cx="501190" cy="57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3" name="object 6"/>
          <p:cNvSpPr/>
          <p:nvPr/>
        </p:nvSpPr>
        <p:spPr>
          <a:xfrm>
            <a:off x="8210398" y="289894"/>
            <a:ext cx="39890" cy="2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4" name="object 7"/>
          <p:cNvSpPr/>
          <p:nvPr/>
        </p:nvSpPr>
        <p:spPr>
          <a:xfrm>
            <a:off x="8203692" y="964223"/>
            <a:ext cx="521409" cy="2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5" name="object 8"/>
          <p:cNvSpPr/>
          <p:nvPr/>
        </p:nvSpPr>
        <p:spPr>
          <a:xfrm>
            <a:off x="8210398" y="312260"/>
            <a:ext cx="59597" cy="2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object 11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28" name="object 2"/>
          <p:cNvSpPr txBox="1"/>
          <p:nvPr>
            <p:ph type="title"/>
          </p:nvPr>
        </p:nvSpPr>
        <p:spPr>
          <a:xfrm>
            <a:off x="415542" y="139064"/>
            <a:ext cx="354139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Pricing</a:t>
            </a:r>
          </a:p>
        </p:txBody>
      </p:sp>
      <p:sp>
        <p:nvSpPr>
          <p:cNvPr id="1829" name="object 3"/>
          <p:cNvSpPr txBox="1"/>
          <p:nvPr/>
        </p:nvSpPr>
        <p:spPr>
          <a:xfrm>
            <a:off x="419504" y="974824"/>
            <a:ext cx="4086228" cy="1860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</a:t>
            </a:r>
            <a:r>
              <a:rPr spc="-4"/>
              <a:t>for </a:t>
            </a:r>
            <a:r>
              <a:t>what you</a:t>
            </a:r>
            <a:r>
              <a:rPr spc="-70"/>
              <a:t> </a:t>
            </a:r>
            <a:r>
              <a:t>provision: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Pricing based on</a:t>
            </a:r>
            <a:r>
              <a:rPr spc="-60"/>
              <a:t> </a:t>
            </a:r>
            <a:r>
              <a:t>region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Review Pricing Calculator</a:t>
            </a:r>
            <a:r>
              <a:rPr spc="-75"/>
              <a:t> </a:t>
            </a:r>
            <a:r>
              <a:t>online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Pricing is available</a:t>
            </a:r>
            <a:r>
              <a:rPr spc="-30"/>
              <a:t> </a:t>
            </a:r>
            <a:r>
              <a:t>as:</a:t>
            </a:r>
          </a:p>
          <a:p>
            <a:pPr lvl="1" marL="541019" indent="-128269">
              <a:spcBef>
                <a:spcPts val="4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</a:t>
            </a:r>
          </a:p>
          <a:p>
            <a:pPr lvl="1" marL="541019" indent="-128269">
              <a:spcBef>
                <a:spcPts val="3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IOPS</a:t>
            </a:r>
          </a:p>
        </p:txBody>
      </p:sp>
      <p:sp>
        <p:nvSpPr>
          <p:cNvPr id="1830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1" name="object 5"/>
          <p:cNvSpPr/>
          <p:nvPr/>
        </p:nvSpPr>
        <p:spPr>
          <a:xfrm>
            <a:off x="8203692" y="375942"/>
            <a:ext cx="501190" cy="57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2" name="object 6"/>
          <p:cNvSpPr/>
          <p:nvPr/>
        </p:nvSpPr>
        <p:spPr>
          <a:xfrm>
            <a:off x="8210398" y="289894"/>
            <a:ext cx="39890" cy="2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3" name="object 7"/>
          <p:cNvSpPr/>
          <p:nvPr/>
        </p:nvSpPr>
        <p:spPr>
          <a:xfrm>
            <a:off x="8203692" y="964223"/>
            <a:ext cx="521409" cy="2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4" name="object 8"/>
          <p:cNvSpPr/>
          <p:nvPr/>
        </p:nvSpPr>
        <p:spPr>
          <a:xfrm>
            <a:off x="8210398" y="312260"/>
            <a:ext cx="59597" cy="2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5" name="object 9"/>
          <p:cNvSpPr/>
          <p:nvPr/>
        </p:nvSpPr>
        <p:spPr>
          <a:xfrm>
            <a:off x="1447799" y="4070603"/>
            <a:ext cx="6376418" cy="463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4" y="0"/>
                </a:moveTo>
                <a:lnTo>
                  <a:pt x="66" y="0"/>
                </a:lnTo>
                <a:lnTo>
                  <a:pt x="40" y="71"/>
                </a:lnTo>
                <a:lnTo>
                  <a:pt x="19" y="266"/>
                </a:lnTo>
                <a:lnTo>
                  <a:pt x="5" y="554"/>
                </a:lnTo>
                <a:lnTo>
                  <a:pt x="0" y="908"/>
                </a:lnTo>
                <a:lnTo>
                  <a:pt x="0" y="20692"/>
                </a:lnTo>
                <a:lnTo>
                  <a:pt x="5" y="21046"/>
                </a:lnTo>
                <a:lnTo>
                  <a:pt x="19" y="21334"/>
                </a:lnTo>
                <a:lnTo>
                  <a:pt x="40" y="21529"/>
                </a:lnTo>
                <a:lnTo>
                  <a:pt x="66" y="21600"/>
                </a:lnTo>
                <a:lnTo>
                  <a:pt x="21534" y="21600"/>
                </a:lnTo>
                <a:lnTo>
                  <a:pt x="21560" y="21529"/>
                </a:lnTo>
                <a:lnTo>
                  <a:pt x="21581" y="21334"/>
                </a:lnTo>
                <a:lnTo>
                  <a:pt x="21595" y="21046"/>
                </a:lnTo>
                <a:lnTo>
                  <a:pt x="21600" y="20692"/>
                </a:lnTo>
                <a:lnTo>
                  <a:pt x="21600" y="908"/>
                </a:lnTo>
                <a:lnTo>
                  <a:pt x="21595" y="554"/>
                </a:lnTo>
                <a:lnTo>
                  <a:pt x="21581" y="266"/>
                </a:lnTo>
                <a:lnTo>
                  <a:pt x="21560" y="71"/>
                </a:lnTo>
                <a:lnTo>
                  <a:pt x="21534" y="0"/>
                </a:lnTo>
                <a:close/>
              </a:path>
            </a:pathLst>
          </a:custGeom>
          <a:solidFill>
            <a:srgbClr val="F1F1F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6" name="object 10"/>
          <p:cNvSpPr txBox="1"/>
          <p:nvPr/>
        </p:nvSpPr>
        <p:spPr>
          <a:xfrm>
            <a:off x="1612770" y="4100879"/>
            <a:ext cx="614743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 </a:t>
            </a:r>
            <a:r>
              <a:rPr i="1"/>
              <a:t>Check </a:t>
            </a:r>
            <a:r>
              <a:rPr i="1" spc="-15"/>
              <a:t>Amazon </a:t>
            </a:r>
            <a:r>
              <a:rPr i="1"/>
              <a:t>EBS Pricing page for current pricing for all</a:t>
            </a:r>
            <a:r>
              <a:rPr i="1" spc="125"/>
              <a:t> </a:t>
            </a:r>
            <a:r>
              <a:rPr i="1"/>
              <a:t>regions.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object 1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39" name="object 2"/>
          <p:cNvSpPr txBox="1"/>
          <p:nvPr>
            <p:ph type="title"/>
          </p:nvPr>
        </p:nvSpPr>
        <p:spPr>
          <a:xfrm>
            <a:off x="415542" y="139064"/>
            <a:ext cx="3402333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Scope</a:t>
            </a:r>
          </a:p>
        </p:txBody>
      </p:sp>
      <p:sp>
        <p:nvSpPr>
          <p:cNvPr id="1840" name="object 3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1" name="object 4"/>
          <p:cNvSpPr/>
          <p:nvPr/>
        </p:nvSpPr>
        <p:spPr>
          <a:xfrm>
            <a:off x="8203692" y="375942"/>
            <a:ext cx="501190" cy="57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2" name="object 5"/>
          <p:cNvSpPr/>
          <p:nvPr/>
        </p:nvSpPr>
        <p:spPr>
          <a:xfrm>
            <a:off x="8210398" y="289894"/>
            <a:ext cx="39890" cy="2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3" name="object 6"/>
          <p:cNvSpPr/>
          <p:nvPr/>
        </p:nvSpPr>
        <p:spPr>
          <a:xfrm>
            <a:off x="8203692" y="964223"/>
            <a:ext cx="521409" cy="2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4" name="object 7"/>
          <p:cNvSpPr/>
          <p:nvPr/>
        </p:nvSpPr>
        <p:spPr>
          <a:xfrm>
            <a:off x="8210398" y="312260"/>
            <a:ext cx="59597" cy="2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5" name="object 8"/>
          <p:cNvSpPr/>
          <p:nvPr/>
        </p:nvSpPr>
        <p:spPr>
          <a:xfrm>
            <a:off x="1511046" y="2058159"/>
            <a:ext cx="2749297" cy="1840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32" y="3016"/>
                </a:lnTo>
                <a:lnTo>
                  <a:pt x="123" y="2462"/>
                </a:lnTo>
                <a:lnTo>
                  <a:pt x="269" y="1946"/>
                </a:lnTo>
                <a:lnTo>
                  <a:pt x="465" y="1474"/>
                </a:lnTo>
                <a:lnTo>
                  <a:pt x="706" y="1055"/>
                </a:lnTo>
                <a:lnTo>
                  <a:pt x="987" y="695"/>
                </a:lnTo>
                <a:lnTo>
                  <a:pt x="1303" y="402"/>
                </a:lnTo>
                <a:lnTo>
                  <a:pt x="1649" y="184"/>
                </a:lnTo>
                <a:lnTo>
                  <a:pt x="2020" y="47"/>
                </a:lnTo>
                <a:lnTo>
                  <a:pt x="2411" y="0"/>
                </a:lnTo>
                <a:lnTo>
                  <a:pt x="19189" y="0"/>
                </a:lnTo>
                <a:lnTo>
                  <a:pt x="19580" y="47"/>
                </a:lnTo>
                <a:lnTo>
                  <a:pt x="19951" y="184"/>
                </a:lnTo>
                <a:lnTo>
                  <a:pt x="20297" y="402"/>
                </a:lnTo>
                <a:lnTo>
                  <a:pt x="20613" y="695"/>
                </a:lnTo>
                <a:lnTo>
                  <a:pt x="20894" y="1055"/>
                </a:lnTo>
                <a:lnTo>
                  <a:pt x="21135" y="1474"/>
                </a:lnTo>
                <a:lnTo>
                  <a:pt x="21331" y="1946"/>
                </a:lnTo>
                <a:lnTo>
                  <a:pt x="21477" y="2462"/>
                </a:lnTo>
                <a:lnTo>
                  <a:pt x="21568" y="3016"/>
                </a:lnTo>
                <a:lnTo>
                  <a:pt x="21600" y="3600"/>
                </a:lnTo>
                <a:lnTo>
                  <a:pt x="21600" y="18000"/>
                </a:lnTo>
                <a:lnTo>
                  <a:pt x="21568" y="18584"/>
                </a:lnTo>
                <a:lnTo>
                  <a:pt x="21477" y="19138"/>
                </a:lnTo>
                <a:lnTo>
                  <a:pt x="21331" y="19654"/>
                </a:lnTo>
                <a:lnTo>
                  <a:pt x="21135" y="20126"/>
                </a:lnTo>
                <a:lnTo>
                  <a:pt x="20894" y="20545"/>
                </a:lnTo>
                <a:lnTo>
                  <a:pt x="20613" y="20905"/>
                </a:lnTo>
                <a:lnTo>
                  <a:pt x="20297" y="21198"/>
                </a:lnTo>
                <a:lnTo>
                  <a:pt x="19951" y="21416"/>
                </a:lnTo>
                <a:lnTo>
                  <a:pt x="19580" y="21553"/>
                </a:lnTo>
                <a:lnTo>
                  <a:pt x="19189" y="21600"/>
                </a:lnTo>
                <a:lnTo>
                  <a:pt x="2411" y="21600"/>
                </a:lnTo>
                <a:lnTo>
                  <a:pt x="2020" y="21553"/>
                </a:lnTo>
                <a:lnTo>
                  <a:pt x="1649" y="21416"/>
                </a:lnTo>
                <a:lnTo>
                  <a:pt x="1303" y="21198"/>
                </a:lnTo>
                <a:lnTo>
                  <a:pt x="987" y="20905"/>
                </a:lnTo>
                <a:lnTo>
                  <a:pt x="706" y="20545"/>
                </a:lnTo>
                <a:lnTo>
                  <a:pt x="465" y="20126"/>
                </a:lnTo>
                <a:lnTo>
                  <a:pt x="269" y="19654"/>
                </a:lnTo>
                <a:lnTo>
                  <a:pt x="123" y="19138"/>
                </a:lnTo>
                <a:lnTo>
                  <a:pt x="32" y="18584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6" name="object 9"/>
          <p:cNvSpPr txBox="1"/>
          <p:nvPr/>
        </p:nvSpPr>
        <p:spPr>
          <a:xfrm>
            <a:off x="1941702" y="3471164"/>
            <a:ext cx="188785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</a:t>
            </a:r>
            <a:r>
              <a:rPr spc="-5"/>
              <a:t>Zone</a:t>
            </a:r>
            <a:r>
              <a:rPr spc="-110"/>
              <a:t> </a:t>
            </a:r>
            <a:r>
              <a:rPr spc="0"/>
              <a:t>A</a:t>
            </a:r>
          </a:p>
        </p:txBody>
      </p:sp>
      <p:sp>
        <p:nvSpPr>
          <p:cNvPr id="1847" name="object 10"/>
          <p:cNvSpPr/>
          <p:nvPr/>
        </p:nvSpPr>
        <p:spPr>
          <a:xfrm>
            <a:off x="4655058" y="2030727"/>
            <a:ext cx="2894078" cy="1842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5" y="3068"/>
                </a:lnTo>
                <a:lnTo>
                  <a:pt x="97" y="2561"/>
                </a:lnTo>
                <a:lnTo>
                  <a:pt x="213" y="2083"/>
                </a:lnTo>
                <a:lnTo>
                  <a:pt x="369" y="1640"/>
                </a:lnTo>
                <a:lnTo>
                  <a:pt x="562" y="1238"/>
                </a:lnTo>
                <a:lnTo>
                  <a:pt x="788" y="883"/>
                </a:lnTo>
                <a:lnTo>
                  <a:pt x="1044" y="580"/>
                </a:lnTo>
                <a:lnTo>
                  <a:pt x="1326" y="335"/>
                </a:lnTo>
                <a:lnTo>
                  <a:pt x="1630" y="152"/>
                </a:lnTo>
                <a:lnTo>
                  <a:pt x="1953" y="39"/>
                </a:lnTo>
                <a:lnTo>
                  <a:pt x="2292" y="0"/>
                </a:lnTo>
                <a:lnTo>
                  <a:pt x="19308" y="0"/>
                </a:lnTo>
                <a:lnTo>
                  <a:pt x="19647" y="39"/>
                </a:lnTo>
                <a:lnTo>
                  <a:pt x="19970" y="152"/>
                </a:lnTo>
                <a:lnTo>
                  <a:pt x="20274" y="335"/>
                </a:lnTo>
                <a:lnTo>
                  <a:pt x="20556" y="580"/>
                </a:lnTo>
                <a:lnTo>
                  <a:pt x="20812" y="883"/>
                </a:lnTo>
                <a:lnTo>
                  <a:pt x="21038" y="1238"/>
                </a:lnTo>
                <a:lnTo>
                  <a:pt x="21231" y="1640"/>
                </a:lnTo>
                <a:lnTo>
                  <a:pt x="21387" y="2083"/>
                </a:lnTo>
                <a:lnTo>
                  <a:pt x="21503" y="2561"/>
                </a:lnTo>
                <a:lnTo>
                  <a:pt x="21575" y="3068"/>
                </a:lnTo>
                <a:lnTo>
                  <a:pt x="21600" y="3600"/>
                </a:lnTo>
                <a:lnTo>
                  <a:pt x="21600" y="18000"/>
                </a:lnTo>
                <a:lnTo>
                  <a:pt x="21575" y="18532"/>
                </a:lnTo>
                <a:lnTo>
                  <a:pt x="21503" y="19039"/>
                </a:lnTo>
                <a:lnTo>
                  <a:pt x="21387" y="19517"/>
                </a:lnTo>
                <a:lnTo>
                  <a:pt x="21231" y="19960"/>
                </a:lnTo>
                <a:lnTo>
                  <a:pt x="21038" y="20362"/>
                </a:lnTo>
                <a:lnTo>
                  <a:pt x="20812" y="20717"/>
                </a:lnTo>
                <a:lnTo>
                  <a:pt x="20556" y="21020"/>
                </a:lnTo>
                <a:lnTo>
                  <a:pt x="20274" y="21265"/>
                </a:lnTo>
                <a:lnTo>
                  <a:pt x="19970" y="21448"/>
                </a:lnTo>
                <a:lnTo>
                  <a:pt x="19647" y="21561"/>
                </a:lnTo>
                <a:lnTo>
                  <a:pt x="19308" y="21600"/>
                </a:lnTo>
                <a:lnTo>
                  <a:pt x="2292" y="21600"/>
                </a:lnTo>
                <a:lnTo>
                  <a:pt x="1953" y="21561"/>
                </a:lnTo>
                <a:lnTo>
                  <a:pt x="1630" y="21448"/>
                </a:lnTo>
                <a:lnTo>
                  <a:pt x="1326" y="21265"/>
                </a:lnTo>
                <a:lnTo>
                  <a:pt x="1044" y="21020"/>
                </a:lnTo>
                <a:lnTo>
                  <a:pt x="788" y="20717"/>
                </a:lnTo>
                <a:lnTo>
                  <a:pt x="562" y="20362"/>
                </a:lnTo>
                <a:lnTo>
                  <a:pt x="369" y="19960"/>
                </a:lnTo>
                <a:lnTo>
                  <a:pt x="213" y="19517"/>
                </a:lnTo>
                <a:lnTo>
                  <a:pt x="97" y="19039"/>
                </a:lnTo>
                <a:lnTo>
                  <a:pt x="25" y="1853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41404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8" name="object 11"/>
          <p:cNvSpPr txBox="1"/>
          <p:nvPr/>
        </p:nvSpPr>
        <p:spPr>
          <a:xfrm>
            <a:off x="5150865" y="3444366"/>
            <a:ext cx="190119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</a:t>
            </a:r>
            <a:r>
              <a:rPr spc="-5"/>
              <a:t>Zone </a:t>
            </a:r>
            <a:r>
              <a:rPr spc="0"/>
              <a:t>B</a:t>
            </a:r>
          </a:p>
        </p:txBody>
      </p:sp>
      <p:sp>
        <p:nvSpPr>
          <p:cNvPr id="1849" name="object 12"/>
          <p:cNvSpPr txBox="1"/>
          <p:nvPr/>
        </p:nvSpPr>
        <p:spPr>
          <a:xfrm>
            <a:off x="1479040" y="1019936"/>
            <a:ext cx="5889628" cy="93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EBS </a:t>
            </a:r>
            <a:r>
              <a:rPr spc="-10"/>
              <a:t>volumes </a:t>
            </a:r>
            <a:r>
              <a:rPr spc="-5"/>
              <a:t>are </a:t>
            </a:r>
            <a:r>
              <a:rPr spc="0"/>
              <a:t>in </a:t>
            </a:r>
            <a:r>
              <a:rPr spc="-5"/>
              <a:t>a </a:t>
            </a:r>
            <a:r>
              <a:rPr spc="0"/>
              <a:t>single </a:t>
            </a:r>
            <a:r>
              <a:rPr spc="-10"/>
              <a:t>Availability</a:t>
            </a:r>
            <a:r>
              <a:rPr spc="55"/>
              <a:t> </a:t>
            </a:r>
            <a:r>
              <a:rPr spc="0"/>
              <a:t>Zone</a:t>
            </a: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685800">
              <a:tabLst>
                <a:tab pos="3848100" algn="l"/>
              </a:tabLst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 </a:t>
            </a:r>
            <a:r>
              <a:rPr spc="-20"/>
              <a:t>Volume</a:t>
            </a:r>
            <a:r>
              <a:rPr spc="-5"/>
              <a:t> 1	</a:t>
            </a:r>
            <a:r>
              <a:t>EBS </a:t>
            </a:r>
            <a:r>
              <a:rPr spc="-20"/>
              <a:t>Volume</a:t>
            </a:r>
            <a:r>
              <a:rPr spc="-25"/>
              <a:t> </a:t>
            </a:r>
            <a:r>
              <a:rPr spc="-5"/>
              <a:t>2</a:t>
            </a:r>
          </a:p>
        </p:txBody>
      </p:sp>
      <p:sp>
        <p:nvSpPr>
          <p:cNvPr id="1850" name="object 13"/>
          <p:cNvSpPr txBox="1"/>
          <p:nvPr/>
        </p:nvSpPr>
        <p:spPr>
          <a:xfrm>
            <a:off x="1400046" y="4227067"/>
            <a:ext cx="649732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0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Volume </a:t>
            </a:r>
            <a:r>
              <a:rPr spc="-5"/>
              <a:t>data is replicated across multiple servers in an </a:t>
            </a:r>
            <a:r>
              <a:rPr spc="-10"/>
              <a:t>Availability</a:t>
            </a:r>
            <a:r>
              <a:rPr spc="60"/>
              <a:t> </a:t>
            </a:r>
            <a:r>
              <a:rPr spc="-5"/>
              <a:t>Zone.</a:t>
            </a:r>
          </a:p>
        </p:txBody>
      </p:sp>
      <p:sp>
        <p:nvSpPr>
          <p:cNvPr id="1851" name="object 14"/>
          <p:cNvSpPr/>
          <p:nvPr/>
        </p:nvSpPr>
        <p:spPr>
          <a:xfrm>
            <a:off x="1859278" y="2179320"/>
            <a:ext cx="2045207" cy="12923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2" name="object 15"/>
          <p:cNvSpPr/>
          <p:nvPr/>
        </p:nvSpPr>
        <p:spPr>
          <a:xfrm>
            <a:off x="5087110" y="2179320"/>
            <a:ext cx="2045208" cy="129235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object 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55" name="object 2"/>
          <p:cNvSpPr txBox="1"/>
          <p:nvPr>
            <p:ph type="title"/>
          </p:nvPr>
        </p:nvSpPr>
        <p:spPr>
          <a:xfrm>
            <a:off x="415542" y="139064"/>
            <a:ext cx="516318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Amazon EC2 Instance</a:t>
            </a:r>
            <a:r>
              <a:rPr spc="0"/>
              <a:t> </a:t>
            </a:r>
            <a:r>
              <a:t>Storage</a:t>
            </a:r>
          </a:p>
        </p:txBody>
      </p:sp>
      <p:sp>
        <p:nvSpPr>
          <p:cNvPr id="1856" name="object 3"/>
          <p:cNvSpPr txBox="1"/>
          <p:nvPr/>
        </p:nvSpPr>
        <p:spPr>
          <a:xfrm>
            <a:off x="419506" y="962024"/>
            <a:ext cx="8024494" cy="323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local, complimentary </a:t>
            </a:r>
            <a:r>
              <a:rPr b="1" spc="-5"/>
              <a:t>direct attached block</a:t>
            </a:r>
            <a:r>
              <a:rPr b="1" spc="100"/>
              <a:t> </a:t>
            </a:r>
            <a:r>
              <a:rPr b="1" spc="-5"/>
              <a:t>storage</a:t>
            </a:r>
            <a:r>
              <a:rPr spc="-5"/>
              <a:t>.</a:t>
            </a:r>
          </a:p>
          <a:p>
            <a:pPr marL="355600" marR="5080" indent="-342900">
              <a:lnSpc>
                <a:spcPts val="2500"/>
              </a:lnSpc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Includes </a:t>
            </a:r>
            <a:r>
              <a:rPr spc="-20"/>
              <a:t>availability, </a:t>
            </a:r>
            <a:r>
              <a:t>number </a:t>
            </a:r>
            <a:r>
              <a:rPr spc="0"/>
              <a:t>of </a:t>
            </a:r>
            <a:r>
              <a:t>disks, and size </a:t>
            </a:r>
            <a:r>
              <a:rPr b="1"/>
              <a:t>based on  EC2 instance type</a:t>
            </a:r>
            <a:r>
              <a:t>.</a:t>
            </a:r>
          </a:p>
          <a:p>
            <a:pPr marL="355600" marR="158750" indent="-342900">
              <a:lnSpc>
                <a:spcPts val="25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optimized </a:t>
            </a:r>
            <a:r>
              <a:t>for </a:t>
            </a:r>
            <a:r>
              <a:rPr b="1"/>
              <a:t>up to </a:t>
            </a:r>
            <a:r>
              <a:rPr b="1" spc="-5"/>
              <a:t>365,000 Read </a:t>
            </a:r>
            <a:r>
              <a:rPr b="1"/>
              <a:t>IOPS </a:t>
            </a:r>
            <a:r>
              <a:rPr spc="-5"/>
              <a:t>and 315,000  First </a:t>
            </a:r>
            <a:r>
              <a:rPr spc="-15"/>
              <a:t>Write</a:t>
            </a:r>
            <a:r>
              <a:rPr spc="5"/>
              <a:t> </a:t>
            </a:r>
            <a:r>
              <a:t>IOPS.</a:t>
            </a:r>
          </a:p>
          <a:p>
            <a:pPr marL="355600" indent="-342900"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SSD </a:t>
            </a:r>
            <a:r>
              <a:t>or</a:t>
            </a:r>
            <a:r>
              <a:rPr spc="-20"/>
              <a:t> </a:t>
            </a:r>
            <a:r>
              <a:rPr spc="-5"/>
              <a:t>magnetic.</a:t>
            </a:r>
          </a:p>
          <a:p>
            <a:pPr marL="355600" indent="-342900"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Has </a:t>
            </a:r>
            <a:r>
              <a:rPr b="1" spc="0"/>
              <a:t>no</a:t>
            </a:r>
            <a:r>
              <a:rPr b="1" spc="-10"/>
              <a:t> </a:t>
            </a:r>
            <a:r>
              <a:rPr b="1"/>
              <a:t>persistence</a:t>
            </a:r>
            <a:r>
              <a:t>.</a:t>
            </a:r>
          </a:p>
          <a:p>
            <a:pPr marL="355600" marR="732155" indent="-342900">
              <a:lnSpc>
                <a:spcPts val="2500"/>
              </a:lnSpc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="1"/>
              <a:t>utomatically </a:t>
            </a:r>
            <a:r>
              <a:rPr b="1" spc="0"/>
              <a:t>deletes </a:t>
            </a:r>
            <a:r>
              <a:t>data when an EC2 instance  </a:t>
            </a:r>
            <a:r>
              <a:rPr spc="0"/>
              <a:t>stops, </a:t>
            </a:r>
            <a:r>
              <a:t>fails or </a:t>
            </a:r>
            <a:r>
              <a:rPr spc="-10"/>
              <a:t>is</a:t>
            </a:r>
            <a:r>
              <a:rPr spc="20"/>
              <a:t> </a:t>
            </a:r>
            <a:r>
              <a:t>terminated.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object 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59" name="object 2"/>
          <p:cNvSpPr txBox="1"/>
          <p:nvPr>
            <p:ph type="title"/>
          </p:nvPr>
        </p:nvSpPr>
        <p:spPr>
          <a:xfrm>
            <a:off x="415543" y="139064"/>
            <a:ext cx="7640957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EBS vs. Amazon EC2 Instance Store</a:t>
            </a:r>
          </a:p>
        </p:txBody>
      </p:sp>
      <p:sp>
        <p:nvSpPr>
          <p:cNvPr id="1860" name="object 3"/>
          <p:cNvSpPr txBox="1"/>
          <p:nvPr/>
        </p:nvSpPr>
        <p:spPr>
          <a:xfrm>
            <a:off x="419505" y="962171"/>
            <a:ext cx="8019416" cy="272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0"/>
              <a:t> </a:t>
            </a:r>
            <a:r>
              <a:t>EBS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stored on an Amazon </a:t>
            </a:r>
            <a:r>
              <a:rPr spc="-4"/>
              <a:t>EBS </a:t>
            </a:r>
            <a:r>
              <a:t>volume can</a:t>
            </a:r>
            <a:r>
              <a:rPr spc="-240"/>
              <a:t> </a:t>
            </a:r>
            <a:r>
              <a:t>persist</a:t>
            </a:r>
          </a:p>
          <a:p>
            <a:pPr indent="7562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independently of the </a:t>
            </a:r>
            <a:r>
              <a:rPr spc="-4"/>
              <a:t>life </a:t>
            </a:r>
            <a:r>
              <a:t>of </a:t>
            </a:r>
            <a:r>
              <a:rPr spc="-4"/>
              <a:t>the</a:t>
            </a:r>
            <a:r>
              <a:rPr spc="-90"/>
              <a:t> </a:t>
            </a:r>
            <a:r>
              <a:t>instance.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is</a:t>
            </a:r>
            <a:r>
              <a:rPr spc="-25"/>
              <a:t> </a:t>
            </a:r>
            <a:r>
              <a:rPr b="1"/>
              <a:t>persistent</a:t>
            </a:r>
            <a:r>
              <a:t>.</a:t>
            </a:r>
          </a:p>
          <a:p>
            <a:pPr indent="12700">
              <a:spcBef>
                <a:spcPts val="5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Instance</a:t>
            </a:r>
            <a:r>
              <a:rPr spc="10"/>
              <a:t> </a:t>
            </a:r>
            <a:r>
              <a:rPr spc="0"/>
              <a:t>Store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stored on a local instance store persists only as long as</a:t>
            </a:r>
            <a:r>
              <a:rPr spc="-190"/>
              <a:t> </a:t>
            </a:r>
            <a:r>
              <a:t>the</a:t>
            </a:r>
          </a:p>
          <a:p>
            <a:pPr indent="7562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 is</a:t>
            </a:r>
            <a:r>
              <a:rPr spc="-45"/>
              <a:t> </a:t>
            </a:r>
            <a:r>
              <a:t>alive.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is</a:t>
            </a:r>
            <a:r>
              <a:rPr spc="-25"/>
              <a:t> </a:t>
            </a:r>
            <a:r>
              <a:rPr b="1"/>
              <a:t>ephemeral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"/>
          <p:cNvSpPr txBox="1"/>
          <p:nvPr/>
        </p:nvSpPr>
        <p:spPr>
          <a:xfrm>
            <a:off x="2697858" y="1593341"/>
            <a:ext cx="3838578" cy="1702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 sz="1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2,913</a:t>
            </a:r>
          </a:p>
        </p:txBody>
      </p:sp>
      <p:sp>
        <p:nvSpPr>
          <p:cNvPr id="149" name="object 41"/>
          <p:cNvSpPr txBox="1"/>
          <p:nvPr/>
        </p:nvSpPr>
        <p:spPr>
          <a:xfrm>
            <a:off x="312216" y="4898092"/>
            <a:ext cx="11506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900">
                <a:solidFill>
                  <a:srgbClr val="B6B6B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*As </a:t>
            </a:r>
            <a:r>
              <a:rPr spc="0"/>
              <a:t>of </a:t>
            </a:r>
            <a:r>
              <a:t>1 </a:t>
            </a:r>
            <a:r>
              <a:rPr spc="0"/>
              <a:t>January</a:t>
            </a:r>
            <a:r>
              <a:rPr spc="-80"/>
              <a:t> </a:t>
            </a:r>
            <a:r>
              <a:t>2017</a:t>
            </a:r>
          </a:p>
        </p:txBody>
      </p:sp>
      <p:sp>
        <p:nvSpPr>
          <p:cNvPr id="150" name="object 3"/>
          <p:cNvSpPr txBox="1"/>
          <p:nvPr/>
        </p:nvSpPr>
        <p:spPr>
          <a:xfrm>
            <a:off x="3667759" y="4630013"/>
            <a:ext cx="551817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4929" marR="5080" indent="-62864">
              <a:spcBef>
                <a:spcPts val="100"/>
              </a:spcBef>
              <a:defRPr spc="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-5"/>
              <a:t>Direct  Connect</a:t>
            </a:r>
          </a:p>
        </p:txBody>
      </p:sp>
      <p:sp>
        <p:nvSpPr>
          <p:cNvPr id="151" name="object 4"/>
          <p:cNvSpPr txBox="1"/>
          <p:nvPr/>
        </p:nvSpPr>
        <p:spPr>
          <a:xfrm>
            <a:off x="7822438" y="731901"/>
            <a:ext cx="10617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800">
                <a:solidFill>
                  <a:srgbClr val="B6B6B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Elastic</a:t>
            </a:r>
            <a:r>
              <a:rPr spc="-85"/>
              <a:t> </a:t>
            </a:r>
            <a:r>
              <a:rPr spc="-5"/>
              <a:t>Beanstalk</a:t>
            </a:r>
          </a:p>
        </p:txBody>
      </p:sp>
      <p:sp>
        <p:nvSpPr>
          <p:cNvPr id="152" name="object 5"/>
          <p:cNvSpPr txBox="1"/>
          <p:nvPr/>
        </p:nvSpPr>
        <p:spPr>
          <a:xfrm>
            <a:off x="7193405" y="424052"/>
            <a:ext cx="116586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0"/>
              <a:t> </a:t>
            </a:r>
            <a:r>
              <a:t>CloudTrail</a:t>
            </a:r>
          </a:p>
        </p:txBody>
      </p:sp>
      <p:sp>
        <p:nvSpPr>
          <p:cNvPr id="153" name="object 6"/>
          <p:cNvSpPr txBox="1"/>
          <p:nvPr/>
        </p:nvSpPr>
        <p:spPr>
          <a:xfrm>
            <a:off x="3855465" y="763269"/>
            <a:ext cx="8470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9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0"/>
              <a:t> </a:t>
            </a:r>
            <a:r>
              <a:rPr spc="0"/>
              <a:t>Kinesis</a:t>
            </a:r>
          </a:p>
        </p:txBody>
      </p:sp>
      <p:sp>
        <p:nvSpPr>
          <p:cNvPr id="154" name="object 7"/>
          <p:cNvSpPr txBox="1"/>
          <p:nvPr/>
        </p:nvSpPr>
        <p:spPr>
          <a:xfrm>
            <a:off x="568248" y="4081676"/>
            <a:ext cx="6388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0"/>
              <a:t> </a:t>
            </a:r>
            <a:r>
              <a:t>SNS</a:t>
            </a:r>
          </a:p>
        </p:txBody>
      </p:sp>
      <p:sp>
        <p:nvSpPr>
          <p:cNvPr id="155" name="object 8"/>
          <p:cNvSpPr txBox="1"/>
          <p:nvPr/>
        </p:nvSpPr>
        <p:spPr>
          <a:xfrm>
            <a:off x="8062341" y="4759247"/>
            <a:ext cx="8978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55"/>
              <a:t> </a:t>
            </a:r>
            <a:r>
              <a:rPr spc="-5"/>
              <a:t>Import/Export</a:t>
            </a:r>
          </a:p>
        </p:txBody>
      </p:sp>
      <p:sp>
        <p:nvSpPr>
          <p:cNvPr id="156" name="object 9"/>
          <p:cNvSpPr txBox="1"/>
          <p:nvPr/>
        </p:nvSpPr>
        <p:spPr>
          <a:xfrm>
            <a:off x="2026155" y="3912513"/>
            <a:ext cx="85217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75"/>
              <a:t> </a:t>
            </a:r>
            <a:r>
              <a:rPr spc="4"/>
              <a:t>SWF</a:t>
            </a:r>
          </a:p>
        </p:txBody>
      </p:sp>
      <p:sp>
        <p:nvSpPr>
          <p:cNvPr id="157" name="object 10"/>
          <p:cNvSpPr txBox="1"/>
          <p:nvPr/>
        </p:nvSpPr>
        <p:spPr>
          <a:xfrm>
            <a:off x="179321" y="3446526"/>
            <a:ext cx="648974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6835" marR="5080" indent="-64770">
              <a:spcBef>
                <a:spcPts val="100"/>
              </a:spcBef>
              <a:defRPr spc="9"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30"/>
              <a:t> </a:t>
            </a:r>
            <a:r>
              <a:rPr spc="0"/>
              <a:t>Data  Pipeline</a:t>
            </a:r>
          </a:p>
        </p:txBody>
      </p:sp>
      <p:sp>
        <p:nvSpPr>
          <p:cNvPr id="158" name="object 11"/>
          <p:cNvSpPr txBox="1"/>
          <p:nvPr/>
        </p:nvSpPr>
        <p:spPr>
          <a:xfrm>
            <a:off x="4623308" y="4097223"/>
            <a:ext cx="68262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4"/>
              <a:t> </a:t>
            </a:r>
            <a:r>
              <a:rPr spc="-9"/>
              <a:t>KMS</a:t>
            </a:r>
          </a:p>
        </p:txBody>
      </p:sp>
      <p:sp>
        <p:nvSpPr>
          <p:cNvPr id="159" name="object 12"/>
          <p:cNvSpPr txBox="1"/>
          <p:nvPr/>
        </p:nvSpPr>
        <p:spPr>
          <a:xfrm>
            <a:off x="6047359" y="471295"/>
            <a:ext cx="9810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rPr spc="0"/>
              <a:t>Config</a:t>
            </a:r>
          </a:p>
        </p:txBody>
      </p:sp>
      <p:sp>
        <p:nvSpPr>
          <p:cNvPr id="160" name="object 13"/>
          <p:cNvSpPr txBox="1"/>
          <p:nvPr/>
        </p:nvSpPr>
        <p:spPr>
          <a:xfrm>
            <a:off x="7949944" y="3323030"/>
            <a:ext cx="870587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t>RDS</a:t>
            </a:r>
          </a:p>
          <a:p>
            <a:pPr algn="ctr">
              <a:defRPr spc="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 spc="-60"/>
              <a:t> </a:t>
            </a:r>
            <a:r>
              <a:rPr spc="0"/>
              <a:t>Aurora</a:t>
            </a:r>
          </a:p>
        </p:txBody>
      </p:sp>
      <p:sp>
        <p:nvSpPr>
          <p:cNvPr id="161" name="object 14"/>
          <p:cNvSpPr txBox="1"/>
          <p:nvPr/>
        </p:nvSpPr>
        <p:spPr>
          <a:xfrm>
            <a:off x="4471796" y="4405071"/>
            <a:ext cx="67500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WorkDocs</a:t>
            </a:r>
          </a:p>
        </p:txBody>
      </p:sp>
      <p:sp>
        <p:nvSpPr>
          <p:cNvPr id="162" name="object 15"/>
          <p:cNvSpPr txBox="1"/>
          <p:nvPr/>
        </p:nvSpPr>
        <p:spPr>
          <a:xfrm>
            <a:off x="6976109" y="3301365"/>
            <a:ext cx="586107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" marR="5080" indent="-23494">
              <a:spcBef>
                <a:spcPts val="100"/>
              </a:spcBef>
              <a:defRPr spc="-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</a:t>
            </a:r>
            <a:r>
              <a:rPr spc="0"/>
              <a:t>rectory  </a:t>
            </a:r>
            <a:r>
              <a:rPr spc="-4"/>
              <a:t>Service</a:t>
            </a:r>
          </a:p>
        </p:txBody>
      </p:sp>
      <p:sp>
        <p:nvSpPr>
          <p:cNvPr id="163" name="object 16"/>
          <p:cNvSpPr txBox="1"/>
          <p:nvPr/>
        </p:nvSpPr>
        <p:spPr>
          <a:xfrm>
            <a:off x="6715759" y="4644032"/>
            <a:ext cx="847090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7479" marR="5080" indent="-145414">
              <a:spcBef>
                <a:spcPts val="100"/>
              </a:spcBef>
              <a:defRPr spc="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14"/>
              <a:t> </a:t>
            </a:r>
            <a:r>
              <a:rPr spc="-4"/>
              <a:t>Service  Catalog</a:t>
            </a:r>
          </a:p>
        </p:txBody>
      </p:sp>
      <p:sp>
        <p:nvSpPr>
          <p:cNvPr id="164" name="object 17"/>
          <p:cNvSpPr txBox="1"/>
          <p:nvPr/>
        </p:nvSpPr>
        <p:spPr>
          <a:xfrm>
            <a:off x="6659626" y="4286503"/>
            <a:ext cx="113030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  <a:r>
              <a:rPr spc="-90"/>
              <a:t> </a:t>
            </a:r>
            <a:r>
              <a:t>Logs</a:t>
            </a:r>
          </a:p>
        </p:txBody>
      </p:sp>
      <p:sp>
        <p:nvSpPr>
          <p:cNvPr id="165" name="object 18"/>
          <p:cNvSpPr txBox="1"/>
          <p:nvPr/>
        </p:nvSpPr>
        <p:spPr>
          <a:xfrm>
            <a:off x="3334892" y="4008220"/>
            <a:ext cx="904240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4935" marR="5080" indent="-10287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85"/>
              <a:t> </a:t>
            </a:r>
            <a:r>
              <a:rPr spc="-15"/>
              <a:t>API  </a:t>
            </a:r>
            <a:r>
              <a:rPr spc="0"/>
              <a:t>Gateway</a:t>
            </a:r>
          </a:p>
        </p:txBody>
      </p:sp>
      <p:sp>
        <p:nvSpPr>
          <p:cNvPr id="166" name="object 19"/>
          <p:cNvSpPr txBox="1"/>
          <p:nvPr/>
        </p:nvSpPr>
        <p:spPr>
          <a:xfrm>
            <a:off x="1823085" y="4219752"/>
            <a:ext cx="1507492" cy="591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WorkSpaces</a:t>
            </a:r>
          </a:p>
          <a:p>
            <a:pPr indent="236220" algn="ctr">
              <a:spcBef>
                <a:spcPts val="8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"/>
              <a:t> Machine</a:t>
            </a:r>
          </a:p>
          <a:p>
            <a:pPr indent="279400" algn="ctr">
              <a:defRPr b="1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Learning</a:t>
            </a:r>
          </a:p>
        </p:txBody>
      </p:sp>
      <p:sp>
        <p:nvSpPr>
          <p:cNvPr id="167" name="object 20"/>
          <p:cNvSpPr txBox="1"/>
          <p:nvPr/>
        </p:nvSpPr>
        <p:spPr>
          <a:xfrm>
            <a:off x="7556117" y="2834383"/>
            <a:ext cx="127254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Device</a:t>
            </a:r>
            <a:r>
              <a:rPr spc="-104"/>
              <a:t> </a:t>
            </a:r>
            <a:r>
              <a:rPr spc="0"/>
              <a:t>Farm</a:t>
            </a:r>
          </a:p>
        </p:txBody>
      </p:sp>
      <p:sp>
        <p:nvSpPr>
          <p:cNvPr id="168" name="object 21"/>
          <p:cNvSpPr txBox="1"/>
          <p:nvPr/>
        </p:nvSpPr>
        <p:spPr>
          <a:xfrm>
            <a:off x="1020874" y="3732071"/>
            <a:ext cx="74803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0"/>
              <a:t> </a:t>
            </a:r>
            <a:r>
              <a:rPr spc="-10"/>
              <a:t>WAF</a:t>
            </a:r>
          </a:p>
        </p:txBody>
      </p:sp>
      <p:sp>
        <p:nvSpPr>
          <p:cNvPr id="169" name="object 22"/>
          <p:cNvSpPr txBox="1"/>
          <p:nvPr/>
        </p:nvSpPr>
        <p:spPr>
          <a:xfrm>
            <a:off x="6005576" y="732280"/>
            <a:ext cx="147828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Elasticsearch</a:t>
            </a:r>
            <a:r>
              <a:rPr spc="-95"/>
              <a:t> </a:t>
            </a:r>
            <a:r>
              <a:rPr spc="-5"/>
              <a:t>Service</a:t>
            </a:r>
          </a:p>
        </p:txBody>
      </p:sp>
      <p:sp>
        <p:nvSpPr>
          <p:cNvPr id="170" name="object 23"/>
          <p:cNvSpPr txBox="1"/>
          <p:nvPr/>
        </p:nvSpPr>
        <p:spPr>
          <a:xfrm>
            <a:off x="1035507" y="3337052"/>
            <a:ext cx="96583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</a:t>
            </a:r>
            <a:r>
              <a:rPr spc="-10"/>
              <a:t>u</a:t>
            </a:r>
            <a:r>
              <a:t>ickSig</a:t>
            </a:r>
            <a:r>
              <a:rPr spc="-10"/>
              <a:t>h</a:t>
            </a:r>
            <a:r>
              <a:t>t</a:t>
            </a:r>
          </a:p>
        </p:txBody>
      </p:sp>
      <p:sp>
        <p:nvSpPr>
          <p:cNvPr id="171" name="object 24"/>
          <p:cNvSpPr txBox="1"/>
          <p:nvPr/>
        </p:nvSpPr>
        <p:spPr>
          <a:xfrm>
            <a:off x="2804921" y="134238"/>
            <a:ext cx="1740538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Import/Export</a:t>
            </a:r>
            <a:r>
              <a:rPr spc="-20"/>
              <a:t> </a:t>
            </a:r>
            <a:r>
              <a:rPr spc="0"/>
              <a:t>Snowball</a:t>
            </a:r>
          </a:p>
        </p:txBody>
      </p:sp>
      <p:sp>
        <p:nvSpPr>
          <p:cNvPr id="172" name="object 25"/>
          <p:cNvSpPr txBox="1"/>
          <p:nvPr/>
        </p:nvSpPr>
        <p:spPr>
          <a:xfrm>
            <a:off x="5590794" y="3892396"/>
            <a:ext cx="1660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RDS for</a:t>
            </a:r>
            <a:r>
              <a:rPr spc="-50"/>
              <a:t> </a:t>
            </a:r>
            <a:r>
              <a:t>MariaDB</a:t>
            </a:r>
          </a:p>
        </p:txBody>
      </p:sp>
      <p:sp>
        <p:nvSpPr>
          <p:cNvPr id="173" name="object 26"/>
          <p:cNvSpPr txBox="1"/>
          <p:nvPr/>
        </p:nvSpPr>
        <p:spPr>
          <a:xfrm>
            <a:off x="4863210" y="4806491"/>
            <a:ext cx="12547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75"/>
              <a:t> </a:t>
            </a:r>
            <a:r>
              <a:rPr spc="0"/>
              <a:t>Inspector</a:t>
            </a:r>
          </a:p>
        </p:txBody>
      </p:sp>
      <p:sp>
        <p:nvSpPr>
          <p:cNvPr id="174" name="object 27"/>
          <p:cNvSpPr txBox="1"/>
          <p:nvPr/>
        </p:nvSpPr>
        <p:spPr>
          <a:xfrm>
            <a:off x="5484367" y="4400803"/>
            <a:ext cx="84899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0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25"/>
              <a:t> </a:t>
            </a:r>
            <a:r>
              <a:rPr spc="-5"/>
              <a:t>IoT</a:t>
            </a:r>
          </a:p>
        </p:txBody>
      </p:sp>
      <p:sp>
        <p:nvSpPr>
          <p:cNvPr id="175" name="object 28"/>
          <p:cNvSpPr txBox="1"/>
          <p:nvPr/>
        </p:nvSpPr>
        <p:spPr>
          <a:xfrm>
            <a:off x="7248525" y="983996"/>
            <a:ext cx="1710054" cy="69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5429" marR="376554" indent="-253364">
              <a:spcBef>
                <a:spcPts val="100"/>
              </a:spcBef>
              <a:defRPr b="1" spc="-5" sz="1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EC2</a:t>
            </a:r>
            <a:r>
              <a:rPr spc="-55"/>
              <a:t> </a:t>
            </a:r>
            <a:r>
              <a:t>Container  </a:t>
            </a:r>
            <a:r>
              <a:rPr spc="0"/>
              <a:t>Registry</a:t>
            </a:r>
          </a:p>
          <a:p>
            <a:pPr indent="510540">
              <a:spcBef>
                <a:spcPts val="900"/>
              </a:spcBef>
              <a:defRPr spc="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5"/>
              <a:t> </a:t>
            </a:r>
            <a:r>
              <a:rPr spc="-4"/>
              <a:t>CodePipeline</a:t>
            </a:r>
          </a:p>
        </p:txBody>
      </p:sp>
      <p:sp>
        <p:nvSpPr>
          <p:cNvPr id="176" name="object 29"/>
          <p:cNvSpPr txBox="1"/>
          <p:nvPr/>
        </p:nvSpPr>
        <p:spPr>
          <a:xfrm>
            <a:off x="4947029" y="488059"/>
            <a:ext cx="820421" cy="41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54000" indent="83818">
              <a:spcBef>
                <a:spcPts val="1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Elasti</a:t>
            </a:r>
            <a:r>
              <a:rPr spc="-5"/>
              <a:t>Ca</a:t>
            </a:r>
            <a:r>
              <a:t>c</a:t>
            </a:r>
            <a:r>
              <a:rPr spc="-5"/>
              <a:t>h</a:t>
            </a:r>
            <a:r>
              <a:t>e</a:t>
            </a:r>
          </a:p>
          <a:p>
            <a:pPr indent="156845">
              <a:spcBef>
                <a:spcPts val="4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CloudHSM</a:t>
            </a:r>
          </a:p>
        </p:txBody>
      </p:sp>
      <p:sp>
        <p:nvSpPr>
          <p:cNvPr id="177" name="object 30"/>
          <p:cNvSpPr txBox="1"/>
          <p:nvPr/>
        </p:nvSpPr>
        <p:spPr>
          <a:xfrm>
            <a:off x="8215121" y="4290771"/>
            <a:ext cx="583567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86993">
              <a:spcBef>
                <a:spcPts val="100"/>
              </a:spcBef>
              <a:defRPr spc="-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  </a:t>
            </a:r>
            <a:r>
              <a:rPr spc="-4"/>
              <a:t>A</a:t>
            </a:r>
            <a:r>
              <a:rPr spc="0"/>
              <a:t>n</a:t>
            </a:r>
            <a:r>
              <a:rPr spc="-4"/>
              <a:t>a</a:t>
            </a:r>
            <a:r>
              <a:t>l</a:t>
            </a:r>
            <a:r>
              <a:rPr spc="-15"/>
              <a:t>y</a:t>
            </a:r>
            <a:r>
              <a:rPr spc="0"/>
              <a:t>t</a:t>
            </a:r>
            <a:r>
              <a:t>i</a:t>
            </a:r>
            <a:r>
              <a:rPr spc="0"/>
              <a:t>cs</a:t>
            </a:r>
          </a:p>
        </p:txBody>
      </p:sp>
      <p:sp>
        <p:nvSpPr>
          <p:cNvPr id="178" name="object 31"/>
          <p:cNvSpPr txBox="1"/>
          <p:nvPr/>
        </p:nvSpPr>
        <p:spPr>
          <a:xfrm>
            <a:off x="7625842" y="3847286"/>
            <a:ext cx="117792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Mobile</a:t>
            </a:r>
            <a:r>
              <a:rPr spc="-104"/>
              <a:t> </a:t>
            </a:r>
            <a:r>
              <a:t>Hub</a:t>
            </a:r>
          </a:p>
        </p:txBody>
      </p:sp>
      <p:sp>
        <p:nvSpPr>
          <p:cNvPr id="179" name="object 32"/>
          <p:cNvSpPr txBox="1"/>
          <p:nvPr/>
        </p:nvSpPr>
        <p:spPr>
          <a:xfrm>
            <a:off x="5112509" y="171702"/>
            <a:ext cx="139700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Storage</a:t>
            </a:r>
            <a:r>
              <a:rPr spc="-125"/>
              <a:t> </a:t>
            </a:r>
            <a:r>
              <a:rPr spc="-4"/>
              <a:t>Gateway</a:t>
            </a:r>
          </a:p>
        </p:txBody>
      </p:sp>
      <p:sp>
        <p:nvSpPr>
          <p:cNvPr id="180" name="object 33"/>
          <p:cNvSpPr txBox="1"/>
          <p:nvPr/>
        </p:nvSpPr>
        <p:spPr>
          <a:xfrm>
            <a:off x="1008379" y="110104"/>
            <a:ext cx="1546228" cy="465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3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-5"/>
              <a:t>o</a:t>
            </a:r>
            <a:r>
              <a:rPr spc="-10"/>
              <a:t>v</a:t>
            </a:r>
            <a:r>
              <a:rPr spc="-5"/>
              <a:t>C</a:t>
            </a:r>
            <a:r>
              <a:t>lo</a:t>
            </a:r>
            <a:r>
              <a:rPr spc="-5"/>
              <a:t>u</a:t>
            </a:r>
            <a:r>
              <a:t>d</a:t>
            </a:r>
          </a:p>
          <a:p>
            <a:pPr indent="539750">
              <a:spcBef>
                <a:spcPts val="300"/>
              </a:spcBef>
              <a:defRPr spc="9" sz="10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0"/>
              <a:t>OpsWorks</a:t>
            </a:r>
          </a:p>
          <a:p>
            <a:pPr indent="12700">
              <a:spcBef>
                <a:spcPts val="200"/>
              </a:spcBef>
              <a:defRPr spc="-4" sz="11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CodeCommit</a:t>
            </a:r>
          </a:p>
        </p:txBody>
      </p:sp>
      <p:sp>
        <p:nvSpPr>
          <p:cNvPr id="181" name="object 34"/>
          <p:cNvSpPr txBox="1"/>
          <p:nvPr/>
        </p:nvSpPr>
        <p:spPr>
          <a:xfrm>
            <a:off x="2571113" y="510284"/>
            <a:ext cx="41973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182" name="object 35"/>
          <p:cNvSpPr txBox="1"/>
          <p:nvPr/>
        </p:nvSpPr>
        <p:spPr>
          <a:xfrm>
            <a:off x="1907793" y="754123"/>
            <a:ext cx="1747523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Container</a:t>
            </a:r>
            <a:r>
              <a:rPr spc="-35"/>
              <a:t> </a:t>
            </a:r>
            <a:r>
              <a:rPr spc="-10"/>
              <a:t>Service</a:t>
            </a:r>
          </a:p>
        </p:txBody>
      </p:sp>
      <p:sp>
        <p:nvSpPr>
          <p:cNvPr id="183" name="object 36"/>
          <p:cNvSpPr txBox="1"/>
          <p:nvPr/>
        </p:nvSpPr>
        <p:spPr>
          <a:xfrm>
            <a:off x="6853807" y="137287"/>
            <a:ext cx="1059183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45"/>
              <a:t> </a:t>
            </a:r>
            <a:r>
              <a:t>Cognito</a:t>
            </a:r>
          </a:p>
        </p:txBody>
      </p:sp>
      <p:sp>
        <p:nvSpPr>
          <p:cNvPr id="184" name="object 37"/>
          <p:cNvSpPr txBox="1"/>
          <p:nvPr/>
        </p:nvSpPr>
        <p:spPr>
          <a:xfrm>
            <a:off x="3556508" y="440180"/>
            <a:ext cx="115062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5"/>
              <a:t> </a:t>
            </a:r>
            <a:r>
              <a:rPr spc="-4"/>
              <a:t>CodeDeploy</a:t>
            </a:r>
          </a:p>
        </p:txBody>
      </p:sp>
      <p:sp>
        <p:nvSpPr>
          <p:cNvPr id="185" name="object 38"/>
          <p:cNvSpPr txBox="1"/>
          <p:nvPr/>
        </p:nvSpPr>
        <p:spPr>
          <a:xfrm>
            <a:off x="667308" y="4388001"/>
            <a:ext cx="953770" cy="35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CloudSearch</a:t>
            </a:r>
          </a:p>
          <a:p>
            <a:pPr indent="616584">
              <a:spcBef>
                <a:spcPts val="800"/>
              </a:spcBef>
              <a:defRPr sz="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Gl</a:t>
            </a:r>
            <a:r>
              <a:rPr spc="-5"/>
              <a:t>a</a:t>
            </a:r>
            <a:r>
              <a:t>cier</a:t>
            </a:r>
          </a:p>
        </p:txBody>
      </p:sp>
      <p:sp>
        <p:nvSpPr>
          <p:cNvPr id="186" name="object 39"/>
          <p:cNvSpPr txBox="1"/>
          <p:nvPr/>
        </p:nvSpPr>
        <p:spPr>
          <a:xfrm>
            <a:off x="312216" y="711075"/>
            <a:ext cx="1550670" cy="221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93750">
              <a:spcBef>
                <a:spcPts val="300"/>
              </a:spcBef>
              <a:defRPr spc="-5" sz="7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5"/>
              <a:t> </a:t>
            </a:r>
            <a:r>
              <a:t>SES</a:t>
            </a:r>
          </a:p>
          <a:p>
            <a:pPr indent="203200">
              <a:spcBef>
                <a:spcPts val="300"/>
              </a:spcBef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4"/>
              <a:t> </a:t>
            </a:r>
            <a:r>
              <a:t>Transcoder</a:t>
            </a:r>
          </a:p>
          <a:p>
            <a:pPr indent="213995">
              <a:spcBef>
                <a:spcPts val="8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5"/>
              <a:t> </a:t>
            </a:r>
            <a:r>
              <a:t>WorkMail</a:t>
            </a:r>
          </a:p>
          <a:p>
            <a:pPr indent="30480">
              <a:spcBef>
                <a:spcPts val="700"/>
              </a:spcBef>
              <a:defRPr spc="9"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Certificate</a:t>
            </a:r>
            <a:r>
              <a:rPr spc="-140"/>
              <a:t> </a:t>
            </a:r>
            <a:r>
              <a:rPr spc="0"/>
              <a:t>Manager</a:t>
            </a:r>
          </a:p>
          <a:p>
            <a:pPr indent="68580">
              <a:spcBef>
                <a:spcPts val="300"/>
              </a:spcBef>
              <a:defRPr b="1" spc="-1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20"/>
              <a:t> </a:t>
            </a:r>
            <a:r>
              <a:rPr spc="0"/>
              <a:t>EFS</a:t>
            </a:r>
          </a:p>
          <a:p>
            <a:pPr indent="358140">
              <a:spcBef>
                <a:spcPts val="7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Redshift</a:t>
            </a:r>
          </a:p>
          <a:p>
            <a:pPr marL="39368" marR="698500" indent="17781">
              <a:spcBef>
                <a:spcPts val="800"/>
              </a:spcBef>
              <a:defRPr spc="-5" sz="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Identity </a:t>
            </a:r>
            <a:r>
              <a:rPr spc="0"/>
              <a:t>&amp; Access  </a:t>
            </a:r>
            <a:r>
              <a:t>Management</a:t>
            </a:r>
          </a:p>
          <a:p>
            <a:pPr marR="859155" indent="83818">
              <a:spcBef>
                <a:spcPts val="600"/>
              </a:spcBef>
              <a:defRPr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AppS</a:t>
            </a:r>
            <a:r>
              <a:rPr spc="-9"/>
              <a:t>t</a:t>
            </a:r>
            <a:r>
              <a:rPr spc="-4"/>
              <a:t>r</a:t>
            </a:r>
            <a:r>
              <a:t>eam</a:t>
            </a:r>
          </a:p>
          <a:p>
            <a:pPr indent="204470">
              <a:spcBef>
                <a:spcPts val="7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Dynamo</a:t>
            </a:r>
            <a:r>
              <a:rPr spc="-25"/>
              <a:t> </a:t>
            </a:r>
            <a:r>
              <a:t>DB</a:t>
            </a:r>
          </a:p>
        </p:txBody>
      </p:sp>
      <p:sp>
        <p:nvSpPr>
          <p:cNvPr id="187" name="object 40"/>
          <p:cNvSpPr txBox="1"/>
          <p:nvPr/>
        </p:nvSpPr>
        <p:spPr>
          <a:xfrm>
            <a:off x="7854442" y="1851712"/>
            <a:ext cx="1075692" cy="758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Route</a:t>
            </a:r>
            <a:r>
              <a:rPr spc="-15"/>
              <a:t> </a:t>
            </a:r>
            <a:r>
              <a:rPr spc="-5"/>
              <a:t>53</a:t>
            </a:r>
          </a:p>
          <a:p>
            <a:pPr indent="104775">
              <a:spcBef>
                <a:spcPts val="500"/>
              </a:spcBef>
              <a:defRPr b="1"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Lambda</a:t>
            </a:r>
          </a:p>
          <a:p>
            <a:pPr indent="300354" algn="ctr">
              <a:spcBef>
                <a:spcPts val="700"/>
              </a:spcBef>
              <a:defRPr spc="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23850" algn="ctr">
              <a:defRPr spc="-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lo</a:t>
            </a:r>
            <a:r>
              <a:t>ud</a:t>
            </a:r>
            <a:r>
              <a:rPr spc="0"/>
              <a:t>Fo</a:t>
            </a:r>
            <a:r>
              <a:rPr spc="-10"/>
              <a:t>r</a:t>
            </a:r>
            <a:r>
              <a:rPr spc="10"/>
              <a:t>m</a:t>
            </a:r>
            <a:r>
              <a:t>a</a:t>
            </a:r>
            <a:r>
              <a:rPr spc="0"/>
              <a:t>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object 2"/>
          <p:cNvSpPr txBox="1"/>
          <p:nvPr>
            <p:ph type="title"/>
          </p:nvPr>
        </p:nvSpPr>
        <p:spPr>
          <a:xfrm>
            <a:off x="475283" y="1493596"/>
            <a:ext cx="7125335" cy="1854837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3</a:t>
            </a:r>
          </a:p>
          <a:p>
            <a:pPr marR="5080" indent="12700">
              <a:defRPr spc="-100" sz="4000">
                <a:solidFill>
                  <a:srgbClr val="4D4D4B"/>
                </a:solidFill>
              </a:defRPr>
            </a:pPr>
            <a:r>
              <a:t>Security, Identity, and Access 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object 3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65" name="object 2"/>
          <p:cNvSpPr txBox="1"/>
          <p:nvPr>
            <p:ph type="title"/>
          </p:nvPr>
        </p:nvSpPr>
        <p:spPr>
          <a:xfrm>
            <a:off x="415542" y="139064"/>
            <a:ext cx="5792474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Shared Responsibility</a:t>
            </a:r>
            <a:r>
              <a:rPr spc="0"/>
              <a:t> </a:t>
            </a:r>
            <a:r>
              <a:t>Model</a:t>
            </a:r>
          </a:p>
        </p:txBody>
      </p:sp>
      <p:sp>
        <p:nvSpPr>
          <p:cNvPr id="1866" name="object 3"/>
          <p:cNvSpPr/>
          <p:nvPr/>
        </p:nvSpPr>
        <p:spPr>
          <a:xfrm>
            <a:off x="1418843" y="2642615"/>
            <a:ext cx="5440682" cy="934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82" y="0"/>
                </a:moveTo>
                <a:lnTo>
                  <a:pt x="618" y="0"/>
                </a:lnTo>
                <a:lnTo>
                  <a:pt x="423" y="184"/>
                </a:lnTo>
                <a:lnTo>
                  <a:pt x="253" y="695"/>
                </a:lnTo>
                <a:lnTo>
                  <a:pt x="119" y="1474"/>
                </a:lnTo>
                <a:lnTo>
                  <a:pt x="32" y="2462"/>
                </a:lnTo>
                <a:lnTo>
                  <a:pt x="0" y="3600"/>
                </a:lnTo>
                <a:lnTo>
                  <a:pt x="0" y="18000"/>
                </a:lnTo>
                <a:lnTo>
                  <a:pt x="32" y="19138"/>
                </a:lnTo>
                <a:lnTo>
                  <a:pt x="119" y="20126"/>
                </a:lnTo>
                <a:lnTo>
                  <a:pt x="253" y="20905"/>
                </a:lnTo>
                <a:lnTo>
                  <a:pt x="423" y="21416"/>
                </a:lnTo>
                <a:lnTo>
                  <a:pt x="618" y="21600"/>
                </a:lnTo>
                <a:lnTo>
                  <a:pt x="20982" y="21600"/>
                </a:lnTo>
                <a:lnTo>
                  <a:pt x="21177" y="21416"/>
                </a:lnTo>
                <a:lnTo>
                  <a:pt x="21347" y="20905"/>
                </a:lnTo>
                <a:lnTo>
                  <a:pt x="21481" y="20126"/>
                </a:lnTo>
                <a:lnTo>
                  <a:pt x="21568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68" y="2462"/>
                </a:lnTo>
                <a:lnTo>
                  <a:pt x="21481" y="1474"/>
                </a:lnTo>
                <a:lnTo>
                  <a:pt x="21347" y="695"/>
                </a:lnTo>
                <a:lnTo>
                  <a:pt x="21177" y="184"/>
                </a:lnTo>
                <a:lnTo>
                  <a:pt x="20982" y="0"/>
                </a:ln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7" name="object 4"/>
          <p:cNvSpPr/>
          <p:nvPr/>
        </p:nvSpPr>
        <p:spPr>
          <a:xfrm>
            <a:off x="1517902" y="3019043"/>
            <a:ext cx="1243587" cy="487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88" y="0"/>
                </a:moveTo>
                <a:lnTo>
                  <a:pt x="1412" y="0"/>
                </a:lnTo>
                <a:lnTo>
                  <a:pt x="863" y="283"/>
                </a:lnTo>
                <a:lnTo>
                  <a:pt x="414" y="1055"/>
                </a:lnTo>
                <a:lnTo>
                  <a:pt x="111" y="2200"/>
                </a:lnTo>
                <a:lnTo>
                  <a:pt x="0" y="3600"/>
                </a:lnTo>
                <a:lnTo>
                  <a:pt x="0" y="18000"/>
                </a:lnTo>
                <a:lnTo>
                  <a:pt x="111" y="19400"/>
                </a:lnTo>
                <a:lnTo>
                  <a:pt x="414" y="20545"/>
                </a:lnTo>
                <a:lnTo>
                  <a:pt x="863" y="21317"/>
                </a:lnTo>
                <a:lnTo>
                  <a:pt x="1412" y="21600"/>
                </a:lnTo>
                <a:lnTo>
                  <a:pt x="20188" y="21600"/>
                </a:lnTo>
                <a:lnTo>
                  <a:pt x="20737" y="21317"/>
                </a:lnTo>
                <a:lnTo>
                  <a:pt x="21186" y="20545"/>
                </a:lnTo>
                <a:lnTo>
                  <a:pt x="2148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89" y="2200"/>
                </a:lnTo>
                <a:lnTo>
                  <a:pt x="21186" y="1055"/>
                </a:lnTo>
                <a:lnTo>
                  <a:pt x="20737" y="283"/>
                </a:lnTo>
                <a:lnTo>
                  <a:pt x="2018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8" name="object 5"/>
          <p:cNvSpPr/>
          <p:nvPr/>
        </p:nvSpPr>
        <p:spPr>
          <a:xfrm>
            <a:off x="2860548" y="3014472"/>
            <a:ext cx="1295402" cy="486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49" y="0"/>
                </a:moveTo>
                <a:lnTo>
                  <a:pt x="1351" y="0"/>
                </a:lnTo>
                <a:lnTo>
                  <a:pt x="825" y="283"/>
                </a:lnTo>
                <a:lnTo>
                  <a:pt x="396" y="1055"/>
                </a:lnTo>
                <a:lnTo>
                  <a:pt x="106" y="2200"/>
                </a:lnTo>
                <a:lnTo>
                  <a:pt x="0" y="3600"/>
                </a:lnTo>
                <a:lnTo>
                  <a:pt x="0" y="18000"/>
                </a:lnTo>
                <a:lnTo>
                  <a:pt x="106" y="19400"/>
                </a:lnTo>
                <a:lnTo>
                  <a:pt x="396" y="20545"/>
                </a:lnTo>
                <a:lnTo>
                  <a:pt x="825" y="21317"/>
                </a:lnTo>
                <a:lnTo>
                  <a:pt x="1351" y="21600"/>
                </a:lnTo>
                <a:lnTo>
                  <a:pt x="20249" y="21600"/>
                </a:lnTo>
                <a:lnTo>
                  <a:pt x="20775" y="21317"/>
                </a:lnTo>
                <a:lnTo>
                  <a:pt x="21204" y="20545"/>
                </a:lnTo>
                <a:lnTo>
                  <a:pt x="21494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4" y="2200"/>
                </a:lnTo>
                <a:lnTo>
                  <a:pt x="21204" y="1055"/>
                </a:lnTo>
                <a:lnTo>
                  <a:pt x="20775" y="283"/>
                </a:lnTo>
                <a:lnTo>
                  <a:pt x="2024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9" name="object 6"/>
          <p:cNvSpPr/>
          <p:nvPr/>
        </p:nvSpPr>
        <p:spPr>
          <a:xfrm>
            <a:off x="4242815" y="3019043"/>
            <a:ext cx="1267970" cy="487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15" y="0"/>
                </a:moveTo>
                <a:lnTo>
                  <a:pt x="1385" y="0"/>
                </a:lnTo>
                <a:lnTo>
                  <a:pt x="846" y="283"/>
                </a:lnTo>
                <a:lnTo>
                  <a:pt x="406" y="1055"/>
                </a:lnTo>
                <a:lnTo>
                  <a:pt x="109" y="2200"/>
                </a:lnTo>
                <a:lnTo>
                  <a:pt x="0" y="3600"/>
                </a:lnTo>
                <a:lnTo>
                  <a:pt x="0" y="18000"/>
                </a:lnTo>
                <a:lnTo>
                  <a:pt x="109" y="19400"/>
                </a:lnTo>
                <a:lnTo>
                  <a:pt x="406" y="20545"/>
                </a:lnTo>
                <a:lnTo>
                  <a:pt x="846" y="21317"/>
                </a:lnTo>
                <a:lnTo>
                  <a:pt x="1385" y="21600"/>
                </a:lnTo>
                <a:lnTo>
                  <a:pt x="20215" y="21600"/>
                </a:lnTo>
                <a:lnTo>
                  <a:pt x="20754" y="21317"/>
                </a:lnTo>
                <a:lnTo>
                  <a:pt x="21194" y="20545"/>
                </a:lnTo>
                <a:lnTo>
                  <a:pt x="21491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1" y="2200"/>
                </a:lnTo>
                <a:lnTo>
                  <a:pt x="21194" y="1055"/>
                </a:lnTo>
                <a:lnTo>
                  <a:pt x="20754" y="283"/>
                </a:lnTo>
                <a:lnTo>
                  <a:pt x="202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0" name="object 7"/>
          <p:cNvSpPr txBox="1"/>
          <p:nvPr/>
        </p:nvSpPr>
        <p:spPr>
          <a:xfrm>
            <a:off x="1509774" y="2662808"/>
            <a:ext cx="3773173" cy="1047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30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AWS </a:t>
            </a:r>
            <a:r>
              <a:rPr spc="-10"/>
              <a:t>Foundation</a:t>
            </a:r>
            <a:r>
              <a:rPr spc="10"/>
              <a:t> </a:t>
            </a:r>
            <a:r>
              <a:rPr spc="-5"/>
              <a:t>Services</a:t>
            </a:r>
          </a:p>
          <a:p>
            <a:pPr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45745">
              <a:tabLst>
                <a:tab pos="1676400" algn="l"/>
                <a:tab pos="2971800" algn="l"/>
              </a:tabLst>
              <a:defRPr b="1" spc="-10" sz="160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Compute	</a:t>
            </a:r>
            <a:r>
              <a:rPr baseline="1736" spc="-15" sz="2400"/>
              <a:t>Storage	</a:t>
            </a:r>
            <a:r>
              <a:t>Database</a:t>
            </a:r>
          </a:p>
        </p:txBody>
      </p:sp>
      <p:sp>
        <p:nvSpPr>
          <p:cNvPr id="1871" name="object 8"/>
          <p:cNvSpPr/>
          <p:nvPr/>
        </p:nvSpPr>
        <p:spPr>
          <a:xfrm>
            <a:off x="5588508" y="3019044"/>
            <a:ext cx="1188721" cy="48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2" y="0"/>
                </a:moveTo>
                <a:lnTo>
                  <a:pt x="1458" y="0"/>
                </a:lnTo>
                <a:lnTo>
                  <a:pt x="891" y="283"/>
                </a:lnTo>
                <a:lnTo>
                  <a:pt x="427" y="1054"/>
                </a:lnTo>
                <a:lnTo>
                  <a:pt x="115" y="2199"/>
                </a:lnTo>
                <a:lnTo>
                  <a:pt x="0" y="3600"/>
                </a:lnTo>
                <a:lnTo>
                  <a:pt x="0" y="18000"/>
                </a:lnTo>
                <a:lnTo>
                  <a:pt x="115" y="19401"/>
                </a:lnTo>
                <a:lnTo>
                  <a:pt x="427" y="20546"/>
                </a:lnTo>
                <a:lnTo>
                  <a:pt x="891" y="21317"/>
                </a:lnTo>
                <a:lnTo>
                  <a:pt x="1458" y="21600"/>
                </a:lnTo>
                <a:lnTo>
                  <a:pt x="20142" y="21600"/>
                </a:lnTo>
                <a:lnTo>
                  <a:pt x="20709" y="21317"/>
                </a:lnTo>
                <a:lnTo>
                  <a:pt x="21173" y="20546"/>
                </a:lnTo>
                <a:lnTo>
                  <a:pt x="21485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85" y="2199"/>
                </a:lnTo>
                <a:lnTo>
                  <a:pt x="21173" y="1054"/>
                </a:lnTo>
                <a:lnTo>
                  <a:pt x="20709" y="283"/>
                </a:lnTo>
                <a:lnTo>
                  <a:pt x="2014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2" name="object 9"/>
          <p:cNvSpPr txBox="1"/>
          <p:nvPr/>
        </p:nvSpPr>
        <p:spPr>
          <a:xfrm>
            <a:off x="5735573" y="3129533"/>
            <a:ext cx="89471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140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873" name="object 10"/>
          <p:cNvSpPr/>
          <p:nvPr/>
        </p:nvSpPr>
        <p:spPr>
          <a:xfrm>
            <a:off x="1418842" y="3651503"/>
            <a:ext cx="5443732" cy="92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91" y="0"/>
                </a:moveTo>
                <a:lnTo>
                  <a:pt x="609" y="0"/>
                </a:lnTo>
                <a:lnTo>
                  <a:pt x="416" y="184"/>
                </a:lnTo>
                <a:lnTo>
                  <a:pt x="249" y="695"/>
                </a:lnTo>
                <a:lnTo>
                  <a:pt x="117" y="1474"/>
                </a:lnTo>
                <a:lnTo>
                  <a:pt x="31" y="2462"/>
                </a:lnTo>
                <a:lnTo>
                  <a:pt x="0" y="3600"/>
                </a:lnTo>
                <a:lnTo>
                  <a:pt x="0" y="18000"/>
                </a:lnTo>
                <a:lnTo>
                  <a:pt x="31" y="19138"/>
                </a:lnTo>
                <a:lnTo>
                  <a:pt x="117" y="20126"/>
                </a:lnTo>
                <a:lnTo>
                  <a:pt x="249" y="20905"/>
                </a:lnTo>
                <a:lnTo>
                  <a:pt x="416" y="21416"/>
                </a:lnTo>
                <a:lnTo>
                  <a:pt x="609" y="21600"/>
                </a:lnTo>
                <a:lnTo>
                  <a:pt x="20991" y="21600"/>
                </a:lnTo>
                <a:lnTo>
                  <a:pt x="21184" y="21416"/>
                </a:lnTo>
                <a:lnTo>
                  <a:pt x="21351" y="20905"/>
                </a:lnTo>
                <a:lnTo>
                  <a:pt x="21483" y="20126"/>
                </a:lnTo>
                <a:lnTo>
                  <a:pt x="21569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69" y="2462"/>
                </a:lnTo>
                <a:lnTo>
                  <a:pt x="21483" y="1474"/>
                </a:lnTo>
                <a:lnTo>
                  <a:pt x="21351" y="695"/>
                </a:lnTo>
                <a:lnTo>
                  <a:pt x="21184" y="184"/>
                </a:lnTo>
                <a:lnTo>
                  <a:pt x="20991" y="0"/>
                </a:ln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4" name="object 11"/>
          <p:cNvSpPr txBox="1"/>
          <p:nvPr/>
        </p:nvSpPr>
        <p:spPr>
          <a:xfrm>
            <a:off x="1527426" y="3807967"/>
            <a:ext cx="13017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3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AWS</a:t>
            </a:r>
            <a:r>
              <a:rPr spc="-25"/>
              <a:t> </a:t>
            </a:r>
            <a:r>
              <a:rPr spc="-5"/>
              <a:t>Global</a:t>
            </a:r>
            <a:endParaRPr spc="-5"/>
          </a:p>
          <a:p>
            <a:pPr indent="1270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 spc="-10"/>
              <a:t>n</a:t>
            </a:r>
            <a:r>
              <a:rPr spc="-5"/>
              <a:t>f</a:t>
            </a:r>
            <a:r>
              <a:rPr spc="-40"/>
              <a:t>r</a:t>
            </a:r>
            <a:r>
              <a:t>a</a:t>
            </a:r>
            <a:r>
              <a:rPr spc="-20"/>
              <a:t>s</a:t>
            </a:r>
            <a:r>
              <a:t>t</a:t>
            </a:r>
            <a:r>
              <a:rPr spc="-10"/>
              <a:t>r</a:t>
            </a:r>
            <a:r>
              <a:rPr spc="-5"/>
              <a:t>uc</a:t>
            </a:r>
            <a:r>
              <a:rPr spc="-10"/>
              <a:t>t</a:t>
            </a:r>
            <a:r>
              <a:rPr spc="-5"/>
              <a:t>u</a:t>
            </a:r>
            <a:r>
              <a:rPr spc="-30"/>
              <a:t>r</a:t>
            </a:r>
            <a:r>
              <a:t>e</a:t>
            </a:r>
          </a:p>
        </p:txBody>
      </p:sp>
      <p:sp>
        <p:nvSpPr>
          <p:cNvPr id="1875" name="object 12"/>
          <p:cNvSpPr/>
          <p:nvPr/>
        </p:nvSpPr>
        <p:spPr>
          <a:xfrm>
            <a:off x="3439667" y="4151376"/>
            <a:ext cx="1676402" cy="352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44" y="0"/>
                </a:moveTo>
                <a:lnTo>
                  <a:pt x="756" y="0"/>
                </a:lnTo>
                <a:lnTo>
                  <a:pt x="462" y="283"/>
                </a:lnTo>
                <a:lnTo>
                  <a:pt x="222" y="1054"/>
                </a:lnTo>
                <a:lnTo>
                  <a:pt x="59" y="2199"/>
                </a:lnTo>
                <a:lnTo>
                  <a:pt x="0" y="3600"/>
                </a:lnTo>
                <a:lnTo>
                  <a:pt x="0" y="18000"/>
                </a:lnTo>
                <a:lnTo>
                  <a:pt x="59" y="19401"/>
                </a:lnTo>
                <a:lnTo>
                  <a:pt x="222" y="20545"/>
                </a:lnTo>
                <a:lnTo>
                  <a:pt x="462" y="21317"/>
                </a:lnTo>
                <a:lnTo>
                  <a:pt x="756" y="21600"/>
                </a:lnTo>
                <a:lnTo>
                  <a:pt x="20844" y="21600"/>
                </a:lnTo>
                <a:lnTo>
                  <a:pt x="21138" y="21317"/>
                </a:lnTo>
                <a:lnTo>
                  <a:pt x="21378" y="20545"/>
                </a:lnTo>
                <a:lnTo>
                  <a:pt x="21541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1" y="2199"/>
                </a:lnTo>
                <a:lnTo>
                  <a:pt x="21378" y="1054"/>
                </a:lnTo>
                <a:lnTo>
                  <a:pt x="21138" y="283"/>
                </a:lnTo>
                <a:lnTo>
                  <a:pt x="2084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6" name="object 13"/>
          <p:cNvSpPr txBox="1"/>
          <p:nvPr/>
        </p:nvSpPr>
        <p:spPr>
          <a:xfrm>
            <a:off x="3936872" y="4182262"/>
            <a:ext cx="6838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0" sz="160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</a:t>
            </a:r>
            <a:r>
              <a:rPr spc="-10"/>
              <a:t>egi</a:t>
            </a:r>
            <a:r>
              <a:rPr spc="0"/>
              <a:t>o</a:t>
            </a:r>
            <a:r>
              <a:rPr spc="-10"/>
              <a:t>n</a:t>
            </a:r>
            <a:r>
              <a:rPr spc="-5"/>
              <a:t>s</a:t>
            </a:r>
          </a:p>
        </p:txBody>
      </p:sp>
      <p:sp>
        <p:nvSpPr>
          <p:cNvPr id="1877" name="object 14"/>
          <p:cNvSpPr/>
          <p:nvPr/>
        </p:nvSpPr>
        <p:spPr>
          <a:xfrm>
            <a:off x="3439667" y="3698747"/>
            <a:ext cx="1676402" cy="368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08" y="0"/>
                </a:moveTo>
                <a:lnTo>
                  <a:pt x="792" y="0"/>
                </a:lnTo>
                <a:lnTo>
                  <a:pt x="484" y="283"/>
                </a:lnTo>
                <a:lnTo>
                  <a:pt x="232" y="1055"/>
                </a:lnTo>
                <a:lnTo>
                  <a:pt x="62" y="2200"/>
                </a:lnTo>
                <a:lnTo>
                  <a:pt x="0" y="3600"/>
                </a:lnTo>
                <a:lnTo>
                  <a:pt x="0" y="18000"/>
                </a:lnTo>
                <a:lnTo>
                  <a:pt x="62" y="19401"/>
                </a:lnTo>
                <a:lnTo>
                  <a:pt x="232" y="20546"/>
                </a:lnTo>
                <a:lnTo>
                  <a:pt x="484" y="21317"/>
                </a:lnTo>
                <a:lnTo>
                  <a:pt x="792" y="21600"/>
                </a:lnTo>
                <a:lnTo>
                  <a:pt x="20808" y="21600"/>
                </a:lnTo>
                <a:lnTo>
                  <a:pt x="21116" y="21317"/>
                </a:lnTo>
                <a:lnTo>
                  <a:pt x="21368" y="20546"/>
                </a:lnTo>
                <a:lnTo>
                  <a:pt x="21538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8" y="2200"/>
                </a:lnTo>
                <a:lnTo>
                  <a:pt x="21368" y="1055"/>
                </a:lnTo>
                <a:lnTo>
                  <a:pt x="21116" y="283"/>
                </a:lnTo>
                <a:lnTo>
                  <a:pt x="2080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8" name="object 15"/>
          <p:cNvSpPr txBox="1"/>
          <p:nvPr/>
        </p:nvSpPr>
        <p:spPr>
          <a:xfrm>
            <a:off x="3526282" y="3736949"/>
            <a:ext cx="150241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0" sz="160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Availability</a:t>
            </a:r>
            <a:r>
              <a:rPr spc="-60"/>
              <a:t> </a:t>
            </a:r>
            <a:r>
              <a:t>Zones</a:t>
            </a:r>
          </a:p>
        </p:txBody>
      </p:sp>
      <p:sp>
        <p:nvSpPr>
          <p:cNvPr id="1879" name="object 16"/>
          <p:cNvSpPr/>
          <p:nvPr/>
        </p:nvSpPr>
        <p:spPr>
          <a:xfrm>
            <a:off x="5263896" y="3729228"/>
            <a:ext cx="1507237" cy="77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44" y="0"/>
                </a:moveTo>
                <a:lnTo>
                  <a:pt x="1856" y="0"/>
                </a:lnTo>
                <a:lnTo>
                  <a:pt x="1134" y="283"/>
                </a:lnTo>
                <a:lnTo>
                  <a:pt x="544" y="1055"/>
                </a:lnTo>
                <a:lnTo>
                  <a:pt x="146" y="2199"/>
                </a:lnTo>
                <a:lnTo>
                  <a:pt x="0" y="3600"/>
                </a:lnTo>
                <a:lnTo>
                  <a:pt x="0" y="18000"/>
                </a:lnTo>
                <a:lnTo>
                  <a:pt x="146" y="19401"/>
                </a:lnTo>
                <a:lnTo>
                  <a:pt x="544" y="20546"/>
                </a:lnTo>
                <a:lnTo>
                  <a:pt x="1134" y="21317"/>
                </a:lnTo>
                <a:lnTo>
                  <a:pt x="1856" y="21600"/>
                </a:lnTo>
                <a:lnTo>
                  <a:pt x="19744" y="21600"/>
                </a:lnTo>
                <a:lnTo>
                  <a:pt x="20466" y="21317"/>
                </a:lnTo>
                <a:lnTo>
                  <a:pt x="21056" y="20546"/>
                </a:lnTo>
                <a:lnTo>
                  <a:pt x="21454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4" y="2199"/>
                </a:lnTo>
                <a:lnTo>
                  <a:pt x="21056" y="1055"/>
                </a:lnTo>
                <a:lnTo>
                  <a:pt x="20466" y="283"/>
                </a:lnTo>
                <a:lnTo>
                  <a:pt x="1974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0" name="object 17"/>
          <p:cNvSpPr txBox="1"/>
          <p:nvPr/>
        </p:nvSpPr>
        <p:spPr>
          <a:xfrm>
            <a:off x="5383784" y="3972254"/>
            <a:ext cx="12693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60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Edge</a:t>
            </a:r>
            <a:r>
              <a:rPr spc="-65"/>
              <a:t> </a:t>
            </a:r>
            <a:r>
              <a:rPr spc="-5"/>
              <a:t>Locations</a:t>
            </a:r>
          </a:p>
        </p:txBody>
      </p:sp>
      <p:sp>
        <p:nvSpPr>
          <p:cNvPr id="1881" name="object 18"/>
          <p:cNvSpPr/>
          <p:nvPr/>
        </p:nvSpPr>
        <p:spPr>
          <a:xfrm>
            <a:off x="1421891" y="2110738"/>
            <a:ext cx="1813562" cy="429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7" y="0"/>
                </a:moveTo>
                <a:lnTo>
                  <a:pt x="853" y="0"/>
                </a:lnTo>
                <a:lnTo>
                  <a:pt x="521" y="283"/>
                </a:lnTo>
                <a:lnTo>
                  <a:pt x="250" y="1056"/>
                </a:lnTo>
                <a:lnTo>
                  <a:pt x="67" y="2200"/>
                </a:lnTo>
                <a:lnTo>
                  <a:pt x="0" y="3600"/>
                </a:lnTo>
                <a:lnTo>
                  <a:pt x="0" y="18000"/>
                </a:lnTo>
                <a:lnTo>
                  <a:pt x="67" y="19400"/>
                </a:lnTo>
                <a:lnTo>
                  <a:pt x="250" y="20544"/>
                </a:lnTo>
                <a:lnTo>
                  <a:pt x="521" y="21317"/>
                </a:lnTo>
                <a:lnTo>
                  <a:pt x="853" y="21600"/>
                </a:lnTo>
                <a:lnTo>
                  <a:pt x="20747" y="21600"/>
                </a:lnTo>
                <a:lnTo>
                  <a:pt x="21079" y="21317"/>
                </a:lnTo>
                <a:lnTo>
                  <a:pt x="21350" y="20544"/>
                </a:lnTo>
                <a:lnTo>
                  <a:pt x="21533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33" y="2200"/>
                </a:lnTo>
                <a:lnTo>
                  <a:pt x="21350" y="1056"/>
                </a:lnTo>
                <a:lnTo>
                  <a:pt x="21079" y="283"/>
                </a:lnTo>
                <a:lnTo>
                  <a:pt x="20747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2" name="object 19"/>
          <p:cNvSpPr txBox="1"/>
          <p:nvPr/>
        </p:nvSpPr>
        <p:spPr>
          <a:xfrm>
            <a:off x="1744216" y="2087626"/>
            <a:ext cx="11684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5" sz="1400">
                <a:latin typeface="Calibri"/>
                <a:ea typeface="Calibri"/>
                <a:cs typeface="Calibri"/>
                <a:sym typeface="Calibri"/>
              </a:defRPr>
            </a:pPr>
            <a:r>
              <a:t>Client-side</a:t>
            </a:r>
            <a:r>
              <a:rPr spc="-35"/>
              <a:t> </a:t>
            </a:r>
            <a:r>
              <a:rPr spc="-10"/>
              <a:t>Data</a:t>
            </a:r>
          </a:p>
          <a:p>
            <a:pPr indent="1270" algn="ctr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Encryption</a:t>
            </a:r>
          </a:p>
        </p:txBody>
      </p:sp>
      <p:sp>
        <p:nvSpPr>
          <p:cNvPr id="1883" name="object 20"/>
          <p:cNvSpPr/>
          <p:nvPr/>
        </p:nvSpPr>
        <p:spPr>
          <a:xfrm>
            <a:off x="3371086" y="2110738"/>
            <a:ext cx="1565151" cy="429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1" y="0"/>
                </a:moveTo>
                <a:lnTo>
                  <a:pt x="988" y="0"/>
                </a:lnTo>
                <a:lnTo>
                  <a:pt x="604" y="283"/>
                </a:lnTo>
                <a:lnTo>
                  <a:pt x="290" y="1056"/>
                </a:lnTo>
                <a:lnTo>
                  <a:pt x="78" y="2200"/>
                </a:lnTo>
                <a:lnTo>
                  <a:pt x="0" y="3600"/>
                </a:lnTo>
                <a:lnTo>
                  <a:pt x="0" y="18000"/>
                </a:lnTo>
                <a:lnTo>
                  <a:pt x="78" y="19400"/>
                </a:lnTo>
                <a:lnTo>
                  <a:pt x="290" y="20544"/>
                </a:lnTo>
                <a:lnTo>
                  <a:pt x="604" y="21317"/>
                </a:lnTo>
                <a:lnTo>
                  <a:pt x="988" y="21600"/>
                </a:lnTo>
                <a:lnTo>
                  <a:pt x="20611" y="21600"/>
                </a:lnTo>
                <a:lnTo>
                  <a:pt x="20996" y="21317"/>
                </a:lnTo>
                <a:lnTo>
                  <a:pt x="21310" y="20544"/>
                </a:lnTo>
                <a:lnTo>
                  <a:pt x="21522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22" y="2200"/>
                </a:lnTo>
                <a:lnTo>
                  <a:pt x="21310" y="1056"/>
                </a:lnTo>
                <a:lnTo>
                  <a:pt x="20996" y="283"/>
                </a:lnTo>
                <a:lnTo>
                  <a:pt x="20611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4" name="object 21"/>
          <p:cNvSpPr txBox="1"/>
          <p:nvPr/>
        </p:nvSpPr>
        <p:spPr>
          <a:xfrm>
            <a:off x="3547364" y="2087626"/>
            <a:ext cx="12128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133" marR="5080" indent="-179067">
              <a:spcBef>
                <a:spcPts val="100"/>
              </a:spcBef>
              <a:defRPr spc="-5" sz="1400">
                <a:latin typeface="Calibri"/>
                <a:ea typeface="Calibri"/>
                <a:cs typeface="Calibri"/>
                <a:sym typeface="Calibri"/>
              </a:defRPr>
            </a:pPr>
            <a:r>
              <a:t>Server-side</a:t>
            </a:r>
            <a:r>
              <a:rPr spc="-65"/>
              <a:t> </a:t>
            </a:r>
            <a:r>
              <a:rPr spc="-10"/>
              <a:t>Data  </a:t>
            </a:r>
            <a:r>
              <a:t>Encryption</a:t>
            </a:r>
          </a:p>
        </p:txBody>
      </p:sp>
      <p:sp>
        <p:nvSpPr>
          <p:cNvPr id="1885" name="object 22"/>
          <p:cNvSpPr/>
          <p:nvPr/>
        </p:nvSpPr>
        <p:spPr>
          <a:xfrm>
            <a:off x="5053584" y="2116833"/>
            <a:ext cx="1793749" cy="429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7" y="0"/>
                </a:moveTo>
                <a:lnTo>
                  <a:pt x="863" y="0"/>
                </a:lnTo>
                <a:lnTo>
                  <a:pt x="527" y="283"/>
                </a:lnTo>
                <a:lnTo>
                  <a:pt x="253" y="1056"/>
                </a:lnTo>
                <a:lnTo>
                  <a:pt x="68" y="2200"/>
                </a:lnTo>
                <a:lnTo>
                  <a:pt x="0" y="3600"/>
                </a:lnTo>
                <a:lnTo>
                  <a:pt x="0" y="18000"/>
                </a:lnTo>
                <a:lnTo>
                  <a:pt x="68" y="19400"/>
                </a:lnTo>
                <a:lnTo>
                  <a:pt x="253" y="20544"/>
                </a:lnTo>
                <a:lnTo>
                  <a:pt x="527" y="21317"/>
                </a:lnTo>
                <a:lnTo>
                  <a:pt x="863" y="21600"/>
                </a:lnTo>
                <a:lnTo>
                  <a:pt x="20737" y="21600"/>
                </a:lnTo>
                <a:lnTo>
                  <a:pt x="21073" y="21317"/>
                </a:lnTo>
                <a:lnTo>
                  <a:pt x="21347" y="20544"/>
                </a:lnTo>
                <a:lnTo>
                  <a:pt x="21532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200"/>
                </a:lnTo>
                <a:lnTo>
                  <a:pt x="21347" y="1056"/>
                </a:lnTo>
                <a:lnTo>
                  <a:pt x="21073" y="283"/>
                </a:lnTo>
                <a:lnTo>
                  <a:pt x="20737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6" name="object 23"/>
          <p:cNvSpPr txBox="1"/>
          <p:nvPr/>
        </p:nvSpPr>
        <p:spPr>
          <a:xfrm>
            <a:off x="5383529" y="2093721"/>
            <a:ext cx="11334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65100" marR="5080" indent="-153035">
              <a:spcBef>
                <a:spcPts val="100"/>
              </a:spcBef>
              <a:defRPr spc="-5" sz="1400">
                <a:latin typeface="Calibri"/>
                <a:ea typeface="Calibri"/>
                <a:cs typeface="Calibri"/>
                <a:sym typeface="Calibri"/>
              </a:defRPr>
            </a:pPr>
            <a:r>
              <a:t>Network</a:t>
            </a:r>
            <a:r>
              <a:rPr spc="-85"/>
              <a:t> </a:t>
            </a:r>
            <a:r>
              <a:rPr spc="-20"/>
              <a:t>Traffic  </a:t>
            </a:r>
            <a:r>
              <a:t>Protection</a:t>
            </a:r>
          </a:p>
        </p:txBody>
      </p:sp>
      <p:sp>
        <p:nvSpPr>
          <p:cNvPr id="1887" name="object 24"/>
          <p:cNvSpPr/>
          <p:nvPr/>
        </p:nvSpPr>
        <p:spPr>
          <a:xfrm>
            <a:off x="1405125" y="1295400"/>
            <a:ext cx="5439159" cy="355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5" y="0"/>
                </a:moveTo>
                <a:lnTo>
                  <a:pt x="235" y="0"/>
                </a:lnTo>
                <a:lnTo>
                  <a:pt x="144" y="283"/>
                </a:lnTo>
                <a:lnTo>
                  <a:pt x="69" y="1055"/>
                </a:lnTo>
                <a:lnTo>
                  <a:pt x="18" y="2200"/>
                </a:lnTo>
                <a:lnTo>
                  <a:pt x="0" y="3600"/>
                </a:lnTo>
                <a:lnTo>
                  <a:pt x="0" y="18000"/>
                </a:lnTo>
                <a:lnTo>
                  <a:pt x="18" y="19400"/>
                </a:lnTo>
                <a:lnTo>
                  <a:pt x="69" y="20545"/>
                </a:lnTo>
                <a:lnTo>
                  <a:pt x="144" y="21317"/>
                </a:lnTo>
                <a:lnTo>
                  <a:pt x="235" y="21600"/>
                </a:lnTo>
                <a:lnTo>
                  <a:pt x="21365" y="21600"/>
                </a:lnTo>
                <a:lnTo>
                  <a:pt x="21456" y="21317"/>
                </a:lnTo>
                <a:lnTo>
                  <a:pt x="21531" y="20545"/>
                </a:lnTo>
                <a:lnTo>
                  <a:pt x="21582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82" y="2200"/>
                </a:lnTo>
                <a:lnTo>
                  <a:pt x="21531" y="1055"/>
                </a:lnTo>
                <a:lnTo>
                  <a:pt x="21456" y="283"/>
                </a:lnTo>
                <a:lnTo>
                  <a:pt x="21365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8" name="object 25"/>
          <p:cNvSpPr txBox="1"/>
          <p:nvPr/>
        </p:nvSpPr>
        <p:spPr>
          <a:xfrm>
            <a:off x="1909064" y="1334261"/>
            <a:ext cx="4431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500">
                <a:latin typeface="Calibri"/>
                <a:ea typeface="Calibri"/>
                <a:cs typeface="Calibri"/>
                <a:sym typeface="Calibri"/>
              </a:defRPr>
            </a:pPr>
            <a:r>
              <a:t>Platform, </a:t>
            </a:r>
            <a:r>
              <a:rPr spc="-5"/>
              <a:t>Applications, </a:t>
            </a:r>
            <a:r>
              <a:rPr spc="-15"/>
              <a:t>Identity, </a:t>
            </a:r>
            <a:r>
              <a:rPr spc="0"/>
              <a:t>and </a:t>
            </a:r>
            <a:r>
              <a:rPr spc="-5"/>
              <a:t>Access Management</a:t>
            </a:r>
          </a:p>
        </p:txBody>
      </p:sp>
      <p:sp>
        <p:nvSpPr>
          <p:cNvPr id="1889" name="object 26"/>
          <p:cNvSpPr/>
          <p:nvPr/>
        </p:nvSpPr>
        <p:spPr>
          <a:xfrm>
            <a:off x="1418843" y="1711449"/>
            <a:ext cx="5440682" cy="327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3" y="0"/>
                </a:moveTo>
                <a:lnTo>
                  <a:pt x="217" y="0"/>
                </a:lnTo>
                <a:lnTo>
                  <a:pt x="133" y="283"/>
                </a:lnTo>
                <a:lnTo>
                  <a:pt x="64" y="1056"/>
                </a:lnTo>
                <a:lnTo>
                  <a:pt x="17" y="2200"/>
                </a:lnTo>
                <a:lnTo>
                  <a:pt x="0" y="3600"/>
                </a:lnTo>
                <a:lnTo>
                  <a:pt x="0" y="18000"/>
                </a:lnTo>
                <a:lnTo>
                  <a:pt x="17" y="19400"/>
                </a:lnTo>
                <a:lnTo>
                  <a:pt x="64" y="20544"/>
                </a:lnTo>
                <a:lnTo>
                  <a:pt x="133" y="21316"/>
                </a:lnTo>
                <a:lnTo>
                  <a:pt x="217" y="21600"/>
                </a:lnTo>
                <a:lnTo>
                  <a:pt x="21383" y="21600"/>
                </a:lnTo>
                <a:lnTo>
                  <a:pt x="21467" y="21316"/>
                </a:lnTo>
                <a:lnTo>
                  <a:pt x="21536" y="20544"/>
                </a:lnTo>
                <a:lnTo>
                  <a:pt x="21583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83" y="2200"/>
                </a:lnTo>
                <a:lnTo>
                  <a:pt x="21536" y="1056"/>
                </a:lnTo>
                <a:lnTo>
                  <a:pt x="21467" y="283"/>
                </a:lnTo>
                <a:lnTo>
                  <a:pt x="21383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0" name="object 27"/>
          <p:cNvSpPr txBox="1"/>
          <p:nvPr/>
        </p:nvSpPr>
        <p:spPr>
          <a:xfrm>
            <a:off x="2001390" y="1736598"/>
            <a:ext cx="42729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500">
                <a:latin typeface="Calibri"/>
                <a:ea typeface="Calibri"/>
                <a:cs typeface="Calibri"/>
                <a:sym typeface="Calibri"/>
              </a:defRPr>
            </a:pPr>
            <a:r>
              <a:t>Operating System, </a:t>
            </a:r>
            <a:r>
              <a:rPr spc="-5"/>
              <a:t>Network, </a:t>
            </a:r>
            <a:r>
              <a:rPr spc="0"/>
              <a:t>and </a:t>
            </a:r>
            <a:r>
              <a:t>Firewall Configuration</a:t>
            </a:r>
          </a:p>
        </p:txBody>
      </p:sp>
      <p:sp>
        <p:nvSpPr>
          <p:cNvPr id="1891" name="object 28"/>
          <p:cNvSpPr/>
          <p:nvPr/>
        </p:nvSpPr>
        <p:spPr>
          <a:xfrm>
            <a:off x="1405125" y="812290"/>
            <a:ext cx="5439159" cy="406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31" y="0"/>
                </a:moveTo>
                <a:lnTo>
                  <a:pt x="269" y="0"/>
                </a:lnTo>
                <a:lnTo>
                  <a:pt x="164" y="283"/>
                </a:lnTo>
                <a:lnTo>
                  <a:pt x="79" y="1054"/>
                </a:lnTo>
                <a:lnTo>
                  <a:pt x="21" y="2198"/>
                </a:lnTo>
                <a:lnTo>
                  <a:pt x="0" y="3600"/>
                </a:lnTo>
                <a:lnTo>
                  <a:pt x="0" y="18000"/>
                </a:lnTo>
                <a:lnTo>
                  <a:pt x="21" y="19402"/>
                </a:lnTo>
                <a:lnTo>
                  <a:pt x="79" y="20546"/>
                </a:lnTo>
                <a:lnTo>
                  <a:pt x="164" y="21317"/>
                </a:lnTo>
                <a:lnTo>
                  <a:pt x="269" y="21600"/>
                </a:lnTo>
                <a:lnTo>
                  <a:pt x="21331" y="21600"/>
                </a:lnTo>
                <a:lnTo>
                  <a:pt x="21436" y="21317"/>
                </a:lnTo>
                <a:lnTo>
                  <a:pt x="21521" y="20546"/>
                </a:lnTo>
                <a:lnTo>
                  <a:pt x="21579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79" y="2198"/>
                </a:lnTo>
                <a:lnTo>
                  <a:pt x="21521" y="1054"/>
                </a:lnTo>
                <a:lnTo>
                  <a:pt x="21436" y="283"/>
                </a:lnTo>
                <a:lnTo>
                  <a:pt x="21331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2" name="object 29"/>
          <p:cNvSpPr txBox="1"/>
          <p:nvPr/>
        </p:nvSpPr>
        <p:spPr>
          <a:xfrm>
            <a:off x="2391535" y="834388"/>
            <a:ext cx="34651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9" sz="2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Customer </a:t>
            </a:r>
            <a:r>
              <a:rPr spc="-4"/>
              <a:t>Applications </a:t>
            </a:r>
            <a:r>
              <a:rPr spc="0"/>
              <a:t>&amp;</a:t>
            </a:r>
            <a:r>
              <a:rPr spc="-4"/>
              <a:t> </a:t>
            </a:r>
            <a:r>
              <a:rPr spc="-15"/>
              <a:t>Content</a:t>
            </a:r>
          </a:p>
        </p:txBody>
      </p:sp>
      <p:sp>
        <p:nvSpPr>
          <p:cNvPr id="1893" name="object 30"/>
          <p:cNvSpPr/>
          <p:nvPr/>
        </p:nvSpPr>
        <p:spPr>
          <a:xfrm>
            <a:off x="353566" y="2581655"/>
            <a:ext cx="8311390" cy="2"/>
          </a:xfrm>
          <a:prstGeom prst="line">
            <a:avLst/>
          </a:prstGeom>
          <a:ln w="6096">
            <a:solidFill>
              <a:srgbClr val="7E7E7E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4" name="object 31"/>
          <p:cNvSpPr txBox="1"/>
          <p:nvPr/>
        </p:nvSpPr>
        <p:spPr>
          <a:xfrm rot="16200000">
            <a:off x="388926" y="1293689"/>
            <a:ext cx="1501777" cy="670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2600"/>
              </a:lnSpc>
              <a:defRPr spc="-20" sz="27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Customers</a:t>
            </a:r>
          </a:p>
        </p:txBody>
      </p:sp>
      <p:sp>
        <p:nvSpPr>
          <p:cNvPr id="1895" name="object 32"/>
          <p:cNvSpPr/>
          <p:nvPr/>
        </p:nvSpPr>
        <p:spPr>
          <a:xfrm>
            <a:off x="124967" y="3156204"/>
            <a:ext cx="1144526" cy="7147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6" name="object 33"/>
          <p:cNvSpPr/>
          <p:nvPr/>
        </p:nvSpPr>
        <p:spPr>
          <a:xfrm>
            <a:off x="249935" y="3406156"/>
            <a:ext cx="915128" cy="3428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7" name="object 34"/>
          <p:cNvSpPr txBox="1"/>
          <p:nvPr/>
        </p:nvSpPr>
        <p:spPr>
          <a:xfrm>
            <a:off x="6997954" y="1373580"/>
            <a:ext cx="1868805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3" algn="ctr">
              <a:defRPr spc="-5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Customers are  responsible for  security </a:t>
            </a:r>
            <a:r>
              <a:rPr b="1">
                <a:solidFill>
                  <a:srgbClr val="FBB64B"/>
                </a:solidFill>
              </a:rPr>
              <a:t>IN </a:t>
            </a:r>
            <a:r>
              <a:t>the cloud</a:t>
            </a:r>
          </a:p>
        </p:txBody>
      </p:sp>
      <p:sp>
        <p:nvSpPr>
          <p:cNvPr id="1898" name="object 35"/>
          <p:cNvSpPr txBox="1"/>
          <p:nvPr/>
        </p:nvSpPr>
        <p:spPr>
          <a:xfrm>
            <a:off x="7042149" y="3424173"/>
            <a:ext cx="1778638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defRPr spc="-25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is</a:t>
            </a:r>
            <a:r>
              <a:rPr spc="-50"/>
              <a:t> </a:t>
            </a:r>
            <a:r>
              <a:rPr spc="-5"/>
              <a:t>responsible  for the security </a:t>
            </a:r>
            <a:r>
              <a:rPr b="1" spc="-15">
                <a:solidFill>
                  <a:srgbClr val="FBB64B"/>
                </a:solidFill>
              </a:rPr>
              <a:t>OF  </a:t>
            </a:r>
            <a:r>
              <a:rPr spc="-5"/>
              <a:t>the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01" name="object 2"/>
          <p:cNvSpPr txBox="1"/>
          <p:nvPr>
            <p:ph type="title"/>
          </p:nvPr>
        </p:nvSpPr>
        <p:spPr>
          <a:xfrm>
            <a:off x="415542" y="139064"/>
            <a:ext cx="296989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Physical</a:t>
            </a:r>
            <a:r>
              <a:rPr spc="0"/>
              <a:t> </a:t>
            </a:r>
            <a:r>
              <a:t>Security</a:t>
            </a:r>
          </a:p>
        </p:txBody>
      </p:sp>
      <p:sp>
        <p:nvSpPr>
          <p:cNvPr id="1902" name="object 3"/>
          <p:cNvSpPr txBox="1"/>
          <p:nvPr/>
        </p:nvSpPr>
        <p:spPr>
          <a:xfrm>
            <a:off x="419504" y="962023"/>
            <a:ext cx="5555619" cy="231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24/7 trained </a:t>
            </a:r>
            <a:r>
              <a:rPr b="1"/>
              <a:t>security</a:t>
            </a:r>
            <a:r>
              <a:rPr b="1" spc="15"/>
              <a:t> </a:t>
            </a:r>
            <a:r>
              <a:rPr b="1"/>
              <a:t>staff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data </a:t>
            </a:r>
            <a:r>
              <a:rPr spc="0"/>
              <a:t>centers </a:t>
            </a:r>
            <a:r>
              <a:rPr spc="-10"/>
              <a:t>in </a:t>
            </a:r>
            <a:r>
              <a:rPr b="1" spc="-5"/>
              <a:t>nondescript</a:t>
            </a:r>
            <a:r>
              <a:rPr b="1" spc="5"/>
              <a:t> </a:t>
            </a:r>
            <a:r>
              <a:rPr spc="-10"/>
              <a:t>and</a:t>
            </a:r>
          </a:p>
          <a:p>
            <a:pPr indent="355600"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undisclosed</a:t>
            </a:r>
            <a:r>
              <a:rPr spc="-20"/>
              <a:t> </a:t>
            </a:r>
            <a:r>
              <a:rPr b="0"/>
              <a:t>facilities</a:t>
            </a:r>
          </a:p>
          <a:p>
            <a:pPr marL="355600" marR="1050925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2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Two-factor </a:t>
            </a:r>
            <a:r>
              <a:rPr spc="-5"/>
              <a:t>authentication </a:t>
            </a:r>
            <a:r>
              <a:rPr b="0" spc="0"/>
              <a:t>for  </a:t>
            </a:r>
            <a:r>
              <a:rPr b="0" spc="-5"/>
              <a:t>authorized</a:t>
            </a:r>
            <a:r>
              <a:rPr b="0" spc="10"/>
              <a:t> </a:t>
            </a:r>
            <a:r>
              <a:rPr b="0" spc="-10"/>
              <a:t>staff</a:t>
            </a:r>
          </a:p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Authorization </a:t>
            </a:r>
            <a:r>
              <a:rPr b="0" spc="0"/>
              <a:t>for </a:t>
            </a:r>
            <a:r>
              <a:rPr b="0"/>
              <a:t>data center</a:t>
            </a:r>
            <a:r>
              <a:rPr b="0" spc="-15"/>
              <a:t> </a:t>
            </a:r>
            <a:r>
              <a:rPr b="0" spc="0"/>
              <a:t>access</a:t>
            </a:r>
          </a:p>
        </p:txBody>
      </p:sp>
      <p:sp>
        <p:nvSpPr>
          <p:cNvPr id="1903" name="object 4"/>
          <p:cNvSpPr/>
          <p:nvPr/>
        </p:nvSpPr>
        <p:spPr>
          <a:xfrm>
            <a:off x="6793296" y="1524850"/>
            <a:ext cx="2214562" cy="31140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4" name="object 5"/>
          <p:cNvSpPr/>
          <p:nvPr/>
        </p:nvSpPr>
        <p:spPr>
          <a:xfrm>
            <a:off x="7124699" y="1680972"/>
            <a:ext cx="670562" cy="8397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5" name="object 6"/>
          <p:cNvSpPr/>
          <p:nvPr/>
        </p:nvSpPr>
        <p:spPr>
          <a:xfrm>
            <a:off x="6402323" y="3497579"/>
            <a:ext cx="470917" cy="11506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object 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08" name="object 2"/>
          <p:cNvSpPr txBox="1"/>
          <p:nvPr>
            <p:ph type="title"/>
          </p:nvPr>
        </p:nvSpPr>
        <p:spPr>
          <a:xfrm>
            <a:off x="415542" y="139064"/>
            <a:ext cx="5678174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Hardware, Software, and</a:t>
            </a:r>
            <a:r>
              <a:rPr spc="0"/>
              <a:t> </a:t>
            </a:r>
            <a:r>
              <a:t>Network</a:t>
            </a:r>
          </a:p>
        </p:txBody>
      </p:sp>
      <p:sp>
        <p:nvSpPr>
          <p:cNvPr id="1909" name="object 3"/>
          <p:cNvSpPr txBox="1"/>
          <p:nvPr/>
        </p:nvSpPr>
        <p:spPr>
          <a:xfrm>
            <a:off x="419505" y="1035177"/>
            <a:ext cx="4519298" cy="2669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Automated </a:t>
            </a:r>
            <a:r>
              <a:rPr b="1"/>
              <a:t>change-control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process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Bastion </a:t>
            </a:r>
            <a:r>
              <a:rPr spc="0"/>
              <a:t>servers that </a:t>
            </a:r>
            <a:r>
              <a:rPr b="1"/>
              <a:t>record</a:t>
            </a:r>
            <a:r>
              <a:rPr b="1" spc="-40"/>
              <a:t> </a:t>
            </a:r>
            <a:r>
              <a:rPr b="1" spc="0"/>
              <a:t>all</a:t>
            </a:r>
          </a:p>
          <a:p>
            <a:pPr indent="355600"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</a:t>
            </a:r>
            <a:r>
              <a:rPr spc="10"/>
              <a:t> </a:t>
            </a:r>
            <a:r>
              <a:t>attempts</a:t>
            </a:r>
          </a:p>
          <a:p>
            <a:pPr marL="355600" marR="177164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Firewall </a:t>
            </a:r>
            <a:r>
              <a:rPr b="0" spc="-5"/>
              <a:t>and other</a:t>
            </a:r>
            <a:r>
              <a:rPr b="0" spc="-45"/>
              <a:t> </a:t>
            </a:r>
            <a:r>
              <a:rPr spc="-5"/>
              <a:t>boundary  devices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b="1" spc="0"/>
              <a:t>monitoring</a:t>
            </a:r>
            <a:r>
              <a:rPr b="1" spc="-15"/>
              <a:t> </a:t>
            </a:r>
            <a:r>
              <a:rPr spc="-5"/>
              <a:t>tools</a:t>
            </a:r>
          </a:p>
        </p:txBody>
      </p:sp>
      <p:sp>
        <p:nvSpPr>
          <p:cNvPr id="1910" name="object 4"/>
          <p:cNvSpPr/>
          <p:nvPr/>
        </p:nvSpPr>
        <p:spPr>
          <a:xfrm>
            <a:off x="7635995" y="2011581"/>
            <a:ext cx="644408" cy="5256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1" name="object 5"/>
          <p:cNvSpPr/>
          <p:nvPr/>
        </p:nvSpPr>
        <p:spPr>
          <a:xfrm>
            <a:off x="5776945" y="1913886"/>
            <a:ext cx="3051519" cy="24693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2" name="object 6"/>
          <p:cNvSpPr/>
          <p:nvPr/>
        </p:nvSpPr>
        <p:spPr>
          <a:xfrm>
            <a:off x="5720577" y="3328820"/>
            <a:ext cx="644496" cy="5247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object 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15" name="object 2"/>
          <p:cNvSpPr txBox="1"/>
          <p:nvPr>
            <p:ph type="title"/>
          </p:nvPr>
        </p:nvSpPr>
        <p:spPr>
          <a:xfrm>
            <a:off x="415544" y="139064"/>
            <a:ext cx="5586730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Certifications and Accreditations</a:t>
            </a:r>
          </a:p>
        </p:txBody>
      </p:sp>
      <p:sp>
        <p:nvSpPr>
          <p:cNvPr id="1916" name="object 3"/>
          <p:cNvSpPr/>
          <p:nvPr/>
        </p:nvSpPr>
        <p:spPr>
          <a:xfrm>
            <a:off x="0" y="585214"/>
            <a:ext cx="3505200" cy="17266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7" name="object 4"/>
          <p:cNvSpPr/>
          <p:nvPr/>
        </p:nvSpPr>
        <p:spPr>
          <a:xfrm>
            <a:off x="0" y="2311905"/>
            <a:ext cx="9144000" cy="15422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8" name="object 5"/>
          <p:cNvSpPr/>
          <p:nvPr/>
        </p:nvSpPr>
        <p:spPr>
          <a:xfrm>
            <a:off x="3771900" y="800099"/>
            <a:ext cx="5295900" cy="165201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9" name="object 6"/>
          <p:cNvSpPr/>
          <p:nvPr/>
        </p:nvSpPr>
        <p:spPr>
          <a:xfrm>
            <a:off x="761" y="4016502"/>
            <a:ext cx="9144001" cy="646179"/>
          </a:xfrm>
          <a:prstGeom prst="rect">
            <a:avLst/>
          </a:prstGeom>
          <a:ln w="25908">
            <a:solidFill>
              <a:srgbClr val="F1920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0" name="object 7"/>
          <p:cNvSpPr txBox="1"/>
          <p:nvPr/>
        </p:nvSpPr>
        <p:spPr>
          <a:xfrm>
            <a:off x="13716" y="4029454"/>
            <a:ext cx="9131301" cy="525922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13" algn="ctr">
              <a:spcBef>
                <a:spcPts val="2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ISO </a:t>
            </a:r>
            <a:r>
              <a:rPr spc="-5"/>
              <a:t>9001, </a:t>
            </a:r>
            <a:r>
              <a:t>ISO </a:t>
            </a:r>
            <a:r>
              <a:rPr spc="-5"/>
              <a:t>27001, </a:t>
            </a:r>
            <a:r>
              <a:t>ISO </a:t>
            </a:r>
            <a:r>
              <a:rPr spc="-5"/>
              <a:t>27017, </a:t>
            </a:r>
            <a:r>
              <a:t>ISO </a:t>
            </a:r>
            <a:r>
              <a:rPr spc="-5"/>
              <a:t>27018, </a:t>
            </a:r>
            <a:r>
              <a:t>IRAP </a:t>
            </a:r>
            <a:r>
              <a:rPr spc="-5"/>
              <a:t>(Australia), </a:t>
            </a:r>
            <a:r>
              <a:t>MLPS </a:t>
            </a:r>
            <a:r>
              <a:rPr spc="-5"/>
              <a:t>Level 3</a:t>
            </a:r>
            <a:r>
              <a:rPr spc="45"/>
              <a:t> </a:t>
            </a:r>
            <a:r>
              <a:rPr spc="-5"/>
              <a:t>(China),</a:t>
            </a:r>
          </a:p>
          <a:p>
            <a:pPr marR="5713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MTCS </a:t>
            </a:r>
            <a:r>
              <a:rPr spc="-20"/>
              <a:t>Tier </a:t>
            </a:r>
            <a:r>
              <a:rPr spc="-5"/>
              <a:t>3 Certification (Singapore) and more</a:t>
            </a:r>
            <a:r>
              <a:rPr spc="25"/>
              <a:t> 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object 3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23" name="object 2"/>
          <p:cNvSpPr txBox="1"/>
          <p:nvPr>
            <p:ph type="title"/>
          </p:nvPr>
        </p:nvSpPr>
        <p:spPr>
          <a:xfrm>
            <a:off x="415542" y="139064"/>
            <a:ext cx="254190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SSL</a:t>
            </a:r>
            <a:r>
              <a:rPr spc="-200"/>
              <a:t> </a:t>
            </a:r>
            <a:r>
              <a:t>Endpoints</a:t>
            </a:r>
          </a:p>
        </p:txBody>
      </p:sp>
      <p:sp>
        <p:nvSpPr>
          <p:cNvPr id="1924" name="object 3"/>
          <p:cNvSpPr/>
          <p:nvPr/>
        </p:nvSpPr>
        <p:spPr>
          <a:xfrm>
            <a:off x="5682996" y="748282"/>
            <a:ext cx="2197609" cy="3810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5" name="object 4"/>
          <p:cNvSpPr/>
          <p:nvPr/>
        </p:nvSpPr>
        <p:spPr>
          <a:xfrm>
            <a:off x="5730240" y="775716"/>
            <a:ext cx="2103121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6" name="object 5"/>
          <p:cNvSpPr/>
          <p:nvPr/>
        </p:nvSpPr>
        <p:spPr>
          <a:xfrm>
            <a:off x="5730240" y="775716"/>
            <a:ext cx="2103121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7" name="object 6"/>
          <p:cNvSpPr/>
          <p:nvPr/>
        </p:nvSpPr>
        <p:spPr>
          <a:xfrm>
            <a:off x="5684520" y="754380"/>
            <a:ext cx="2188466" cy="5547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8" name="object 7"/>
          <p:cNvSpPr/>
          <p:nvPr/>
        </p:nvSpPr>
        <p:spPr>
          <a:xfrm>
            <a:off x="6405371" y="806194"/>
            <a:ext cx="746761" cy="5120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9" name="object 8"/>
          <p:cNvSpPr/>
          <p:nvPr/>
        </p:nvSpPr>
        <p:spPr>
          <a:xfrm>
            <a:off x="5727191" y="774191"/>
            <a:ext cx="2103121" cy="469393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0" name="object 9"/>
          <p:cNvSpPr txBox="1"/>
          <p:nvPr/>
        </p:nvSpPr>
        <p:spPr>
          <a:xfrm>
            <a:off x="5734810" y="869949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1931" name="object 10"/>
          <p:cNvSpPr/>
          <p:nvPr/>
        </p:nvSpPr>
        <p:spPr>
          <a:xfrm>
            <a:off x="3512820" y="748282"/>
            <a:ext cx="2197609" cy="3810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2" name="object 11"/>
          <p:cNvSpPr/>
          <p:nvPr/>
        </p:nvSpPr>
        <p:spPr>
          <a:xfrm>
            <a:off x="3560064" y="775716"/>
            <a:ext cx="2103121" cy="37155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3" name="object 12"/>
          <p:cNvSpPr/>
          <p:nvPr/>
        </p:nvSpPr>
        <p:spPr>
          <a:xfrm>
            <a:off x="3560064" y="775716"/>
            <a:ext cx="2103121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4" name="object 13"/>
          <p:cNvSpPr/>
          <p:nvPr/>
        </p:nvSpPr>
        <p:spPr>
          <a:xfrm>
            <a:off x="1306067" y="751331"/>
            <a:ext cx="2197608" cy="38130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5" name="object 14"/>
          <p:cNvSpPr/>
          <p:nvPr/>
        </p:nvSpPr>
        <p:spPr>
          <a:xfrm>
            <a:off x="1353311" y="778762"/>
            <a:ext cx="2103119" cy="371856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6" name="object 15"/>
          <p:cNvSpPr/>
          <p:nvPr/>
        </p:nvSpPr>
        <p:spPr>
          <a:xfrm>
            <a:off x="1353310" y="778762"/>
            <a:ext cx="2103122" cy="3718562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7" name="object 16"/>
          <p:cNvSpPr txBox="1"/>
          <p:nvPr/>
        </p:nvSpPr>
        <p:spPr>
          <a:xfrm>
            <a:off x="1368296" y="1449069"/>
            <a:ext cx="205232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  <a:r>
              <a:rPr spc="-70"/>
              <a:t> </a:t>
            </a:r>
            <a:r>
              <a:rPr spc="-10"/>
              <a:t>Transmission</a:t>
            </a:r>
          </a:p>
        </p:txBody>
      </p:sp>
      <p:sp>
        <p:nvSpPr>
          <p:cNvPr id="1938" name="object 17"/>
          <p:cNvSpPr txBox="1"/>
          <p:nvPr/>
        </p:nvSpPr>
        <p:spPr>
          <a:xfrm>
            <a:off x="1404874" y="1937129"/>
            <a:ext cx="1975487" cy="90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secure</a:t>
            </a:r>
            <a:r>
              <a:rPr spc="-55"/>
              <a:t> </a:t>
            </a:r>
            <a:r>
              <a:t>endpoints  to establish secure  communication  sessions</a:t>
            </a:r>
            <a:r>
              <a:rPr spc="-40"/>
              <a:t> </a:t>
            </a:r>
            <a:r>
              <a:t>(HTTPS).</a:t>
            </a:r>
          </a:p>
        </p:txBody>
      </p:sp>
      <p:sp>
        <p:nvSpPr>
          <p:cNvPr id="1939" name="object 18"/>
          <p:cNvSpPr txBox="1"/>
          <p:nvPr/>
        </p:nvSpPr>
        <p:spPr>
          <a:xfrm>
            <a:off x="3712209" y="1460118"/>
            <a:ext cx="176593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40"/>
              <a:t> </a:t>
            </a:r>
            <a:r>
              <a:rPr spc="0"/>
              <a:t>Firewalls</a:t>
            </a:r>
          </a:p>
        </p:txBody>
      </p:sp>
      <p:sp>
        <p:nvSpPr>
          <p:cNvPr id="1940" name="object 19"/>
          <p:cNvSpPr txBox="1"/>
          <p:nvPr/>
        </p:nvSpPr>
        <p:spPr>
          <a:xfrm>
            <a:off x="3692397" y="1947797"/>
            <a:ext cx="1806577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59" marR="5080" indent="-22859" algn="just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security</a:t>
            </a:r>
            <a:r>
              <a:rPr spc="-45"/>
              <a:t> </a:t>
            </a:r>
            <a:r>
              <a:t>groups  to configure firewall  rules for</a:t>
            </a:r>
            <a:r>
              <a:rPr spc="0"/>
              <a:t> </a:t>
            </a:r>
            <a:r>
              <a:t>instances.</a:t>
            </a:r>
          </a:p>
        </p:txBody>
      </p:sp>
      <p:sp>
        <p:nvSpPr>
          <p:cNvPr id="1941" name="object 20"/>
          <p:cNvSpPr/>
          <p:nvPr/>
        </p:nvSpPr>
        <p:spPr>
          <a:xfrm>
            <a:off x="1306067" y="742187"/>
            <a:ext cx="2188463" cy="56692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2" name="object 21"/>
          <p:cNvSpPr/>
          <p:nvPr/>
        </p:nvSpPr>
        <p:spPr>
          <a:xfrm>
            <a:off x="1517902" y="800098"/>
            <a:ext cx="1764795" cy="51206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3" name="object 22"/>
          <p:cNvSpPr txBox="1"/>
          <p:nvPr/>
        </p:nvSpPr>
        <p:spPr>
          <a:xfrm>
            <a:off x="1682494" y="895246"/>
            <a:ext cx="1435737" cy="21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125"/>
              <a:t> </a:t>
            </a:r>
            <a:r>
              <a:t>Endpoints</a:t>
            </a:r>
          </a:p>
        </p:txBody>
      </p:sp>
      <p:sp>
        <p:nvSpPr>
          <p:cNvPr id="1944" name="object 23"/>
          <p:cNvSpPr/>
          <p:nvPr/>
        </p:nvSpPr>
        <p:spPr>
          <a:xfrm>
            <a:off x="3526535" y="754380"/>
            <a:ext cx="2188466" cy="5547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5" name="object 24"/>
          <p:cNvSpPr/>
          <p:nvPr/>
        </p:nvSpPr>
        <p:spPr>
          <a:xfrm>
            <a:off x="3666742" y="806194"/>
            <a:ext cx="1908051" cy="51206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6" name="object 25"/>
          <p:cNvSpPr/>
          <p:nvPr/>
        </p:nvSpPr>
        <p:spPr>
          <a:xfrm>
            <a:off x="3569208" y="774191"/>
            <a:ext cx="2103121" cy="469393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7" name="object 26"/>
          <p:cNvSpPr txBox="1"/>
          <p:nvPr/>
        </p:nvSpPr>
        <p:spPr>
          <a:xfrm>
            <a:off x="3564635" y="869949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66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5"/>
              <a:t> </a:t>
            </a:r>
            <a:r>
              <a:rPr spc="-10"/>
              <a:t>Groups</a:t>
            </a:r>
          </a:p>
        </p:txBody>
      </p:sp>
      <p:sp>
        <p:nvSpPr>
          <p:cNvPr id="1948" name="object 27"/>
          <p:cNvSpPr txBox="1"/>
          <p:nvPr/>
        </p:nvSpPr>
        <p:spPr>
          <a:xfrm>
            <a:off x="5986907" y="1461897"/>
            <a:ext cx="159194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5"/>
              <a:t> </a:t>
            </a:r>
            <a:r>
              <a:rPr spc="-5"/>
              <a:t>Control</a:t>
            </a:r>
          </a:p>
        </p:txBody>
      </p:sp>
      <p:sp>
        <p:nvSpPr>
          <p:cNvPr id="1949" name="object 28"/>
          <p:cNvSpPr txBox="1"/>
          <p:nvPr/>
        </p:nvSpPr>
        <p:spPr>
          <a:xfrm>
            <a:off x="5900039" y="1949574"/>
            <a:ext cx="1762762" cy="205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public and  private subnets,  </a:t>
            </a:r>
            <a:r>
              <a:rPr spc="-80"/>
              <a:t>NAT, </a:t>
            </a:r>
            <a:r>
              <a:t>and VPN  support in </a:t>
            </a:r>
            <a:r>
              <a:rPr spc="-10"/>
              <a:t>your  </a:t>
            </a:r>
            <a:r>
              <a:t>virtual private</a:t>
            </a:r>
            <a:r>
              <a:rPr spc="-40"/>
              <a:t> </a:t>
            </a:r>
            <a:r>
              <a:t>cloud  to create low-level  networking  constraints for  resource access.</a:t>
            </a:r>
          </a:p>
        </p:txBody>
      </p:sp>
      <p:sp>
        <p:nvSpPr>
          <p:cNvPr id="1950" name="object 29"/>
          <p:cNvSpPr/>
          <p:nvPr/>
        </p:nvSpPr>
        <p:spPr>
          <a:xfrm>
            <a:off x="1313686" y="742187"/>
            <a:ext cx="2188467" cy="56692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1" name="object 30"/>
          <p:cNvSpPr/>
          <p:nvPr/>
        </p:nvSpPr>
        <p:spPr>
          <a:xfrm>
            <a:off x="1525522" y="800098"/>
            <a:ext cx="1764795" cy="51206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2" name="object 31"/>
          <p:cNvSpPr/>
          <p:nvPr/>
        </p:nvSpPr>
        <p:spPr>
          <a:xfrm>
            <a:off x="1356358" y="761998"/>
            <a:ext cx="2103122" cy="481587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3" name="object 32"/>
          <p:cNvSpPr txBox="1"/>
          <p:nvPr/>
        </p:nvSpPr>
        <p:spPr>
          <a:xfrm>
            <a:off x="1357883" y="863346"/>
            <a:ext cx="209422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3147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55"/>
              <a:t> </a:t>
            </a:r>
            <a:r>
              <a:t>Endpoints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object 30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56" name="object 2"/>
          <p:cNvSpPr txBox="1"/>
          <p:nvPr>
            <p:ph type="title"/>
          </p:nvPr>
        </p:nvSpPr>
        <p:spPr>
          <a:xfrm>
            <a:off x="415542" y="139064"/>
            <a:ext cx="278892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Security Groups</a:t>
            </a:r>
          </a:p>
        </p:txBody>
      </p:sp>
      <p:sp>
        <p:nvSpPr>
          <p:cNvPr id="1957" name="object 3"/>
          <p:cNvSpPr/>
          <p:nvPr/>
        </p:nvSpPr>
        <p:spPr>
          <a:xfrm>
            <a:off x="3505200" y="748282"/>
            <a:ext cx="2197607" cy="3810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8" name="object 4"/>
          <p:cNvSpPr/>
          <p:nvPr/>
        </p:nvSpPr>
        <p:spPr>
          <a:xfrm>
            <a:off x="3552442" y="775716"/>
            <a:ext cx="2103123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9" name="object 5"/>
          <p:cNvSpPr/>
          <p:nvPr/>
        </p:nvSpPr>
        <p:spPr>
          <a:xfrm>
            <a:off x="3552442" y="775716"/>
            <a:ext cx="2103123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0" name="object 6"/>
          <p:cNvSpPr/>
          <p:nvPr/>
        </p:nvSpPr>
        <p:spPr>
          <a:xfrm>
            <a:off x="1309116" y="751329"/>
            <a:ext cx="2197608" cy="380695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1" name="object 7"/>
          <p:cNvSpPr/>
          <p:nvPr/>
        </p:nvSpPr>
        <p:spPr>
          <a:xfrm>
            <a:off x="1356360" y="778761"/>
            <a:ext cx="2103119" cy="371246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2" name="object 8"/>
          <p:cNvSpPr/>
          <p:nvPr/>
        </p:nvSpPr>
        <p:spPr>
          <a:xfrm>
            <a:off x="1356358" y="778761"/>
            <a:ext cx="2103122" cy="3712468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3" name="object 9"/>
          <p:cNvSpPr/>
          <p:nvPr/>
        </p:nvSpPr>
        <p:spPr>
          <a:xfrm>
            <a:off x="1321307" y="754380"/>
            <a:ext cx="2188467" cy="55626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4" name="object 10"/>
          <p:cNvSpPr/>
          <p:nvPr/>
        </p:nvSpPr>
        <p:spPr>
          <a:xfrm>
            <a:off x="1533143" y="807719"/>
            <a:ext cx="1764795" cy="51206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5" name="object 11"/>
          <p:cNvSpPr/>
          <p:nvPr/>
        </p:nvSpPr>
        <p:spPr>
          <a:xfrm>
            <a:off x="1363978" y="774191"/>
            <a:ext cx="2103123" cy="47091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6" name="object 12"/>
          <p:cNvSpPr txBox="1"/>
          <p:nvPr/>
        </p:nvSpPr>
        <p:spPr>
          <a:xfrm>
            <a:off x="1360932" y="870585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3655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55"/>
              <a:t> </a:t>
            </a:r>
            <a:r>
              <a:t>Endpoints</a:t>
            </a:r>
          </a:p>
        </p:txBody>
      </p:sp>
      <p:sp>
        <p:nvSpPr>
          <p:cNvPr id="1967" name="object 13"/>
          <p:cNvSpPr/>
          <p:nvPr/>
        </p:nvSpPr>
        <p:spPr>
          <a:xfrm>
            <a:off x="3515867" y="760476"/>
            <a:ext cx="2188466" cy="55321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8" name="object 14"/>
          <p:cNvSpPr/>
          <p:nvPr/>
        </p:nvSpPr>
        <p:spPr>
          <a:xfrm>
            <a:off x="3656076" y="810766"/>
            <a:ext cx="1908050" cy="51206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9" name="object 15"/>
          <p:cNvSpPr/>
          <p:nvPr/>
        </p:nvSpPr>
        <p:spPr>
          <a:xfrm>
            <a:off x="3558540" y="780287"/>
            <a:ext cx="2103121" cy="467871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0" name="object 16"/>
          <p:cNvSpPr txBox="1"/>
          <p:nvPr/>
        </p:nvSpPr>
        <p:spPr>
          <a:xfrm>
            <a:off x="3557015" y="874902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63525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5"/>
              <a:t> </a:t>
            </a:r>
            <a:r>
              <a:rPr spc="-10"/>
              <a:t>Groups</a:t>
            </a:r>
          </a:p>
        </p:txBody>
      </p:sp>
      <p:sp>
        <p:nvSpPr>
          <p:cNvPr id="1971" name="object 17"/>
          <p:cNvSpPr txBox="1"/>
          <p:nvPr/>
        </p:nvSpPr>
        <p:spPr>
          <a:xfrm>
            <a:off x="3705733" y="1460118"/>
            <a:ext cx="176593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40"/>
              <a:t> </a:t>
            </a:r>
            <a:r>
              <a:rPr spc="0"/>
              <a:t>Firewalls</a:t>
            </a:r>
          </a:p>
        </p:txBody>
      </p:sp>
      <p:sp>
        <p:nvSpPr>
          <p:cNvPr id="1972" name="object 18"/>
          <p:cNvSpPr txBox="1"/>
          <p:nvPr/>
        </p:nvSpPr>
        <p:spPr>
          <a:xfrm>
            <a:off x="3685921" y="1947797"/>
            <a:ext cx="1806577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493" marR="5080" indent="-24128" algn="just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security</a:t>
            </a:r>
            <a:r>
              <a:rPr spc="-45"/>
              <a:t> </a:t>
            </a:r>
            <a:r>
              <a:t>groups  to configure firewall  rules for</a:t>
            </a:r>
            <a:r>
              <a:rPr spc="0"/>
              <a:t> </a:t>
            </a:r>
            <a:r>
              <a:t>instances.</a:t>
            </a:r>
          </a:p>
        </p:txBody>
      </p:sp>
      <p:sp>
        <p:nvSpPr>
          <p:cNvPr id="1973" name="object 19"/>
          <p:cNvSpPr/>
          <p:nvPr/>
        </p:nvSpPr>
        <p:spPr>
          <a:xfrm>
            <a:off x="5676900" y="748282"/>
            <a:ext cx="2197607" cy="3810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4" name="object 20"/>
          <p:cNvSpPr/>
          <p:nvPr/>
        </p:nvSpPr>
        <p:spPr>
          <a:xfrm>
            <a:off x="5724142" y="775716"/>
            <a:ext cx="2103123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5" name="object 21"/>
          <p:cNvSpPr/>
          <p:nvPr/>
        </p:nvSpPr>
        <p:spPr>
          <a:xfrm>
            <a:off x="5724142" y="775716"/>
            <a:ext cx="2103123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6" name="object 22"/>
          <p:cNvSpPr/>
          <p:nvPr/>
        </p:nvSpPr>
        <p:spPr>
          <a:xfrm>
            <a:off x="5687567" y="754380"/>
            <a:ext cx="2188466" cy="55473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7" name="object 23"/>
          <p:cNvSpPr/>
          <p:nvPr/>
        </p:nvSpPr>
        <p:spPr>
          <a:xfrm>
            <a:off x="6408420" y="806194"/>
            <a:ext cx="746761" cy="51206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8" name="object 24"/>
          <p:cNvSpPr/>
          <p:nvPr/>
        </p:nvSpPr>
        <p:spPr>
          <a:xfrm>
            <a:off x="5730240" y="774191"/>
            <a:ext cx="2103121" cy="469393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9" name="object 25"/>
          <p:cNvSpPr txBox="1"/>
          <p:nvPr/>
        </p:nvSpPr>
        <p:spPr>
          <a:xfrm>
            <a:off x="5728715" y="869949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3970" algn="ctr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1980" name="object 26"/>
          <p:cNvSpPr txBox="1"/>
          <p:nvPr/>
        </p:nvSpPr>
        <p:spPr>
          <a:xfrm>
            <a:off x="1368296" y="1449069"/>
            <a:ext cx="205232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  <a:r>
              <a:rPr spc="-70"/>
              <a:t> </a:t>
            </a:r>
            <a:r>
              <a:rPr spc="-10"/>
              <a:t>Transmission</a:t>
            </a:r>
          </a:p>
        </p:txBody>
      </p:sp>
      <p:sp>
        <p:nvSpPr>
          <p:cNvPr id="1981" name="object 27"/>
          <p:cNvSpPr txBox="1"/>
          <p:nvPr/>
        </p:nvSpPr>
        <p:spPr>
          <a:xfrm>
            <a:off x="1404874" y="1937129"/>
            <a:ext cx="1975487" cy="90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secure</a:t>
            </a:r>
            <a:r>
              <a:rPr spc="-55"/>
              <a:t> </a:t>
            </a:r>
            <a:r>
              <a:t>endpoints  to establish secure  communication  sessions</a:t>
            </a:r>
            <a:r>
              <a:rPr spc="-40"/>
              <a:t> </a:t>
            </a:r>
            <a:r>
              <a:t>(HTTPS).</a:t>
            </a:r>
          </a:p>
        </p:txBody>
      </p:sp>
      <p:sp>
        <p:nvSpPr>
          <p:cNvPr id="1982" name="object 28"/>
          <p:cNvSpPr txBox="1"/>
          <p:nvPr/>
        </p:nvSpPr>
        <p:spPr>
          <a:xfrm>
            <a:off x="5986907" y="1461897"/>
            <a:ext cx="159194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5"/>
              <a:t> </a:t>
            </a:r>
            <a:r>
              <a:rPr spc="-5"/>
              <a:t>Control</a:t>
            </a:r>
          </a:p>
        </p:txBody>
      </p:sp>
      <p:sp>
        <p:nvSpPr>
          <p:cNvPr id="1983" name="object 29"/>
          <p:cNvSpPr txBox="1"/>
          <p:nvPr/>
        </p:nvSpPr>
        <p:spPr>
          <a:xfrm>
            <a:off x="5900039" y="1949574"/>
            <a:ext cx="1762762" cy="205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905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public and  private subnets,  </a:t>
            </a:r>
            <a:r>
              <a:rPr spc="-80"/>
              <a:t>NAT, </a:t>
            </a:r>
            <a:r>
              <a:t>and VPN  support in </a:t>
            </a:r>
            <a:r>
              <a:rPr spc="-10"/>
              <a:t>your  </a:t>
            </a:r>
            <a:r>
              <a:t>virtual private</a:t>
            </a:r>
            <a:r>
              <a:rPr spc="-40"/>
              <a:t> </a:t>
            </a:r>
            <a:r>
              <a:t>cloud  to create low-level  networking  constraints for  resource</a:t>
            </a:r>
            <a:r>
              <a:rPr spc="-10"/>
              <a:t> </a:t>
            </a:r>
            <a:r>
              <a:t>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object 2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86" name="object 2"/>
          <p:cNvSpPr txBox="1"/>
          <p:nvPr>
            <p:ph type="title"/>
          </p:nvPr>
        </p:nvSpPr>
        <p:spPr>
          <a:xfrm>
            <a:off x="415542" y="139064"/>
            <a:ext cx="6066794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Virtual </a:t>
            </a:r>
            <a:r>
              <a:rPr spc="0"/>
              <a:t>Private </a:t>
            </a:r>
            <a:r>
              <a:t>Cloud</a:t>
            </a:r>
            <a:r>
              <a:rPr spc="0"/>
              <a:t> </a:t>
            </a:r>
            <a:r>
              <a:t>(VPC)</a:t>
            </a:r>
          </a:p>
        </p:txBody>
      </p:sp>
      <p:sp>
        <p:nvSpPr>
          <p:cNvPr id="1987" name="object 3"/>
          <p:cNvSpPr/>
          <p:nvPr/>
        </p:nvSpPr>
        <p:spPr>
          <a:xfrm>
            <a:off x="5684520" y="748282"/>
            <a:ext cx="2197609" cy="3810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88" name="object 4"/>
          <p:cNvSpPr/>
          <p:nvPr/>
        </p:nvSpPr>
        <p:spPr>
          <a:xfrm>
            <a:off x="5731764" y="775716"/>
            <a:ext cx="2103121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89" name="object 5"/>
          <p:cNvSpPr/>
          <p:nvPr/>
        </p:nvSpPr>
        <p:spPr>
          <a:xfrm>
            <a:off x="5731764" y="775716"/>
            <a:ext cx="2103121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0" name="object 6"/>
          <p:cNvSpPr/>
          <p:nvPr/>
        </p:nvSpPr>
        <p:spPr>
          <a:xfrm>
            <a:off x="5698235" y="757427"/>
            <a:ext cx="2188466" cy="5547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1" name="object 7"/>
          <p:cNvSpPr/>
          <p:nvPr/>
        </p:nvSpPr>
        <p:spPr>
          <a:xfrm>
            <a:off x="6419088" y="809244"/>
            <a:ext cx="746762" cy="5120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2" name="object 8"/>
          <p:cNvSpPr/>
          <p:nvPr/>
        </p:nvSpPr>
        <p:spPr>
          <a:xfrm>
            <a:off x="5740908" y="777238"/>
            <a:ext cx="2103121" cy="469394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3" name="object 9"/>
          <p:cNvSpPr txBox="1"/>
          <p:nvPr/>
        </p:nvSpPr>
        <p:spPr>
          <a:xfrm>
            <a:off x="5736335" y="872438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9684" algn="ctr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1994" name="object 10"/>
          <p:cNvSpPr/>
          <p:nvPr/>
        </p:nvSpPr>
        <p:spPr>
          <a:xfrm>
            <a:off x="3497579" y="748282"/>
            <a:ext cx="2197609" cy="3810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5" name="object 11"/>
          <p:cNvSpPr/>
          <p:nvPr/>
        </p:nvSpPr>
        <p:spPr>
          <a:xfrm>
            <a:off x="3544823" y="775716"/>
            <a:ext cx="2103122" cy="37155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6" name="object 12"/>
          <p:cNvSpPr/>
          <p:nvPr/>
        </p:nvSpPr>
        <p:spPr>
          <a:xfrm>
            <a:off x="3544823" y="775716"/>
            <a:ext cx="2103122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7" name="object 13"/>
          <p:cNvSpPr/>
          <p:nvPr/>
        </p:nvSpPr>
        <p:spPr>
          <a:xfrm>
            <a:off x="1301496" y="751329"/>
            <a:ext cx="2197608" cy="380695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8" name="object 14"/>
          <p:cNvSpPr/>
          <p:nvPr/>
        </p:nvSpPr>
        <p:spPr>
          <a:xfrm>
            <a:off x="1348738" y="778761"/>
            <a:ext cx="2103123" cy="371246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9" name="object 15"/>
          <p:cNvSpPr/>
          <p:nvPr/>
        </p:nvSpPr>
        <p:spPr>
          <a:xfrm>
            <a:off x="1348738" y="778761"/>
            <a:ext cx="2103123" cy="3712468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0" name="object 16"/>
          <p:cNvSpPr/>
          <p:nvPr/>
        </p:nvSpPr>
        <p:spPr>
          <a:xfrm>
            <a:off x="1313686" y="754380"/>
            <a:ext cx="2188467" cy="5562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1" name="object 17"/>
          <p:cNvSpPr/>
          <p:nvPr/>
        </p:nvSpPr>
        <p:spPr>
          <a:xfrm>
            <a:off x="1525522" y="807719"/>
            <a:ext cx="1764795" cy="51206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2" name="object 18"/>
          <p:cNvSpPr/>
          <p:nvPr/>
        </p:nvSpPr>
        <p:spPr>
          <a:xfrm>
            <a:off x="1356358" y="774191"/>
            <a:ext cx="2103122" cy="47091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3" name="object 19"/>
          <p:cNvSpPr/>
          <p:nvPr/>
        </p:nvSpPr>
        <p:spPr>
          <a:xfrm>
            <a:off x="3517391" y="754380"/>
            <a:ext cx="2188466" cy="5547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4" name="object 20"/>
          <p:cNvSpPr/>
          <p:nvPr/>
        </p:nvSpPr>
        <p:spPr>
          <a:xfrm>
            <a:off x="3657598" y="806194"/>
            <a:ext cx="1908051" cy="51206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5" name="object 21"/>
          <p:cNvSpPr/>
          <p:nvPr/>
        </p:nvSpPr>
        <p:spPr>
          <a:xfrm>
            <a:off x="3560064" y="774191"/>
            <a:ext cx="2103121" cy="469393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6" name="object 22"/>
          <p:cNvSpPr txBox="1"/>
          <p:nvPr/>
        </p:nvSpPr>
        <p:spPr>
          <a:xfrm>
            <a:off x="1677668" y="870585"/>
            <a:ext cx="373634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tabLst>
                <a:tab pos="2133600" algn="l"/>
              </a:tabLst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40"/>
              <a:t> </a:t>
            </a:r>
            <a:r>
              <a:t>Endpoints	Security</a:t>
            </a:r>
            <a:r>
              <a:rPr spc="-25"/>
              <a:t> </a:t>
            </a:r>
            <a:r>
              <a:rPr spc="-10"/>
              <a:t>Groups</a:t>
            </a:r>
          </a:p>
        </p:txBody>
      </p:sp>
      <p:sp>
        <p:nvSpPr>
          <p:cNvPr id="2007" name="object 23"/>
          <p:cNvSpPr txBox="1"/>
          <p:nvPr/>
        </p:nvSpPr>
        <p:spPr>
          <a:xfrm>
            <a:off x="5900039" y="1949574"/>
            <a:ext cx="1762762" cy="205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public and  private subnets,  </a:t>
            </a:r>
            <a:r>
              <a:rPr spc="-80"/>
              <a:t>NAT, </a:t>
            </a:r>
            <a:r>
              <a:t>and VPN  support in </a:t>
            </a:r>
            <a:r>
              <a:rPr spc="-10"/>
              <a:t>your  </a:t>
            </a:r>
            <a:r>
              <a:t>virtual private</a:t>
            </a:r>
            <a:r>
              <a:rPr spc="-40"/>
              <a:t> </a:t>
            </a:r>
            <a:r>
              <a:t>cloud  to create low-level  networking  constraints for  resource</a:t>
            </a:r>
            <a:r>
              <a:rPr spc="-10"/>
              <a:t> </a:t>
            </a:r>
            <a:r>
              <a:t>access.</a:t>
            </a:r>
          </a:p>
        </p:txBody>
      </p:sp>
      <p:sp>
        <p:nvSpPr>
          <p:cNvPr id="2008" name="object 24"/>
          <p:cNvSpPr txBox="1"/>
          <p:nvPr/>
        </p:nvSpPr>
        <p:spPr>
          <a:xfrm>
            <a:off x="3678301" y="1947797"/>
            <a:ext cx="1806577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59" marR="5080" indent="-22859" algn="just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security</a:t>
            </a:r>
            <a:r>
              <a:rPr spc="-45"/>
              <a:t> </a:t>
            </a:r>
            <a:r>
              <a:t>groups  to configure firewall  rules for</a:t>
            </a:r>
            <a:r>
              <a:rPr spc="0"/>
              <a:t> </a:t>
            </a:r>
            <a:r>
              <a:t>instances.</a:t>
            </a:r>
          </a:p>
        </p:txBody>
      </p:sp>
      <p:sp>
        <p:nvSpPr>
          <p:cNvPr id="2009" name="object 25"/>
          <p:cNvSpPr txBox="1"/>
          <p:nvPr/>
        </p:nvSpPr>
        <p:spPr>
          <a:xfrm>
            <a:off x="1368295" y="1461897"/>
            <a:ext cx="6210939" cy="35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2324100" algn="l"/>
                <a:tab pos="4610100" algn="l"/>
              </a:tabLst>
              <a:defRPr b="1" baseline="3470" spc="-7" sz="24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  <a:r>
              <a:rPr spc="7"/>
              <a:t> </a:t>
            </a:r>
            <a:r>
              <a:rPr spc="-15"/>
              <a:t>Transmission	</a:t>
            </a:r>
            <a:r>
              <a:rPr baseline="0" spc="-5" sz="1600"/>
              <a:t>Instance</a:t>
            </a:r>
            <a:r>
              <a:rPr baseline="0" spc="25" sz="1600"/>
              <a:t> </a:t>
            </a:r>
            <a:r>
              <a:rPr baseline="0" spc="0" sz="1600"/>
              <a:t>Firewalls	Network</a:t>
            </a:r>
            <a:r>
              <a:rPr baseline="0" spc="-70" sz="1600"/>
              <a:t> </a:t>
            </a:r>
            <a:r>
              <a:rPr baseline="0" spc="-5" sz="1600"/>
              <a:t>Control</a:t>
            </a:r>
          </a:p>
        </p:txBody>
      </p:sp>
      <p:sp>
        <p:nvSpPr>
          <p:cNvPr id="2010" name="object 26"/>
          <p:cNvSpPr txBox="1"/>
          <p:nvPr/>
        </p:nvSpPr>
        <p:spPr>
          <a:xfrm>
            <a:off x="1404874" y="1937129"/>
            <a:ext cx="1975487" cy="90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secure</a:t>
            </a:r>
            <a:r>
              <a:rPr spc="-55"/>
              <a:t> </a:t>
            </a:r>
            <a:r>
              <a:t>endpoints  to establish secure  communication  sessions</a:t>
            </a:r>
            <a:r>
              <a:rPr spc="-40"/>
              <a:t> </a:t>
            </a:r>
            <a:r>
              <a:t>(HTTPS).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object 3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13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4" name="object 3"/>
          <p:cNvSpPr/>
          <p:nvPr/>
        </p:nvSpPr>
        <p:spPr>
          <a:xfrm>
            <a:off x="262890" y="1157476"/>
            <a:ext cx="8621267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34823E">
              <a:alpha val="1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5" name="object 4"/>
          <p:cNvSpPr/>
          <p:nvPr/>
        </p:nvSpPr>
        <p:spPr>
          <a:xfrm>
            <a:off x="262890" y="1157476"/>
            <a:ext cx="8621267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5" y="0"/>
                </a:moveTo>
                <a:lnTo>
                  <a:pt x="20334" y="0"/>
                </a:lnTo>
                <a:lnTo>
                  <a:pt x="20456" y="15"/>
                </a:lnTo>
                <a:lnTo>
                  <a:pt x="20575" y="59"/>
                </a:lnTo>
                <a:lnTo>
                  <a:pt x="20690" y="132"/>
                </a:lnTo>
                <a:lnTo>
                  <a:pt x="20800" y="230"/>
                </a:lnTo>
                <a:lnTo>
                  <a:pt x="20906" y="354"/>
                </a:lnTo>
                <a:lnTo>
                  <a:pt x="21006" y="501"/>
                </a:lnTo>
                <a:lnTo>
                  <a:pt x="21100" y="671"/>
                </a:lnTo>
                <a:lnTo>
                  <a:pt x="21188" y="862"/>
                </a:lnTo>
                <a:lnTo>
                  <a:pt x="21269" y="1072"/>
                </a:lnTo>
                <a:lnTo>
                  <a:pt x="21342" y="1301"/>
                </a:lnTo>
                <a:lnTo>
                  <a:pt x="21407" y="1546"/>
                </a:lnTo>
                <a:lnTo>
                  <a:pt x="21464" y="1807"/>
                </a:lnTo>
                <a:lnTo>
                  <a:pt x="21512" y="2082"/>
                </a:lnTo>
                <a:lnTo>
                  <a:pt x="21549" y="2369"/>
                </a:lnTo>
                <a:lnTo>
                  <a:pt x="21577" y="2668"/>
                </a:lnTo>
                <a:lnTo>
                  <a:pt x="21594" y="2976"/>
                </a:lnTo>
                <a:lnTo>
                  <a:pt x="21600" y="3294"/>
                </a:lnTo>
                <a:lnTo>
                  <a:pt x="21600" y="19584"/>
                </a:lnTo>
                <a:lnTo>
                  <a:pt x="21592" y="19882"/>
                </a:lnTo>
                <a:lnTo>
                  <a:pt x="21567" y="20166"/>
                </a:lnTo>
                <a:lnTo>
                  <a:pt x="21528" y="20434"/>
                </a:lnTo>
                <a:lnTo>
                  <a:pt x="21475" y="20682"/>
                </a:lnTo>
                <a:lnTo>
                  <a:pt x="21410" y="20907"/>
                </a:lnTo>
                <a:lnTo>
                  <a:pt x="21334" y="21105"/>
                </a:lnTo>
                <a:lnTo>
                  <a:pt x="21247" y="21275"/>
                </a:lnTo>
                <a:lnTo>
                  <a:pt x="21152" y="21413"/>
                </a:lnTo>
                <a:lnTo>
                  <a:pt x="21049" y="21515"/>
                </a:lnTo>
                <a:lnTo>
                  <a:pt x="20940" y="21578"/>
                </a:lnTo>
                <a:lnTo>
                  <a:pt x="20825" y="21600"/>
                </a:lnTo>
                <a:lnTo>
                  <a:pt x="1266" y="21600"/>
                </a:lnTo>
                <a:lnTo>
                  <a:pt x="1144" y="21585"/>
                </a:lnTo>
                <a:lnTo>
                  <a:pt x="1025" y="21541"/>
                </a:lnTo>
                <a:lnTo>
                  <a:pt x="910" y="21468"/>
                </a:lnTo>
                <a:lnTo>
                  <a:pt x="800" y="21370"/>
                </a:lnTo>
                <a:lnTo>
                  <a:pt x="694" y="21246"/>
                </a:lnTo>
                <a:lnTo>
                  <a:pt x="594" y="21099"/>
                </a:lnTo>
                <a:lnTo>
                  <a:pt x="500" y="20929"/>
                </a:lnTo>
                <a:lnTo>
                  <a:pt x="412" y="20738"/>
                </a:lnTo>
                <a:lnTo>
                  <a:pt x="331" y="20528"/>
                </a:lnTo>
                <a:lnTo>
                  <a:pt x="258" y="20299"/>
                </a:lnTo>
                <a:lnTo>
                  <a:pt x="193" y="20054"/>
                </a:lnTo>
                <a:lnTo>
                  <a:pt x="136" y="19793"/>
                </a:lnTo>
                <a:lnTo>
                  <a:pt x="88" y="19518"/>
                </a:lnTo>
                <a:lnTo>
                  <a:pt x="51" y="19231"/>
                </a:lnTo>
                <a:lnTo>
                  <a:pt x="23" y="18932"/>
                </a:lnTo>
                <a:lnTo>
                  <a:pt x="6" y="18624"/>
                </a:lnTo>
                <a:lnTo>
                  <a:pt x="0" y="18306"/>
                </a:lnTo>
                <a:lnTo>
                  <a:pt x="0" y="2016"/>
                </a:lnTo>
                <a:lnTo>
                  <a:pt x="8" y="1718"/>
                </a:lnTo>
                <a:lnTo>
                  <a:pt x="33" y="1434"/>
                </a:lnTo>
                <a:lnTo>
                  <a:pt x="72" y="1166"/>
                </a:lnTo>
                <a:lnTo>
                  <a:pt x="125" y="918"/>
                </a:lnTo>
                <a:lnTo>
                  <a:pt x="190" y="693"/>
                </a:lnTo>
                <a:lnTo>
                  <a:pt x="266" y="494"/>
                </a:lnTo>
                <a:lnTo>
                  <a:pt x="353" y="325"/>
                </a:lnTo>
                <a:lnTo>
                  <a:pt x="448" y="187"/>
                </a:lnTo>
                <a:lnTo>
                  <a:pt x="551" y="85"/>
                </a:lnTo>
                <a:lnTo>
                  <a:pt x="660" y="22"/>
                </a:lnTo>
                <a:lnTo>
                  <a:pt x="775" y="0"/>
                </a:lnTo>
                <a:close/>
              </a:path>
            </a:pathLst>
          </a:custGeom>
          <a:ln w="25908">
            <a:solidFill>
              <a:srgbClr val="7AC23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6" name="object 5"/>
          <p:cNvSpPr/>
          <p:nvPr/>
        </p:nvSpPr>
        <p:spPr>
          <a:xfrm>
            <a:off x="506728" y="1620774"/>
            <a:ext cx="8168643" cy="236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87" y="0"/>
                </a:moveTo>
                <a:lnTo>
                  <a:pt x="613" y="0"/>
                </a:lnTo>
                <a:lnTo>
                  <a:pt x="489" y="43"/>
                </a:lnTo>
                <a:lnTo>
                  <a:pt x="374" y="167"/>
                </a:lnTo>
                <a:lnTo>
                  <a:pt x="270" y="362"/>
                </a:lnTo>
                <a:lnTo>
                  <a:pt x="179" y="621"/>
                </a:lnTo>
                <a:lnTo>
                  <a:pt x="105" y="935"/>
                </a:lnTo>
                <a:lnTo>
                  <a:pt x="48" y="1295"/>
                </a:lnTo>
                <a:lnTo>
                  <a:pt x="12" y="1693"/>
                </a:lnTo>
                <a:lnTo>
                  <a:pt x="0" y="2121"/>
                </a:lnTo>
                <a:lnTo>
                  <a:pt x="0" y="19479"/>
                </a:lnTo>
                <a:lnTo>
                  <a:pt x="12" y="19907"/>
                </a:lnTo>
                <a:lnTo>
                  <a:pt x="48" y="20305"/>
                </a:lnTo>
                <a:lnTo>
                  <a:pt x="105" y="20665"/>
                </a:lnTo>
                <a:lnTo>
                  <a:pt x="179" y="20979"/>
                </a:lnTo>
                <a:lnTo>
                  <a:pt x="270" y="21238"/>
                </a:lnTo>
                <a:lnTo>
                  <a:pt x="374" y="21433"/>
                </a:lnTo>
                <a:lnTo>
                  <a:pt x="489" y="21557"/>
                </a:lnTo>
                <a:lnTo>
                  <a:pt x="613" y="21600"/>
                </a:lnTo>
                <a:lnTo>
                  <a:pt x="20987" y="21600"/>
                </a:lnTo>
                <a:lnTo>
                  <a:pt x="21111" y="21557"/>
                </a:lnTo>
                <a:lnTo>
                  <a:pt x="21226" y="21433"/>
                </a:lnTo>
                <a:lnTo>
                  <a:pt x="21330" y="21238"/>
                </a:lnTo>
                <a:lnTo>
                  <a:pt x="21421" y="20979"/>
                </a:lnTo>
                <a:lnTo>
                  <a:pt x="21495" y="20665"/>
                </a:lnTo>
                <a:lnTo>
                  <a:pt x="21552" y="20305"/>
                </a:lnTo>
                <a:lnTo>
                  <a:pt x="21588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8" y="1693"/>
                </a:lnTo>
                <a:lnTo>
                  <a:pt x="21552" y="1295"/>
                </a:lnTo>
                <a:lnTo>
                  <a:pt x="21495" y="935"/>
                </a:lnTo>
                <a:lnTo>
                  <a:pt x="21421" y="621"/>
                </a:lnTo>
                <a:lnTo>
                  <a:pt x="21330" y="362"/>
                </a:lnTo>
                <a:lnTo>
                  <a:pt x="21226" y="167"/>
                </a:lnTo>
                <a:lnTo>
                  <a:pt x="21111" y="43"/>
                </a:lnTo>
                <a:lnTo>
                  <a:pt x="2098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7" name="object 6"/>
          <p:cNvSpPr/>
          <p:nvPr/>
        </p:nvSpPr>
        <p:spPr>
          <a:xfrm>
            <a:off x="506728" y="1620774"/>
            <a:ext cx="8168643" cy="236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2" y="1693"/>
                </a:lnTo>
                <a:lnTo>
                  <a:pt x="48" y="1295"/>
                </a:lnTo>
                <a:lnTo>
                  <a:pt x="105" y="935"/>
                </a:lnTo>
                <a:lnTo>
                  <a:pt x="179" y="621"/>
                </a:lnTo>
                <a:lnTo>
                  <a:pt x="270" y="362"/>
                </a:lnTo>
                <a:lnTo>
                  <a:pt x="374" y="167"/>
                </a:lnTo>
                <a:lnTo>
                  <a:pt x="489" y="43"/>
                </a:lnTo>
                <a:lnTo>
                  <a:pt x="613" y="0"/>
                </a:lnTo>
                <a:lnTo>
                  <a:pt x="20987" y="0"/>
                </a:lnTo>
                <a:lnTo>
                  <a:pt x="21111" y="43"/>
                </a:lnTo>
                <a:lnTo>
                  <a:pt x="21226" y="167"/>
                </a:lnTo>
                <a:lnTo>
                  <a:pt x="21330" y="362"/>
                </a:lnTo>
                <a:lnTo>
                  <a:pt x="21421" y="621"/>
                </a:lnTo>
                <a:lnTo>
                  <a:pt x="21495" y="935"/>
                </a:lnTo>
                <a:lnTo>
                  <a:pt x="21552" y="1295"/>
                </a:lnTo>
                <a:lnTo>
                  <a:pt x="21588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8" y="19907"/>
                </a:lnTo>
                <a:lnTo>
                  <a:pt x="21552" y="20305"/>
                </a:lnTo>
                <a:lnTo>
                  <a:pt x="21495" y="20665"/>
                </a:lnTo>
                <a:lnTo>
                  <a:pt x="21421" y="20979"/>
                </a:lnTo>
                <a:lnTo>
                  <a:pt x="21330" y="21238"/>
                </a:lnTo>
                <a:lnTo>
                  <a:pt x="21226" y="21433"/>
                </a:lnTo>
                <a:lnTo>
                  <a:pt x="21111" y="21557"/>
                </a:lnTo>
                <a:lnTo>
                  <a:pt x="20987" y="21600"/>
                </a:lnTo>
                <a:lnTo>
                  <a:pt x="613" y="21600"/>
                </a:lnTo>
                <a:lnTo>
                  <a:pt x="489" y="21557"/>
                </a:lnTo>
                <a:lnTo>
                  <a:pt x="374" y="21433"/>
                </a:lnTo>
                <a:lnTo>
                  <a:pt x="270" y="21238"/>
                </a:lnTo>
                <a:lnTo>
                  <a:pt x="179" y="20979"/>
                </a:lnTo>
                <a:lnTo>
                  <a:pt x="105" y="20665"/>
                </a:lnTo>
                <a:lnTo>
                  <a:pt x="48" y="20305"/>
                </a:lnTo>
                <a:lnTo>
                  <a:pt x="12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8" name="object 7"/>
          <p:cNvSpPr txBox="1"/>
          <p:nvPr>
            <p:ph type="title"/>
          </p:nvPr>
        </p:nvSpPr>
        <p:spPr>
          <a:xfrm>
            <a:off x="415544" y="139064"/>
            <a:ext cx="7526019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Identity and Access Management</a:t>
            </a:r>
            <a:r>
              <a:rPr spc="0"/>
              <a:t> </a:t>
            </a:r>
            <a:r>
              <a:t>(IAM)</a:t>
            </a:r>
          </a:p>
        </p:txBody>
      </p:sp>
      <p:sp>
        <p:nvSpPr>
          <p:cNvPr id="2019" name="object 8"/>
          <p:cNvSpPr/>
          <p:nvPr/>
        </p:nvSpPr>
        <p:spPr>
          <a:xfrm>
            <a:off x="512062" y="2782821"/>
            <a:ext cx="1376173" cy="685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0" name="object 9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1" name="object 10"/>
          <p:cNvSpPr/>
          <p:nvPr/>
        </p:nvSpPr>
        <p:spPr>
          <a:xfrm>
            <a:off x="7065264" y="2253993"/>
            <a:ext cx="370333" cy="381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7930" y="386"/>
                </a:lnTo>
                <a:lnTo>
                  <a:pt x="5350" y="1475"/>
                </a:lnTo>
                <a:lnTo>
                  <a:pt x="3164" y="3164"/>
                </a:lnTo>
                <a:lnTo>
                  <a:pt x="1475" y="5350"/>
                </a:lnTo>
                <a:lnTo>
                  <a:pt x="386" y="7930"/>
                </a:lnTo>
                <a:lnTo>
                  <a:pt x="0" y="10800"/>
                </a:lnTo>
                <a:lnTo>
                  <a:pt x="386" y="13670"/>
                </a:lnTo>
                <a:lnTo>
                  <a:pt x="1475" y="16250"/>
                </a:lnTo>
                <a:lnTo>
                  <a:pt x="3164" y="18436"/>
                </a:lnTo>
                <a:lnTo>
                  <a:pt x="5350" y="20125"/>
                </a:lnTo>
                <a:lnTo>
                  <a:pt x="7930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0"/>
                </a:lnTo>
                <a:lnTo>
                  <a:pt x="21600" y="10800"/>
                </a:lnTo>
                <a:lnTo>
                  <a:pt x="21214" y="7930"/>
                </a:lnTo>
                <a:lnTo>
                  <a:pt x="20125" y="5350"/>
                </a:lnTo>
                <a:lnTo>
                  <a:pt x="18436" y="3164"/>
                </a:lnTo>
                <a:lnTo>
                  <a:pt x="16250" y="1475"/>
                </a:lnTo>
                <a:lnTo>
                  <a:pt x="13670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2" name="object 11"/>
          <p:cNvSpPr/>
          <p:nvPr/>
        </p:nvSpPr>
        <p:spPr>
          <a:xfrm>
            <a:off x="7065264" y="2253993"/>
            <a:ext cx="370333" cy="381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30"/>
                </a:lnTo>
                <a:lnTo>
                  <a:pt x="1475" y="5350"/>
                </a:lnTo>
                <a:lnTo>
                  <a:pt x="3164" y="3164"/>
                </a:lnTo>
                <a:lnTo>
                  <a:pt x="5350" y="1475"/>
                </a:lnTo>
                <a:lnTo>
                  <a:pt x="7930" y="386"/>
                </a:lnTo>
                <a:lnTo>
                  <a:pt x="10800" y="0"/>
                </a:lnTo>
                <a:lnTo>
                  <a:pt x="13670" y="386"/>
                </a:lnTo>
                <a:lnTo>
                  <a:pt x="16250" y="1475"/>
                </a:lnTo>
                <a:lnTo>
                  <a:pt x="18436" y="3164"/>
                </a:lnTo>
                <a:lnTo>
                  <a:pt x="20125" y="5350"/>
                </a:lnTo>
                <a:lnTo>
                  <a:pt x="21214" y="7930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lnTo>
                  <a:pt x="7930" y="21214"/>
                </a:lnTo>
                <a:lnTo>
                  <a:pt x="5350" y="20125"/>
                </a:lnTo>
                <a:lnTo>
                  <a:pt x="3164" y="18436"/>
                </a:lnTo>
                <a:lnTo>
                  <a:pt x="1475" y="16250"/>
                </a:lnTo>
                <a:lnTo>
                  <a:pt x="386" y="13670"/>
                </a:lnTo>
                <a:lnTo>
                  <a:pt x="0" y="10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3" name="object 12"/>
          <p:cNvSpPr txBox="1"/>
          <p:nvPr/>
        </p:nvSpPr>
        <p:spPr>
          <a:xfrm>
            <a:off x="7199755" y="2306827"/>
            <a:ext cx="13843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24" name="object 13"/>
          <p:cNvSpPr/>
          <p:nvPr/>
        </p:nvSpPr>
        <p:spPr>
          <a:xfrm>
            <a:off x="6992111" y="2177793"/>
            <a:ext cx="516638" cy="533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74" y="8858"/>
                </a:lnTo>
                <a:lnTo>
                  <a:pt x="676" y="7031"/>
                </a:lnTo>
                <a:lnTo>
                  <a:pt x="1475" y="5349"/>
                </a:lnTo>
                <a:lnTo>
                  <a:pt x="2541" y="3841"/>
                </a:lnTo>
                <a:lnTo>
                  <a:pt x="3842" y="2540"/>
                </a:lnTo>
                <a:lnTo>
                  <a:pt x="5350" y="1474"/>
                </a:lnTo>
                <a:lnTo>
                  <a:pt x="7032" y="676"/>
                </a:lnTo>
                <a:lnTo>
                  <a:pt x="8859" y="174"/>
                </a:lnTo>
                <a:lnTo>
                  <a:pt x="10800" y="0"/>
                </a:lnTo>
                <a:lnTo>
                  <a:pt x="12741" y="174"/>
                </a:lnTo>
                <a:lnTo>
                  <a:pt x="14568" y="676"/>
                </a:lnTo>
                <a:lnTo>
                  <a:pt x="16250" y="1474"/>
                </a:lnTo>
                <a:lnTo>
                  <a:pt x="17758" y="2540"/>
                </a:lnTo>
                <a:lnTo>
                  <a:pt x="19059" y="3841"/>
                </a:lnTo>
                <a:lnTo>
                  <a:pt x="20125" y="5349"/>
                </a:lnTo>
                <a:lnTo>
                  <a:pt x="20924" y="7031"/>
                </a:lnTo>
                <a:lnTo>
                  <a:pt x="21426" y="8858"/>
                </a:lnTo>
                <a:lnTo>
                  <a:pt x="21600" y="10800"/>
                </a:lnTo>
                <a:lnTo>
                  <a:pt x="21426" y="12742"/>
                </a:lnTo>
                <a:lnTo>
                  <a:pt x="20924" y="14569"/>
                </a:lnTo>
                <a:lnTo>
                  <a:pt x="20125" y="16251"/>
                </a:lnTo>
                <a:lnTo>
                  <a:pt x="19059" y="17759"/>
                </a:lnTo>
                <a:lnTo>
                  <a:pt x="17758" y="19060"/>
                </a:lnTo>
                <a:lnTo>
                  <a:pt x="16250" y="20126"/>
                </a:lnTo>
                <a:lnTo>
                  <a:pt x="14568" y="20924"/>
                </a:lnTo>
                <a:lnTo>
                  <a:pt x="12741" y="21426"/>
                </a:lnTo>
                <a:lnTo>
                  <a:pt x="10800" y="21600"/>
                </a:lnTo>
                <a:lnTo>
                  <a:pt x="8859" y="21426"/>
                </a:lnTo>
                <a:lnTo>
                  <a:pt x="7032" y="20924"/>
                </a:lnTo>
                <a:lnTo>
                  <a:pt x="5350" y="20126"/>
                </a:lnTo>
                <a:lnTo>
                  <a:pt x="3842" y="19060"/>
                </a:lnTo>
                <a:lnTo>
                  <a:pt x="2541" y="17759"/>
                </a:lnTo>
                <a:lnTo>
                  <a:pt x="1475" y="16251"/>
                </a:lnTo>
                <a:lnTo>
                  <a:pt x="676" y="14569"/>
                </a:lnTo>
                <a:lnTo>
                  <a:pt x="174" y="1274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5" name="object 14"/>
          <p:cNvSpPr/>
          <p:nvPr/>
        </p:nvSpPr>
        <p:spPr>
          <a:xfrm>
            <a:off x="6078473" y="2881122"/>
            <a:ext cx="2464310" cy="56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74" y="0"/>
                </a:moveTo>
                <a:lnTo>
                  <a:pt x="826" y="0"/>
                </a:lnTo>
                <a:lnTo>
                  <a:pt x="504" y="283"/>
                </a:lnTo>
                <a:lnTo>
                  <a:pt x="242" y="1054"/>
                </a:lnTo>
                <a:lnTo>
                  <a:pt x="65" y="2198"/>
                </a:lnTo>
                <a:lnTo>
                  <a:pt x="0" y="3600"/>
                </a:lnTo>
                <a:lnTo>
                  <a:pt x="0" y="18000"/>
                </a:lnTo>
                <a:lnTo>
                  <a:pt x="65" y="19402"/>
                </a:lnTo>
                <a:lnTo>
                  <a:pt x="242" y="20546"/>
                </a:lnTo>
                <a:lnTo>
                  <a:pt x="504" y="21317"/>
                </a:lnTo>
                <a:lnTo>
                  <a:pt x="826" y="21600"/>
                </a:lnTo>
                <a:lnTo>
                  <a:pt x="20774" y="21600"/>
                </a:lnTo>
                <a:lnTo>
                  <a:pt x="21096" y="21317"/>
                </a:lnTo>
                <a:lnTo>
                  <a:pt x="21358" y="20546"/>
                </a:lnTo>
                <a:lnTo>
                  <a:pt x="21535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5" y="2198"/>
                </a:lnTo>
                <a:lnTo>
                  <a:pt x="21358" y="1054"/>
                </a:lnTo>
                <a:lnTo>
                  <a:pt x="21096" y="283"/>
                </a:lnTo>
                <a:lnTo>
                  <a:pt x="2077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6" name="object 15"/>
          <p:cNvSpPr/>
          <p:nvPr/>
        </p:nvSpPr>
        <p:spPr>
          <a:xfrm>
            <a:off x="6078473" y="2881122"/>
            <a:ext cx="2464310" cy="56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5" y="2198"/>
                </a:lnTo>
                <a:lnTo>
                  <a:pt x="242" y="1054"/>
                </a:lnTo>
                <a:lnTo>
                  <a:pt x="504" y="283"/>
                </a:lnTo>
                <a:lnTo>
                  <a:pt x="826" y="0"/>
                </a:lnTo>
                <a:lnTo>
                  <a:pt x="20774" y="0"/>
                </a:lnTo>
                <a:lnTo>
                  <a:pt x="21096" y="283"/>
                </a:lnTo>
                <a:lnTo>
                  <a:pt x="21358" y="1054"/>
                </a:lnTo>
                <a:lnTo>
                  <a:pt x="21535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535" y="19402"/>
                </a:lnTo>
                <a:lnTo>
                  <a:pt x="21358" y="20546"/>
                </a:lnTo>
                <a:lnTo>
                  <a:pt x="21096" y="21317"/>
                </a:lnTo>
                <a:lnTo>
                  <a:pt x="20774" y="21600"/>
                </a:lnTo>
                <a:lnTo>
                  <a:pt x="826" y="21600"/>
                </a:lnTo>
                <a:lnTo>
                  <a:pt x="504" y="21317"/>
                </a:lnTo>
                <a:lnTo>
                  <a:pt x="242" y="20546"/>
                </a:lnTo>
                <a:lnTo>
                  <a:pt x="65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7" name="object 16"/>
          <p:cNvSpPr txBox="1"/>
          <p:nvPr/>
        </p:nvSpPr>
        <p:spPr>
          <a:xfrm>
            <a:off x="6095127" y="2902153"/>
            <a:ext cx="243141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0" algn="ctr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Manage federated users</a:t>
            </a:r>
          </a:p>
          <a:p>
            <a:pPr algn="ctr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and their</a:t>
            </a:r>
            <a:r>
              <a:rPr spc="5"/>
              <a:t> </a:t>
            </a:r>
            <a:r>
              <a:t>permissions</a:t>
            </a:r>
          </a:p>
        </p:txBody>
      </p:sp>
      <p:sp>
        <p:nvSpPr>
          <p:cNvPr id="2028" name="object 17"/>
          <p:cNvSpPr/>
          <p:nvPr/>
        </p:nvSpPr>
        <p:spPr>
          <a:xfrm>
            <a:off x="7257288" y="2711194"/>
            <a:ext cx="3049" cy="156974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9" name="object 18"/>
          <p:cNvSpPr/>
          <p:nvPr/>
        </p:nvSpPr>
        <p:spPr>
          <a:xfrm>
            <a:off x="4709159" y="2456688"/>
            <a:ext cx="2286001" cy="2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0" name="object 19"/>
          <p:cNvSpPr/>
          <p:nvPr/>
        </p:nvSpPr>
        <p:spPr>
          <a:xfrm>
            <a:off x="4256532" y="2253993"/>
            <a:ext cx="370334" cy="381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7930" y="386"/>
                </a:lnTo>
                <a:lnTo>
                  <a:pt x="5350" y="1475"/>
                </a:lnTo>
                <a:lnTo>
                  <a:pt x="3164" y="3164"/>
                </a:lnTo>
                <a:lnTo>
                  <a:pt x="1475" y="5350"/>
                </a:lnTo>
                <a:lnTo>
                  <a:pt x="386" y="7930"/>
                </a:lnTo>
                <a:lnTo>
                  <a:pt x="0" y="10800"/>
                </a:lnTo>
                <a:lnTo>
                  <a:pt x="386" y="13670"/>
                </a:lnTo>
                <a:lnTo>
                  <a:pt x="1475" y="16250"/>
                </a:lnTo>
                <a:lnTo>
                  <a:pt x="3164" y="18436"/>
                </a:lnTo>
                <a:lnTo>
                  <a:pt x="5350" y="20125"/>
                </a:lnTo>
                <a:lnTo>
                  <a:pt x="7930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0"/>
                </a:lnTo>
                <a:lnTo>
                  <a:pt x="21600" y="10800"/>
                </a:lnTo>
                <a:lnTo>
                  <a:pt x="21214" y="7930"/>
                </a:lnTo>
                <a:lnTo>
                  <a:pt x="20125" y="5350"/>
                </a:lnTo>
                <a:lnTo>
                  <a:pt x="18436" y="3164"/>
                </a:lnTo>
                <a:lnTo>
                  <a:pt x="16250" y="1475"/>
                </a:lnTo>
                <a:lnTo>
                  <a:pt x="13670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1" name="object 20"/>
          <p:cNvSpPr/>
          <p:nvPr/>
        </p:nvSpPr>
        <p:spPr>
          <a:xfrm>
            <a:off x="4256532" y="2253993"/>
            <a:ext cx="370334" cy="381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30"/>
                </a:lnTo>
                <a:lnTo>
                  <a:pt x="1475" y="5350"/>
                </a:lnTo>
                <a:lnTo>
                  <a:pt x="3164" y="3164"/>
                </a:lnTo>
                <a:lnTo>
                  <a:pt x="5350" y="1475"/>
                </a:lnTo>
                <a:lnTo>
                  <a:pt x="7930" y="386"/>
                </a:lnTo>
                <a:lnTo>
                  <a:pt x="10800" y="0"/>
                </a:lnTo>
                <a:lnTo>
                  <a:pt x="13670" y="386"/>
                </a:lnTo>
                <a:lnTo>
                  <a:pt x="16250" y="1475"/>
                </a:lnTo>
                <a:lnTo>
                  <a:pt x="18436" y="3164"/>
                </a:lnTo>
                <a:lnTo>
                  <a:pt x="20125" y="5350"/>
                </a:lnTo>
                <a:lnTo>
                  <a:pt x="21214" y="7930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lnTo>
                  <a:pt x="7930" y="21214"/>
                </a:lnTo>
                <a:lnTo>
                  <a:pt x="5350" y="20125"/>
                </a:lnTo>
                <a:lnTo>
                  <a:pt x="3164" y="18436"/>
                </a:lnTo>
                <a:lnTo>
                  <a:pt x="1475" y="16250"/>
                </a:lnTo>
                <a:lnTo>
                  <a:pt x="386" y="13670"/>
                </a:lnTo>
                <a:lnTo>
                  <a:pt x="0" y="10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2" name="object 21"/>
          <p:cNvSpPr txBox="1"/>
          <p:nvPr/>
        </p:nvSpPr>
        <p:spPr>
          <a:xfrm>
            <a:off x="4390390" y="2306827"/>
            <a:ext cx="13843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33" name="object 22"/>
          <p:cNvSpPr/>
          <p:nvPr/>
        </p:nvSpPr>
        <p:spPr>
          <a:xfrm>
            <a:off x="4183379" y="2177793"/>
            <a:ext cx="516639" cy="533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74" y="8858"/>
                </a:lnTo>
                <a:lnTo>
                  <a:pt x="676" y="7031"/>
                </a:lnTo>
                <a:lnTo>
                  <a:pt x="1475" y="5349"/>
                </a:lnTo>
                <a:lnTo>
                  <a:pt x="2541" y="3841"/>
                </a:lnTo>
                <a:lnTo>
                  <a:pt x="3842" y="2540"/>
                </a:lnTo>
                <a:lnTo>
                  <a:pt x="5350" y="1474"/>
                </a:lnTo>
                <a:lnTo>
                  <a:pt x="7032" y="676"/>
                </a:lnTo>
                <a:lnTo>
                  <a:pt x="8859" y="174"/>
                </a:lnTo>
                <a:lnTo>
                  <a:pt x="10800" y="0"/>
                </a:lnTo>
                <a:lnTo>
                  <a:pt x="12741" y="174"/>
                </a:lnTo>
                <a:lnTo>
                  <a:pt x="14568" y="676"/>
                </a:lnTo>
                <a:lnTo>
                  <a:pt x="16250" y="1474"/>
                </a:lnTo>
                <a:lnTo>
                  <a:pt x="17758" y="2540"/>
                </a:lnTo>
                <a:lnTo>
                  <a:pt x="19059" y="3841"/>
                </a:lnTo>
                <a:lnTo>
                  <a:pt x="20125" y="5349"/>
                </a:lnTo>
                <a:lnTo>
                  <a:pt x="20924" y="7031"/>
                </a:lnTo>
                <a:lnTo>
                  <a:pt x="21426" y="8858"/>
                </a:lnTo>
                <a:lnTo>
                  <a:pt x="21600" y="10800"/>
                </a:lnTo>
                <a:lnTo>
                  <a:pt x="21426" y="12742"/>
                </a:lnTo>
                <a:lnTo>
                  <a:pt x="20924" y="14569"/>
                </a:lnTo>
                <a:lnTo>
                  <a:pt x="20125" y="16251"/>
                </a:lnTo>
                <a:lnTo>
                  <a:pt x="19059" y="17759"/>
                </a:lnTo>
                <a:lnTo>
                  <a:pt x="17758" y="19060"/>
                </a:lnTo>
                <a:lnTo>
                  <a:pt x="16250" y="20126"/>
                </a:lnTo>
                <a:lnTo>
                  <a:pt x="14568" y="20924"/>
                </a:lnTo>
                <a:lnTo>
                  <a:pt x="12741" y="21426"/>
                </a:lnTo>
                <a:lnTo>
                  <a:pt x="10800" y="21600"/>
                </a:lnTo>
                <a:lnTo>
                  <a:pt x="8859" y="21426"/>
                </a:lnTo>
                <a:lnTo>
                  <a:pt x="7032" y="20924"/>
                </a:lnTo>
                <a:lnTo>
                  <a:pt x="5350" y="20126"/>
                </a:lnTo>
                <a:lnTo>
                  <a:pt x="3842" y="19060"/>
                </a:lnTo>
                <a:lnTo>
                  <a:pt x="2541" y="17759"/>
                </a:lnTo>
                <a:lnTo>
                  <a:pt x="1475" y="16251"/>
                </a:lnTo>
                <a:lnTo>
                  <a:pt x="676" y="14569"/>
                </a:lnTo>
                <a:lnTo>
                  <a:pt x="174" y="1274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4" name="object 23"/>
          <p:cNvSpPr/>
          <p:nvPr/>
        </p:nvSpPr>
        <p:spPr>
          <a:xfrm>
            <a:off x="3316985" y="2881122"/>
            <a:ext cx="2500886" cy="56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86" y="0"/>
                </a:moveTo>
                <a:lnTo>
                  <a:pt x="814" y="0"/>
                </a:lnTo>
                <a:lnTo>
                  <a:pt x="497" y="283"/>
                </a:lnTo>
                <a:lnTo>
                  <a:pt x="238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2"/>
                </a:lnTo>
                <a:lnTo>
                  <a:pt x="238" y="20546"/>
                </a:lnTo>
                <a:lnTo>
                  <a:pt x="497" y="21317"/>
                </a:lnTo>
                <a:lnTo>
                  <a:pt x="814" y="21600"/>
                </a:lnTo>
                <a:lnTo>
                  <a:pt x="20786" y="21600"/>
                </a:lnTo>
                <a:lnTo>
                  <a:pt x="21103" y="21317"/>
                </a:lnTo>
                <a:lnTo>
                  <a:pt x="21362" y="20546"/>
                </a:lnTo>
                <a:lnTo>
                  <a:pt x="21536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2" y="1054"/>
                </a:lnTo>
                <a:lnTo>
                  <a:pt x="21103" y="283"/>
                </a:lnTo>
                <a:lnTo>
                  <a:pt x="2078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5" name="object 24"/>
          <p:cNvSpPr/>
          <p:nvPr/>
        </p:nvSpPr>
        <p:spPr>
          <a:xfrm>
            <a:off x="3316985" y="2881122"/>
            <a:ext cx="2500886" cy="56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4" y="2198"/>
                </a:lnTo>
                <a:lnTo>
                  <a:pt x="238" y="1054"/>
                </a:lnTo>
                <a:lnTo>
                  <a:pt x="497" y="283"/>
                </a:lnTo>
                <a:lnTo>
                  <a:pt x="814" y="0"/>
                </a:lnTo>
                <a:lnTo>
                  <a:pt x="20786" y="0"/>
                </a:lnTo>
                <a:lnTo>
                  <a:pt x="21103" y="283"/>
                </a:lnTo>
                <a:lnTo>
                  <a:pt x="21362" y="1054"/>
                </a:lnTo>
                <a:lnTo>
                  <a:pt x="21536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536" y="19402"/>
                </a:lnTo>
                <a:lnTo>
                  <a:pt x="21362" y="20546"/>
                </a:lnTo>
                <a:lnTo>
                  <a:pt x="21103" y="21317"/>
                </a:lnTo>
                <a:lnTo>
                  <a:pt x="20786" y="21600"/>
                </a:lnTo>
                <a:lnTo>
                  <a:pt x="814" y="21600"/>
                </a:lnTo>
                <a:lnTo>
                  <a:pt x="497" y="21317"/>
                </a:lnTo>
                <a:lnTo>
                  <a:pt x="238" y="20546"/>
                </a:lnTo>
                <a:lnTo>
                  <a:pt x="64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6" name="object 25"/>
          <p:cNvSpPr txBox="1"/>
          <p:nvPr/>
        </p:nvSpPr>
        <p:spPr>
          <a:xfrm>
            <a:off x="3333639" y="2902153"/>
            <a:ext cx="246761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5725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Manage </a:t>
            </a:r>
            <a:r>
              <a:rPr spc="-50"/>
              <a:t>AWS </a:t>
            </a:r>
            <a:r>
              <a:rPr spc="-20"/>
              <a:t>IAM</a:t>
            </a:r>
            <a:r>
              <a:rPr spc="75"/>
              <a:t> </a:t>
            </a:r>
            <a:r>
              <a:t>roles</a:t>
            </a:r>
          </a:p>
          <a:p>
            <a:pPr indent="178435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and their</a:t>
            </a:r>
            <a:r>
              <a:rPr spc="5"/>
              <a:t> </a:t>
            </a:r>
            <a:r>
              <a:t>permissions</a:t>
            </a:r>
          </a:p>
        </p:txBody>
      </p:sp>
      <p:sp>
        <p:nvSpPr>
          <p:cNvPr id="2037" name="object 26"/>
          <p:cNvSpPr/>
          <p:nvPr/>
        </p:nvSpPr>
        <p:spPr>
          <a:xfrm>
            <a:off x="4445508" y="2715766"/>
            <a:ext cx="1526" cy="152402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8" name="object 27"/>
          <p:cNvSpPr/>
          <p:nvPr/>
        </p:nvSpPr>
        <p:spPr>
          <a:xfrm>
            <a:off x="2029966" y="2456688"/>
            <a:ext cx="2153414" cy="2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9" name="object 28"/>
          <p:cNvSpPr/>
          <p:nvPr/>
        </p:nvSpPr>
        <p:spPr>
          <a:xfrm>
            <a:off x="1584960" y="2253993"/>
            <a:ext cx="370335" cy="381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7929" y="386"/>
                </a:lnTo>
                <a:lnTo>
                  <a:pt x="5350" y="1475"/>
                </a:lnTo>
                <a:lnTo>
                  <a:pt x="3164" y="3164"/>
                </a:lnTo>
                <a:lnTo>
                  <a:pt x="1475" y="5350"/>
                </a:lnTo>
                <a:lnTo>
                  <a:pt x="386" y="7930"/>
                </a:lnTo>
                <a:lnTo>
                  <a:pt x="0" y="10800"/>
                </a:lnTo>
                <a:lnTo>
                  <a:pt x="386" y="13670"/>
                </a:lnTo>
                <a:lnTo>
                  <a:pt x="1475" y="16250"/>
                </a:lnTo>
                <a:lnTo>
                  <a:pt x="3164" y="18436"/>
                </a:lnTo>
                <a:lnTo>
                  <a:pt x="5350" y="20125"/>
                </a:lnTo>
                <a:lnTo>
                  <a:pt x="7929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0"/>
                </a:lnTo>
                <a:lnTo>
                  <a:pt x="21600" y="10800"/>
                </a:lnTo>
                <a:lnTo>
                  <a:pt x="21214" y="7930"/>
                </a:lnTo>
                <a:lnTo>
                  <a:pt x="20125" y="5350"/>
                </a:lnTo>
                <a:lnTo>
                  <a:pt x="18436" y="3164"/>
                </a:lnTo>
                <a:lnTo>
                  <a:pt x="16250" y="1475"/>
                </a:lnTo>
                <a:lnTo>
                  <a:pt x="13670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0" name="object 29"/>
          <p:cNvSpPr/>
          <p:nvPr/>
        </p:nvSpPr>
        <p:spPr>
          <a:xfrm>
            <a:off x="1584960" y="2253993"/>
            <a:ext cx="370335" cy="381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30"/>
                </a:lnTo>
                <a:lnTo>
                  <a:pt x="1475" y="5350"/>
                </a:lnTo>
                <a:lnTo>
                  <a:pt x="3164" y="3164"/>
                </a:lnTo>
                <a:lnTo>
                  <a:pt x="5350" y="1475"/>
                </a:lnTo>
                <a:lnTo>
                  <a:pt x="7929" y="386"/>
                </a:lnTo>
                <a:lnTo>
                  <a:pt x="10800" y="0"/>
                </a:lnTo>
                <a:lnTo>
                  <a:pt x="13670" y="386"/>
                </a:lnTo>
                <a:lnTo>
                  <a:pt x="16250" y="1475"/>
                </a:lnTo>
                <a:lnTo>
                  <a:pt x="18436" y="3164"/>
                </a:lnTo>
                <a:lnTo>
                  <a:pt x="20125" y="5350"/>
                </a:lnTo>
                <a:lnTo>
                  <a:pt x="21214" y="7930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lnTo>
                  <a:pt x="7929" y="21214"/>
                </a:lnTo>
                <a:lnTo>
                  <a:pt x="5350" y="20125"/>
                </a:lnTo>
                <a:lnTo>
                  <a:pt x="3164" y="18436"/>
                </a:lnTo>
                <a:lnTo>
                  <a:pt x="1475" y="16250"/>
                </a:lnTo>
                <a:lnTo>
                  <a:pt x="386" y="13670"/>
                </a:lnTo>
                <a:lnTo>
                  <a:pt x="0" y="10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1" name="object 30"/>
          <p:cNvSpPr txBox="1"/>
          <p:nvPr/>
        </p:nvSpPr>
        <p:spPr>
          <a:xfrm>
            <a:off x="1718816" y="2306827"/>
            <a:ext cx="13843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2" name="object 31"/>
          <p:cNvSpPr/>
          <p:nvPr/>
        </p:nvSpPr>
        <p:spPr>
          <a:xfrm>
            <a:off x="1511808" y="2177793"/>
            <a:ext cx="518160" cy="533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74" y="8858"/>
                </a:lnTo>
                <a:lnTo>
                  <a:pt x="675" y="7031"/>
                </a:lnTo>
                <a:lnTo>
                  <a:pt x="1474" y="5349"/>
                </a:lnTo>
                <a:lnTo>
                  <a:pt x="2539" y="3841"/>
                </a:lnTo>
                <a:lnTo>
                  <a:pt x="3841" y="2540"/>
                </a:lnTo>
                <a:lnTo>
                  <a:pt x="5348" y="1474"/>
                </a:lnTo>
                <a:lnTo>
                  <a:pt x="7031" y="676"/>
                </a:lnTo>
                <a:lnTo>
                  <a:pt x="8858" y="174"/>
                </a:lnTo>
                <a:lnTo>
                  <a:pt x="10800" y="0"/>
                </a:lnTo>
                <a:lnTo>
                  <a:pt x="12742" y="174"/>
                </a:lnTo>
                <a:lnTo>
                  <a:pt x="14569" y="676"/>
                </a:lnTo>
                <a:lnTo>
                  <a:pt x="16252" y="1474"/>
                </a:lnTo>
                <a:lnTo>
                  <a:pt x="17759" y="2540"/>
                </a:lnTo>
                <a:lnTo>
                  <a:pt x="19061" y="3841"/>
                </a:lnTo>
                <a:lnTo>
                  <a:pt x="20126" y="5349"/>
                </a:lnTo>
                <a:lnTo>
                  <a:pt x="20925" y="7031"/>
                </a:lnTo>
                <a:lnTo>
                  <a:pt x="21426" y="8858"/>
                </a:lnTo>
                <a:lnTo>
                  <a:pt x="21600" y="10800"/>
                </a:lnTo>
                <a:lnTo>
                  <a:pt x="21426" y="12742"/>
                </a:lnTo>
                <a:lnTo>
                  <a:pt x="20925" y="14569"/>
                </a:lnTo>
                <a:lnTo>
                  <a:pt x="20126" y="16251"/>
                </a:lnTo>
                <a:lnTo>
                  <a:pt x="19061" y="17759"/>
                </a:lnTo>
                <a:lnTo>
                  <a:pt x="17759" y="19060"/>
                </a:lnTo>
                <a:lnTo>
                  <a:pt x="16252" y="20126"/>
                </a:lnTo>
                <a:lnTo>
                  <a:pt x="14569" y="20924"/>
                </a:lnTo>
                <a:lnTo>
                  <a:pt x="12742" y="21426"/>
                </a:lnTo>
                <a:lnTo>
                  <a:pt x="10800" y="21600"/>
                </a:lnTo>
                <a:lnTo>
                  <a:pt x="8858" y="21426"/>
                </a:lnTo>
                <a:lnTo>
                  <a:pt x="7031" y="20924"/>
                </a:lnTo>
                <a:lnTo>
                  <a:pt x="5348" y="20126"/>
                </a:lnTo>
                <a:lnTo>
                  <a:pt x="3841" y="19060"/>
                </a:lnTo>
                <a:lnTo>
                  <a:pt x="2539" y="17759"/>
                </a:lnTo>
                <a:lnTo>
                  <a:pt x="1474" y="16251"/>
                </a:lnTo>
                <a:lnTo>
                  <a:pt x="675" y="14569"/>
                </a:lnTo>
                <a:lnTo>
                  <a:pt x="174" y="1274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3" name="object 32"/>
          <p:cNvSpPr/>
          <p:nvPr/>
        </p:nvSpPr>
        <p:spPr>
          <a:xfrm>
            <a:off x="656081" y="2881122"/>
            <a:ext cx="2392680" cy="56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9" y="0"/>
                </a:moveTo>
                <a:lnTo>
                  <a:pt x="851" y="0"/>
                </a:lnTo>
                <a:lnTo>
                  <a:pt x="520" y="283"/>
                </a:lnTo>
                <a:lnTo>
                  <a:pt x="249" y="1054"/>
                </a:lnTo>
                <a:lnTo>
                  <a:pt x="67" y="2198"/>
                </a:lnTo>
                <a:lnTo>
                  <a:pt x="0" y="3600"/>
                </a:lnTo>
                <a:lnTo>
                  <a:pt x="0" y="18000"/>
                </a:lnTo>
                <a:lnTo>
                  <a:pt x="67" y="19402"/>
                </a:lnTo>
                <a:lnTo>
                  <a:pt x="249" y="20546"/>
                </a:lnTo>
                <a:lnTo>
                  <a:pt x="520" y="21317"/>
                </a:lnTo>
                <a:lnTo>
                  <a:pt x="851" y="21600"/>
                </a:lnTo>
                <a:lnTo>
                  <a:pt x="20749" y="21600"/>
                </a:lnTo>
                <a:lnTo>
                  <a:pt x="21081" y="21317"/>
                </a:lnTo>
                <a:lnTo>
                  <a:pt x="21351" y="20546"/>
                </a:lnTo>
                <a:lnTo>
                  <a:pt x="21533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3" y="2198"/>
                </a:lnTo>
                <a:lnTo>
                  <a:pt x="21351" y="1054"/>
                </a:lnTo>
                <a:lnTo>
                  <a:pt x="21081" y="283"/>
                </a:lnTo>
                <a:lnTo>
                  <a:pt x="2074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4" name="object 33"/>
          <p:cNvSpPr/>
          <p:nvPr/>
        </p:nvSpPr>
        <p:spPr>
          <a:xfrm>
            <a:off x="656081" y="2881122"/>
            <a:ext cx="2392680" cy="565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7" y="2198"/>
                </a:lnTo>
                <a:lnTo>
                  <a:pt x="249" y="1054"/>
                </a:lnTo>
                <a:lnTo>
                  <a:pt x="520" y="283"/>
                </a:lnTo>
                <a:lnTo>
                  <a:pt x="851" y="0"/>
                </a:lnTo>
                <a:lnTo>
                  <a:pt x="20749" y="0"/>
                </a:lnTo>
                <a:lnTo>
                  <a:pt x="21081" y="283"/>
                </a:lnTo>
                <a:lnTo>
                  <a:pt x="21351" y="1054"/>
                </a:lnTo>
                <a:lnTo>
                  <a:pt x="21533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533" y="19402"/>
                </a:lnTo>
                <a:lnTo>
                  <a:pt x="21351" y="20546"/>
                </a:lnTo>
                <a:lnTo>
                  <a:pt x="21081" y="21317"/>
                </a:lnTo>
                <a:lnTo>
                  <a:pt x="20749" y="21600"/>
                </a:lnTo>
                <a:lnTo>
                  <a:pt x="851" y="21600"/>
                </a:lnTo>
                <a:lnTo>
                  <a:pt x="520" y="21317"/>
                </a:lnTo>
                <a:lnTo>
                  <a:pt x="249" y="20546"/>
                </a:lnTo>
                <a:lnTo>
                  <a:pt x="67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5" name="object 34"/>
          <p:cNvSpPr txBox="1"/>
          <p:nvPr/>
        </p:nvSpPr>
        <p:spPr>
          <a:xfrm>
            <a:off x="672737" y="2903296"/>
            <a:ext cx="2359662" cy="47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1435" algn="ctr">
              <a:lnSpc>
                <a:spcPts val="1900"/>
              </a:lnSpc>
              <a:defRPr b="1" spc="-419" sz="16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b="0">
                <a:solidFill>
                  <a:srgbClr val="464646"/>
                </a:solidFill>
              </a:rPr>
              <a:t>AW</a:t>
            </a:r>
            <a:r>
              <a:t>an</a:t>
            </a:r>
            <a:r>
              <a:rPr b="0">
                <a:solidFill>
                  <a:srgbClr val="464646"/>
                </a:solidFill>
              </a:rPr>
              <a:t>S</a:t>
            </a:r>
            <a:r>
              <a:t>ag</a:t>
            </a:r>
            <a:r>
              <a:rPr b="0">
                <a:solidFill>
                  <a:srgbClr val="464646"/>
                </a:solidFill>
              </a:rPr>
              <a:t>IA</a:t>
            </a:r>
            <a:r>
              <a:t>e</a:t>
            </a:r>
            <a:r>
              <a:rPr b="0">
                <a:solidFill>
                  <a:srgbClr val="464646"/>
                </a:solidFill>
              </a:rPr>
              <a:t>M</a:t>
            </a:r>
            <a:r>
              <a:t>AWS </a:t>
            </a:r>
            <a:r>
              <a:rPr spc="-20"/>
              <a:t>IAM</a:t>
            </a:r>
            <a:r>
              <a:rPr spc="20"/>
              <a:t> </a:t>
            </a:r>
            <a:r>
              <a:rPr spc="-5"/>
              <a:t>users</a:t>
            </a:r>
          </a:p>
          <a:p>
            <a:pPr algn="ctr">
              <a:lnSpc>
                <a:spcPts val="1900"/>
              </a:lnSpc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and their</a:t>
            </a:r>
            <a:r>
              <a:rPr spc="10"/>
              <a:t> </a:t>
            </a:r>
            <a:r>
              <a:t>access</a:t>
            </a:r>
          </a:p>
        </p:txBody>
      </p:sp>
      <p:sp>
        <p:nvSpPr>
          <p:cNvPr id="2046" name="object 35"/>
          <p:cNvSpPr/>
          <p:nvPr/>
        </p:nvSpPr>
        <p:spPr>
          <a:xfrm>
            <a:off x="1776983" y="2715766"/>
            <a:ext cx="1526" cy="152402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object 15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49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0" name="object 3"/>
          <p:cNvSpPr txBox="1"/>
          <p:nvPr>
            <p:ph type="title"/>
          </p:nvPr>
        </p:nvSpPr>
        <p:spPr>
          <a:xfrm>
            <a:off x="415542" y="139064"/>
            <a:ext cx="415861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Authentication</a:t>
            </a:r>
          </a:p>
        </p:txBody>
      </p:sp>
      <p:sp>
        <p:nvSpPr>
          <p:cNvPr id="2051" name="object 4"/>
          <p:cNvSpPr txBox="1"/>
          <p:nvPr/>
        </p:nvSpPr>
        <p:spPr>
          <a:xfrm>
            <a:off x="419504" y="955013"/>
            <a:ext cx="4743453" cy="117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indent="-457200">
              <a:spcBef>
                <a:spcPts val="7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Authentication</a:t>
            </a:r>
          </a:p>
          <a:p>
            <a:pPr marL="469900" indent="-457200">
              <a:spcBef>
                <a:spcPts val="6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pc="-50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Management</a:t>
            </a:r>
            <a:r>
              <a:rPr spc="-30"/>
              <a:t> </a:t>
            </a:r>
            <a:r>
              <a:rPr spc="0"/>
              <a:t>Console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 Name and</a:t>
            </a:r>
            <a:r>
              <a:rPr spc="20"/>
              <a:t> </a:t>
            </a:r>
            <a:r>
              <a:rPr spc="-10"/>
              <a:t>Password</a:t>
            </a:r>
          </a:p>
        </p:txBody>
      </p:sp>
      <p:sp>
        <p:nvSpPr>
          <p:cNvPr id="2052" name="object 5"/>
          <p:cNvSpPr/>
          <p:nvPr/>
        </p:nvSpPr>
        <p:spPr>
          <a:xfrm>
            <a:off x="4258054" y="2159506"/>
            <a:ext cx="4722877" cy="24246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3" name="object 6"/>
          <p:cNvSpPr/>
          <p:nvPr/>
        </p:nvSpPr>
        <p:spPr>
          <a:xfrm>
            <a:off x="4253484" y="2154934"/>
            <a:ext cx="4732022" cy="2433830"/>
          </a:xfrm>
          <a:prstGeom prst="rect">
            <a:avLst/>
          </a:pr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4" name="object 7"/>
          <p:cNvSpPr/>
          <p:nvPr/>
        </p:nvSpPr>
        <p:spPr>
          <a:xfrm>
            <a:off x="3447288" y="3320034"/>
            <a:ext cx="735522" cy="30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5" name="object 8"/>
          <p:cNvSpPr/>
          <p:nvPr/>
        </p:nvSpPr>
        <p:spPr>
          <a:xfrm>
            <a:off x="3494532" y="3331464"/>
            <a:ext cx="658369" cy="2362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6" name="object 9"/>
          <p:cNvSpPr/>
          <p:nvPr/>
        </p:nvSpPr>
        <p:spPr>
          <a:xfrm>
            <a:off x="3494532" y="3331464"/>
            <a:ext cx="658369" cy="236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725" y="5400"/>
                </a:lnTo>
                <a:lnTo>
                  <a:pt x="17725" y="0"/>
                </a:lnTo>
                <a:lnTo>
                  <a:pt x="21600" y="10800"/>
                </a:lnTo>
                <a:lnTo>
                  <a:pt x="17725" y="21600"/>
                </a:lnTo>
                <a:lnTo>
                  <a:pt x="17725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7" name="object 10"/>
          <p:cNvSpPr/>
          <p:nvPr/>
        </p:nvSpPr>
        <p:spPr>
          <a:xfrm>
            <a:off x="79245" y="2600137"/>
            <a:ext cx="3276603" cy="18621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8" name="object 11"/>
          <p:cNvSpPr/>
          <p:nvPr/>
        </p:nvSpPr>
        <p:spPr>
          <a:xfrm>
            <a:off x="74675" y="2519171"/>
            <a:ext cx="3285746" cy="1947675"/>
          </a:xfrm>
          <a:prstGeom prst="rect">
            <a:avLst/>
          </a:pr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9" name="object 12"/>
          <p:cNvSpPr/>
          <p:nvPr/>
        </p:nvSpPr>
        <p:spPr>
          <a:xfrm>
            <a:off x="5552492" y="1126476"/>
            <a:ext cx="404263" cy="5486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0" name="object 13"/>
          <p:cNvSpPr txBox="1"/>
          <p:nvPr/>
        </p:nvSpPr>
        <p:spPr>
          <a:xfrm>
            <a:off x="5476494" y="1773427"/>
            <a:ext cx="5746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061" name="object 14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0" name="object 2"/>
          <p:cNvSpPr txBox="1"/>
          <p:nvPr>
            <p:ph type="title"/>
          </p:nvPr>
        </p:nvSpPr>
        <p:spPr>
          <a:xfrm>
            <a:off x="415544" y="139064"/>
            <a:ext cx="2787651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AWS Customers</a:t>
            </a:r>
          </a:p>
        </p:txBody>
      </p:sp>
      <p:sp>
        <p:nvSpPr>
          <p:cNvPr id="191" name="object 3"/>
          <p:cNvSpPr txBox="1"/>
          <p:nvPr/>
        </p:nvSpPr>
        <p:spPr>
          <a:xfrm>
            <a:off x="215290" y="1192021"/>
            <a:ext cx="2524126" cy="118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" algn="ctr">
              <a:spcBef>
                <a:spcPts val="500"/>
              </a:spcBef>
              <a:defRPr b="1" spc="-5">
                <a:solidFill>
                  <a:srgbClr val="F79F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Enterprise</a:t>
            </a:r>
            <a:r>
              <a:rPr spc="-34"/>
              <a:t> </a:t>
            </a:r>
            <a:r>
              <a:t>Customers</a:t>
            </a:r>
          </a:p>
          <a:p>
            <a:pPr marR="5080" indent="12063" algn="ctr">
              <a:spcBef>
                <a:spcPts val="300"/>
              </a:spcBef>
              <a:defRPr i="1" spc="-1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Web Services delivers a  mature </a:t>
            </a:r>
            <a:r>
              <a:rPr spc="0"/>
              <a:t>set </a:t>
            </a:r>
            <a:r>
              <a:rPr spc="-5"/>
              <a:t>of services specifically  </a:t>
            </a:r>
            <a:r>
              <a:rPr spc="0"/>
              <a:t>designed for the unique </a:t>
            </a:r>
            <a:r>
              <a:rPr spc="-10"/>
              <a:t>security,  </a:t>
            </a:r>
            <a:r>
              <a:rPr spc="-5"/>
              <a:t>compliance, </a:t>
            </a:r>
            <a:r>
              <a:t>privacy, </a:t>
            </a:r>
            <a:r>
              <a:rPr spc="-5"/>
              <a:t>and</a:t>
            </a:r>
            <a:r>
              <a:rPr spc="-50"/>
              <a:t> </a:t>
            </a:r>
            <a:r>
              <a:rPr spc="-5"/>
              <a:t>governance  requirements of large</a:t>
            </a:r>
            <a:r>
              <a:rPr spc="-55"/>
              <a:t> </a:t>
            </a:r>
            <a:r>
              <a:rPr spc="-5"/>
              <a:t>organizations.</a:t>
            </a:r>
          </a:p>
        </p:txBody>
      </p:sp>
      <p:sp>
        <p:nvSpPr>
          <p:cNvPr id="192" name="object 4"/>
          <p:cNvSpPr/>
          <p:nvPr/>
        </p:nvSpPr>
        <p:spPr>
          <a:xfrm>
            <a:off x="1220512" y="2617496"/>
            <a:ext cx="515535" cy="16214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object 5"/>
          <p:cNvSpPr/>
          <p:nvPr/>
        </p:nvSpPr>
        <p:spPr>
          <a:xfrm>
            <a:off x="3731061" y="2928146"/>
            <a:ext cx="1892190" cy="1087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object 6"/>
          <p:cNvSpPr txBox="1"/>
          <p:nvPr/>
        </p:nvSpPr>
        <p:spPr>
          <a:xfrm>
            <a:off x="3485515" y="1192021"/>
            <a:ext cx="2381252" cy="103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500"/>
              </a:spcBef>
              <a:defRPr b="1">
                <a:solidFill>
                  <a:srgbClr val="F79F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</a:t>
            </a:r>
            <a:r>
              <a:rPr spc="-25"/>
              <a:t> </a:t>
            </a:r>
            <a:r>
              <a:rPr spc="-5"/>
              <a:t>Sector</a:t>
            </a:r>
          </a:p>
          <a:p>
            <a:pPr marR="5080" indent="10159" algn="ctr">
              <a:lnSpc>
                <a:spcPct val="110000"/>
              </a:lnSpc>
              <a:spcBef>
                <a:spcPts val="100"/>
              </a:spcBef>
              <a:defRPr i="1" spc="-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Paving </a:t>
            </a:r>
            <a:r>
              <a:rPr spc="0"/>
              <a:t>the way for </a:t>
            </a:r>
            <a:r>
              <a:t>innovation and  supporting world-changing</a:t>
            </a:r>
            <a:r>
              <a:rPr spc="-50"/>
              <a:t> </a:t>
            </a:r>
            <a:r>
              <a:t>projects  </a:t>
            </a:r>
            <a:r>
              <a:rPr spc="0"/>
              <a:t>in government, education</a:t>
            </a:r>
            <a:r>
              <a:rPr spc="-114"/>
              <a:t> </a:t>
            </a:r>
            <a:r>
              <a:rPr spc="0"/>
              <a:t>and</a:t>
            </a:r>
          </a:p>
          <a:p>
            <a:pPr algn="ctr">
              <a:defRPr i="1" spc="-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nonprofit</a:t>
            </a:r>
            <a:r>
              <a:rPr spc="-20"/>
              <a:t> </a:t>
            </a:r>
            <a:r>
              <a:t>organizations.</a:t>
            </a:r>
          </a:p>
        </p:txBody>
      </p:sp>
      <p:sp>
        <p:nvSpPr>
          <p:cNvPr id="195" name="object 7"/>
          <p:cNvSpPr/>
          <p:nvPr/>
        </p:nvSpPr>
        <p:spPr>
          <a:xfrm>
            <a:off x="7261759" y="2773001"/>
            <a:ext cx="804438" cy="1311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" name="object 8"/>
          <p:cNvSpPr txBox="1"/>
          <p:nvPr/>
        </p:nvSpPr>
        <p:spPr>
          <a:xfrm>
            <a:off x="6397242" y="1192021"/>
            <a:ext cx="2541908" cy="101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" algn="ctr">
              <a:spcBef>
                <a:spcPts val="500"/>
              </a:spcBef>
              <a:defRPr b="1" spc="-5">
                <a:solidFill>
                  <a:srgbClr val="F79F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Startups</a:t>
            </a:r>
          </a:p>
          <a:p>
            <a:pPr marR="5080" indent="12063" algn="ctr">
              <a:spcBef>
                <a:spcPts val="300"/>
              </a:spcBef>
              <a:defRPr i="1" spc="-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From </a:t>
            </a:r>
            <a:r>
              <a:rPr spc="0"/>
              <a:t>the </a:t>
            </a:r>
            <a:r>
              <a:t>spark of an </a:t>
            </a:r>
            <a:r>
              <a:rPr spc="0"/>
              <a:t>idea, </a:t>
            </a:r>
            <a:r>
              <a:t>to your  </a:t>
            </a:r>
            <a:r>
              <a:rPr spc="0"/>
              <a:t>first </a:t>
            </a:r>
            <a:r>
              <a:rPr spc="-10"/>
              <a:t>customer, </a:t>
            </a:r>
            <a:r>
              <a:t>to </a:t>
            </a:r>
            <a:r>
              <a:rPr spc="0"/>
              <a:t>IPO </a:t>
            </a:r>
            <a:r>
              <a:t>and beyond, let  </a:t>
            </a:r>
            <a:r>
              <a:rPr spc="-10"/>
              <a:t>Amazon </a:t>
            </a:r>
            <a:r>
              <a:t>Web Services </a:t>
            </a:r>
            <a:r>
              <a:rPr spc="0"/>
              <a:t>help you</a:t>
            </a:r>
            <a:r>
              <a:rPr spc="-40"/>
              <a:t> </a:t>
            </a:r>
            <a:r>
              <a:t>build  and grow your</a:t>
            </a:r>
            <a:r>
              <a:rPr spc="-60"/>
              <a:t> </a:t>
            </a:r>
            <a:r>
              <a:rPr spc="0"/>
              <a:t>startup.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object 2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64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5" name="object 3"/>
          <p:cNvSpPr txBox="1"/>
          <p:nvPr>
            <p:ph type="title"/>
          </p:nvPr>
        </p:nvSpPr>
        <p:spPr>
          <a:xfrm>
            <a:off x="415542" y="139064"/>
            <a:ext cx="415861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Authentication</a:t>
            </a:r>
          </a:p>
        </p:txBody>
      </p:sp>
      <p:sp>
        <p:nvSpPr>
          <p:cNvPr id="2066" name="object 4"/>
          <p:cNvSpPr txBox="1"/>
          <p:nvPr/>
        </p:nvSpPr>
        <p:spPr>
          <a:xfrm>
            <a:off x="419504" y="955013"/>
            <a:ext cx="3700783" cy="117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indent="-457200">
              <a:spcBef>
                <a:spcPts val="7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Authentication</a:t>
            </a:r>
          </a:p>
          <a:p>
            <a:pPr marL="469900" indent="-457200">
              <a:spcBef>
                <a:spcPts val="6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pc="-50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CLI or SDK</a:t>
            </a:r>
            <a:r>
              <a:rPr spc="-145"/>
              <a:t> </a:t>
            </a:r>
            <a:r>
              <a:rPr spc="0"/>
              <a:t>API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 </a:t>
            </a:r>
            <a:r>
              <a:rPr spc="0"/>
              <a:t>Key </a:t>
            </a:r>
            <a:r>
              <a:t>and Secret</a:t>
            </a:r>
            <a:r>
              <a:rPr spc="-25"/>
              <a:t> </a:t>
            </a:r>
            <a:r>
              <a:rPr spc="0"/>
              <a:t>Key</a:t>
            </a:r>
          </a:p>
        </p:txBody>
      </p:sp>
      <p:sp>
        <p:nvSpPr>
          <p:cNvPr id="2067" name="object 5"/>
          <p:cNvSpPr/>
          <p:nvPr/>
        </p:nvSpPr>
        <p:spPr>
          <a:xfrm>
            <a:off x="2547365" y="2498598"/>
            <a:ext cx="4715259" cy="448057"/>
          </a:xfrm>
          <a:prstGeom prst="rect">
            <a:avLst/>
          </a:prstGeom>
          <a:solidFill>
            <a:srgbClr val="FDEFD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8" name="object 6"/>
          <p:cNvSpPr txBox="1"/>
          <p:nvPr/>
        </p:nvSpPr>
        <p:spPr>
          <a:xfrm>
            <a:off x="2547366" y="2498598"/>
            <a:ext cx="4715510" cy="305308"/>
          </a:xfrm>
          <a:prstGeom prst="rect">
            <a:avLst/>
          </a:prstGeom>
          <a:ln w="25907">
            <a:solidFill>
              <a:srgbClr val="FBB64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168">
              <a:spcBef>
                <a:spcPts val="200"/>
              </a:spcBef>
              <a:defRPr b="1" spc="-4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Access Key ID:</a:t>
            </a:r>
            <a:r>
              <a:rPr spc="4"/>
              <a:t> </a:t>
            </a:r>
            <a:r>
              <a:rPr b="0"/>
              <a:t>AKIAIOSFODNN7EXAMPLE</a:t>
            </a:r>
          </a:p>
          <a:p>
            <a:pPr indent="90168">
              <a:defRPr b="1" spc="-4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Secret Access Key:</a:t>
            </a:r>
            <a:r>
              <a:rPr spc="35"/>
              <a:t> </a:t>
            </a:r>
            <a:r>
              <a:rPr b="0"/>
              <a:t>wJalrXUtnFEMI/K7MDENG/bPxRfiCYEXAMPLEKEY</a:t>
            </a:r>
          </a:p>
        </p:txBody>
      </p:sp>
      <p:sp>
        <p:nvSpPr>
          <p:cNvPr id="2069" name="object 7"/>
          <p:cNvSpPr/>
          <p:nvPr/>
        </p:nvSpPr>
        <p:spPr>
          <a:xfrm>
            <a:off x="6087045" y="3741420"/>
            <a:ext cx="408052" cy="4663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0" name="object 8"/>
          <p:cNvSpPr/>
          <p:nvPr/>
        </p:nvSpPr>
        <p:spPr>
          <a:xfrm>
            <a:off x="8200834" y="3741420"/>
            <a:ext cx="408052" cy="4663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1" name="object 9"/>
          <p:cNvSpPr/>
          <p:nvPr/>
        </p:nvSpPr>
        <p:spPr>
          <a:xfrm>
            <a:off x="7178133" y="3741420"/>
            <a:ext cx="406719" cy="4663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2" name="object 10"/>
          <p:cNvSpPr txBox="1"/>
          <p:nvPr/>
        </p:nvSpPr>
        <p:spPr>
          <a:xfrm>
            <a:off x="6145529" y="4249623"/>
            <a:ext cx="29273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</a:t>
            </a:r>
            <a:r>
              <a:rPr spc="-4"/>
              <a:t>a</a:t>
            </a:r>
            <a:r>
              <a:rPr spc="-15"/>
              <a:t>v</a:t>
            </a:r>
            <a:r>
              <a:rPr spc="-4"/>
              <a:t>a</a:t>
            </a:r>
          </a:p>
        </p:txBody>
      </p:sp>
      <p:sp>
        <p:nvSpPr>
          <p:cNvPr id="2073" name="object 11"/>
          <p:cNvSpPr txBox="1"/>
          <p:nvPr/>
        </p:nvSpPr>
        <p:spPr>
          <a:xfrm>
            <a:off x="7174482" y="4297476"/>
            <a:ext cx="414658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35"/>
              <a:t>y</a:t>
            </a:r>
            <a:r>
              <a:rPr spc="-4"/>
              <a:t>th</a:t>
            </a:r>
            <a:r>
              <a:t>o</a:t>
            </a:r>
            <a:r>
              <a:rPr spc="-4"/>
              <a:t>n</a:t>
            </a:r>
          </a:p>
        </p:txBody>
      </p:sp>
      <p:sp>
        <p:nvSpPr>
          <p:cNvPr id="2074" name="object 12"/>
          <p:cNvSpPr txBox="1"/>
          <p:nvPr/>
        </p:nvSpPr>
        <p:spPr>
          <a:xfrm>
            <a:off x="8248267" y="4326737"/>
            <a:ext cx="31305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.N</a:t>
            </a:r>
            <a:r>
              <a:rPr spc="-9"/>
              <a:t>E</a:t>
            </a:r>
            <a:r>
              <a:t>T</a:t>
            </a:r>
          </a:p>
        </p:txBody>
      </p:sp>
      <p:sp>
        <p:nvSpPr>
          <p:cNvPr id="2075" name="object 13"/>
          <p:cNvSpPr/>
          <p:nvPr/>
        </p:nvSpPr>
        <p:spPr>
          <a:xfrm>
            <a:off x="813816" y="3563110"/>
            <a:ext cx="4306824" cy="96926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6" name="object 14"/>
          <p:cNvSpPr/>
          <p:nvPr/>
        </p:nvSpPr>
        <p:spPr>
          <a:xfrm>
            <a:off x="800861" y="3550158"/>
            <a:ext cx="4332734" cy="995175"/>
          </a:xfrm>
          <a:prstGeom prst="rect">
            <a:avLst/>
          </a:prstGeom>
          <a:ln w="25908">
            <a:solidFill>
              <a:srgbClr val="BEBEBE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7" name="object 15"/>
          <p:cNvSpPr txBox="1"/>
          <p:nvPr/>
        </p:nvSpPr>
        <p:spPr>
          <a:xfrm>
            <a:off x="6721602" y="3320034"/>
            <a:ext cx="1321437" cy="200443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5725">
              <a:lnSpc>
                <a:spcPts val="1400"/>
              </a:lnSpc>
              <a:defRPr b="1" spc="-3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SDK &amp;</a:t>
            </a:r>
            <a:r>
              <a:rPr spc="-30"/>
              <a:t> </a:t>
            </a:r>
            <a:r>
              <a:rPr spc="-15"/>
              <a:t>API</a:t>
            </a:r>
          </a:p>
        </p:txBody>
      </p:sp>
      <p:sp>
        <p:nvSpPr>
          <p:cNvPr id="2078" name="object 16"/>
          <p:cNvSpPr txBox="1"/>
          <p:nvPr/>
        </p:nvSpPr>
        <p:spPr>
          <a:xfrm>
            <a:off x="2050542" y="3320034"/>
            <a:ext cx="1321437" cy="200443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2265">
              <a:lnSpc>
                <a:spcPts val="1400"/>
              </a:lnSpc>
              <a:defRPr b="1" spc="-3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15"/>
              <a:t> </a:t>
            </a:r>
            <a:r>
              <a:rPr spc="-5"/>
              <a:t>CLI</a:t>
            </a:r>
          </a:p>
        </p:txBody>
      </p:sp>
      <p:sp>
        <p:nvSpPr>
          <p:cNvPr id="2079" name="object 17"/>
          <p:cNvSpPr/>
          <p:nvPr/>
        </p:nvSpPr>
        <p:spPr>
          <a:xfrm>
            <a:off x="4783835" y="1921764"/>
            <a:ext cx="1034798" cy="71780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84" name="object 18"/>
          <p:cNvGrpSpPr/>
          <p:nvPr/>
        </p:nvGrpSpPr>
        <p:grpSpPr>
          <a:xfrm>
            <a:off x="4866132" y="1943860"/>
            <a:ext cx="909831" cy="555502"/>
            <a:chOff x="0" y="0"/>
            <a:chExt cx="909829" cy="555501"/>
          </a:xfrm>
        </p:grpSpPr>
        <p:sp>
          <p:nvSpPr>
            <p:cNvPr id="2080" name="Shape"/>
            <p:cNvSpPr/>
            <p:nvPr/>
          </p:nvSpPr>
          <p:spPr>
            <a:xfrm>
              <a:off x="0" y="477775"/>
              <a:ext cx="7124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1" name="Shape"/>
            <p:cNvSpPr/>
            <p:nvPr/>
          </p:nvSpPr>
          <p:spPr>
            <a:xfrm>
              <a:off x="25907" y="264794"/>
              <a:ext cx="858015" cy="225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7" y="0"/>
                  </a:lnTo>
                  <a:lnTo>
                    <a:pt x="0" y="559"/>
                  </a:lnTo>
                  <a:lnTo>
                    <a:pt x="0" y="21600"/>
                  </a:lnTo>
                  <a:lnTo>
                    <a:pt x="652" y="21600"/>
                  </a:lnTo>
                  <a:lnTo>
                    <a:pt x="652" y="2477"/>
                  </a:lnTo>
                  <a:lnTo>
                    <a:pt x="326" y="2477"/>
                  </a:lnTo>
                  <a:lnTo>
                    <a:pt x="652" y="1239"/>
                  </a:lnTo>
                  <a:lnTo>
                    <a:pt x="21600" y="123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2" name="Shape"/>
            <p:cNvSpPr/>
            <p:nvPr/>
          </p:nvSpPr>
          <p:spPr>
            <a:xfrm>
              <a:off x="51815" y="264794"/>
              <a:ext cx="858016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74" y="0"/>
                  </a:lnTo>
                  <a:lnTo>
                    <a:pt x="20948" y="10801"/>
                  </a:lnTo>
                  <a:lnTo>
                    <a:pt x="0" y="10801"/>
                  </a:lnTo>
                  <a:lnTo>
                    <a:pt x="0" y="21600"/>
                  </a:lnTo>
                  <a:lnTo>
                    <a:pt x="21453" y="21600"/>
                  </a:lnTo>
                  <a:lnTo>
                    <a:pt x="21600" y="168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3" name="Shape"/>
            <p:cNvSpPr/>
            <p:nvPr/>
          </p:nvSpPr>
          <p:spPr>
            <a:xfrm>
              <a:off x="883920" y="0"/>
              <a:ext cx="25910" cy="27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0593"/>
                  </a:lnTo>
                  <a:lnTo>
                    <a:pt x="21600" y="205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85" name="object 19"/>
          <p:cNvSpPr/>
          <p:nvPr/>
        </p:nvSpPr>
        <p:spPr>
          <a:xfrm>
            <a:off x="5552492" y="1126476"/>
            <a:ext cx="404263" cy="54864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6" name="object 20"/>
          <p:cNvSpPr txBox="1"/>
          <p:nvPr/>
        </p:nvSpPr>
        <p:spPr>
          <a:xfrm>
            <a:off x="5476494" y="1773427"/>
            <a:ext cx="5746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087" name="object 21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object 3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90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1" name="object 3"/>
          <p:cNvSpPr txBox="1"/>
          <p:nvPr/>
        </p:nvSpPr>
        <p:spPr>
          <a:xfrm>
            <a:off x="415543" y="139064"/>
            <a:ext cx="633095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60" sz="28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IAM User Management -</a:t>
            </a:r>
            <a:r>
              <a:rPr spc="110"/>
              <a:t> </a:t>
            </a:r>
            <a:r>
              <a:rPr spc="-5"/>
              <a:t>Groups</a:t>
            </a:r>
          </a:p>
        </p:txBody>
      </p:sp>
      <p:sp>
        <p:nvSpPr>
          <p:cNvPr id="2092" name="object 4"/>
          <p:cNvSpPr/>
          <p:nvPr/>
        </p:nvSpPr>
        <p:spPr>
          <a:xfrm>
            <a:off x="7686092" y="3305795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3" name="object 5"/>
          <p:cNvSpPr/>
          <p:nvPr/>
        </p:nvSpPr>
        <p:spPr>
          <a:xfrm>
            <a:off x="1879893" y="1923526"/>
            <a:ext cx="577517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4" name="object 6"/>
          <p:cNvSpPr txBox="1"/>
          <p:nvPr/>
        </p:nvSpPr>
        <p:spPr>
          <a:xfrm>
            <a:off x="7681341" y="3953052"/>
            <a:ext cx="4324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D</a:t>
            </a:r>
          </a:p>
        </p:txBody>
      </p:sp>
      <p:sp>
        <p:nvSpPr>
          <p:cNvPr id="2095" name="object 7"/>
          <p:cNvSpPr txBox="1"/>
          <p:nvPr/>
        </p:nvSpPr>
        <p:spPr>
          <a:xfrm>
            <a:off x="1709420" y="2579367"/>
            <a:ext cx="91757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DevOps</a:t>
            </a:r>
            <a:r>
              <a:rPr spc="-79"/>
              <a:t> </a:t>
            </a:r>
            <a:r>
              <a:t>Group</a:t>
            </a:r>
          </a:p>
        </p:txBody>
      </p:sp>
      <p:sp>
        <p:nvSpPr>
          <p:cNvPr id="2096" name="object 8"/>
          <p:cNvSpPr/>
          <p:nvPr/>
        </p:nvSpPr>
        <p:spPr>
          <a:xfrm>
            <a:off x="5960924" y="3305795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7" name="object 9"/>
          <p:cNvSpPr txBox="1"/>
          <p:nvPr/>
        </p:nvSpPr>
        <p:spPr>
          <a:xfrm>
            <a:off x="5955919" y="3953052"/>
            <a:ext cx="4324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C</a:t>
            </a:r>
          </a:p>
        </p:txBody>
      </p:sp>
      <p:sp>
        <p:nvSpPr>
          <p:cNvPr id="2098" name="object 10"/>
          <p:cNvSpPr/>
          <p:nvPr/>
        </p:nvSpPr>
        <p:spPr>
          <a:xfrm>
            <a:off x="3618767" y="823840"/>
            <a:ext cx="1927070" cy="70930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9" name="object 11"/>
          <p:cNvSpPr/>
          <p:nvPr/>
        </p:nvSpPr>
        <p:spPr>
          <a:xfrm>
            <a:off x="3649979" y="920496"/>
            <a:ext cx="1844041" cy="5654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0" name="object 12"/>
          <p:cNvSpPr/>
          <p:nvPr/>
        </p:nvSpPr>
        <p:spPr>
          <a:xfrm>
            <a:off x="3655314" y="837438"/>
            <a:ext cx="1834897" cy="61722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1" name="object 13"/>
          <p:cNvSpPr/>
          <p:nvPr/>
        </p:nvSpPr>
        <p:spPr>
          <a:xfrm>
            <a:off x="3655314" y="837438"/>
            <a:ext cx="1834897" cy="617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95" y="2199"/>
                </a:lnTo>
                <a:lnTo>
                  <a:pt x="355" y="1055"/>
                </a:lnTo>
                <a:lnTo>
                  <a:pt x="740" y="283"/>
                </a:lnTo>
                <a:lnTo>
                  <a:pt x="1211" y="0"/>
                </a:lnTo>
                <a:lnTo>
                  <a:pt x="20389" y="0"/>
                </a:lnTo>
                <a:lnTo>
                  <a:pt x="20860" y="283"/>
                </a:lnTo>
                <a:lnTo>
                  <a:pt x="21245" y="1055"/>
                </a:lnTo>
                <a:lnTo>
                  <a:pt x="21505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505" y="19401"/>
                </a:lnTo>
                <a:lnTo>
                  <a:pt x="21245" y="20545"/>
                </a:lnTo>
                <a:lnTo>
                  <a:pt x="20860" y="21317"/>
                </a:lnTo>
                <a:lnTo>
                  <a:pt x="20389" y="21600"/>
                </a:lnTo>
                <a:lnTo>
                  <a:pt x="1211" y="21600"/>
                </a:lnTo>
                <a:lnTo>
                  <a:pt x="740" y="21317"/>
                </a:lnTo>
                <a:lnTo>
                  <a:pt x="355" y="20545"/>
                </a:lnTo>
                <a:lnTo>
                  <a:pt x="95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A06103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2" name="object 14"/>
          <p:cNvSpPr txBox="1"/>
          <p:nvPr/>
        </p:nvSpPr>
        <p:spPr>
          <a:xfrm>
            <a:off x="3817110" y="989838"/>
            <a:ext cx="150939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-10"/>
              <a:t>Account</a:t>
            </a:r>
          </a:p>
        </p:txBody>
      </p:sp>
      <p:sp>
        <p:nvSpPr>
          <p:cNvPr id="2103" name="object 15"/>
          <p:cNvSpPr/>
          <p:nvPr/>
        </p:nvSpPr>
        <p:spPr>
          <a:xfrm>
            <a:off x="6736881" y="1923526"/>
            <a:ext cx="577517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4" name="object 16"/>
          <p:cNvSpPr txBox="1"/>
          <p:nvPr/>
        </p:nvSpPr>
        <p:spPr>
          <a:xfrm>
            <a:off x="6559422" y="2579367"/>
            <a:ext cx="933452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TestDev</a:t>
            </a:r>
            <a:r>
              <a:rPr spc="-60"/>
              <a:t> </a:t>
            </a:r>
            <a:r>
              <a:t>Group</a:t>
            </a:r>
          </a:p>
        </p:txBody>
      </p:sp>
      <p:sp>
        <p:nvSpPr>
          <p:cNvPr id="2105" name="object 17"/>
          <p:cNvSpPr/>
          <p:nvPr/>
        </p:nvSpPr>
        <p:spPr>
          <a:xfrm>
            <a:off x="2694993" y="3305795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6" name="object 18"/>
          <p:cNvSpPr txBox="1"/>
          <p:nvPr/>
        </p:nvSpPr>
        <p:spPr>
          <a:xfrm>
            <a:off x="2689349" y="3953052"/>
            <a:ext cx="4324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B</a:t>
            </a:r>
          </a:p>
        </p:txBody>
      </p:sp>
      <p:sp>
        <p:nvSpPr>
          <p:cNvPr id="2107" name="object 19"/>
          <p:cNvSpPr/>
          <p:nvPr/>
        </p:nvSpPr>
        <p:spPr>
          <a:xfrm>
            <a:off x="1102413" y="3305795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8" name="object 20"/>
          <p:cNvSpPr txBox="1"/>
          <p:nvPr/>
        </p:nvSpPr>
        <p:spPr>
          <a:xfrm>
            <a:off x="1098599" y="3953052"/>
            <a:ext cx="43243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A</a:t>
            </a:r>
          </a:p>
        </p:txBody>
      </p:sp>
      <p:sp>
        <p:nvSpPr>
          <p:cNvPr id="2109" name="object 21"/>
          <p:cNvSpPr/>
          <p:nvPr/>
        </p:nvSpPr>
        <p:spPr>
          <a:xfrm>
            <a:off x="4517135" y="1432560"/>
            <a:ext cx="2630425" cy="53644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15" name="object 22"/>
          <p:cNvGrpSpPr/>
          <p:nvPr/>
        </p:nvGrpSpPr>
        <p:grpSpPr>
          <a:xfrm>
            <a:off x="4559808" y="1454657"/>
            <a:ext cx="2505967" cy="373893"/>
            <a:chOff x="0" y="0"/>
            <a:chExt cx="2505965" cy="373891"/>
          </a:xfrm>
        </p:grpSpPr>
        <p:sp>
          <p:nvSpPr>
            <p:cNvPr id="2110" name="Shape"/>
            <p:cNvSpPr/>
            <p:nvPr/>
          </p:nvSpPr>
          <p:spPr>
            <a:xfrm>
              <a:off x="2428240" y="296163"/>
              <a:ext cx="71250" cy="7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1" name="Shape"/>
            <p:cNvSpPr/>
            <p:nvPr/>
          </p:nvSpPr>
          <p:spPr>
            <a:xfrm>
              <a:off x="2454147" y="186943"/>
              <a:ext cx="25912" cy="12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290"/>
                  </a:lnTo>
                  <a:lnTo>
                    <a:pt x="10800" y="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2" name="Shape"/>
            <p:cNvSpPr/>
            <p:nvPr/>
          </p:nvSpPr>
          <p:spPr>
            <a:xfrm>
              <a:off x="2480057" y="296163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3" name="Shape"/>
            <p:cNvSpPr/>
            <p:nvPr/>
          </p:nvSpPr>
          <p:spPr>
            <a:xfrm>
              <a:off x="0" y="-1"/>
              <a:ext cx="2454150" cy="19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8" y="0"/>
                  </a:moveTo>
                  <a:lnTo>
                    <a:pt x="0" y="0"/>
                  </a:lnTo>
                  <a:lnTo>
                    <a:pt x="0" y="20969"/>
                  </a:lnTo>
                  <a:lnTo>
                    <a:pt x="51" y="21600"/>
                  </a:lnTo>
                  <a:lnTo>
                    <a:pt x="21600" y="21600"/>
                  </a:lnTo>
                  <a:lnTo>
                    <a:pt x="21600" y="20200"/>
                  </a:lnTo>
                  <a:lnTo>
                    <a:pt x="228" y="20200"/>
                  </a:lnTo>
                  <a:lnTo>
                    <a:pt x="114" y="18800"/>
                  </a:lnTo>
                  <a:lnTo>
                    <a:pt x="228" y="1880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4" name="Shape"/>
            <p:cNvSpPr/>
            <p:nvPr/>
          </p:nvSpPr>
          <p:spPr>
            <a:xfrm>
              <a:off x="25907" y="173989"/>
              <a:ext cx="2454152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9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21372" y="10800"/>
                  </a:lnTo>
                  <a:lnTo>
                    <a:pt x="21486" y="21600"/>
                  </a:lnTo>
                  <a:lnTo>
                    <a:pt x="21600" y="21600"/>
                  </a:lnTo>
                  <a:lnTo>
                    <a:pt x="21600" y="487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16" name="object 23"/>
          <p:cNvSpPr/>
          <p:nvPr/>
        </p:nvSpPr>
        <p:spPr>
          <a:xfrm>
            <a:off x="2048254" y="1432560"/>
            <a:ext cx="2580135" cy="53644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21" name="object 24"/>
          <p:cNvGrpSpPr/>
          <p:nvPr/>
        </p:nvGrpSpPr>
        <p:grpSpPr>
          <a:xfrm>
            <a:off x="2130550" y="1454658"/>
            <a:ext cx="2455293" cy="373892"/>
            <a:chOff x="0" y="0"/>
            <a:chExt cx="2455292" cy="373891"/>
          </a:xfrm>
        </p:grpSpPr>
        <p:sp>
          <p:nvSpPr>
            <p:cNvPr id="2117" name="Shape"/>
            <p:cNvSpPr/>
            <p:nvPr/>
          </p:nvSpPr>
          <p:spPr>
            <a:xfrm>
              <a:off x="0" y="296163"/>
              <a:ext cx="71249" cy="7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8" name="Shape"/>
            <p:cNvSpPr/>
            <p:nvPr/>
          </p:nvSpPr>
          <p:spPr>
            <a:xfrm>
              <a:off x="25907" y="173989"/>
              <a:ext cx="2403478" cy="13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3" y="0"/>
                  </a:lnTo>
                  <a:lnTo>
                    <a:pt x="0" y="934"/>
                  </a:lnTo>
                  <a:lnTo>
                    <a:pt x="0" y="21600"/>
                  </a:lnTo>
                  <a:lnTo>
                    <a:pt x="233" y="21600"/>
                  </a:lnTo>
                  <a:lnTo>
                    <a:pt x="233" y="4141"/>
                  </a:lnTo>
                  <a:lnTo>
                    <a:pt x="116" y="4141"/>
                  </a:lnTo>
                  <a:lnTo>
                    <a:pt x="233" y="2071"/>
                  </a:lnTo>
                  <a:lnTo>
                    <a:pt x="21600" y="20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9" name="Shape"/>
            <p:cNvSpPr/>
            <p:nvPr/>
          </p:nvSpPr>
          <p:spPr>
            <a:xfrm>
              <a:off x="51815" y="173989"/>
              <a:ext cx="2403478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84" y="0"/>
                  </a:lnTo>
                  <a:lnTo>
                    <a:pt x="21367" y="10800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21549" y="21600"/>
                  </a:lnTo>
                  <a:lnTo>
                    <a:pt x="21600" y="16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0" name="Shape"/>
            <p:cNvSpPr/>
            <p:nvPr/>
          </p:nvSpPr>
          <p:spPr>
            <a:xfrm>
              <a:off x="2429383" y="-1"/>
              <a:ext cx="25910" cy="18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0103"/>
                  </a:lnTo>
                  <a:lnTo>
                    <a:pt x="21600" y="201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22" name="object 25"/>
          <p:cNvSpPr/>
          <p:nvPr/>
        </p:nvSpPr>
        <p:spPr>
          <a:xfrm>
            <a:off x="1249680" y="2714244"/>
            <a:ext cx="969265" cy="57150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3" name="object 26"/>
          <p:cNvSpPr/>
          <p:nvPr/>
        </p:nvSpPr>
        <p:spPr>
          <a:xfrm flipH="1">
            <a:off x="1305304" y="2748533"/>
            <a:ext cx="864619" cy="461394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4" name="object 27"/>
          <p:cNvSpPr/>
          <p:nvPr/>
        </p:nvSpPr>
        <p:spPr>
          <a:xfrm>
            <a:off x="2119883" y="2714244"/>
            <a:ext cx="833629" cy="57150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5" name="object 28"/>
          <p:cNvSpPr/>
          <p:nvPr/>
        </p:nvSpPr>
        <p:spPr>
          <a:xfrm>
            <a:off x="2169414" y="2748533"/>
            <a:ext cx="728855" cy="461394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6" name="object 29"/>
          <p:cNvSpPr/>
          <p:nvPr/>
        </p:nvSpPr>
        <p:spPr>
          <a:xfrm>
            <a:off x="6108191" y="2714244"/>
            <a:ext cx="967740" cy="57150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7" name="object 30"/>
          <p:cNvSpPr/>
          <p:nvPr/>
        </p:nvSpPr>
        <p:spPr>
          <a:xfrm flipH="1">
            <a:off x="6163817" y="2748533"/>
            <a:ext cx="862586" cy="461394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8" name="object 31"/>
          <p:cNvSpPr/>
          <p:nvPr/>
        </p:nvSpPr>
        <p:spPr>
          <a:xfrm>
            <a:off x="6976871" y="2714244"/>
            <a:ext cx="967740" cy="57150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9" name="object 32"/>
          <p:cNvSpPr/>
          <p:nvPr/>
        </p:nvSpPr>
        <p:spPr>
          <a:xfrm>
            <a:off x="7026402" y="2748533"/>
            <a:ext cx="862585" cy="461394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0" name="object 33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33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4" name="object 3"/>
          <p:cNvSpPr txBox="1"/>
          <p:nvPr>
            <p:ph type="title"/>
          </p:nvPr>
        </p:nvSpPr>
        <p:spPr>
          <a:xfrm>
            <a:off x="415542" y="139064"/>
            <a:ext cx="396049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Authorization</a:t>
            </a:r>
          </a:p>
        </p:txBody>
      </p:sp>
      <p:sp>
        <p:nvSpPr>
          <p:cNvPr id="2135" name="object 4"/>
          <p:cNvSpPr txBox="1"/>
          <p:nvPr/>
        </p:nvSpPr>
        <p:spPr>
          <a:xfrm>
            <a:off x="419506" y="955013"/>
            <a:ext cx="2157730" cy="852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b="1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Authorization</a:t>
            </a:r>
          </a:p>
          <a:p>
            <a:pPr marL="469900" indent="-457200">
              <a:spcBef>
                <a:spcPts val="600"/>
              </a:spcBef>
              <a:buSzPct val="100000"/>
              <a:buChar char="•"/>
              <a:tabLst>
                <a:tab pos="457200" algn="l"/>
                <a:tab pos="469900" algn="l"/>
              </a:tabLst>
              <a:defRPr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Policies:</a:t>
            </a:r>
          </a:p>
        </p:txBody>
      </p:sp>
      <p:sp>
        <p:nvSpPr>
          <p:cNvPr id="2136" name="object 5"/>
          <p:cNvSpPr txBox="1"/>
          <p:nvPr/>
        </p:nvSpPr>
        <p:spPr>
          <a:xfrm>
            <a:off x="876704" y="1974339"/>
            <a:ext cx="4460878" cy="137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marR="5080" indent="-287019">
              <a:buSzPct val="100000"/>
              <a:buChar char="•"/>
              <a:tabLst>
                <a:tab pos="292100" algn="l"/>
                <a:tab pos="2921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JSON documents to describe  permissions.</a:t>
            </a:r>
          </a:p>
          <a:p>
            <a:pPr marL="299084" indent="-287019">
              <a:spcBef>
                <a:spcPts val="500"/>
              </a:spcBef>
              <a:buSzPct val="100000"/>
              <a:buChar char="•"/>
              <a:tabLst>
                <a:tab pos="292100" algn="l"/>
                <a:tab pos="2921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assigned to </a:t>
            </a:r>
            <a:r>
              <a:rPr spc="0"/>
              <a:t>users, </a:t>
            </a:r>
            <a:r>
              <a:t>groups</a:t>
            </a:r>
            <a:r>
              <a:rPr spc="35"/>
              <a:t> </a:t>
            </a:r>
            <a:r>
              <a:t>or</a:t>
            </a:r>
          </a:p>
          <a:p>
            <a:pPr indent="299083">
              <a:defRPr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roles.</a:t>
            </a:r>
          </a:p>
        </p:txBody>
      </p:sp>
      <p:sp>
        <p:nvSpPr>
          <p:cNvPr id="2137" name="object 6"/>
          <p:cNvSpPr/>
          <p:nvPr/>
        </p:nvSpPr>
        <p:spPr>
          <a:xfrm>
            <a:off x="5552492" y="1126476"/>
            <a:ext cx="404263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8" name="object 7"/>
          <p:cNvSpPr/>
          <p:nvPr/>
        </p:nvSpPr>
        <p:spPr>
          <a:xfrm>
            <a:off x="7128550" y="1118856"/>
            <a:ext cx="577517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9" name="object 8"/>
          <p:cNvSpPr txBox="1"/>
          <p:nvPr/>
        </p:nvSpPr>
        <p:spPr>
          <a:xfrm>
            <a:off x="5476494" y="1773427"/>
            <a:ext cx="5746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140" name="object 9"/>
          <p:cNvSpPr txBox="1"/>
          <p:nvPr/>
        </p:nvSpPr>
        <p:spPr>
          <a:xfrm>
            <a:off x="7106156" y="1773427"/>
            <a:ext cx="67373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141" name="object 10"/>
          <p:cNvSpPr txBox="1"/>
          <p:nvPr/>
        </p:nvSpPr>
        <p:spPr>
          <a:xfrm>
            <a:off x="6231763" y="2623565"/>
            <a:ext cx="6381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4"/>
              <a:t>Roles</a:t>
            </a:r>
          </a:p>
        </p:txBody>
      </p:sp>
      <p:sp>
        <p:nvSpPr>
          <p:cNvPr id="2142" name="object 11"/>
          <p:cNvSpPr/>
          <p:nvPr/>
        </p:nvSpPr>
        <p:spPr>
          <a:xfrm>
            <a:off x="6275832" y="2060448"/>
            <a:ext cx="548641" cy="46939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3" name="object 12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object 11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46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7" name="object 3"/>
          <p:cNvSpPr txBox="1"/>
          <p:nvPr>
            <p:ph type="title"/>
          </p:nvPr>
        </p:nvSpPr>
        <p:spPr>
          <a:xfrm>
            <a:off x="415544" y="139064"/>
            <a:ext cx="440753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IAM Policy</a:t>
            </a:r>
            <a:r>
              <a:rPr spc="0"/>
              <a:t> </a:t>
            </a:r>
            <a:r>
              <a:t>Elements</a:t>
            </a:r>
          </a:p>
        </p:txBody>
      </p:sp>
      <p:sp>
        <p:nvSpPr>
          <p:cNvPr id="2148" name="object 4"/>
          <p:cNvSpPr txBox="1"/>
          <p:nvPr/>
        </p:nvSpPr>
        <p:spPr>
          <a:xfrm>
            <a:off x="49528" y="793239"/>
            <a:ext cx="3644269" cy="3226308"/>
          </a:xfrm>
          <a:prstGeom prst="rect">
            <a:avLst/>
          </a:prstGeom>
          <a:solidFill>
            <a:srgbClr val="C9E9AB"/>
          </a:solidFill>
          <a:ln w="25907">
            <a:solidFill>
              <a:srgbClr val="2222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805">
              <a:spcBef>
                <a:spcPts val="200"/>
              </a:spcBef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28575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Version</a:t>
            </a:r>
            <a:r>
              <a:t>":</a:t>
            </a:r>
            <a:r>
              <a:rPr spc="-35"/>
              <a:t> </a:t>
            </a:r>
            <a:r>
              <a:t>"2012-10-17",</a:t>
            </a:r>
          </a:p>
          <a:p>
            <a:pPr indent="28575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Statement</a:t>
            </a:r>
            <a:r>
              <a:t>":</a:t>
            </a:r>
            <a:r>
              <a:rPr spc="-45"/>
              <a:t> </a:t>
            </a:r>
            <a:r>
              <a:t>[</a:t>
            </a:r>
          </a:p>
          <a:p>
            <a:pPr indent="41719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54673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"Sid":</a:t>
            </a:r>
            <a:r>
              <a:rPr spc="-15"/>
              <a:t> </a:t>
            </a:r>
            <a:r>
              <a:rPr spc="-5"/>
              <a:t>"Stmt1453690971587",</a:t>
            </a:r>
          </a:p>
          <a:p>
            <a:pPr marR="1522094" indent="67754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Action</a:t>
            </a:r>
            <a:r>
              <a:t>": [  "ec2:Describe*",  </a:t>
            </a:r>
            <a:r>
              <a:rPr spc="-5"/>
              <a:t>"ec2:StartInstances",  </a:t>
            </a:r>
            <a:r>
              <a:t>"ec2:StopInstances”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],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Effect</a:t>
            </a:r>
            <a:r>
              <a:t>":</a:t>
            </a:r>
            <a:r>
              <a:rPr spc="-35"/>
              <a:t> </a:t>
            </a:r>
            <a:r>
              <a:t>"Allow",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Resource</a:t>
            </a:r>
            <a:r>
              <a:t>":</a:t>
            </a:r>
            <a:r>
              <a:rPr spc="-35"/>
              <a:t> </a:t>
            </a:r>
            <a:r>
              <a:t>"*",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Condition</a:t>
            </a:r>
            <a:r>
              <a:t>":</a:t>
            </a:r>
            <a:r>
              <a:rPr spc="-45"/>
              <a:t> </a:t>
            </a:r>
            <a:r>
              <a:t>{</a:t>
            </a:r>
          </a:p>
          <a:p>
            <a:pPr indent="87439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"IpAddress":</a:t>
            </a:r>
            <a:r>
              <a:rPr spc="-35"/>
              <a:t> </a:t>
            </a:r>
            <a:r>
              <a:t>{</a:t>
            </a:r>
          </a:p>
          <a:p>
            <a:pPr indent="107124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"aws:SourceIp":</a:t>
            </a:r>
            <a:r>
              <a:rPr spc="-50"/>
              <a:t> </a:t>
            </a:r>
            <a:r>
              <a:t>"54.64.34.65/32”</a:t>
            </a:r>
          </a:p>
          <a:p>
            <a:pPr indent="87439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indent="48133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},</a:t>
            </a:r>
          </a:p>
          <a:p>
            <a:pPr indent="48133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"Sid":</a:t>
            </a:r>
            <a:r>
              <a:rPr spc="-20"/>
              <a:t> </a:t>
            </a:r>
            <a:r>
              <a:t>"Stmt1453690998327",</a:t>
            </a:r>
          </a:p>
          <a:p>
            <a:pPr marR="1910713"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"Action": [  "s3:GetObjec</a:t>
            </a:r>
            <a:r>
              <a:rPr spc="-10"/>
              <a:t>t</a:t>
            </a:r>
            <a:r>
              <a:t>*”</a:t>
            </a:r>
          </a:p>
          <a:p>
            <a:pPr indent="67818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],</a:t>
            </a:r>
          </a:p>
          <a:p>
            <a:pPr indent="74231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"Effect":</a:t>
            </a:r>
            <a:r>
              <a:rPr spc="-35"/>
              <a:t> </a:t>
            </a:r>
            <a:r>
              <a:t>"Allow",</a:t>
            </a:r>
          </a:p>
          <a:p>
            <a:pPr indent="74231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"Resource":</a:t>
            </a:r>
            <a:r>
              <a:rPr spc="-15"/>
              <a:t> </a:t>
            </a:r>
            <a:r>
              <a:rPr spc="-5"/>
              <a:t>"arn:aws:s3:::example_bucket/*”</a:t>
            </a:r>
          </a:p>
          <a:p>
            <a:pPr indent="54800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indent="67818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</a:t>
            </a:r>
          </a:p>
          <a:p>
            <a:pPr indent="9080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149" name="object 5"/>
          <p:cNvSpPr/>
          <p:nvPr/>
        </p:nvSpPr>
        <p:spPr>
          <a:xfrm>
            <a:off x="3697223" y="2234183"/>
            <a:ext cx="1446278" cy="30175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0" name="object 6"/>
          <p:cNvSpPr/>
          <p:nvPr/>
        </p:nvSpPr>
        <p:spPr>
          <a:xfrm>
            <a:off x="3744467" y="2264664"/>
            <a:ext cx="1350266" cy="195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1" name="object 7"/>
          <p:cNvSpPr/>
          <p:nvPr/>
        </p:nvSpPr>
        <p:spPr>
          <a:xfrm>
            <a:off x="3744467" y="2264664"/>
            <a:ext cx="1350266" cy="195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040" y="5400"/>
                </a:lnTo>
                <a:lnTo>
                  <a:pt x="20040" y="0"/>
                </a:lnTo>
                <a:lnTo>
                  <a:pt x="21600" y="10800"/>
                </a:lnTo>
                <a:lnTo>
                  <a:pt x="20040" y="21600"/>
                </a:lnTo>
                <a:lnTo>
                  <a:pt x="20040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2" name="object 8"/>
          <p:cNvSpPr/>
          <p:nvPr/>
        </p:nvSpPr>
        <p:spPr>
          <a:xfrm>
            <a:off x="5138928" y="2001010"/>
            <a:ext cx="545593" cy="75285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3" name="object 9"/>
          <p:cNvSpPr txBox="1"/>
          <p:nvPr/>
        </p:nvSpPr>
        <p:spPr>
          <a:xfrm>
            <a:off x="5057394" y="2803398"/>
            <a:ext cx="711837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5559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154" name="object 10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object 1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57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8" name="object 3"/>
          <p:cNvSpPr txBox="1"/>
          <p:nvPr>
            <p:ph type="title"/>
          </p:nvPr>
        </p:nvSpPr>
        <p:spPr>
          <a:xfrm>
            <a:off x="415542" y="139064"/>
            <a:ext cx="484949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Policy Assignment</a:t>
            </a:r>
          </a:p>
        </p:txBody>
      </p:sp>
      <p:sp>
        <p:nvSpPr>
          <p:cNvPr id="2159" name="object 4"/>
          <p:cNvSpPr/>
          <p:nvPr/>
        </p:nvSpPr>
        <p:spPr>
          <a:xfrm>
            <a:off x="1085649" y="2205468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0" name="object 5"/>
          <p:cNvSpPr/>
          <p:nvPr/>
        </p:nvSpPr>
        <p:spPr>
          <a:xfrm>
            <a:off x="7690904" y="2306052"/>
            <a:ext cx="577517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1" name="object 6"/>
          <p:cNvSpPr txBox="1"/>
          <p:nvPr/>
        </p:nvSpPr>
        <p:spPr>
          <a:xfrm>
            <a:off x="1009599" y="2851480"/>
            <a:ext cx="5746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9"/>
              <a:t> </a:t>
            </a:r>
            <a:r>
              <a:rPr spc="-9"/>
              <a:t>User</a:t>
            </a:r>
          </a:p>
        </p:txBody>
      </p:sp>
      <p:sp>
        <p:nvSpPr>
          <p:cNvPr id="2162" name="object 7"/>
          <p:cNvSpPr txBox="1"/>
          <p:nvPr/>
        </p:nvSpPr>
        <p:spPr>
          <a:xfrm>
            <a:off x="7668514" y="2953255"/>
            <a:ext cx="67373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163" name="object 8"/>
          <p:cNvSpPr/>
          <p:nvPr/>
        </p:nvSpPr>
        <p:spPr>
          <a:xfrm>
            <a:off x="1608498" y="2453925"/>
            <a:ext cx="2408767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4" name="object 9"/>
          <p:cNvSpPr/>
          <p:nvPr/>
        </p:nvSpPr>
        <p:spPr>
          <a:xfrm>
            <a:off x="1638299" y="2465832"/>
            <a:ext cx="2331723" cy="1905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5" name="object 10"/>
          <p:cNvSpPr/>
          <p:nvPr/>
        </p:nvSpPr>
        <p:spPr>
          <a:xfrm>
            <a:off x="1638299" y="2465832"/>
            <a:ext cx="2331722" cy="19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6" name="object 11"/>
          <p:cNvSpPr/>
          <p:nvPr/>
        </p:nvSpPr>
        <p:spPr>
          <a:xfrm>
            <a:off x="5108447" y="2449353"/>
            <a:ext cx="2408767" cy="2600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7" name="object 12"/>
          <p:cNvSpPr/>
          <p:nvPr/>
        </p:nvSpPr>
        <p:spPr>
          <a:xfrm>
            <a:off x="5155691" y="2461260"/>
            <a:ext cx="2331721" cy="19050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8" name="object 13"/>
          <p:cNvSpPr/>
          <p:nvPr/>
        </p:nvSpPr>
        <p:spPr>
          <a:xfrm>
            <a:off x="5155691" y="2461260"/>
            <a:ext cx="2331721" cy="19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8" y="5400"/>
                </a:lnTo>
                <a:lnTo>
                  <a:pt x="20718" y="0"/>
                </a:lnTo>
                <a:lnTo>
                  <a:pt x="21600" y="10800"/>
                </a:lnTo>
                <a:lnTo>
                  <a:pt x="20718" y="21600"/>
                </a:lnTo>
                <a:lnTo>
                  <a:pt x="2071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9" name="object 14"/>
          <p:cNvSpPr txBox="1"/>
          <p:nvPr/>
        </p:nvSpPr>
        <p:spPr>
          <a:xfrm>
            <a:off x="2507742" y="2332988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170" name="object 15"/>
          <p:cNvSpPr txBox="1"/>
          <p:nvPr/>
        </p:nvSpPr>
        <p:spPr>
          <a:xfrm>
            <a:off x="6026277" y="2324224"/>
            <a:ext cx="590552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171" name="object 16"/>
          <p:cNvSpPr/>
          <p:nvPr/>
        </p:nvSpPr>
        <p:spPr>
          <a:xfrm>
            <a:off x="4299203" y="2001010"/>
            <a:ext cx="545593" cy="75285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2" name="object 17"/>
          <p:cNvSpPr txBox="1"/>
          <p:nvPr/>
        </p:nvSpPr>
        <p:spPr>
          <a:xfrm>
            <a:off x="4217670" y="2803398"/>
            <a:ext cx="710567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92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173" name="object 18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object 2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76" name="object 2"/>
          <p:cNvSpPr txBox="1"/>
          <p:nvPr>
            <p:ph type="title"/>
          </p:nvPr>
        </p:nvSpPr>
        <p:spPr>
          <a:xfrm>
            <a:off x="415542" y="139064"/>
            <a:ext cx="484949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Policy Assignment</a:t>
            </a:r>
          </a:p>
        </p:txBody>
      </p:sp>
      <p:sp>
        <p:nvSpPr>
          <p:cNvPr id="2177" name="object 3"/>
          <p:cNvSpPr/>
          <p:nvPr/>
        </p:nvSpPr>
        <p:spPr>
          <a:xfrm>
            <a:off x="1085649" y="2205468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8" name="object 4"/>
          <p:cNvSpPr/>
          <p:nvPr/>
        </p:nvSpPr>
        <p:spPr>
          <a:xfrm>
            <a:off x="7690904" y="2306052"/>
            <a:ext cx="577517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9" name="object 5"/>
          <p:cNvSpPr txBox="1"/>
          <p:nvPr/>
        </p:nvSpPr>
        <p:spPr>
          <a:xfrm>
            <a:off x="1009599" y="2851480"/>
            <a:ext cx="5746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9"/>
              <a:t> </a:t>
            </a:r>
            <a:r>
              <a:rPr spc="-9"/>
              <a:t>User</a:t>
            </a:r>
          </a:p>
        </p:txBody>
      </p:sp>
      <p:sp>
        <p:nvSpPr>
          <p:cNvPr id="2180" name="object 6"/>
          <p:cNvSpPr txBox="1"/>
          <p:nvPr/>
        </p:nvSpPr>
        <p:spPr>
          <a:xfrm>
            <a:off x="7668514" y="2953255"/>
            <a:ext cx="67373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181" name="object 7"/>
          <p:cNvSpPr/>
          <p:nvPr/>
        </p:nvSpPr>
        <p:spPr>
          <a:xfrm>
            <a:off x="1608498" y="2453925"/>
            <a:ext cx="2408767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2" name="object 8"/>
          <p:cNvSpPr/>
          <p:nvPr/>
        </p:nvSpPr>
        <p:spPr>
          <a:xfrm>
            <a:off x="1638299" y="2465832"/>
            <a:ext cx="2331723" cy="1905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3" name="object 9"/>
          <p:cNvSpPr/>
          <p:nvPr/>
        </p:nvSpPr>
        <p:spPr>
          <a:xfrm>
            <a:off x="1638299" y="2465832"/>
            <a:ext cx="2331722" cy="19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4" name="object 10"/>
          <p:cNvSpPr/>
          <p:nvPr/>
        </p:nvSpPr>
        <p:spPr>
          <a:xfrm>
            <a:off x="5108447" y="2449353"/>
            <a:ext cx="2408767" cy="2600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5" name="object 11"/>
          <p:cNvSpPr/>
          <p:nvPr/>
        </p:nvSpPr>
        <p:spPr>
          <a:xfrm>
            <a:off x="5155691" y="2461260"/>
            <a:ext cx="2331721" cy="19050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6" name="object 12"/>
          <p:cNvSpPr/>
          <p:nvPr/>
        </p:nvSpPr>
        <p:spPr>
          <a:xfrm>
            <a:off x="5155691" y="2461260"/>
            <a:ext cx="2331721" cy="19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8" y="5400"/>
                </a:lnTo>
                <a:lnTo>
                  <a:pt x="20718" y="0"/>
                </a:lnTo>
                <a:lnTo>
                  <a:pt x="21600" y="10800"/>
                </a:lnTo>
                <a:lnTo>
                  <a:pt x="20718" y="21600"/>
                </a:lnTo>
                <a:lnTo>
                  <a:pt x="2071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7" name="object 13"/>
          <p:cNvSpPr/>
          <p:nvPr/>
        </p:nvSpPr>
        <p:spPr>
          <a:xfrm>
            <a:off x="4297679" y="3992879"/>
            <a:ext cx="548641" cy="47091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8" name="object 14"/>
          <p:cNvSpPr txBox="1"/>
          <p:nvPr/>
        </p:nvSpPr>
        <p:spPr>
          <a:xfrm>
            <a:off x="4253610" y="4480354"/>
            <a:ext cx="63817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4"/>
              <a:t>Roles</a:t>
            </a:r>
          </a:p>
        </p:txBody>
      </p:sp>
      <p:sp>
        <p:nvSpPr>
          <p:cNvPr id="2189" name="object 15"/>
          <p:cNvSpPr/>
          <p:nvPr/>
        </p:nvSpPr>
        <p:spPr>
          <a:xfrm>
            <a:off x="4441316" y="2973321"/>
            <a:ext cx="261367" cy="99733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0" name="object 16"/>
          <p:cNvSpPr/>
          <p:nvPr/>
        </p:nvSpPr>
        <p:spPr>
          <a:xfrm>
            <a:off x="4475988" y="2997705"/>
            <a:ext cx="192026" cy="92049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1" name="object 17"/>
          <p:cNvSpPr/>
          <p:nvPr/>
        </p:nvSpPr>
        <p:spPr>
          <a:xfrm>
            <a:off x="4475988" y="2997705"/>
            <a:ext cx="192027" cy="92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19347"/>
                </a:lnTo>
                <a:lnTo>
                  <a:pt x="21600" y="19347"/>
                </a:lnTo>
                <a:lnTo>
                  <a:pt x="10800" y="21600"/>
                </a:lnTo>
                <a:lnTo>
                  <a:pt x="0" y="19347"/>
                </a:lnTo>
                <a:lnTo>
                  <a:pt x="5400" y="19347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2" name="object 18"/>
          <p:cNvSpPr txBox="1"/>
          <p:nvPr/>
        </p:nvSpPr>
        <p:spPr>
          <a:xfrm>
            <a:off x="2507742" y="2332988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193" name="object 19"/>
          <p:cNvSpPr txBox="1"/>
          <p:nvPr/>
        </p:nvSpPr>
        <p:spPr>
          <a:xfrm>
            <a:off x="6026277" y="2324224"/>
            <a:ext cx="590552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194" name="object 20"/>
          <p:cNvSpPr txBox="1"/>
          <p:nvPr/>
        </p:nvSpPr>
        <p:spPr>
          <a:xfrm rot="5400000">
            <a:off x="4447068" y="3341796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0"/>
              <a:t>s</a:t>
            </a:r>
            <a:r>
              <a:rPr spc="-4"/>
              <a:t>s</a:t>
            </a:r>
            <a:r>
              <a:rPr spc="0"/>
              <a:t>ig</a:t>
            </a:r>
            <a:r>
              <a:rPr spc="4"/>
              <a:t>n</a:t>
            </a:r>
            <a:r>
              <a:rPr spc="0"/>
              <a:t>ed</a:t>
            </a:r>
          </a:p>
        </p:txBody>
      </p:sp>
      <p:sp>
        <p:nvSpPr>
          <p:cNvPr id="2195" name="object 21"/>
          <p:cNvSpPr/>
          <p:nvPr/>
        </p:nvSpPr>
        <p:spPr>
          <a:xfrm>
            <a:off x="4299203" y="2001010"/>
            <a:ext cx="545593" cy="75285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6" name="object 22"/>
          <p:cNvSpPr txBox="1"/>
          <p:nvPr/>
        </p:nvSpPr>
        <p:spPr>
          <a:xfrm>
            <a:off x="4217670" y="2803398"/>
            <a:ext cx="710567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92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197" name="object 23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object 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00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1" name="object 3"/>
          <p:cNvSpPr txBox="1"/>
          <p:nvPr>
            <p:ph type="title"/>
          </p:nvPr>
        </p:nvSpPr>
        <p:spPr>
          <a:xfrm>
            <a:off x="415544" y="139064"/>
            <a:ext cx="2651126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IAM</a:t>
            </a:r>
            <a:r>
              <a:rPr spc="0"/>
              <a:t> </a:t>
            </a:r>
            <a:r>
              <a:t>Roles</a:t>
            </a:r>
          </a:p>
        </p:txBody>
      </p:sp>
      <p:sp>
        <p:nvSpPr>
          <p:cNvPr id="2202" name="object 4"/>
          <p:cNvSpPr txBox="1"/>
          <p:nvPr/>
        </p:nvSpPr>
        <p:spPr>
          <a:xfrm>
            <a:off x="419505" y="962023"/>
            <a:ext cx="7840982" cy="1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spc="0"/>
              <a:t>IAM </a:t>
            </a:r>
            <a:r>
              <a:t>role uses a</a:t>
            </a:r>
            <a:r>
              <a:rPr spc="-10"/>
              <a:t> </a:t>
            </a:r>
            <a:r>
              <a:rPr spc="-30"/>
              <a:t>policy.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spc="0"/>
              <a:t>IAM </a:t>
            </a:r>
            <a:r>
              <a:t>role has no associated</a:t>
            </a:r>
            <a:r>
              <a:rPr spc="25"/>
              <a:t> </a:t>
            </a:r>
            <a:r>
              <a:t>credentials.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users, </a:t>
            </a:r>
            <a:r>
              <a:rPr spc="-5"/>
              <a:t>applications, and services </a:t>
            </a:r>
            <a:r>
              <a:t>may </a:t>
            </a:r>
            <a:r>
              <a:rPr spc="-5"/>
              <a:t>assume </a:t>
            </a:r>
            <a:r>
              <a:t>IAM  </a:t>
            </a:r>
            <a:r>
              <a:rPr spc="-5"/>
              <a:t>roles.</a:t>
            </a:r>
          </a:p>
        </p:txBody>
      </p:sp>
      <p:sp>
        <p:nvSpPr>
          <p:cNvPr id="2203" name="object 5"/>
          <p:cNvSpPr/>
          <p:nvPr/>
        </p:nvSpPr>
        <p:spPr>
          <a:xfrm>
            <a:off x="6955535" y="3022092"/>
            <a:ext cx="880874" cy="7559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4" name="object 6"/>
          <p:cNvSpPr txBox="1"/>
          <p:nvPr/>
        </p:nvSpPr>
        <p:spPr>
          <a:xfrm>
            <a:off x="6972044" y="3843020"/>
            <a:ext cx="8845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0"/>
              <a:t> </a:t>
            </a:r>
            <a:r>
              <a:rPr spc="-5"/>
              <a:t>Roles</a:t>
            </a:r>
          </a:p>
        </p:txBody>
      </p:sp>
      <p:sp>
        <p:nvSpPr>
          <p:cNvPr id="2205" name="object 7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object 3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08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9" name="object 3"/>
          <p:cNvSpPr txBox="1"/>
          <p:nvPr>
            <p:ph type="title"/>
          </p:nvPr>
        </p:nvSpPr>
        <p:spPr>
          <a:xfrm>
            <a:off x="415542" y="139064"/>
            <a:ext cx="484949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Policy Assignment</a:t>
            </a:r>
          </a:p>
        </p:txBody>
      </p:sp>
      <p:sp>
        <p:nvSpPr>
          <p:cNvPr id="2210" name="object 4"/>
          <p:cNvSpPr/>
          <p:nvPr/>
        </p:nvSpPr>
        <p:spPr>
          <a:xfrm>
            <a:off x="1085649" y="2205468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1" name="object 5"/>
          <p:cNvSpPr/>
          <p:nvPr/>
        </p:nvSpPr>
        <p:spPr>
          <a:xfrm>
            <a:off x="7690904" y="2306052"/>
            <a:ext cx="577517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2" name="object 6"/>
          <p:cNvSpPr txBox="1"/>
          <p:nvPr/>
        </p:nvSpPr>
        <p:spPr>
          <a:xfrm>
            <a:off x="1009599" y="2851480"/>
            <a:ext cx="57467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9"/>
              <a:t> </a:t>
            </a:r>
            <a:r>
              <a:rPr spc="-9"/>
              <a:t>User</a:t>
            </a:r>
          </a:p>
        </p:txBody>
      </p:sp>
      <p:sp>
        <p:nvSpPr>
          <p:cNvPr id="2213" name="object 7"/>
          <p:cNvSpPr txBox="1"/>
          <p:nvPr/>
        </p:nvSpPr>
        <p:spPr>
          <a:xfrm>
            <a:off x="7668514" y="2953255"/>
            <a:ext cx="67373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214" name="object 8"/>
          <p:cNvSpPr/>
          <p:nvPr/>
        </p:nvSpPr>
        <p:spPr>
          <a:xfrm>
            <a:off x="1608498" y="2453925"/>
            <a:ext cx="2408767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5" name="object 9"/>
          <p:cNvSpPr/>
          <p:nvPr/>
        </p:nvSpPr>
        <p:spPr>
          <a:xfrm>
            <a:off x="1638299" y="2465832"/>
            <a:ext cx="2331723" cy="1905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6" name="object 10"/>
          <p:cNvSpPr/>
          <p:nvPr/>
        </p:nvSpPr>
        <p:spPr>
          <a:xfrm>
            <a:off x="1638299" y="2465832"/>
            <a:ext cx="2331722" cy="19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7" name="object 11"/>
          <p:cNvSpPr/>
          <p:nvPr/>
        </p:nvSpPr>
        <p:spPr>
          <a:xfrm>
            <a:off x="5108447" y="2449353"/>
            <a:ext cx="2408767" cy="2600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8" name="object 12"/>
          <p:cNvSpPr/>
          <p:nvPr/>
        </p:nvSpPr>
        <p:spPr>
          <a:xfrm>
            <a:off x="5155691" y="2461260"/>
            <a:ext cx="2331721" cy="19050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9" name="object 13"/>
          <p:cNvSpPr/>
          <p:nvPr/>
        </p:nvSpPr>
        <p:spPr>
          <a:xfrm>
            <a:off x="5155691" y="2461260"/>
            <a:ext cx="2331721" cy="19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8" y="5400"/>
                </a:lnTo>
                <a:lnTo>
                  <a:pt x="20718" y="0"/>
                </a:lnTo>
                <a:lnTo>
                  <a:pt x="21600" y="10800"/>
                </a:lnTo>
                <a:lnTo>
                  <a:pt x="20718" y="21600"/>
                </a:lnTo>
                <a:lnTo>
                  <a:pt x="2071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0" name="object 14"/>
          <p:cNvSpPr/>
          <p:nvPr/>
        </p:nvSpPr>
        <p:spPr>
          <a:xfrm>
            <a:off x="4297679" y="3992879"/>
            <a:ext cx="548641" cy="47091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1" name="object 15"/>
          <p:cNvSpPr txBox="1"/>
          <p:nvPr/>
        </p:nvSpPr>
        <p:spPr>
          <a:xfrm>
            <a:off x="4253610" y="4480354"/>
            <a:ext cx="63817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4"/>
              <a:t>Roles</a:t>
            </a:r>
          </a:p>
        </p:txBody>
      </p:sp>
      <p:sp>
        <p:nvSpPr>
          <p:cNvPr id="2222" name="object 16"/>
          <p:cNvSpPr/>
          <p:nvPr/>
        </p:nvSpPr>
        <p:spPr>
          <a:xfrm>
            <a:off x="4441316" y="2973321"/>
            <a:ext cx="261367" cy="99733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3" name="object 17"/>
          <p:cNvSpPr/>
          <p:nvPr/>
        </p:nvSpPr>
        <p:spPr>
          <a:xfrm>
            <a:off x="4475988" y="2997705"/>
            <a:ext cx="192026" cy="92049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4" name="object 18"/>
          <p:cNvSpPr/>
          <p:nvPr/>
        </p:nvSpPr>
        <p:spPr>
          <a:xfrm>
            <a:off x="4475988" y="2997705"/>
            <a:ext cx="192027" cy="92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19347"/>
                </a:lnTo>
                <a:lnTo>
                  <a:pt x="21600" y="19347"/>
                </a:lnTo>
                <a:lnTo>
                  <a:pt x="10800" y="21600"/>
                </a:lnTo>
                <a:lnTo>
                  <a:pt x="0" y="19347"/>
                </a:lnTo>
                <a:lnTo>
                  <a:pt x="5400" y="19347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5" name="object 19"/>
          <p:cNvSpPr txBox="1"/>
          <p:nvPr/>
        </p:nvSpPr>
        <p:spPr>
          <a:xfrm>
            <a:off x="2503677" y="2340099"/>
            <a:ext cx="590552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226" name="object 20"/>
          <p:cNvSpPr txBox="1"/>
          <p:nvPr/>
        </p:nvSpPr>
        <p:spPr>
          <a:xfrm>
            <a:off x="6026277" y="2326002"/>
            <a:ext cx="590552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227" name="object 21"/>
          <p:cNvSpPr txBox="1"/>
          <p:nvPr/>
        </p:nvSpPr>
        <p:spPr>
          <a:xfrm rot="5400000">
            <a:off x="4447068" y="3341796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0"/>
              <a:t>s</a:t>
            </a:r>
            <a:r>
              <a:rPr spc="-4"/>
              <a:t>s</a:t>
            </a:r>
            <a:r>
              <a:rPr spc="0"/>
              <a:t>ig</a:t>
            </a:r>
            <a:r>
              <a:rPr spc="4"/>
              <a:t>n</a:t>
            </a:r>
            <a:r>
              <a:rPr spc="0"/>
              <a:t>ed</a:t>
            </a:r>
          </a:p>
        </p:txBody>
      </p:sp>
      <p:sp>
        <p:nvSpPr>
          <p:cNvPr id="2228" name="object 22"/>
          <p:cNvSpPr/>
          <p:nvPr/>
        </p:nvSpPr>
        <p:spPr>
          <a:xfrm>
            <a:off x="4299203" y="2001010"/>
            <a:ext cx="545593" cy="75285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9" name="object 23"/>
          <p:cNvSpPr txBox="1"/>
          <p:nvPr/>
        </p:nvSpPr>
        <p:spPr>
          <a:xfrm>
            <a:off x="4217670" y="2803398"/>
            <a:ext cx="710567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92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230" name="object 24"/>
          <p:cNvSpPr/>
          <p:nvPr/>
        </p:nvSpPr>
        <p:spPr>
          <a:xfrm>
            <a:off x="1081077" y="3862056"/>
            <a:ext cx="404263" cy="5486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1" name="object 25"/>
          <p:cNvSpPr txBox="1"/>
          <p:nvPr/>
        </p:nvSpPr>
        <p:spPr>
          <a:xfrm>
            <a:off x="1005635" y="4460544"/>
            <a:ext cx="574678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232" name="object 26"/>
          <p:cNvSpPr/>
          <p:nvPr/>
        </p:nvSpPr>
        <p:spPr>
          <a:xfrm>
            <a:off x="1603926" y="4110513"/>
            <a:ext cx="2408767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3" name="object 27"/>
          <p:cNvSpPr/>
          <p:nvPr/>
        </p:nvSpPr>
        <p:spPr>
          <a:xfrm>
            <a:off x="1633726" y="4122420"/>
            <a:ext cx="2331723" cy="19050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4" name="object 28"/>
          <p:cNvSpPr/>
          <p:nvPr/>
        </p:nvSpPr>
        <p:spPr>
          <a:xfrm>
            <a:off x="1633726" y="4122420"/>
            <a:ext cx="2331723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5" name="object 29"/>
          <p:cNvSpPr txBox="1"/>
          <p:nvPr/>
        </p:nvSpPr>
        <p:spPr>
          <a:xfrm>
            <a:off x="2511298" y="4009745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umed</a:t>
            </a:r>
          </a:p>
        </p:txBody>
      </p:sp>
      <p:sp>
        <p:nvSpPr>
          <p:cNvPr id="2236" name="object 30"/>
          <p:cNvSpPr/>
          <p:nvPr/>
        </p:nvSpPr>
        <p:spPr>
          <a:xfrm>
            <a:off x="5117591" y="4104513"/>
            <a:ext cx="2407106" cy="26136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7" name="object 31"/>
          <p:cNvSpPr/>
          <p:nvPr/>
        </p:nvSpPr>
        <p:spPr>
          <a:xfrm>
            <a:off x="5164835" y="4116323"/>
            <a:ext cx="2330197" cy="19202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8" name="object 32"/>
          <p:cNvSpPr/>
          <p:nvPr/>
        </p:nvSpPr>
        <p:spPr>
          <a:xfrm>
            <a:off x="5164835" y="4116323"/>
            <a:ext cx="2330197" cy="19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0" y="5400"/>
                </a:lnTo>
                <a:lnTo>
                  <a:pt x="20710" y="0"/>
                </a:lnTo>
                <a:lnTo>
                  <a:pt x="21600" y="10800"/>
                </a:lnTo>
                <a:lnTo>
                  <a:pt x="20710" y="21600"/>
                </a:lnTo>
                <a:lnTo>
                  <a:pt x="20710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9" name="object 33"/>
          <p:cNvSpPr txBox="1"/>
          <p:nvPr/>
        </p:nvSpPr>
        <p:spPr>
          <a:xfrm>
            <a:off x="6085459" y="4006696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umed</a:t>
            </a:r>
          </a:p>
        </p:txBody>
      </p:sp>
      <p:sp>
        <p:nvSpPr>
          <p:cNvPr id="2240" name="object 34"/>
          <p:cNvSpPr/>
          <p:nvPr/>
        </p:nvSpPr>
        <p:spPr>
          <a:xfrm>
            <a:off x="7641614" y="3952614"/>
            <a:ext cx="558748" cy="365681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1" name="object 35"/>
          <p:cNvSpPr txBox="1"/>
          <p:nvPr/>
        </p:nvSpPr>
        <p:spPr>
          <a:xfrm>
            <a:off x="7420102" y="4346244"/>
            <a:ext cx="100393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9"/>
              <a:t> </a:t>
            </a:r>
            <a:r>
              <a:rPr spc="-4"/>
              <a:t>Resources</a:t>
            </a:r>
          </a:p>
        </p:txBody>
      </p:sp>
      <p:sp>
        <p:nvSpPr>
          <p:cNvPr id="2242" name="object 36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object 10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45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6" name="object 3"/>
          <p:cNvSpPr txBox="1"/>
          <p:nvPr>
            <p:ph type="title"/>
          </p:nvPr>
        </p:nvSpPr>
        <p:spPr>
          <a:xfrm>
            <a:off x="415543" y="139065"/>
            <a:ext cx="6292853" cy="878839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 sz="2800">
                <a:solidFill>
                  <a:srgbClr val="4D4D4B"/>
                </a:solidFill>
              </a:defRPr>
            </a:pPr>
            <a:r>
              <a:t>Example: Application Access to</a:t>
            </a:r>
            <a:r>
              <a:rPr spc="-300"/>
              <a:t> </a:t>
            </a:r>
            <a:r>
              <a:t>AWS  Resources</a:t>
            </a:r>
          </a:p>
        </p:txBody>
      </p:sp>
      <p:sp>
        <p:nvSpPr>
          <p:cNvPr id="2247" name="object 4"/>
          <p:cNvSpPr txBox="1"/>
          <p:nvPr/>
        </p:nvSpPr>
        <p:spPr>
          <a:xfrm>
            <a:off x="419505" y="1332941"/>
            <a:ext cx="7873366" cy="209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Python application hosted </a:t>
            </a:r>
            <a:r>
              <a:rPr spc="0"/>
              <a:t>on an </a:t>
            </a:r>
            <a:r>
              <a:t>Amazon EC2</a:t>
            </a:r>
            <a:r>
              <a:rPr spc="-40"/>
              <a:t> </a:t>
            </a:r>
            <a:r>
              <a:rPr spc="0"/>
              <a:t>Instance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needs </a:t>
            </a:r>
            <a:r>
              <a:rPr spc="0"/>
              <a:t>to </a:t>
            </a:r>
            <a:r>
              <a:t>interact with Amazon</a:t>
            </a:r>
            <a:r>
              <a:rPr spc="-95"/>
              <a:t> </a:t>
            </a:r>
            <a:r>
              <a:rPr spc="0"/>
              <a:t>S3.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credentials are</a:t>
            </a:r>
            <a:r>
              <a:rPr spc="50"/>
              <a:t> </a:t>
            </a:r>
            <a:r>
              <a:rPr spc="-5"/>
              <a:t>required: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Option 1: Store </a:t>
            </a:r>
            <a:r>
              <a:rPr spc="-25"/>
              <a:t>AWS </a:t>
            </a:r>
            <a:r>
              <a:t>Credentials on the Amazon EC2</a:t>
            </a:r>
            <a:r>
              <a:rPr spc="-355"/>
              <a:t> </a:t>
            </a:r>
            <a:r>
              <a:t>instance.</a:t>
            </a:r>
          </a:p>
          <a:p>
            <a:pPr lvl="1" marL="756284" marR="45718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Option 2: Securely distribute </a:t>
            </a:r>
            <a:r>
              <a:rPr spc="-25"/>
              <a:t>AWS </a:t>
            </a:r>
            <a:r>
              <a:t>credentials to </a:t>
            </a:r>
            <a:r>
              <a:rPr spc="-25"/>
              <a:t>AWS</a:t>
            </a:r>
            <a:r>
              <a:rPr spc="-345"/>
              <a:t> </a:t>
            </a:r>
            <a:r>
              <a:rPr spc="-4"/>
              <a:t>Services  </a:t>
            </a:r>
            <a:r>
              <a:t>and</a:t>
            </a:r>
            <a:r>
              <a:rPr spc="-125"/>
              <a:t> </a:t>
            </a:r>
            <a:r>
              <a:t>Applications.</a:t>
            </a:r>
          </a:p>
        </p:txBody>
      </p:sp>
      <p:sp>
        <p:nvSpPr>
          <p:cNvPr id="2248" name="object 5"/>
          <p:cNvSpPr/>
          <p:nvPr/>
        </p:nvSpPr>
        <p:spPr>
          <a:xfrm>
            <a:off x="1161288" y="2685288"/>
            <a:ext cx="7094219" cy="11125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9" name="object 6"/>
          <p:cNvSpPr/>
          <p:nvPr/>
        </p:nvSpPr>
        <p:spPr>
          <a:xfrm>
            <a:off x="1203960" y="2714244"/>
            <a:ext cx="7003290" cy="14225"/>
          </a:xfrm>
          <a:prstGeom prst="line">
            <a:avLst/>
          </a:prstGeom>
          <a:ln w="12192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0" name="object 7"/>
          <p:cNvSpPr/>
          <p:nvPr/>
        </p:nvSpPr>
        <p:spPr>
          <a:xfrm>
            <a:off x="6265164" y="3368040"/>
            <a:ext cx="880873" cy="7543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1" name="object 8"/>
          <p:cNvSpPr txBox="1"/>
          <p:nvPr/>
        </p:nvSpPr>
        <p:spPr>
          <a:xfrm>
            <a:off x="6282309" y="4188052"/>
            <a:ext cx="8845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0"/>
              <a:t> </a:t>
            </a:r>
            <a:r>
              <a:rPr spc="-5"/>
              <a:t>Roles</a:t>
            </a:r>
          </a:p>
        </p:txBody>
      </p:sp>
      <p:sp>
        <p:nvSpPr>
          <p:cNvPr id="2252" name="object 9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object 3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55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6" name="object 3"/>
          <p:cNvSpPr txBox="1"/>
          <p:nvPr>
            <p:ph type="title"/>
          </p:nvPr>
        </p:nvSpPr>
        <p:spPr>
          <a:xfrm>
            <a:off x="415543" y="139064"/>
            <a:ext cx="5816603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IAM Roles - Instance</a:t>
            </a:r>
            <a:r>
              <a:rPr spc="100"/>
              <a:t> </a:t>
            </a:r>
            <a:r>
              <a:t>Profiles</a:t>
            </a:r>
          </a:p>
        </p:txBody>
      </p:sp>
      <p:sp>
        <p:nvSpPr>
          <p:cNvPr id="2257" name="object 4"/>
          <p:cNvSpPr txBox="1"/>
          <p:nvPr/>
        </p:nvSpPr>
        <p:spPr>
          <a:xfrm>
            <a:off x="245463" y="1015363"/>
            <a:ext cx="95758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20"/>
              <a:t> </a:t>
            </a:r>
            <a:r>
              <a:rPr spc="-5"/>
              <a:t>EC2</a:t>
            </a:r>
          </a:p>
        </p:txBody>
      </p:sp>
      <p:sp>
        <p:nvSpPr>
          <p:cNvPr id="2258" name="object 5"/>
          <p:cNvSpPr/>
          <p:nvPr/>
        </p:nvSpPr>
        <p:spPr>
          <a:xfrm>
            <a:off x="445008" y="1263396"/>
            <a:ext cx="545594" cy="6522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9" name="object 6"/>
          <p:cNvSpPr/>
          <p:nvPr/>
        </p:nvSpPr>
        <p:spPr>
          <a:xfrm>
            <a:off x="969263" y="1488947"/>
            <a:ext cx="1406654" cy="2423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63" name="object 7"/>
          <p:cNvGrpSpPr/>
          <p:nvPr/>
        </p:nvGrpSpPr>
        <p:grpSpPr>
          <a:xfrm>
            <a:off x="1012697" y="1551432"/>
            <a:ext cx="1242824" cy="77727"/>
            <a:chOff x="0" y="0"/>
            <a:chExt cx="1242823" cy="77725"/>
          </a:xfrm>
        </p:grpSpPr>
        <p:sp>
          <p:nvSpPr>
            <p:cNvPr id="2260" name="Shape"/>
            <p:cNvSpPr/>
            <p:nvPr/>
          </p:nvSpPr>
          <p:spPr>
            <a:xfrm>
              <a:off x="1165098" y="0"/>
              <a:ext cx="51818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1" name="Rectangle"/>
            <p:cNvSpPr/>
            <p:nvPr/>
          </p:nvSpPr>
          <p:spPr>
            <a:xfrm>
              <a:off x="0" y="25906"/>
              <a:ext cx="1165099" cy="25910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2" name="Shape"/>
            <p:cNvSpPr/>
            <p:nvPr/>
          </p:nvSpPr>
          <p:spPr>
            <a:xfrm>
              <a:off x="1178052" y="25906"/>
              <a:ext cx="64772" cy="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264" name="object 8"/>
          <p:cNvSpPr/>
          <p:nvPr/>
        </p:nvSpPr>
        <p:spPr>
          <a:xfrm>
            <a:off x="40385" y="3993641"/>
            <a:ext cx="3721610" cy="512065"/>
          </a:xfrm>
          <a:prstGeom prst="rect">
            <a:avLst/>
          </a:pr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5" name="object 9"/>
          <p:cNvSpPr/>
          <p:nvPr/>
        </p:nvSpPr>
        <p:spPr>
          <a:xfrm>
            <a:off x="40385" y="3993641"/>
            <a:ext cx="3721610" cy="512065"/>
          </a:xfrm>
          <a:prstGeom prst="rect">
            <a:avLst/>
          </a:prstGeom>
          <a:ln w="25908">
            <a:solidFill>
              <a:srgbClr val="05497E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6" name="object 10"/>
          <p:cNvSpPr txBox="1"/>
          <p:nvPr/>
        </p:nvSpPr>
        <p:spPr>
          <a:xfrm>
            <a:off x="1579243" y="3998162"/>
            <a:ext cx="10166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tabLst>
                <a:tab pos="762000" algn="l"/>
              </a:tabLst>
              <a:defRPr spc="-5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	&amp;</a:t>
            </a:r>
          </a:p>
        </p:txBody>
      </p:sp>
      <p:sp>
        <p:nvSpPr>
          <p:cNvPr id="2267" name="object 11"/>
          <p:cNvSpPr/>
          <p:nvPr/>
        </p:nvSpPr>
        <p:spPr>
          <a:xfrm>
            <a:off x="1318260" y="2074164"/>
            <a:ext cx="986029" cy="20604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70" name="object 12"/>
          <p:cNvGrpSpPr/>
          <p:nvPr/>
        </p:nvGrpSpPr>
        <p:grpSpPr>
          <a:xfrm>
            <a:off x="1400555" y="2097022"/>
            <a:ext cx="860301" cy="1896126"/>
            <a:chOff x="0" y="0"/>
            <a:chExt cx="860300" cy="1896124"/>
          </a:xfrm>
        </p:grpSpPr>
        <p:sp>
          <p:nvSpPr>
            <p:cNvPr id="2268" name="Shape"/>
            <p:cNvSpPr/>
            <p:nvPr/>
          </p:nvSpPr>
          <p:spPr>
            <a:xfrm>
              <a:off x="-1" y="1818399"/>
              <a:ext cx="71250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9" name="Shape"/>
            <p:cNvSpPr/>
            <p:nvPr/>
          </p:nvSpPr>
          <p:spPr>
            <a:xfrm>
              <a:off x="25906" y="-1"/>
              <a:ext cx="834395" cy="183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1" y="0"/>
                  </a:lnTo>
                  <a:lnTo>
                    <a:pt x="0" y="69"/>
                  </a:lnTo>
                  <a:lnTo>
                    <a:pt x="0" y="21600"/>
                  </a:lnTo>
                  <a:lnTo>
                    <a:pt x="671" y="21600"/>
                  </a:lnTo>
                  <a:lnTo>
                    <a:pt x="671" y="306"/>
                  </a:lnTo>
                  <a:lnTo>
                    <a:pt x="335" y="306"/>
                  </a:lnTo>
                  <a:lnTo>
                    <a:pt x="671" y="153"/>
                  </a:lnTo>
                  <a:lnTo>
                    <a:pt x="21600" y="15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271" name="object 13"/>
          <p:cNvSpPr/>
          <p:nvPr/>
        </p:nvSpPr>
        <p:spPr>
          <a:xfrm>
            <a:off x="4307585" y="3993641"/>
            <a:ext cx="4771646" cy="512065"/>
          </a:xfrm>
          <a:prstGeom prst="rect">
            <a:avLst/>
          </a:prstGeom>
          <a:solidFill>
            <a:srgbClr val="E4F4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2" name="object 14"/>
          <p:cNvSpPr/>
          <p:nvPr/>
        </p:nvSpPr>
        <p:spPr>
          <a:xfrm>
            <a:off x="4307585" y="3993641"/>
            <a:ext cx="4771646" cy="512065"/>
          </a:xfrm>
          <a:prstGeom prst="rect">
            <a:avLst/>
          </a:prstGeom>
          <a:ln w="25907">
            <a:solidFill>
              <a:srgbClr val="588E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3" name="object 15"/>
          <p:cNvSpPr txBox="1"/>
          <p:nvPr/>
        </p:nvSpPr>
        <p:spPr>
          <a:xfrm>
            <a:off x="4386834" y="4011879"/>
            <a:ext cx="443547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77164" algn="ctr">
              <a:defRPr b="1" spc="-4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EC2 MetaData Service</a:t>
            </a:r>
          </a:p>
          <a:p>
            <a:pPr indent="12700">
              <a:defRPr spc="-10"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hlinkClick r:id="rId5" invalidUrl="" action="" tgtFrame="" tooltip="" history="1" highlightClick="0" endSnd="0"/>
              </a:rPr>
              <a:t>http://169.254.169.254/latest/meta-data/iam/security-credentials/rolename</a:t>
            </a:r>
          </a:p>
        </p:txBody>
      </p:sp>
      <p:sp>
        <p:nvSpPr>
          <p:cNvPr id="2274" name="object 16"/>
          <p:cNvSpPr/>
          <p:nvPr/>
        </p:nvSpPr>
        <p:spPr>
          <a:xfrm>
            <a:off x="284988" y="4085844"/>
            <a:ext cx="1223773" cy="32461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5" name="object 17"/>
          <p:cNvSpPr txBox="1"/>
          <p:nvPr/>
        </p:nvSpPr>
        <p:spPr>
          <a:xfrm>
            <a:off x="7751191" y="1046477"/>
            <a:ext cx="84772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20"/>
              <a:t> </a:t>
            </a:r>
            <a:r>
              <a:rPr spc="-5"/>
              <a:t>S3</a:t>
            </a:r>
          </a:p>
        </p:txBody>
      </p:sp>
      <p:sp>
        <p:nvSpPr>
          <p:cNvPr id="2276" name="object 18"/>
          <p:cNvSpPr/>
          <p:nvPr/>
        </p:nvSpPr>
        <p:spPr>
          <a:xfrm>
            <a:off x="7901940" y="1264919"/>
            <a:ext cx="530353" cy="62484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7" name="object 19"/>
          <p:cNvSpPr/>
          <p:nvPr/>
        </p:nvSpPr>
        <p:spPr>
          <a:xfrm>
            <a:off x="1516380" y="1299972"/>
            <a:ext cx="217933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8" name="object 20"/>
          <p:cNvSpPr/>
          <p:nvPr/>
        </p:nvSpPr>
        <p:spPr>
          <a:xfrm>
            <a:off x="1523999" y="2935221"/>
            <a:ext cx="217935" cy="230126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9" name="object 21"/>
          <p:cNvSpPr txBox="1"/>
          <p:nvPr/>
        </p:nvSpPr>
        <p:spPr>
          <a:xfrm>
            <a:off x="1602486" y="2965524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80" name="object 22"/>
          <p:cNvSpPr/>
          <p:nvPr/>
        </p:nvSpPr>
        <p:spPr>
          <a:xfrm>
            <a:off x="3921252" y="3951732"/>
            <a:ext cx="217935" cy="230126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81" name="object 23"/>
          <p:cNvSpPr txBox="1"/>
          <p:nvPr/>
        </p:nvSpPr>
        <p:spPr>
          <a:xfrm>
            <a:off x="4000627" y="3982923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82" name="object 24"/>
          <p:cNvSpPr/>
          <p:nvPr/>
        </p:nvSpPr>
        <p:spPr>
          <a:xfrm>
            <a:off x="7869935" y="2717292"/>
            <a:ext cx="217933" cy="230125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83" name="object 25"/>
          <p:cNvSpPr txBox="1"/>
          <p:nvPr/>
        </p:nvSpPr>
        <p:spPr>
          <a:xfrm>
            <a:off x="7949944" y="2747516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84" name="object 26"/>
          <p:cNvSpPr/>
          <p:nvPr/>
        </p:nvSpPr>
        <p:spPr>
          <a:xfrm>
            <a:off x="2929127" y="4038598"/>
            <a:ext cx="432817" cy="43281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85" name="object 27"/>
          <p:cNvSpPr txBox="1"/>
          <p:nvPr/>
        </p:nvSpPr>
        <p:spPr>
          <a:xfrm>
            <a:off x="1215338" y="1330577"/>
            <a:ext cx="967740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1125" algn="ctr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-55"/>
              <a:t> </a:t>
            </a:r>
            <a:r>
              <a:t>Instance</a:t>
            </a:r>
          </a:p>
        </p:txBody>
      </p:sp>
      <p:sp>
        <p:nvSpPr>
          <p:cNvPr id="2286" name="object 28"/>
          <p:cNvSpPr txBox="1"/>
          <p:nvPr/>
        </p:nvSpPr>
        <p:spPr>
          <a:xfrm rot="16200000">
            <a:off x="818704" y="2925339"/>
            <a:ext cx="97726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 </a:t>
            </a:r>
            <a:r>
              <a:rPr spc="-15"/>
              <a:t>IAM</a:t>
            </a:r>
            <a:r>
              <a:rPr spc="-9"/>
              <a:t> </a:t>
            </a:r>
            <a:r>
              <a:t>Role</a:t>
            </a:r>
          </a:p>
        </p:txBody>
      </p:sp>
      <p:sp>
        <p:nvSpPr>
          <p:cNvPr id="2287" name="object 29"/>
          <p:cNvSpPr txBox="1"/>
          <p:nvPr/>
        </p:nvSpPr>
        <p:spPr>
          <a:xfrm rot="5400000">
            <a:off x="7444396" y="2800266"/>
            <a:ext cx="175514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 </a:t>
            </a:r>
            <a:r>
              <a:rPr spc="-4"/>
              <a:t>interacts </a:t>
            </a:r>
            <a:r>
              <a:rPr spc="0"/>
              <a:t>with </a:t>
            </a:r>
            <a:r>
              <a:rPr spc="-4"/>
              <a:t>S3</a:t>
            </a:r>
          </a:p>
        </p:txBody>
      </p:sp>
      <p:sp>
        <p:nvSpPr>
          <p:cNvPr id="2288" name="object 30"/>
          <p:cNvSpPr/>
          <p:nvPr/>
        </p:nvSpPr>
        <p:spPr>
          <a:xfrm>
            <a:off x="3640835" y="4148328"/>
            <a:ext cx="787910" cy="24231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93" name="object 31"/>
          <p:cNvGrpSpPr/>
          <p:nvPr/>
        </p:nvGrpSpPr>
        <p:grpSpPr>
          <a:xfrm>
            <a:off x="3761994" y="4210810"/>
            <a:ext cx="545721" cy="77728"/>
            <a:chOff x="0" y="0"/>
            <a:chExt cx="545720" cy="77727"/>
          </a:xfrm>
        </p:grpSpPr>
        <p:sp>
          <p:nvSpPr>
            <p:cNvPr id="2289" name="Shape"/>
            <p:cNvSpPr/>
            <p:nvPr/>
          </p:nvSpPr>
          <p:spPr>
            <a:xfrm>
              <a:off x="-1" y="0"/>
              <a:ext cx="77726" cy="7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0" name="Shape"/>
            <p:cNvSpPr/>
            <p:nvPr/>
          </p:nvSpPr>
          <p:spPr>
            <a:xfrm>
              <a:off x="467994" y="0"/>
              <a:ext cx="51818" cy="7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1" name="Rectangle"/>
            <p:cNvSpPr/>
            <p:nvPr/>
          </p:nvSpPr>
          <p:spPr>
            <a:xfrm>
              <a:off x="77723" y="25907"/>
              <a:ext cx="390273" cy="25910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2" name="Shape"/>
            <p:cNvSpPr/>
            <p:nvPr/>
          </p:nvSpPr>
          <p:spPr>
            <a:xfrm>
              <a:off x="480948" y="25907"/>
              <a:ext cx="64773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294" name="object 32"/>
          <p:cNvSpPr/>
          <p:nvPr/>
        </p:nvSpPr>
        <p:spPr>
          <a:xfrm>
            <a:off x="1845562" y="1789176"/>
            <a:ext cx="6443475" cy="226619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00" name="object 33"/>
          <p:cNvGrpSpPr/>
          <p:nvPr/>
        </p:nvGrpSpPr>
        <p:grpSpPr>
          <a:xfrm>
            <a:off x="1888233" y="1890521"/>
            <a:ext cx="6318253" cy="2102920"/>
            <a:chOff x="0" y="0"/>
            <a:chExt cx="6318251" cy="2102918"/>
          </a:xfrm>
        </p:grpSpPr>
        <p:sp>
          <p:nvSpPr>
            <p:cNvPr id="2295" name="Shape"/>
            <p:cNvSpPr/>
            <p:nvPr/>
          </p:nvSpPr>
          <p:spPr>
            <a:xfrm>
              <a:off x="-1" y="1773047"/>
              <a:ext cx="6266438" cy="32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" y="0"/>
                  </a:lnTo>
                  <a:lnTo>
                    <a:pt x="0" y="383"/>
                  </a:lnTo>
                  <a:lnTo>
                    <a:pt x="0" y="21600"/>
                  </a:lnTo>
                  <a:lnTo>
                    <a:pt x="89" y="21600"/>
                  </a:lnTo>
                  <a:lnTo>
                    <a:pt x="89" y="1696"/>
                  </a:lnTo>
                  <a:lnTo>
                    <a:pt x="45" y="1696"/>
                  </a:lnTo>
                  <a:lnTo>
                    <a:pt x="89" y="848"/>
                  </a:lnTo>
                  <a:lnTo>
                    <a:pt x="21600" y="84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6" name="Shape"/>
            <p:cNvSpPr/>
            <p:nvPr/>
          </p:nvSpPr>
          <p:spPr>
            <a:xfrm>
              <a:off x="25907" y="1773047"/>
              <a:ext cx="6266437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555" y="0"/>
                  </a:lnTo>
                  <a:lnTo>
                    <a:pt x="21511" y="10801"/>
                  </a:lnTo>
                  <a:lnTo>
                    <a:pt x="0" y="10801"/>
                  </a:lnTo>
                  <a:lnTo>
                    <a:pt x="0" y="21600"/>
                  </a:lnTo>
                  <a:lnTo>
                    <a:pt x="21580" y="21600"/>
                  </a:lnTo>
                  <a:lnTo>
                    <a:pt x="21600" y="167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7" name="Shape"/>
            <p:cNvSpPr/>
            <p:nvPr/>
          </p:nvSpPr>
          <p:spPr>
            <a:xfrm>
              <a:off x="6266435" y="64769"/>
              <a:ext cx="25910" cy="172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1437"/>
                  </a:lnTo>
                  <a:lnTo>
                    <a:pt x="21600" y="214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8" name="Shape"/>
            <p:cNvSpPr/>
            <p:nvPr/>
          </p:nvSpPr>
          <p:spPr>
            <a:xfrm>
              <a:off x="6240526" y="-1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9" name="Shape"/>
            <p:cNvSpPr/>
            <p:nvPr/>
          </p:nvSpPr>
          <p:spPr>
            <a:xfrm>
              <a:off x="6292343" y="64768"/>
              <a:ext cx="25909" cy="1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01" name="object 34"/>
          <p:cNvSpPr/>
          <p:nvPr/>
        </p:nvSpPr>
        <p:spPr>
          <a:xfrm>
            <a:off x="8389618" y="229561"/>
            <a:ext cx="375387" cy="70264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2" name="object 35"/>
          <p:cNvSpPr/>
          <p:nvPr/>
        </p:nvSpPr>
        <p:spPr>
          <a:xfrm>
            <a:off x="2260092" y="847343"/>
            <a:ext cx="5209033" cy="252374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3" name="object 36"/>
          <p:cNvSpPr/>
          <p:nvPr/>
        </p:nvSpPr>
        <p:spPr>
          <a:xfrm>
            <a:off x="2255519" y="842771"/>
            <a:ext cx="5218179" cy="2532891"/>
          </a:xfrm>
          <a:prstGeom prst="rect">
            <a:avLst/>
          </a:prstGeom>
          <a:ln w="9144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4" name="object 37"/>
          <p:cNvSpPr/>
          <p:nvPr/>
        </p:nvSpPr>
        <p:spPr>
          <a:xfrm>
            <a:off x="2878833" y="2377438"/>
            <a:ext cx="1981202" cy="50292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5" name="object 38"/>
          <p:cNvSpPr/>
          <p:nvPr/>
        </p:nvSpPr>
        <p:spPr>
          <a:xfrm>
            <a:off x="2929127" y="2404872"/>
            <a:ext cx="1880618" cy="402339"/>
          </a:xfrm>
          <a:prstGeom prst="rect">
            <a:avLst/>
          </a:prstGeom>
          <a:ln w="1524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bject 11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9" name="object 2"/>
          <p:cNvSpPr txBox="1"/>
          <p:nvPr>
            <p:ph type="title"/>
          </p:nvPr>
        </p:nvSpPr>
        <p:spPr>
          <a:xfrm>
            <a:off x="78738" y="139064"/>
            <a:ext cx="8686167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Advantages and Benefits of AWS Cloud</a:t>
            </a:r>
            <a:r>
              <a:rPr spc="0"/>
              <a:t> </a:t>
            </a:r>
            <a:r>
              <a:t>Computing</a:t>
            </a:r>
          </a:p>
        </p:txBody>
      </p:sp>
      <p:sp>
        <p:nvSpPr>
          <p:cNvPr id="200" name="object 3"/>
          <p:cNvSpPr/>
          <p:nvPr/>
        </p:nvSpPr>
        <p:spPr>
          <a:xfrm>
            <a:off x="664097" y="949686"/>
            <a:ext cx="824637" cy="8327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" name="object 4"/>
          <p:cNvSpPr/>
          <p:nvPr/>
        </p:nvSpPr>
        <p:spPr>
          <a:xfrm>
            <a:off x="668811" y="2052709"/>
            <a:ext cx="887417" cy="8446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" name="object 5"/>
          <p:cNvSpPr/>
          <p:nvPr/>
        </p:nvSpPr>
        <p:spPr>
          <a:xfrm>
            <a:off x="601166" y="3208839"/>
            <a:ext cx="964752" cy="777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" name="object 6"/>
          <p:cNvSpPr txBox="1"/>
          <p:nvPr>
            <p:ph type="body" sz="quarter" idx="1"/>
          </p:nvPr>
        </p:nvSpPr>
        <p:spPr>
          <a:xfrm>
            <a:off x="1674367" y="1101088"/>
            <a:ext cx="2262504" cy="2764793"/>
          </a:xfrm>
          <a:prstGeom prst="rect">
            <a:avLst/>
          </a:prstGeom>
        </p:spPr>
        <p:txBody>
          <a:bodyPr/>
          <a:lstStyle/>
          <a:p>
            <a:pPr marR="5080" indent="12700">
              <a:spcBef>
                <a:spcPts val="100"/>
              </a:spcBef>
              <a:defRPr spc="-100"/>
            </a:pPr>
            <a:r>
              <a:t>Trade capital expense  </a:t>
            </a:r>
            <a:r>
              <a:rPr spc="0"/>
              <a:t>for </a:t>
            </a:r>
            <a:r>
              <a:t>variable expense.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spc="-100"/>
            </a:pPr>
            <a:r>
              <a:t>Benefit </a:t>
            </a:r>
            <a:r>
              <a:rPr spc="0"/>
              <a:t>from</a:t>
            </a:r>
            <a:r>
              <a:t> massive</a:t>
            </a:r>
          </a:p>
          <a:p>
            <a:pPr indent="12700">
              <a:defRPr spc="-100"/>
            </a:pPr>
            <a:r>
              <a:t>economies of scale.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96290" indent="12700">
              <a:defRPr spc="-100"/>
            </a:pPr>
            <a:r>
              <a:t>Stop guessing  capacity.</a:t>
            </a:r>
          </a:p>
        </p:txBody>
      </p:sp>
      <p:sp>
        <p:nvSpPr>
          <p:cNvPr id="204" name="object 7"/>
          <p:cNvSpPr/>
          <p:nvPr/>
        </p:nvSpPr>
        <p:spPr>
          <a:xfrm>
            <a:off x="5007964" y="3147060"/>
            <a:ext cx="654102" cy="86431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" name="object 8"/>
          <p:cNvSpPr/>
          <p:nvPr/>
        </p:nvSpPr>
        <p:spPr>
          <a:xfrm>
            <a:off x="4878475" y="1016273"/>
            <a:ext cx="809367" cy="77739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object 9"/>
          <p:cNvSpPr/>
          <p:nvPr/>
        </p:nvSpPr>
        <p:spPr>
          <a:xfrm>
            <a:off x="4878446" y="2023871"/>
            <a:ext cx="883038" cy="84393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" name="object 10"/>
          <p:cNvSpPr txBox="1"/>
          <p:nvPr/>
        </p:nvSpPr>
        <p:spPr>
          <a:xfrm>
            <a:off x="5897626" y="1101088"/>
            <a:ext cx="2553972" cy="239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26415"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Increase speed</a:t>
            </a:r>
            <a:r>
              <a:rPr spc="-40"/>
              <a:t> </a:t>
            </a:r>
            <a:r>
              <a:t>and  </a:t>
            </a:r>
            <a:r>
              <a:rPr spc="-25"/>
              <a:t>agility.</a:t>
            </a:r>
          </a:p>
          <a:p>
            <a:pPr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080" indent="12700"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 spending money on  running and maintaining  data centers.</a:t>
            </a:r>
          </a:p>
          <a:p>
            <a:pPr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 </a:t>
            </a:r>
            <a:r>
              <a:rPr spc="-10"/>
              <a:t>global </a:t>
            </a:r>
            <a:r>
              <a:rPr spc="-5"/>
              <a:t>in</a:t>
            </a:r>
            <a:r>
              <a:rPr spc="10"/>
              <a:t> </a:t>
            </a:r>
            <a:r>
              <a:rPr spc="-5"/>
              <a:t>minutes.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object 5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308" name="object 2"/>
          <p:cNvSpPr/>
          <p:nvPr/>
        </p:nvSpPr>
        <p:spPr>
          <a:xfrm>
            <a:off x="67817" y="558544"/>
            <a:ext cx="4255010" cy="4073653"/>
          </a:xfrm>
          <a:prstGeom prst="rect">
            <a:avLst/>
          </a:prstGeom>
          <a:solidFill>
            <a:srgbClr val="E4F4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9" name="object 3"/>
          <p:cNvSpPr/>
          <p:nvPr/>
        </p:nvSpPr>
        <p:spPr>
          <a:xfrm>
            <a:off x="67817" y="558544"/>
            <a:ext cx="4255010" cy="4073653"/>
          </a:xfrm>
          <a:prstGeom prst="rect">
            <a:avLst/>
          </a:prstGeom>
          <a:ln w="25908">
            <a:solidFill>
              <a:srgbClr val="B99D2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0" name="object 4"/>
          <p:cNvSpPr txBox="1"/>
          <p:nvPr>
            <p:ph type="title"/>
          </p:nvPr>
        </p:nvSpPr>
        <p:spPr>
          <a:xfrm>
            <a:off x="415543" y="139064"/>
            <a:ext cx="5289553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Roles – Assume Role</a:t>
            </a:r>
          </a:p>
        </p:txBody>
      </p:sp>
      <p:sp>
        <p:nvSpPr>
          <p:cNvPr id="2311" name="object 5"/>
          <p:cNvSpPr/>
          <p:nvPr/>
        </p:nvSpPr>
        <p:spPr>
          <a:xfrm>
            <a:off x="577594" y="658366"/>
            <a:ext cx="509018" cy="6141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2" name="object 6"/>
          <p:cNvSpPr txBox="1"/>
          <p:nvPr/>
        </p:nvSpPr>
        <p:spPr>
          <a:xfrm>
            <a:off x="179070" y="1312924"/>
            <a:ext cx="1344295" cy="164581"/>
          </a:xfrm>
          <a:prstGeom prst="rect">
            <a:avLst/>
          </a:prstGeom>
          <a:solidFill>
            <a:srgbClr val="464646"/>
          </a:solidFill>
          <a:ln w="25907">
            <a:solidFill>
              <a:srgbClr val="31313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476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Restricted</a:t>
            </a:r>
            <a:r>
              <a:rPr spc="15"/>
              <a:t> </a:t>
            </a:r>
            <a:r>
              <a:rPr spc="-4"/>
              <a:t>Policy</a:t>
            </a:r>
          </a:p>
        </p:txBody>
      </p:sp>
      <p:sp>
        <p:nvSpPr>
          <p:cNvPr id="2313" name="object 7"/>
          <p:cNvSpPr/>
          <p:nvPr/>
        </p:nvSpPr>
        <p:spPr>
          <a:xfrm>
            <a:off x="1837944" y="2164077"/>
            <a:ext cx="731521" cy="7315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4" name="object 8"/>
          <p:cNvSpPr txBox="1"/>
          <p:nvPr/>
        </p:nvSpPr>
        <p:spPr>
          <a:xfrm>
            <a:off x="1790824" y="2908805"/>
            <a:ext cx="80899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User </a:t>
            </a:r>
            <a:r>
              <a:t>A-1</a:t>
            </a:r>
          </a:p>
        </p:txBody>
      </p:sp>
      <p:sp>
        <p:nvSpPr>
          <p:cNvPr id="2315" name="object 9"/>
          <p:cNvSpPr txBox="1"/>
          <p:nvPr/>
        </p:nvSpPr>
        <p:spPr>
          <a:xfrm>
            <a:off x="1307083" y="4238040"/>
            <a:ext cx="173609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10"/>
              <a:t>Account</a:t>
            </a:r>
            <a:r>
              <a:rPr spc="-50"/>
              <a:t> </a:t>
            </a:r>
            <a:r>
              <a:rPr spc="-5"/>
              <a:t>A</a:t>
            </a:r>
          </a:p>
        </p:txBody>
      </p:sp>
      <p:sp>
        <p:nvSpPr>
          <p:cNvPr id="2316" name="object 10"/>
          <p:cNvSpPr/>
          <p:nvPr/>
        </p:nvSpPr>
        <p:spPr>
          <a:xfrm>
            <a:off x="3528059" y="3450335"/>
            <a:ext cx="548641" cy="4693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7" name="object 11"/>
          <p:cNvSpPr txBox="1"/>
          <p:nvPr/>
        </p:nvSpPr>
        <p:spPr>
          <a:xfrm>
            <a:off x="3293745" y="3936898"/>
            <a:ext cx="99758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9"/>
              <a:t>Admin</a:t>
            </a:r>
            <a:r>
              <a:rPr spc="30"/>
              <a:t> </a:t>
            </a:r>
            <a:r>
              <a:rPr spc="-4"/>
              <a:t>Role</a:t>
            </a:r>
          </a:p>
        </p:txBody>
      </p:sp>
      <p:sp>
        <p:nvSpPr>
          <p:cNvPr id="2318" name="object 12"/>
          <p:cNvSpPr/>
          <p:nvPr/>
        </p:nvSpPr>
        <p:spPr>
          <a:xfrm>
            <a:off x="504444" y="3352798"/>
            <a:ext cx="507494" cy="61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9" name="object 13"/>
          <p:cNvSpPr txBox="1"/>
          <p:nvPr/>
        </p:nvSpPr>
        <p:spPr>
          <a:xfrm>
            <a:off x="189736" y="4007358"/>
            <a:ext cx="1176657" cy="164581"/>
          </a:xfrm>
          <a:prstGeom prst="rect">
            <a:avLst/>
          </a:prstGeom>
          <a:solidFill>
            <a:srgbClr val="464646"/>
          </a:solidFill>
          <a:ln w="25907">
            <a:solidFill>
              <a:srgbClr val="31313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270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9"/>
              <a:t>Admin</a:t>
            </a:r>
            <a:r>
              <a:rPr spc="45"/>
              <a:t> </a:t>
            </a:r>
            <a:r>
              <a:rPr spc="-4"/>
              <a:t>Policy</a:t>
            </a:r>
          </a:p>
        </p:txBody>
      </p:sp>
      <p:sp>
        <p:nvSpPr>
          <p:cNvPr id="2320" name="object 14"/>
          <p:cNvSpPr/>
          <p:nvPr/>
        </p:nvSpPr>
        <p:spPr>
          <a:xfrm>
            <a:off x="795527" y="1444752"/>
            <a:ext cx="1162813" cy="122682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24" name="object 15"/>
          <p:cNvGrpSpPr/>
          <p:nvPr/>
        </p:nvGrpSpPr>
        <p:grpSpPr>
          <a:xfrm>
            <a:off x="838199" y="1466849"/>
            <a:ext cx="999874" cy="1102491"/>
            <a:chOff x="0" y="0"/>
            <a:chExt cx="999873" cy="1102489"/>
          </a:xfrm>
        </p:grpSpPr>
        <p:sp>
          <p:nvSpPr>
            <p:cNvPr id="2321" name="Shape"/>
            <p:cNvSpPr/>
            <p:nvPr/>
          </p:nvSpPr>
          <p:spPr>
            <a:xfrm>
              <a:off x="922148" y="1024764"/>
              <a:ext cx="51817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2" name="Shape"/>
            <p:cNvSpPr/>
            <p:nvPr/>
          </p:nvSpPr>
          <p:spPr>
            <a:xfrm>
              <a:off x="-1" y="0"/>
              <a:ext cx="922151" cy="1076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7" y="0"/>
                  </a:moveTo>
                  <a:lnTo>
                    <a:pt x="0" y="0"/>
                  </a:lnTo>
                  <a:lnTo>
                    <a:pt x="0" y="21485"/>
                  </a:lnTo>
                  <a:lnTo>
                    <a:pt x="136" y="21600"/>
                  </a:lnTo>
                  <a:lnTo>
                    <a:pt x="21600" y="21600"/>
                  </a:lnTo>
                  <a:lnTo>
                    <a:pt x="21600" y="21340"/>
                  </a:lnTo>
                  <a:lnTo>
                    <a:pt x="607" y="21340"/>
                  </a:lnTo>
                  <a:lnTo>
                    <a:pt x="303" y="21080"/>
                  </a:lnTo>
                  <a:lnTo>
                    <a:pt x="607" y="2108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3" name="Shape"/>
            <p:cNvSpPr/>
            <p:nvPr/>
          </p:nvSpPr>
          <p:spPr>
            <a:xfrm>
              <a:off x="935102" y="1050671"/>
              <a:ext cx="64772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25" name="object 16"/>
          <p:cNvSpPr txBox="1"/>
          <p:nvPr/>
        </p:nvSpPr>
        <p:spPr>
          <a:xfrm>
            <a:off x="1037638" y="2334259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326" name="object 17"/>
          <p:cNvSpPr txBox="1"/>
          <p:nvPr/>
        </p:nvSpPr>
        <p:spPr>
          <a:xfrm>
            <a:off x="2933444" y="2552824"/>
            <a:ext cx="513082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</a:t>
            </a:r>
          </a:p>
        </p:txBody>
      </p:sp>
      <p:sp>
        <p:nvSpPr>
          <p:cNvPr id="2327" name="object 18"/>
          <p:cNvSpPr txBox="1"/>
          <p:nvPr/>
        </p:nvSpPr>
        <p:spPr>
          <a:xfrm>
            <a:off x="1821307" y="3481196"/>
            <a:ext cx="590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328" name="object 19"/>
          <p:cNvSpPr/>
          <p:nvPr/>
        </p:nvSpPr>
        <p:spPr>
          <a:xfrm>
            <a:off x="969263" y="3584447"/>
            <a:ext cx="2680718" cy="24231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33" name="object 20"/>
          <p:cNvGrpSpPr/>
          <p:nvPr/>
        </p:nvGrpSpPr>
        <p:grpSpPr>
          <a:xfrm>
            <a:off x="1012659" y="3646551"/>
            <a:ext cx="2516165" cy="77728"/>
            <a:chOff x="0" y="0"/>
            <a:chExt cx="2516163" cy="77727"/>
          </a:xfrm>
        </p:grpSpPr>
        <p:sp>
          <p:nvSpPr>
            <p:cNvPr id="2329" name="Shape"/>
            <p:cNvSpPr/>
            <p:nvPr/>
          </p:nvSpPr>
          <p:spPr>
            <a:xfrm>
              <a:off x="2438311" y="51777"/>
              <a:ext cx="52245" cy="2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" y="0"/>
                  </a:moveTo>
                  <a:lnTo>
                    <a:pt x="0" y="21600"/>
                  </a:lnTo>
                  <a:lnTo>
                    <a:pt x="21600" y="32"/>
                  </a:lnTo>
                  <a:lnTo>
                    <a:pt x="5356" y="3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0" name="Shape"/>
            <p:cNvSpPr/>
            <p:nvPr/>
          </p:nvSpPr>
          <p:spPr>
            <a:xfrm>
              <a:off x="2438353" y="25869"/>
              <a:ext cx="13041" cy="25948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1" name="Shape"/>
            <p:cNvSpPr/>
            <p:nvPr/>
          </p:nvSpPr>
          <p:spPr>
            <a:xfrm>
              <a:off x="2438395" y="0"/>
              <a:ext cx="77770" cy="5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" y="0"/>
                  </a:moveTo>
                  <a:lnTo>
                    <a:pt x="0" y="10784"/>
                  </a:lnTo>
                  <a:lnTo>
                    <a:pt x="3610" y="10800"/>
                  </a:lnTo>
                  <a:lnTo>
                    <a:pt x="3575" y="21600"/>
                  </a:lnTo>
                  <a:lnTo>
                    <a:pt x="14487" y="21600"/>
                  </a:lnTo>
                  <a:lnTo>
                    <a:pt x="21600" y="1630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2" name="Shape"/>
            <p:cNvSpPr/>
            <p:nvPr/>
          </p:nvSpPr>
          <p:spPr>
            <a:xfrm>
              <a:off x="0" y="18668"/>
              <a:ext cx="2438397" cy="3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0" y="16903"/>
                  </a:lnTo>
                  <a:lnTo>
                    <a:pt x="21600" y="21600"/>
                  </a:lnTo>
                  <a:lnTo>
                    <a:pt x="21600" y="46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34" name="object 21"/>
          <p:cNvSpPr/>
          <p:nvPr/>
        </p:nvSpPr>
        <p:spPr>
          <a:xfrm>
            <a:off x="1208532" y="2621277"/>
            <a:ext cx="219459" cy="230125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5" name="object 22"/>
          <p:cNvSpPr txBox="1"/>
          <p:nvPr/>
        </p:nvSpPr>
        <p:spPr>
          <a:xfrm>
            <a:off x="1287907" y="2651505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36" name="object 23"/>
          <p:cNvSpPr/>
          <p:nvPr/>
        </p:nvSpPr>
        <p:spPr>
          <a:xfrm>
            <a:off x="3089148" y="1999488"/>
            <a:ext cx="217935" cy="230125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7" name="object 24"/>
          <p:cNvSpPr txBox="1"/>
          <p:nvPr/>
        </p:nvSpPr>
        <p:spPr>
          <a:xfrm>
            <a:off x="3168142" y="2029714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38" name="object 25"/>
          <p:cNvSpPr/>
          <p:nvPr/>
        </p:nvSpPr>
        <p:spPr>
          <a:xfrm>
            <a:off x="4720590" y="561593"/>
            <a:ext cx="4341877" cy="4073654"/>
          </a:xfrm>
          <a:prstGeom prst="rect">
            <a:avLst/>
          </a:prstGeom>
          <a:solidFill>
            <a:srgbClr val="E4F4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9" name="object 26"/>
          <p:cNvSpPr/>
          <p:nvPr/>
        </p:nvSpPr>
        <p:spPr>
          <a:xfrm>
            <a:off x="4720590" y="561593"/>
            <a:ext cx="4341877" cy="4073654"/>
          </a:xfrm>
          <a:prstGeom prst="rect">
            <a:avLst/>
          </a:prstGeom>
          <a:ln w="25908">
            <a:solidFill>
              <a:srgbClr val="B99D2F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0" name="object 27"/>
          <p:cNvSpPr/>
          <p:nvPr/>
        </p:nvSpPr>
        <p:spPr>
          <a:xfrm>
            <a:off x="6576059" y="2167127"/>
            <a:ext cx="731522" cy="7315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1" name="object 28"/>
          <p:cNvSpPr txBox="1"/>
          <p:nvPr/>
        </p:nvSpPr>
        <p:spPr>
          <a:xfrm>
            <a:off x="6509384" y="2886580"/>
            <a:ext cx="81407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User</a:t>
            </a:r>
            <a:r>
              <a:rPr spc="-9"/>
              <a:t> </a:t>
            </a:r>
            <a:r>
              <a:rPr spc="-4"/>
              <a:t>B-1</a:t>
            </a:r>
          </a:p>
        </p:txBody>
      </p:sp>
      <p:sp>
        <p:nvSpPr>
          <p:cNvPr id="2342" name="object 29"/>
          <p:cNvSpPr txBox="1"/>
          <p:nvPr/>
        </p:nvSpPr>
        <p:spPr>
          <a:xfrm>
            <a:off x="6039103" y="4240174"/>
            <a:ext cx="174371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10"/>
              <a:t>Account</a:t>
            </a:r>
            <a:r>
              <a:rPr spc="-15"/>
              <a:t> </a:t>
            </a:r>
            <a:r>
              <a:rPr spc="0"/>
              <a:t>B</a:t>
            </a:r>
          </a:p>
        </p:txBody>
      </p:sp>
      <p:sp>
        <p:nvSpPr>
          <p:cNvPr id="2343" name="object 30"/>
          <p:cNvSpPr txBox="1"/>
          <p:nvPr/>
        </p:nvSpPr>
        <p:spPr>
          <a:xfrm>
            <a:off x="3329432" y="689229"/>
            <a:ext cx="70802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0"/>
              <a:t> </a:t>
            </a:r>
            <a:r>
              <a:rPr spc="-4"/>
              <a:t>S3</a:t>
            </a:r>
          </a:p>
        </p:txBody>
      </p:sp>
      <p:sp>
        <p:nvSpPr>
          <p:cNvPr id="2344" name="object 31"/>
          <p:cNvSpPr/>
          <p:nvPr/>
        </p:nvSpPr>
        <p:spPr>
          <a:xfrm>
            <a:off x="3389376" y="912875"/>
            <a:ext cx="530353" cy="62483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5" name="object 32"/>
          <p:cNvSpPr txBox="1"/>
          <p:nvPr/>
        </p:nvSpPr>
        <p:spPr>
          <a:xfrm>
            <a:off x="5745226" y="2565018"/>
            <a:ext cx="51308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</a:t>
            </a:r>
          </a:p>
        </p:txBody>
      </p:sp>
      <p:sp>
        <p:nvSpPr>
          <p:cNvPr id="2346" name="object 33"/>
          <p:cNvSpPr/>
          <p:nvPr/>
        </p:nvSpPr>
        <p:spPr>
          <a:xfrm>
            <a:off x="5873496" y="2026920"/>
            <a:ext cx="217935" cy="230125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7" name="object 34"/>
          <p:cNvSpPr txBox="1"/>
          <p:nvPr/>
        </p:nvSpPr>
        <p:spPr>
          <a:xfrm>
            <a:off x="5953123" y="2057144"/>
            <a:ext cx="8953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48" name="object 35"/>
          <p:cNvSpPr/>
          <p:nvPr/>
        </p:nvSpPr>
        <p:spPr>
          <a:xfrm>
            <a:off x="3889247" y="1112519"/>
            <a:ext cx="3107438" cy="106832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52" name="object 36"/>
          <p:cNvGrpSpPr/>
          <p:nvPr/>
        </p:nvGrpSpPr>
        <p:grpSpPr>
          <a:xfrm>
            <a:off x="4010404" y="1175002"/>
            <a:ext cx="2943609" cy="943613"/>
            <a:chOff x="0" y="0"/>
            <a:chExt cx="2943607" cy="943611"/>
          </a:xfrm>
        </p:grpSpPr>
        <p:sp>
          <p:nvSpPr>
            <p:cNvPr id="2349" name="Shape"/>
            <p:cNvSpPr/>
            <p:nvPr/>
          </p:nvSpPr>
          <p:spPr>
            <a:xfrm>
              <a:off x="2917699" y="38862"/>
              <a:ext cx="25909" cy="90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461"/>
                  </a:lnTo>
                  <a:lnTo>
                    <a:pt x="4871" y="21600"/>
                  </a:lnTo>
                  <a:lnTo>
                    <a:pt x="18636" y="21600"/>
                  </a:lnTo>
                  <a:lnTo>
                    <a:pt x="18636" y="21206"/>
                  </a:lnTo>
                  <a:lnTo>
                    <a:pt x="10800" y="20981"/>
                  </a:lnTo>
                  <a:lnTo>
                    <a:pt x="21600" y="20981"/>
                  </a:lnTo>
                  <a:lnTo>
                    <a:pt x="21600" y="309"/>
                  </a:lnTo>
                  <a:lnTo>
                    <a:pt x="1080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0" name="Shape"/>
            <p:cNvSpPr/>
            <p:nvPr/>
          </p:nvSpPr>
          <p:spPr>
            <a:xfrm>
              <a:off x="0" y="0"/>
              <a:ext cx="77726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1" name="Shape"/>
            <p:cNvSpPr/>
            <p:nvPr/>
          </p:nvSpPr>
          <p:spPr>
            <a:xfrm>
              <a:off x="77724" y="25907"/>
              <a:ext cx="2865884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05" y="21600"/>
                  </a:lnTo>
                  <a:lnTo>
                    <a:pt x="21405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5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53" name="object 37"/>
          <p:cNvSpPr/>
          <p:nvPr/>
        </p:nvSpPr>
        <p:spPr>
          <a:xfrm>
            <a:off x="5513832" y="1271016"/>
            <a:ext cx="217935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54" name="object 38"/>
          <p:cNvSpPr txBox="1"/>
          <p:nvPr/>
        </p:nvSpPr>
        <p:spPr>
          <a:xfrm>
            <a:off x="5425185" y="1037971"/>
            <a:ext cx="463552" cy="36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c</a:t>
            </a:r>
            <a:r>
              <a:rPr spc="-9"/>
              <a:t>c</a:t>
            </a:r>
            <a:r>
              <a:rPr spc="-4"/>
              <a:t>e</a:t>
            </a:r>
            <a:r>
              <a:rPr spc="-9"/>
              <a:t>s</a:t>
            </a:r>
            <a:r>
              <a:rPr spc="-4"/>
              <a:t>s</a:t>
            </a:r>
          </a:p>
          <a:p>
            <a:pPr marR="29843" algn="ctr">
              <a:spcBef>
                <a:spcPts val="8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</a:p>
        </p:txBody>
      </p:sp>
      <p:sp>
        <p:nvSpPr>
          <p:cNvPr id="2355" name="object 39"/>
          <p:cNvSpPr/>
          <p:nvPr/>
        </p:nvSpPr>
        <p:spPr>
          <a:xfrm>
            <a:off x="2148837" y="1124711"/>
            <a:ext cx="1363984" cy="110337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59" name="object 40"/>
          <p:cNvGrpSpPr/>
          <p:nvPr/>
        </p:nvGrpSpPr>
        <p:grpSpPr>
          <a:xfrm>
            <a:off x="2191511" y="1187196"/>
            <a:ext cx="1199772" cy="978410"/>
            <a:chOff x="0" y="0"/>
            <a:chExt cx="1199770" cy="978409"/>
          </a:xfrm>
        </p:grpSpPr>
        <p:sp>
          <p:nvSpPr>
            <p:cNvPr id="2356" name="Shape"/>
            <p:cNvSpPr/>
            <p:nvPr/>
          </p:nvSpPr>
          <p:spPr>
            <a:xfrm>
              <a:off x="0" y="25907"/>
              <a:ext cx="1122048" cy="95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2" y="0"/>
                  </a:lnTo>
                  <a:lnTo>
                    <a:pt x="0" y="133"/>
                  </a:lnTo>
                  <a:lnTo>
                    <a:pt x="0" y="21600"/>
                  </a:lnTo>
                  <a:lnTo>
                    <a:pt x="499" y="21600"/>
                  </a:lnTo>
                  <a:lnTo>
                    <a:pt x="499" y="588"/>
                  </a:lnTo>
                  <a:lnTo>
                    <a:pt x="249" y="588"/>
                  </a:lnTo>
                  <a:lnTo>
                    <a:pt x="499" y="294"/>
                  </a:lnTo>
                  <a:lnTo>
                    <a:pt x="21600" y="2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7" name="Shape"/>
            <p:cNvSpPr/>
            <p:nvPr/>
          </p:nvSpPr>
          <p:spPr>
            <a:xfrm>
              <a:off x="1122045" y="0"/>
              <a:ext cx="51819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8" name="Shape"/>
            <p:cNvSpPr/>
            <p:nvPr/>
          </p:nvSpPr>
          <p:spPr>
            <a:xfrm>
              <a:off x="1134999" y="25906"/>
              <a:ext cx="64773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60" name="object 41"/>
          <p:cNvSpPr/>
          <p:nvPr/>
        </p:nvSpPr>
        <p:spPr>
          <a:xfrm>
            <a:off x="2699004" y="1312163"/>
            <a:ext cx="217933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1" name="object 42"/>
          <p:cNvSpPr txBox="1"/>
          <p:nvPr/>
        </p:nvSpPr>
        <p:spPr>
          <a:xfrm>
            <a:off x="2777998" y="1343405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62" name="object 43"/>
          <p:cNvSpPr txBox="1"/>
          <p:nvPr/>
        </p:nvSpPr>
        <p:spPr>
          <a:xfrm>
            <a:off x="2572891" y="1044066"/>
            <a:ext cx="4635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c</a:t>
            </a:r>
            <a:r>
              <a:rPr spc="-9"/>
              <a:t>c</a:t>
            </a:r>
            <a:r>
              <a:rPr spc="-4"/>
              <a:t>e</a:t>
            </a:r>
            <a:r>
              <a:rPr spc="-9"/>
              <a:t>s</a:t>
            </a:r>
            <a:r>
              <a:rPr spc="-4"/>
              <a:t>s</a:t>
            </a:r>
          </a:p>
        </p:txBody>
      </p:sp>
      <p:sp>
        <p:nvSpPr>
          <p:cNvPr id="2363" name="object 44"/>
          <p:cNvSpPr/>
          <p:nvPr/>
        </p:nvSpPr>
        <p:spPr>
          <a:xfrm>
            <a:off x="3046476" y="2282949"/>
            <a:ext cx="304802" cy="24688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4" name="object 45"/>
          <p:cNvSpPr/>
          <p:nvPr/>
        </p:nvSpPr>
        <p:spPr>
          <a:xfrm>
            <a:off x="2273805" y="2446020"/>
            <a:ext cx="1652018" cy="114604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70" name="object 46"/>
          <p:cNvGrpSpPr/>
          <p:nvPr/>
        </p:nvGrpSpPr>
        <p:grpSpPr>
          <a:xfrm>
            <a:off x="2394966" y="2508504"/>
            <a:ext cx="1448183" cy="942597"/>
            <a:chOff x="0" y="0"/>
            <a:chExt cx="1448182" cy="942595"/>
          </a:xfrm>
        </p:grpSpPr>
        <p:sp>
          <p:nvSpPr>
            <p:cNvPr id="2365" name="Shape"/>
            <p:cNvSpPr/>
            <p:nvPr/>
          </p:nvSpPr>
          <p:spPr>
            <a:xfrm>
              <a:off x="1370457" y="864869"/>
              <a:ext cx="71249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6" name="Shape"/>
            <p:cNvSpPr/>
            <p:nvPr/>
          </p:nvSpPr>
          <p:spPr>
            <a:xfrm>
              <a:off x="1396364" y="38862"/>
              <a:ext cx="25910" cy="83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33"/>
                  </a:lnTo>
                  <a:lnTo>
                    <a:pt x="10801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7" name="Shape"/>
            <p:cNvSpPr/>
            <p:nvPr/>
          </p:nvSpPr>
          <p:spPr>
            <a:xfrm>
              <a:off x="1422272" y="864869"/>
              <a:ext cx="25911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8" name="Shape"/>
            <p:cNvSpPr/>
            <p:nvPr/>
          </p:nvSpPr>
          <p:spPr>
            <a:xfrm>
              <a:off x="-1" y="0"/>
              <a:ext cx="77726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9" name="Shape"/>
            <p:cNvSpPr/>
            <p:nvPr/>
          </p:nvSpPr>
          <p:spPr>
            <a:xfrm>
              <a:off x="77722" y="25906"/>
              <a:ext cx="1344552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184" y="21600"/>
                  </a:lnTo>
                  <a:lnTo>
                    <a:pt x="21184" y="10801"/>
                  </a:lnTo>
                  <a:lnTo>
                    <a:pt x="21600" y="10801"/>
                  </a:lnTo>
                  <a:lnTo>
                    <a:pt x="21600" y="4871"/>
                  </a:lnTo>
                  <a:lnTo>
                    <a:pt x="2150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71" name="object 47"/>
          <p:cNvSpPr/>
          <p:nvPr/>
        </p:nvSpPr>
        <p:spPr>
          <a:xfrm>
            <a:off x="4009642" y="2446020"/>
            <a:ext cx="2842262" cy="137312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77" name="object 48"/>
          <p:cNvGrpSpPr/>
          <p:nvPr/>
        </p:nvGrpSpPr>
        <p:grpSpPr>
          <a:xfrm>
            <a:off x="4130802" y="2508504"/>
            <a:ext cx="2600709" cy="1209169"/>
            <a:chOff x="0" y="0"/>
            <a:chExt cx="2600707" cy="1209168"/>
          </a:xfrm>
        </p:grpSpPr>
        <p:sp>
          <p:nvSpPr>
            <p:cNvPr id="2372" name="Shape"/>
            <p:cNvSpPr/>
            <p:nvPr/>
          </p:nvSpPr>
          <p:spPr>
            <a:xfrm>
              <a:off x="-1" y="1131442"/>
              <a:ext cx="77727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3" name="Shape"/>
            <p:cNvSpPr/>
            <p:nvPr/>
          </p:nvSpPr>
          <p:spPr>
            <a:xfrm>
              <a:off x="77724" y="1157351"/>
              <a:ext cx="1235585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4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98" y="21600"/>
                  </a:lnTo>
                  <a:lnTo>
                    <a:pt x="21600" y="16730"/>
                  </a:lnTo>
                  <a:lnTo>
                    <a:pt x="21600" y="10800"/>
                  </a:lnTo>
                  <a:lnTo>
                    <a:pt x="21147" y="10800"/>
                  </a:lnTo>
                  <a:lnTo>
                    <a:pt x="2114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4" name="Shape"/>
            <p:cNvSpPr/>
            <p:nvPr/>
          </p:nvSpPr>
          <p:spPr>
            <a:xfrm>
              <a:off x="1287399" y="25907"/>
              <a:ext cx="1235585" cy="114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2" y="0"/>
                  </a:lnTo>
                  <a:lnTo>
                    <a:pt x="0" y="110"/>
                  </a:lnTo>
                  <a:lnTo>
                    <a:pt x="0" y="21600"/>
                  </a:lnTo>
                  <a:lnTo>
                    <a:pt x="226" y="21355"/>
                  </a:lnTo>
                  <a:lnTo>
                    <a:pt x="453" y="21355"/>
                  </a:lnTo>
                  <a:lnTo>
                    <a:pt x="453" y="489"/>
                  </a:lnTo>
                  <a:lnTo>
                    <a:pt x="226" y="489"/>
                  </a:lnTo>
                  <a:lnTo>
                    <a:pt x="453" y="245"/>
                  </a:lnTo>
                  <a:lnTo>
                    <a:pt x="21600" y="2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5" name="Shape"/>
            <p:cNvSpPr/>
            <p:nvPr/>
          </p:nvSpPr>
          <p:spPr>
            <a:xfrm>
              <a:off x="2522982" y="0"/>
              <a:ext cx="51819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6" name="Shape"/>
            <p:cNvSpPr/>
            <p:nvPr/>
          </p:nvSpPr>
          <p:spPr>
            <a:xfrm>
              <a:off x="2535937" y="25906"/>
              <a:ext cx="64771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78" name="object 49"/>
          <p:cNvSpPr/>
          <p:nvPr/>
        </p:nvSpPr>
        <p:spPr>
          <a:xfrm>
            <a:off x="5849110" y="2278377"/>
            <a:ext cx="304802" cy="24841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9" name="object 50"/>
          <p:cNvSpPr/>
          <p:nvPr/>
        </p:nvSpPr>
        <p:spPr>
          <a:xfrm>
            <a:off x="1990344" y="3747515"/>
            <a:ext cx="219458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0" name="object 51"/>
          <p:cNvSpPr txBox="1"/>
          <p:nvPr/>
        </p:nvSpPr>
        <p:spPr>
          <a:xfrm>
            <a:off x="2069973" y="3778706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81" name="object 52"/>
          <p:cNvSpPr/>
          <p:nvPr/>
        </p:nvSpPr>
        <p:spPr>
          <a:xfrm>
            <a:off x="8206740" y="210309"/>
            <a:ext cx="731522" cy="73152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2" name="object 53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object 1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385" name="object 2"/>
          <p:cNvSpPr/>
          <p:nvPr/>
        </p:nvSpPr>
        <p:spPr>
          <a:xfrm>
            <a:off x="8026144" y="26667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6" name="object 3"/>
          <p:cNvSpPr txBox="1"/>
          <p:nvPr>
            <p:ph type="title"/>
          </p:nvPr>
        </p:nvSpPr>
        <p:spPr>
          <a:xfrm>
            <a:off x="415544" y="139064"/>
            <a:ext cx="2667001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CloudTrail</a:t>
            </a:r>
          </a:p>
        </p:txBody>
      </p:sp>
      <p:sp>
        <p:nvSpPr>
          <p:cNvPr id="2387" name="object 4"/>
          <p:cNvSpPr txBox="1"/>
          <p:nvPr/>
        </p:nvSpPr>
        <p:spPr>
          <a:xfrm>
            <a:off x="419506" y="962023"/>
            <a:ext cx="7938769" cy="18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Records </a:t>
            </a:r>
            <a:r>
              <a:rPr spc="-30"/>
              <a:t>AWS </a:t>
            </a:r>
            <a:r>
              <a:t>API calls </a:t>
            </a:r>
            <a:r>
              <a:rPr spc="0"/>
              <a:t>for</a:t>
            </a:r>
            <a:r>
              <a:rPr spc="-204"/>
              <a:t> </a:t>
            </a:r>
            <a:r>
              <a:t>accounts.</a:t>
            </a:r>
          </a:p>
          <a:p>
            <a:pPr marL="355600" marR="72580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Delivers log files with information </a:t>
            </a:r>
            <a:r>
              <a:rPr spc="0"/>
              <a:t>to </a:t>
            </a:r>
            <a:r>
              <a:rPr spc="-10"/>
              <a:t>an </a:t>
            </a:r>
            <a:r>
              <a:t>Amazon S3  bucket.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Makes calls using </a:t>
            </a:r>
            <a:r>
              <a:rPr spc="0"/>
              <a:t>the </a:t>
            </a:r>
            <a:r>
              <a:rPr spc="-30"/>
              <a:t>AWS </a:t>
            </a:r>
            <a:r>
              <a:t>Management Console,</a:t>
            </a:r>
            <a:r>
              <a:rPr spc="-150"/>
              <a:t> </a:t>
            </a:r>
            <a:r>
              <a:rPr spc="-30"/>
              <a:t>AWS  </a:t>
            </a:r>
            <a:r>
              <a:t>SDKs, </a:t>
            </a:r>
            <a:r>
              <a:rPr spc="-30"/>
              <a:t>AWS </a:t>
            </a:r>
            <a:r>
              <a:t>CLI and higher-level </a:t>
            </a:r>
            <a:r>
              <a:rPr spc="-30"/>
              <a:t>AWS</a:t>
            </a:r>
            <a:r>
              <a:rPr spc="-195"/>
              <a:t> </a:t>
            </a:r>
            <a:r>
              <a:rPr spc="0"/>
              <a:t>services.</a:t>
            </a:r>
          </a:p>
        </p:txBody>
      </p:sp>
      <p:sp>
        <p:nvSpPr>
          <p:cNvPr id="2388" name="object 5"/>
          <p:cNvSpPr/>
          <p:nvPr/>
        </p:nvSpPr>
        <p:spPr>
          <a:xfrm>
            <a:off x="8205216" y="163067"/>
            <a:ext cx="673609" cy="8092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9" name="object 6"/>
          <p:cNvSpPr/>
          <p:nvPr/>
        </p:nvSpPr>
        <p:spPr>
          <a:xfrm>
            <a:off x="2214372" y="3427476"/>
            <a:ext cx="670562" cy="8031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90" name="object 7"/>
          <p:cNvSpPr/>
          <p:nvPr/>
        </p:nvSpPr>
        <p:spPr>
          <a:xfrm>
            <a:off x="5503164" y="3482340"/>
            <a:ext cx="669038" cy="6934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91" name="object 8"/>
          <p:cNvSpPr/>
          <p:nvPr/>
        </p:nvSpPr>
        <p:spPr>
          <a:xfrm>
            <a:off x="2887977" y="3729228"/>
            <a:ext cx="2659384" cy="2423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95" name="object 9"/>
          <p:cNvGrpSpPr/>
          <p:nvPr/>
        </p:nvGrpSpPr>
        <p:grpSpPr>
          <a:xfrm>
            <a:off x="2931414" y="3791710"/>
            <a:ext cx="2494537" cy="77728"/>
            <a:chOff x="0" y="0"/>
            <a:chExt cx="2494535" cy="77727"/>
          </a:xfrm>
        </p:grpSpPr>
        <p:sp>
          <p:nvSpPr>
            <p:cNvPr id="2392" name="Shape"/>
            <p:cNvSpPr/>
            <p:nvPr/>
          </p:nvSpPr>
          <p:spPr>
            <a:xfrm>
              <a:off x="2416810" y="0"/>
              <a:ext cx="51818" cy="7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3" name="Rectangle"/>
            <p:cNvSpPr/>
            <p:nvPr/>
          </p:nvSpPr>
          <p:spPr>
            <a:xfrm>
              <a:off x="-1" y="25907"/>
              <a:ext cx="2416813" cy="25910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4" name="Shape"/>
            <p:cNvSpPr/>
            <p:nvPr/>
          </p:nvSpPr>
          <p:spPr>
            <a:xfrm>
              <a:off x="2429764" y="25907"/>
              <a:ext cx="64772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96" name="object 10"/>
          <p:cNvSpPr txBox="1"/>
          <p:nvPr/>
        </p:nvSpPr>
        <p:spPr>
          <a:xfrm>
            <a:off x="1969135" y="4249013"/>
            <a:ext cx="116141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3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20"/>
              <a:t> </a:t>
            </a:r>
            <a:r>
              <a:rPr spc="-10"/>
              <a:t>CloudTrail</a:t>
            </a:r>
          </a:p>
        </p:txBody>
      </p:sp>
      <p:sp>
        <p:nvSpPr>
          <p:cNvPr id="2397" name="object 11"/>
          <p:cNvSpPr txBox="1"/>
          <p:nvPr/>
        </p:nvSpPr>
        <p:spPr>
          <a:xfrm>
            <a:off x="5138165" y="4246574"/>
            <a:ext cx="139827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S3 Bucket</a:t>
            </a:r>
          </a:p>
        </p:txBody>
      </p:sp>
      <p:sp>
        <p:nvSpPr>
          <p:cNvPr id="2398" name="object 12"/>
          <p:cNvSpPr txBox="1"/>
          <p:nvPr/>
        </p:nvSpPr>
        <p:spPr>
          <a:xfrm>
            <a:off x="3961891" y="3550410"/>
            <a:ext cx="38925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object 2"/>
          <p:cNvSpPr txBox="1"/>
          <p:nvPr>
            <p:ph type="title"/>
          </p:nvPr>
        </p:nvSpPr>
        <p:spPr>
          <a:xfrm>
            <a:off x="566722" y="1270508"/>
            <a:ext cx="5073653" cy="635002"/>
          </a:xfrm>
          <a:prstGeom prst="rect">
            <a:avLst/>
          </a:prstGeom>
        </p:spPr>
        <p:txBody>
          <a:bodyPr/>
          <a:lstStyle>
            <a:lvl1pPr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Module 4: 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object 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03" name="object 2"/>
          <p:cNvSpPr txBox="1"/>
          <p:nvPr>
            <p:ph type="title"/>
          </p:nvPr>
        </p:nvSpPr>
        <p:spPr>
          <a:xfrm>
            <a:off x="415543" y="139064"/>
            <a:ext cx="4654553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SQL and NoSQL</a:t>
            </a:r>
            <a:r>
              <a:rPr spc="-200"/>
              <a:t> </a:t>
            </a:r>
            <a:r>
              <a:t>Databases</a:t>
            </a:r>
          </a:p>
        </p:txBody>
      </p:sp>
      <p:graphicFrame>
        <p:nvGraphicFramePr>
          <p:cNvPr id="2404" name="object 3"/>
          <p:cNvGraphicFramePr/>
          <p:nvPr/>
        </p:nvGraphicFramePr>
        <p:xfrm>
          <a:off x="240284" y="756284"/>
          <a:ext cx="8206741" cy="21234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70100"/>
                <a:gridCol w="2891790"/>
                <a:gridCol w="3244850"/>
              </a:tblGrid>
              <a:tr h="370839">
                <a:tc>
                  <a:txBody>
                    <a:bodyPr/>
                    <a:lstStyle/>
                    <a:p>
                      <a:pPr algn="l">
                        <a:defRPr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NoSQL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Storage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1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Rows </a:t>
                      </a:r>
                      <a:r>
                        <a:rPr spc="-5"/>
                        <a:t>and</a:t>
                      </a:r>
                      <a:r>
                        <a:rPr spc="50"/>
                        <a:t> </a:t>
                      </a:r>
                      <a:r>
                        <a:rPr spc="-5"/>
                        <a:t>Columns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2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Key-Value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1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Using</a:t>
                      </a:r>
                      <a:r>
                        <a:rPr spc="0"/>
                        <a:t> SQL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R="680719" indent="92075" algn="l">
                        <a:spcBef>
                          <a:spcPts val="300"/>
                        </a:spcBef>
                        <a:def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Focused on collection </a:t>
                      </a:r>
                      <a:r>
                        <a:rPr spc="0"/>
                        <a:t>of  </a:t>
                      </a:r>
                      <a:r>
                        <a:t>documents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1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Vertical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Horizontal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5" name="object 4"/>
          <p:cNvGraphicFramePr/>
          <p:nvPr/>
        </p:nvGraphicFramePr>
        <p:xfrm>
          <a:off x="330440" y="3350514"/>
          <a:ext cx="4014471" cy="12218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49045"/>
                <a:gridCol w="1253490"/>
                <a:gridCol w="688975"/>
                <a:gridCol w="822960"/>
              </a:tblGrid>
              <a:tr h="39890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10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10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</a:tr>
              <a:tr h="411441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9182932465265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R="116839" indent="91438" algn="l">
                        <a:spcBef>
                          <a:spcPts val="300"/>
                        </a:spcBef>
                        <a:def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Cloud</a:t>
                      </a:r>
                      <a:r>
                        <a:rPr spc="-70"/>
                        <a:t> </a:t>
                      </a:r>
                      <a:r>
                        <a:t>Computing  Concepts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R="145414" indent="91438" algn="l">
                        <a:spcBef>
                          <a:spcPts val="300"/>
                        </a:spcBef>
                        <a:defRPr spc="19"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W</a:t>
                      </a:r>
                      <a:r>
                        <a:rPr spc="0"/>
                        <a:t>ilson,  Joe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Paperback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3142536475869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R="313054" indent="91438" algn="l">
                        <a:spcBef>
                          <a:spcPts val="300"/>
                        </a:spcBef>
                        <a:def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The</a:t>
                      </a:r>
                      <a:r>
                        <a:rPr spc="-85"/>
                        <a:t> </a:t>
                      </a:r>
                      <a:r>
                        <a:t>Database  Guru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R="120650" indent="91438" algn="l">
                        <a:spcBef>
                          <a:spcPts val="300"/>
                        </a:spcBef>
                        <a:defRPr spc="-9"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</a:t>
                      </a:r>
                      <a:r>
                        <a:rPr spc="0"/>
                        <a:t>o</a:t>
                      </a:r>
                      <a:r>
                        <a:rPr spc="4"/>
                        <a:t>m</a:t>
                      </a:r>
                      <a:r>
                        <a:rPr spc="0"/>
                        <a:t>e</a:t>
                      </a:r>
                      <a:r>
                        <a:rPr spc="-15"/>
                        <a:t>z</a:t>
                      </a:r>
                      <a:r>
                        <a:rPr spc="0"/>
                        <a:t>,  Maria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eBook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</a:tr>
            </a:tbl>
          </a:graphicData>
        </a:graphic>
      </p:graphicFrame>
      <p:sp>
        <p:nvSpPr>
          <p:cNvPr id="2406" name="object 5"/>
          <p:cNvSpPr txBox="1"/>
          <p:nvPr/>
        </p:nvSpPr>
        <p:spPr>
          <a:xfrm>
            <a:off x="2099564" y="3020695"/>
            <a:ext cx="4959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SQL</a:t>
            </a:r>
          </a:p>
        </p:txBody>
      </p:sp>
      <p:sp>
        <p:nvSpPr>
          <p:cNvPr id="2407" name="object 6"/>
          <p:cNvSpPr txBox="1"/>
          <p:nvPr/>
        </p:nvSpPr>
        <p:spPr>
          <a:xfrm>
            <a:off x="6584694" y="3024883"/>
            <a:ext cx="80010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NoSQL</a:t>
            </a:r>
          </a:p>
        </p:txBody>
      </p:sp>
      <p:sp>
        <p:nvSpPr>
          <p:cNvPr id="2408" name="object 7"/>
          <p:cNvSpPr txBox="1"/>
          <p:nvPr/>
        </p:nvSpPr>
        <p:spPr>
          <a:xfrm>
            <a:off x="5375907" y="3367278"/>
            <a:ext cx="3535682" cy="1010412"/>
          </a:xfrm>
          <a:prstGeom prst="rect">
            <a:avLst/>
          </a:prstGeom>
          <a:ln w="19811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8">
              <a:spcBef>
                <a:spcPts val="300"/>
              </a:spcBef>
              <a:defRPr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</a:t>
            </a:r>
          </a:p>
          <a:p>
            <a:pPr indent="548640">
              <a:defRPr spc="-4"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ISBN:</a:t>
            </a:r>
            <a:r>
              <a:rPr spc="-15"/>
              <a:t> </a:t>
            </a:r>
            <a:r>
              <a:rPr spc="0"/>
              <a:t>9182932465265,</a:t>
            </a:r>
          </a:p>
          <a:p>
            <a:pPr marR="118745" indent="548640">
              <a:defRPr spc="-4"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Title: “Cloud </a:t>
            </a:r>
            <a:r>
              <a:rPr spc="0"/>
              <a:t>Computing </a:t>
            </a:r>
            <a:r>
              <a:t>Concepts”,  Author: “Wilson, </a:t>
            </a:r>
            <a:r>
              <a:rPr spc="0"/>
              <a:t>Joe”,</a:t>
            </a:r>
          </a:p>
          <a:p>
            <a:pPr indent="548640">
              <a:defRPr spc="-4"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Format: </a:t>
            </a:r>
            <a:r>
              <a:rPr spc="0"/>
              <a:t>“Paperback”</a:t>
            </a:r>
          </a:p>
          <a:p>
            <a:pPr indent="91438">
              <a:defRPr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object 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11" name="object 2"/>
          <p:cNvSpPr txBox="1"/>
          <p:nvPr>
            <p:ph type="title"/>
          </p:nvPr>
        </p:nvSpPr>
        <p:spPr>
          <a:xfrm>
            <a:off x="415544" y="139064"/>
            <a:ext cx="490410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Data Storage</a:t>
            </a:r>
            <a:r>
              <a:rPr spc="0"/>
              <a:t> </a:t>
            </a:r>
            <a:r>
              <a:t>Considerations</a:t>
            </a:r>
          </a:p>
        </p:txBody>
      </p:sp>
      <p:sp>
        <p:nvSpPr>
          <p:cNvPr id="2412" name="object 3"/>
          <p:cNvSpPr txBox="1"/>
          <p:nvPr/>
        </p:nvSpPr>
        <p:spPr>
          <a:xfrm>
            <a:off x="419505" y="962024"/>
            <a:ext cx="6805932" cy="248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 one size </a:t>
            </a:r>
            <a:r>
              <a:rPr spc="0"/>
              <a:t>fits </a:t>
            </a:r>
            <a:r>
              <a:t>all.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Analyze your data requirements by</a:t>
            </a:r>
            <a:r>
              <a:rPr spc="90"/>
              <a:t> </a:t>
            </a:r>
            <a:r>
              <a:t>considering:</a:t>
            </a:r>
          </a:p>
          <a:p>
            <a:pPr lvl="1" marL="756284" indent="-287020">
              <a:spcBef>
                <a:spcPts val="400"/>
              </a:spcBef>
              <a:buSzPct val="100000"/>
              <a:buFont typeface="Arial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</a:t>
            </a:r>
            <a:r>
              <a:rPr spc="-25"/>
              <a:t> </a:t>
            </a:r>
            <a:r>
              <a:t>formats</a:t>
            </a:r>
          </a:p>
          <a:p>
            <a:pPr lvl="1" marL="756284" indent="-287020">
              <a:spcBef>
                <a:spcPts val="400"/>
              </a:spcBef>
              <a:buSzPct val="100000"/>
              <a:buFont typeface="Arial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</a:t>
            </a:r>
            <a:r>
              <a:rPr spc="-25"/>
              <a:t> </a:t>
            </a:r>
            <a:r>
              <a:t>size</a:t>
            </a:r>
          </a:p>
          <a:p>
            <a:pPr lvl="1" marL="756284" indent="-287020">
              <a:spcBef>
                <a:spcPts val="400"/>
              </a:spcBef>
              <a:buSzPct val="100000"/>
              <a:buFont typeface="Arial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Query</a:t>
            </a:r>
            <a:r>
              <a:rPr spc="-39"/>
              <a:t> </a:t>
            </a:r>
            <a:r>
              <a:t>frequency</a:t>
            </a:r>
          </a:p>
          <a:p>
            <a:pPr lvl="1" marL="756284" indent="-287020">
              <a:spcBef>
                <a:spcPts val="400"/>
              </a:spcBef>
              <a:buSzPct val="100000"/>
              <a:buFont typeface="Arial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access</a:t>
            </a:r>
            <a:r>
              <a:rPr spc="-70"/>
              <a:t> </a:t>
            </a:r>
            <a:r>
              <a:t>speed</a:t>
            </a:r>
          </a:p>
          <a:p>
            <a:pPr lvl="1" marL="756284" indent="-287020">
              <a:spcBef>
                <a:spcPts val="400"/>
              </a:spcBef>
              <a:buSzPct val="100000"/>
              <a:buFont typeface="Arial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retention</a:t>
            </a:r>
            <a:r>
              <a:rPr spc="-50"/>
              <a:t> </a:t>
            </a:r>
            <a:r>
              <a:t>period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object 3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15" name="object 2"/>
          <p:cNvSpPr txBox="1"/>
          <p:nvPr>
            <p:ph type="title"/>
          </p:nvPr>
        </p:nvSpPr>
        <p:spPr>
          <a:xfrm>
            <a:off x="415542" y="139064"/>
            <a:ext cx="5722624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Managed Database</a:t>
            </a:r>
            <a:r>
              <a:rPr spc="100"/>
              <a:t> </a:t>
            </a:r>
            <a:r>
              <a:t>Services</a:t>
            </a:r>
          </a:p>
        </p:txBody>
      </p:sp>
      <p:sp>
        <p:nvSpPr>
          <p:cNvPr id="2416" name="object 3"/>
          <p:cNvSpPr/>
          <p:nvPr/>
        </p:nvSpPr>
        <p:spPr>
          <a:xfrm>
            <a:off x="829816" y="2305050"/>
            <a:ext cx="1129285" cy="69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6" y="0"/>
                </a:moveTo>
                <a:lnTo>
                  <a:pt x="1134" y="0"/>
                </a:lnTo>
                <a:lnTo>
                  <a:pt x="692" y="144"/>
                </a:lnTo>
                <a:lnTo>
                  <a:pt x="332" y="536"/>
                </a:lnTo>
                <a:lnTo>
                  <a:pt x="89" y="1118"/>
                </a:lnTo>
                <a:lnTo>
                  <a:pt x="0" y="1831"/>
                </a:lnTo>
                <a:lnTo>
                  <a:pt x="0" y="19769"/>
                </a:lnTo>
                <a:lnTo>
                  <a:pt x="89" y="20482"/>
                </a:lnTo>
                <a:lnTo>
                  <a:pt x="332" y="21064"/>
                </a:lnTo>
                <a:lnTo>
                  <a:pt x="692" y="21456"/>
                </a:lnTo>
                <a:lnTo>
                  <a:pt x="1134" y="21600"/>
                </a:lnTo>
                <a:lnTo>
                  <a:pt x="20466" y="21600"/>
                </a:lnTo>
                <a:lnTo>
                  <a:pt x="20907" y="21456"/>
                </a:lnTo>
                <a:lnTo>
                  <a:pt x="21268" y="21064"/>
                </a:lnTo>
                <a:lnTo>
                  <a:pt x="21511" y="20482"/>
                </a:lnTo>
                <a:lnTo>
                  <a:pt x="21600" y="19769"/>
                </a:lnTo>
                <a:lnTo>
                  <a:pt x="21600" y="1831"/>
                </a:lnTo>
                <a:lnTo>
                  <a:pt x="21511" y="1118"/>
                </a:lnTo>
                <a:lnTo>
                  <a:pt x="21268" y="536"/>
                </a:lnTo>
                <a:lnTo>
                  <a:pt x="20907" y="144"/>
                </a:lnTo>
                <a:lnTo>
                  <a:pt x="20466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7" name="object 4"/>
          <p:cNvSpPr/>
          <p:nvPr/>
        </p:nvSpPr>
        <p:spPr>
          <a:xfrm>
            <a:off x="829816" y="2305050"/>
            <a:ext cx="1129285" cy="69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"/>
                </a:moveTo>
                <a:lnTo>
                  <a:pt x="89" y="1118"/>
                </a:lnTo>
                <a:lnTo>
                  <a:pt x="332" y="536"/>
                </a:lnTo>
                <a:lnTo>
                  <a:pt x="692" y="144"/>
                </a:lnTo>
                <a:lnTo>
                  <a:pt x="1134" y="0"/>
                </a:lnTo>
                <a:lnTo>
                  <a:pt x="20466" y="0"/>
                </a:lnTo>
                <a:lnTo>
                  <a:pt x="20907" y="144"/>
                </a:lnTo>
                <a:lnTo>
                  <a:pt x="21268" y="536"/>
                </a:lnTo>
                <a:lnTo>
                  <a:pt x="21511" y="1118"/>
                </a:lnTo>
                <a:lnTo>
                  <a:pt x="21600" y="1831"/>
                </a:lnTo>
                <a:lnTo>
                  <a:pt x="21600" y="19769"/>
                </a:lnTo>
                <a:lnTo>
                  <a:pt x="21511" y="20482"/>
                </a:lnTo>
                <a:lnTo>
                  <a:pt x="21268" y="21064"/>
                </a:lnTo>
                <a:lnTo>
                  <a:pt x="20907" y="21456"/>
                </a:lnTo>
                <a:lnTo>
                  <a:pt x="20466" y="21600"/>
                </a:lnTo>
                <a:lnTo>
                  <a:pt x="1134" y="21600"/>
                </a:lnTo>
                <a:lnTo>
                  <a:pt x="692" y="21456"/>
                </a:lnTo>
                <a:lnTo>
                  <a:pt x="332" y="21064"/>
                </a:lnTo>
                <a:lnTo>
                  <a:pt x="89" y="20482"/>
                </a:lnTo>
                <a:lnTo>
                  <a:pt x="0" y="19769"/>
                </a:lnTo>
                <a:lnTo>
                  <a:pt x="0" y="183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8" name="object 5"/>
          <p:cNvSpPr txBox="1"/>
          <p:nvPr/>
        </p:nvSpPr>
        <p:spPr>
          <a:xfrm>
            <a:off x="970280" y="2515310"/>
            <a:ext cx="84899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</a:t>
            </a:r>
          </a:p>
        </p:txBody>
      </p:sp>
      <p:sp>
        <p:nvSpPr>
          <p:cNvPr id="2419" name="object 6"/>
          <p:cNvSpPr/>
          <p:nvPr/>
        </p:nvSpPr>
        <p:spPr>
          <a:xfrm>
            <a:off x="2070354" y="2305050"/>
            <a:ext cx="1129285" cy="69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6" y="0"/>
                </a:moveTo>
                <a:lnTo>
                  <a:pt x="1134" y="0"/>
                </a:lnTo>
                <a:lnTo>
                  <a:pt x="693" y="144"/>
                </a:lnTo>
                <a:lnTo>
                  <a:pt x="332" y="536"/>
                </a:lnTo>
                <a:lnTo>
                  <a:pt x="89" y="1118"/>
                </a:lnTo>
                <a:lnTo>
                  <a:pt x="0" y="1831"/>
                </a:lnTo>
                <a:lnTo>
                  <a:pt x="0" y="19769"/>
                </a:lnTo>
                <a:lnTo>
                  <a:pt x="89" y="20482"/>
                </a:lnTo>
                <a:lnTo>
                  <a:pt x="332" y="21064"/>
                </a:lnTo>
                <a:lnTo>
                  <a:pt x="693" y="21456"/>
                </a:lnTo>
                <a:lnTo>
                  <a:pt x="1134" y="21600"/>
                </a:lnTo>
                <a:lnTo>
                  <a:pt x="20466" y="21600"/>
                </a:lnTo>
                <a:lnTo>
                  <a:pt x="20907" y="21456"/>
                </a:lnTo>
                <a:lnTo>
                  <a:pt x="21268" y="21064"/>
                </a:lnTo>
                <a:lnTo>
                  <a:pt x="21511" y="20482"/>
                </a:lnTo>
                <a:lnTo>
                  <a:pt x="21600" y="19769"/>
                </a:lnTo>
                <a:lnTo>
                  <a:pt x="21600" y="1831"/>
                </a:lnTo>
                <a:lnTo>
                  <a:pt x="21511" y="1118"/>
                </a:lnTo>
                <a:lnTo>
                  <a:pt x="21268" y="536"/>
                </a:lnTo>
                <a:lnTo>
                  <a:pt x="20907" y="144"/>
                </a:lnTo>
                <a:lnTo>
                  <a:pt x="20466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0" name="object 7"/>
          <p:cNvSpPr/>
          <p:nvPr/>
        </p:nvSpPr>
        <p:spPr>
          <a:xfrm>
            <a:off x="2070354" y="2305050"/>
            <a:ext cx="1129285" cy="69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"/>
                </a:moveTo>
                <a:lnTo>
                  <a:pt x="89" y="1118"/>
                </a:lnTo>
                <a:lnTo>
                  <a:pt x="332" y="536"/>
                </a:lnTo>
                <a:lnTo>
                  <a:pt x="693" y="144"/>
                </a:lnTo>
                <a:lnTo>
                  <a:pt x="1134" y="0"/>
                </a:lnTo>
                <a:lnTo>
                  <a:pt x="20466" y="0"/>
                </a:lnTo>
                <a:lnTo>
                  <a:pt x="20907" y="144"/>
                </a:lnTo>
                <a:lnTo>
                  <a:pt x="21268" y="536"/>
                </a:lnTo>
                <a:lnTo>
                  <a:pt x="21511" y="1118"/>
                </a:lnTo>
                <a:lnTo>
                  <a:pt x="21600" y="1831"/>
                </a:lnTo>
                <a:lnTo>
                  <a:pt x="21600" y="19769"/>
                </a:lnTo>
                <a:lnTo>
                  <a:pt x="21511" y="20482"/>
                </a:lnTo>
                <a:lnTo>
                  <a:pt x="21268" y="21064"/>
                </a:lnTo>
                <a:lnTo>
                  <a:pt x="20907" y="21456"/>
                </a:lnTo>
                <a:lnTo>
                  <a:pt x="20466" y="21600"/>
                </a:lnTo>
                <a:lnTo>
                  <a:pt x="1134" y="21600"/>
                </a:lnTo>
                <a:lnTo>
                  <a:pt x="693" y="21456"/>
                </a:lnTo>
                <a:lnTo>
                  <a:pt x="332" y="21064"/>
                </a:lnTo>
                <a:lnTo>
                  <a:pt x="89" y="20482"/>
                </a:lnTo>
                <a:lnTo>
                  <a:pt x="0" y="19769"/>
                </a:lnTo>
                <a:lnTo>
                  <a:pt x="0" y="183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1" name="object 8"/>
          <p:cNvSpPr txBox="1"/>
          <p:nvPr/>
        </p:nvSpPr>
        <p:spPr>
          <a:xfrm>
            <a:off x="2267204" y="2515310"/>
            <a:ext cx="73596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</a:t>
            </a:r>
            <a:r>
              <a:rPr spc="-10"/>
              <a:t>g</a:t>
            </a:r>
            <a:r>
              <a:t>e</a:t>
            </a:r>
          </a:p>
        </p:txBody>
      </p:sp>
      <p:sp>
        <p:nvSpPr>
          <p:cNvPr id="2422" name="object 9"/>
          <p:cNvSpPr/>
          <p:nvPr/>
        </p:nvSpPr>
        <p:spPr>
          <a:xfrm>
            <a:off x="829815" y="3908297"/>
            <a:ext cx="3610358" cy="60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7" y="0"/>
                </a:moveTo>
                <a:lnTo>
                  <a:pt x="484" y="0"/>
                </a:lnTo>
                <a:lnTo>
                  <a:pt x="295" y="226"/>
                </a:lnTo>
                <a:lnTo>
                  <a:pt x="142" y="841"/>
                </a:lnTo>
                <a:lnTo>
                  <a:pt x="38" y="1753"/>
                </a:lnTo>
                <a:lnTo>
                  <a:pt x="0" y="2871"/>
                </a:lnTo>
                <a:lnTo>
                  <a:pt x="0" y="18729"/>
                </a:lnTo>
                <a:lnTo>
                  <a:pt x="38" y="19847"/>
                </a:lnTo>
                <a:lnTo>
                  <a:pt x="142" y="20759"/>
                </a:lnTo>
                <a:lnTo>
                  <a:pt x="295" y="21374"/>
                </a:lnTo>
                <a:lnTo>
                  <a:pt x="484" y="21600"/>
                </a:lnTo>
                <a:lnTo>
                  <a:pt x="21117" y="21600"/>
                </a:lnTo>
                <a:lnTo>
                  <a:pt x="21305" y="21374"/>
                </a:lnTo>
                <a:lnTo>
                  <a:pt x="21458" y="20759"/>
                </a:lnTo>
                <a:lnTo>
                  <a:pt x="21562" y="19847"/>
                </a:lnTo>
                <a:lnTo>
                  <a:pt x="21600" y="18729"/>
                </a:lnTo>
                <a:lnTo>
                  <a:pt x="21600" y="2871"/>
                </a:lnTo>
                <a:lnTo>
                  <a:pt x="21562" y="1753"/>
                </a:lnTo>
                <a:lnTo>
                  <a:pt x="21458" y="841"/>
                </a:lnTo>
                <a:lnTo>
                  <a:pt x="21305" y="226"/>
                </a:lnTo>
                <a:lnTo>
                  <a:pt x="21117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3" name="object 10"/>
          <p:cNvSpPr/>
          <p:nvPr/>
        </p:nvSpPr>
        <p:spPr>
          <a:xfrm>
            <a:off x="829815" y="3908297"/>
            <a:ext cx="3610358" cy="60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71"/>
                </a:moveTo>
                <a:lnTo>
                  <a:pt x="38" y="1753"/>
                </a:lnTo>
                <a:lnTo>
                  <a:pt x="142" y="841"/>
                </a:lnTo>
                <a:lnTo>
                  <a:pt x="295" y="226"/>
                </a:lnTo>
                <a:lnTo>
                  <a:pt x="484" y="0"/>
                </a:lnTo>
                <a:lnTo>
                  <a:pt x="21117" y="0"/>
                </a:lnTo>
                <a:lnTo>
                  <a:pt x="21305" y="226"/>
                </a:lnTo>
                <a:lnTo>
                  <a:pt x="21458" y="841"/>
                </a:lnTo>
                <a:lnTo>
                  <a:pt x="21562" y="1753"/>
                </a:lnTo>
                <a:lnTo>
                  <a:pt x="21600" y="2871"/>
                </a:lnTo>
                <a:lnTo>
                  <a:pt x="21600" y="18729"/>
                </a:lnTo>
                <a:lnTo>
                  <a:pt x="21562" y="19847"/>
                </a:lnTo>
                <a:lnTo>
                  <a:pt x="21458" y="20759"/>
                </a:lnTo>
                <a:lnTo>
                  <a:pt x="21305" y="21374"/>
                </a:lnTo>
                <a:lnTo>
                  <a:pt x="21117" y="21600"/>
                </a:lnTo>
                <a:lnTo>
                  <a:pt x="484" y="21600"/>
                </a:lnTo>
                <a:lnTo>
                  <a:pt x="295" y="21374"/>
                </a:lnTo>
                <a:lnTo>
                  <a:pt x="142" y="20759"/>
                </a:lnTo>
                <a:lnTo>
                  <a:pt x="38" y="19847"/>
                </a:lnTo>
                <a:lnTo>
                  <a:pt x="0" y="18729"/>
                </a:lnTo>
                <a:lnTo>
                  <a:pt x="0" y="287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4" name="object 11"/>
          <p:cNvSpPr txBox="1"/>
          <p:nvPr/>
        </p:nvSpPr>
        <p:spPr>
          <a:xfrm>
            <a:off x="1446657" y="4074057"/>
            <a:ext cx="237490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Global</a:t>
            </a:r>
            <a:r>
              <a:rPr spc="-10"/>
              <a:t> </a:t>
            </a:r>
            <a:r>
              <a:rPr spc="-5"/>
              <a:t>Infrastructure</a:t>
            </a:r>
          </a:p>
        </p:txBody>
      </p:sp>
      <p:sp>
        <p:nvSpPr>
          <p:cNvPr id="2425" name="object 12"/>
          <p:cNvSpPr/>
          <p:nvPr/>
        </p:nvSpPr>
        <p:spPr>
          <a:xfrm>
            <a:off x="3310890" y="2305050"/>
            <a:ext cx="1129287" cy="69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6" y="0"/>
                </a:moveTo>
                <a:lnTo>
                  <a:pt x="1134" y="0"/>
                </a:lnTo>
                <a:lnTo>
                  <a:pt x="693" y="144"/>
                </a:lnTo>
                <a:lnTo>
                  <a:pt x="332" y="536"/>
                </a:lnTo>
                <a:lnTo>
                  <a:pt x="89" y="1118"/>
                </a:lnTo>
                <a:lnTo>
                  <a:pt x="0" y="1831"/>
                </a:lnTo>
                <a:lnTo>
                  <a:pt x="0" y="19769"/>
                </a:lnTo>
                <a:lnTo>
                  <a:pt x="89" y="20482"/>
                </a:lnTo>
                <a:lnTo>
                  <a:pt x="332" y="21064"/>
                </a:lnTo>
                <a:lnTo>
                  <a:pt x="693" y="21456"/>
                </a:lnTo>
                <a:lnTo>
                  <a:pt x="1134" y="21600"/>
                </a:lnTo>
                <a:lnTo>
                  <a:pt x="20466" y="21600"/>
                </a:lnTo>
                <a:lnTo>
                  <a:pt x="20907" y="21456"/>
                </a:lnTo>
                <a:lnTo>
                  <a:pt x="21268" y="21064"/>
                </a:lnTo>
                <a:lnTo>
                  <a:pt x="21511" y="20482"/>
                </a:lnTo>
                <a:lnTo>
                  <a:pt x="21600" y="19769"/>
                </a:lnTo>
                <a:lnTo>
                  <a:pt x="21600" y="1831"/>
                </a:lnTo>
                <a:lnTo>
                  <a:pt x="21511" y="1118"/>
                </a:lnTo>
                <a:lnTo>
                  <a:pt x="21268" y="536"/>
                </a:lnTo>
                <a:lnTo>
                  <a:pt x="20907" y="144"/>
                </a:lnTo>
                <a:lnTo>
                  <a:pt x="20466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6" name="object 13"/>
          <p:cNvSpPr/>
          <p:nvPr/>
        </p:nvSpPr>
        <p:spPr>
          <a:xfrm>
            <a:off x="3310890" y="2305050"/>
            <a:ext cx="1129287" cy="69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"/>
                </a:moveTo>
                <a:lnTo>
                  <a:pt x="89" y="1118"/>
                </a:lnTo>
                <a:lnTo>
                  <a:pt x="332" y="536"/>
                </a:lnTo>
                <a:lnTo>
                  <a:pt x="693" y="144"/>
                </a:lnTo>
                <a:lnTo>
                  <a:pt x="1134" y="0"/>
                </a:lnTo>
                <a:lnTo>
                  <a:pt x="20466" y="0"/>
                </a:lnTo>
                <a:lnTo>
                  <a:pt x="20907" y="144"/>
                </a:lnTo>
                <a:lnTo>
                  <a:pt x="21268" y="536"/>
                </a:lnTo>
                <a:lnTo>
                  <a:pt x="21511" y="1118"/>
                </a:lnTo>
                <a:lnTo>
                  <a:pt x="21600" y="1831"/>
                </a:lnTo>
                <a:lnTo>
                  <a:pt x="21600" y="19769"/>
                </a:lnTo>
                <a:lnTo>
                  <a:pt x="21511" y="20482"/>
                </a:lnTo>
                <a:lnTo>
                  <a:pt x="21268" y="21064"/>
                </a:lnTo>
                <a:lnTo>
                  <a:pt x="20907" y="21456"/>
                </a:lnTo>
                <a:lnTo>
                  <a:pt x="20466" y="21600"/>
                </a:lnTo>
                <a:lnTo>
                  <a:pt x="1134" y="21600"/>
                </a:lnTo>
                <a:lnTo>
                  <a:pt x="693" y="21456"/>
                </a:lnTo>
                <a:lnTo>
                  <a:pt x="332" y="21064"/>
                </a:lnTo>
                <a:lnTo>
                  <a:pt x="89" y="20482"/>
                </a:lnTo>
                <a:lnTo>
                  <a:pt x="0" y="19769"/>
                </a:lnTo>
                <a:lnTo>
                  <a:pt x="0" y="183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7" name="object 14"/>
          <p:cNvSpPr txBox="1"/>
          <p:nvPr/>
        </p:nvSpPr>
        <p:spPr>
          <a:xfrm>
            <a:off x="3428491" y="2515310"/>
            <a:ext cx="89408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Datab</a:t>
            </a:r>
            <a:r>
              <a:rPr spc="-10"/>
              <a:t>a</a:t>
            </a:r>
            <a:r>
              <a:t>se</a:t>
            </a:r>
          </a:p>
        </p:txBody>
      </p:sp>
      <p:sp>
        <p:nvSpPr>
          <p:cNvPr id="2428" name="object 15"/>
          <p:cNvSpPr/>
          <p:nvPr/>
        </p:nvSpPr>
        <p:spPr>
          <a:xfrm>
            <a:off x="829815" y="1549146"/>
            <a:ext cx="3610358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5" y="0"/>
                </a:moveTo>
                <a:lnTo>
                  <a:pt x="485" y="0"/>
                </a:lnTo>
                <a:lnTo>
                  <a:pt x="296" y="226"/>
                </a:lnTo>
                <a:lnTo>
                  <a:pt x="142" y="842"/>
                </a:lnTo>
                <a:lnTo>
                  <a:pt x="38" y="1754"/>
                </a:lnTo>
                <a:lnTo>
                  <a:pt x="0" y="2871"/>
                </a:lnTo>
                <a:lnTo>
                  <a:pt x="0" y="18729"/>
                </a:lnTo>
                <a:lnTo>
                  <a:pt x="38" y="19846"/>
                </a:lnTo>
                <a:lnTo>
                  <a:pt x="142" y="20759"/>
                </a:lnTo>
                <a:lnTo>
                  <a:pt x="296" y="21374"/>
                </a:lnTo>
                <a:lnTo>
                  <a:pt x="485" y="21600"/>
                </a:lnTo>
                <a:lnTo>
                  <a:pt x="21115" y="21600"/>
                </a:lnTo>
                <a:lnTo>
                  <a:pt x="21304" y="21374"/>
                </a:lnTo>
                <a:lnTo>
                  <a:pt x="21458" y="20759"/>
                </a:lnTo>
                <a:lnTo>
                  <a:pt x="21562" y="19846"/>
                </a:lnTo>
                <a:lnTo>
                  <a:pt x="21600" y="18729"/>
                </a:lnTo>
                <a:lnTo>
                  <a:pt x="21600" y="2871"/>
                </a:lnTo>
                <a:lnTo>
                  <a:pt x="21562" y="1754"/>
                </a:lnTo>
                <a:lnTo>
                  <a:pt x="21458" y="842"/>
                </a:lnTo>
                <a:lnTo>
                  <a:pt x="21304" y="226"/>
                </a:lnTo>
                <a:lnTo>
                  <a:pt x="21115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9" name="object 16"/>
          <p:cNvSpPr/>
          <p:nvPr/>
        </p:nvSpPr>
        <p:spPr>
          <a:xfrm>
            <a:off x="829815" y="1549146"/>
            <a:ext cx="3610358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71"/>
                </a:moveTo>
                <a:lnTo>
                  <a:pt x="38" y="1754"/>
                </a:lnTo>
                <a:lnTo>
                  <a:pt x="142" y="842"/>
                </a:lnTo>
                <a:lnTo>
                  <a:pt x="296" y="226"/>
                </a:lnTo>
                <a:lnTo>
                  <a:pt x="485" y="0"/>
                </a:lnTo>
                <a:lnTo>
                  <a:pt x="21115" y="0"/>
                </a:lnTo>
                <a:lnTo>
                  <a:pt x="21304" y="226"/>
                </a:lnTo>
                <a:lnTo>
                  <a:pt x="21458" y="841"/>
                </a:lnTo>
                <a:lnTo>
                  <a:pt x="21562" y="1754"/>
                </a:lnTo>
                <a:lnTo>
                  <a:pt x="21600" y="2871"/>
                </a:lnTo>
                <a:lnTo>
                  <a:pt x="21600" y="18729"/>
                </a:lnTo>
                <a:lnTo>
                  <a:pt x="21562" y="19846"/>
                </a:lnTo>
                <a:lnTo>
                  <a:pt x="21458" y="20758"/>
                </a:lnTo>
                <a:lnTo>
                  <a:pt x="21304" y="21374"/>
                </a:lnTo>
                <a:lnTo>
                  <a:pt x="21115" y="21600"/>
                </a:lnTo>
                <a:lnTo>
                  <a:pt x="485" y="21600"/>
                </a:lnTo>
                <a:lnTo>
                  <a:pt x="296" y="21374"/>
                </a:lnTo>
                <a:lnTo>
                  <a:pt x="142" y="20759"/>
                </a:lnTo>
                <a:lnTo>
                  <a:pt x="38" y="19846"/>
                </a:lnTo>
                <a:lnTo>
                  <a:pt x="0" y="18729"/>
                </a:lnTo>
                <a:lnTo>
                  <a:pt x="0" y="287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0" name="object 17"/>
          <p:cNvSpPr txBox="1"/>
          <p:nvPr/>
        </p:nvSpPr>
        <p:spPr>
          <a:xfrm>
            <a:off x="2022729" y="1714244"/>
            <a:ext cx="122174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55"/>
              <a:t> </a:t>
            </a:r>
            <a:r>
              <a:t>Services</a:t>
            </a:r>
          </a:p>
        </p:txBody>
      </p:sp>
      <p:sp>
        <p:nvSpPr>
          <p:cNvPr id="2431" name="object 18"/>
          <p:cNvSpPr/>
          <p:nvPr/>
        </p:nvSpPr>
        <p:spPr>
          <a:xfrm>
            <a:off x="829815" y="793240"/>
            <a:ext cx="3610358" cy="60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7" y="0"/>
                </a:moveTo>
                <a:lnTo>
                  <a:pt x="484" y="0"/>
                </a:lnTo>
                <a:lnTo>
                  <a:pt x="295" y="226"/>
                </a:lnTo>
                <a:lnTo>
                  <a:pt x="142" y="841"/>
                </a:lnTo>
                <a:lnTo>
                  <a:pt x="38" y="1753"/>
                </a:lnTo>
                <a:lnTo>
                  <a:pt x="0" y="2869"/>
                </a:lnTo>
                <a:lnTo>
                  <a:pt x="0" y="18731"/>
                </a:lnTo>
                <a:lnTo>
                  <a:pt x="38" y="19847"/>
                </a:lnTo>
                <a:lnTo>
                  <a:pt x="142" y="20759"/>
                </a:lnTo>
                <a:lnTo>
                  <a:pt x="295" y="21374"/>
                </a:lnTo>
                <a:lnTo>
                  <a:pt x="484" y="21600"/>
                </a:lnTo>
                <a:lnTo>
                  <a:pt x="21117" y="21600"/>
                </a:lnTo>
                <a:lnTo>
                  <a:pt x="21305" y="21374"/>
                </a:lnTo>
                <a:lnTo>
                  <a:pt x="21458" y="20759"/>
                </a:lnTo>
                <a:lnTo>
                  <a:pt x="21562" y="19847"/>
                </a:lnTo>
                <a:lnTo>
                  <a:pt x="21600" y="18731"/>
                </a:lnTo>
                <a:lnTo>
                  <a:pt x="21600" y="2869"/>
                </a:lnTo>
                <a:lnTo>
                  <a:pt x="21562" y="1753"/>
                </a:lnTo>
                <a:lnTo>
                  <a:pt x="21458" y="841"/>
                </a:lnTo>
                <a:lnTo>
                  <a:pt x="21305" y="226"/>
                </a:lnTo>
                <a:lnTo>
                  <a:pt x="21117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2" name="object 19"/>
          <p:cNvSpPr/>
          <p:nvPr/>
        </p:nvSpPr>
        <p:spPr>
          <a:xfrm>
            <a:off x="829815" y="793240"/>
            <a:ext cx="3610358" cy="60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69"/>
                </a:moveTo>
                <a:lnTo>
                  <a:pt x="38" y="1753"/>
                </a:lnTo>
                <a:lnTo>
                  <a:pt x="142" y="841"/>
                </a:lnTo>
                <a:lnTo>
                  <a:pt x="295" y="226"/>
                </a:lnTo>
                <a:lnTo>
                  <a:pt x="484" y="0"/>
                </a:lnTo>
                <a:lnTo>
                  <a:pt x="21117" y="0"/>
                </a:lnTo>
                <a:lnTo>
                  <a:pt x="21305" y="226"/>
                </a:lnTo>
                <a:lnTo>
                  <a:pt x="21458" y="841"/>
                </a:lnTo>
                <a:lnTo>
                  <a:pt x="21562" y="1753"/>
                </a:lnTo>
                <a:lnTo>
                  <a:pt x="21600" y="2869"/>
                </a:lnTo>
                <a:lnTo>
                  <a:pt x="21600" y="18731"/>
                </a:lnTo>
                <a:lnTo>
                  <a:pt x="21562" y="19847"/>
                </a:lnTo>
                <a:lnTo>
                  <a:pt x="21458" y="20759"/>
                </a:lnTo>
                <a:lnTo>
                  <a:pt x="21305" y="21374"/>
                </a:lnTo>
                <a:lnTo>
                  <a:pt x="21117" y="21600"/>
                </a:lnTo>
                <a:lnTo>
                  <a:pt x="484" y="21600"/>
                </a:lnTo>
                <a:lnTo>
                  <a:pt x="295" y="21374"/>
                </a:lnTo>
                <a:lnTo>
                  <a:pt x="142" y="20759"/>
                </a:lnTo>
                <a:lnTo>
                  <a:pt x="38" y="19847"/>
                </a:lnTo>
                <a:lnTo>
                  <a:pt x="0" y="18731"/>
                </a:lnTo>
                <a:lnTo>
                  <a:pt x="0" y="2869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3" name="object 20"/>
          <p:cNvSpPr txBox="1"/>
          <p:nvPr/>
        </p:nvSpPr>
        <p:spPr>
          <a:xfrm>
            <a:off x="1216557" y="957452"/>
            <a:ext cx="283654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Deployment and</a:t>
            </a:r>
            <a:r>
              <a:rPr spc="-95"/>
              <a:t> </a:t>
            </a:r>
            <a:r>
              <a:t>Administration</a:t>
            </a:r>
          </a:p>
        </p:txBody>
      </p:sp>
      <p:sp>
        <p:nvSpPr>
          <p:cNvPr id="2434" name="object 21"/>
          <p:cNvSpPr/>
          <p:nvPr/>
        </p:nvSpPr>
        <p:spPr>
          <a:xfrm>
            <a:off x="829815" y="3152394"/>
            <a:ext cx="3610358" cy="608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7" y="0"/>
                </a:moveTo>
                <a:lnTo>
                  <a:pt x="484" y="0"/>
                </a:lnTo>
                <a:lnTo>
                  <a:pt x="295" y="226"/>
                </a:lnTo>
                <a:lnTo>
                  <a:pt x="142" y="841"/>
                </a:lnTo>
                <a:lnTo>
                  <a:pt x="38" y="1753"/>
                </a:lnTo>
                <a:lnTo>
                  <a:pt x="0" y="2869"/>
                </a:lnTo>
                <a:lnTo>
                  <a:pt x="0" y="18731"/>
                </a:lnTo>
                <a:lnTo>
                  <a:pt x="38" y="19847"/>
                </a:lnTo>
                <a:lnTo>
                  <a:pt x="142" y="20759"/>
                </a:lnTo>
                <a:lnTo>
                  <a:pt x="295" y="21374"/>
                </a:lnTo>
                <a:lnTo>
                  <a:pt x="484" y="21600"/>
                </a:lnTo>
                <a:lnTo>
                  <a:pt x="21117" y="21600"/>
                </a:lnTo>
                <a:lnTo>
                  <a:pt x="21305" y="21374"/>
                </a:lnTo>
                <a:lnTo>
                  <a:pt x="21458" y="20759"/>
                </a:lnTo>
                <a:lnTo>
                  <a:pt x="21562" y="19847"/>
                </a:lnTo>
                <a:lnTo>
                  <a:pt x="21600" y="18731"/>
                </a:lnTo>
                <a:lnTo>
                  <a:pt x="21600" y="2869"/>
                </a:lnTo>
                <a:lnTo>
                  <a:pt x="21562" y="1753"/>
                </a:lnTo>
                <a:lnTo>
                  <a:pt x="21458" y="841"/>
                </a:lnTo>
                <a:lnTo>
                  <a:pt x="21305" y="226"/>
                </a:lnTo>
                <a:lnTo>
                  <a:pt x="21117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5" name="object 22"/>
          <p:cNvSpPr/>
          <p:nvPr/>
        </p:nvSpPr>
        <p:spPr>
          <a:xfrm>
            <a:off x="829815" y="3152394"/>
            <a:ext cx="3610358" cy="608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69"/>
                </a:moveTo>
                <a:lnTo>
                  <a:pt x="38" y="1753"/>
                </a:lnTo>
                <a:lnTo>
                  <a:pt x="142" y="841"/>
                </a:lnTo>
                <a:lnTo>
                  <a:pt x="295" y="226"/>
                </a:lnTo>
                <a:lnTo>
                  <a:pt x="484" y="0"/>
                </a:lnTo>
                <a:lnTo>
                  <a:pt x="21117" y="0"/>
                </a:lnTo>
                <a:lnTo>
                  <a:pt x="21305" y="226"/>
                </a:lnTo>
                <a:lnTo>
                  <a:pt x="21458" y="841"/>
                </a:lnTo>
                <a:lnTo>
                  <a:pt x="21562" y="1753"/>
                </a:lnTo>
                <a:lnTo>
                  <a:pt x="21600" y="2869"/>
                </a:lnTo>
                <a:lnTo>
                  <a:pt x="21600" y="18731"/>
                </a:lnTo>
                <a:lnTo>
                  <a:pt x="21562" y="19847"/>
                </a:lnTo>
                <a:lnTo>
                  <a:pt x="21458" y="20759"/>
                </a:lnTo>
                <a:lnTo>
                  <a:pt x="21305" y="21374"/>
                </a:lnTo>
                <a:lnTo>
                  <a:pt x="21117" y="21600"/>
                </a:lnTo>
                <a:lnTo>
                  <a:pt x="484" y="21600"/>
                </a:lnTo>
                <a:lnTo>
                  <a:pt x="295" y="21374"/>
                </a:lnTo>
                <a:lnTo>
                  <a:pt x="142" y="20759"/>
                </a:lnTo>
                <a:lnTo>
                  <a:pt x="38" y="19847"/>
                </a:lnTo>
                <a:lnTo>
                  <a:pt x="0" y="18731"/>
                </a:lnTo>
                <a:lnTo>
                  <a:pt x="0" y="2869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6" name="object 23"/>
          <p:cNvSpPr txBox="1"/>
          <p:nvPr/>
        </p:nvSpPr>
        <p:spPr>
          <a:xfrm>
            <a:off x="2115691" y="3317240"/>
            <a:ext cx="103886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</a:t>
            </a:r>
            <a:r>
              <a:rPr spc="-20"/>
              <a:t>w</a:t>
            </a:r>
            <a:r>
              <a:t>ork</a:t>
            </a:r>
            <a:r>
              <a:rPr spc="0"/>
              <a:t>i</a:t>
            </a:r>
            <a:r>
              <a:t>ng</a:t>
            </a:r>
          </a:p>
        </p:txBody>
      </p:sp>
      <p:sp>
        <p:nvSpPr>
          <p:cNvPr id="2437" name="object 24"/>
          <p:cNvSpPr/>
          <p:nvPr/>
        </p:nvSpPr>
        <p:spPr>
          <a:xfrm>
            <a:off x="6388679" y="2921180"/>
            <a:ext cx="324468" cy="3530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8" name="object 25"/>
          <p:cNvSpPr/>
          <p:nvPr/>
        </p:nvSpPr>
        <p:spPr>
          <a:xfrm>
            <a:off x="6415763" y="2470817"/>
            <a:ext cx="267671" cy="3059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9" name="object 26"/>
          <p:cNvSpPr txBox="1"/>
          <p:nvPr/>
        </p:nvSpPr>
        <p:spPr>
          <a:xfrm>
            <a:off x="6861174" y="1514982"/>
            <a:ext cx="1289688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0"/>
              <a:t> </a:t>
            </a:r>
            <a:r>
              <a:t>DynamoDB</a:t>
            </a:r>
          </a:p>
        </p:txBody>
      </p:sp>
      <p:sp>
        <p:nvSpPr>
          <p:cNvPr id="2440" name="object 27"/>
          <p:cNvSpPr txBox="1"/>
          <p:nvPr/>
        </p:nvSpPr>
        <p:spPr>
          <a:xfrm>
            <a:off x="6872478" y="2041650"/>
            <a:ext cx="132143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5"/>
              <a:t> </a:t>
            </a:r>
            <a:r>
              <a:t>ElastiCache</a:t>
            </a:r>
          </a:p>
        </p:txBody>
      </p:sp>
      <p:sp>
        <p:nvSpPr>
          <p:cNvPr id="2441" name="object 28"/>
          <p:cNvSpPr txBox="1"/>
          <p:nvPr/>
        </p:nvSpPr>
        <p:spPr>
          <a:xfrm>
            <a:off x="6872478" y="2518410"/>
            <a:ext cx="87058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t>RDS</a:t>
            </a:r>
          </a:p>
        </p:txBody>
      </p:sp>
      <p:sp>
        <p:nvSpPr>
          <p:cNvPr id="2442" name="object 29"/>
          <p:cNvSpPr txBox="1"/>
          <p:nvPr/>
        </p:nvSpPr>
        <p:spPr>
          <a:xfrm>
            <a:off x="6872478" y="2965449"/>
            <a:ext cx="109029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rPr spc="0"/>
              <a:t>Redshift</a:t>
            </a:r>
          </a:p>
        </p:txBody>
      </p:sp>
      <p:sp>
        <p:nvSpPr>
          <p:cNvPr id="2443" name="object 30"/>
          <p:cNvSpPr/>
          <p:nvPr/>
        </p:nvSpPr>
        <p:spPr>
          <a:xfrm>
            <a:off x="6400798" y="3404615"/>
            <a:ext cx="315471" cy="3550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4" name="object 31"/>
          <p:cNvSpPr/>
          <p:nvPr/>
        </p:nvSpPr>
        <p:spPr>
          <a:xfrm>
            <a:off x="4556023" y="2483635"/>
            <a:ext cx="1087349" cy="38654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5" name="object 32"/>
          <p:cNvSpPr/>
          <p:nvPr/>
        </p:nvSpPr>
        <p:spPr>
          <a:xfrm>
            <a:off x="4585715" y="2494788"/>
            <a:ext cx="1010414" cy="31851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6" name="object 33"/>
          <p:cNvSpPr/>
          <p:nvPr/>
        </p:nvSpPr>
        <p:spPr>
          <a:xfrm>
            <a:off x="4585715" y="2494788"/>
            <a:ext cx="1010413" cy="31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3405" y="16200"/>
                </a:lnTo>
                <a:lnTo>
                  <a:pt x="3405" y="21600"/>
                </a:lnTo>
                <a:lnTo>
                  <a:pt x="0" y="10800"/>
                </a:lnTo>
                <a:lnTo>
                  <a:pt x="3405" y="0"/>
                </a:lnTo>
                <a:lnTo>
                  <a:pt x="3405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7" name="object 34"/>
          <p:cNvSpPr/>
          <p:nvPr/>
        </p:nvSpPr>
        <p:spPr>
          <a:xfrm>
            <a:off x="5691304" y="1605574"/>
            <a:ext cx="569289" cy="215718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8" name="object 35"/>
          <p:cNvSpPr/>
          <p:nvPr/>
        </p:nvSpPr>
        <p:spPr>
          <a:xfrm>
            <a:off x="5727953" y="1622295"/>
            <a:ext cx="490731" cy="2065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8186" y="21578"/>
                </a:lnTo>
                <a:lnTo>
                  <a:pt x="15222" y="21518"/>
                </a:lnTo>
                <a:lnTo>
                  <a:pt x="12884" y="21425"/>
                </a:lnTo>
                <a:lnTo>
                  <a:pt x="10800" y="21172"/>
                </a:lnTo>
                <a:lnTo>
                  <a:pt x="10800" y="11228"/>
                </a:lnTo>
                <a:lnTo>
                  <a:pt x="10249" y="11092"/>
                </a:lnTo>
                <a:lnTo>
                  <a:pt x="8716" y="10975"/>
                </a:lnTo>
                <a:lnTo>
                  <a:pt x="6378" y="10882"/>
                </a:lnTo>
                <a:lnTo>
                  <a:pt x="3414" y="10822"/>
                </a:lnTo>
                <a:lnTo>
                  <a:pt x="0" y="10800"/>
                </a:lnTo>
                <a:lnTo>
                  <a:pt x="3414" y="10778"/>
                </a:lnTo>
                <a:lnTo>
                  <a:pt x="6378" y="10718"/>
                </a:lnTo>
                <a:lnTo>
                  <a:pt x="8716" y="10625"/>
                </a:lnTo>
                <a:lnTo>
                  <a:pt x="10249" y="10508"/>
                </a:lnTo>
                <a:lnTo>
                  <a:pt x="10800" y="10372"/>
                </a:lnTo>
                <a:lnTo>
                  <a:pt x="10800" y="428"/>
                </a:lnTo>
                <a:lnTo>
                  <a:pt x="11351" y="292"/>
                </a:lnTo>
                <a:lnTo>
                  <a:pt x="12884" y="175"/>
                </a:lnTo>
                <a:lnTo>
                  <a:pt x="15222" y="82"/>
                </a:lnTo>
                <a:lnTo>
                  <a:pt x="18186" y="22"/>
                </a:lnTo>
                <a:lnTo>
                  <a:pt x="2160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9" name="object 36"/>
          <p:cNvSpPr txBox="1"/>
          <p:nvPr/>
        </p:nvSpPr>
        <p:spPr>
          <a:xfrm>
            <a:off x="6872478" y="3430651"/>
            <a:ext cx="209613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Database </a:t>
            </a:r>
            <a:r>
              <a:rPr spc="-4"/>
              <a:t>Migration</a:t>
            </a:r>
            <a:r>
              <a:rPr spc="-110"/>
              <a:t> </a:t>
            </a:r>
            <a:r>
              <a:rPr spc="-4"/>
              <a:t>Service</a:t>
            </a:r>
          </a:p>
        </p:txBody>
      </p:sp>
      <p:sp>
        <p:nvSpPr>
          <p:cNvPr id="2450" name="object 37"/>
          <p:cNvSpPr/>
          <p:nvPr/>
        </p:nvSpPr>
        <p:spPr>
          <a:xfrm>
            <a:off x="6404576" y="1481128"/>
            <a:ext cx="289429" cy="33395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1" name="object 38"/>
          <p:cNvSpPr/>
          <p:nvPr/>
        </p:nvSpPr>
        <p:spPr>
          <a:xfrm>
            <a:off x="6379933" y="1952643"/>
            <a:ext cx="314925" cy="39127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object 1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54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93C8E1">
              <a:alpha val="7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5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6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7" name="object 5"/>
          <p:cNvSpPr txBox="1"/>
          <p:nvPr>
            <p:ph type="title"/>
          </p:nvPr>
        </p:nvSpPr>
        <p:spPr>
          <a:xfrm>
            <a:off x="415543" y="139064"/>
            <a:ext cx="7341235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Relational Database Service</a:t>
            </a:r>
            <a:r>
              <a:rPr spc="100"/>
              <a:t> </a:t>
            </a:r>
            <a:r>
              <a:t>(RDS)</a:t>
            </a:r>
          </a:p>
        </p:txBody>
      </p:sp>
      <p:sp>
        <p:nvSpPr>
          <p:cNvPr id="2458" name="object 6"/>
          <p:cNvSpPr txBox="1"/>
          <p:nvPr/>
        </p:nvSpPr>
        <p:spPr>
          <a:xfrm>
            <a:off x="2286124" y="1322677"/>
            <a:ext cx="5435603" cy="184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Cost-efficient </a:t>
            </a:r>
            <a:r>
              <a:rPr spc="0"/>
              <a:t>and </a:t>
            </a:r>
            <a:r>
              <a:rPr b="1" spc="0"/>
              <a:t>resizable</a:t>
            </a:r>
            <a:r>
              <a:rPr b="1" spc="-100"/>
              <a:t> </a:t>
            </a:r>
            <a:r>
              <a:rPr b="1" spc="0"/>
              <a:t>capacity</a:t>
            </a:r>
          </a:p>
          <a:p>
            <a:pPr marL="355600" marR="990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Manages time-consuming</a:t>
            </a:r>
            <a:r>
              <a:rPr spc="-120"/>
              <a:t> </a:t>
            </a:r>
            <a:r>
              <a:rPr b="1"/>
              <a:t>database  administration</a:t>
            </a:r>
            <a:r>
              <a:rPr b="1" spc="-50"/>
              <a:t> </a:t>
            </a:r>
            <a:r>
              <a:t>tasks</a:t>
            </a:r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 to the full capabilities of </a:t>
            </a:r>
            <a:r>
              <a:rPr b="1"/>
              <a:t>Amazon  Aurora</a:t>
            </a:r>
            <a:r>
              <a:t>, </a:t>
            </a:r>
            <a:r>
              <a:rPr b="1" spc="-9"/>
              <a:t>MySQL</a:t>
            </a:r>
            <a:r>
              <a:rPr spc="-9"/>
              <a:t>, </a:t>
            </a:r>
            <a:r>
              <a:rPr b="1"/>
              <a:t>MariaDB</a:t>
            </a:r>
            <a:r>
              <a:t>, </a:t>
            </a:r>
            <a:r>
              <a:rPr b="1"/>
              <a:t>Microsoft SQL  </a:t>
            </a:r>
            <a:r>
              <a:rPr b="1" spc="-4"/>
              <a:t>Server</a:t>
            </a:r>
            <a:r>
              <a:rPr spc="-4"/>
              <a:t>, </a:t>
            </a:r>
            <a:r>
              <a:rPr b="1"/>
              <a:t>Oracle</a:t>
            </a:r>
            <a:r>
              <a:t>, and </a:t>
            </a:r>
            <a:r>
              <a:rPr b="1"/>
              <a:t>PostgreSQL</a:t>
            </a:r>
            <a:r>
              <a:rPr b="1" spc="-95"/>
              <a:t> </a:t>
            </a:r>
            <a:r>
              <a:t>databases</a:t>
            </a:r>
          </a:p>
        </p:txBody>
      </p:sp>
      <p:sp>
        <p:nvSpPr>
          <p:cNvPr id="2459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0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1" name="object 9"/>
          <p:cNvSpPr/>
          <p:nvPr/>
        </p:nvSpPr>
        <p:spPr>
          <a:xfrm>
            <a:off x="772667" y="2510027"/>
            <a:ext cx="130454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2" name="object 10"/>
          <p:cNvSpPr txBox="1"/>
          <p:nvPr/>
        </p:nvSpPr>
        <p:spPr>
          <a:xfrm>
            <a:off x="958088" y="2629660"/>
            <a:ext cx="77025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6685" marR="5080" indent="-13462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10"/>
              <a:t>RDS</a:t>
            </a:r>
          </a:p>
        </p:txBody>
      </p:sp>
      <p:sp>
        <p:nvSpPr>
          <p:cNvPr id="2463" name="object 11"/>
          <p:cNvSpPr/>
          <p:nvPr/>
        </p:nvSpPr>
        <p:spPr>
          <a:xfrm>
            <a:off x="1021080" y="1684020"/>
            <a:ext cx="731521" cy="7315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object 1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66" name="object 2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7" name="object 3"/>
          <p:cNvSpPr txBox="1"/>
          <p:nvPr>
            <p:ph type="title"/>
          </p:nvPr>
        </p:nvSpPr>
        <p:spPr>
          <a:xfrm>
            <a:off x="415544" y="139064"/>
            <a:ext cx="2257426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RDS</a:t>
            </a:r>
          </a:p>
        </p:txBody>
      </p:sp>
      <p:sp>
        <p:nvSpPr>
          <p:cNvPr id="2468" name="object 4"/>
          <p:cNvSpPr txBox="1"/>
          <p:nvPr/>
        </p:nvSpPr>
        <p:spPr>
          <a:xfrm>
            <a:off x="419504" y="974825"/>
            <a:ext cx="5871214" cy="234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Simple and </a:t>
            </a:r>
            <a:r>
              <a:rPr b="1"/>
              <a:t>fast to</a:t>
            </a:r>
            <a:r>
              <a:rPr b="1" spc="-65"/>
              <a:t> </a:t>
            </a:r>
            <a:r>
              <a:rPr b="1"/>
              <a:t>deploy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Manages common database administrative</a:t>
            </a:r>
            <a:r>
              <a:rPr spc="-145"/>
              <a:t> </a:t>
            </a:r>
            <a:r>
              <a:t>tasks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Compatible </a:t>
            </a:r>
            <a:r>
              <a:rPr b="0"/>
              <a:t>with your</a:t>
            </a:r>
            <a:r>
              <a:rPr b="0" spc="-55"/>
              <a:t> </a:t>
            </a:r>
            <a:r>
              <a:rPr b="0"/>
              <a:t>applications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Fast, predictable</a:t>
            </a:r>
            <a:r>
              <a:rPr spc="-75"/>
              <a:t> </a:t>
            </a:r>
            <a:r>
              <a:t>performance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Simple and </a:t>
            </a:r>
            <a:r>
              <a:rPr b="1"/>
              <a:t>fast to</a:t>
            </a:r>
            <a:r>
              <a:rPr b="1" spc="-70"/>
              <a:t> </a:t>
            </a:r>
            <a:r>
              <a:rPr b="1"/>
              <a:t>scale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Cost-effective</a:t>
            </a:r>
          </a:p>
        </p:txBody>
      </p:sp>
      <p:sp>
        <p:nvSpPr>
          <p:cNvPr id="2469" name="object 5"/>
          <p:cNvSpPr/>
          <p:nvPr/>
        </p:nvSpPr>
        <p:spPr>
          <a:xfrm>
            <a:off x="8180189" y="261083"/>
            <a:ext cx="635269" cy="7122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0" name="object 6"/>
          <p:cNvSpPr/>
          <p:nvPr/>
        </p:nvSpPr>
        <p:spPr>
          <a:xfrm>
            <a:off x="5547359" y="2167127"/>
            <a:ext cx="762002" cy="5547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1" name="object 7"/>
          <p:cNvSpPr/>
          <p:nvPr/>
        </p:nvSpPr>
        <p:spPr>
          <a:xfrm>
            <a:off x="6548628" y="2127504"/>
            <a:ext cx="762002" cy="6019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2" name="object 8"/>
          <p:cNvSpPr/>
          <p:nvPr/>
        </p:nvSpPr>
        <p:spPr>
          <a:xfrm>
            <a:off x="7510271" y="2118360"/>
            <a:ext cx="723902" cy="60198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3" name="object 9"/>
          <p:cNvSpPr/>
          <p:nvPr/>
        </p:nvSpPr>
        <p:spPr>
          <a:xfrm>
            <a:off x="6329171" y="3722194"/>
            <a:ext cx="964693" cy="17619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4" name="object 10"/>
          <p:cNvSpPr/>
          <p:nvPr/>
        </p:nvSpPr>
        <p:spPr>
          <a:xfrm>
            <a:off x="6978394" y="2923032"/>
            <a:ext cx="1046990" cy="47195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5" name="object 11"/>
          <p:cNvSpPr/>
          <p:nvPr/>
        </p:nvSpPr>
        <p:spPr>
          <a:xfrm>
            <a:off x="5857842" y="2813810"/>
            <a:ext cx="782640" cy="55981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object 9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78" name="object 2"/>
          <p:cNvSpPr txBox="1"/>
          <p:nvPr>
            <p:ph type="title"/>
          </p:nvPr>
        </p:nvSpPr>
        <p:spPr>
          <a:xfrm>
            <a:off x="415542" y="139064"/>
            <a:ext cx="565721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How Amazon RDS Backups Work</a:t>
            </a:r>
          </a:p>
        </p:txBody>
      </p:sp>
      <p:sp>
        <p:nvSpPr>
          <p:cNvPr id="2479" name="object 3"/>
          <p:cNvSpPr txBox="1"/>
          <p:nvPr/>
        </p:nvSpPr>
        <p:spPr>
          <a:xfrm>
            <a:off x="876704" y="1461896"/>
            <a:ext cx="3371219" cy="155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3" indent="-287020">
              <a:spcBef>
                <a:spcPts val="1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Restore your database to</a:t>
            </a:r>
            <a:r>
              <a:rPr spc="-155"/>
              <a:t> </a:t>
            </a:r>
            <a:r>
              <a:t>a</a:t>
            </a:r>
          </a:p>
          <a:p>
            <a:pPr indent="299083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point in</a:t>
            </a:r>
            <a:r>
              <a:rPr spc="-39"/>
              <a:t> </a:t>
            </a:r>
            <a:r>
              <a:t>time.</a:t>
            </a:r>
          </a:p>
          <a:p>
            <a:pPr marL="299083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enabled by</a:t>
            </a:r>
            <a:r>
              <a:rPr spc="-60"/>
              <a:t> </a:t>
            </a:r>
            <a:r>
              <a:t>default.</a:t>
            </a:r>
          </a:p>
          <a:p>
            <a:pPr marL="299083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you choose a</a:t>
            </a:r>
            <a:r>
              <a:rPr spc="-110"/>
              <a:t> </a:t>
            </a:r>
            <a:r>
              <a:t>retention</a:t>
            </a:r>
          </a:p>
          <a:p>
            <a:pPr indent="299083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period up </a:t>
            </a:r>
            <a:r>
              <a:rPr spc="-4"/>
              <a:t>to </a:t>
            </a:r>
            <a:r>
              <a:t>35</a:t>
            </a:r>
            <a:r>
              <a:rPr spc="-75"/>
              <a:t> </a:t>
            </a:r>
            <a:r>
              <a:t>days.</a:t>
            </a:r>
          </a:p>
        </p:txBody>
      </p:sp>
      <p:sp>
        <p:nvSpPr>
          <p:cNvPr id="2480" name="object 4"/>
          <p:cNvSpPr txBox="1"/>
          <p:nvPr/>
        </p:nvSpPr>
        <p:spPr>
          <a:xfrm>
            <a:off x="419505" y="1035177"/>
            <a:ext cx="6812282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4013200" algn="l"/>
              </a:tabLst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Automatic</a:t>
            </a:r>
            <a:r>
              <a:rPr spc="15"/>
              <a:t> </a:t>
            </a:r>
            <a:r>
              <a:t>Backups</a:t>
            </a:r>
            <a:r>
              <a:rPr b="0"/>
              <a:t>:	</a:t>
            </a:r>
            <a:r>
              <a:rPr spc="0"/>
              <a:t>Manual</a:t>
            </a:r>
            <a:r>
              <a:rPr spc="-70"/>
              <a:t> </a:t>
            </a:r>
            <a:r>
              <a:t>Snapshots</a:t>
            </a:r>
            <a:r>
              <a:rPr b="0"/>
              <a:t>:</a:t>
            </a:r>
          </a:p>
        </p:txBody>
      </p:sp>
      <p:sp>
        <p:nvSpPr>
          <p:cNvPr id="2481" name="object 5"/>
          <p:cNvSpPr txBox="1"/>
          <p:nvPr/>
        </p:nvSpPr>
        <p:spPr>
          <a:xfrm>
            <a:off x="4888484" y="1461896"/>
            <a:ext cx="3502027" cy="218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3" marR="346075" indent="-287020">
              <a:spcBef>
                <a:spcPts val="1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you build a new  database instance from</a:t>
            </a:r>
            <a:r>
              <a:rPr spc="-140"/>
              <a:t> </a:t>
            </a:r>
            <a:r>
              <a:t>a  snapshot.</a:t>
            </a:r>
          </a:p>
          <a:p>
            <a:pPr marL="299083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initiated by the</a:t>
            </a:r>
            <a:r>
              <a:rPr spc="-75"/>
              <a:t> </a:t>
            </a:r>
            <a:r>
              <a:rPr spc="-19"/>
              <a:t>user.</a:t>
            </a:r>
          </a:p>
          <a:p>
            <a:pPr marL="299083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Persist until the user</a:t>
            </a:r>
            <a:r>
              <a:rPr spc="-125"/>
              <a:t> </a:t>
            </a:r>
            <a:r>
              <a:t>deletes</a:t>
            </a:r>
          </a:p>
          <a:p>
            <a:pPr indent="299083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them.</a:t>
            </a:r>
          </a:p>
          <a:p>
            <a:pPr marL="299083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stored in Amazon</a:t>
            </a:r>
            <a:r>
              <a:rPr spc="-204"/>
              <a:t> </a:t>
            </a:r>
            <a:r>
              <a:t>S3.</a:t>
            </a:r>
          </a:p>
        </p:txBody>
      </p:sp>
      <p:sp>
        <p:nvSpPr>
          <p:cNvPr id="2482" name="object 6"/>
          <p:cNvSpPr/>
          <p:nvPr/>
        </p:nvSpPr>
        <p:spPr>
          <a:xfrm>
            <a:off x="1828799" y="3400044"/>
            <a:ext cx="1368555" cy="13685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3" name="object 7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4" name="object 8"/>
          <p:cNvSpPr/>
          <p:nvPr/>
        </p:nvSpPr>
        <p:spPr>
          <a:xfrm>
            <a:off x="8180189" y="261083"/>
            <a:ext cx="635269" cy="7122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object 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87" name="object 2"/>
          <p:cNvSpPr/>
          <p:nvPr/>
        </p:nvSpPr>
        <p:spPr>
          <a:xfrm>
            <a:off x="3950320" y="868811"/>
            <a:ext cx="4655142" cy="28243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8" name="object 3"/>
          <p:cNvSpPr txBox="1"/>
          <p:nvPr>
            <p:ph type="title"/>
          </p:nvPr>
        </p:nvSpPr>
        <p:spPr>
          <a:xfrm>
            <a:off x="415542" y="139064"/>
            <a:ext cx="4272919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Cross-Region Snapshots</a:t>
            </a:r>
          </a:p>
        </p:txBody>
      </p:sp>
      <p:sp>
        <p:nvSpPr>
          <p:cNvPr id="2489" name="object 4"/>
          <p:cNvSpPr txBox="1"/>
          <p:nvPr/>
        </p:nvSpPr>
        <p:spPr>
          <a:xfrm>
            <a:off x="419505" y="1035175"/>
            <a:ext cx="3862073" cy="331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</a:t>
            </a:r>
            <a:r>
              <a:rPr spc="-5"/>
              <a:t>a </a:t>
            </a:r>
            <a:r>
              <a:rPr b="1" spc="-5"/>
              <a:t>copy </a:t>
            </a:r>
            <a:r>
              <a:t>of </a:t>
            </a:r>
            <a:r>
              <a:rPr spc="-5"/>
              <a:t>a  </a:t>
            </a:r>
            <a:r>
              <a:rPr b="1" spc="-5"/>
              <a:t>database </a:t>
            </a:r>
            <a:r>
              <a:rPr spc="-5"/>
              <a:t>snapshot  </a:t>
            </a:r>
            <a:r>
              <a:t>stored in a </a:t>
            </a:r>
            <a:r>
              <a:rPr b="1"/>
              <a:t>different</a:t>
            </a:r>
            <a:r>
              <a:rPr b="1" spc="-208"/>
              <a:t> </a:t>
            </a:r>
            <a:r>
              <a:rPr b="1" spc="-45"/>
              <a:t>AWS  </a:t>
            </a:r>
            <a:r>
              <a:rPr b="1" spc="-5"/>
              <a:t>Region</a:t>
            </a:r>
            <a:r>
              <a:rPr spc="-5"/>
              <a:t>.</a:t>
            </a:r>
          </a:p>
          <a:p>
            <a:pPr marL="355600" marR="70104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 a backup </a:t>
            </a:r>
            <a:r>
              <a:rPr spc="0"/>
              <a:t>for  </a:t>
            </a:r>
            <a:r>
              <a:t>disaster</a:t>
            </a:r>
            <a:r>
              <a:rPr spc="-10"/>
              <a:t> </a:t>
            </a:r>
            <a:r>
              <a:rPr b="1"/>
              <a:t>recovery</a:t>
            </a:r>
            <a:r>
              <a:t>.</a:t>
            </a:r>
          </a:p>
          <a:p>
            <a:pPr marL="355600" marR="32956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used as a </a:t>
            </a:r>
            <a:r>
              <a:rPr b="1" spc="-10"/>
              <a:t>base  </a:t>
            </a:r>
            <a:r>
              <a:rPr spc="0"/>
              <a:t>for </a:t>
            </a:r>
            <a:r>
              <a:rPr b="1" spc="0"/>
              <a:t>migration </a:t>
            </a:r>
            <a:r>
              <a:rPr spc="0"/>
              <a:t>to a  </a:t>
            </a:r>
            <a:r>
              <a:rPr spc="-10"/>
              <a:t>different </a:t>
            </a:r>
            <a:r>
              <a:t>region.</a:t>
            </a:r>
          </a:p>
        </p:txBody>
      </p:sp>
      <p:sp>
        <p:nvSpPr>
          <p:cNvPr id="2490" name="object 5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1" name="object 6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2" name="object 7"/>
          <p:cNvSpPr/>
          <p:nvPr/>
        </p:nvSpPr>
        <p:spPr>
          <a:xfrm>
            <a:off x="8132064" y="251457"/>
            <a:ext cx="731522" cy="7315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 txBox="1"/>
          <p:nvPr>
            <p:ph type="title"/>
          </p:nvPr>
        </p:nvSpPr>
        <p:spPr>
          <a:xfrm>
            <a:off x="707541" y="299463"/>
            <a:ext cx="7526657" cy="665483"/>
          </a:xfrm>
          <a:prstGeom prst="rect">
            <a:avLst/>
          </a:prstGeom>
        </p:spPr>
        <p:txBody>
          <a:bodyPr/>
          <a:lstStyle/>
          <a:p>
            <a:pPr marR="5080" indent="12700">
              <a:spcBef>
                <a:spcPts val="100"/>
              </a:spcBef>
              <a:defRPr spc="-100" sz="2100">
                <a:solidFill>
                  <a:srgbClr val="4D4D4B"/>
                </a:solidFill>
              </a:defRPr>
            </a:pPr>
            <a:r>
              <a:t>AWS </a:t>
            </a:r>
            <a:r>
              <a:rPr spc="0"/>
              <a:t>Positioned </a:t>
            </a:r>
            <a:r>
              <a:t>as a Leader </a:t>
            </a:r>
            <a:r>
              <a:rPr spc="0"/>
              <a:t>in </a:t>
            </a:r>
            <a:r>
              <a:t>the Gartner Magic Quadrant  for </a:t>
            </a:r>
            <a:r>
              <a:rPr spc="0"/>
              <a:t>Cloud </a:t>
            </a:r>
            <a:r>
              <a:t>Infrastructure as a Service,</a:t>
            </a:r>
            <a:r>
              <a:rPr spc="0"/>
              <a:t> </a:t>
            </a:r>
            <a:r>
              <a:t>Worldwide*</a:t>
            </a:r>
          </a:p>
        </p:txBody>
      </p:sp>
      <p:sp>
        <p:nvSpPr>
          <p:cNvPr id="210" name="object 3"/>
          <p:cNvSpPr txBox="1"/>
          <p:nvPr/>
        </p:nvSpPr>
        <p:spPr>
          <a:xfrm>
            <a:off x="815440" y="1618613"/>
            <a:ext cx="3056893" cy="1957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875" algn="ctr">
              <a:spcBef>
                <a:spcPts val="100"/>
              </a:spcBef>
              <a:defRPr spc="-35" sz="2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is </a:t>
            </a:r>
            <a:r>
              <a:rPr spc="0"/>
              <a:t>positioned  </a:t>
            </a:r>
            <a:r>
              <a:rPr spc="-5"/>
              <a:t>highest in</a:t>
            </a:r>
            <a:r>
              <a:rPr spc="-60"/>
              <a:t> </a:t>
            </a:r>
            <a:r>
              <a:rPr spc="0"/>
              <a:t>execution  and furthest in  vision </a:t>
            </a:r>
            <a:r>
              <a:rPr spc="-5"/>
              <a:t>within </a:t>
            </a:r>
            <a:r>
              <a:rPr spc="0"/>
              <a:t>the  </a:t>
            </a:r>
            <a:r>
              <a:rPr spc="-5"/>
              <a:t>Leaders Quadrant</a:t>
            </a:r>
          </a:p>
        </p:txBody>
      </p:sp>
      <p:sp>
        <p:nvSpPr>
          <p:cNvPr id="211" name="object 4"/>
          <p:cNvSpPr txBox="1"/>
          <p:nvPr/>
        </p:nvSpPr>
        <p:spPr>
          <a:xfrm>
            <a:off x="146710" y="4606544"/>
            <a:ext cx="6957694" cy="44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4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*Gartner,</a:t>
            </a:r>
            <a:r>
              <a:rPr spc="9"/>
              <a:t> Magic</a:t>
            </a:r>
            <a:r>
              <a:rPr spc="-19"/>
              <a:t> </a:t>
            </a:r>
            <a:r>
              <a:t>Quadrant</a:t>
            </a:r>
            <a:r>
              <a:rPr spc="0"/>
              <a:t> </a:t>
            </a:r>
            <a:r>
              <a:t>for </a:t>
            </a:r>
            <a:r>
              <a:rPr spc="9"/>
              <a:t>Cloud</a:t>
            </a:r>
            <a:r>
              <a:rPr spc="-15"/>
              <a:t> </a:t>
            </a:r>
            <a:r>
              <a:t>Infrastructure</a:t>
            </a:r>
            <a:r>
              <a:rPr spc="0"/>
              <a:t> </a:t>
            </a:r>
            <a:r>
              <a:t>as </a:t>
            </a:r>
            <a:r>
              <a:rPr spc="15"/>
              <a:t>a</a:t>
            </a:r>
            <a:r>
              <a:rPr spc="9"/>
              <a:t> Service,</a:t>
            </a:r>
            <a:r>
              <a:rPr spc="-25"/>
              <a:t> </a:t>
            </a:r>
            <a:r>
              <a:rPr spc="9"/>
              <a:t>Worldwide,</a:t>
            </a:r>
            <a:r>
              <a:rPr spc="-25"/>
              <a:t> </a:t>
            </a:r>
            <a:r>
              <a:t>Leong, </a:t>
            </a:r>
            <a:r>
              <a:rPr spc="0"/>
              <a:t>Lydia,</a:t>
            </a:r>
            <a:r>
              <a:rPr spc="9"/>
              <a:t> </a:t>
            </a:r>
            <a:r>
              <a:t>Petri,</a:t>
            </a:r>
            <a:r>
              <a:rPr spc="39"/>
              <a:t> </a:t>
            </a:r>
            <a:r>
              <a:rPr spc="9"/>
              <a:t>Gregor,</a:t>
            </a:r>
            <a:r>
              <a:rPr spc="-9"/>
              <a:t> </a:t>
            </a:r>
            <a:r>
              <a:t>Gill,</a:t>
            </a:r>
            <a:r>
              <a:rPr spc="0"/>
              <a:t> </a:t>
            </a:r>
            <a:r>
              <a:rPr spc="9"/>
              <a:t>Bob,</a:t>
            </a:r>
            <a:r>
              <a:t> </a:t>
            </a:r>
            <a:r>
              <a:rPr spc="9"/>
              <a:t>Dorosh,</a:t>
            </a:r>
            <a:r>
              <a:rPr spc="0"/>
              <a:t> </a:t>
            </a:r>
            <a:r>
              <a:rPr spc="9"/>
              <a:t>Mike,</a:t>
            </a:r>
            <a:r>
              <a:rPr spc="-9"/>
              <a:t> </a:t>
            </a:r>
            <a:r>
              <a:rPr spc="9"/>
              <a:t>August</a:t>
            </a:r>
            <a:r>
              <a:rPr spc="0"/>
              <a:t> </a:t>
            </a:r>
            <a:r>
              <a:t>32016</a:t>
            </a:r>
          </a:p>
          <a:p>
            <a:pPr marR="887730" indent="12700">
              <a:lnSpc>
                <a:spcPts val="600"/>
              </a:lnSpc>
              <a:defRPr i="1" spc="9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</a:t>
            </a:r>
            <a:r>
              <a:rPr spc="4"/>
              <a:t>graphic </a:t>
            </a:r>
            <a:r>
              <a:rPr spc="15"/>
              <a:t>was </a:t>
            </a:r>
            <a:r>
              <a:rPr spc="4"/>
              <a:t>published by Gartner, Inc. as part of </a:t>
            </a:r>
            <a:r>
              <a:rPr spc="15"/>
              <a:t>a </a:t>
            </a:r>
            <a:r>
              <a:rPr spc="4"/>
              <a:t>larger research document and should </a:t>
            </a:r>
            <a:r>
              <a:t>be </a:t>
            </a:r>
            <a:r>
              <a:rPr spc="4"/>
              <a:t>evaluated </a:t>
            </a:r>
            <a:r>
              <a:t>in </a:t>
            </a:r>
            <a:r>
              <a:rPr spc="4"/>
              <a:t>the context of </a:t>
            </a:r>
            <a:r>
              <a:rPr spc="15"/>
              <a:t>the </a:t>
            </a:r>
            <a:r>
              <a:rPr spc="4"/>
              <a:t>entire document. </a:t>
            </a:r>
            <a:r>
              <a:t>The </a:t>
            </a:r>
            <a:r>
              <a:rPr spc="4"/>
              <a:t>Gartner document </a:t>
            </a:r>
            <a:r>
              <a:t>is </a:t>
            </a:r>
            <a:r>
              <a:rPr spc="4"/>
              <a:t>available upon request </a:t>
            </a:r>
            <a:r>
              <a:t>from </a:t>
            </a:r>
            <a:r>
              <a:rPr spc="19"/>
              <a:t>AWS </a:t>
            </a:r>
            <a:r>
              <a:rPr spc="4"/>
              <a:t>:  </a:t>
            </a:r>
            <a:r>
              <a:rPr spc="4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http://www.gartner.com/doc/reprints?id=1-2G2O5FC&amp;ct=150519&amp;st=sb</a:t>
            </a:r>
          </a:p>
          <a:p>
            <a:pPr indent="12700">
              <a:lnSpc>
                <a:spcPts val="500"/>
              </a:lnSpc>
              <a:defRPr i="1" spc="4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Gartner does not endorse any vendor, product or </a:t>
            </a:r>
            <a:r>
              <a:rPr spc="9"/>
              <a:t>service </a:t>
            </a:r>
            <a:r>
              <a:t>depicted </a:t>
            </a:r>
            <a:r>
              <a:rPr spc="9"/>
              <a:t>in </a:t>
            </a:r>
            <a:r>
              <a:t>its research publications, and does not </a:t>
            </a:r>
            <a:r>
              <a:rPr spc="9"/>
              <a:t>advise </a:t>
            </a:r>
            <a:r>
              <a:t>technology users to select only those vendors </a:t>
            </a:r>
            <a:r>
              <a:rPr spc="9"/>
              <a:t>with </a:t>
            </a:r>
            <a:r>
              <a:t>the highest ratings or other designation. Gartner research</a:t>
            </a:r>
            <a:r>
              <a:rPr spc="95"/>
              <a:t> </a:t>
            </a:r>
            <a:r>
              <a:t>publications</a:t>
            </a:r>
          </a:p>
          <a:p>
            <a:pPr marR="15875" indent="12700">
              <a:lnSpc>
                <a:spcPct val="104400"/>
              </a:lnSpc>
              <a:defRPr i="1" spc="4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consist of the opinions of Gartner's research organization and should not </a:t>
            </a:r>
            <a:r>
              <a:rPr spc="9"/>
              <a:t>be </a:t>
            </a:r>
            <a:r>
              <a:t>construed as statements of fact. Gartner </a:t>
            </a:r>
            <a:r>
              <a:rPr spc="9"/>
              <a:t>disclaims </a:t>
            </a:r>
            <a:r>
              <a:t>all warranties, expressed or implied, </a:t>
            </a:r>
            <a:r>
              <a:rPr spc="9"/>
              <a:t>with </a:t>
            </a:r>
            <a:r>
              <a:t>respect to this research, including any warranties of merchantability  or fitness for </a:t>
            </a:r>
            <a:r>
              <a:rPr spc="15"/>
              <a:t>a </a:t>
            </a:r>
            <a:r>
              <a:t>particular</a:t>
            </a:r>
            <a:r>
              <a:rPr spc="-19"/>
              <a:t> </a:t>
            </a:r>
            <a:r>
              <a:t>purpose</a:t>
            </a:r>
            <a:r>
              <a:rPr i="0"/>
              <a:t>.</a:t>
            </a:r>
          </a:p>
        </p:txBody>
      </p:sp>
      <p:sp>
        <p:nvSpPr>
          <p:cNvPr id="212" name="object 5"/>
          <p:cNvSpPr/>
          <p:nvPr/>
        </p:nvSpPr>
        <p:spPr>
          <a:xfrm>
            <a:off x="4376928" y="961643"/>
            <a:ext cx="3356127" cy="36118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object 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95" name="object 2"/>
          <p:cNvSpPr txBox="1"/>
          <p:nvPr>
            <p:ph type="title"/>
          </p:nvPr>
        </p:nvSpPr>
        <p:spPr>
          <a:xfrm>
            <a:off x="415542" y="139064"/>
            <a:ext cx="3757933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RDS Security</a:t>
            </a:r>
          </a:p>
        </p:txBody>
      </p:sp>
      <p:sp>
        <p:nvSpPr>
          <p:cNvPr id="2496" name="object 3"/>
          <p:cNvSpPr txBox="1"/>
          <p:nvPr/>
        </p:nvSpPr>
        <p:spPr>
          <a:xfrm>
            <a:off x="419505" y="974825"/>
            <a:ext cx="7943851" cy="315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 your DB instance in an </a:t>
            </a:r>
            <a:r>
              <a:rPr b="1"/>
              <a:t>Amazon</a:t>
            </a:r>
            <a:r>
              <a:rPr b="1" spc="-100"/>
              <a:t> </a:t>
            </a:r>
            <a:r>
              <a:rPr b="1"/>
              <a:t>VPC</a:t>
            </a:r>
            <a:r>
              <a:t>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b="1" spc="0"/>
              <a:t>IAM </a:t>
            </a:r>
            <a:r>
              <a:rPr b="1" spc="-4"/>
              <a:t>policies </a:t>
            </a:r>
            <a:r>
              <a:rPr spc="0"/>
              <a:t>to grant access to RDS</a:t>
            </a:r>
            <a:r>
              <a:rPr spc="-155"/>
              <a:t> </a:t>
            </a:r>
            <a:r>
              <a:rPr spc="0"/>
              <a:t>resources.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b="1" spc="0"/>
              <a:t>Security</a:t>
            </a:r>
            <a:r>
              <a:rPr b="1" spc="-55"/>
              <a:t> </a:t>
            </a:r>
            <a:r>
              <a:rPr b="1" spc="0"/>
              <a:t>Groups</a:t>
            </a:r>
            <a:r>
              <a:rPr spc="0"/>
              <a:t>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Secure Socket Layer (</a:t>
            </a:r>
            <a:r>
              <a:rPr b="1" spc="0"/>
              <a:t>SSL</a:t>
            </a:r>
            <a:r>
              <a:rPr spc="0"/>
              <a:t>) connections with DB</a:t>
            </a:r>
            <a:r>
              <a:rPr spc="-164"/>
              <a:t> </a:t>
            </a:r>
            <a:r>
              <a:rPr spc="0"/>
              <a:t>instances</a:t>
            </a:r>
          </a:p>
          <a:p>
            <a:pPr indent="355600"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(Amazon Aurora, Oracle, </a:t>
            </a:r>
            <a:r>
              <a:rPr spc="-10"/>
              <a:t>MySQL, </a:t>
            </a:r>
            <a:r>
              <a:t>MariaDB, PostgreSQL, Microsoft SQL</a:t>
            </a:r>
            <a:r>
              <a:rPr spc="85"/>
              <a:t> </a:t>
            </a:r>
            <a:r>
              <a:t>Server).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RDS </a:t>
            </a:r>
            <a:r>
              <a:rPr b="1" spc="-4"/>
              <a:t>encryption </a:t>
            </a:r>
            <a:r>
              <a:rPr spc="0"/>
              <a:t>to secure instances and snapshots at</a:t>
            </a:r>
            <a:r>
              <a:rPr spc="-159"/>
              <a:t> </a:t>
            </a:r>
            <a:r>
              <a:rPr spc="0"/>
              <a:t>rest.</a:t>
            </a:r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network encryption and transparent data encryption (</a:t>
            </a:r>
            <a:r>
              <a:rPr b="1" spc="0"/>
              <a:t>TDE</a:t>
            </a:r>
            <a:r>
              <a:rPr spc="0"/>
              <a:t>)</a:t>
            </a:r>
            <a:r>
              <a:rPr spc="-208"/>
              <a:t> </a:t>
            </a:r>
            <a:r>
              <a:rPr spc="0"/>
              <a:t>with  Oracle DB and Microsoft SQL Server</a:t>
            </a:r>
            <a:r>
              <a:rPr spc="-229"/>
              <a:t> </a:t>
            </a:r>
            <a:r>
              <a:rPr spc="0"/>
              <a:t>instances.</a:t>
            </a:r>
          </a:p>
          <a:p>
            <a:pPr marL="355600" marR="260983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security features of your DB engine to </a:t>
            </a:r>
            <a:r>
              <a:rPr b="1" spc="0"/>
              <a:t>control access </a:t>
            </a:r>
            <a:r>
              <a:rPr spc="0"/>
              <a:t>to</a:t>
            </a:r>
            <a:r>
              <a:rPr spc="-225"/>
              <a:t> </a:t>
            </a:r>
            <a:r>
              <a:rPr spc="0"/>
              <a:t>DB  instance.</a:t>
            </a:r>
          </a:p>
        </p:txBody>
      </p:sp>
      <p:sp>
        <p:nvSpPr>
          <p:cNvPr id="2497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8" name="object 5"/>
          <p:cNvSpPr/>
          <p:nvPr/>
        </p:nvSpPr>
        <p:spPr>
          <a:xfrm>
            <a:off x="8180189" y="261083"/>
            <a:ext cx="635269" cy="7122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object 24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01" name="object 2"/>
          <p:cNvSpPr/>
          <p:nvPr/>
        </p:nvSpPr>
        <p:spPr>
          <a:xfrm>
            <a:off x="3391868" y="2687376"/>
            <a:ext cx="385158" cy="4713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2" name="object 3"/>
          <p:cNvSpPr/>
          <p:nvPr/>
        </p:nvSpPr>
        <p:spPr>
          <a:xfrm flipH="1" flipV="1">
            <a:off x="3428238" y="2704338"/>
            <a:ext cx="315089" cy="402339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3" name="object 4"/>
          <p:cNvSpPr/>
          <p:nvPr/>
        </p:nvSpPr>
        <p:spPr>
          <a:xfrm>
            <a:off x="3391868" y="1683366"/>
            <a:ext cx="385158" cy="498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4" name="object 5"/>
          <p:cNvSpPr/>
          <p:nvPr/>
        </p:nvSpPr>
        <p:spPr>
          <a:xfrm flipH="1">
            <a:off x="3428238" y="1693926"/>
            <a:ext cx="315089" cy="431421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5" name="object 6"/>
          <p:cNvSpPr txBox="1"/>
          <p:nvPr>
            <p:ph type="title"/>
          </p:nvPr>
        </p:nvSpPr>
        <p:spPr>
          <a:xfrm>
            <a:off x="415543" y="139064"/>
            <a:ext cx="5734053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 Simple Application</a:t>
            </a:r>
            <a:r>
              <a:rPr spc="-300"/>
              <a:t> </a:t>
            </a:r>
            <a:r>
              <a:t>Architecture</a:t>
            </a:r>
          </a:p>
        </p:txBody>
      </p:sp>
      <p:sp>
        <p:nvSpPr>
          <p:cNvPr id="2506" name="object 7"/>
          <p:cNvSpPr/>
          <p:nvPr/>
        </p:nvSpPr>
        <p:spPr>
          <a:xfrm>
            <a:off x="3689603" y="1664205"/>
            <a:ext cx="405386" cy="5364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7" name="object 8"/>
          <p:cNvSpPr/>
          <p:nvPr/>
        </p:nvSpPr>
        <p:spPr>
          <a:xfrm>
            <a:off x="3743704" y="1693926"/>
            <a:ext cx="295785" cy="431421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8" name="object 9"/>
          <p:cNvSpPr/>
          <p:nvPr/>
        </p:nvSpPr>
        <p:spPr>
          <a:xfrm>
            <a:off x="3672840" y="2124455"/>
            <a:ext cx="731522" cy="5791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9" name="object 10"/>
          <p:cNvSpPr/>
          <p:nvPr/>
        </p:nvSpPr>
        <p:spPr>
          <a:xfrm>
            <a:off x="3371088" y="3105910"/>
            <a:ext cx="742190" cy="74219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0" name="object 11"/>
          <p:cNvSpPr txBox="1"/>
          <p:nvPr/>
        </p:nvSpPr>
        <p:spPr>
          <a:xfrm>
            <a:off x="4464558" y="3170682"/>
            <a:ext cx="2697482" cy="5640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11454" indent="91438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</a:t>
            </a:r>
            <a:r>
              <a:rPr spc="-50"/>
              <a:t> </a:t>
            </a:r>
            <a:r>
              <a:t>database  instance</a:t>
            </a:r>
          </a:p>
        </p:txBody>
      </p:sp>
      <p:sp>
        <p:nvSpPr>
          <p:cNvPr id="2511" name="object 12"/>
          <p:cNvSpPr txBox="1"/>
          <p:nvPr/>
        </p:nvSpPr>
        <p:spPr>
          <a:xfrm>
            <a:off x="4470653" y="2108454"/>
            <a:ext cx="2697482" cy="5640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29919" indent="9207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 Application</a:t>
            </a:r>
            <a:r>
              <a:rPr spc="-40"/>
              <a:t> </a:t>
            </a:r>
            <a:r>
              <a:t>Servers</a:t>
            </a:r>
          </a:p>
        </p:txBody>
      </p:sp>
      <p:sp>
        <p:nvSpPr>
          <p:cNvPr id="2512" name="object 13"/>
          <p:cNvSpPr txBox="1"/>
          <p:nvPr/>
        </p:nvSpPr>
        <p:spPr>
          <a:xfrm>
            <a:off x="4478273" y="1047749"/>
            <a:ext cx="2696212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8925" indent="90168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 Load</a:t>
            </a:r>
            <a:r>
              <a:rPr spc="-45"/>
              <a:t> </a:t>
            </a:r>
            <a:r>
              <a:t>Balancing  load balancer</a:t>
            </a:r>
            <a:r>
              <a:rPr spc="-20"/>
              <a:t> </a:t>
            </a:r>
            <a:r>
              <a:t>instance</a:t>
            </a:r>
          </a:p>
        </p:txBody>
      </p:sp>
      <p:sp>
        <p:nvSpPr>
          <p:cNvPr id="2513" name="object 14"/>
          <p:cNvSpPr/>
          <p:nvPr/>
        </p:nvSpPr>
        <p:spPr>
          <a:xfrm>
            <a:off x="1891963" y="3174694"/>
            <a:ext cx="644633" cy="61577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4" name="object 15"/>
          <p:cNvSpPr txBox="1"/>
          <p:nvPr/>
        </p:nvSpPr>
        <p:spPr>
          <a:xfrm>
            <a:off x="1262633" y="3929634"/>
            <a:ext cx="1871979" cy="5640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8429" marR="96518" indent="-35558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 snapshots</a:t>
            </a:r>
            <a:r>
              <a:rPr spc="-50"/>
              <a:t> </a:t>
            </a:r>
            <a:r>
              <a:t>in  Amazon</a:t>
            </a:r>
            <a:r>
              <a:rPr spc="-10"/>
              <a:t> </a:t>
            </a:r>
            <a:r>
              <a:t>S3</a:t>
            </a:r>
          </a:p>
        </p:txBody>
      </p:sp>
      <p:sp>
        <p:nvSpPr>
          <p:cNvPr id="2515" name="object 16"/>
          <p:cNvSpPr/>
          <p:nvPr/>
        </p:nvSpPr>
        <p:spPr>
          <a:xfrm>
            <a:off x="2542032" y="3442715"/>
            <a:ext cx="885446" cy="11277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6" name="object 17"/>
          <p:cNvSpPr/>
          <p:nvPr/>
        </p:nvSpPr>
        <p:spPr>
          <a:xfrm flipV="1">
            <a:off x="2585466" y="3478529"/>
            <a:ext cx="786133" cy="764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7" name="object 18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8" name="object 19"/>
          <p:cNvSpPr/>
          <p:nvPr/>
        </p:nvSpPr>
        <p:spPr>
          <a:xfrm>
            <a:off x="8180189" y="261083"/>
            <a:ext cx="635269" cy="71227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9" name="object 20"/>
          <p:cNvSpPr/>
          <p:nvPr/>
        </p:nvSpPr>
        <p:spPr>
          <a:xfrm>
            <a:off x="3470147" y="1039366"/>
            <a:ext cx="544070" cy="65379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0" name="object 21"/>
          <p:cNvSpPr/>
          <p:nvPr/>
        </p:nvSpPr>
        <p:spPr>
          <a:xfrm>
            <a:off x="3061716" y="2124455"/>
            <a:ext cx="731521" cy="57912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1" name="object 22"/>
          <p:cNvSpPr/>
          <p:nvPr/>
        </p:nvSpPr>
        <p:spPr>
          <a:xfrm>
            <a:off x="3691128" y="2668521"/>
            <a:ext cx="403862" cy="50901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2" name="object 23"/>
          <p:cNvSpPr/>
          <p:nvPr/>
        </p:nvSpPr>
        <p:spPr>
          <a:xfrm flipV="1">
            <a:off x="3743704" y="2704338"/>
            <a:ext cx="295785" cy="402339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object 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25" name="object 2"/>
          <p:cNvSpPr txBox="1"/>
          <p:nvPr>
            <p:ph type="title"/>
          </p:nvPr>
        </p:nvSpPr>
        <p:spPr>
          <a:xfrm>
            <a:off x="415542" y="139064"/>
            <a:ext cx="442722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Multi-AZ RDS Deployment</a:t>
            </a:r>
          </a:p>
        </p:txBody>
      </p:sp>
      <p:sp>
        <p:nvSpPr>
          <p:cNvPr id="2526" name="object 3"/>
          <p:cNvSpPr txBox="1"/>
          <p:nvPr/>
        </p:nvSpPr>
        <p:spPr>
          <a:xfrm>
            <a:off x="419505" y="1035177"/>
            <a:ext cx="7940041" cy="260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638809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With </a:t>
            </a:r>
            <a:r>
              <a:rPr b="1"/>
              <a:t>Multi-AZ </a:t>
            </a:r>
            <a:r>
              <a:rPr spc="-5"/>
              <a:t>operation, your database is  </a:t>
            </a:r>
            <a:r>
              <a:rPr b="1" spc="-5"/>
              <a:t>synchronously replicated </a:t>
            </a:r>
            <a:r>
              <a:rPr b="1"/>
              <a:t>to </a:t>
            </a:r>
            <a:r>
              <a:rPr b="1" spc="-5"/>
              <a:t>another </a:t>
            </a:r>
            <a:r>
              <a:rPr b="1" spc="-10"/>
              <a:t>Availability  </a:t>
            </a:r>
            <a:r>
              <a:rPr b="1" spc="-5"/>
              <a:t>Zone </a:t>
            </a:r>
            <a:r>
              <a:t>in the same </a:t>
            </a:r>
            <a:r>
              <a:rPr spc="-30"/>
              <a:t>AWS</a:t>
            </a:r>
            <a:r>
              <a:rPr spc="-175"/>
              <a:t> </a:t>
            </a:r>
            <a:r>
              <a:rPr spc="-5"/>
              <a:t>Region.</a:t>
            </a:r>
          </a:p>
          <a:p>
            <a:pPr marL="355600" marR="508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Failover </a:t>
            </a:r>
            <a:r>
              <a:rPr b="0" spc="0"/>
              <a:t>to the </a:t>
            </a:r>
            <a:r>
              <a:rPr b="0"/>
              <a:t>standby </a:t>
            </a:r>
            <a:r>
              <a:rPr spc="0"/>
              <a:t>automatically </a:t>
            </a:r>
            <a:r>
              <a:rPr b="0"/>
              <a:t>occurs </a:t>
            </a:r>
            <a:r>
              <a:rPr b="0" spc="-10"/>
              <a:t>in </a:t>
            </a:r>
            <a:r>
              <a:rPr b="0"/>
              <a:t>case </a:t>
            </a:r>
            <a:r>
              <a:rPr b="0" spc="0"/>
              <a:t>of  </a:t>
            </a:r>
            <a:r>
              <a:rPr b="0"/>
              <a:t>master database</a:t>
            </a:r>
            <a:r>
              <a:rPr b="0" spc="5"/>
              <a:t> </a:t>
            </a:r>
            <a:r>
              <a:rPr b="0"/>
              <a:t>failure.</a:t>
            </a:r>
          </a:p>
          <a:p>
            <a:pPr marL="355600" marR="118300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Planned maintenance is applied </a:t>
            </a:r>
            <a:r>
              <a:rPr spc="0"/>
              <a:t>first to </a:t>
            </a:r>
            <a:r>
              <a:t>standby  databases.</a:t>
            </a:r>
          </a:p>
        </p:txBody>
      </p:sp>
      <p:sp>
        <p:nvSpPr>
          <p:cNvPr id="2527" name="object 4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8" name="object 5"/>
          <p:cNvSpPr/>
          <p:nvPr/>
        </p:nvSpPr>
        <p:spPr>
          <a:xfrm>
            <a:off x="8180189" y="261083"/>
            <a:ext cx="635269" cy="7122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object 37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31" name="object 2"/>
          <p:cNvSpPr txBox="1"/>
          <p:nvPr>
            <p:ph type="title"/>
          </p:nvPr>
        </p:nvSpPr>
        <p:spPr>
          <a:xfrm>
            <a:off x="415543" y="139064"/>
            <a:ext cx="7041516" cy="42227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600">
                <a:solidFill>
                  <a:srgbClr val="4D4D4B"/>
                </a:solidFill>
              </a:defRPr>
            </a:pPr>
            <a:r>
              <a:t>A Resilient, Durable Application</a:t>
            </a:r>
            <a:r>
              <a:rPr spc="-400"/>
              <a:t> </a:t>
            </a:r>
            <a:r>
              <a:t>Architecture</a:t>
            </a:r>
          </a:p>
        </p:txBody>
      </p:sp>
      <p:sp>
        <p:nvSpPr>
          <p:cNvPr id="2532" name="object 3"/>
          <p:cNvSpPr/>
          <p:nvPr/>
        </p:nvSpPr>
        <p:spPr>
          <a:xfrm>
            <a:off x="1566061" y="1701662"/>
            <a:ext cx="1113740" cy="4600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3" name="object 4"/>
          <p:cNvSpPr/>
          <p:nvPr/>
        </p:nvSpPr>
        <p:spPr>
          <a:xfrm flipH="1">
            <a:off x="1602485" y="1716783"/>
            <a:ext cx="1049910" cy="388241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4" name="object 5"/>
          <p:cNvSpPr/>
          <p:nvPr/>
        </p:nvSpPr>
        <p:spPr>
          <a:xfrm>
            <a:off x="2432460" y="3187543"/>
            <a:ext cx="448134" cy="5625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5" name="object 6"/>
          <p:cNvSpPr txBox="1"/>
          <p:nvPr/>
        </p:nvSpPr>
        <p:spPr>
          <a:xfrm>
            <a:off x="4732781" y="3126484"/>
            <a:ext cx="3810003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33679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 database instances:  Master and Multi-AZ</a:t>
            </a:r>
            <a:r>
              <a:rPr spc="10"/>
              <a:t> </a:t>
            </a:r>
            <a:r>
              <a:t>standby</a:t>
            </a:r>
          </a:p>
        </p:txBody>
      </p:sp>
      <p:sp>
        <p:nvSpPr>
          <p:cNvPr id="2536" name="object 7"/>
          <p:cNvSpPr txBox="1"/>
          <p:nvPr/>
        </p:nvSpPr>
        <p:spPr>
          <a:xfrm>
            <a:off x="4738878" y="2108454"/>
            <a:ext cx="2697482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7654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Application, in</a:t>
            </a:r>
            <a:r>
              <a:rPr spc="-130"/>
              <a:t> </a:t>
            </a:r>
            <a:r>
              <a:t>Amazon  EC2</a:t>
            </a:r>
            <a:r>
              <a:rPr spc="-15"/>
              <a:t> </a:t>
            </a:r>
            <a:r>
              <a:t>instances</a:t>
            </a:r>
          </a:p>
        </p:txBody>
      </p:sp>
      <p:sp>
        <p:nvSpPr>
          <p:cNvPr id="2537" name="object 8"/>
          <p:cNvSpPr txBox="1"/>
          <p:nvPr/>
        </p:nvSpPr>
        <p:spPr>
          <a:xfrm>
            <a:off x="4744973" y="1047749"/>
            <a:ext cx="2697482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9558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 Load</a:t>
            </a:r>
            <a:r>
              <a:rPr spc="-45"/>
              <a:t> </a:t>
            </a:r>
            <a:r>
              <a:t>Balancing  load balancer</a:t>
            </a:r>
            <a:r>
              <a:rPr spc="-20"/>
              <a:t> </a:t>
            </a:r>
            <a:r>
              <a:t>instance</a:t>
            </a:r>
          </a:p>
        </p:txBody>
      </p:sp>
      <p:sp>
        <p:nvSpPr>
          <p:cNvPr id="2538" name="object 9"/>
          <p:cNvSpPr/>
          <p:nvPr/>
        </p:nvSpPr>
        <p:spPr>
          <a:xfrm>
            <a:off x="1904999" y="2104644"/>
            <a:ext cx="731522" cy="6050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9" name="object 10"/>
          <p:cNvSpPr/>
          <p:nvPr/>
        </p:nvSpPr>
        <p:spPr>
          <a:xfrm>
            <a:off x="2604516" y="1682493"/>
            <a:ext cx="1060706" cy="4983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0" name="object 11"/>
          <p:cNvSpPr/>
          <p:nvPr/>
        </p:nvSpPr>
        <p:spPr>
          <a:xfrm>
            <a:off x="2652521" y="1716783"/>
            <a:ext cx="956565" cy="388241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1" name="object 12"/>
          <p:cNvSpPr/>
          <p:nvPr/>
        </p:nvSpPr>
        <p:spPr>
          <a:xfrm>
            <a:off x="2215893" y="1685544"/>
            <a:ext cx="489207" cy="49529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2" name="object 13"/>
          <p:cNvSpPr/>
          <p:nvPr/>
        </p:nvSpPr>
        <p:spPr>
          <a:xfrm flipH="1">
            <a:off x="2271522" y="1716783"/>
            <a:ext cx="381128" cy="388241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3" name="object 14"/>
          <p:cNvSpPr/>
          <p:nvPr/>
        </p:nvSpPr>
        <p:spPr>
          <a:xfrm>
            <a:off x="2599944" y="1687066"/>
            <a:ext cx="396241" cy="49377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4" name="object 15"/>
          <p:cNvSpPr/>
          <p:nvPr/>
        </p:nvSpPr>
        <p:spPr>
          <a:xfrm>
            <a:off x="2652522" y="1716783"/>
            <a:ext cx="287784" cy="388241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5" name="object 16"/>
          <p:cNvSpPr/>
          <p:nvPr/>
        </p:nvSpPr>
        <p:spPr>
          <a:xfrm>
            <a:off x="1546860" y="2674620"/>
            <a:ext cx="1152145" cy="49377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6" name="object 17"/>
          <p:cNvSpPr/>
          <p:nvPr/>
        </p:nvSpPr>
        <p:spPr>
          <a:xfrm flipH="1" flipV="1">
            <a:off x="1602485" y="2710433"/>
            <a:ext cx="1049910" cy="383035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7" name="object 18"/>
          <p:cNvSpPr/>
          <p:nvPr/>
        </p:nvSpPr>
        <p:spPr>
          <a:xfrm>
            <a:off x="2604516" y="2674620"/>
            <a:ext cx="1060706" cy="49377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8" name="object 19"/>
          <p:cNvSpPr/>
          <p:nvPr/>
        </p:nvSpPr>
        <p:spPr>
          <a:xfrm flipV="1">
            <a:off x="2652521" y="2710433"/>
            <a:ext cx="956565" cy="383035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9" name="object 20"/>
          <p:cNvSpPr/>
          <p:nvPr/>
        </p:nvSpPr>
        <p:spPr>
          <a:xfrm>
            <a:off x="2215893" y="2674620"/>
            <a:ext cx="489207" cy="49072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0" name="object 21"/>
          <p:cNvSpPr/>
          <p:nvPr/>
        </p:nvSpPr>
        <p:spPr>
          <a:xfrm flipH="1" flipV="1">
            <a:off x="2271522" y="2710433"/>
            <a:ext cx="381128" cy="383035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1" name="object 22"/>
          <p:cNvSpPr/>
          <p:nvPr/>
        </p:nvSpPr>
        <p:spPr>
          <a:xfrm>
            <a:off x="2599944" y="2674620"/>
            <a:ext cx="396241" cy="48920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2" name="object 23"/>
          <p:cNvSpPr/>
          <p:nvPr/>
        </p:nvSpPr>
        <p:spPr>
          <a:xfrm flipV="1">
            <a:off x="2652522" y="2710433"/>
            <a:ext cx="287784" cy="383035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3" name="object 24"/>
          <p:cNvSpPr/>
          <p:nvPr/>
        </p:nvSpPr>
        <p:spPr>
          <a:xfrm>
            <a:off x="3121149" y="3092194"/>
            <a:ext cx="731522" cy="73152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4" name="object 25"/>
          <p:cNvSpPr/>
          <p:nvPr/>
        </p:nvSpPr>
        <p:spPr>
          <a:xfrm>
            <a:off x="2886455" y="3468623"/>
            <a:ext cx="384049" cy="11430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5" name="object 26"/>
          <p:cNvSpPr/>
          <p:nvPr/>
        </p:nvSpPr>
        <p:spPr>
          <a:xfrm>
            <a:off x="2929888" y="3504438"/>
            <a:ext cx="284482" cy="3684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6" name="object 27"/>
          <p:cNvSpPr/>
          <p:nvPr/>
        </p:nvSpPr>
        <p:spPr>
          <a:xfrm>
            <a:off x="885444" y="3107433"/>
            <a:ext cx="701042" cy="70104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7" name="object 28"/>
          <p:cNvSpPr txBox="1"/>
          <p:nvPr/>
        </p:nvSpPr>
        <p:spPr>
          <a:xfrm>
            <a:off x="176021" y="3929634"/>
            <a:ext cx="1870076" cy="5640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9700" marR="95885" indent="-38100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 snapshots</a:t>
            </a:r>
            <a:r>
              <a:rPr spc="-50"/>
              <a:t> </a:t>
            </a:r>
            <a:r>
              <a:t>in  Amazon</a:t>
            </a:r>
            <a:r>
              <a:rPr spc="-10"/>
              <a:t> </a:t>
            </a:r>
            <a:r>
              <a:t>S3</a:t>
            </a:r>
          </a:p>
        </p:txBody>
      </p:sp>
      <p:sp>
        <p:nvSpPr>
          <p:cNvPr id="2558" name="object 29"/>
          <p:cNvSpPr/>
          <p:nvPr/>
        </p:nvSpPr>
        <p:spPr>
          <a:xfrm>
            <a:off x="1543810" y="3422903"/>
            <a:ext cx="792483" cy="11734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9" name="object 30"/>
          <p:cNvSpPr/>
          <p:nvPr/>
        </p:nvSpPr>
        <p:spPr>
          <a:xfrm>
            <a:off x="1587246" y="3458717"/>
            <a:ext cx="693549" cy="5717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0" name="object 31"/>
          <p:cNvSpPr/>
          <p:nvPr/>
        </p:nvSpPr>
        <p:spPr>
          <a:xfrm>
            <a:off x="7930133" y="125727"/>
            <a:ext cx="1095759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1" name="object 32"/>
          <p:cNvSpPr/>
          <p:nvPr/>
        </p:nvSpPr>
        <p:spPr>
          <a:xfrm>
            <a:off x="8180189" y="261083"/>
            <a:ext cx="635269" cy="71227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2" name="object 33"/>
          <p:cNvSpPr/>
          <p:nvPr/>
        </p:nvSpPr>
        <p:spPr>
          <a:xfrm>
            <a:off x="2378964" y="1062227"/>
            <a:ext cx="545594" cy="65379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3" name="object 34"/>
          <p:cNvSpPr/>
          <p:nvPr/>
        </p:nvSpPr>
        <p:spPr>
          <a:xfrm>
            <a:off x="1235963" y="2104644"/>
            <a:ext cx="731521" cy="6050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4" name="object 35"/>
          <p:cNvSpPr/>
          <p:nvPr/>
        </p:nvSpPr>
        <p:spPr>
          <a:xfrm>
            <a:off x="2574033" y="2104644"/>
            <a:ext cx="731522" cy="6050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5" name="object 36"/>
          <p:cNvSpPr/>
          <p:nvPr/>
        </p:nvSpPr>
        <p:spPr>
          <a:xfrm>
            <a:off x="3243071" y="2104644"/>
            <a:ext cx="731523" cy="6050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object 12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68" name="object 2"/>
          <p:cNvSpPr/>
          <p:nvPr/>
        </p:nvSpPr>
        <p:spPr>
          <a:xfrm>
            <a:off x="262126" y="774190"/>
            <a:ext cx="8621270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93C8E1">
              <a:alpha val="7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9" name="object 3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0" name="object 4"/>
          <p:cNvSpPr/>
          <p:nvPr/>
        </p:nvSpPr>
        <p:spPr>
          <a:xfrm>
            <a:off x="2151125" y="1236723"/>
            <a:ext cx="6227066" cy="236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1" name="object 5"/>
          <p:cNvSpPr txBox="1"/>
          <p:nvPr>
            <p:ph type="title"/>
          </p:nvPr>
        </p:nvSpPr>
        <p:spPr>
          <a:xfrm>
            <a:off x="415542" y="139064"/>
            <a:ext cx="3418844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DynamoDB</a:t>
            </a:r>
          </a:p>
        </p:txBody>
      </p:sp>
      <p:sp>
        <p:nvSpPr>
          <p:cNvPr id="2572" name="object 6"/>
          <p:cNvSpPr txBox="1"/>
          <p:nvPr/>
        </p:nvSpPr>
        <p:spPr>
          <a:xfrm>
            <a:off x="2286124" y="1324177"/>
            <a:ext cx="5641978" cy="203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200"/>
              </a:lnSpc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Allows </a:t>
            </a:r>
            <a:r>
              <a:rPr spc="-4"/>
              <a:t>you to </a:t>
            </a:r>
            <a:r>
              <a:t>store any amount of data with</a:t>
            </a:r>
            <a:r>
              <a:rPr spc="-145"/>
              <a:t> </a:t>
            </a:r>
            <a:r>
              <a:rPr b="1" spc="-4"/>
              <a:t>no</a:t>
            </a:r>
          </a:p>
          <a:p>
            <a:pPr indent="355600">
              <a:lnSpc>
                <a:spcPts val="2200"/>
              </a:lnSpc>
              <a:defRPr b="1"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limits.</a:t>
            </a:r>
          </a:p>
          <a:p>
            <a:pPr marL="355600" indent="-342900">
              <a:lnSpc>
                <a:spcPts val="2200"/>
              </a:lnSpc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 fast, predictable performance</a:t>
            </a:r>
            <a:r>
              <a:rPr spc="-145"/>
              <a:t> </a:t>
            </a:r>
            <a:r>
              <a:t>using</a:t>
            </a:r>
          </a:p>
          <a:p>
            <a:pPr indent="355600">
              <a:lnSpc>
                <a:spcPts val="2200"/>
              </a:lnSpc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SSDs.</a:t>
            </a:r>
          </a:p>
          <a:p>
            <a:pPr marL="355600" indent="-342900">
              <a:lnSpc>
                <a:spcPts val="2200"/>
              </a:lnSpc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Allows </a:t>
            </a:r>
            <a:r>
              <a:rPr spc="-4"/>
              <a:t>you to </a:t>
            </a:r>
            <a:r>
              <a:t>easily provision and change</a:t>
            </a:r>
            <a:r>
              <a:rPr spc="-75"/>
              <a:t> </a:t>
            </a:r>
            <a:r>
              <a:t>the</a:t>
            </a:r>
          </a:p>
          <a:p>
            <a:pPr indent="355600">
              <a:lnSpc>
                <a:spcPts val="2200"/>
              </a:lnSpc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request capacity </a:t>
            </a:r>
            <a:r>
              <a:rPr b="0"/>
              <a:t>needed for each</a:t>
            </a:r>
            <a:r>
              <a:rPr b="0" spc="-135"/>
              <a:t> </a:t>
            </a:r>
            <a:r>
              <a:rPr b="0"/>
              <a:t>table.</a:t>
            </a:r>
          </a:p>
          <a:p>
            <a:pPr marL="355600" indent="-342900"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a </a:t>
            </a:r>
            <a:r>
              <a:rPr b="1"/>
              <a:t>fully managed</a:t>
            </a:r>
            <a:r>
              <a:t>, </a:t>
            </a:r>
            <a:r>
              <a:rPr b="1"/>
              <a:t>NoSQL </a:t>
            </a:r>
            <a:r>
              <a:t>database</a:t>
            </a:r>
            <a:r>
              <a:rPr spc="-140"/>
              <a:t> </a:t>
            </a:r>
            <a:r>
              <a:t>service.</a:t>
            </a:r>
          </a:p>
        </p:txBody>
      </p:sp>
      <p:sp>
        <p:nvSpPr>
          <p:cNvPr id="2573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4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5" name="object 9"/>
          <p:cNvSpPr/>
          <p:nvPr/>
        </p:nvSpPr>
        <p:spPr>
          <a:xfrm>
            <a:off x="627886" y="2648711"/>
            <a:ext cx="1537717" cy="9296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6" name="object 10"/>
          <p:cNvSpPr txBox="1"/>
          <p:nvPr/>
        </p:nvSpPr>
        <p:spPr>
          <a:xfrm>
            <a:off x="813308" y="2768853"/>
            <a:ext cx="1059815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7479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D</a:t>
            </a:r>
            <a:r>
              <a:rPr spc="-25"/>
              <a:t>y</a:t>
            </a:r>
            <a:r>
              <a:t>namoDB</a:t>
            </a:r>
          </a:p>
        </p:txBody>
      </p:sp>
      <p:sp>
        <p:nvSpPr>
          <p:cNvPr id="2577" name="object 11"/>
          <p:cNvSpPr/>
          <p:nvPr/>
        </p:nvSpPr>
        <p:spPr>
          <a:xfrm>
            <a:off x="1022602" y="1677921"/>
            <a:ext cx="731523" cy="7315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object 73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80" name="object 2"/>
          <p:cNvSpPr txBox="1"/>
          <p:nvPr>
            <p:ph type="title"/>
          </p:nvPr>
        </p:nvSpPr>
        <p:spPr>
          <a:xfrm>
            <a:off x="415542" y="139064"/>
            <a:ext cx="3938274" cy="452122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DynamoDB Data</a:t>
            </a:r>
            <a:r>
              <a:rPr spc="0"/>
              <a:t> </a:t>
            </a:r>
            <a:r>
              <a:t>Model</a:t>
            </a:r>
          </a:p>
        </p:txBody>
      </p:sp>
      <p:sp>
        <p:nvSpPr>
          <p:cNvPr id="2581" name="object 3"/>
          <p:cNvSpPr/>
          <p:nvPr/>
        </p:nvSpPr>
        <p:spPr>
          <a:xfrm>
            <a:off x="2339338" y="1501138"/>
            <a:ext cx="780291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2" name="object 4"/>
          <p:cNvSpPr/>
          <p:nvPr/>
        </p:nvSpPr>
        <p:spPr>
          <a:xfrm>
            <a:off x="2386582" y="1525524"/>
            <a:ext cx="685803" cy="2667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3" name="object 5"/>
          <p:cNvSpPr/>
          <p:nvPr/>
        </p:nvSpPr>
        <p:spPr>
          <a:xfrm>
            <a:off x="2386583" y="1525524"/>
            <a:ext cx="685802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4" name="object 6"/>
          <p:cNvSpPr/>
          <p:nvPr/>
        </p:nvSpPr>
        <p:spPr>
          <a:xfrm>
            <a:off x="3064764" y="1499616"/>
            <a:ext cx="781814" cy="36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5" name="object 7"/>
          <p:cNvSpPr/>
          <p:nvPr/>
        </p:nvSpPr>
        <p:spPr>
          <a:xfrm>
            <a:off x="3112005" y="1524000"/>
            <a:ext cx="687326" cy="266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6" name="object 8"/>
          <p:cNvSpPr/>
          <p:nvPr/>
        </p:nvSpPr>
        <p:spPr>
          <a:xfrm>
            <a:off x="3112005" y="1523999"/>
            <a:ext cx="687327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7" name="object 9"/>
          <p:cNvSpPr/>
          <p:nvPr/>
        </p:nvSpPr>
        <p:spPr>
          <a:xfrm>
            <a:off x="3791710" y="1499616"/>
            <a:ext cx="781814" cy="36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8" name="object 10"/>
          <p:cNvSpPr/>
          <p:nvPr/>
        </p:nvSpPr>
        <p:spPr>
          <a:xfrm>
            <a:off x="3838954" y="1524000"/>
            <a:ext cx="687326" cy="2667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9" name="object 11"/>
          <p:cNvSpPr/>
          <p:nvPr/>
        </p:nvSpPr>
        <p:spPr>
          <a:xfrm>
            <a:off x="3838954" y="1523999"/>
            <a:ext cx="687327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0" name="object 12"/>
          <p:cNvSpPr/>
          <p:nvPr/>
        </p:nvSpPr>
        <p:spPr>
          <a:xfrm>
            <a:off x="4518659" y="1499616"/>
            <a:ext cx="780290" cy="35966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1" name="object 13"/>
          <p:cNvSpPr/>
          <p:nvPr/>
        </p:nvSpPr>
        <p:spPr>
          <a:xfrm>
            <a:off x="4565903" y="1524000"/>
            <a:ext cx="685802" cy="2651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2" name="object 14"/>
          <p:cNvSpPr/>
          <p:nvPr/>
        </p:nvSpPr>
        <p:spPr>
          <a:xfrm>
            <a:off x="4565903" y="1524000"/>
            <a:ext cx="685802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9" y="2200"/>
                </a:lnTo>
                <a:lnTo>
                  <a:pt x="408" y="1055"/>
                </a:lnTo>
                <a:lnTo>
                  <a:pt x="850" y="283"/>
                </a:lnTo>
                <a:lnTo>
                  <a:pt x="1392" y="0"/>
                </a:lnTo>
                <a:lnTo>
                  <a:pt x="20208" y="0"/>
                </a:lnTo>
                <a:lnTo>
                  <a:pt x="20749" y="283"/>
                </a:lnTo>
                <a:lnTo>
                  <a:pt x="21192" y="1055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2" y="20545"/>
                </a:lnTo>
                <a:lnTo>
                  <a:pt x="20749" y="21317"/>
                </a:lnTo>
                <a:lnTo>
                  <a:pt x="20208" y="21600"/>
                </a:lnTo>
                <a:lnTo>
                  <a:pt x="1392" y="21600"/>
                </a:lnTo>
                <a:lnTo>
                  <a:pt x="850" y="21317"/>
                </a:lnTo>
                <a:lnTo>
                  <a:pt x="408" y="20545"/>
                </a:lnTo>
                <a:lnTo>
                  <a:pt x="10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3" name="object 15"/>
          <p:cNvSpPr/>
          <p:nvPr/>
        </p:nvSpPr>
        <p:spPr>
          <a:xfrm>
            <a:off x="2334765" y="1836420"/>
            <a:ext cx="781815" cy="36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4" name="object 16"/>
          <p:cNvSpPr/>
          <p:nvPr/>
        </p:nvSpPr>
        <p:spPr>
          <a:xfrm>
            <a:off x="2382011" y="1860804"/>
            <a:ext cx="687324" cy="26670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5" name="object 17"/>
          <p:cNvSpPr/>
          <p:nvPr/>
        </p:nvSpPr>
        <p:spPr>
          <a:xfrm>
            <a:off x="2382011" y="1860804"/>
            <a:ext cx="687326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6" name="object 18"/>
          <p:cNvSpPr/>
          <p:nvPr/>
        </p:nvSpPr>
        <p:spPr>
          <a:xfrm>
            <a:off x="3073905" y="1836420"/>
            <a:ext cx="781814" cy="36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7" name="object 19"/>
          <p:cNvSpPr/>
          <p:nvPr/>
        </p:nvSpPr>
        <p:spPr>
          <a:xfrm>
            <a:off x="3121149" y="1860804"/>
            <a:ext cx="687326" cy="26670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8" name="object 20"/>
          <p:cNvSpPr/>
          <p:nvPr/>
        </p:nvSpPr>
        <p:spPr>
          <a:xfrm>
            <a:off x="3121149" y="1860804"/>
            <a:ext cx="687327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9" name="object 21"/>
          <p:cNvSpPr/>
          <p:nvPr/>
        </p:nvSpPr>
        <p:spPr>
          <a:xfrm>
            <a:off x="3800854" y="1836420"/>
            <a:ext cx="781814" cy="36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0" name="object 22"/>
          <p:cNvSpPr/>
          <p:nvPr/>
        </p:nvSpPr>
        <p:spPr>
          <a:xfrm>
            <a:off x="3848100" y="1860804"/>
            <a:ext cx="687324" cy="26670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1" name="object 23"/>
          <p:cNvSpPr/>
          <p:nvPr/>
        </p:nvSpPr>
        <p:spPr>
          <a:xfrm>
            <a:off x="3848098" y="1860804"/>
            <a:ext cx="687327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2" name="object 24"/>
          <p:cNvSpPr/>
          <p:nvPr/>
        </p:nvSpPr>
        <p:spPr>
          <a:xfrm>
            <a:off x="2337816" y="2165604"/>
            <a:ext cx="780290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3" name="object 25"/>
          <p:cNvSpPr/>
          <p:nvPr/>
        </p:nvSpPr>
        <p:spPr>
          <a:xfrm>
            <a:off x="2385060" y="2189988"/>
            <a:ext cx="685802" cy="2667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4" name="object 26"/>
          <p:cNvSpPr/>
          <p:nvPr/>
        </p:nvSpPr>
        <p:spPr>
          <a:xfrm>
            <a:off x="2385060" y="2189988"/>
            <a:ext cx="685802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5" name="object 27"/>
          <p:cNvSpPr/>
          <p:nvPr/>
        </p:nvSpPr>
        <p:spPr>
          <a:xfrm>
            <a:off x="3064764" y="2164077"/>
            <a:ext cx="780290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6" name="object 28"/>
          <p:cNvSpPr/>
          <p:nvPr/>
        </p:nvSpPr>
        <p:spPr>
          <a:xfrm>
            <a:off x="3112005" y="2188464"/>
            <a:ext cx="685802" cy="2667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7" name="object 29"/>
          <p:cNvSpPr/>
          <p:nvPr/>
        </p:nvSpPr>
        <p:spPr>
          <a:xfrm>
            <a:off x="3112005" y="2188464"/>
            <a:ext cx="685803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8" name="object 30"/>
          <p:cNvSpPr/>
          <p:nvPr/>
        </p:nvSpPr>
        <p:spPr>
          <a:xfrm>
            <a:off x="3791710" y="2164077"/>
            <a:ext cx="780290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9" name="object 31"/>
          <p:cNvSpPr/>
          <p:nvPr/>
        </p:nvSpPr>
        <p:spPr>
          <a:xfrm>
            <a:off x="3838954" y="2188464"/>
            <a:ext cx="685802" cy="2667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0" name="object 32"/>
          <p:cNvSpPr/>
          <p:nvPr/>
        </p:nvSpPr>
        <p:spPr>
          <a:xfrm>
            <a:off x="3838954" y="2188464"/>
            <a:ext cx="685802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1" name="object 33"/>
          <p:cNvSpPr/>
          <p:nvPr/>
        </p:nvSpPr>
        <p:spPr>
          <a:xfrm>
            <a:off x="4517135" y="2164077"/>
            <a:ext cx="780290" cy="35966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2" name="object 34"/>
          <p:cNvSpPr/>
          <p:nvPr/>
        </p:nvSpPr>
        <p:spPr>
          <a:xfrm>
            <a:off x="4564379" y="2188464"/>
            <a:ext cx="685802" cy="26517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3" name="object 35"/>
          <p:cNvSpPr/>
          <p:nvPr/>
        </p:nvSpPr>
        <p:spPr>
          <a:xfrm>
            <a:off x="4564379" y="2188464"/>
            <a:ext cx="685802" cy="2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9" y="2200"/>
                </a:lnTo>
                <a:lnTo>
                  <a:pt x="408" y="1055"/>
                </a:lnTo>
                <a:lnTo>
                  <a:pt x="850" y="283"/>
                </a:lnTo>
                <a:lnTo>
                  <a:pt x="1392" y="0"/>
                </a:lnTo>
                <a:lnTo>
                  <a:pt x="20208" y="0"/>
                </a:lnTo>
                <a:lnTo>
                  <a:pt x="20749" y="283"/>
                </a:lnTo>
                <a:lnTo>
                  <a:pt x="21192" y="1055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2" y="20545"/>
                </a:lnTo>
                <a:lnTo>
                  <a:pt x="20749" y="21317"/>
                </a:lnTo>
                <a:lnTo>
                  <a:pt x="20208" y="21600"/>
                </a:lnTo>
                <a:lnTo>
                  <a:pt x="1392" y="21600"/>
                </a:lnTo>
                <a:lnTo>
                  <a:pt x="850" y="21317"/>
                </a:lnTo>
                <a:lnTo>
                  <a:pt x="408" y="20545"/>
                </a:lnTo>
                <a:lnTo>
                  <a:pt x="10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4" name="object 36"/>
          <p:cNvSpPr/>
          <p:nvPr/>
        </p:nvSpPr>
        <p:spPr>
          <a:xfrm>
            <a:off x="5242559" y="2162555"/>
            <a:ext cx="781814" cy="36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5" name="object 37"/>
          <p:cNvSpPr/>
          <p:nvPr/>
        </p:nvSpPr>
        <p:spPr>
          <a:xfrm>
            <a:off x="5289803" y="2186938"/>
            <a:ext cx="687326" cy="26670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6" name="object 38"/>
          <p:cNvSpPr/>
          <p:nvPr/>
        </p:nvSpPr>
        <p:spPr>
          <a:xfrm>
            <a:off x="5289803" y="2186938"/>
            <a:ext cx="687327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7" name="object 39"/>
          <p:cNvSpPr/>
          <p:nvPr/>
        </p:nvSpPr>
        <p:spPr>
          <a:xfrm>
            <a:off x="2337816" y="2493264"/>
            <a:ext cx="780290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8" name="object 40"/>
          <p:cNvSpPr/>
          <p:nvPr/>
        </p:nvSpPr>
        <p:spPr>
          <a:xfrm>
            <a:off x="2385060" y="2517648"/>
            <a:ext cx="685802" cy="2667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9" name="object 41"/>
          <p:cNvSpPr/>
          <p:nvPr/>
        </p:nvSpPr>
        <p:spPr>
          <a:xfrm>
            <a:off x="2385060" y="2517648"/>
            <a:ext cx="685802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0" name="object 42"/>
          <p:cNvSpPr/>
          <p:nvPr/>
        </p:nvSpPr>
        <p:spPr>
          <a:xfrm>
            <a:off x="3064764" y="2491738"/>
            <a:ext cx="780290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1" name="object 43"/>
          <p:cNvSpPr/>
          <p:nvPr/>
        </p:nvSpPr>
        <p:spPr>
          <a:xfrm>
            <a:off x="3112005" y="2516122"/>
            <a:ext cx="685802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2" name="object 44"/>
          <p:cNvSpPr/>
          <p:nvPr/>
        </p:nvSpPr>
        <p:spPr>
          <a:xfrm>
            <a:off x="3112005" y="2516121"/>
            <a:ext cx="685803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3" name="object 45"/>
          <p:cNvSpPr/>
          <p:nvPr/>
        </p:nvSpPr>
        <p:spPr>
          <a:xfrm>
            <a:off x="3791710" y="2491738"/>
            <a:ext cx="780290" cy="3611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4" name="object 46"/>
          <p:cNvSpPr/>
          <p:nvPr/>
        </p:nvSpPr>
        <p:spPr>
          <a:xfrm>
            <a:off x="3838954" y="2516122"/>
            <a:ext cx="685802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5" name="object 47"/>
          <p:cNvSpPr/>
          <p:nvPr/>
        </p:nvSpPr>
        <p:spPr>
          <a:xfrm>
            <a:off x="3838954" y="2516121"/>
            <a:ext cx="685802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6" name="object 48"/>
          <p:cNvSpPr/>
          <p:nvPr/>
        </p:nvSpPr>
        <p:spPr>
          <a:xfrm>
            <a:off x="4517135" y="2491738"/>
            <a:ext cx="780290" cy="35966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7" name="object 49"/>
          <p:cNvSpPr/>
          <p:nvPr/>
        </p:nvSpPr>
        <p:spPr>
          <a:xfrm>
            <a:off x="4564379" y="2516122"/>
            <a:ext cx="685802" cy="26517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8" name="object 50"/>
          <p:cNvSpPr/>
          <p:nvPr/>
        </p:nvSpPr>
        <p:spPr>
          <a:xfrm>
            <a:off x="4564379" y="2516122"/>
            <a:ext cx="685802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9" y="2200"/>
                </a:lnTo>
                <a:lnTo>
                  <a:pt x="408" y="1055"/>
                </a:lnTo>
                <a:lnTo>
                  <a:pt x="850" y="283"/>
                </a:lnTo>
                <a:lnTo>
                  <a:pt x="1392" y="0"/>
                </a:lnTo>
                <a:lnTo>
                  <a:pt x="20208" y="0"/>
                </a:lnTo>
                <a:lnTo>
                  <a:pt x="20749" y="283"/>
                </a:lnTo>
                <a:lnTo>
                  <a:pt x="21192" y="1055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2" y="20545"/>
                </a:lnTo>
                <a:lnTo>
                  <a:pt x="20749" y="21317"/>
                </a:lnTo>
                <a:lnTo>
                  <a:pt x="20208" y="21600"/>
                </a:lnTo>
                <a:lnTo>
                  <a:pt x="1392" y="21600"/>
                </a:lnTo>
                <a:lnTo>
                  <a:pt x="850" y="21317"/>
                </a:lnTo>
                <a:lnTo>
                  <a:pt x="408" y="20545"/>
                </a:lnTo>
                <a:lnTo>
                  <a:pt x="10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9" name="object 51"/>
          <p:cNvSpPr/>
          <p:nvPr/>
        </p:nvSpPr>
        <p:spPr>
          <a:xfrm>
            <a:off x="2086355" y="1408174"/>
            <a:ext cx="262130" cy="148437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0" name="object 52"/>
          <p:cNvSpPr/>
          <p:nvPr/>
        </p:nvSpPr>
        <p:spPr>
          <a:xfrm>
            <a:off x="2141982" y="1443988"/>
            <a:ext cx="163071" cy="1373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7393" y="21583"/>
                </a:lnTo>
                <a:lnTo>
                  <a:pt x="13960" y="21537"/>
                </a:lnTo>
                <a:lnTo>
                  <a:pt x="11648" y="21469"/>
                </a:lnTo>
                <a:lnTo>
                  <a:pt x="10800" y="21386"/>
                </a:lnTo>
                <a:lnTo>
                  <a:pt x="10800" y="11014"/>
                </a:lnTo>
                <a:lnTo>
                  <a:pt x="9952" y="10931"/>
                </a:lnTo>
                <a:lnTo>
                  <a:pt x="7639" y="10863"/>
                </a:lnTo>
                <a:lnTo>
                  <a:pt x="4207" y="10817"/>
                </a:lnTo>
                <a:lnTo>
                  <a:pt x="0" y="10800"/>
                </a:lnTo>
                <a:lnTo>
                  <a:pt x="4207" y="10783"/>
                </a:lnTo>
                <a:lnTo>
                  <a:pt x="7639" y="10737"/>
                </a:lnTo>
                <a:lnTo>
                  <a:pt x="9952" y="10669"/>
                </a:lnTo>
                <a:lnTo>
                  <a:pt x="10800" y="10586"/>
                </a:lnTo>
                <a:lnTo>
                  <a:pt x="10800" y="214"/>
                </a:lnTo>
                <a:lnTo>
                  <a:pt x="11648" y="131"/>
                </a:lnTo>
                <a:lnTo>
                  <a:pt x="13960" y="63"/>
                </a:lnTo>
                <a:lnTo>
                  <a:pt x="17393" y="17"/>
                </a:lnTo>
                <a:lnTo>
                  <a:pt x="21600" y="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1" name="object 53"/>
          <p:cNvSpPr txBox="1"/>
          <p:nvPr/>
        </p:nvSpPr>
        <p:spPr>
          <a:xfrm>
            <a:off x="1188210" y="1868802"/>
            <a:ext cx="635003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19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5"/>
              <a:t>a</a:t>
            </a:r>
            <a:r>
              <a:rPr spc="-15"/>
              <a:t>b</a:t>
            </a:r>
            <a:r>
              <a:rPr spc="-5"/>
              <a:t>l</a:t>
            </a:r>
            <a:r>
              <a:rPr spc="-15"/>
              <a:t>e</a:t>
            </a:r>
            <a:r>
              <a:rPr spc="0"/>
              <a:t>:  </a:t>
            </a:r>
            <a:r>
              <a:rPr spc="-5">
                <a:solidFill>
                  <a:srgbClr val="FBB64B"/>
                </a:solidFill>
              </a:rPr>
              <a:t>Mus</a:t>
            </a:r>
            <a:r>
              <a:rPr spc="-15">
                <a:solidFill>
                  <a:srgbClr val="FBB64B"/>
                </a:solidFill>
              </a:rPr>
              <a:t>i</a:t>
            </a:r>
            <a:r>
              <a:rPr spc="0">
                <a:solidFill>
                  <a:srgbClr val="FBB64B"/>
                </a:solidFill>
              </a:rPr>
              <a:t>c</a:t>
            </a:r>
          </a:p>
        </p:txBody>
      </p:sp>
      <p:sp>
        <p:nvSpPr>
          <p:cNvPr id="2632" name="object 54"/>
          <p:cNvSpPr/>
          <p:nvPr/>
        </p:nvSpPr>
        <p:spPr>
          <a:xfrm>
            <a:off x="6124954" y="1489557"/>
            <a:ext cx="138686" cy="34015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3" name="object 55"/>
          <p:cNvSpPr/>
          <p:nvPr/>
        </p:nvSpPr>
        <p:spPr>
          <a:xfrm>
            <a:off x="6166865" y="1506474"/>
            <a:ext cx="60962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12" y="32"/>
                </a:lnTo>
                <a:lnTo>
                  <a:pt x="7644" y="121"/>
                </a:lnTo>
                <a:lnTo>
                  <a:pt x="9954" y="252"/>
                </a:lnTo>
                <a:lnTo>
                  <a:pt x="10800" y="411"/>
                </a:lnTo>
                <a:lnTo>
                  <a:pt x="10800" y="10389"/>
                </a:lnTo>
                <a:lnTo>
                  <a:pt x="11646" y="10548"/>
                </a:lnTo>
                <a:lnTo>
                  <a:pt x="13955" y="10679"/>
                </a:lnTo>
                <a:lnTo>
                  <a:pt x="17387" y="10768"/>
                </a:lnTo>
                <a:lnTo>
                  <a:pt x="21600" y="10800"/>
                </a:lnTo>
                <a:lnTo>
                  <a:pt x="17387" y="10832"/>
                </a:lnTo>
                <a:lnTo>
                  <a:pt x="13955" y="10921"/>
                </a:lnTo>
                <a:lnTo>
                  <a:pt x="11646" y="11052"/>
                </a:lnTo>
                <a:lnTo>
                  <a:pt x="10800" y="11211"/>
                </a:lnTo>
                <a:lnTo>
                  <a:pt x="10800" y="21189"/>
                </a:lnTo>
                <a:lnTo>
                  <a:pt x="9954" y="21348"/>
                </a:lnTo>
                <a:lnTo>
                  <a:pt x="7644" y="21479"/>
                </a:lnTo>
                <a:lnTo>
                  <a:pt x="4212" y="21568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4" name="object 56"/>
          <p:cNvSpPr/>
          <p:nvPr/>
        </p:nvSpPr>
        <p:spPr>
          <a:xfrm>
            <a:off x="6266688" y="1846172"/>
            <a:ext cx="140019" cy="35905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5" name="object 57"/>
          <p:cNvSpPr/>
          <p:nvPr/>
        </p:nvSpPr>
        <p:spPr>
          <a:xfrm>
            <a:off x="6308597" y="1863088"/>
            <a:ext cx="62487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06" y="33"/>
                </a:lnTo>
                <a:lnTo>
                  <a:pt x="7639" y="122"/>
                </a:lnTo>
                <a:lnTo>
                  <a:pt x="9952" y="256"/>
                </a:lnTo>
                <a:lnTo>
                  <a:pt x="10800" y="422"/>
                </a:lnTo>
                <a:lnTo>
                  <a:pt x="10800" y="10378"/>
                </a:lnTo>
                <a:lnTo>
                  <a:pt x="11648" y="10544"/>
                </a:lnTo>
                <a:lnTo>
                  <a:pt x="13961" y="10678"/>
                </a:lnTo>
                <a:lnTo>
                  <a:pt x="17393" y="10767"/>
                </a:lnTo>
                <a:lnTo>
                  <a:pt x="21600" y="10800"/>
                </a:lnTo>
                <a:lnTo>
                  <a:pt x="17393" y="10833"/>
                </a:lnTo>
                <a:lnTo>
                  <a:pt x="13961" y="10922"/>
                </a:lnTo>
                <a:lnTo>
                  <a:pt x="11648" y="11056"/>
                </a:lnTo>
                <a:lnTo>
                  <a:pt x="10800" y="11222"/>
                </a:lnTo>
                <a:lnTo>
                  <a:pt x="10800" y="21178"/>
                </a:lnTo>
                <a:lnTo>
                  <a:pt x="9952" y="21344"/>
                </a:lnTo>
                <a:lnTo>
                  <a:pt x="7639" y="21478"/>
                </a:lnTo>
                <a:lnTo>
                  <a:pt x="4206" y="21567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6" name="object 58"/>
          <p:cNvSpPr/>
          <p:nvPr/>
        </p:nvSpPr>
        <p:spPr>
          <a:xfrm>
            <a:off x="6092952" y="2164613"/>
            <a:ext cx="138686" cy="33878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7" name="object 59"/>
          <p:cNvSpPr/>
          <p:nvPr/>
        </p:nvSpPr>
        <p:spPr>
          <a:xfrm>
            <a:off x="6134860" y="2181605"/>
            <a:ext cx="60962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12" y="33"/>
                </a:lnTo>
                <a:lnTo>
                  <a:pt x="7644" y="122"/>
                </a:lnTo>
                <a:lnTo>
                  <a:pt x="9954" y="253"/>
                </a:lnTo>
                <a:lnTo>
                  <a:pt x="10800" y="414"/>
                </a:lnTo>
                <a:lnTo>
                  <a:pt x="10800" y="10386"/>
                </a:lnTo>
                <a:lnTo>
                  <a:pt x="11646" y="10547"/>
                </a:lnTo>
                <a:lnTo>
                  <a:pt x="13955" y="10678"/>
                </a:lnTo>
                <a:lnTo>
                  <a:pt x="17387" y="10767"/>
                </a:lnTo>
                <a:lnTo>
                  <a:pt x="21600" y="10800"/>
                </a:lnTo>
                <a:lnTo>
                  <a:pt x="17387" y="10833"/>
                </a:lnTo>
                <a:lnTo>
                  <a:pt x="13955" y="10922"/>
                </a:lnTo>
                <a:lnTo>
                  <a:pt x="11646" y="11053"/>
                </a:lnTo>
                <a:lnTo>
                  <a:pt x="10800" y="11214"/>
                </a:lnTo>
                <a:lnTo>
                  <a:pt x="10800" y="21186"/>
                </a:lnTo>
                <a:lnTo>
                  <a:pt x="9954" y="21347"/>
                </a:lnTo>
                <a:lnTo>
                  <a:pt x="7644" y="21478"/>
                </a:lnTo>
                <a:lnTo>
                  <a:pt x="4212" y="21567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8" name="object 60"/>
          <p:cNvSpPr/>
          <p:nvPr/>
        </p:nvSpPr>
        <p:spPr>
          <a:xfrm>
            <a:off x="6234684" y="2521305"/>
            <a:ext cx="140019" cy="35905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9" name="object 61"/>
          <p:cNvSpPr/>
          <p:nvPr/>
        </p:nvSpPr>
        <p:spPr>
          <a:xfrm>
            <a:off x="6276594" y="2538222"/>
            <a:ext cx="62486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06" y="33"/>
                </a:lnTo>
                <a:lnTo>
                  <a:pt x="7639" y="122"/>
                </a:lnTo>
                <a:lnTo>
                  <a:pt x="9952" y="256"/>
                </a:lnTo>
                <a:lnTo>
                  <a:pt x="10800" y="422"/>
                </a:lnTo>
                <a:lnTo>
                  <a:pt x="10800" y="10378"/>
                </a:lnTo>
                <a:lnTo>
                  <a:pt x="11648" y="10544"/>
                </a:lnTo>
                <a:lnTo>
                  <a:pt x="13961" y="10678"/>
                </a:lnTo>
                <a:lnTo>
                  <a:pt x="17394" y="10767"/>
                </a:lnTo>
                <a:lnTo>
                  <a:pt x="21600" y="10800"/>
                </a:lnTo>
                <a:lnTo>
                  <a:pt x="17394" y="10833"/>
                </a:lnTo>
                <a:lnTo>
                  <a:pt x="13961" y="10922"/>
                </a:lnTo>
                <a:lnTo>
                  <a:pt x="11648" y="11056"/>
                </a:lnTo>
                <a:lnTo>
                  <a:pt x="10800" y="11222"/>
                </a:lnTo>
                <a:lnTo>
                  <a:pt x="10800" y="21178"/>
                </a:lnTo>
                <a:lnTo>
                  <a:pt x="9952" y="21344"/>
                </a:lnTo>
                <a:lnTo>
                  <a:pt x="7639" y="21478"/>
                </a:lnTo>
                <a:lnTo>
                  <a:pt x="4206" y="21567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0" name="object 62"/>
          <p:cNvSpPr txBox="1"/>
          <p:nvPr/>
        </p:nvSpPr>
        <p:spPr>
          <a:xfrm>
            <a:off x="6582536" y="1992627"/>
            <a:ext cx="58547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5"/>
              <a:t>t</a:t>
            </a:r>
            <a:r>
              <a:rPr spc="-5"/>
              <a:t>ems</a:t>
            </a:r>
          </a:p>
        </p:txBody>
      </p:sp>
      <p:sp>
        <p:nvSpPr>
          <p:cNvPr id="2641" name="object 63"/>
          <p:cNvSpPr/>
          <p:nvPr/>
        </p:nvSpPr>
        <p:spPr>
          <a:xfrm>
            <a:off x="7881366" y="105916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2" name="object 64"/>
          <p:cNvSpPr/>
          <p:nvPr/>
        </p:nvSpPr>
        <p:spPr>
          <a:xfrm>
            <a:off x="8119229" y="251939"/>
            <a:ext cx="635269" cy="71227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3" name="object 65"/>
          <p:cNvSpPr txBox="1"/>
          <p:nvPr/>
        </p:nvSpPr>
        <p:spPr>
          <a:xfrm>
            <a:off x="4519039" y="3282188"/>
            <a:ext cx="295846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Attributes (name-value</a:t>
            </a:r>
            <a:r>
              <a:rPr spc="0"/>
              <a:t> </a:t>
            </a:r>
            <a:r>
              <a:t>pairs)</a:t>
            </a:r>
          </a:p>
        </p:txBody>
      </p:sp>
      <p:grpSp>
        <p:nvGrpSpPr>
          <p:cNvPr id="2647" name="object 66"/>
          <p:cNvGrpSpPr/>
          <p:nvPr/>
        </p:nvGrpSpPr>
        <p:grpSpPr>
          <a:xfrm>
            <a:off x="5511546" y="2294382"/>
            <a:ext cx="660403" cy="967489"/>
            <a:chOff x="0" y="0"/>
            <a:chExt cx="660402" cy="967487"/>
          </a:xfrm>
        </p:grpSpPr>
        <p:sp>
          <p:nvSpPr>
            <p:cNvPr id="2644" name="Shape"/>
            <p:cNvSpPr/>
            <p:nvPr/>
          </p:nvSpPr>
          <p:spPr>
            <a:xfrm>
              <a:off x="28779" y="42509"/>
              <a:ext cx="631623" cy="92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" y="597"/>
                  </a:lnTo>
                  <a:lnTo>
                    <a:pt x="20866" y="21600"/>
                  </a:lnTo>
                  <a:lnTo>
                    <a:pt x="21600" y="21262"/>
                  </a:lnTo>
                  <a:lnTo>
                    <a:pt x="794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5" name="Shape"/>
            <p:cNvSpPr/>
            <p:nvPr/>
          </p:nvSpPr>
          <p:spPr>
            <a:xfrm>
              <a:off x="-1" y="-1"/>
              <a:ext cx="33784" cy="12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90" y="19418"/>
                  </a:lnTo>
                  <a:lnTo>
                    <a:pt x="5035" y="20652"/>
                  </a:lnTo>
                  <a:lnTo>
                    <a:pt x="9013" y="21600"/>
                  </a:lnTo>
                  <a:lnTo>
                    <a:pt x="18108" y="21423"/>
                  </a:lnTo>
                  <a:lnTo>
                    <a:pt x="21600" y="20366"/>
                  </a:lnTo>
                  <a:lnTo>
                    <a:pt x="21276" y="19109"/>
                  </a:lnTo>
                  <a:lnTo>
                    <a:pt x="19488" y="11811"/>
                  </a:lnTo>
                  <a:lnTo>
                    <a:pt x="2354" y="4937"/>
                  </a:lnTo>
                  <a:lnTo>
                    <a:pt x="16078" y="2424"/>
                  </a:lnTo>
                  <a:lnTo>
                    <a:pt x="18613" y="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6" name="Shape"/>
            <p:cNvSpPr/>
            <p:nvPr/>
          </p:nvSpPr>
          <p:spPr>
            <a:xfrm>
              <a:off x="25145" y="13969"/>
              <a:ext cx="85093" cy="6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6" y="0"/>
                  </a:moveTo>
                  <a:lnTo>
                    <a:pt x="0" y="0"/>
                  </a:lnTo>
                  <a:lnTo>
                    <a:pt x="6817" y="14065"/>
                  </a:lnTo>
                  <a:lnTo>
                    <a:pt x="18054" y="21600"/>
                  </a:lnTo>
                  <a:lnTo>
                    <a:pt x="20020" y="20655"/>
                  </a:lnTo>
                  <a:lnTo>
                    <a:pt x="20826" y="18360"/>
                  </a:lnTo>
                  <a:lnTo>
                    <a:pt x="21600" y="16065"/>
                  </a:lnTo>
                  <a:lnTo>
                    <a:pt x="20923" y="13365"/>
                  </a:lnTo>
                  <a:lnTo>
                    <a:pt x="19279" y="1224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651" name="object 67"/>
          <p:cNvGrpSpPr/>
          <p:nvPr/>
        </p:nvGrpSpPr>
        <p:grpSpPr>
          <a:xfrm>
            <a:off x="4220717" y="1649727"/>
            <a:ext cx="1948563" cy="1615318"/>
            <a:chOff x="0" y="0"/>
            <a:chExt cx="1948562" cy="1615316"/>
          </a:xfrm>
        </p:grpSpPr>
        <p:sp>
          <p:nvSpPr>
            <p:cNvPr id="2648" name="Shape"/>
            <p:cNvSpPr/>
            <p:nvPr/>
          </p:nvSpPr>
          <p:spPr>
            <a:xfrm>
              <a:off x="39483" y="32673"/>
              <a:ext cx="1909079" cy="1582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" y="330"/>
                  </a:lnTo>
                  <a:lnTo>
                    <a:pt x="21413" y="21600"/>
                  </a:lnTo>
                  <a:lnTo>
                    <a:pt x="21600" y="21328"/>
                  </a:lnTo>
                  <a:lnTo>
                    <a:pt x="286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9" name="Shape"/>
            <p:cNvSpPr/>
            <p:nvPr/>
          </p:nvSpPr>
          <p:spPr>
            <a:xfrm>
              <a:off x="-1" y="0"/>
              <a:ext cx="65408" cy="11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750" y="19699"/>
                  </a:lnTo>
                  <a:lnTo>
                    <a:pt x="13547" y="20958"/>
                  </a:lnTo>
                  <a:lnTo>
                    <a:pt x="16022" y="21600"/>
                  </a:lnTo>
                  <a:lnTo>
                    <a:pt x="18245" y="21149"/>
                  </a:lnTo>
                  <a:lnTo>
                    <a:pt x="20468" y="20673"/>
                  </a:lnTo>
                  <a:lnTo>
                    <a:pt x="21600" y="19295"/>
                  </a:lnTo>
                  <a:lnTo>
                    <a:pt x="20761" y="18036"/>
                  </a:lnTo>
                  <a:lnTo>
                    <a:pt x="15968" y="10634"/>
                  </a:lnTo>
                  <a:lnTo>
                    <a:pt x="3775" y="4919"/>
                  </a:lnTo>
                  <a:lnTo>
                    <a:pt x="9227" y="1188"/>
                  </a:lnTo>
                  <a:lnTo>
                    <a:pt x="12773" y="1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0" name="Shape"/>
            <p:cNvSpPr/>
            <p:nvPr/>
          </p:nvSpPr>
          <p:spPr>
            <a:xfrm>
              <a:off x="27939" y="6350"/>
              <a:ext cx="94491" cy="3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4" y="0"/>
                  </a:moveTo>
                  <a:lnTo>
                    <a:pt x="0" y="0"/>
                  </a:lnTo>
                  <a:lnTo>
                    <a:pt x="8424" y="17057"/>
                  </a:lnTo>
                  <a:lnTo>
                    <a:pt x="17942" y="20889"/>
                  </a:lnTo>
                  <a:lnTo>
                    <a:pt x="19568" y="21600"/>
                  </a:lnTo>
                  <a:lnTo>
                    <a:pt x="21077" y="18900"/>
                  </a:lnTo>
                  <a:lnTo>
                    <a:pt x="21600" y="11013"/>
                  </a:lnTo>
                  <a:lnTo>
                    <a:pt x="20526" y="724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655" name="object 68"/>
          <p:cNvGrpSpPr/>
          <p:nvPr/>
        </p:nvGrpSpPr>
        <p:grpSpPr>
          <a:xfrm>
            <a:off x="3554729" y="2302891"/>
            <a:ext cx="2610361" cy="963680"/>
            <a:chOff x="0" y="0"/>
            <a:chExt cx="2610359" cy="963679"/>
          </a:xfrm>
        </p:grpSpPr>
        <p:sp>
          <p:nvSpPr>
            <p:cNvPr id="2652" name="Shape"/>
            <p:cNvSpPr/>
            <p:nvPr/>
          </p:nvSpPr>
          <p:spPr>
            <a:xfrm>
              <a:off x="48350" y="34473"/>
              <a:ext cx="2562010" cy="929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" y="0"/>
                  </a:moveTo>
                  <a:lnTo>
                    <a:pt x="0" y="110"/>
                  </a:lnTo>
                  <a:lnTo>
                    <a:pt x="140" y="568"/>
                  </a:lnTo>
                  <a:lnTo>
                    <a:pt x="21527" y="21600"/>
                  </a:lnTo>
                  <a:lnTo>
                    <a:pt x="21600" y="2103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3" name="Shape"/>
            <p:cNvSpPr/>
            <p:nvPr/>
          </p:nvSpPr>
          <p:spPr>
            <a:xfrm>
              <a:off x="0" y="0"/>
              <a:ext cx="126575" cy="113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4" y="0"/>
                  </a:moveTo>
                  <a:lnTo>
                    <a:pt x="0" y="4166"/>
                  </a:lnTo>
                  <a:lnTo>
                    <a:pt x="13112" y="21456"/>
                  </a:lnTo>
                  <a:lnTo>
                    <a:pt x="14499" y="21600"/>
                  </a:lnTo>
                  <a:lnTo>
                    <a:pt x="16385" y="19842"/>
                  </a:lnTo>
                  <a:lnTo>
                    <a:pt x="16493" y="18301"/>
                  </a:lnTo>
                  <a:lnTo>
                    <a:pt x="11086" y="11168"/>
                  </a:lnTo>
                  <a:lnTo>
                    <a:pt x="3381" y="8115"/>
                  </a:lnTo>
                  <a:lnTo>
                    <a:pt x="4855" y="3491"/>
                  </a:lnTo>
                  <a:lnTo>
                    <a:pt x="21600" y="3491"/>
                  </a:lnTo>
                  <a:lnTo>
                    <a:pt x="21391" y="2191"/>
                  </a:lnTo>
                  <a:lnTo>
                    <a:pt x="21153" y="867"/>
                  </a:lnTo>
                  <a:lnTo>
                    <a:pt x="20004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4" name="Shape"/>
            <p:cNvSpPr/>
            <p:nvPr/>
          </p:nvSpPr>
          <p:spPr>
            <a:xfrm>
              <a:off x="28448" y="18414"/>
              <a:ext cx="98173" cy="1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0"/>
                  </a:moveTo>
                  <a:lnTo>
                    <a:pt x="0" y="0"/>
                  </a:lnTo>
                  <a:lnTo>
                    <a:pt x="9907" y="21600"/>
                  </a:lnTo>
                  <a:lnTo>
                    <a:pt x="20594" y="9396"/>
                  </a:lnTo>
                  <a:lnTo>
                    <a:pt x="21600" y="342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656" name="object 69"/>
          <p:cNvSpPr txBox="1"/>
          <p:nvPr/>
        </p:nvSpPr>
        <p:spPr>
          <a:xfrm>
            <a:off x="2473579" y="880616"/>
            <a:ext cx="5467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Artist</a:t>
            </a:r>
          </a:p>
        </p:txBody>
      </p:sp>
      <p:sp>
        <p:nvSpPr>
          <p:cNvPr id="2657" name="object 70"/>
          <p:cNvSpPr txBox="1"/>
          <p:nvPr/>
        </p:nvSpPr>
        <p:spPr>
          <a:xfrm>
            <a:off x="3190494" y="876427"/>
            <a:ext cx="558802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5"/>
              <a:t>o</a:t>
            </a:r>
            <a:r>
              <a:t>ng  </a:t>
            </a:r>
            <a:r>
              <a:rPr spc="-15"/>
              <a:t>Title</a:t>
            </a:r>
          </a:p>
        </p:txBody>
      </p:sp>
      <p:sp>
        <p:nvSpPr>
          <p:cNvPr id="2658" name="object 71"/>
          <p:cNvSpPr txBox="1"/>
          <p:nvPr/>
        </p:nvSpPr>
        <p:spPr>
          <a:xfrm>
            <a:off x="3887215" y="878202"/>
            <a:ext cx="1242697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Album</a:t>
            </a:r>
            <a:r>
              <a:rPr spc="305"/>
              <a:t> </a:t>
            </a:r>
            <a:r>
              <a:rPr spc="-50"/>
              <a:t>Year</a:t>
            </a:r>
          </a:p>
          <a:p>
            <a:pPr indent="12700">
              <a:defRPr spc="-1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Title</a:t>
            </a:r>
          </a:p>
        </p:txBody>
      </p:sp>
      <p:sp>
        <p:nvSpPr>
          <p:cNvPr id="2659" name="object 72"/>
          <p:cNvSpPr txBox="1"/>
          <p:nvPr/>
        </p:nvSpPr>
        <p:spPr>
          <a:xfrm>
            <a:off x="5365496" y="885824"/>
            <a:ext cx="6604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</a:t>
            </a:r>
            <a:r>
              <a:rPr spc="-15"/>
              <a:t>n</a:t>
            </a:r>
            <a:r>
              <a:t>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object 6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662" name="object 2"/>
          <p:cNvSpPr txBox="1"/>
          <p:nvPr>
            <p:ph type="title"/>
          </p:nvPr>
        </p:nvSpPr>
        <p:spPr>
          <a:xfrm>
            <a:off x="415542" y="139064"/>
            <a:ext cx="4148458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Provisioned Throughput</a:t>
            </a:r>
          </a:p>
        </p:txBody>
      </p:sp>
      <p:sp>
        <p:nvSpPr>
          <p:cNvPr id="2663" name="object 3"/>
          <p:cNvSpPr txBox="1"/>
          <p:nvPr/>
        </p:nvSpPr>
        <p:spPr>
          <a:xfrm>
            <a:off x="419505" y="1035177"/>
            <a:ext cx="7639685" cy="1475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73533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specify how much </a:t>
            </a:r>
            <a:r>
              <a:rPr b="1" spc="-5"/>
              <a:t>provisioned throughput  capacity </a:t>
            </a:r>
            <a:r>
              <a:rPr spc="-5"/>
              <a:t>you need </a:t>
            </a:r>
            <a:r>
              <a:rPr spc="0"/>
              <a:t>for </a:t>
            </a:r>
            <a:r>
              <a:rPr spc="-5"/>
              <a:t>reads and</a:t>
            </a:r>
            <a:r>
              <a:rPr spc="60"/>
              <a:t> </a:t>
            </a:r>
            <a:r>
              <a:rPr spc="0"/>
              <a:t>writes.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DynamoDB allocates </a:t>
            </a:r>
            <a:r>
              <a:rPr spc="0"/>
              <a:t>the </a:t>
            </a:r>
            <a:r>
              <a:t>necessary</a:t>
            </a:r>
            <a:r>
              <a:rPr spc="95"/>
              <a:t> </a:t>
            </a:r>
            <a:r>
              <a:t>machine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resources </a:t>
            </a:r>
            <a:r>
              <a:rPr spc="0"/>
              <a:t>to meet </a:t>
            </a:r>
            <a:r>
              <a:t>your</a:t>
            </a:r>
            <a:r>
              <a:rPr spc="-10"/>
              <a:t> </a:t>
            </a:r>
            <a:r>
              <a:t>needs.</a:t>
            </a:r>
          </a:p>
        </p:txBody>
      </p:sp>
      <p:sp>
        <p:nvSpPr>
          <p:cNvPr id="2664" name="object 4"/>
          <p:cNvSpPr/>
          <p:nvPr/>
        </p:nvSpPr>
        <p:spPr>
          <a:xfrm>
            <a:off x="7881366" y="105916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5" name="object 5"/>
          <p:cNvSpPr/>
          <p:nvPr/>
        </p:nvSpPr>
        <p:spPr>
          <a:xfrm>
            <a:off x="8119229" y="251939"/>
            <a:ext cx="635269" cy="7122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object 30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668" name="object 2"/>
          <p:cNvSpPr txBox="1"/>
          <p:nvPr/>
        </p:nvSpPr>
        <p:spPr>
          <a:xfrm>
            <a:off x="415542" y="139064"/>
            <a:ext cx="5391789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28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Simple Application</a:t>
            </a:r>
            <a:r>
              <a:rPr spc="-200"/>
              <a:t> </a:t>
            </a:r>
            <a:r>
              <a:t>Architecture</a:t>
            </a:r>
          </a:p>
        </p:txBody>
      </p:sp>
      <p:sp>
        <p:nvSpPr>
          <p:cNvPr id="2669" name="object 3"/>
          <p:cNvSpPr txBox="1"/>
          <p:nvPr/>
        </p:nvSpPr>
        <p:spPr>
          <a:xfrm>
            <a:off x="3486658" y="2902965"/>
            <a:ext cx="71437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5244" marR="5080" indent="-43179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75"/>
              <a:t> </a:t>
            </a:r>
            <a:r>
              <a:t>Load  Balancing</a:t>
            </a:r>
          </a:p>
        </p:txBody>
      </p:sp>
      <p:sp>
        <p:nvSpPr>
          <p:cNvPr id="2670" name="object 4"/>
          <p:cNvSpPr/>
          <p:nvPr/>
        </p:nvSpPr>
        <p:spPr>
          <a:xfrm>
            <a:off x="4958236" y="2250101"/>
            <a:ext cx="660090" cy="7473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1" name="object 5"/>
          <p:cNvSpPr txBox="1"/>
          <p:nvPr/>
        </p:nvSpPr>
        <p:spPr>
          <a:xfrm>
            <a:off x="4960110" y="3047744"/>
            <a:ext cx="803912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048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 app</a:t>
            </a:r>
            <a:r>
              <a:rPr spc="-90"/>
              <a:t> </a:t>
            </a:r>
            <a:r>
              <a:t>instances</a:t>
            </a:r>
          </a:p>
        </p:txBody>
      </p:sp>
      <p:sp>
        <p:nvSpPr>
          <p:cNvPr id="2672" name="object 6"/>
          <p:cNvSpPr/>
          <p:nvPr/>
        </p:nvSpPr>
        <p:spPr>
          <a:xfrm>
            <a:off x="1534906" y="3450575"/>
            <a:ext cx="548642" cy="5486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3" name="object 7"/>
          <p:cNvSpPr/>
          <p:nvPr/>
        </p:nvSpPr>
        <p:spPr>
          <a:xfrm>
            <a:off x="1610866" y="2592564"/>
            <a:ext cx="365761" cy="5486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4" name="object 8"/>
          <p:cNvSpPr/>
          <p:nvPr/>
        </p:nvSpPr>
        <p:spPr>
          <a:xfrm>
            <a:off x="3910584" y="2449066"/>
            <a:ext cx="1199390" cy="31547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82" name="object 9"/>
          <p:cNvGrpSpPr/>
          <p:nvPr/>
        </p:nvGrpSpPr>
        <p:grpSpPr>
          <a:xfrm>
            <a:off x="4068317" y="2526919"/>
            <a:ext cx="884305" cy="120145"/>
            <a:chOff x="0" y="0"/>
            <a:chExt cx="884303" cy="120144"/>
          </a:xfrm>
        </p:grpSpPr>
        <p:sp>
          <p:nvSpPr>
            <p:cNvPr id="2675" name="Shape"/>
            <p:cNvSpPr/>
            <p:nvPr/>
          </p:nvSpPr>
          <p:spPr>
            <a:xfrm>
              <a:off x="0" y="0"/>
              <a:ext cx="118112" cy="12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6" y="0"/>
                  </a:moveTo>
                  <a:lnTo>
                    <a:pt x="0" y="10800"/>
                  </a:lnTo>
                  <a:lnTo>
                    <a:pt x="18836" y="21600"/>
                  </a:lnTo>
                  <a:lnTo>
                    <a:pt x="20299" y="21235"/>
                  </a:lnTo>
                  <a:lnTo>
                    <a:pt x="20950" y="20116"/>
                  </a:lnTo>
                  <a:lnTo>
                    <a:pt x="21600" y="19020"/>
                  </a:lnTo>
                  <a:lnTo>
                    <a:pt x="21228" y="17581"/>
                  </a:lnTo>
                  <a:lnTo>
                    <a:pt x="20090" y="16942"/>
                  </a:lnTo>
                  <a:lnTo>
                    <a:pt x="13441" y="13129"/>
                  </a:lnTo>
                  <a:lnTo>
                    <a:pt x="4692" y="13129"/>
                  </a:lnTo>
                  <a:lnTo>
                    <a:pt x="4692" y="8471"/>
                  </a:lnTo>
                  <a:lnTo>
                    <a:pt x="13441" y="8471"/>
                  </a:lnTo>
                  <a:lnTo>
                    <a:pt x="20090" y="4658"/>
                  </a:lnTo>
                  <a:lnTo>
                    <a:pt x="21228" y="4018"/>
                  </a:lnTo>
                  <a:lnTo>
                    <a:pt x="21600" y="2580"/>
                  </a:lnTo>
                  <a:lnTo>
                    <a:pt x="20950" y="1484"/>
                  </a:lnTo>
                  <a:lnTo>
                    <a:pt x="20299" y="365"/>
                  </a:lnTo>
                  <a:lnTo>
                    <a:pt x="1883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6" name="Shape"/>
            <p:cNvSpPr/>
            <p:nvPr/>
          </p:nvSpPr>
          <p:spPr>
            <a:xfrm>
              <a:off x="766064" y="60070"/>
              <a:ext cx="96028" cy="6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31" y="0"/>
                  </a:moveTo>
                  <a:lnTo>
                    <a:pt x="1857" y="12284"/>
                  </a:lnTo>
                  <a:lnTo>
                    <a:pt x="457" y="13563"/>
                  </a:lnTo>
                  <a:lnTo>
                    <a:pt x="0" y="16440"/>
                  </a:lnTo>
                  <a:lnTo>
                    <a:pt x="800" y="18632"/>
                  </a:lnTo>
                  <a:lnTo>
                    <a:pt x="1628" y="20869"/>
                  </a:lnTo>
                  <a:lnTo>
                    <a:pt x="3400" y="21600"/>
                  </a:lnTo>
                  <a:lnTo>
                    <a:pt x="4799" y="20321"/>
                  </a:lnTo>
                  <a:lnTo>
                    <a:pt x="21600" y="4658"/>
                  </a:lnTo>
                  <a:lnTo>
                    <a:pt x="20797" y="4658"/>
                  </a:lnTo>
                  <a:lnTo>
                    <a:pt x="20797" y="4019"/>
                  </a:lnTo>
                  <a:lnTo>
                    <a:pt x="19340" y="4019"/>
                  </a:lnTo>
                  <a:lnTo>
                    <a:pt x="1503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7" name="Shape"/>
            <p:cNvSpPr/>
            <p:nvPr/>
          </p:nvSpPr>
          <p:spPr>
            <a:xfrm>
              <a:off x="51289" y="47117"/>
              <a:ext cx="781598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86" y="0"/>
                  </a:moveTo>
                  <a:lnTo>
                    <a:pt x="614" y="0"/>
                  </a:lnTo>
                  <a:lnTo>
                    <a:pt x="0" y="10799"/>
                  </a:lnTo>
                  <a:lnTo>
                    <a:pt x="614" y="21600"/>
                  </a:lnTo>
                  <a:lnTo>
                    <a:pt x="20986" y="21600"/>
                  </a:lnTo>
                  <a:lnTo>
                    <a:pt x="21600" y="10799"/>
                  </a:lnTo>
                  <a:lnTo>
                    <a:pt x="2098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8" name="Shape"/>
            <p:cNvSpPr/>
            <p:nvPr/>
          </p:nvSpPr>
          <p:spPr>
            <a:xfrm>
              <a:off x="858521" y="47117"/>
              <a:ext cx="25783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9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990" y="21600"/>
                  </a:lnTo>
                  <a:lnTo>
                    <a:pt x="21600" y="10799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9" name="Triangle"/>
            <p:cNvSpPr/>
            <p:nvPr/>
          </p:nvSpPr>
          <p:spPr>
            <a:xfrm>
              <a:off x="832885" y="48894"/>
              <a:ext cx="19161" cy="2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0" name="Rectangle"/>
            <p:cNvSpPr/>
            <p:nvPr/>
          </p:nvSpPr>
          <p:spPr>
            <a:xfrm>
              <a:off x="848932" y="48894"/>
              <a:ext cx="12702" cy="22355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1" name="Shape"/>
            <p:cNvSpPr/>
            <p:nvPr/>
          </p:nvSpPr>
          <p:spPr>
            <a:xfrm>
              <a:off x="766064" y="0"/>
              <a:ext cx="96028" cy="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00" y="0"/>
                  </a:moveTo>
                  <a:lnTo>
                    <a:pt x="1628" y="730"/>
                  </a:lnTo>
                  <a:lnTo>
                    <a:pt x="800" y="2968"/>
                  </a:lnTo>
                  <a:lnTo>
                    <a:pt x="0" y="5160"/>
                  </a:lnTo>
                  <a:lnTo>
                    <a:pt x="457" y="8037"/>
                  </a:lnTo>
                  <a:lnTo>
                    <a:pt x="1857" y="9316"/>
                  </a:lnTo>
                  <a:lnTo>
                    <a:pt x="15031" y="21600"/>
                  </a:lnTo>
                  <a:lnTo>
                    <a:pt x="19340" y="17581"/>
                  </a:lnTo>
                  <a:lnTo>
                    <a:pt x="20797" y="17581"/>
                  </a:lnTo>
                  <a:lnTo>
                    <a:pt x="20797" y="16942"/>
                  </a:lnTo>
                  <a:lnTo>
                    <a:pt x="21600" y="16942"/>
                  </a:lnTo>
                  <a:lnTo>
                    <a:pt x="4799" y="127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683" name="object 10"/>
          <p:cNvSpPr txBox="1"/>
          <p:nvPr/>
        </p:nvSpPr>
        <p:spPr>
          <a:xfrm>
            <a:off x="1597913" y="4081676"/>
            <a:ext cx="41084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9"/>
              <a:t>li</a:t>
            </a:r>
            <a:r>
              <a:t>e</a:t>
            </a:r>
            <a:r>
              <a:rPr spc="-9"/>
              <a:t>n</a:t>
            </a:r>
            <a:r>
              <a:t>ts</a:t>
            </a:r>
          </a:p>
        </p:txBody>
      </p:sp>
      <p:sp>
        <p:nvSpPr>
          <p:cNvPr id="2684" name="object 11"/>
          <p:cNvSpPr/>
          <p:nvPr/>
        </p:nvSpPr>
        <p:spPr>
          <a:xfrm>
            <a:off x="5466588" y="2490216"/>
            <a:ext cx="931165" cy="31547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92" name="object 12"/>
          <p:cNvGrpSpPr/>
          <p:nvPr/>
        </p:nvGrpSpPr>
        <p:grpSpPr>
          <a:xfrm>
            <a:off x="5624321" y="2568067"/>
            <a:ext cx="614683" cy="120144"/>
            <a:chOff x="0" y="0"/>
            <a:chExt cx="614681" cy="120143"/>
          </a:xfrm>
        </p:grpSpPr>
        <p:sp>
          <p:nvSpPr>
            <p:cNvPr id="2685" name="Shape"/>
            <p:cNvSpPr/>
            <p:nvPr/>
          </p:nvSpPr>
          <p:spPr>
            <a:xfrm>
              <a:off x="0" y="-1"/>
              <a:ext cx="118112" cy="12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6" y="0"/>
                  </a:moveTo>
                  <a:lnTo>
                    <a:pt x="0" y="10800"/>
                  </a:lnTo>
                  <a:lnTo>
                    <a:pt x="18836" y="21600"/>
                  </a:lnTo>
                  <a:lnTo>
                    <a:pt x="20299" y="21235"/>
                  </a:lnTo>
                  <a:lnTo>
                    <a:pt x="20949" y="20116"/>
                  </a:lnTo>
                  <a:lnTo>
                    <a:pt x="21600" y="19020"/>
                  </a:lnTo>
                  <a:lnTo>
                    <a:pt x="21228" y="17581"/>
                  </a:lnTo>
                  <a:lnTo>
                    <a:pt x="20090" y="16942"/>
                  </a:lnTo>
                  <a:lnTo>
                    <a:pt x="13441" y="13129"/>
                  </a:lnTo>
                  <a:lnTo>
                    <a:pt x="4691" y="13129"/>
                  </a:lnTo>
                  <a:lnTo>
                    <a:pt x="4691" y="8471"/>
                  </a:lnTo>
                  <a:lnTo>
                    <a:pt x="13441" y="8471"/>
                  </a:lnTo>
                  <a:lnTo>
                    <a:pt x="20090" y="4658"/>
                  </a:lnTo>
                  <a:lnTo>
                    <a:pt x="21228" y="4018"/>
                  </a:lnTo>
                  <a:lnTo>
                    <a:pt x="21600" y="2580"/>
                  </a:lnTo>
                  <a:lnTo>
                    <a:pt x="20949" y="1484"/>
                  </a:lnTo>
                  <a:lnTo>
                    <a:pt x="20299" y="365"/>
                  </a:lnTo>
                  <a:lnTo>
                    <a:pt x="1883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6" name="Shape"/>
            <p:cNvSpPr/>
            <p:nvPr/>
          </p:nvSpPr>
          <p:spPr>
            <a:xfrm>
              <a:off x="496442" y="60070"/>
              <a:ext cx="96028" cy="6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31" y="0"/>
                  </a:moveTo>
                  <a:lnTo>
                    <a:pt x="1857" y="12284"/>
                  </a:lnTo>
                  <a:lnTo>
                    <a:pt x="457" y="13563"/>
                  </a:lnTo>
                  <a:lnTo>
                    <a:pt x="0" y="16440"/>
                  </a:lnTo>
                  <a:lnTo>
                    <a:pt x="800" y="18632"/>
                  </a:lnTo>
                  <a:lnTo>
                    <a:pt x="1600" y="20869"/>
                  </a:lnTo>
                  <a:lnTo>
                    <a:pt x="3400" y="21600"/>
                  </a:lnTo>
                  <a:lnTo>
                    <a:pt x="4799" y="20321"/>
                  </a:lnTo>
                  <a:lnTo>
                    <a:pt x="21600" y="4658"/>
                  </a:lnTo>
                  <a:lnTo>
                    <a:pt x="20797" y="4658"/>
                  </a:lnTo>
                  <a:lnTo>
                    <a:pt x="20797" y="4019"/>
                  </a:lnTo>
                  <a:lnTo>
                    <a:pt x="19340" y="4019"/>
                  </a:lnTo>
                  <a:lnTo>
                    <a:pt x="1503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7" name="Shape"/>
            <p:cNvSpPr/>
            <p:nvPr/>
          </p:nvSpPr>
          <p:spPr>
            <a:xfrm>
              <a:off x="51289" y="47116"/>
              <a:ext cx="511976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63" y="0"/>
                  </a:moveTo>
                  <a:lnTo>
                    <a:pt x="937" y="0"/>
                  </a:lnTo>
                  <a:lnTo>
                    <a:pt x="0" y="10800"/>
                  </a:lnTo>
                  <a:lnTo>
                    <a:pt x="937" y="21600"/>
                  </a:lnTo>
                  <a:lnTo>
                    <a:pt x="20663" y="21600"/>
                  </a:lnTo>
                  <a:lnTo>
                    <a:pt x="21600" y="10800"/>
                  </a:lnTo>
                  <a:lnTo>
                    <a:pt x="20663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8" name="Shape"/>
            <p:cNvSpPr/>
            <p:nvPr/>
          </p:nvSpPr>
          <p:spPr>
            <a:xfrm>
              <a:off x="588899" y="47116"/>
              <a:ext cx="25783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9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990" y="21600"/>
                  </a:lnTo>
                  <a:lnTo>
                    <a:pt x="21600" y="10800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9" name="Triangle"/>
            <p:cNvSpPr/>
            <p:nvPr/>
          </p:nvSpPr>
          <p:spPr>
            <a:xfrm>
              <a:off x="563263" y="48894"/>
              <a:ext cx="19161" cy="22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0" name="Rectangle"/>
            <p:cNvSpPr/>
            <p:nvPr/>
          </p:nvSpPr>
          <p:spPr>
            <a:xfrm>
              <a:off x="579311" y="48894"/>
              <a:ext cx="12702" cy="22354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1" name="Shape"/>
            <p:cNvSpPr/>
            <p:nvPr/>
          </p:nvSpPr>
          <p:spPr>
            <a:xfrm>
              <a:off x="496442" y="-1"/>
              <a:ext cx="96028" cy="6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00" y="0"/>
                  </a:moveTo>
                  <a:lnTo>
                    <a:pt x="1600" y="730"/>
                  </a:lnTo>
                  <a:lnTo>
                    <a:pt x="800" y="2968"/>
                  </a:lnTo>
                  <a:lnTo>
                    <a:pt x="0" y="5160"/>
                  </a:lnTo>
                  <a:lnTo>
                    <a:pt x="457" y="8037"/>
                  </a:lnTo>
                  <a:lnTo>
                    <a:pt x="1857" y="9316"/>
                  </a:lnTo>
                  <a:lnTo>
                    <a:pt x="15031" y="21600"/>
                  </a:lnTo>
                  <a:lnTo>
                    <a:pt x="19340" y="17581"/>
                  </a:lnTo>
                  <a:lnTo>
                    <a:pt x="20797" y="17581"/>
                  </a:lnTo>
                  <a:lnTo>
                    <a:pt x="20797" y="16942"/>
                  </a:lnTo>
                  <a:lnTo>
                    <a:pt x="21600" y="16942"/>
                  </a:lnTo>
                  <a:lnTo>
                    <a:pt x="4799" y="127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693" name="object 13"/>
          <p:cNvSpPr/>
          <p:nvPr/>
        </p:nvSpPr>
        <p:spPr>
          <a:xfrm>
            <a:off x="1623060" y="1722359"/>
            <a:ext cx="365761" cy="5486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4" name="object 14"/>
          <p:cNvSpPr/>
          <p:nvPr/>
        </p:nvSpPr>
        <p:spPr>
          <a:xfrm>
            <a:off x="6367271" y="2327148"/>
            <a:ext cx="693422" cy="69342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5" name="object 15"/>
          <p:cNvSpPr/>
          <p:nvPr/>
        </p:nvSpPr>
        <p:spPr>
          <a:xfrm>
            <a:off x="7108266" y="1448295"/>
            <a:ext cx="374707" cy="43384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6" name="object 16"/>
          <p:cNvSpPr/>
          <p:nvPr/>
        </p:nvSpPr>
        <p:spPr>
          <a:xfrm>
            <a:off x="6224778" y="1689353"/>
            <a:ext cx="993650" cy="2197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59"/>
                </a:moveTo>
                <a:lnTo>
                  <a:pt x="167" y="586"/>
                </a:lnTo>
                <a:lnTo>
                  <a:pt x="621" y="281"/>
                </a:lnTo>
                <a:lnTo>
                  <a:pt x="1295" y="75"/>
                </a:lnTo>
                <a:lnTo>
                  <a:pt x="2120" y="0"/>
                </a:lnTo>
                <a:lnTo>
                  <a:pt x="19480" y="0"/>
                </a:lnTo>
                <a:lnTo>
                  <a:pt x="20305" y="75"/>
                </a:lnTo>
                <a:lnTo>
                  <a:pt x="20979" y="281"/>
                </a:lnTo>
                <a:lnTo>
                  <a:pt x="21433" y="586"/>
                </a:lnTo>
                <a:lnTo>
                  <a:pt x="21600" y="959"/>
                </a:lnTo>
                <a:lnTo>
                  <a:pt x="21600" y="20641"/>
                </a:lnTo>
                <a:lnTo>
                  <a:pt x="21433" y="21014"/>
                </a:lnTo>
                <a:lnTo>
                  <a:pt x="20979" y="21319"/>
                </a:lnTo>
                <a:lnTo>
                  <a:pt x="20305" y="21525"/>
                </a:lnTo>
                <a:lnTo>
                  <a:pt x="19480" y="21600"/>
                </a:lnTo>
                <a:lnTo>
                  <a:pt x="2120" y="21600"/>
                </a:lnTo>
                <a:lnTo>
                  <a:pt x="1295" y="21525"/>
                </a:lnTo>
                <a:lnTo>
                  <a:pt x="621" y="21319"/>
                </a:lnTo>
                <a:lnTo>
                  <a:pt x="167" y="21014"/>
                </a:lnTo>
                <a:lnTo>
                  <a:pt x="0" y="20641"/>
                </a:lnTo>
                <a:lnTo>
                  <a:pt x="0" y="959"/>
                </a:lnTo>
                <a:close/>
              </a:path>
            </a:pathLst>
          </a:custGeom>
          <a:ln w="19812">
            <a:solidFill>
              <a:srgbClr val="464646"/>
            </a:solidFill>
            <a:prstDash val="sysDot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7" name="object 17"/>
          <p:cNvSpPr txBox="1"/>
          <p:nvPr/>
        </p:nvSpPr>
        <p:spPr>
          <a:xfrm>
            <a:off x="6388989" y="3105150"/>
            <a:ext cx="670562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02235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D</a:t>
            </a:r>
            <a:r>
              <a:rPr spc="-35"/>
              <a:t>y</a:t>
            </a:r>
            <a:r>
              <a:t>n</a:t>
            </a:r>
            <a:r>
              <a:rPr spc="-9"/>
              <a:t>a</a:t>
            </a:r>
            <a:r>
              <a:rPr spc="15"/>
              <a:t>m</a:t>
            </a:r>
            <a:r>
              <a:t>oDB</a:t>
            </a:r>
          </a:p>
        </p:txBody>
      </p:sp>
      <p:sp>
        <p:nvSpPr>
          <p:cNvPr id="2698" name="object 18"/>
          <p:cNvSpPr/>
          <p:nvPr/>
        </p:nvSpPr>
        <p:spPr>
          <a:xfrm>
            <a:off x="3368040" y="1281683"/>
            <a:ext cx="4352546" cy="2982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9" y="1777"/>
                </a:lnTo>
                <a:lnTo>
                  <a:pt x="74" y="1450"/>
                </a:lnTo>
                <a:lnTo>
                  <a:pt x="162" y="1146"/>
                </a:lnTo>
                <a:lnTo>
                  <a:pt x="280" y="868"/>
                </a:lnTo>
                <a:lnTo>
                  <a:pt x="426" y="621"/>
                </a:lnTo>
                <a:lnTo>
                  <a:pt x="595" y="409"/>
                </a:lnTo>
                <a:lnTo>
                  <a:pt x="785" y="237"/>
                </a:lnTo>
                <a:lnTo>
                  <a:pt x="994" y="108"/>
                </a:lnTo>
                <a:lnTo>
                  <a:pt x="1218" y="28"/>
                </a:lnTo>
                <a:lnTo>
                  <a:pt x="1453" y="0"/>
                </a:lnTo>
                <a:lnTo>
                  <a:pt x="20147" y="0"/>
                </a:lnTo>
                <a:lnTo>
                  <a:pt x="20382" y="28"/>
                </a:lnTo>
                <a:lnTo>
                  <a:pt x="20606" y="108"/>
                </a:lnTo>
                <a:lnTo>
                  <a:pt x="20815" y="237"/>
                </a:lnTo>
                <a:lnTo>
                  <a:pt x="21005" y="409"/>
                </a:lnTo>
                <a:lnTo>
                  <a:pt x="21174" y="621"/>
                </a:lnTo>
                <a:lnTo>
                  <a:pt x="21320" y="868"/>
                </a:lnTo>
                <a:lnTo>
                  <a:pt x="21438" y="1146"/>
                </a:lnTo>
                <a:lnTo>
                  <a:pt x="21526" y="1450"/>
                </a:lnTo>
                <a:lnTo>
                  <a:pt x="21581" y="1777"/>
                </a:lnTo>
                <a:lnTo>
                  <a:pt x="21600" y="2121"/>
                </a:lnTo>
                <a:lnTo>
                  <a:pt x="21600" y="19479"/>
                </a:lnTo>
                <a:lnTo>
                  <a:pt x="21581" y="19823"/>
                </a:lnTo>
                <a:lnTo>
                  <a:pt x="21526" y="20150"/>
                </a:lnTo>
                <a:lnTo>
                  <a:pt x="21438" y="20454"/>
                </a:lnTo>
                <a:lnTo>
                  <a:pt x="21320" y="20732"/>
                </a:lnTo>
                <a:lnTo>
                  <a:pt x="21174" y="20979"/>
                </a:lnTo>
                <a:lnTo>
                  <a:pt x="21005" y="21191"/>
                </a:lnTo>
                <a:lnTo>
                  <a:pt x="20815" y="21363"/>
                </a:lnTo>
                <a:lnTo>
                  <a:pt x="20606" y="21492"/>
                </a:lnTo>
                <a:lnTo>
                  <a:pt x="20382" y="21572"/>
                </a:lnTo>
                <a:lnTo>
                  <a:pt x="20147" y="21600"/>
                </a:lnTo>
                <a:lnTo>
                  <a:pt x="1453" y="21600"/>
                </a:lnTo>
                <a:lnTo>
                  <a:pt x="1218" y="21572"/>
                </a:lnTo>
                <a:lnTo>
                  <a:pt x="994" y="21492"/>
                </a:lnTo>
                <a:lnTo>
                  <a:pt x="785" y="21363"/>
                </a:lnTo>
                <a:lnTo>
                  <a:pt x="595" y="21191"/>
                </a:lnTo>
                <a:lnTo>
                  <a:pt x="426" y="20979"/>
                </a:lnTo>
                <a:lnTo>
                  <a:pt x="280" y="20732"/>
                </a:lnTo>
                <a:lnTo>
                  <a:pt x="162" y="20454"/>
                </a:lnTo>
                <a:lnTo>
                  <a:pt x="74" y="20150"/>
                </a:lnTo>
                <a:lnTo>
                  <a:pt x="19" y="19823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9" name="object 19"/>
          <p:cNvSpPr/>
          <p:nvPr/>
        </p:nvSpPr>
        <p:spPr>
          <a:xfrm>
            <a:off x="3698747" y="896111"/>
            <a:ext cx="603505" cy="60350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0" name="object 20"/>
          <p:cNvSpPr/>
          <p:nvPr/>
        </p:nvSpPr>
        <p:spPr>
          <a:xfrm>
            <a:off x="2013204" y="2391154"/>
            <a:ext cx="1684022" cy="150723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06" name="object 21"/>
          <p:cNvGrpSpPr/>
          <p:nvPr/>
        </p:nvGrpSpPr>
        <p:grpSpPr>
          <a:xfrm>
            <a:off x="2170938" y="2529077"/>
            <a:ext cx="1368808" cy="1191517"/>
            <a:chOff x="0" y="0"/>
            <a:chExt cx="1368807" cy="1191516"/>
          </a:xfrm>
        </p:grpSpPr>
        <p:sp>
          <p:nvSpPr>
            <p:cNvPr id="2701" name="Shape"/>
            <p:cNvSpPr/>
            <p:nvPr/>
          </p:nvSpPr>
          <p:spPr>
            <a:xfrm>
              <a:off x="0" y="1074928"/>
              <a:ext cx="62739" cy="11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7" y="0"/>
                  </a:moveTo>
                  <a:lnTo>
                    <a:pt x="13161" y="659"/>
                  </a:lnTo>
                  <a:lnTo>
                    <a:pt x="12374" y="1929"/>
                  </a:lnTo>
                  <a:lnTo>
                    <a:pt x="0" y="21600"/>
                  </a:lnTo>
                  <a:lnTo>
                    <a:pt x="12637" y="20306"/>
                  </a:lnTo>
                  <a:lnTo>
                    <a:pt x="9576" y="20306"/>
                  </a:lnTo>
                  <a:lnTo>
                    <a:pt x="3716" y="16682"/>
                  </a:lnTo>
                  <a:lnTo>
                    <a:pt x="16168" y="10849"/>
                  </a:lnTo>
                  <a:lnTo>
                    <a:pt x="21600" y="2212"/>
                  </a:lnTo>
                  <a:lnTo>
                    <a:pt x="20376" y="847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2" name="Shape"/>
            <p:cNvSpPr/>
            <p:nvPr/>
          </p:nvSpPr>
          <p:spPr>
            <a:xfrm>
              <a:off x="27812" y="1143762"/>
              <a:ext cx="93983" cy="4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0"/>
                  </a:moveTo>
                  <a:lnTo>
                    <a:pt x="8330" y="4882"/>
                  </a:lnTo>
                  <a:lnTo>
                    <a:pt x="0" y="21600"/>
                  </a:lnTo>
                  <a:lnTo>
                    <a:pt x="2043" y="21600"/>
                  </a:lnTo>
                  <a:lnTo>
                    <a:pt x="18915" y="14198"/>
                  </a:lnTo>
                  <a:lnTo>
                    <a:pt x="20549" y="13525"/>
                  </a:lnTo>
                  <a:lnTo>
                    <a:pt x="21600" y="9892"/>
                  </a:lnTo>
                  <a:lnTo>
                    <a:pt x="21308" y="6191"/>
                  </a:lnTo>
                  <a:lnTo>
                    <a:pt x="20987" y="2490"/>
                  </a:lnTo>
                  <a:lnTo>
                    <a:pt x="1944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3" name="Shape"/>
            <p:cNvSpPr/>
            <p:nvPr/>
          </p:nvSpPr>
          <p:spPr>
            <a:xfrm>
              <a:off x="38740" y="33715"/>
              <a:ext cx="1291304" cy="112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178" y="92"/>
                  </a:lnTo>
                  <a:lnTo>
                    <a:pt x="137" y="21133"/>
                  </a:lnTo>
                  <a:lnTo>
                    <a:pt x="0" y="21600"/>
                  </a:lnTo>
                  <a:lnTo>
                    <a:pt x="423" y="21508"/>
                  </a:lnTo>
                  <a:lnTo>
                    <a:pt x="21461" y="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4" name="Shape"/>
            <p:cNvSpPr/>
            <p:nvPr/>
          </p:nvSpPr>
          <p:spPr>
            <a:xfrm>
              <a:off x="1305940" y="7111"/>
              <a:ext cx="60460" cy="10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478" y="0"/>
                  </a:lnTo>
                  <a:lnTo>
                    <a:pt x="18558" y="3859"/>
                  </a:lnTo>
                  <a:lnTo>
                    <a:pt x="5647" y="10066"/>
                  </a:lnTo>
                  <a:lnTo>
                    <a:pt x="0" y="19245"/>
                  </a:lnTo>
                  <a:lnTo>
                    <a:pt x="1316" y="20698"/>
                  </a:lnTo>
                  <a:lnTo>
                    <a:pt x="6171" y="21600"/>
                  </a:lnTo>
                  <a:lnTo>
                    <a:pt x="8802" y="20898"/>
                  </a:lnTo>
                  <a:lnTo>
                    <a:pt x="9619" y="195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5" name="Shape"/>
            <p:cNvSpPr/>
            <p:nvPr/>
          </p:nvSpPr>
          <p:spPr>
            <a:xfrm>
              <a:off x="1246886" y="-1"/>
              <a:ext cx="121922" cy="4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32" y="10111"/>
                  </a:lnTo>
                  <a:lnTo>
                    <a:pt x="0" y="13155"/>
                  </a:lnTo>
                  <a:lnTo>
                    <a:pt x="495" y="19532"/>
                  </a:lnTo>
                  <a:lnTo>
                    <a:pt x="1687" y="21600"/>
                  </a:lnTo>
                  <a:lnTo>
                    <a:pt x="2925" y="20968"/>
                  </a:lnTo>
                  <a:lnTo>
                    <a:pt x="10262" y="17415"/>
                  </a:lnTo>
                  <a:lnTo>
                    <a:pt x="16650" y="3217"/>
                  </a:lnTo>
                  <a:lnTo>
                    <a:pt x="21173" y="32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707" name="object 22"/>
          <p:cNvSpPr/>
          <p:nvPr/>
        </p:nvSpPr>
        <p:spPr>
          <a:xfrm>
            <a:off x="1874520" y="2391155"/>
            <a:ext cx="1822706" cy="60503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12" name="object 23"/>
          <p:cNvGrpSpPr/>
          <p:nvPr/>
        </p:nvGrpSpPr>
        <p:grpSpPr>
          <a:xfrm>
            <a:off x="2032254" y="2489454"/>
            <a:ext cx="1506350" cy="368429"/>
            <a:chOff x="0" y="0"/>
            <a:chExt cx="1506349" cy="368427"/>
          </a:xfrm>
        </p:grpSpPr>
        <p:sp>
          <p:nvSpPr>
            <p:cNvPr id="2708" name="Shape"/>
            <p:cNvSpPr/>
            <p:nvPr/>
          </p:nvSpPr>
          <p:spPr>
            <a:xfrm>
              <a:off x="-1" y="250316"/>
              <a:ext cx="124716" cy="11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51" y="0"/>
                  </a:moveTo>
                  <a:lnTo>
                    <a:pt x="0" y="14354"/>
                  </a:lnTo>
                  <a:lnTo>
                    <a:pt x="19488" y="21600"/>
                  </a:lnTo>
                  <a:lnTo>
                    <a:pt x="20764" y="20950"/>
                  </a:lnTo>
                  <a:lnTo>
                    <a:pt x="21600" y="18488"/>
                  </a:lnTo>
                  <a:lnTo>
                    <a:pt x="20984" y="17141"/>
                  </a:lnTo>
                  <a:lnTo>
                    <a:pt x="17376" y="15794"/>
                  </a:lnTo>
                  <a:lnTo>
                    <a:pt x="4795" y="15794"/>
                  </a:lnTo>
                  <a:lnTo>
                    <a:pt x="3937" y="11148"/>
                  </a:lnTo>
                  <a:lnTo>
                    <a:pt x="12082" y="9497"/>
                  </a:lnTo>
                  <a:lnTo>
                    <a:pt x="17575" y="4436"/>
                  </a:lnTo>
                  <a:lnTo>
                    <a:pt x="18521" y="3577"/>
                  </a:lnTo>
                  <a:lnTo>
                    <a:pt x="18609" y="2067"/>
                  </a:lnTo>
                  <a:lnTo>
                    <a:pt x="17795" y="1092"/>
                  </a:lnTo>
                  <a:lnTo>
                    <a:pt x="16981" y="93"/>
                  </a:lnTo>
                  <a:lnTo>
                    <a:pt x="1555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9" name="Shape"/>
            <p:cNvSpPr/>
            <p:nvPr/>
          </p:nvSpPr>
          <p:spPr>
            <a:xfrm>
              <a:off x="50403" y="40766"/>
              <a:ext cx="1405475" cy="28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8" y="0"/>
                  </a:moveTo>
                  <a:lnTo>
                    <a:pt x="297" y="19687"/>
                  </a:lnTo>
                  <a:lnTo>
                    <a:pt x="0" y="20959"/>
                  </a:lnTo>
                  <a:lnTo>
                    <a:pt x="373" y="21600"/>
                  </a:lnTo>
                  <a:lnTo>
                    <a:pt x="21302" y="1914"/>
                  </a:lnTo>
                  <a:lnTo>
                    <a:pt x="21600" y="640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0" name="Shape"/>
            <p:cNvSpPr/>
            <p:nvPr/>
          </p:nvSpPr>
          <p:spPr>
            <a:xfrm>
              <a:off x="1398906" y="31749"/>
              <a:ext cx="107443" cy="8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00" y="0"/>
                  </a:moveTo>
                  <a:lnTo>
                    <a:pt x="16034" y="0"/>
                  </a:lnTo>
                  <a:lnTo>
                    <a:pt x="17030" y="6353"/>
                  </a:lnTo>
                  <a:lnTo>
                    <a:pt x="7560" y="8615"/>
                  </a:lnTo>
                  <a:lnTo>
                    <a:pt x="1200" y="15533"/>
                  </a:lnTo>
                  <a:lnTo>
                    <a:pt x="102" y="16708"/>
                  </a:lnTo>
                  <a:lnTo>
                    <a:pt x="0" y="18773"/>
                  </a:lnTo>
                  <a:lnTo>
                    <a:pt x="945" y="20107"/>
                  </a:lnTo>
                  <a:lnTo>
                    <a:pt x="1889" y="21473"/>
                  </a:lnTo>
                  <a:lnTo>
                    <a:pt x="3523" y="21600"/>
                  </a:lnTo>
                  <a:lnTo>
                    <a:pt x="4621" y="20425"/>
                  </a:lnTo>
                  <a:lnTo>
                    <a:pt x="21600" y="1969"/>
                  </a:lnTo>
                  <a:lnTo>
                    <a:pt x="171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1" name="Shape"/>
            <p:cNvSpPr/>
            <p:nvPr/>
          </p:nvSpPr>
          <p:spPr>
            <a:xfrm>
              <a:off x="1381634" y="0"/>
              <a:ext cx="102330" cy="4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1018" y="1884"/>
                  </a:lnTo>
                  <a:lnTo>
                    <a:pt x="0" y="9017"/>
                  </a:lnTo>
                  <a:lnTo>
                    <a:pt x="750" y="12919"/>
                  </a:lnTo>
                  <a:lnTo>
                    <a:pt x="10567" y="21600"/>
                  </a:lnTo>
                  <a:lnTo>
                    <a:pt x="20481" y="16822"/>
                  </a:lnTo>
                  <a:lnTo>
                    <a:pt x="21600" y="16822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713" name="object 24"/>
          <p:cNvSpPr/>
          <p:nvPr/>
        </p:nvSpPr>
        <p:spPr>
          <a:xfrm>
            <a:off x="1874520" y="1795272"/>
            <a:ext cx="1822706" cy="91287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19" name="object 25"/>
          <p:cNvGrpSpPr/>
          <p:nvPr/>
        </p:nvGrpSpPr>
        <p:grpSpPr>
          <a:xfrm>
            <a:off x="2032254" y="1915285"/>
            <a:ext cx="1506350" cy="632972"/>
            <a:chOff x="0" y="0"/>
            <a:chExt cx="1506348" cy="632970"/>
          </a:xfrm>
        </p:grpSpPr>
        <p:sp>
          <p:nvSpPr>
            <p:cNvPr id="2714" name="Shape"/>
            <p:cNvSpPr/>
            <p:nvPr/>
          </p:nvSpPr>
          <p:spPr>
            <a:xfrm>
              <a:off x="1379601" y="599889"/>
              <a:ext cx="109243" cy="3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76" y="0"/>
                  </a:moveTo>
                  <a:lnTo>
                    <a:pt x="2360" y="4102"/>
                  </a:lnTo>
                  <a:lnTo>
                    <a:pt x="980" y="4848"/>
                  </a:lnTo>
                  <a:lnTo>
                    <a:pt x="0" y="9161"/>
                  </a:lnTo>
                  <a:lnTo>
                    <a:pt x="226" y="13805"/>
                  </a:lnTo>
                  <a:lnTo>
                    <a:pt x="427" y="18365"/>
                  </a:lnTo>
                  <a:lnTo>
                    <a:pt x="1733" y="21600"/>
                  </a:lnTo>
                  <a:lnTo>
                    <a:pt x="21600" y="11566"/>
                  </a:lnTo>
                  <a:lnTo>
                    <a:pt x="19411" y="11566"/>
                  </a:lnTo>
                  <a:lnTo>
                    <a:pt x="1057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5" name="Shape"/>
            <p:cNvSpPr/>
            <p:nvPr/>
          </p:nvSpPr>
          <p:spPr>
            <a:xfrm>
              <a:off x="1412368" y="520065"/>
              <a:ext cx="93981" cy="9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02" y="0"/>
                  </a:moveTo>
                  <a:lnTo>
                    <a:pt x="1518" y="985"/>
                  </a:lnTo>
                  <a:lnTo>
                    <a:pt x="204" y="1969"/>
                  </a:lnTo>
                  <a:lnTo>
                    <a:pt x="0" y="3769"/>
                  </a:lnTo>
                  <a:lnTo>
                    <a:pt x="992" y="5006"/>
                  </a:lnTo>
                  <a:lnTo>
                    <a:pt x="6967" y="12341"/>
                  </a:lnTo>
                  <a:lnTo>
                    <a:pt x="17222" y="16256"/>
                  </a:lnTo>
                  <a:lnTo>
                    <a:pt x="15032" y="21600"/>
                  </a:lnTo>
                  <a:lnTo>
                    <a:pt x="17577" y="21600"/>
                  </a:lnTo>
                  <a:lnTo>
                    <a:pt x="21600" y="21009"/>
                  </a:lnTo>
                  <a:lnTo>
                    <a:pt x="5692" y="1491"/>
                  </a:lnTo>
                  <a:lnTo>
                    <a:pt x="4670" y="225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6" name="Shape"/>
            <p:cNvSpPr/>
            <p:nvPr/>
          </p:nvSpPr>
          <p:spPr>
            <a:xfrm>
              <a:off x="47746" y="32986"/>
              <a:ext cx="1410830" cy="56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7" y="0"/>
                  </a:moveTo>
                  <a:lnTo>
                    <a:pt x="0" y="146"/>
                  </a:lnTo>
                  <a:lnTo>
                    <a:pt x="242" y="916"/>
                  </a:lnTo>
                  <a:lnTo>
                    <a:pt x="21210" y="21600"/>
                  </a:lnTo>
                  <a:lnTo>
                    <a:pt x="21600" y="21453"/>
                  </a:lnTo>
                  <a:lnTo>
                    <a:pt x="21357" y="20682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7" name="Shape"/>
            <p:cNvSpPr/>
            <p:nvPr/>
          </p:nvSpPr>
          <p:spPr>
            <a:xfrm>
              <a:off x="-1" y="-1"/>
              <a:ext cx="126167" cy="11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9" y="0"/>
                  </a:moveTo>
                  <a:lnTo>
                    <a:pt x="0" y="3430"/>
                  </a:lnTo>
                  <a:lnTo>
                    <a:pt x="11850" y="20335"/>
                  </a:lnTo>
                  <a:lnTo>
                    <a:pt x="12611" y="21406"/>
                  </a:lnTo>
                  <a:lnTo>
                    <a:pt x="14002" y="21600"/>
                  </a:lnTo>
                  <a:lnTo>
                    <a:pt x="15916" y="19897"/>
                  </a:lnTo>
                  <a:lnTo>
                    <a:pt x="16090" y="18341"/>
                  </a:lnTo>
                  <a:lnTo>
                    <a:pt x="15329" y="17270"/>
                  </a:lnTo>
                  <a:lnTo>
                    <a:pt x="10884" y="10921"/>
                  </a:lnTo>
                  <a:lnTo>
                    <a:pt x="3261" y="7540"/>
                  </a:lnTo>
                  <a:lnTo>
                    <a:pt x="4892" y="2943"/>
                  </a:lnTo>
                  <a:lnTo>
                    <a:pt x="21600" y="2943"/>
                  </a:lnTo>
                  <a:lnTo>
                    <a:pt x="21504" y="2286"/>
                  </a:lnTo>
                  <a:lnTo>
                    <a:pt x="21330" y="924"/>
                  </a:lnTo>
                  <a:lnTo>
                    <a:pt x="20199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8" name="Shape"/>
            <p:cNvSpPr/>
            <p:nvPr/>
          </p:nvSpPr>
          <p:spPr>
            <a:xfrm>
              <a:off x="28575" y="15367"/>
              <a:ext cx="98172" cy="1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72" y="0"/>
                  </a:moveTo>
                  <a:lnTo>
                    <a:pt x="0" y="0"/>
                  </a:lnTo>
                  <a:lnTo>
                    <a:pt x="9782" y="21600"/>
                  </a:lnTo>
                  <a:lnTo>
                    <a:pt x="18973" y="13856"/>
                  </a:lnTo>
                  <a:lnTo>
                    <a:pt x="20510" y="12454"/>
                  </a:lnTo>
                  <a:lnTo>
                    <a:pt x="21600" y="4359"/>
                  </a:lnTo>
                  <a:lnTo>
                    <a:pt x="2147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720" name="object 26"/>
          <p:cNvSpPr txBox="1"/>
          <p:nvPr/>
        </p:nvSpPr>
        <p:spPr>
          <a:xfrm>
            <a:off x="4555616" y="1671572"/>
            <a:ext cx="132207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Business</a:t>
            </a:r>
            <a:r>
              <a:rPr spc="-65"/>
              <a:t> </a:t>
            </a:r>
            <a:r>
              <a:t>logic</a:t>
            </a:r>
          </a:p>
        </p:txBody>
      </p:sp>
      <p:sp>
        <p:nvSpPr>
          <p:cNvPr id="2721" name="object 27"/>
          <p:cNvSpPr/>
          <p:nvPr/>
        </p:nvSpPr>
        <p:spPr>
          <a:xfrm>
            <a:off x="7881366" y="105916"/>
            <a:ext cx="1095758" cy="99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2" name="object 28"/>
          <p:cNvSpPr/>
          <p:nvPr/>
        </p:nvSpPr>
        <p:spPr>
          <a:xfrm>
            <a:off x="8119229" y="251939"/>
            <a:ext cx="635269" cy="71227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3" name="object 29"/>
          <p:cNvSpPr/>
          <p:nvPr/>
        </p:nvSpPr>
        <p:spPr>
          <a:xfrm>
            <a:off x="3555491" y="2267711"/>
            <a:ext cx="544069" cy="65379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object 28"/>
          <p:cNvSpPr txBox="1"/>
          <p:nvPr/>
        </p:nvSpPr>
        <p:spPr>
          <a:xfrm>
            <a:off x="504848" y="4813117"/>
            <a:ext cx="32289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726" name="object 2"/>
          <p:cNvSpPr txBox="1"/>
          <p:nvPr>
            <p:ph type="title"/>
          </p:nvPr>
        </p:nvSpPr>
        <p:spPr>
          <a:xfrm>
            <a:off x="415544" y="139064"/>
            <a:ext cx="4293235" cy="452122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Database Considerations</a:t>
            </a:r>
          </a:p>
        </p:txBody>
      </p:sp>
      <p:sp>
        <p:nvSpPr>
          <p:cNvPr id="2727" name="object 3"/>
          <p:cNvSpPr/>
          <p:nvPr/>
        </p:nvSpPr>
        <p:spPr>
          <a:xfrm>
            <a:off x="2501643" y="1018413"/>
            <a:ext cx="6311903" cy="1402082"/>
          </a:xfrm>
          <a:prstGeom prst="rect">
            <a:avLst/>
          </a:prstGeom>
          <a:solidFill>
            <a:srgbClr val="D2E7F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8" name="object 4"/>
          <p:cNvSpPr/>
          <p:nvPr/>
        </p:nvSpPr>
        <p:spPr>
          <a:xfrm>
            <a:off x="2501643" y="2420491"/>
            <a:ext cx="6311903" cy="1066802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9" name="object 5"/>
          <p:cNvSpPr/>
          <p:nvPr/>
        </p:nvSpPr>
        <p:spPr>
          <a:xfrm>
            <a:off x="2501643" y="3487318"/>
            <a:ext cx="6311903" cy="849556"/>
          </a:xfrm>
          <a:prstGeom prst="rect">
            <a:avLst/>
          </a:prstGeom>
          <a:solidFill>
            <a:srgbClr val="D2E7F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2730" name="object 6"/>
          <p:cNvGraphicFramePr/>
          <p:nvPr/>
        </p:nvGraphicFramePr>
        <p:xfrm>
          <a:off x="330440" y="592201"/>
          <a:ext cx="8476617" cy="3738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64715"/>
                <a:gridCol w="6311900"/>
              </a:tblGrid>
              <a:tr h="419862"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If </a:t>
                      </a:r>
                      <a:r>
                        <a:rPr spc="-45"/>
                        <a:t>You</a:t>
                      </a:r>
                      <a:r>
                        <a:rPr spc="-25"/>
                        <a:t> </a:t>
                      </a:r>
                      <a:r>
                        <a:t>Need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6CADE0"/>
                    </a:solidFill>
                  </a:tcPr>
                </a:tc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Consider</a:t>
                      </a:r>
                      <a:r>
                        <a:rPr spc="15"/>
                        <a:t> </a:t>
                      </a:r>
                      <a:r>
                        <a:t>Using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6CADE0"/>
                    </a:solidFill>
                  </a:tcPr>
                </a:tc>
              </a:tr>
              <a:tr h="1402080">
                <a:tc>
                  <a:txBody>
                    <a:bodyPr/>
                    <a:lstStyle/>
                    <a:p>
                      <a:pPr marR="170179" indent="91438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 relational</a:t>
                      </a:r>
                      <a:r>
                        <a:rPr spc="-125"/>
                        <a:t> </a:t>
                      </a:r>
                      <a:r>
                        <a:t>database  service </a:t>
                      </a:r>
                      <a:r>
                        <a:rPr spc="-10"/>
                        <a:t>with </a:t>
                      </a:r>
                      <a:r>
                        <a:t>minimal  administration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2E7F6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defRPr b="1" spc="-1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50"/>
                        <a:t> </a:t>
                      </a:r>
                      <a:r>
                        <a:rPr spc="-5"/>
                        <a:t>RDS</a:t>
                      </a:r>
                    </a:p>
                    <a:p>
                      <a:pPr marL="399415" marR="965200" indent="-285115" algn="l">
                        <a:lnSpc>
                          <a:spcPct val="114998"/>
                        </a:lnSpc>
                        <a:buSzPct val="100000"/>
                        <a:buChar char="•"/>
                        <a:tabLst>
                          <a:tab pos="393700" algn="l"/>
                          <a:tab pos="3937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Choice of Amazon Aurora, </a:t>
                      </a:r>
                      <a:r>
                        <a:rPr spc="-10"/>
                        <a:t>MySQL, </a:t>
                      </a:r>
                      <a:r>
                        <a:t>MariaDB, Microsoft  SQL </a:t>
                      </a:r>
                      <a:r>
                        <a:rPr spc="-15"/>
                        <a:t>Server, </a:t>
                      </a:r>
                      <a:r>
                        <a:t>Oracle, or PostgreSQL database</a:t>
                      </a:r>
                      <a:r>
                        <a:rPr spc="0"/>
                        <a:t> </a:t>
                      </a:r>
                      <a:r>
                        <a:t>engines</a:t>
                      </a:r>
                    </a:p>
                    <a:p>
                      <a:pPr marL="401320" indent="-287020" algn="l">
                        <a:spcBef>
                          <a:spcPts val="200"/>
                        </a:spcBef>
                        <a:buSzPct val="100000"/>
                        <a:buChar char="•"/>
                        <a:tabLst>
                          <a:tab pos="393700" algn="l"/>
                          <a:tab pos="3937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Scale compute and</a:t>
                      </a:r>
                      <a:r>
                        <a:rPr spc="5"/>
                        <a:t> </a:t>
                      </a:r>
                      <a:r>
                        <a:t>storage</a:t>
                      </a:r>
                    </a:p>
                    <a:p>
                      <a:pPr marL="401320" indent="-287020" algn="l">
                        <a:spcBef>
                          <a:spcPts val="200"/>
                        </a:spcBef>
                        <a:buSzPct val="100000"/>
                        <a:buChar char="•"/>
                        <a:tabLst>
                          <a:tab pos="393700" algn="l"/>
                          <a:tab pos="3937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Multi-AZ</a:t>
                      </a:r>
                      <a:r>
                        <a:rPr spc="-10"/>
                        <a:t> </a:t>
                      </a:r>
                      <a:r>
                        <a:t>availability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R="110489" indent="91438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 fast, highly</a:t>
                      </a:r>
                      <a:r>
                        <a:rPr spc="-110"/>
                        <a:t> </a:t>
                      </a:r>
                      <a:r>
                        <a:t>scalable  NoSQL database  service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91438" algn="l">
                        <a:spcBef>
                          <a:spcPts val="300"/>
                        </a:spcBef>
                        <a:defRPr b="1" spc="-1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50"/>
                        <a:t> </a:t>
                      </a:r>
                      <a:r>
                        <a:rPr spc="-10"/>
                        <a:t>DynamoDB</a:t>
                      </a:r>
                    </a:p>
                    <a:p>
                      <a:pPr marL="378458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Extremely fast</a:t>
                      </a:r>
                      <a:r>
                        <a:rPr spc="25"/>
                        <a:t> </a:t>
                      </a:r>
                      <a:r>
                        <a:t>performance</a:t>
                      </a:r>
                    </a:p>
                    <a:p>
                      <a:pPr marL="378458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Seamless scalability and</a:t>
                      </a:r>
                      <a:r>
                        <a:rPr spc="-25"/>
                        <a:t> </a:t>
                      </a:r>
                      <a:r>
                        <a:t>reliability</a:t>
                      </a:r>
                    </a:p>
                    <a:p>
                      <a:pPr marL="378458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Low</a:t>
                      </a:r>
                      <a:r>
                        <a:rPr spc="-10"/>
                        <a:t> </a:t>
                      </a:r>
                      <a:r>
                        <a:t>cost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849578">
                <a:tc>
                  <a:txBody>
                    <a:bodyPr/>
                    <a:lstStyle/>
                    <a:p>
                      <a:pPr marR="170179" indent="91438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 database </a:t>
                      </a:r>
                      <a:r>
                        <a:rPr spc="-10"/>
                        <a:t>you </a:t>
                      </a:r>
                      <a:r>
                        <a:t>can  manage on </a:t>
                      </a:r>
                      <a:r>
                        <a:rPr spc="-10"/>
                        <a:t>your</a:t>
                      </a:r>
                      <a:r>
                        <a:rPr spc="-20"/>
                        <a:t> </a:t>
                      </a:r>
                      <a:r>
                        <a:rPr spc="-10"/>
                        <a:t>own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D2E7F6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defRPr spc="-4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Your </a:t>
                      </a:r>
                      <a:r>
                        <a:rPr spc="-5"/>
                        <a:t>choice of </a:t>
                      </a:r>
                      <a:r>
                        <a:rPr b="1" spc="-15"/>
                        <a:t>AMIs </a:t>
                      </a:r>
                      <a:r>
                        <a:rPr spc="-5"/>
                        <a:t>on Amazon</a:t>
                      </a:r>
                      <a:r>
                        <a:rPr spc="60"/>
                        <a:t> </a:t>
                      </a:r>
                      <a:r>
                        <a:rPr spc="-5"/>
                        <a:t>EC2</a:t>
                      </a:r>
                    </a:p>
                    <a:p>
                      <a:pPr marR="1511300" indent="114300" algn="l">
                        <a:lnSpc>
                          <a:spcPct val="114998"/>
                        </a:lnSpc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and Amazon EBS that provide scale compute and  storage, complete control over instances, and</a:t>
                      </a:r>
                      <a:r>
                        <a:rPr spc="70"/>
                        <a:t> </a:t>
                      </a:r>
                      <a:r>
                        <a:rPr spc="0"/>
                        <a:t>more.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731" name="object 7"/>
          <p:cNvSpPr/>
          <p:nvPr/>
        </p:nvSpPr>
        <p:spPr>
          <a:xfrm>
            <a:off x="8356964" y="2624325"/>
            <a:ext cx="123123" cy="610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460"/>
                </a:lnTo>
                <a:lnTo>
                  <a:pt x="21600" y="1966"/>
                </a:lnTo>
                <a:lnTo>
                  <a:pt x="1753" y="0"/>
                </a:lnTo>
                <a:close/>
              </a:path>
            </a:pathLst>
          </a:custGeom>
          <a:solidFill>
            <a:srgbClr val="5C92D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2" name="object 8"/>
          <p:cNvSpPr/>
          <p:nvPr/>
        </p:nvSpPr>
        <p:spPr>
          <a:xfrm>
            <a:off x="8058507" y="2624325"/>
            <a:ext cx="123138" cy="610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846" y="0"/>
                </a:lnTo>
                <a:lnTo>
                  <a:pt x="0" y="1966"/>
                </a:lnTo>
                <a:lnTo>
                  <a:pt x="0" y="1946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E569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3" name="object 9"/>
          <p:cNvSpPr/>
          <p:nvPr/>
        </p:nvSpPr>
        <p:spPr>
          <a:xfrm>
            <a:off x="8181644" y="2624325"/>
            <a:ext cx="175322" cy="611128"/>
          </a:xfrm>
          <a:prstGeom prst="rect">
            <a:avLst/>
          </a:pr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4" name="object 10"/>
          <p:cNvSpPr/>
          <p:nvPr/>
        </p:nvSpPr>
        <p:spPr>
          <a:xfrm>
            <a:off x="8480087" y="3033690"/>
            <a:ext cx="64422" cy="140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7159"/>
                </a:lnTo>
                <a:lnTo>
                  <a:pt x="0" y="21600"/>
                </a:lnTo>
                <a:lnTo>
                  <a:pt x="21600" y="10046"/>
                </a:lnTo>
                <a:lnTo>
                  <a:pt x="2160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5" name="object 11"/>
          <p:cNvSpPr/>
          <p:nvPr/>
        </p:nvSpPr>
        <p:spPr>
          <a:xfrm>
            <a:off x="8480086" y="2679881"/>
            <a:ext cx="64422" cy="139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4526"/>
                </a:lnTo>
                <a:lnTo>
                  <a:pt x="21600" y="21600"/>
                </a:lnTo>
                <a:lnTo>
                  <a:pt x="21600" y="11622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6" name="object 12"/>
          <p:cNvSpPr/>
          <p:nvPr/>
        </p:nvSpPr>
        <p:spPr>
          <a:xfrm>
            <a:off x="8480087" y="2940542"/>
            <a:ext cx="64422" cy="99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238"/>
                </a:lnTo>
                <a:lnTo>
                  <a:pt x="0" y="21600"/>
                </a:lnTo>
                <a:lnTo>
                  <a:pt x="21600" y="14163"/>
                </a:lnTo>
                <a:lnTo>
                  <a:pt x="2160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7" name="object 13"/>
          <p:cNvSpPr/>
          <p:nvPr/>
        </p:nvSpPr>
        <p:spPr>
          <a:xfrm>
            <a:off x="8480086" y="2813068"/>
            <a:ext cx="64422" cy="99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0362"/>
                </a:lnTo>
                <a:lnTo>
                  <a:pt x="21600" y="21600"/>
                </a:lnTo>
                <a:lnTo>
                  <a:pt x="21600" y="7437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40" name="object 14"/>
          <p:cNvGrpSpPr/>
          <p:nvPr/>
        </p:nvGrpSpPr>
        <p:grpSpPr>
          <a:xfrm>
            <a:off x="7994901" y="2679881"/>
            <a:ext cx="549609" cy="494352"/>
            <a:chOff x="0" y="0"/>
            <a:chExt cx="549607" cy="494351"/>
          </a:xfrm>
        </p:grpSpPr>
        <p:sp>
          <p:nvSpPr>
            <p:cNvPr id="2738" name="Shape"/>
            <p:cNvSpPr/>
            <p:nvPr/>
          </p:nvSpPr>
          <p:spPr>
            <a:xfrm>
              <a:off x="0" y="260659"/>
              <a:ext cx="549608" cy="23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6042"/>
                  </a:lnTo>
                  <a:lnTo>
                    <a:pt x="737" y="6948"/>
                  </a:lnTo>
                  <a:lnTo>
                    <a:pt x="737" y="8459"/>
                  </a:lnTo>
                  <a:lnTo>
                    <a:pt x="0" y="8610"/>
                  </a:lnTo>
                  <a:lnTo>
                    <a:pt x="0" y="14651"/>
                  </a:lnTo>
                  <a:lnTo>
                    <a:pt x="2500" y="21600"/>
                  </a:lnTo>
                  <a:lnTo>
                    <a:pt x="2500" y="12915"/>
                  </a:lnTo>
                  <a:lnTo>
                    <a:pt x="19068" y="12915"/>
                  </a:lnTo>
                  <a:lnTo>
                    <a:pt x="19690" y="11857"/>
                  </a:lnTo>
                  <a:lnTo>
                    <a:pt x="7339" y="11857"/>
                  </a:lnTo>
                  <a:lnTo>
                    <a:pt x="2500" y="9214"/>
                  </a:lnTo>
                  <a:lnTo>
                    <a:pt x="2500" y="528"/>
                  </a:lnTo>
                  <a:lnTo>
                    <a:pt x="19068" y="5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4446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9" name="Shape"/>
            <p:cNvSpPr/>
            <p:nvPr/>
          </p:nvSpPr>
          <p:spPr>
            <a:xfrm>
              <a:off x="0" y="-1"/>
              <a:ext cx="549608" cy="26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00" y="0"/>
                  </a:moveTo>
                  <a:lnTo>
                    <a:pt x="0" y="6230"/>
                  </a:lnTo>
                  <a:lnTo>
                    <a:pt x="0" y="11579"/>
                  </a:lnTo>
                  <a:lnTo>
                    <a:pt x="737" y="11782"/>
                  </a:lnTo>
                  <a:lnTo>
                    <a:pt x="737" y="13069"/>
                  </a:lnTo>
                  <a:lnTo>
                    <a:pt x="0" y="13881"/>
                  </a:lnTo>
                  <a:lnTo>
                    <a:pt x="0" y="19298"/>
                  </a:lnTo>
                  <a:lnTo>
                    <a:pt x="737" y="19365"/>
                  </a:lnTo>
                  <a:lnTo>
                    <a:pt x="737" y="21600"/>
                  </a:lnTo>
                  <a:lnTo>
                    <a:pt x="20831" y="21600"/>
                  </a:lnTo>
                  <a:lnTo>
                    <a:pt x="20831" y="19365"/>
                  </a:lnTo>
                  <a:lnTo>
                    <a:pt x="21600" y="19298"/>
                  </a:lnTo>
                  <a:lnTo>
                    <a:pt x="19068" y="18824"/>
                  </a:lnTo>
                  <a:lnTo>
                    <a:pt x="2500" y="18824"/>
                  </a:lnTo>
                  <a:lnTo>
                    <a:pt x="2500" y="11037"/>
                  </a:lnTo>
                  <a:lnTo>
                    <a:pt x="7339" y="8735"/>
                  </a:lnTo>
                  <a:lnTo>
                    <a:pt x="19702" y="8735"/>
                  </a:lnTo>
                  <a:lnTo>
                    <a:pt x="19068" y="7787"/>
                  </a:lnTo>
                  <a:lnTo>
                    <a:pt x="2500" y="7787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24446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741" name="object 15"/>
          <p:cNvSpPr/>
          <p:nvPr/>
        </p:nvSpPr>
        <p:spPr>
          <a:xfrm>
            <a:off x="7999475" y="1390019"/>
            <a:ext cx="63075" cy="48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3285"/>
                </a:lnTo>
                <a:lnTo>
                  <a:pt x="0" y="1831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4446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2" name="object 16"/>
          <p:cNvSpPr/>
          <p:nvPr/>
        </p:nvSpPr>
        <p:spPr>
          <a:xfrm>
            <a:off x="8062548" y="1335015"/>
            <a:ext cx="122111" cy="60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846" y="0"/>
                </a:lnTo>
                <a:lnTo>
                  <a:pt x="0" y="1966"/>
                </a:lnTo>
                <a:lnTo>
                  <a:pt x="0" y="1946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E569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3" name="object 17"/>
          <p:cNvSpPr/>
          <p:nvPr/>
        </p:nvSpPr>
        <p:spPr>
          <a:xfrm>
            <a:off x="8479796" y="1390019"/>
            <a:ext cx="63886" cy="48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15"/>
                </a:lnTo>
                <a:lnTo>
                  <a:pt x="21600" y="3285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4" name="object 18"/>
          <p:cNvSpPr/>
          <p:nvPr/>
        </p:nvSpPr>
        <p:spPr>
          <a:xfrm>
            <a:off x="8358509" y="1335015"/>
            <a:ext cx="121289" cy="60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460"/>
                </a:lnTo>
                <a:lnTo>
                  <a:pt x="21600" y="1966"/>
                </a:lnTo>
                <a:lnTo>
                  <a:pt x="1753" y="0"/>
                </a:lnTo>
                <a:close/>
              </a:path>
            </a:pathLst>
          </a:custGeom>
          <a:solidFill>
            <a:srgbClr val="5C92D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5" name="object 19"/>
          <p:cNvSpPr/>
          <p:nvPr/>
        </p:nvSpPr>
        <p:spPr>
          <a:xfrm>
            <a:off x="8184653" y="1335015"/>
            <a:ext cx="173857" cy="605038"/>
          </a:xfrm>
          <a:prstGeom prst="rect">
            <a:avLst/>
          </a:prstGeom>
          <a:solidFill>
            <a:srgbClr val="3D6DB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6" name="object 20"/>
          <p:cNvSpPr/>
          <p:nvPr/>
        </p:nvSpPr>
        <p:spPr>
          <a:xfrm>
            <a:off x="8012090" y="3704104"/>
            <a:ext cx="67395" cy="424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7" name="object 21"/>
          <p:cNvSpPr/>
          <p:nvPr/>
        </p:nvSpPr>
        <p:spPr>
          <a:xfrm>
            <a:off x="8079484" y="3671208"/>
            <a:ext cx="82672" cy="49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8" name="object 22"/>
          <p:cNvSpPr/>
          <p:nvPr/>
        </p:nvSpPr>
        <p:spPr>
          <a:xfrm>
            <a:off x="8162152" y="3630302"/>
            <a:ext cx="106939" cy="572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9" name="object 23"/>
          <p:cNvSpPr/>
          <p:nvPr/>
        </p:nvSpPr>
        <p:spPr>
          <a:xfrm>
            <a:off x="8269089" y="3581398"/>
            <a:ext cx="283601" cy="67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50" name="object 24"/>
          <p:cNvSpPr/>
          <p:nvPr/>
        </p:nvSpPr>
        <p:spPr>
          <a:xfrm>
            <a:off x="8240783" y="3581398"/>
            <a:ext cx="2" cy="673611"/>
          </a:xfrm>
          <a:prstGeom prst="line">
            <a:avLst/>
          </a:prstGeom>
          <a:ln w="56617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1" name="object 25"/>
          <p:cNvSpPr/>
          <p:nvPr/>
        </p:nvSpPr>
        <p:spPr>
          <a:xfrm>
            <a:off x="8140141" y="3630302"/>
            <a:ext cx="2" cy="571764"/>
          </a:xfrm>
          <a:prstGeom prst="line">
            <a:avLst/>
          </a:prstGeom>
          <a:ln w="44025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2" name="object 26"/>
          <p:cNvSpPr/>
          <p:nvPr/>
        </p:nvSpPr>
        <p:spPr>
          <a:xfrm>
            <a:off x="8061962" y="3671208"/>
            <a:ext cx="2" cy="489954"/>
          </a:xfrm>
          <a:prstGeom prst="line">
            <a:avLst/>
          </a:prstGeom>
          <a:ln w="35044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3" name="object 27"/>
          <p:cNvSpPr/>
          <p:nvPr/>
        </p:nvSpPr>
        <p:spPr>
          <a:xfrm>
            <a:off x="7998162" y="3704104"/>
            <a:ext cx="2" cy="425047"/>
          </a:xfrm>
          <a:prstGeom prst="line">
            <a:avLst/>
          </a:prstGeom>
          <a:ln w="27856">
            <a:solidFill>
              <a:srgbClr val="99441F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object 2"/>
          <p:cNvSpPr txBox="1"/>
          <p:nvPr>
            <p:ph type="title"/>
          </p:nvPr>
        </p:nvSpPr>
        <p:spPr>
          <a:xfrm>
            <a:off x="475283" y="1493596"/>
            <a:ext cx="7837807" cy="1854837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5</a:t>
            </a:r>
          </a:p>
          <a:p>
            <a:pPr marR="5080" indent="12700">
              <a:defRPr spc="-100" sz="4000">
                <a:solidFill>
                  <a:srgbClr val="4D4D4B"/>
                </a:solidFill>
              </a:defRPr>
            </a:pPr>
            <a:r>
              <a:t>AWS Elasticity and Management 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