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5" r:id="rId4"/>
  </p:sldMasterIdLst>
  <p:notesMasterIdLst>
    <p:notesMasterId r:id="rId17"/>
  </p:notesMasterIdLst>
  <p:handoutMasterIdLst>
    <p:handoutMasterId r:id="rId18"/>
  </p:handoutMasterIdLst>
  <p:sldIdLst>
    <p:sldId id="256" r:id="rId5"/>
    <p:sldId id="329" r:id="rId6"/>
    <p:sldId id="334" r:id="rId7"/>
    <p:sldId id="335" r:id="rId8"/>
    <p:sldId id="336" r:id="rId9"/>
    <p:sldId id="338" r:id="rId10"/>
    <p:sldId id="339" r:id="rId11"/>
    <p:sldId id="340" r:id="rId12"/>
    <p:sldId id="341" r:id="rId13"/>
    <p:sldId id="342" r:id="rId14"/>
    <p:sldId id="343"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653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34"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pPr/>
              <a:t>12/20/2019</a:t>
            </a:fld>
            <a:endParaRPr lang="en-US" dirty="0"/>
          </a:p>
        </p:txBody>
      </p:sp>
      <p:sp>
        <p:nvSpPr>
          <p:cNvPr id="4" name="Footer Placeholder 3">
            <a:extLst>
              <a:ext uri="{FF2B5EF4-FFF2-40B4-BE49-F238E27FC236}">
                <a16:creationId xmlns:a16="http://schemas.microsoft.com/office/drawing/2014/main" xmlns=""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pPr/>
              <a:t>‹#›</a:t>
            </a:fld>
            <a:endParaRPr lang="en-US" dirty="0"/>
          </a:p>
        </p:txBody>
      </p:sp>
    </p:spTree>
    <p:extLst>
      <p:ext uri="{BB962C8B-B14F-4D97-AF65-F5344CB8AC3E}">
        <p14:creationId xmlns:p14="http://schemas.microsoft.com/office/powerpoint/2010/main" xmlns=""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pPr/>
              <a:t>12/20/2019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pPr/>
              <a:t>‹#›</a:t>
            </a:fld>
            <a:endParaRPr lang="en-US" noProof="0" dirty="0"/>
          </a:p>
        </p:txBody>
      </p:sp>
    </p:spTree>
    <p:extLst>
      <p:ext uri="{BB962C8B-B14F-4D97-AF65-F5344CB8AC3E}">
        <p14:creationId xmlns:p14="http://schemas.microsoft.com/office/powerpoint/2010/main" xmlns=""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1</a:t>
            </a:fld>
            <a:endParaRPr lang="en-US" dirty="0"/>
          </a:p>
        </p:txBody>
      </p:sp>
    </p:spTree>
    <p:extLst>
      <p:ext uri="{BB962C8B-B14F-4D97-AF65-F5344CB8AC3E}">
        <p14:creationId xmlns:p14="http://schemas.microsoft.com/office/powerpoint/2010/main" xmlns=""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10</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11</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12</a:t>
            </a:fld>
            <a:endParaRPr lang="en-US" dirty="0"/>
          </a:p>
        </p:txBody>
      </p:sp>
    </p:spTree>
    <p:extLst>
      <p:ext uri="{BB962C8B-B14F-4D97-AF65-F5344CB8AC3E}">
        <p14:creationId xmlns:p14="http://schemas.microsoft.com/office/powerpoint/2010/main" xmlns=""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2</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3</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4</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5</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6</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7</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8</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pPr/>
              <a:t>9</a:t>
            </a:fld>
            <a:endParaRPr lang="en-US" dirty="0"/>
          </a:p>
        </p:txBody>
      </p:sp>
    </p:spTree>
    <p:extLst>
      <p:ext uri="{BB962C8B-B14F-4D97-AF65-F5344CB8AC3E}">
        <p14:creationId xmlns:p14="http://schemas.microsoft.com/office/powerpoint/2010/main" xmlns="" val="325207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pPr/>
              <a:t>12/20/2019</a:t>
            </a:fld>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a:t>
            </a:fld>
            <a:endParaRPr lang="en-US" dirty="0"/>
          </a:p>
        </p:txBody>
      </p:sp>
      <p:sp>
        <p:nvSpPr>
          <p:cNvPr id="11" name="Footer Placeholder 5">
            <a:extLst>
              <a:ext uri="{FF2B5EF4-FFF2-40B4-BE49-F238E27FC236}">
                <a16:creationId xmlns:a16="http://schemas.microsoft.com/office/drawing/2014/main" xmlns=""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xmlns=""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11" name="Content Placeholder 8">
            <a:extLst>
              <a:ext uri="{FF2B5EF4-FFF2-40B4-BE49-F238E27FC236}">
                <a16:creationId xmlns:a16="http://schemas.microsoft.com/office/drawing/2014/main" xmlns=""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xmlns=""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xmlns="" val="91795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pPr/>
              <a:t>12/20/2019</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179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xmlns=""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xmlns=""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xmlns=""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5" name="Slide Number Placeholder 4">
            <a:extLst>
              <a:ext uri="{FF2B5EF4-FFF2-40B4-BE49-F238E27FC236}">
                <a16:creationId xmlns:a16="http://schemas.microsoft.com/office/drawing/2014/main" xmlns=""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6" name="Footer Placeholder 5">
            <a:extLst>
              <a:ext uri="{FF2B5EF4-FFF2-40B4-BE49-F238E27FC236}">
                <a16:creationId xmlns:a16="http://schemas.microsoft.com/office/drawing/2014/main" xmlns=""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xmlns=""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xmlns=""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pPr/>
              <a:t>12/20/2019</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pPr/>
              <a:t>‹#›</a:t>
            </a:fld>
            <a:endParaRPr lang="en-US" noProof="0" dirty="0"/>
          </a:p>
        </p:txBody>
      </p:sp>
    </p:spTree>
    <p:extLst>
      <p:ext uri="{BB962C8B-B14F-4D97-AF65-F5344CB8AC3E}">
        <p14:creationId xmlns:p14="http://schemas.microsoft.com/office/powerpoint/2010/main" xmlns="" val="3707033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9" name="Slide Number Placeholder 8">
            <a:extLst>
              <a:ext uri="{FF2B5EF4-FFF2-40B4-BE49-F238E27FC236}">
                <a16:creationId xmlns:a16="http://schemas.microsoft.com/office/drawing/2014/main" xmlns=""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10" name="Footer Placeholder 5">
            <a:extLst>
              <a:ext uri="{FF2B5EF4-FFF2-40B4-BE49-F238E27FC236}">
                <a16:creationId xmlns:a16="http://schemas.microsoft.com/office/drawing/2014/main" xmlns=""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xmlns=""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xmlns=""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xmlns=""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xmlns=""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xmlns=""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xmlns=""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xmlns="" val="119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5" name="Slide Number Placeholder 4">
            <a:extLst>
              <a:ext uri="{FF2B5EF4-FFF2-40B4-BE49-F238E27FC236}">
                <a16:creationId xmlns:a16="http://schemas.microsoft.com/office/drawing/2014/main" xmlns=""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6" name="Footer Placeholder 5">
            <a:extLst>
              <a:ext uri="{FF2B5EF4-FFF2-40B4-BE49-F238E27FC236}">
                <a16:creationId xmlns:a16="http://schemas.microsoft.com/office/drawing/2014/main" xmlns=""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xmlns=""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xmlns=""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xmlns="" val="230041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pPr/>
              <a:t>12/20/2019</a:t>
            </a:fld>
            <a:endParaRPr lang="en-US" noProof="0" dirty="0"/>
          </a:p>
        </p:txBody>
      </p:sp>
      <p:sp>
        <p:nvSpPr>
          <p:cNvPr id="4" name="Slide Number Placeholder 3">
            <a:extLst>
              <a:ext uri="{FF2B5EF4-FFF2-40B4-BE49-F238E27FC236}">
                <a16:creationId xmlns:a16="http://schemas.microsoft.com/office/drawing/2014/main" xmlns=""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pPr/>
              <a:t>‹#›</a:t>
            </a:fld>
            <a:endParaRPr lang="en-US" noProof="0" dirty="0"/>
          </a:p>
        </p:txBody>
      </p:sp>
      <p:sp>
        <p:nvSpPr>
          <p:cNvPr id="5" name="Footer Placeholder 5">
            <a:extLst>
              <a:ext uri="{FF2B5EF4-FFF2-40B4-BE49-F238E27FC236}">
                <a16:creationId xmlns:a16="http://schemas.microsoft.com/office/drawing/2014/main" xmlns=""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xmlns="" val="29021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7" name="Slide Number Placeholder 6">
            <a:extLst>
              <a:ext uri="{FF2B5EF4-FFF2-40B4-BE49-F238E27FC236}">
                <a16:creationId xmlns:a16="http://schemas.microsoft.com/office/drawing/2014/main" xmlns=""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8" name="Footer Placeholder 5">
            <a:extLst>
              <a:ext uri="{FF2B5EF4-FFF2-40B4-BE49-F238E27FC236}">
                <a16:creationId xmlns:a16="http://schemas.microsoft.com/office/drawing/2014/main" xmlns=""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xmlns=""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xmlns=""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xmlns=""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xmlns=""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xmlns="" val="14022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8" name="Footer Placeholder 5">
            <a:extLst>
              <a:ext uri="{FF2B5EF4-FFF2-40B4-BE49-F238E27FC236}">
                <a16:creationId xmlns:a16="http://schemas.microsoft.com/office/drawing/2014/main" xmlns=""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xmlns=""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xmlns=""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xmlns=""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xmlns="" val="300810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xmlns=""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11" name="Footer Placeholder 5">
            <a:extLst>
              <a:ext uri="{FF2B5EF4-FFF2-40B4-BE49-F238E27FC236}">
                <a16:creationId xmlns:a16="http://schemas.microsoft.com/office/drawing/2014/main" xmlns=""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xmlns="" val="268622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xmlns=""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xmlns=""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xmlns=""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pPr/>
              <a:t>12/20/2019</a:t>
            </a:fld>
            <a:endParaRPr lang="en-US" noProof="0" dirty="0"/>
          </a:p>
        </p:txBody>
      </p:sp>
      <p:sp>
        <p:nvSpPr>
          <p:cNvPr id="7" name="Slide Number Placeholder 6">
            <a:extLst>
              <a:ext uri="{FF2B5EF4-FFF2-40B4-BE49-F238E27FC236}">
                <a16:creationId xmlns:a16="http://schemas.microsoft.com/office/drawing/2014/main" xmlns=""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pPr/>
              <a:t>‹#›</a:t>
            </a:fld>
            <a:endParaRPr lang="en-US" noProof="0" dirty="0"/>
          </a:p>
        </p:txBody>
      </p:sp>
      <p:sp>
        <p:nvSpPr>
          <p:cNvPr id="11" name="Content Placeholder 8">
            <a:extLst>
              <a:ext uri="{FF2B5EF4-FFF2-40B4-BE49-F238E27FC236}">
                <a16:creationId xmlns:a16="http://schemas.microsoft.com/office/drawing/2014/main" xmlns=""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xmlns=""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xmlns="" val="144552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12/20/2019</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2093872371"/>
      </p:ext>
    </p:extLst>
  </p:cSld>
  <p:clrMap bg1="lt1" tx1="dk1" bg2="lt2" tx2="dk2" accent1="accent1" accent2="accent2" accent3="accent3" accent4="accent4" accent5="accent5" accent6="accent6" hlink="hlink" folHlink="folHlink"/>
  <p:sldLayoutIdLst>
    <p:sldLayoutId id="2147483714" r:id="rId1"/>
    <p:sldLayoutId id="2147483743" r:id="rId2"/>
    <p:sldLayoutId id="2147483734" r:id="rId3"/>
    <p:sldLayoutId id="2147483735" r:id="rId4"/>
    <p:sldLayoutId id="2147483736" r:id="rId5"/>
    <p:sldLayoutId id="2147483737" r:id="rId6"/>
    <p:sldLayoutId id="2147483738" r:id="rId7"/>
    <p:sldLayoutId id="2147483740" r:id="rId8"/>
    <p:sldLayoutId id="2147483741" r:id="rId9"/>
    <p:sldLayoutId id="2147483742" r:id="rId10"/>
    <p:sldLayoutId id="2147483739" r:id="rId11"/>
    <p:sldLayoutId id="2147483744" r:id="rId12"/>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42D4960A-896E-4F6B-BF65-B4662AC9DE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descr="people gathered around blueprints">
            <a:extLst>
              <a:ext uri="{FF2B5EF4-FFF2-40B4-BE49-F238E27FC236}">
                <a16:creationId xmlns:a16="http://schemas.microsoft.com/office/drawing/2014/main" xmlns=""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
        <p:nvSpPr>
          <p:cNvPr id="20" name="Rectangle 19">
            <a:extLst>
              <a:ext uri="{FF2B5EF4-FFF2-40B4-BE49-F238E27FC236}">
                <a16:creationId xmlns:a16="http://schemas.microsoft.com/office/drawing/2014/main" xmlns="" id="{5684944A-8803-462C-84C5-4576C56A77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F3AA242D-B507-4381-A8CB-EFA346570379}"/>
              </a:ext>
            </a:extLst>
          </p:cNvPr>
          <p:cNvSpPr>
            <a:spLocks noGrp="1"/>
          </p:cNvSpPr>
          <p:nvPr>
            <p:ph type="ctrTitle"/>
          </p:nvPr>
        </p:nvSpPr>
        <p:spPr>
          <a:xfrm>
            <a:off x="8372723" y="850791"/>
            <a:ext cx="3202016" cy="4198288"/>
          </a:xfrm>
        </p:spPr>
        <p:txBody>
          <a:bodyPr anchor="ctr">
            <a:normAutofit/>
          </a:bodyPr>
          <a:lstStyle/>
          <a:p>
            <a:r>
              <a:rPr lang="en-US" cap="none" dirty="0" smtClean="0">
                <a:solidFill>
                  <a:srgbClr val="FFFFFF"/>
                </a:solidFill>
              </a:rPr>
              <a:t>TERRAFORM CLOUD AUTOMATION TOOL</a:t>
            </a:r>
            <a:endParaRPr lang="en-US" dirty="0">
              <a:solidFill>
                <a:srgbClr val="FFFFFF"/>
              </a:solidFill>
            </a:endParaRPr>
          </a:p>
        </p:txBody>
      </p:sp>
      <p:sp>
        <p:nvSpPr>
          <p:cNvPr id="22" name="Rectangle 21">
            <a:extLst>
              <a:ext uri="{FF2B5EF4-FFF2-40B4-BE49-F238E27FC236}">
                <a16:creationId xmlns:a16="http://schemas.microsoft.com/office/drawing/2014/main" xmlns="" id="{E07F3B49-8C20-42F5-831D-59306D05F6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xmlns=""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cap="none" dirty="0">
                <a:solidFill>
                  <a:schemeClr val="tx2">
                    <a:lumMod val="25000"/>
                    <a:lumOff val="75000"/>
                    <a:alpha val="75000"/>
                  </a:schemeClr>
                </a:solidFill>
              </a:rPr>
              <a:t>DevOps Training</a:t>
            </a:r>
            <a:endParaRPr lang="en-US" sz="1800" dirty="0">
              <a:solidFill>
                <a:schemeClr val="tx2">
                  <a:lumMod val="25000"/>
                  <a:lumOff val="75000"/>
                  <a:alpha val="75000"/>
                </a:schemeClr>
              </a:solidFill>
            </a:endParaRPr>
          </a:p>
        </p:txBody>
      </p:sp>
      <p:pic>
        <p:nvPicPr>
          <p:cNvPr id="1026" name="Picture 2"/>
          <p:cNvPicPr>
            <a:picLocks noChangeAspect="1" noChangeArrowheads="1"/>
          </p:cNvPicPr>
          <p:nvPr/>
        </p:nvPicPr>
        <p:blipFill>
          <a:blip r:embed="rId4"/>
          <a:srcRect/>
          <a:stretch>
            <a:fillRect/>
          </a:stretch>
        </p:blipFill>
        <p:spPr bwMode="auto">
          <a:xfrm>
            <a:off x="8449670" y="4066748"/>
            <a:ext cx="2362200" cy="1181100"/>
          </a:xfrm>
          <a:prstGeom prst="rect">
            <a:avLst/>
          </a:prstGeom>
          <a:noFill/>
          <a:ln w="9525">
            <a:noFill/>
            <a:miter lim="800000"/>
            <a:headEnd/>
            <a:tailEnd/>
          </a:ln>
          <a:effectLst/>
        </p:spPr>
      </p:pic>
    </p:spTree>
    <p:extLst>
      <p:ext uri="{BB962C8B-B14F-4D97-AF65-F5344CB8AC3E}">
        <p14:creationId xmlns:p14="http://schemas.microsoft.com/office/powerpoint/2010/main" xmlns=""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10</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Parts of </a:t>
            </a:r>
            <a:r>
              <a:rPr lang="en-US" b="1" dirty="0" err="1" smtClean="0"/>
              <a:t>vpc</a:t>
            </a:r>
            <a:r>
              <a:rPr lang="en-US" b="1" dirty="0" smtClean="0"/>
              <a:t> </a:t>
            </a:r>
            <a:r>
              <a:rPr lang="en-US" b="1" dirty="0" err="1" smtClean="0"/>
              <a:t>terraform</a:t>
            </a:r>
            <a:r>
              <a:rPr lang="en-US" b="1" dirty="0" smtClean="0"/>
              <a:t> can input</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endParaRPr lang="en-US" dirty="0" smtClean="0"/>
          </a:p>
        </p:txBody>
      </p:sp>
      <p:pic>
        <p:nvPicPr>
          <p:cNvPr id="4098" name="Picture 2"/>
          <p:cNvPicPr>
            <a:picLocks noChangeAspect="1" noChangeArrowheads="1"/>
          </p:cNvPicPr>
          <p:nvPr/>
        </p:nvPicPr>
        <p:blipFill>
          <a:blip r:embed="rId3"/>
          <a:srcRect/>
          <a:stretch>
            <a:fillRect/>
          </a:stretch>
        </p:blipFill>
        <p:spPr bwMode="auto">
          <a:xfrm>
            <a:off x="914400" y="2181276"/>
            <a:ext cx="10780803" cy="4028752"/>
          </a:xfrm>
          <a:prstGeom prst="rect">
            <a:avLst/>
          </a:prstGeom>
          <a:noFill/>
          <a:ln w="9525">
            <a:noFill/>
            <a:miter lim="800000"/>
            <a:headEnd/>
            <a:tailEnd/>
          </a:ln>
          <a:effectLst/>
        </p:spPr>
      </p:pic>
    </p:spTree>
    <p:extLst>
      <p:ext uri="{BB962C8B-B14F-4D97-AF65-F5344CB8AC3E}">
        <p14:creationId xmlns:p14="http://schemas.microsoft.com/office/powerpoint/2010/main" xmlns="" val="137986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11</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TERRAFORM GRAPH</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endParaRPr lang="en-US" dirty="0" smtClean="0"/>
          </a:p>
        </p:txBody>
      </p:sp>
      <p:pic>
        <p:nvPicPr>
          <p:cNvPr id="5122" name="Picture 2"/>
          <p:cNvPicPr>
            <a:picLocks noChangeAspect="1" noChangeArrowheads="1"/>
          </p:cNvPicPr>
          <p:nvPr/>
        </p:nvPicPr>
        <p:blipFill>
          <a:blip r:embed="rId3"/>
          <a:srcRect/>
          <a:stretch>
            <a:fillRect/>
          </a:stretch>
        </p:blipFill>
        <p:spPr bwMode="auto">
          <a:xfrm>
            <a:off x="1991542" y="2741295"/>
            <a:ext cx="7581900" cy="1924050"/>
          </a:xfrm>
          <a:prstGeom prst="rect">
            <a:avLst/>
          </a:prstGeom>
          <a:noFill/>
          <a:ln w="9525">
            <a:noFill/>
            <a:miter lim="800000"/>
            <a:headEnd/>
            <a:tailEnd/>
          </a:ln>
          <a:effectLst/>
        </p:spPr>
      </p:pic>
    </p:spTree>
    <p:extLst>
      <p:ext uri="{BB962C8B-B14F-4D97-AF65-F5344CB8AC3E}">
        <p14:creationId xmlns:p14="http://schemas.microsoft.com/office/powerpoint/2010/main" xmlns="" val="137986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 Placeholder 1">
            <a:extLst>
              <a:ext uri="{FF2B5EF4-FFF2-40B4-BE49-F238E27FC236}">
                <a16:creationId xmlns:a16="http://schemas.microsoft.com/office/drawing/2014/main" xmlns="" id="{8749757A-F3EE-48DB-B477-676447A98052}"/>
              </a:ext>
            </a:extLst>
          </p:cNvPr>
          <p:cNvSpPr>
            <a:spLocks noGrp="1"/>
          </p:cNvSpPr>
          <p:nvPr>
            <p:ph type="body" sz="half" idx="2"/>
          </p:nvPr>
        </p:nvSpPr>
        <p:spPr>
          <a:xfrm>
            <a:off x="8119868" y="5356067"/>
            <a:ext cx="3625595" cy="1000782"/>
          </a:xfrm>
        </p:spPr>
        <p:txBody>
          <a:bodyPr/>
          <a:lstStyle/>
          <a:p>
            <a:r>
              <a:rPr lang="en-US" dirty="0"/>
              <a:t>training@laksans.com</a:t>
            </a:r>
          </a:p>
        </p:txBody>
      </p:sp>
      <p:sp>
        <p:nvSpPr>
          <p:cNvPr id="7" name="Title 6">
            <a:extLst>
              <a:ext uri="{FF2B5EF4-FFF2-40B4-BE49-F238E27FC236}">
                <a16:creationId xmlns:a16="http://schemas.microsoft.com/office/drawing/2014/main" xmlns="" id="{24EC38A0-3DAB-4B29-9BBE-45A9EBDBF417}"/>
              </a:ext>
            </a:extLst>
          </p:cNvPr>
          <p:cNvSpPr>
            <a:spLocks noGrp="1"/>
          </p:cNvSpPr>
          <p:nvPr>
            <p:ph type="title"/>
          </p:nvPr>
        </p:nvSpPr>
        <p:spPr>
          <a:xfrm>
            <a:off x="8119869" y="453642"/>
            <a:ext cx="3625595" cy="4826023"/>
          </a:xfrm>
          <a:prstGeom prst="rect">
            <a:avLst/>
          </a:prstGeom>
          <a:solidFill>
            <a:schemeClr val="accent1"/>
          </a:solidFill>
        </p:spPr>
        <p:txBody>
          <a:bodyPr anchor="ctr">
            <a:normAutofit/>
          </a:bodyPr>
          <a:lstStyle/>
          <a:p>
            <a:r>
              <a:rPr lang="en-US" dirty="0"/>
              <a:t>THANK YOU!</a:t>
            </a:r>
            <a:endParaRPr lang="ru-RU" dirty="0"/>
          </a:p>
        </p:txBody>
      </p:sp>
      <p:pic>
        <p:nvPicPr>
          <p:cNvPr id="9" name="Picture 8">
            <a:extLst>
              <a:ext uri="{FF2B5EF4-FFF2-40B4-BE49-F238E27FC236}">
                <a16:creationId xmlns:a16="http://schemas.microsoft.com/office/drawing/2014/main" xmlns="" id="{AD3BED85-2814-4AD7-B69B-EA4DEA17F195}"/>
              </a:ext>
            </a:extLst>
          </p:cNvPr>
          <p:cNvPicPr>
            <a:picLocks noChangeAspect="1"/>
          </p:cNvPicPr>
          <p:nvPr/>
        </p:nvPicPr>
        <p:blipFill>
          <a:blip r:embed="rId3"/>
          <a:stretch>
            <a:fillRect/>
          </a:stretch>
        </p:blipFill>
        <p:spPr>
          <a:xfrm>
            <a:off x="439766" y="905949"/>
            <a:ext cx="7602421" cy="4998592"/>
          </a:xfrm>
          <a:prstGeom prst="rect">
            <a:avLst/>
          </a:prstGeom>
          <a:noFill/>
        </p:spPr>
      </p:pic>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12</a:t>
            </a:fld>
            <a:endParaRPr lang="en-US"/>
          </a:p>
        </p:txBody>
      </p:sp>
    </p:spTree>
    <p:extLst>
      <p:ext uri="{BB962C8B-B14F-4D97-AF65-F5344CB8AC3E}">
        <p14:creationId xmlns:p14="http://schemas.microsoft.com/office/powerpoint/2010/main" xmlns=""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2</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cap="none" dirty="0" smtClean="0"/>
              <a:t>What is Terraform ?</a:t>
            </a:r>
            <a:endParaRPr lang="en-US" cap="none"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fontScale="70000" lnSpcReduction="20000"/>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r>
              <a:rPr lang="en-US" dirty="0" smtClean="0"/>
              <a:t>Terraform is a tool for building, changing, and versioning infrastructure safely and efficiently. Terraform can manage existing and popular service providers as well as custom in-house solutions.</a:t>
            </a:r>
          </a:p>
          <a:p>
            <a:pPr algn="l"/>
            <a:r>
              <a:rPr lang="en-US" dirty="0" smtClean="0"/>
              <a:t>Configuration files describe to Terraform the components needed to run a single application or your entire datacenter. Terraform generates an execution plan describing what it will do to reach the desired state, and then executes it to build the described infrastructure. As the configuration changes, Terraform is able to determine what changed and create incremental execution plans which can be applied.</a:t>
            </a:r>
          </a:p>
          <a:p>
            <a:pPr algn="l"/>
            <a:r>
              <a:rPr lang="en-US" dirty="0" smtClean="0"/>
              <a:t>The infrastructure Terraform can manage includes low-level components such as compute instances, storage, and networking, as well as high-level components such as DNS entries, </a:t>
            </a:r>
            <a:r>
              <a:rPr lang="en-US" dirty="0" err="1" smtClean="0"/>
              <a:t>SaaS</a:t>
            </a:r>
            <a:r>
              <a:rPr lang="en-US" dirty="0" smtClean="0"/>
              <a:t> features, etc.</a:t>
            </a:r>
          </a:p>
          <a:p>
            <a:pPr marL="609600" indent="-609600" algn="l">
              <a:defRPr/>
            </a:pP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3</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Infrastructure as Code</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defRPr/>
            </a:pPr>
            <a:r>
              <a:rPr lang="en-US" dirty="0" smtClean="0"/>
              <a:t>Infrastructure is described using a high-level configuration syntax. This allows a blueprint of your datacenter to be versioned and treated as you would any other code. Additionally, infrastructure can be shared and re-used.</a:t>
            </a: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4</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Execution Plans</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50000"/>
              </a:lnSpc>
              <a:defRPr/>
            </a:pPr>
            <a:r>
              <a:rPr lang="en-US" dirty="0" smtClean="0"/>
              <a:t>Terraform has a "planning" step where it generates an </a:t>
            </a:r>
            <a:r>
              <a:rPr lang="en-US" i="1" dirty="0" smtClean="0"/>
              <a:t>execution plan</a:t>
            </a:r>
            <a:r>
              <a:rPr lang="en-US" dirty="0" smtClean="0"/>
              <a:t>. The execution plan shows what Terraform will do when you call apply. This lets you avoid any surprises when Terraform manipulates infrastructure.</a:t>
            </a: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5</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dirty="0" smtClean="0"/>
              <a:t>Terraform graphs</a:t>
            </a:r>
            <a:endParaRPr lang="en-US" cap="none"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15000"/>
              </a:lnSpc>
              <a:defRPr/>
            </a:pPr>
            <a:r>
              <a:rPr lang="en-US" dirty="0" smtClean="0"/>
              <a:t>Terraform builds a graph of all your resources, and parallelizes the creation and modification of any non-dependent resources. Because of this, Terraform builds infrastructure as efficiently as possible, and operators get insight into dependencies in their infrastructure.</a:t>
            </a: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6</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Change Automation</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r>
              <a:rPr lang="en-US" dirty="0" smtClean="0"/>
              <a:t>Complex </a:t>
            </a:r>
            <a:r>
              <a:rPr lang="en-US" dirty="0" smtClean="0"/>
              <a:t>change sets </a:t>
            </a:r>
            <a:r>
              <a:rPr lang="en-US" dirty="0" smtClean="0"/>
              <a:t>can be applied to your infrastructure with minimal human interaction. With the previously mentioned execution plan and resource graph, you know exactly what Terraform will change and in what order, avoiding many possible human errors.</a:t>
            </a: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7</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Terraform  </a:t>
            </a:r>
            <a:r>
              <a:rPr lang="en-US" b="1" dirty="0" err="1" smtClean="0"/>
              <a:t>vs</a:t>
            </a:r>
            <a:r>
              <a:rPr lang="en-US" b="1" dirty="0" smtClean="0"/>
              <a:t> other software</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lnSpcReduction="10000"/>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r>
              <a:rPr lang="en-US" dirty="0" smtClean="0"/>
              <a:t>Terraform provides a flexible abstraction of resources and providers. This model allows for representing everything from physical hardware, virtual machines, and containers, to email and DNS providers. Because of this flexibility, Terraform can be used to solve many different problems. This means there are a number of existing tools that overlap with the capabilities of Terraform.</a:t>
            </a:r>
            <a:endParaRPr lang="en-US" dirty="0" smtClean="0"/>
          </a:p>
        </p:txBody>
      </p:sp>
    </p:spTree>
    <p:extLst>
      <p:ext uri="{BB962C8B-B14F-4D97-AF65-F5344CB8AC3E}">
        <p14:creationId xmlns:p14="http://schemas.microsoft.com/office/powerpoint/2010/main" xmlns="" val="13798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8</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Parameterizing </a:t>
            </a:r>
            <a:r>
              <a:rPr lang="en-US" b="1" dirty="0" err="1" smtClean="0"/>
              <a:t>config</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2666219" y="1925045"/>
            <a:ext cx="5876925" cy="4591050"/>
          </a:xfrm>
          <a:prstGeom prst="rect">
            <a:avLst/>
          </a:prstGeom>
          <a:noFill/>
          <a:ln w="9525">
            <a:noFill/>
            <a:miter lim="800000"/>
            <a:headEnd/>
            <a:tailEnd/>
          </a:ln>
          <a:effectLst/>
        </p:spPr>
      </p:pic>
    </p:spTree>
    <p:extLst>
      <p:ext uri="{BB962C8B-B14F-4D97-AF65-F5344CB8AC3E}">
        <p14:creationId xmlns:p14="http://schemas.microsoft.com/office/powerpoint/2010/main" xmlns="" val="137986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xmlns="" id="{99F3C443-FCE5-4451-8BE9-33E4121D6CD0}"/>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9</a:t>
            </a:fld>
            <a:endParaRPr lang="en-US"/>
          </a:p>
        </p:txBody>
      </p:sp>
      <p:sp>
        <p:nvSpPr>
          <p:cNvPr id="3" name="Title 1">
            <a:extLst>
              <a:ext uri="{FF2B5EF4-FFF2-40B4-BE49-F238E27FC236}">
                <a16:creationId xmlns:a16="http://schemas.microsoft.com/office/drawing/2014/main" xmlns="" id="{FE9CFEE2-5C32-40D4-BFB8-1616EB13E6DF}"/>
              </a:ext>
            </a:extLst>
          </p:cNvPr>
          <p:cNvSpPr>
            <a:spLocks noGrp="1"/>
          </p:cNvSpPr>
          <p:nvPr>
            <p:ph type="title"/>
          </p:nvPr>
        </p:nvSpPr>
        <p:spPr>
          <a:xfrm>
            <a:off x="457200" y="704088"/>
            <a:ext cx="11170024" cy="1143000"/>
          </a:xfrm>
        </p:spPr>
        <p:txBody>
          <a:bodyPr/>
          <a:lstStyle/>
          <a:p>
            <a:r>
              <a:rPr lang="en-US" b="1" dirty="0" smtClean="0"/>
              <a:t>SILENT AUTOMATION</a:t>
            </a:r>
            <a:endParaRPr lang="en-US" b="1" dirty="0"/>
          </a:p>
        </p:txBody>
      </p:sp>
      <p:sp>
        <p:nvSpPr>
          <p:cNvPr id="4" name="Content Placeholder 2">
            <a:extLst>
              <a:ext uri="{FF2B5EF4-FFF2-40B4-BE49-F238E27FC236}">
                <a16:creationId xmlns:a16="http://schemas.microsoft.com/office/drawing/2014/main" xmlns="" id="{0313D88F-5B8E-4435-ADFA-D76BF2926790}"/>
              </a:ext>
            </a:extLst>
          </p:cNvPr>
          <p:cNvSpPr txBox="1">
            <a:spLocks/>
          </p:cNvSpPr>
          <p:nvPr/>
        </p:nvSpPr>
        <p:spPr>
          <a:xfrm>
            <a:off x="457200" y="1935480"/>
            <a:ext cx="11170024" cy="4389120"/>
          </a:xfrm>
          <a:prstGeom prst="rect">
            <a:avLst/>
          </a:prstGeom>
          <a:solidFill>
            <a:schemeClr val="bg1">
              <a:lumMod val="85000"/>
            </a:schemeClr>
          </a:solidFill>
        </p:spPr>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tx1">
                    <a:lumMod val="75000"/>
                    <a:lumOff val="25000"/>
                  </a:schemeClr>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tx1">
                    <a:lumMod val="75000"/>
                    <a:lumOff val="25000"/>
                  </a:schemeClr>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tx1">
                    <a:lumMod val="75000"/>
                    <a:lumOff val="25000"/>
                  </a:schemeClr>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tx1">
                    <a:lumMod val="75000"/>
                    <a:lumOff val="25000"/>
                  </a:schemeClr>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2"/>
                </a:solidFill>
                <a:latin typeface="+mn-lt"/>
                <a:ea typeface="+mn-ea"/>
                <a:cs typeface="+mn-cs"/>
              </a:defRPr>
            </a:lvl9pPr>
          </a:lstStyle>
          <a:p>
            <a:pPr algn="l">
              <a:lnSpc>
                <a:spcPct val="120000"/>
              </a:lnSpc>
              <a:defRPr/>
            </a:pPr>
            <a:endParaRPr lang="en-US" dirty="0" smtClean="0"/>
          </a:p>
        </p:txBody>
      </p:sp>
      <p:pic>
        <p:nvPicPr>
          <p:cNvPr id="3074" name="Picture 2"/>
          <p:cNvPicPr>
            <a:picLocks noChangeAspect="1" noChangeArrowheads="1"/>
          </p:cNvPicPr>
          <p:nvPr/>
        </p:nvPicPr>
        <p:blipFill>
          <a:blip r:embed="rId3"/>
          <a:srcRect/>
          <a:stretch>
            <a:fillRect/>
          </a:stretch>
        </p:blipFill>
        <p:spPr bwMode="auto">
          <a:xfrm>
            <a:off x="3989886" y="1920239"/>
            <a:ext cx="4133850" cy="4574721"/>
          </a:xfrm>
          <a:prstGeom prst="rect">
            <a:avLst/>
          </a:prstGeom>
          <a:noFill/>
          <a:ln w="9525">
            <a:noFill/>
            <a:miter lim="800000"/>
            <a:headEnd/>
            <a:tailEnd/>
          </a:ln>
          <a:effectLst/>
        </p:spPr>
      </p:pic>
    </p:spTree>
    <p:extLst>
      <p:ext uri="{BB962C8B-B14F-4D97-AF65-F5344CB8AC3E}">
        <p14:creationId xmlns:p14="http://schemas.microsoft.com/office/powerpoint/2010/main" xmlns="" val="1379860626"/>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225D5A-3A69-457C-B7D4-425712F5D40F}">
  <ds:schemaRefs>
    <ds:schemaRef ds:uri="http://schemas.microsoft.com/sharepoint/v3/contenttype/forms"/>
  </ds:schemaRefs>
</ds:datastoreItem>
</file>

<file path=customXml/itemProps2.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AD4E0F-D5B9-4E85-A9F9-55FB534FCA93}">
  <ds:schemaRefs>
    <ds:schemaRef ds:uri="http://www.w3.org/XML/1998/namespace"/>
    <ds:schemaRef ds:uri="http://purl.org/dc/dcmitype/"/>
    <ds:schemaRef ds:uri="http://purl.org/dc/terms/"/>
    <ds:schemaRef ds:uri="http://schemas.microsoft.com/office/infopath/2007/PartnerControls"/>
    <ds:schemaRef ds:uri="71af3243-3dd4-4a8d-8c0d-dd76da1f02a5"/>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Custom</PresentationFormat>
  <Paragraphs>45</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TERRAFORM CLOUD AUTOMATION TOOL</vt:lpstr>
      <vt:lpstr>What is Terraform ?</vt:lpstr>
      <vt:lpstr>Infrastructure as Code</vt:lpstr>
      <vt:lpstr>Execution Plans</vt:lpstr>
      <vt:lpstr>Terraform graphs</vt:lpstr>
      <vt:lpstr>Change Automation</vt:lpstr>
      <vt:lpstr>Terraform  vs other software</vt:lpstr>
      <vt:lpstr>Parameterizing config</vt:lpstr>
      <vt:lpstr>SILENT AUTOMATION</vt:lpstr>
      <vt:lpstr>Parts of vpc terraform can input</vt:lpstr>
      <vt:lpstr>TERRAFORM GRAPH</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2019-11-05T23:15:59Z</dcterms:created>
  <dcterms:modified xsi:type="dcterms:W3CDTF">2019-12-20T17:49:02Z</dcterms:modified>
</cp:coreProperties>
</file>