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723265" y="2359649"/>
            <a:ext cx="10745469" cy="37687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723265" y="2359649"/>
            <a:ext cx="10745469" cy="37687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452627" y="458722"/>
            <a:ext cx="7589519" cy="589331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194688" y="804494"/>
            <a:ext cx="9802623" cy="87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602846" y="6529716"/>
            <a:ext cx="1652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indent="38100">
              <a:defRPr spc="-50" sz="9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1522A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ln>
            <a:noFill/>
          </a:ln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381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WWW.CLOUDBEARERS.COM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training@laksans.com" TargetMode="External"/><Relationship Id="rId3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il.example.com" TargetMode="External"/><Relationship Id="rId3" Type="http://schemas.openxmlformats.org/officeDocument/2006/relationships/hyperlink" Target="http://bar.example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 txBox="1"/>
          <p:nvPr>
            <p:ph type="title"/>
          </p:nvPr>
        </p:nvSpPr>
        <p:spPr>
          <a:xfrm>
            <a:off x="8119871" y="469899"/>
            <a:ext cx="3619501" cy="4822192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4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1497330" indent="344804">
              <a:defRPr spc="-200" sz="3600">
                <a:solidFill>
                  <a:srgbClr val="FFFFFF"/>
                </a:solidFill>
              </a:defRPr>
            </a:pPr>
            <a:r>
              <a:rPr spc="-272" sz="4900">
                <a:latin typeface="Times New Roman"/>
                <a:ea typeface="Times New Roman"/>
                <a:cs typeface="Times New Roman"/>
                <a:sym typeface="Times New Roman"/>
              </a:rPr>
              <a:t>Ansible</a:t>
            </a:r>
          </a:p>
        </p:txBody>
      </p:sp>
      <p:sp>
        <p:nvSpPr>
          <p:cNvPr id="73" name="object 3"/>
          <p:cNvSpPr/>
          <p:nvPr/>
        </p:nvSpPr>
        <p:spPr>
          <a:xfrm>
            <a:off x="8119871" y="5367528"/>
            <a:ext cx="3619501" cy="989078"/>
          </a:xfrm>
          <a:prstGeom prst="rect">
            <a:avLst/>
          </a:prstGeom>
          <a:solidFill>
            <a:srgbClr val="46525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object 4"/>
          <p:cNvSpPr/>
          <p:nvPr/>
        </p:nvSpPr>
        <p:spPr>
          <a:xfrm>
            <a:off x="8481568" y="5653480"/>
            <a:ext cx="1508379" cy="21051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object 5"/>
          <p:cNvSpPr txBox="1"/>
          <p:nvPr/>
        </p:nvSpPr>
        <p:spPr>
          <a:xfrm>
            <a:off x="8119871" y="5957111"/>
            <a:ext cx="361950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44804">
              <a:spcBef>
                <a:spcPts val="100"/>
              </a:spcBef>
              <a:defRPr spc="-39" sz="1000">
                <a:solidFill>
                  <a:srgbClr val="CE714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@COPYRIGHT </a:t>
            </a:r>
            <a:r>
              <a:rPr spc="-55"/>
              <a:t>OF</a:t>
            </a:r>
            <a:r>
              <a:rPr spc="15"/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WWW.CLOUDBEARERS.COM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6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object 4"/>
          <p:cNvSpPr txBox="1"/>
          <p:nvPr>
            <p:ph type="title"/>
          </p:nvPr>
        </p:nvSpPr>
        <p:spPr>
          <a:xfrm>
            <a:off x="1057915" y="250444"/>
            <a:ext cx="10728227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121" name="Example Tasks in a Play"/>
          <p:cNvSpPr txBox="1"/>
          <p:nvPr/>
        </p:nvSpPr>
        <p:spPr>
          <a:xfrm>
            <a:off x="3472768" y="439674"/>
            <a:ext cx="615053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Example Tasks in a Play</a:t>
            </a:r>
          </a:p>
        </p:txBody>
      </p:sp>
      <p:sp>
        <p:nvSpPr>
          <p:cNvPr id="122" name="tasks:…"/>
          <p:cNvSpPr txBox="1"/>
          <p:nvPr/>
        </p:nvSpPr>
        <p:spPr>
          <a:xfrm>
            <a:off x="3468524" y="1630277"/>
            <a:ext cx="6716535" cy="517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tasks: 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10552" indent="-210552" defTabSz="457200">
              <a:lnSpc>
                <a:spcPts val="3900"/>
              </a:lnSpc>
              <a:buSzPct val="100000"/>
              <a:buChar char="-"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name: httpd package is present 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yum: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name: httpd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state: latest </a:t>
            </a:r>
          </a:p>
          <a:p>
            <a:pPr marL="210552" indent="-210552" defTabSz="457200">
              <a:lnSpc>
                <a:spcPts val="3900"/>
              </a:lnSpc>
              <a:buSzPct val="100000"/>
              <a:buChar char="-"/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10552" indent="-210552" defTabSz="457200">
              <a:lnSpc>
                <a:spcPts val="3900"/>
              </a:lnSpc>
              <a:buSzPct val="100000"/>
              <a:buChar char="-"/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name: latest index.html file is present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copy: 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src: files/index.html 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dest: /var/www/html/ </a:t>
            </a:r>
          </a:p>
          <a:p>
            <a:pPr marL="210552" indent="-210552" defTabSz="457200">
              <a:lnSpc>
                <a:spcPts val="3900"/>
              </a:lnSpc>
              <a:buSzPct val="100000"/>
              <a:buChar char="-"/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- name: restart httpd 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service: 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name: httpd </a:t>
            </a:r>
          </a:p>
          <a:p>
            <a:pPr defTabSz="457200">
              <a:lnSpc>
                <a:spcPts val="39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   state: restarted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2"/>
          <p:cNvSpPr txBox="1"/>
          <p:nvPr>
            <p:ph type="title"/>
          </p:nvPr>
        </p:nvSpPr>
        <p:spPr>
          <a:xfrm>
            <a:off x="369099" y="163829"/>
            <a:ext cx="10459145" cy="1143001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200"/>
              </a:spcBef>
              <a:defRPr spc="-300" sz="3600">
                <a:solidFill>
                  <a:srgbClr val="FFFFFF"/>
                </a:solidFill>
              </a:defRPr>
            </a:lvl1pPr>
          </a:lstStyle>
          <a:p>
            <a:pPr/>
            <a:r>
              <a:t>Playbook</a:t>
            </a:r>
          </a:p>
        </p:txBody>
      </p:sp>
      <p:sp>
        <p:nvSpPr>
          <p:cNvPr id="125" name="object 5"/>
          <p:cNvSpPr txBox="1"/>
          <p:nvPr>
            <p:ph type="sldNum" sz="quarter" idx="4294967295"/>
          </p:nvPr>
        </p:nvSpPr>
        <p:spPr>
          <a:xfrm>
            <a:off x="11602846" y="6529716"/>
            <a:ext cx="1567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Plays are ordered sets of tasks to execute against host selections from your inventory.…"/>
          <p:cNvSpPr txBox="1"/>
          <p:nvPr/>
        </p:nvSpPr>
        <p:spPr>
          <a:xfrm>
            <a:off x="298593" y="1652535"/>
            <a:ext cx="10621453" cy="450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Plays are ordered sets of tasks to execute against host selections from your inventory. 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A playbook is a file containing one or more play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Playbooks are simple YAML files.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These files are descriptions of the desired state of your systems. 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Ansible then does the hard work of getting your systems to that state no matter what state they are currently in. 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Playbooks make your installations, upgrades and day-to-day management repeatable and reliable.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Playbooks are simple to write and maintain. 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Playbooks are written in a natural language so they are very easy to evolve and edit.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Playbook contains Plays.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Plays contain tasks.</a:t>
            </a: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40000"/>
              </a:lnSpc>
              <a:defRPr sz="1200">
                <a:latin typeface="Courier"/>
                <a:ea typeface="Courier"/>
                <a:cs typeface="Courier"/>
                <a:sym typeface="Courier"/>
              </a:defRPr>
            </a:pPr>
            <a:r>
              <a:t>tasks call modules.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 txBox="1"/>
          <p:nvPr>
            <p:ph type="title"/>
          </p:nvPr>
        </p:nvSpPr>
        <p:spPr>
          <a:xfrm>
            <a:off x="1218477" y="337918"/>
            <a:ext cx="10408247" cy="989698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100"/>
              </a:spcBef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Example of an ansible playbook</a:t>
            </a:r>
          </a:p>
        </p:txBody>
      </p:sp>
      <p:sp>
        <p:nvSpPr>
          <p:cNvPr id="129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—…"/>
          <p:cNvSpPr txBox="1"/>
          <p:nvPr/>
        </p:nvSpPr>
        <p:spPr>
          <a:xfrm>
            <a:off x="2828795" y="1544460"/>
            <a:ext cx="6873142" cy="451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—</a:t>
            </a: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- hosts: webservers</a:t>
            </a: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remote_user: root</a:t>
            </a: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tasks:</a:t>
            </a: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- name: ensure apache is at the latest version</a:t>
            </a: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    yum: name=httpd state=latest</a:t>
            </a: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- name: ensure apache is running</a:t>
            </a:r>
          </a:p>
          <a:p>
            <a:pPr defTabSz="457200">
              <a:defRPr sz="2400">
                <a:latin typeface="+mj-lt"/>
                <a:ea typeface="+mj-ea"/>
                <a:cs typeface="+mj-cs"/>
                <a:sym typeface="Helvetica"/>
              </a:defRPr>
            </a:pPr>
            <a:r>
              <a:t>    service: name=httpd state=started enabled=yes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2"/>
          <p:cNvSpPr txBox="1"/>
          <p:nvPr>
            <p:ph type="title"/>
          </p:nvPr>
        </p:nvSpPr>
        <p:spPr>
          <a:xfrm>
            <a:off x="1177153" y="337918"/>
            <a:ext cx="10449571" cy="707619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100"/>
              </a:spcBef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Doing More with Playbooks</a:t>
            </a:r>
          </a:p>
        </p:txBody>
      </p:sp>
      <p:sp>
        <p:nvSpPr>
          <p:cNvPr id="133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Here are some more essential playbook features that you can apply:…"/>
          <p:cNvSpPr txBox="1"/>
          <p:nvPr/>
        </p:nvSpPr>
        <p:spPr>
          <a:xfrm>
            <a:off x="1290953" y="1820545"/>
            <a:ext cx="9805980" cy="3216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Here are some more essential playbook features that you can apply:</a:t>
            </a:r>
          </a:p>
          <a:p>
            <a:pPr defTabSz="457200">
              <a:lnSpc>
                <a:spcPct val="80000"/>
              </a:lnSpc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Templates </a:t>
            </a:r>
          </a:p>
          <a:p>
            <a:pPr defTabSz="457200">
              <a:lnSpc>
                <a:spcPct val="90000"/>
              </a:lnSpc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Loops </a:t>
            </a: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Conditionals </a:t>
            </a: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Tags </a:t>
            </a: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2"/>
          <p:cNvSpPr txBox="1"/>
          <p:nvPr>
            <p:ph type="title"/>
          </p:nvPr>
        </p:nvSpPr>
        <p:spPr>
          <a:xfrm>
            <a:off x="457073" y="337918"/>
            <a:ext cx="10265569" cy="707619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100"/>
              </a:spcBef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Loops</a:t>
            </a:r>
          </a:p>
        </p:txBody>
      </p:sp>
      <p:sp>
        <p:nvSpPr>
          <p:cNvPr id="137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Loops can do one task on multiple things,…"/>
          <p:cNvSpPr txBox="1"/>
          <p:nvPr/>
        </p:nvSpPr>
        <p:spPr>
          <a:xfrm>
            <a:off x="1826580" y="1470545"/>
            <a:ext cx="729859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Loops can do one task on multiple things, </a:t>
            </a:r>
          </a:p>
          <a:p>
            <a:pPr defTabSz="457200"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such as create a lot of users, </a:t>
            </a:r>
          </a:p>
          <a:p>
            <a:pPr defTabSz="457200"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install a lot of packages, </a:t>
            </a:r>
          </a:p>
          <a:p>
            <a:pPr defTabSz="457200">
              <a:defRPr sz="1600">
                <a:latin typeface="Courier"/>
                <a:ea typeface="Courier"/>
                <a:cs typeface="Courier"/>
                <a:sym typeface="Courier"/>
              </a:defRPr>
            </a:pPr>
            <a:r>
              <a:t>or repeat a polling step until a certain result is reached.</a:t>
            </a:r>
          </a:p>
        </p:txBody>
      </p:sp>
      <p:sp>
        <p:nvSpPr>
          <p:cNvPr id="139" name="yum:…"/>
          <p:cNvSpPr txBox="1"/>
          <p:nvPr/>
        </p:nvSpPr>
        <p:spPr>
          <a:xfrm>
            <a:off x="3868699" y="2952194"/>
            <a:ext cx="3625154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20315" indent="-120315" defTabSz="457200">
              <a:lnSpc>
                <a:spcPts val="4000"/>
              </a:lnSpc>
              <a:buSzPct val="100000"/>
              <a:buChar char="-"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yum: </a:t>
            </a:r>
          </a:p>
          <a:p>
            <a:pPr marL="120315" indent="-120315" defTabSz="457200">
              <a:lnSpc>
                <a:spcPts val="4000"/>
              </a:lnSpc>
              <a:buSzPct val="100000"/>
              <a:buChar char="-"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name: "{{ item }}" </a:t>
            </a: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state: latest </a:t>
            </a: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with_items: </a:t>
            </a:r>
          </a:p>
          <a:p>
            <a:pPr marL="120315" indent="-120315" defTabSz="457200">
              <a:lnSpc>
                <a:spcPts val="4000"/>
              </a:lnSpc>
              <a:buSzPct val="100000"/>
              <a:buChar char="-"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-httpd </a:t>
            </a: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mod_wsgi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 2"/>
          <p:cNvSpPr txBox="1"/>
          <p:nvPr>
            <p:ph type="title"/>
          </p:nvPr>
        </p:nvSpPr>
        <p:spPr>
          <a:xfrm>
            <a:off x="403098" y="337918"/>
            <a:ext cx="10614026" cy="707619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100"/>
              </a:spcBef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Conditionals</a:t>
            </a:r>
          </a:p>
        </p:txBody>
      </p:sp>
      <p:sp>
        <p:nvSpPr>
          <p:cNvPr id="142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Ansible supports the conditional execution of a task based on the run-time evaluation of variable, fact, or previous task result."/>
          <p:cNvSpPr txBox="1"/>
          <p:nvPr/>
        </p:nvSpPr>
        <p:spPr>
          <a:xfrm>
            <a:off x="1044129" y="1686088"/>
            <a:ext cx="9331963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9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Ansible supports the conditional execution of a task based on the run-time evaluation of variable, fact, or previous task result.</a:t>
            </a:r>
          </a:p>
        </p:txBody>
      </p:sp>
      <p:sp>
        <p:nvSpPr>
          <p:cNvPr id="144" name="yum:…"/>
          <p:cNvSpPr txBox="1"/>
          <p:nvPr/>
        </p:nvSpPr>
        <p:spPr>
          <a:xfrm>
            <a:off x="3900172" y="3294379"/>
            <a:ext cx="6140163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65626" indent="-65626" defTabSz="457200">
              <a:lnSpc>
                <a:spcPts val="4000"/>
              </a:lnSpc>
              <a:buSzPct val="100000"/>
              <a:buChar char="-"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yum: </a:t>
            </a:r>
          </a:p>
          <a:p>
            <a:pPr marL="65626" indent="-65626" defTabSz="457200">
              <a:lnSpc>
                <a:spcPts val="4000"/>
              </a:lnSpc>
              <a:buSzPct val="100000"/>
              <a:buChar char="-"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name: httpd </a:t>
            </a: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state: latest </a:t>
            </a:r>
          </a:p>
          <a:p>
            <a:pPr defTabSz="457200">
              <a:lnSpc>
                <a:spcPts val="4000"/>
              </a:lnSpc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 when: ansible_os_family == "RedHat"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 txBox="1"/>
          <p:nvPr>
            <p:ph type="title"/>
          </p:nvPr>
        </p:nvSpPr>
        <p:spPr>
          <a:xfrm>
            <a:off x="1133496" y="337918"/>
            <a:ext cx="10493228" cy="707619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100"/>
              </a:spcBef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Tags</a:t>
            </a:r>
          </a:p>
        </p:txBody>
      </p:sp>
      <p:sp>
        <p:nvSpPr>
          <p:cNvPr id="147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Tags are useful to be able to run a subset of a playbook on-demand.…"/>
          <p:cNvSpPr txBox="1"/>
          <p:nvPr/>
        </p:nvSpPr>
        <p:spPr>
          <a:xfrm>
            <a:off x="2230753" y="1663770"/>
            <a:ext cx="9043856" cy="415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Tags are useful to be able to run a subset of a playbook on-demand.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87502" indent="-87502" defTabSz="457200">
              <a:buSzPct val="100000"/>
              <a:buChar char="-"/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yum: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name: "{{ item }}"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state: latest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with_items: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- httpd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- mod_wsgi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tags: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- packages </a:t>
            </a:r>
          </a:p>
          <a:p>
            <a:pPr marL="87502" indent="-87502" defTabSz="457200">
              <a:buSzPct val="100000"/>
              <a:buChar char="-"/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- template: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src: templates/httpd.conf.j2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dest: /etc/httpd/conf/httpd.conf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tags: 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 - configuration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2"/>
          <p:cNvSpPr txBox="1"/>
          <p:nvPr>
            <p:ph type="title"/>
          </p:nvPr>
        </p:nvSpPr>
        <p:spPr>
          <a:xfrm>
            <a:off x="457073" y="337918"/>
            <a:ext cx="10129739" cy="707619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100"/>
              </a:spcBef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Blocks</a:t>
            </a:r>
          </a:p>
        </p:txBody>
      </p:sp>
      <p:sp>
        <p:nvSpPr>
          <p:cNvPr id="151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Blocks cut down on repetitive task directives, allow for logical grouping of tasks and even in play error handling"/>
          <p:cNvSpPr txBox="1"/>
          <p:nvPr/>
        </p:nvSpPr>
        <p:spPr>
          <a:xfrm>
            <a:off x="719453" y="1727270"/>
            <a:ext cx="9604978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Blocks cut down on repetitive task directives, allow for logical grouping of tasks and even in play error handling</a:t>
            </a:r>
          </a:p>
        </p:txBody>
      </p:sp>
      <p:sp>
        <p:nvSpPr>
          <p:cNvPr id="153" name="- block:…"/>
          <p:cNvSpPr txBox="1"/>
          <p:nvPr/>
        </p:nvSpPr>
        <p:spPr>
          <a:xfrm>
            <a:off x="3463597" y="2881629"/>
            <a:ext cx="5705753" cy="358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- block: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- yum: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name: "{{ item }}"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state: latest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with_items: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- httpd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- mod_wsgi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- template: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src: templates/httpd.conf.j2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dest: /etc/httpd/conf/httpd.conf</a:t>
            </a:r>
          </a:p>
          <a:p>
            <a:pPr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when: ansible_os_family == "RedHat"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 2"/>
          <p:cNvSpPr txBox="1"/>
          <p:nvPr>
            <p:ph type="title"/>
          </p:nvPr>
        </p:nvSpPr>
        <p:spPr>
          <a:xfrm>
            <a:off x="457073" y="337918"/>
            <a:ext cx="10129739" cy="707619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100"/>
              </a:spcBef>
              <a:defRPr spc="-100" sz="3600">
                <a:solidFill>
                  <a:srgbClr val="FFFFFF"/>
                </a:solidFill>
              </a:defRPr>
            </a:lvl1pPr>
          </a:lstStyle>
          <a:p>
            <a:pPr/>
            <a:r>
              <a:t>Blocks</a:t>
            </a:r>
          </a:p>
        </p:txBody>
      </p:sp>
      <p:sp>
        <p:nvSpPr>
          <p:cNvPr id="156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tasks:…"/>
          <p:cNvSpPr txBox="1"/>
          <p:nvPr/>
        </p:nvSpPr>
        <p:spPr>
          <a:xfrm>
            <a:off x="3215919" y="1136720"/>
            <a:ext cx="4612046" cy="564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 tasks:</a:t>
            </a:r>
          </a:p>
          <a:p>
            <a:pPr>
              <a:defRPr sz="1600"/>
            </a:pPr>
            <a:r>
              <a:t>   - name: Install, configure, and start Apache</a:t>
            </a:r>
          </a:p>
          <a:p>
            <a:pPr>
              <a:defRPr sz="1600"/>
            </a:pPr>
            <a:r>
              <a:t>     block:</a:t>
            </a:r>
          </a:p>
          <a:p>
            <a:pPr>
              <a:defRPr sz="1600"/>
            </a:pPr>
            <a:r>
              <a:t>       - name: install httpd and memcached</a:t>
            </a:r>
          </a:p>
          <a:p>
            <a:pPr>
              <a:defRPr sz="1600"/>
            </a:pPr>
            <a:r>
              <a:t>         yum:</a:t>
            </a:r>
          </a:p>
          <a:p>
            <a:pPr>
              <a:defRPr sz="1600"/>
            </a:pPr>
            <a:r>
              <a:t>           name:</a:t>
            </a:r>
          </a:p>
          <a:p>
            <a:pPr>
              <a:defRPr sz="1600"/>
            </a:pPr>
            <a:r>
              <a:t>           - httpd</a:t>
            </a:r>
          </a:p>
          <a:p>
            <a:pPr>
              <a:defRPr sz="1600"/>
            </a:pPr>
            <a:r>
              <a:t>           - memcached</a:t>
            </a:r>
          </a:p>
          <a:p>
            <a:pPr>
              <a:defRPr sz="1600"/>
            </a:pPr>
            <a:r>
              <a:t>           state: present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   - name: apply the foo config template</a:t>
            </a:r>
          </a:p>
          <a:p>
            <a:pPr>
              <a:defRPr sz="1600"/>
            </a:pPr>
            <a:r>
              <a:t>         template:</a:t>
            </a:r>
          </a:p>
          <a:p>
            <a:pPr>
              <a:defRPr sz="1600"/>
            </a:pPr>
            <a:r>
              <a:t>           src: templates/src.j2</a:t>
            </a:r>
          </a:p>
          <a:p>
            <a:pPr>
              <a:defRPr sz="1600"/>
            </a:pPr>
            <a:r>
              <a:t>           dest: /etc/foo.conf</a:t>
            </a:r>
          </a:p>
          <a:p>
            <a:pPr>
              <a:defRPr sz="1600"/>
            </a:pPr>
            <a:r>
              <a:t>       - name: start service bar and enable it</a:t>
            </a:r>
          </a:p>
          <a:p>
            <a:pPr>
              <a:defRPr sz="1600"/>
            </a:pPr>
            <a:r>
              <a:t>         service:</a:t>
            </a:r>
          </a:p>
          <a:p>
            <a:pPr>
              <a:defRPr sz="1600"/>
            </a:pPr>
            <a:r>
              <a:t>           name: bar</a:t>
            </a:r>
          </a:p>
          <a:p>
            <a:pPr>
              <a:defRPr sz="1600"/>
            </a:pPr>
            <a:r>
              <a:t>           state: started</a:t>
            </a:r>
          </a:p>
          <a:p>
            <a:pPr>
              <a:defRPr sz="1600"/>
            </a:pPr>
            <a:r>
              <a:t>           enabled: True</a:t>
            </a:r>
          </a:p>
          <a:p>
            <a:pPr>
              <a:defRPr sz="1600"/>
            </a:pPr>
            <a:r>
              <a:t>     when: ansible_facts['distribution'] == 'CentOS'</a:t>
            </a:r>
          </a:p>
          <a:p>
            <a:pPr>
              <a:defRPr sz="1600"/>
            </a:pPr>
            <a:r>
              <a:t>     become: true</a:t>
            </a:r>
          </a:p>
          <a:p>
            <a:pPr>
              <a:defRPr sz="1600"/>
            </a:pPr>
            <a:r>
              <a:t>     become_user: root</a:t>
            </a:r>
          </a:p>
          <a:p>
            <a:pPr>
              <a:defRPr sz="1600"/>
            </a:pPr>
            <a:r>
              <a:t>     ignore_errors: 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2"/>
          <p:cNvSpPr txBox="1"/>
          <p:nvPr>
            <p:ph type="title"/>
          </p:nvPr>
        </p:nvSpPr>
        <p:spPr>
          <a:xfrm>
            <a:off x="916019" y="163829"/>
            <a:ext cx="10667181" cy="908646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200"/>
              </a:spcBef>
              <a:defRPr spc="-300" sz="3600">
                <a:solidFill>
                  <a:srgbClr val="FFFFFF"/>
                </a:solidFill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160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There are over 1000 modules provided by Ansible to automate…"/>
          <p:cNvSpPr txBox="1"/>
          <p:nvPr/>
        </p:nvSpPr>
        <p:spPr>
          <a:xfrm>
            <a:off x="1282881" y="1411235"/>
            <a:ext cx="9933457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There are over 1000 modules provided by Ansible to automate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every part of the environment. Modules are like plugins that do the actual work in Ansible, they are what gets executed in each playbook task.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Each module is mostly standalone and can be written in a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standard scripting language (such as Python, Perl, Ruby, Bash, etc.). 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One of the guiding properties of modules is idempotency,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which means that even if an operation is repeated multiple times, it will always place the system into the same state.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object 4"/>
          <p:cNvSpPr txBox="1"/>
          <p:nvPr>
            <p:ph type="title"/>
          </p:nvPr>
        </p:nvSpPr>
        <p:spPr>
          <a:xfrm>
            <a:off x="463550" y="250444"/>
            <a:ext cx="10225683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79" name="What is Ansible"/>
          <p:cNvSpPr txBox="1"/>
          <p:nvPr/>
        </p:nvSpPr>
        <p:spPr>
          <a:xfrm>
            <a:off x="3981296" y="439674"/>
            <a:ext cx="392460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What is Ansible</a:t>
            </a:r>
          </a:p>
        </p:txBody>
      </p:sp>
      <p:sp>
        <p:nvSpPr>
          <p:cNvPr id="80" name="Ansible is an open-source configuration management and…"/>
          <p:cNvSpPr txBox="1"/>
          <p:nvPr/>
        </p:nvSpPr>
        <p:spPr>
          <a:xfrm>
            <a:off x="562894" y="1897379"/>
            <a:ext cx="10026995" cy="326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Ansible is an open-source configuration management and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provisioning tool, similar to Chef, Puppet or Salt.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It uses SSH to connect to servers and run the configured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Tasks. Ansible lets you control and configure nodes from a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single machine.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What makes it different from other management software is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that Ansible uses SSH infrastructure. The project was founded</a:t>
            </a:r>
          </a:p>
          <a:p>
            <a:pPr defTabSz="457200"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t>in 2013 and bought by Red Hat in 2015.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2"/>
          <p:cNvSpPr txBox="1"/>
          <p:nvPr>
            <p:ph type="title"/>
          </p:nvPr>
        </p:nvSpPr>
        <p:spPr>
          <a:xfrm>
            <a:off x="1225131" y="163829"/>
            <a:ext cx="10409486" cy="1143001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200"/>
              </a:spcBef>
              <a:defRPr spc="-300" sz="3600">
                <a:solidFill>
                  <a:srgbClr val="FFFFFF"/>
                </a:solidFill>
              </a:defRPr>
            </a:lvl1pPr>
          </a:lstStyle>
          <a:p>
            <a:pPr/>
            <a:r>
              <a:t>Example of Modules</a:t>
            </a:r>
          </a:p>
        </p:txBody>
      </p:sp>
      <p:sp>
        <p:nvSpPr>
          <p:cNvPr id="164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There are lots of modules such as :…"/>
          <p:cNvSpPr txBox="1"/>
          <p:nvPr/>
        </p:nvSpPr>
        <p:spPr>
          <a:xfrm>
            <a:off x="1944883" y="1725930"/>
            <a:ext cx="8969981" cy="340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There are lots of modules such as :</a:t>
            </a: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Service, file, copy, iptables etc.</a:t>
            </a: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Any Module can be used as :</a:t>
            </a: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ansible 127.0.0.1 -m service -a "name=httpd state=started"</a:t>
            </a: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ansible localhost -m 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object 2"/>
          <p:cNvSpPr txBox="1"/>
          <p:nvPr>
            <p:ph type="title"/>
          </p:nvPr>
        </p:nvSpPr>
        <p:spPr>
          <a:xfrm>
            <a:off x="1053708" y="163829"/>
            <a:ext cx="10529492" cy="1143001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200"/>
              </a:spcBef>
              <a:defRPr spc="-300" sz="3600">
                <a:solidFill>
                  <a:srgbClr val="FFFFFF"/>
                </a:solidFill>
              </a:defRPr>
            </a:lvl1pPr>
          </a:lstStyle>
          <a:p>
            <a:pPr/>
            <a:r>
              <a:t>Roles</a:t>
            </a:r>
          </a:p>
        </p:txBody>
      </p:sp>
      <p:sp>
        <p:nvSpPr>
          <p:cNvPr id="168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Roles are a way to group tasks together into one container.…"/>
          <p:cNvSpPr txBox="1"/>
          <p:nvPr/>
        </p:nvSpPr>
        <p:spPr>
          <a:xfrm>
            <a:off x="1857301" y="1489720"/>
            <a:ext cx="9279097" cy="472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Roles are a way to group tasks together into one container.</a:t>
            </a:r>
          </a:p>
          <a:p>
            <a:pPr defTabSz="457200">
              <a:lnSpc>
                <a:spcPct val="60000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We could have a role for setting up MySQL, another one for configuring iptables etc.</a:t>
            </a:r>
          </a:p>
          <a:p>
            <a:pPr defTabSz="457200">
              <a:lnSpc>
                <a:spcPct val="70000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Roles makes it easy to configure hosts. Any role can be performed on any host or group of hosts such as:</a:t>
            </a:r>
          </a:p>
          <a:p>
            <a:pPr defTabSz="457200">
              <a:lnSpc>
                <a:spcPct val="70000"/>
              </a:lnSpc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- hosts: all</a:t>
            </a:r>
          </a:p>
          <a:p>
            <a:pPr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roles:</a:t>
            </a:r>
          </a:p>
          <a:p>
            <a:pPr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- role_1</a:t>
            </a:r>
          </a:p>
          <a:p>
            <a:pPr defTabSz="457200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- role_2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2"/>
          <p:cNvSpPr txBox="1"/>
          <p:nvPr>
            <p:ph type="title"/>
          </p:nvPr>
        </p:nvSpPr>
        <p:spPr>
          <a:xfrm>
            <a:off x="620044" y="227329"/>
            <a:ext cx="10249248" cy="1143001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200"/>
              </a:spcBef>
              <a:defRPr spc="-300" sz="3600">
                <a:solidFill>
                  <a:srgbClr val="FFFFFF"/>
                </a:solidFill>
              </a:defRPr>
            </a:lvl1pPr>
          </a:lstStyle>
          <a:p>
            <a:pPr/>
            <a:r>
              <a:t>Roles</a:t>
            </a:r>
          </a:p>
        </p:txBody>
      </p:sp>
      <p:sp>
        <p:nvSpPr>
          <p:cNvPr id="172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Improves readability and maintainability of complex plays…"/>
          <p:cNvSpPr txBox="1"/>
          <p:nvPr/>
        </p:nvSpPr>
        <p:spPr>
          <a:xfrm>
            <a:off x="1075581" y="1959620"/>
            <a:ext cx="9338173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Improves readability and maintainability of complex plays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Eases sharing, reuse and standardization of automation processes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Enables Ansible content to exist independently of playbooks, projects &amp; even organizations</a:t>
            </a: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Provides functional conveniences such as file path resolution and default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2"/>
          <p:cNvSpPr txBox="1"/>
          <p:nvPr>
            <p:ph type="title"/>
          </p:nvPr>
        </p:nvSpPr>
        <p:spPr>
          <a:xfrm>
            <a:off x="369099" y="163829"/>
            <a:ext cx="11214101" cy="1143001"/>
          </a:xfrm>
          <a:prstGeom prst="rect">
            <a:avLst/>
          </a:prstGeom>
          <a:solidFill>
            <a:srgbClr val="CE7142"/>
          </a:solidFill>
        </p:spPr>
        <p:txBody>
          <a:bodyPr anchor="ctr"/>
          <a:lstStyle>
            <a:lvl1pPr indent="1270" algn="ctr">
              <a:spcBef>
                <a:spcPts val="2200"/>
              </a:spcBef>
              <a:defRPr spc="-300" sz="3600">
                <a:solidFill>
                  <a:srgbClr val="FFFFFF"/>
                </a:solidFill>
              </a:defRPr>
            </a:lvl1pPr>
          </a:lstStyle>
          <a:p>
            <a:pPr/>
            <a:r>
              <a:t>Project with Roles Example</a:t>
            </a:r>
          </a:p>
        </p:txBody>
      </p:sp>
      <p:sp>
        <p:nvSpPr>
          <p:cNvPr id="176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site.yml…"/>
          <p:cNvSpPr txBox="1"/>
          <p:nvPr/>
        </p:nvSpPr>
        <p:spPr>
          <a:xfrm>
            <a:off x="4923678" y="1794520"/>
            <a:ext cx="1613147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site.yml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roles/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common/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files/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templates/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tasks/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handlers/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vars/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defaults/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meta/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apache/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files/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templates/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tasks/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handlers/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vars/</a:t>
            </a:r>
          </a:p>
          <a:p>
            <a:pPr defTabSz="457200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defaults/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2"/>
          <p:cNvSpPr txBox="1"/>
          <p:nvPr/>
        </p:nvSpPr>
        <p:spPr>
          <a:xfrm>
            <a:off x="8119871" y="5355335"/>
            <a:ext cx="3625851" cy="259222"/>
          </a:xfrm>
          <a:prstGeom prst="rect">
            <a:avLst/>
          </a:prstGeom>
          <a:solidFill>
            <a:srgbClr val="46525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500"/>
              </a:spcBef>
              <a:defRPr spc="-9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3A89B3"/>
                </a:solidFill>
                <a:uFill>
                  <a:solidFill>
                    <a:srgbClr val="3A89B3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training@laksans.com</a:t>
            </a:r>
          </a:p>
        </p:txBody>
      </p:sp>
      <p:sp>
        <p:nvSpPr>
          <p:cNvPr id="180" name="object 3"/>
          <p:cNvSpPr txBox="1"/>
          <p:nvPr/>
        </p:nvSpPr>
        <p:spPr>
          <a:xfrm>
            <a:off x="8119871" y="2638550"/>
            <a:ext cx="3625851" cy="2652044"/>
          </a:xfrm>
          <a:prstGeom prst="rect">
            <a:avLst/>
          </a:prstGeom>
          <a:solidFill>
            <a:srgbClr val="CE71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ctr">
              <a:spcBef>
                <a:spcPts val="2400"/>
              </a:spcBef>
              <a:defRPr spc="30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THANK</a:t>
            </a:r>
            <a:r>
              <a:rPr spc="-545"/>
              <a:t> </a:t>
            </a:r>
            <a:r>
              <a:rPr spc="-114"/>
              <a:t>YOU!</a:t>
            </a:r>
          </a:p>
        </p:txBody>
      </p:sp>
      <p:sp>
        <p:nvSpPr>
          <p:cNvPr id="181" name="object 4"/>
          <p:cNvSpPr/>
          <p:nvPr/>
        </p:nvSpPr>
        <p:spPr>
          <a:xfrm>
            <a:off x="575111" y="1144715"/>
            <a:ext cx="7287467" cy="47592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object 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object 4"/>
          <p:cNvSpPr txBox="1"/>
          <p:nvPr>
            <p:ph type="title"/>
          </p:nvPr>
        </p:nvSpPr>
        <p:spPr>
          <a:xfrm>
            <a:off x="285750" y="250444"/>
            <a:ext cx="10440690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84" name="Why Ansible"/>
          <p:cNvSpPr txBox="1"/>
          <p:nvPr/>
        </p:nvSpPr>
        <p:spPr>
          <a:xfrm>
            <a:off x="4133696" y="439674"/>
            <a:ext cx="317917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Why Ansible</a:t>
            </a:r>
          </a:p>
        </p:txBody>
      </p:sp>
      <p:sp>
        <p:nvSpPr>
          <p:cNvPr id="85" name="No Agent- As long as the box can be ssh’d into and it has python,…"/>
          <p:cNvSpPr txBox="1"/>
          <p:nvPr/>
        </p:nvSpPr>
        <p:spPr>
          <a:xfrm>
            <a:off x="453145" y="1757679"/>
            <a:ext cx="10105900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No Agent- As long as the box can be ssh’d into and it has python,</a:t>
            </a: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it can be configured with Ansible.</a:t>
            </a: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 Idempotent- Ansible’s whole architecture is structured around the</a:t>
            </a: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concept of idempotency. The core idea here is that you only do</a:t>
            </a: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things if they are needed and that things are repeatable without</a:t>
            </a: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side effects.</a:t>
            </a: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Tiny Learning Curve- Ansible is quite easy to learn. It doesn’t</a:t>
            </a:r>
          </a:p>
          <a:p>
            <a:pPr defTabSz="457200">
              <a:defRPr sz="1850">
                <a:latin typeface="Courier"/>
                <a:ea typeface="Courier"/>
                <a:cs typeface="Courier"/>
                <a:sym typeface="Courier"/>
              </a:defRPr>
            </a:pPr>
            <a:r>
              <a:t>require any extra knowledge.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object 4"/>
          <p:cNvSpPr txBox="1"/>
          <p:nvPr>
            <p:ph type="title"/>
          </p:nvPr>
        </p:nvSpPr>
        <p:spPr>
          <a:xfrm>
            <a:off x="948159" y="250444"/>
            <a:ext cx="10702082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89" name="Ansible Use Cases"/>
          <p:cNvSpPr txBox="1"/>
          <p:nvPr/>
        </p:nvSpPr>
        <p:spPr>
          <a:xfrm>
            <a:off x="4133696" y="439674"/>
            <a:ext cx="482501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Ansible Use Cases</a:t>
            </a:r>
          </a:p>
        </p:txBody>
      </p:sp>
      <p:sp>
        <p:nvSpPr>
          <p:cNvPr id="90" name="Provisioning…"/>
          <p:cNvSpPr txBox="1"/>
          <p:nvPr/>
        </p:nvSpPr>
        <p:spPr>
          <a:xfrm>
            <a:off x="4316852" y="1948179"/>
            <a:ext cx="4917517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Provisioning</a:t>
            </a:r>
          </a:p>
          <a:p>
            <a:pPr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Configuration Management</a:t>
            </a: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App Deployment</a:t>
            </a: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Continuous Delivery</a:t>
            </a: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t>Security &amp; Compliance</a:t>
            </a:r>
          </a:p>
          <a:p>
            <a:pPr marL="240631" indent="-240631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110289" indent="-110289" defTabSz="457200">
              <a:buSzPct val="100000"/>
              <a:buChar char="●"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sz="1100"/>
              <a:t> </a:t>
            </a:r>
            <a:r>
              <a:t>Orchestration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object 4"/>
          <p:cNvSpPr txBox="1"/>
          <p:nvPr>
            <p:ph type="title"/>
          </p:nvPr>
        </p:nvSpPr>
        <p:spPr>
          <a:xfrm>
            <a:off x="1562992" y="250444"/>
            <a:ext cx="10330559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94" name="Architecture of Ansible"/>
          <p:cNvSpPr txBox="1"/>
          <p:nvPr/>
        </p:nvSpPr>
        <p:spPr>
          <a:xfrm>
            <a:off x="3435196" y="439674"/>
            <a:ext cx="566431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Architecture of Ansible</a:t>
            </a:r>
          </a:p>
        </p:txBody>
      </p:sp>
      <p:sp>
        <p:nvSpPr>
          <p:cNvPr id="95" name="Text"/>
          <p:cNvSpPr txBox="1"/>
          <p:nvPr/>
        </p:nvSpPr>
        <p:spPr>
          <a:xfrm>
            <a:off x="1472052" y="1605279"/>
            <a:ext cx="628202" cy="421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defTabSz="457200">
              <a:defRPr sz="225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494" y="1576583"/>
            <a:ext cx="8411151" cy="4912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object 4"/>
          <p:cNvSpPr txBox="1"/>
          <p:nvPr>
            <p:ph type="title"/>
          </p:nvPr>
        </p:nvSpPr>
        <p:spPr>
          <a:xfrm>
            <a:off x="1453381" y="250444"/>
            <a:ext cx="10531872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100" name="Inventory"/>
          <p:cNvSpPr txBox="1"/>
          <p:nvPr/>
        </p:nvSpPr>
        <p:spPr>
          <a:xfrm>
            <a:off x="5517996" y="439674"/>
            <a:ext cx="2402642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Inventory</a:t>
            </a:r>
          </a:p>
        </p:txBody>
      </p:sp>
      <p:sp>
        <p:nvSpPr>
          <p:cNvPr id="101" name="Inventory is a collection of hosts (nodes) with associated data and groupings that Ansible can connect and manage.…"/>
          <p:cNvSpPr txBox="1"/>
          <p:nvPr/>
        </p:nvSpPr>
        <p:spPr>
          <a:xfrm>
            <a:off x="1782259" y="1744979"/>
            <a:ext cx="10070150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Inventory is a collection of hosts (nodes) with associated data and groupings that Ansible can connect and manage. </a:t>
            </a: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Hosts (nodes) </a:t>
            </a: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Groups </a:t>
            </a: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Inventory-specific data (variables) </a:t>
            </a: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Static or dynamic sources</a:t>
            </a: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By default, the Inventory is described by a configuration file, whose default location is in./etc/ansible/hosts</a:t>
            </a: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The configuration file lists either the IP address or hostname of each node that is accessible by Ansible.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object 4"/>
          <p:cNvSpPr txBox="1"/>
          <p:nvPr>
            <p:ph type="title"/>
          </p:nvPr>
        </p:nvSpPr>
        <p:spPr>
          <a:xfrm>
            <a:off x="488950" y="250444"/>
            <a:ext cx="10467281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105" name="Example of an Inventory file"/>
          <p:cNvSpPr txBox="1"/>
          <p:nvPr/>
        </p:nvSpPr>
        <p:spPr>
          <a:xfrm>
            <a:off x="2596177" y="312674"/>
            <a:ext cx="6999646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Example of an Inventory file</a:t>
            </a:r>
          </a:p>
        </p:txBody>
      </p:sp>
      <p:sp>
        <p:nvSpPr>
          <p:cNvPr id="106" name="mail.example.com…"/>
          <p:cNvSpPr txBox="1"/>
          <p:nvPr/>
        </p:nvSpPr>
        <p:spPr>
          <a:xfrm>
            <a:off x="4037452" y="2024379"/>
            <a:ext cx="3861412" cy="453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mail.example.com</a:t>
            </a: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t>[webservers]</a:t>
            </a: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t>foo.example.com</a:t>
            </a: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bar.example.com</a:t>
            </a: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t>[dbservers]</a:t>
            </a: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t>one.example.com</a:t>
            </a: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t>two.example.com</a:t>
            </a:r>
          </a:p>
          <a:p>
            <a:pPr defTabSz="457200">
              <a:defRPr sz="2900">
                <a:latin typeface="Courier"/>
                <a:ea typeface="Courier"/>
                <a:cs typeface="Courier"/>
                <a:sym typeface="Courier"/>
              </a:defRPr>
            </a:pPr>
            <a:r>
              <a:t>three.example.com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object 4"/>
          <p:cNvSpPr txBox="1"/>
          <p:nvPr>
            <p:ph type="title"/>
          </p:nvPr>
        </p:nvSpPr>
        <p:spPr>
          <a:xfrm>
            <a:off x="638596" y="250444"/>
            <a:ext cx="10914808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110" name="Ad-Hoc Commands"/>
          <p:cNvSpPr txBox="1"/>
          <p:nvPr/>
        </p:nvSpPr>
        <p:spPr>
          <a:xfrm>
            <a:off x="4133696" y="439674"/>
            <a:ext cx="497972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Ad-Hoc Commands</a:t>
            </a:r>
          </a:p>
        </p:txBody>
      </p:sp>
      <p:sp>
        <p:nvSpPr>
          <p:cNvPr id="111" name="An ad-hoc command is a single Ansible task to perform quickly,…"/>
          <p:cNvSpPr txBox="1"/>
          <p:nvPr/>
        </p:nvSpPr>
        <p:spPr>
          <a:xfrm>
            <a:off x="1783390" y="1678313"/>
            <a:ext cx="839605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An ad-hoc command is a single Ansible task to perform quickly,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but don’t want to save for later.</a:t>
            </a:r>
          </a:p>
        </p:txBody>
      </p:sp>
      <p:sp>
        <p:nvSpPr>
          <p:cNvPr id="112" name="# check all my inventory hosts are ready to be…"/>
          <p:cNvSpPr txBox="1"/>
          <p:nvPr/>
        </p:nvSpPr>
        <p:spPr>
          <a:xfrm>
            <a:off x="2934463" y="2751853"/>
            <a:ext cx="6323073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# check all my inventory hosts are ready to be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# managed by Ansible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$ ansible all -m ping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# collect and display the discovered facts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# for the localhost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$ ansible localhost -m setup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# run the uptime command on all hosts in the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# web group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$ ansible web -m command -a "uptime"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6"/>
          <p:cNvSpPr txBox="1"/>
          <p:nvPr>
            <p:ph type="sldNum" sz="quarter" idx="4294967295"/>
          </p:nvPr>
        </p:nvSpPr>
        <p:spPr>
          <a:xfrm>
            <a:off x="11602846" y="652971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5" name="object 4"/>
          <p:cNvSpPr txBox="1"/>
          <p:nvPr>
            <p:ph type="title"/>
          </p:nvPr>
        </p:nvSpPr>
        <p:spPr>
          <a:xfrm>
            <a:off x="377816" y="250444"/>
            <a:ext cx="10550535" cy="1143001"/>
          </a:xfrm>
          <a:prstGeom prst="rect">
            <a:avLst/>
          </a:prstGeom>
          <a:solidFill>
            <a:srgbClr val="CE7142"/>
          </a:solidFill>
        </p:spPr>
        <p:txBody>
          <a:bodyPr/>
          <a:lstStyle/>
          <a:p>
            <a:pPr indent="12700">
              <a:spcBef>
                <a:spcPts val="100"/>
              </a:spcBef>
              <a:defRPr spc="-100" sz="3600"/>
            </a:pPr>
          </a:p>
        </p:txBody>
      </p:sp>
      <p:sp>
        <p:nvSpPr>
          <p:cNvPr id="116" name="Tasks"/>
          <p:cNvSpPr txBox="1"/>
          <p:nvPr/>
        </p:nvSpPr>
        <p:spPr>
          <a:xfrm>
            <a:off x="5132118" y="439674"/>
            <a:ext cx="153251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400">
                <a:solidFill>
                  <a:srgbClr val="FDFAF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Tasks</a:t>
            </a:r>
          </a:p>
        </p:txBody>
      </p:sp>
      <p:sp>
        <p:nvSpPr>
          <p:cNvPr id="117" name="Tasks are the application of a module to perform a specific unit of work.…"/>
          <p:cNvSpPr txBox="1"/>
          <p:nvPr/>
        </p:nvSpPr>
        <p:spPr>
          <a:xfrm>
            <a:off x="843886" y="1877510"/>
            <a:ext cx="9821223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Tasks are the application of a module to perform a specific unit of work.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file: A directory should exist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yum: A package should be installed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service: A service should be running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template: Render a configuration file from a template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get_url: Fetch an archive file from a URL </a:t>
            </a: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ts val="3400"/>
              </a:lnSpc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git: Clone a source code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