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57" r:id="rId3"/>
    <p:sldId id="267" r:id="rId4"/>
    <p:sldId id="269" r:id="rId5"/>
    <p:sldId id="258" r:id="rId6"/>
    <p:sldId id="260" r:id="rId7"/>
    <p:sldId id="292" r:id="rId8"/>
    <p:sldId id="270" r:id="rId9"/>
    <p:sldId id="271" r:id="rId10"/>
    <p:sldId id="276" r:id="rId11"/>
    <p:sldId id="277" r:id="rId12"/>
    <p:sldId id="278" r:id="rId13"/>
    <p:sldId id="281" r:id="rId14"/>
    <p:sldId id="280" r:id="rId15"/>
    <p:sldId id="283" r:id="rId16"/>
    <p:sldId id="296" r:id="rId17"/>
    <p:sldId id="275" r:id="rId18"/>
    <p:sldId id="284" r:id="rId19"/>
    <p:sldId id="285" r:id="rId20"/>
    <p:sldId id="286" r:id="rId21"/>
    <p:sldId id="287" r:id="rId22"/>
    <p:sldId id="297" r:id="rId23"/>
    <p:sldId id="300" r:id="rId24"/>
    <p:sldId id="299" r:id="rId25"/>
    <p:sldId id="301" r:id="rId26"/>
    <p:sldId id="302" r:id="rId27"/>
    <p:sldId id="303" r:id="rId28"/>
    <p:sldId id="304" r:id="rId29"/>
    <p:sldId id="288" r:id="rId30"/>
    <p:sldId id="289" r:id="rId31"/>
    <p:sldId id="290" r:id="rId32"/>
    <p:sldId id="291" r:id="rId33"/>
    <p:sldId id="30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p:restoredTop sz="94676"/>
  </p:normalViewPr>
  <p:slideViewPr>
    <p:cSldViewPr>
      <p:cViewPr varScale="1">
        <p:scale>
          <a:sx n="81" d="100"/>
          <a:sy n="81" d="100"/>
        </p:scale>
        <p:origin x="14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60A574-E527-41A5-ACAB-BA3EA9311CC8}" type="datetimeFigureOut">
              <a:rPr lang="en-US" smtClean="0"/>
              <a:t>11/9/2019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3E6C053-6417-4AC6-8E04-26F252914A2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60A574-E527-41A5-ACAB-BA3EA9311CC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60A574-E527-41A5-ACAB-BA3EA9311CC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60A574-E527-41A5-ACAB-BA3EA9311CC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60A574-E527-41A5-ACAB-BA3EA9311CC8}"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C053-6417-4AC6-8E04-26F252914A2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60A574-E527-41A5-ACAB-BA3EA9311CC8}"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60A574-E527-41A5-ACAB-BA3EA9311CC8}"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E60A574-E527-41A5-ACAB-BA3EA9311CC8}"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0A574-E527-41A5-ACAB-BA3EA9311CC8}"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60A574-E527-41A5-ACAB-BA3EA9311CC8}"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6C053-6417-4AC6-8E04-26F252914A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60A574-E527-41A5-ACAB-BA3EA9311CC8}"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3E6C053-6417-4AC6-8E04-26F252914A2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60A574-E527-41A5-ACAB-BA3EA9311CC8}" type="datetimeFigureOut">
              <a:rPr lang="en-US" smtClean="0"/>
              <a:t>11/9/2019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E6C053-6417-4AC6-8E04-26F252914A2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DevOps? "/>
          <p:cNvPicPr>
            <a:picLocks noChangeAspect="1" noChangeArrowheads="1"/>
          </p:cNvPicPr>
          <p:nvPr/>
        </p:nvPicPr>
        <p:blipFill>
          <a:blip r:embed="rId2"/>
          <a:srcRect/>
          <a:stretch>
            <a:fillRect/>
          </a:stretch>
        </p:blipFill>
        <p:spPr bwMode="auto">
          <a:xfrm>
            <a:off x="-32657" y="304800"/>
            <a:ext cx="9144000" cy="6858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p>
        </p:txBody>
      </p:sp>
      <p:sp>
        <p:nvSpPr>
          <p:cNvPr id="3" name="Content Placeholder 2"/>
          <p:cNvSpPr>
            <a:spLocks noGrp="1"/>
          </p:cNvSpPr>
          <p:nvPr>
            <p:ph idx="1"/>
          </p:nvPr>
        </p:nvSpPr>
        <p:spPr/>
        <p:txBody>
          <a:bodyPr/>
          <a:lstStyle/>
          <a:p>
            <a:r>
              <a:rPr lang="en-US" dirty="0"/>
              <a:t> Integrate the code changes by each developer so that the main branch remains up-to-date</a:t>
            </a:r>
          </a:p>
        </p:txBody>
      </p:sp>
      <p:pic>
        <p:nvPicPr>
          <p:cNvPr id="23554" name="Picture 2"/>
          <p:cNvPicPr>
            <a:picLocks noChangeAspect="1" noChangeArrowheads="1"/>
          </p:cNvPicPr>
          <p:nvPr/>
        </p:nvPicPr>
        <p:blipFill>
          <a:blip r:embed="rId2"/>
          <a:srcRect/>
          <a:stretch>
            <a:fillRect/>
          </a:stretch>
        </p:blipFill>
        <p:spPr bwMode="auto">
          <a:xfrm>
            <a:off x="304800" y="3124200"/>
            <a:ext cx="8686800" cy="304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Continuous Delivery</a:t>
            </a:r>
          </a:p>
        </p:txBody>
      </p:sp>
      <p:sp>
        <p:nvSpPr>
          <p:cNvPr id="3" name="Content Placeholder 2"/>
          <p:cNvSpPr>
            <a:spLocks noGrp="1"/>
          </p:cNvSpPr>
          <p:nvPr>
            <p:ph idx="1"/>
          </p:nvPr>
        </p:nvSpPr>
        <p:spPr/>
        <p:txBody>
          <a:bodyPr>
            <a:normAutofit/>
          </a:bodyPr>
          <a:lstStyle/>
          <a:p>
            <a:r>
              <a:rPr lang="en-US" sz="2400" dirty="0"/>
              <a:t>Taking each CI build and run it through deployment procedures on production or production-equivalent environments.</a:t>
            </a:r>
          </a:p>
          <a:p>
            <a:endParaRPr lang="en-US" sz="2400" dirty="0"/>
          </a:p>
          <a:p>
            <a:endParaRPr lang="en-US" sz="2400" dirty="0"/>
          </a:p>
          <a:p>
            <a:endParaRPr lang="en-US" sz="2400" dirty="0"/>
          </a:p>
        </p:txBody>
      </p:sp>
      <p:pic>
        <p:nvPicPr>
          <p:cNvPr id="9" name="Picture 2"/>
          <p:cNvPicPr>
            <a:picLocks noChangeAspect="1" noChangeArrowheads="1"/>
          </p:cNvPicPr>
          <p:nvPr/>
        </p:nvPicPr>
        <p:blipFill>
          <a:blip r:embed="rId2"/>
          <a:srcRect/>
          <a:stretch>
            <a:fillRect/>
          </a:stretch>
        </p:blipFill>
        <p:spPr bwMode="auto">
          <a:xfrm>
            <a:off x="457200" y="3048000"/>
            <a:ext cx="8229600" cy="3505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a:bodyPr>
          <a:lstStyle/>
          <a:p>
            <a:r>
              <a:rPr lang="en-US" sz="2000" dirty="0"/>
              <a:t>Continuous Testing and continuous Monitoring</a:t>
            </a:r>
          </a:p>
        </p:txBody>
      </p:sp>
      <p:pic>
        <p:nvPicPr>
          <p:cNvPr id="30723" name="Picture 3"/>
          <p:cNvPicPr>
            <a:picLocks noChangeAspect="1" noChangeArrowheads="1"/>
          </p:cNvPicPr>
          <p:nvPr/>
        </p:nvPicPr>
        <p:blipFill>
          <a:blip r:embed="rId2"/>
          <a:srcRect/>
          <a:stretch>
            <a:fillRect/>
          </a:stretch>
        </p:blipFill>
        <p:spPr bwMode="auto">
          <a:xfrm>
            <a:off x="609600" y="914400"/>
            <a:ext cx="8153400" cy="2895600"/>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381000" y="3505200"/>
            <a:ext cx="8458200" cy="29908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457200" y="914400"/>
            <a:ext cx="8001000" cy="5029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a:bodyPr>
          <a:lstStyle/>
          <a:p>
            <a:r>
              <a:rPr lang="en-US" sz="2400" dirty="0"/>
              <a:t>Infrastructure as code and build &amp; delivery pipeline</a:t>
            </a:r>
          </a:p>
        </p:txBody>
      </p:sp>
      <p:pic>
        <p:nvPicPr>
          <p:cNvPr id="4" name="Picture 2"/>
          <p:cNvPicPr>
            <a:picLocks noChangeAspect="1" noChangeArrowheads="1"/>
          </p:cNvPicPr>
          <p:nvPr/>
        </p:nvPicPr>
        <p:blipFill>
          <a:blip r:embed="rId2"/>
          <a:srcRect/>
          <a:stretch>
            <a:fillRect/>
          </a:stretch>
        </p:blipFill>
        <p:spPr bwMode="auto">
          <a:xfrm>
            <a:off x="152400" y="3886200"/>
            <a:ext cx="8839200" cy="2971800"/>
          </a:xfrm>
          <a:prstGeom prst="rect">
            <a:avLst/>
          </a:prstGeom>
          <a:noFill/>
          <a:ln w="9525">
            <a:noFill/>
            <a:miter lim="800000"/>
            <a:headEnd/>
            <a:tailEnd/>
          </a:ln>
          <a:effectLst/>
        </p:spPr>
      </p:pic>
      <p:pic>
        <p:nvPicPr>
          <p:cNvPr id="32770" name="Picture 2"/>
          <p:cNvPicPr>
            <a:picLocks noChangeAspect="1" noChangeArrowheads="1"/>
          </p:cNvPicPr>
          <p:nvPr/>
        </p:nvPicPr>
        <p:blipFill>
          <a:blip r:embed="rId3"/>
          <a:srcRect/>
          <a:stretch>
            <a:fillRect/>
          </a:stretch>
        </p:blipFill>
        <p:spPr bwMode="auto">
          <a:xfrm>
            <a:off x="533400" y="1371600"/>
            <a:ext cx="7772400" cy="2286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loud Hosted EnvironmentsCloud Hosted EnvironmentsThe Variants of Continuous Delivery1. Deploy to Dev, QA and Prod hosted ..."/>
          <p:cNvPicPr>
            <a:picLocks noChangeAspect="1" noChangeArrowheads="1"/>
          </p:cNvPicPr>
          <p:nvPr/>
        </p:nvPicPr>
        <p:blipFill>
          <a:blip r:embed="rId2"/>
          <a:srcRect/>
          <a:stretch>
            <a:fillRect/>
          </a:stretch>
        </p:blipFill>
        <p:spPr bwMode="auto">
          <a:xfrm>
            <a:off x="152400" y="304800"/>
            <a:ext cx="8458200" cy="517207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devops-and-continuous-delivery-reference-architectures-including-nexus-and-other-popular-tools-2-638.jpg"/>
          <p:cNvPicPr>
            <a:picLocks noGrp="1" noChangeAspect="1"/>
          </p:cNvPicPr>
          <p:nvPr>
            <p:ph idx="1"/>
          </p:nvPr>
        </p:nvPicPr>
        <p:blipFill>
          <a:blip r:embed="rId2"/>
          <a:stretch>
            <a:fillRect/>
          </a:stretch>
        </p:blipFill>
        <p:spPr>
          <a:xfrm>
            <a:off x="304801" y="914400"/>
            <a:ext cx="8839199" cy="55626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229600" cy="1143000"/>
          </a:xfrm>
        </p:spPr>
        <p:txBody>
          <a:bodyPr>
            <a:normAutofit fontScale="90000"/>
          </a:bodyPr>
          <a:lstStyle/>
          <a:p>
            <a:r>
              <a:rPr lang="en-US" dirty="0"/>
              <a:t>Key Technical Capabilities of DevOps</a:t>
            </a:r>
          </a:p>
        </p:txBody>
      </p:sp>
      <p:sp>
        <p:nvSpPr>
          <p:cNvPr id="3" name="TextBox 2"/>
          <p:cNvSpPr txBox="1"/>
          <p:nvPr/>
        </p:nvSpPr>
        <p:spPr>
          <a:xfrm>
            <a:off x="685800" y="3074075"/>
            <a:ext cx="6096000" cy="2862322"/>
          </a:xfrm>
          <a:prstGeom prst="rect">
            <a:avLst/>
          </a:prstGeom>
          <a:noFill/>
        </p:spPr>
        <p:txBody>
          <a:bodyPr wrap="square" rtlCol="0">
            <a:spAutoFit/>
          </a:bodyPr>
          <a:lstStyle/>
          <a:p>
            <a:r>
              <a:rPr lang="en-US" dirty="0"/>
              <a:t>Version Control Systems – </a:t>
            </a:r>
            <a:r>
              <a:rPr lang="en-US" dirty="0" err="1"/>
              <a:t>Git</a:t>
            </a:r>
            <a:r>
              <a:rPr lang="en-US" dirty="0"/>
              <a:t>, </a:t>
            </a:r>
            <a:r>
              <a:rPr lang="en-US" dirty="0" err="1"/>
              <a:t>GitHub</a:t>
            </a:r>
            <a:r>
              <a:rPr lang="en-US" dirty="0"/>
              <a:t>, </a:t>
            </a:r>
            <a:r>
              <a:rPr lang="en-US" dirty="0" err="1"/>
              <a:t>Artifactory</a:t>
            </a:r>
            <a:r>
              <a:rPr lang="en-US" dirty="0"/>
              <a:t>, Nexus</a:t>
            </a:r>
          </a:p>
          <a:p>
            <a:r>
              <a:rPr lang="en-US" dirty="0"/>
              <a:t>Automation / Scripting – Python, Ruby, Bash, Linux Administrations </a:t>
            </a:r>
            <a:r>
              <a:rPr lang="en-US" dirty="0" err="1"/>
              <a:t>etc</a:t>
            </a:r>
            <a:r>
              <a:rPr lang="en-US" dirty="0"/>
              <a:t> </a:t>
            </a:r>
          </a:p>
          <a:p>
            <a:r>
              <a:rPr lang="en-US" dirty="0"/>
              <a:t>Build Tools – Maven, Ant </a:t>
            </a:r>
          </a:p>
          <a:p>
            <a:r>
              <a:rPr lang="en-US" dirty="0"/>
              <a:t>CI Tools – Jenkins, Team city, Bamboo</a:t>
            </a:r>
          </a:p>
          <a:p>
            <a:r>
              <a:rPr lang="en-US" dirty="0"/>
              <a:t>App/Web Servers – Deployment Automation</a:t>
            </a:r>
          </a:p>
          <a:p>
            <a:r>
              <a:rPr lang="en-US" dirty="0"/>
              <a:t>Infrastructure Provisioning and Management – </a:t>
            </a:r>
            <a:r>
              <a:rPr lang="en-US" dirty="0" err="1"/>
              <a:t>Puppet,Chef</a:t>
            </a:r>
            <a:r>
              <a:rPr lang="en-US" dirty="0"/>
              <a:t>, </a:t>
            </a:r>
            <a:r>
              <a:rPr lang="en-US" dirty="0" err="1"/>
              <a:t>Ansible</a:t>
            </a:r>
            <a:r>
              <a:rPr lang="en-US" dirty="0"/>
              <a:t>, </a:t>
            </a:r>
            <a:r>
              <a:rPr lang="en-US" dirty="0" err="1"/>
              <a:t>Docker</a:t>
            </a:r>
            <a:endParaRPr lang="en-US" dirty="0"/>
          </a:p>
          <a:p>
            <a:r>
              <a:rPr lang="en-US" dirty="0"/>
              <a:t>Cloud - AWS</a:t>
            </a:r>
          </a:p>
          <a:p>
            <a:r>
              <a:rPr lang="en-US" dirty="0"/>
              <a:t>Daily Ops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2. Deploy to Dev, QA and Prod hosted on PhysicalServers (no Cloud)AssetLibraryAssetLibrary AssetLibraryAssetLibraryThe Var..."/>
          <p:cNvPicPr>
            <a:picLocks noChangeAspect="1" noChangeArrowheads="1"/>
          </p:cNvPicPr>
          <p:nvPr/>
        </p:nvPicPr>
        <p:blipFill>
          <a:blip r:embed="rId2"/>
          <a:srcRect/>
          <a:stretch>
            <a:fillRect/>
          </a:stretch>
        </p:blipFill>
        <p:spPr bwMode="auto">
          <a:xfrm>
            <a:off x="0" y="228600"/>
            <a:ext cx="8763000" cy="5181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loud Hosted EnvironmentsCloud Hosted Environments3. Deploy to Dev and QA hosted on Private orPublic Cloud. Prod is on-pre..."/>
          <p:cNvPicPr>
            <a:picLocks noChangeAspect="1" noChangeArrowheads="1"/>
          </p:cNvPicPr>
          <p:nvPr/>
        </p:nvPicPr>
        <p:blipFill>
          <a:blip r:embed="rId2"/>
          <a:srcRect/>
          <a:stretch>
            <a:fillRect/>
          </a:stretch>
        </p:blipFill>
        <p:spPr bwMode="auto">
          <a:xfrm>
            <a:off x="152400" y="0"/>
            <a:ext cx="8763000" cy="5562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p>
        </p:txBody>
      </p:sp>
      <p:sp>
        <p:nvSpPr>
          <p:cNvPr id="3" name="Content Placeholder 2"/>
          <p:cNvSpPr>
            <a:spLocks noGrp="1"/>
          </p:cNvSpPr>
          <p:nvPr>
            <p:ph idx="1"/>
          </p:nvPr>
        </p:nvSpPr>
        <p:spPr/>
        <p:txBody>
          <a:bodyPr/>
          <a:lstStyle/>
          <a:p>
            <a:r>
              <a:rPr lang="en-US" dirty="0"/>
              <a:t>DevOps (a combination of development and operations) is a software development method that stresses communication, collaboration and integration between software developers and information technology(IT) professionals thereby– Enable rapid evolution of products or services– Reduce risk, improve quality across portfolio, and reduce costs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Provider IIIProvider IIIProvider IIProvider IIProvider IProvider I4. Full Software Supply Chain with in-house oroutsourced..."/>
          <p:cNvPicPr>
            <a:picLocks noChangeAspect="1" noChangeArrowheads="1"/>
          </p:cNvPicPr>
          <p:nvPr/>
        </p:nvPicPr>
        <p:blipFill>
          <a:blip r:embed="rId2"/>
          <a:srcRect/>
          <a:stretch>
            <a:fillRect/>
          </a:stretch>
        </p:blipFill>
        <p:spPr bwMode="auto">
          <a:xfrm>
            <a:off x="457200" y="838200"/>
            <a:ext cx="8229600" cy="5105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ontinuous Delivery Adoption Maturity "/>
          <p:cNvPicPr>
            <a:picLocks noChangeAspect="1" noChangeArrowheads="1"/>
          </p:cNvPicPr>
          <p:nvPr/>
        </p:nvPicPr>
        <p:blipFill>
          <a:blip r:embed="rId2"/>
          <a:srcRect/>
          <a:stretch>
            <a:fillRect/>
          </a:stretch>
        </p:blipFill>
        <p:spPr bwMode="auto">
          <a:xfrm>
            <a:off x="228600" y="685800"/>
            <a:ext cx="8686800" cy="5410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Architectures</a:t>
            </a:r>
          </a:p>
        </p:txBody>
      </p:sp>
      <p:pic>
        <p:nvPicPr>
          <p:cNvPr id="51204" name="Picture 4" descr="According to Cardlife&#10;40 9/11/2015&#10;Link to Blog: How I use Rundeck, Python Fabric, Ansible and Chef to provide automated s..."/>
          <p:cNvPicPr>
            <a:picLocks noChangeAspect="1" noChangeArrowheads="1"/>
          </p:cNvPicPr>
          <p:nvPr/>
        </p:nvPicPr>
        <p:blipFill>
          <a:blip r:embed="rId2"/>
          <a:srcRect/>
          <a:stretch>
            <a:fillRect/>
          </a:stretch>
        </p:blipFill>
        <p:spPr bwMode="auto">
          <a:xfrm>
            <a:off x="381000" y="1981200"/>
            <a:ext cx="8451273" cy="46482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Grp="1" noChangeAspect="1" noChangeArrowheads="1"/>
          </p:cNvPicPr>
          <p:nvPr>
            <p:ph idx="1"/>
          </p:nvPr>
        </p:nvPicPr>
        <p:blipFill>
          <a:blip r:embed="rId2"/>
          <a:srcRect/>
          <a:stretch>
            <a:fillRect/>
          </a:stretch>
        </p:blipFill>
        <p:spPr bwMode="auto">
          <a:xfrm>
            <a:off x="533400" y="685801"/>
            <a:ext cx="8229599" cy="5638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According to Cisco&#10;3 9/11/2015&#10;Link to Presentation: Enabling DevOps in a SDN World&#10;http://www.slideshare.net/CiscoDevNet/..."/>
          <p:cNvPicPr>
            <a:picLocks noChangeAspect="1" noChangeArrowheads="1"/>
          </p:cNvPicPr>
          <p:nvPr/>
        </p:nvPicPr>
        <p:blipFill>
          <a:blip r:embed="rId2"/>
          <a:srcRect/>
          <a:stretch>
            <a:fillRect/>
          </a:stretch>
        </p:blipFill>
        <p:spPr bwMode="auto">
          <a:xfrm>
            <a:off x="685800" y="1219200"/>
            <a:ext cx="7467600" cy="5181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According to Adobe&#10;4 9/11/2015&#10;Link to Presentation: Master Chef class: learn how to quickly cook delightful CQ/AEM infras..."/>
          <p:cNvPicPr>
            <a:picLocks noChangeAspect="1" noChangeArrowheads="1"/>
          </p:cNvPicPr>
          <p:nvPr/>
        </p:nvPicPr>
        <p:blipFill>
          <a:blip r:embed="rId2"/>
          <a:srcRect/>
          <a:stretch>
            <a:fillRect/>
          </a:stretch>
        </p:blipFill>
        <p:spPr bwMode="auto">
          <a:xfrm>
            <a:off x="0" y="1143000"/>
            <a:ext cx="8915400" cy="5715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a.jpg"/>
          <p:cNvPicPr>
            <a:picLocks noGrp="1" noChangeAspect="1"/>
          </p:cNvPicPr>
          <p:nvPr>
            <p:ph idx="1"/>
          </p:nvPr>
        </p:nvPicPr>
        <p:blipFill>
          <a:blip r:embed="rId2"/>
          <a:stretch>
            <a:fillRect/>
          </a:stretch>
        </p:blipFill>
        <p:spPr>
          <a:xfrm>
            <a:off x="685801" y="1143001"/>
            <a:ext cx="7848600" cy="51816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According to IBM&#10;6 9/11/2015&#10;Link to Blog: DevOps Best Practice - Establishing a “Single Source of Truth”&#10;https://www.ibm...."/>
          <p:cNvPicPr>
            <a:picLocks noChangeAspect="1" noChangeArrowheads="1"/>
          </p:cNvPicPr>
          <p:nvPr/>
        </p:nvPicPr>
        <p:blipFill>
          <a:blip r:embed="rId2"/>
          <a:srcRect/>
          <a:stretch>
            <a:fillRect/>
          </a:stretch>
        </p:blipFill>
        <p:spPr bwMode="auto">
          <a:xfrm>
            <a:off x="381000" y="685800"/>
            <a:ext cx="8382000" cy="58674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According to Rundeck&#10;9 9/11/2015&#10;Link to Presentation: Rundeck + Nexus (from Nexus Live on June 5, 2014)&#10;http://www.slides..."/>
          <p:cNvPicPr>
            <a:picLocks noChangeAspect="1" noChangeArrowheads="1"/>
          </p:cNvPicPr>
          <p:nvPr/>
        </p:nvPicPr>
        <p:blipFill>
          <a:blip r:embed="rId2"/>
          <a:srcRect/>
          <a:stretch>
            <a:fillRect/>
          </a:stretch>
        </p:blipFill>
        <p:spPr bwMode="auto">
          <a:xfrm>
            <a:off x="228600" y="914400"/>
            <a:ext cx="8534400" cy="59436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ontinuous Delivery flowArtifact LibraryArtifact LibraryCloud Platform ProviderCloud Platform ProviderAutomation Agent(exe..."/>
          <p:cNvPicPr>
            <a:picLocks noChangeAspect="1" noChangeArrowheads="1"/>
          </p:cNvPicPr>
          <p:nvPr/>
        </p:nvPicPr>
        <p:blipFill>
          <a:blip r:embed="rId2"/>
          <a:srcRect/>
          <a:stretch>
            <a:fillRect/>
          </a:stretch>
        </p:blipFill>
        <p:spPr bwMode="auto">
          <a:xfrm>
            <a:off x="457200" y="1295400"/>
            <a:ext cx="8077200" cy="456247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3 delivery challenges</a:t>
            </a:r>
          </a:p>
        </p:txBody>
      </p:sp>
      <p:sp>
        <p:nvSpPr>
          <p:cNvPr id="3" name="Content Placeholder 2"/>
          <p:cNvSpPr>
            <a:spLocks noGrp="1"/>
          </p:cNvSpPr>
          <p:nvPr>
            <p:ph idx="1"/>
          </p:nvPr>
        </p:nvSpPr>
        <p:spPr/>
        <p:txBody>
          <a:bodyPr>
            <a:normAutofit/>
          </a:bodyPr>
          <a:lstStyle/>
          <a:p>
            <a:pPr>
              <a:buNone/>
            </a:pPr>
            <a:r>
              <a:rPr lang="en-US" dirty="0"/>
              <a:t>• Release management– Better understanding of risks, dependencies, compliance issues</a:t>
            </a:r>
          </a:p>
          <a:p>
            <a:pPr>
              <a:buNone/>
            </a:pPr>
            <a:r>
              <a:rPr lang="en-US" dirty="0"/>
              <a:t>• Release/Deployment coordination– Better tracking of discrete activities, faster escalation of issues, documented process control and granular reporting</a:t>
            </a:r>
          </a:p>
          <a:p>
            <a:pPr>
              <a:buNone/>
            </a:pPr>
            <a:r>
              <a:rPr lang="en-US" dirty="0"/>
              <a:t>• Release/Deployment Automation– Usually have existing automation but want to flexibly manage and drive this automation that can be invoked by non-operations resources in specific non-production environments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DevOps Tool ChainApplication Release ManagementCloud ProvisioningApplication Deployment Automation "/>
          <p:cNvPicPr>
            <a:picLocks noChangeAspect="1" noChangeArrowheads="1"/>
          </p:cNvPicPr>
          <p:nvPr/>
        </p:nvPicPr>
        <p:blipFill>
          <a:blip r:embed="rId2"/>
          <a:srcRect/>
          <a:stretch>
            <a:fillRect/>
          </a:stretch>
        </p:blipFill>
        <p:spPr bwMode="auto">
          <a:xfrm>
            <a:off x="381000" y="685800"/>
            <a:ext cx="7924800" cy="51054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Application Release ManagementCloud ProvisioningApplication Deployment AutomationDevOps Tool Chain - ImplementationsRation..."/>
          <p:cNvPicPr>
            <a:picLocks noChangeAspect="1" noChangeArrowheads="1"/>
          </p:cNvPicPr>
          <p:nvPr/>
        </p:nvPicPr>
        <p:blipFill>
          <a:blip r:embed="rId2"/>
          <a:srcRect/>
          <a:stretch>
            <a:fillRect/>
          </a:stretch>
        </p:blipFill>
        <p:spPr bwMode="auto">
          <a:xfrm>
            <a:off x="304800" y="762000"/>
            <a:ext cx="8382000" cy="51054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IBM DevOps for Mobile ApplicationsFeedbackFeedbackApplication Deploy for Mobile• Automates deployments of multi-tier appli..."/>
          <p:cNvPicPr>
            <a:picLocks noChangeAspect="1" noChangeArrowheads="1"/>
          </p:cNvPicPr>
          <p:nvPr/>
        </p:nvPicPr>
        <p:blipFill>
          <a:blip r:embed="rId2"/>
          <a:srcRect/>
          <a:stretch>
            <a:fillRect/>
          </a:stretch>
        </p:blipFill>
        <p:spPr bwMode="auto">
          <a:xfrm>
            <a:off x="609600" y="838200"/>
            <a:ext cx="7848600" cy="51816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Plan</a:t>
            </a:r>
          </a:p>
        </p:txBody>
      </p:sp>
      <p:sp>
        <p:nvSpPr>
          <p:cNvPr id="3" name="Content Placeholder 2"/>
          <p:cNvSpPr>
            <a:spLocks noGrp="1"/>
          </p:cNvSpPr>
          <p:nvPr>
            <p:ph idx="1"/>
          </p:nvPr>
        </p:nvSpPr>
        <p:spPr/>
        <p:txBody>
          <a:bodyPr>
            <a:normAutofit fontScale="70000" lnSpcReduction="20000"/>
          </a:bodyPr>
          <a:lstStyle/>
          <a:p>
            <a:r>
              <a:rPr lang="en-US" dirty="0"/>
              <a:t>Demo / CI/ CD / </a:t>
            </a:r>
            <a:r>
              <a:rPr lang="en-US" dirty="0" err="1"/>
              <a:t>DevOps</a:t>
            </a:r>
            <a:r>
              <a:rPr lang="en-US" dirty="0"/>
              <a:t> Concepts </a:t>
            </a:r>
          </a:p>
          <a:p>
            <a:r>
              <a:rPr lang="en-US" dirty="0"/>
              <a:t>Agile/ Waterfall process / SDLC Concepts</a:t>
            </a:r>
          </a:p>
          <a:p>
            <a:r>
              <a:rPr lang="en-US" dirty="0"/>
              <a:t>Linux, Advanced Linux (Networking, Security and DNS Concepts, NFS </a:t>
            </a:r>
            <a:r>
              <a:rPr lang="en-US" dirty="0" err="1"/>
              <a:t>etc</a:t>
            </a:r>
            <a:r>
              <a:rPr lang="en-US" dirty="0"/>
              <a:t>)and Shell Scripting (BASH)</a:t>
            </a:r>
          </a:p>
          <a:p>
            <a:r>
              <a:rPr lang="en-US" dirty="0"/>
              <a:t>Python / Ruby scripting primers (Core scripting, Data Structures, REST Calls, Databases </a:t>
            </a:r>
            <a:r>
              <a:rPr lang="en-US" dirty="0" err="1"/>
              <a:t>etc</a:t>
            </a:r>
            <a:r>
              <a:rPr lang="en-US" dirty="0"/>
              <a:t>) Not Object Oriented or Web programming</a:t>
            </a:r>
          </a:p>
          <a:p>
            <a:r>
              <a:rPr lang="en-US" dirty="0" err="1"/>
              <a:t>Git</a:t>
            </a:r>
            <a:r>
              <a:rPr lang="en-US" dirty="0"/>
              <a:t> (Hooks, Branching Strategies </a:t>
            </a:r>
            <a:r>
              <a:rPr lang="en-US" dirty="0" err="1"/>
              <a:t>etc</a:t>
            </a:r>
            <a:r>
              <a:rPr lang="en-US" dirty="0"/>
              <a:t> too)</a:t>
            </a:r>
          </a:p>
          <a:p>
            <a:r>
              <a:rPr lang="en-US" dirty="0"/>
              <a:t>Maven / Nexus</a:t>
            </a:r>
          </a:p>
          <a:p>
            <a:r>
              <a:rPr lang="en-US" dirty="0"/>
              <a:t>Jenkins ( CI/CD, Code Pipelines </a:t>
            </a:r>
            <a:r>
              <a:rPr lang="en-US" dirty="0" err="1"/>
              <a:t>etc</a:t>
            </a:r>
            <a:r>
              <a:rPr lang="en-US" dirty="0"/>
              <a:t>)</a:t>
            </a:r>
          </a:p>
          <a:p>
            <a:r>
              <a:rPr lang="en-US" dirty="0" err="1"/>
              <a:t>Docker</a:t>
            </a:r>
            <a:r>
              <a:rPr lang="en-US" dirty="0"/>
              <a:t> &amp; Demos of </a:t>
            </a:r>
            <a:r>
              <a:rPr lang="en-US" dirty="0" err="1"/>
              <a:t>CoreOS</a:t>
            </a:r>
            <a:r>
              <a:rPr lang="en-US" dirty="0"/>
              <a:t>, </a:t>
            </a:r>
            <a:r>
              <a:rPr lang="en-US" dirty="0" err="1"/>
              <a:t>Kubernetes</a:t>
            </a:r>
            <a:r>
              <a:rPr lang="en-US" dirty="0"/>
              <a:t> and </a:t>
            </a:r>
            <a:r>
              <a:rPr lang="en-US" dirty="0" err="1"/>
              <a:t>Mesos</a:t>
            </a:r>
            <a:endParaRPr lang="en-US" dirty="0"/>
          </a:p>
          <a:p>
            <a:r>
              <a:rPr lang="en-US" dirty="0"/>
              <a:t>Puppet, Chef Demo and Concepts</a:t>
            </a:r>
          </a:p>
          <a:p>
            <a:r>
              <a:rPr lang="en-US" dirty="0" err="1"/>
              <a:t>Ansible</a:t>
            </a:r>
            <a:r>
              <a:rPr lang="en-US" dirty="0"/>
              <a:t> Demo and Concepts</a:t>
            </a:r>
          </a:p>
          <a:p>
            <a:r>
              <a:rPr lang="en-US" dirty="0"/>
              <a:t>App/ Web servers – Tomcat, </a:t>
            </a:r>
            <a:r>
              <a:rPr lang="en-US" dirty="0" err="1"/>
              <a:t>Nginx</a:t>
            </a:r>
            <a:r>
              <a:rPr lang="en-US" dirty="0"/>
              <a:t>, Apache, </a:t>
            </a:r>
            <a:r>
              <a:rPr lang="en-US" dirty="0" err="1"/>
              <a:t>Jboss</a:t>
            </a:r>
            <a:r>
              <a:rPr lang="en-US" dirty="0"/>
              <a:t> – Deployment Automation</a:t>
            </a:r>
          </a:p>
          <a:p>
            <a:r>
              <a:rPr lang="en-US" dirty="0"/>
              <a:t>AWS – Overview of various services, Cloud as a service concepts, Arch patterns for HA, DR, multi region deployments </a:t>
            </a:r>
            <a:r>
              <a:rPr lang="en-US" dirty="0" err="1"/>
              <a:t>etc</a:t>
            </a:r>
            <a:r>
              <a:rPr lang="en-US" dirty="0"/>
              <a:t>, use of CLI and API’s</a:t>
            </a:r>
          </a:p>
        </p:txBody>
      </p:sp>
    </p:spTree>
    <p:extLst>
      <p:ext uri="{BB962C8B-B14F-4D97-AF65-F5344CB8AC3E}">
        <p14:creationId xmlns:p14="http://schemas.microsoft.com/office/powerpoint/2010/main" val="59895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Devops</a:t>
            </a:r>
            <a:r>
              <a:rPr lang="en-US" dirty="0"/>
              <a:t>?</a:t>
            </a:r>
          </a:p>
        </p:txBody>
      </p:sp>
      <p:sp>
        <p:nvSpPr>
          <p:cNvPr id="3" name="Content Placeholder 2"/>
          <p:cNvSpPr>
            <a:spLocks noGrp="1"/>
          </p:cNvSpPr>
          <p:nvPr>
            <p:ph idx="1"/>
          </p:nvPr>
        </p:nvSpPr>
        <p:spPr/>
        <p:txBody>
          <a:bodyPr>
            <a:normAutofit lnSpcReduction="10000"/>
          </a:bodyPr>
          <a:lstStyle/>
          <a:p>
            <a:r>
              <a:rPr lang="en-US" dirty="0"/>
              <a:t>Agile Development– Addresses the gap between customer requirements and dev + testing teams– Cross-functional teams to design, develop, and test features/stories prioritized by the PO (Customer)– Focuses more on functional and non-functional readiness</a:t>
            </a:r>
          </a:p>
          <a:p>
            <a:pPr>
              <a:buNone/>
            </a:pPr>
            <a:r>
              <a:rPr lang="en-US" dirty="0"/>
              <a:t>• DevOps– Addresses the gap between dev + testing and Ops– Automated release management– Focuses on functional and non-functional plus operational and business readiness– Intensifies reusability and automation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DevOps</a:t>
            </a:r>
            <a:r>
              <a:rPr lang="en-US" dirty="0"/>
              <a:t> </a:t>
            </a:r>
            <a:r>
              <a:rPr lang="is-IS" dirty="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DevOps integration targets product delivery, quality testing, feature development and maintenance releases in order to improve reliability and security and faster development and deployment cycles.</a:t>
            </a:r>
          </a:p>
          <a:p>
            <a:r>
              <a:rPr lang="en-US" dirty="0"/>
              <a:t>The adoption of DevOps is being driven by factors such as:</a:t>
            </a:r>
          </a:p>
          <a:p>
            <a:pPr>
              <a:buNone/>
            </a:pPr>
            <a:r>
              <a:rPr lang="en-US" dirty="0"/>
              <a:t>      Use of agile and other development processes and methodologies</a:t>
            </a:r>
          </a:p>
          <a:p>
            <a:pPr>
              <a:buNone/>
            </a:pPr>
            <a:r>
              <a:rPr lang="en-US" dirty="0"/>
              <a:t>• Demand for an increased rate of production releases from application and business stakeholders</a:t>
            </a:r>
          </a:p>
          <a:p>
            <a:pPr>
              <a:buNone/>
            </a:pPr>
            <a:r>
              <a:rPr lang="en-US" dirty="0"/>
              <a:t>• Wide availability of virtualized and cloud infrastructure from internal and external providers</a:t>
            </a:r>
          </a:p>
          <a:p>
            <a:pPr>
              <a:buNone/>
            </a:pPr>
            <a:r>
              <a:rPr lang="en-US" dirty="0"/>
              <a:t>• Increased usage of data center automation and configuration management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 and OPS</a:t>
            </a:r>
          </a:p>
        </p:txBody>
      </p:sp>
      <p:sp>
        <p:nvSpPr>
          <p:cNvPr id="3" name="Content Placeholder 2"/>
          <p:cNvSpPr>
            <a:spLocks noGrp="1"/>
          </p:cNvSpPr>
          <p:nvPr>
            <p:ph idx="1"/>
          </p:nvPr>
        </p:nvSpPr>
        <p:spPr/>
        <p:txBody>
          <a:bodyPr>
            <a:normAutofit fontScale="92500" lnSpcReduction="10000"/>
          </a:bodyPr>
          <a:lstStyle/>
          <a:p>
            <a:r>
              <a:rPr lang="en-US" dirty="0"/>
              <a:t>Developers work with Ops to understand the impact of code changes</a:t>
            </a:r>
          </a:p>
          <a:p>
            <a:pPr>
              <a:buNone/>
            </a:pPr>
            <a:r>
              <a:rPr lang="en-US" dirty="0"/>
              <a:t>• Developers now work more closely with production-equivalent systems</a:t>
            </a:r>
          </a:p>
          <a:p>
            <a:pPr>
              <a:buNone/>
            </a:pPr>
            <a:r>
              <a:rPr lang="en-US" dirty="0"/>
              <a:t>• Developers focuses on metrics required by Ops team like PSR</a:t>
            </a:r>
          </a:p>
          <a:p>
            <a:pPr>
              <a:buNone/>
            </a:pPr>
            <a:r>
              <a:rPr lang="en-US" dirty="0"/>
              <a:t>• Ops now have more clarity on infrastructure needs</a:t>
            </a:r>
          </a:p>
          <a:p>
            <a:pPr>
              <a:buNone/>
            </a:pPr>
            <a:r>
              <a:rPr lang="en-US" dirty="0"/>
              <a:t>• More automation on deployment</a:t>
            </a:r>
          </a:p>
          <a:p>
            <a:pPr>
              <a:buNone/>
            </a:pPr>
            <a:r>
              <a:rPr lang="en-US" dirty="0"/>
              <a:t>• Closely monitors the Dev – Test – Prod pipeline for each deployment with immediate feedback</a:t>
            </a:r>
          </a:p>
          <a:p>
            <a:pPr>
              <a:buNone/>
            </a:pPr>
            <a:r>
              <a:rPr lang="en-US" dirty="0"/>
              <a:t>• Better collaboration and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C:\Users\adeym\Desktop\devops-from-the-ground-up-23-638.jpg"/>
          <p:cNvPicPr>
            <a:picLocks noGrp="1" noChangeAspect="1" noChangeArrowheads="1"/>
          </p:cNvPicPr>
          <p:nvPr>
            <p:ph idx="1"/>
          </p:nvPr>
        </p:nvPicPr>
        <p:blipFill>
          <a:blip r:embed="rId2"/>
          <a:srcRect/>
          <a:stretch>
            <a:fillRect/>
          </a:stretch>
        </p:blipFill>
        <p:spPr bwMode="auto">
          <a:xfrm>
            <a:off x="0" y="914400"/>
            <a:ext cx="4066237" cy="5943600"/>
          </a:xfrm>
          <a:prstGeom prst="rect">
            <a:avLst/>
          </a:prstGeom>
          <a:noFill/>
        </p:spPr>
      </p:pic>
      <p:pic>
        <p:nvPicPr>
          <p:cNvPr id="50179" name="Picture 3" descr="C:\Users\adeym\Desktop\devops-from-the-ground-up-24-638.jpg"/>
          <p:cNvPicPr>
            <a:picLocks noChangeAspect="1" noChangeArrowheads="1"/>
          </p:cNvPicPr>
          <p:nvPr/>
        </p:nvPicPr>
        <p:blipFill>
          <a:blip r:embed="rId3"/>
          <a:srcRect/>
          <a:stretch>
            <a:fillRect/>
          </a:stretch>
        </p:blipFill>
        <p:spPr bwMode="auto">
          <a:xfrm>
            <a:off x="4114800" y="914400"/>
            <a:ext cx="4800600" cy="5943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srcRect/>
          <a:stretch>
            <a:fillRect/>
          </a:stretch>
        </p:blipFill>
        <p:spPr bwMode="auto">
          <a:xfrm>
            <a:off x="304800" y="762000"/>
            <a:ext cx="8610600" cy="5791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srcRect/>
          <a:stretch>
            <a:fillRect/>
          </a:stretch>
        </p:blipFill>
        <p:spPr bwMode="auto">
          <a:xfrm>
            <a:off x="685801" y="533400"/>
            <a:ext cx="8077200" cy="59436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499</TotalTime>
  <Words>630</Words>
  <Application>Microsoft Office PowerPoint</Application>
  <PresentationFormat>On-screen Show (4:3)</PresentationFormat>
  <Paragraphs>54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Constantia</vt:lpstr>
      <vt:lpstr>Wingdings 2</vt:lpstr>
      <vt:lpstr>Flow</vt:lpstr>
      <vt:lpstr>PowerPoint Presentation</vt:lpstr>
      <vt:lpstr>What is DevOps?</vt:lpstr>
      <vt:lpstr>Top 3 delivery challenges</vt:lpstr>
      <vt:lpstr>Why Devops?</vt:lpstr>
      <vt:lpstr>More on DevOps …</vt:lpstr>
      <vt:lpstr>DEV and OPS</vt:lpstr>
      <vt:lpstr>PowerPoint Presentation</vt:lpstr>
      <vt:lpstr>PowerPoint Presentation</vt:lpstr>
      <vt:lpstr>PowerPoint Presentation</vt:lpstr>
      <vt:lpstr>Continuous Integration</vt:lpstr>
      <vt:lpstr> Continuous Delivery</vt:lpstr>
      <vt:lpstr>Continuous Testing and continuous Monitoring</vt:lpstr>
      <vt:lpstr>PowerPoint Presentation</vt:lpstr>
      <vt:lpstr>Infrastructure as code and build &amp; delivery pipeline</vt:lpstr>
      <vt:lpstr>PowerPoint Presentation</vt:lpstr>
      <vt:lpstr>PowerPoint Presentation</vt:lpstr>
      <vt:lpstr>Key Technical Capabilities of DevOps</vt:lpstr>
      <vt:lpstr>PowerPoint Presentation</vt:lpstr>
      <vt:lpstr>PowerPoint Presentation</vt:lpstr>
      <vt:lpstr>PowerPoint Presentation</vt:lpstr>
      <vt:lpstr>PowerPoint Presentation</vt:lpstr>
      <vt:lpstr>Reference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DevOps?</dc:title>
  <dc:creator>Mony Adey</dc:creator>
  <cp:lastModifiedBy>Padmanabha Katta</cp:lastModifiedBy>
  <cp:revision>53</cp:revision>
  <dcterms:created xsi:type="dcterms:W3CDTF">2015-10-15T19:59:37Z</dcterms:created>
  <dcterms:modified xsi:type="dcterms:W3CDTF">2019-11-09T13:48:52Z</dcterms:modified>
</cp:coreProperties>
</file>