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5987B-0142-44BD-9555-51B68EA224DC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BDEB-3BC0-419A-BA6A-7A46488CC8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2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Einfacher gesagt verbindet das Internet der Dingen physische Geräte mit dem Internet , um Daten zu sammeln und auszutauschen.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60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b="1" i="0" dirty="0">
                <a:solidFill>
                  <a:srgbClr val="424242"/>
                </a:solidFill>
                <a:effectLst/>
                <a:latin typeface="Segoe Sans"/>
              </a:rPr>
              <a:t>Was ist passiert?</a:t>
            </a:r>
            <a:b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„Im Jahr 2015 sorgte ein spektakulärer Hack weltweit für Schlagzeilen: Zwei Sicherheitsforscher, Charlie Miller und Chris </a:t>
            </a:r>
            <a:r>
              <a:rPr lang="de-DE" b="0" i="0" dirty="0" err="1">
                <a:solidFill>
                  <a:srgbClr val="424242"/>
                </a:solidFill>
                <a:effectLst/>
                <a:latin typeface="Segoe Sans"/>
              </a:rPr>
              <a:t>Valasek</a:t>
            </a: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, übernahmen aus der Ferne die Kontrolle über einen fahrenden Jeep Cherokee – live auf der Autobahn.</a:t>
            </a:r>
            <a:b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Sie konnten die Scheibenwischer einschalten, das Radio aufdrehen – und schließlich sogar den Motor abschalten. Der Fahrer war machtlos.“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b="1" i="0" dirty="0">
                <a:solidFill>
                  <a:srgbClr val="424242"/>
                </a:solidFill>
                <a:effectLst/>
                <a:latin typeface="Segoe Sans"/>
              </a:rPr>
              <a:t>Wie war das möglich?</a:t>
            </a:r>
            <a:b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„Die Schwachstelle lag im Infotainment-System des Fahrzeugs, das über das Mobilfunknetz erreichbar war. Diese Lücke betraf 1,4 Millionen Fahrzeuge – und führte zu einer beispiellosen Rückrufaktion.“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b="1" i="0" dirty="0">
                <a:solidFill>
                  <a:srgbClr val="424242"/>
                </a:solidFill>
                <a:effectLst/>
                <a:latin typeface="Segoe Sans"/>
              </a:rPr>
              <a:t>Warum war das so gefährlich?</a:t>
            </a:r>
            <a:b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„Hier ging es nicht nur um Daten oder Privatsphäre – sondern um Menschenleben. Ein Fahrzeug, das sich aus der Ferne stoppen lässt, ist eine reale Bedrohung im Straßenverkehr.“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b="1" i="0" dirty="0">
                <a:solidFill>
                  <a:srgbClr val="424242"/>
                </a:solidFill>
                <a:effectLst/>
                <a:latin typeface="Segoe Sans"/>
              </a:rPr>
              <a:t>Was wurde daraus gelernt?</a:t>
            </a:r>
            <a:b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„Der Hersteller Harman reagierte: Er entwickelte eigene Sicherheitslösungen und übernahm das </a:t>
            </a:r>
            <a:r>
              <a:rPr lang="de-DE" b="0" i="0" dirty="0" err="1">
                <a:solidFill>
                  <a:srgbClr val="424242"/>
                </a:solidFill>
                <a:effectLst/>
                <a:latin typeface="Segoe Sans"/>
              </a:rPr>
              <a:t>Cybersecurity</a:t>
            </a: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-Unternehmen </a:t>
            </a:r>
            <a:r>
              <a:rPr lang="de-DE" b="0" i="0" dirty="0" err="1">
                <a:solidFill>
                  <a:srgbClr val="424242"/>
                </a:solidFill>
                <a:effectLst/>
                <a:latin typeface="Segoe Sans"/>
              </a:rPr>
              <a:t>TowerSec</a:t>
            </a: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  <a:b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Auch die gesamte Automobilbranche zog Konsequenzen: </a:t>
            </a:r>
            <a:r>
              <a:rPr lang="de-DE" b="0" i="0" dirty="0" err="1">
                <a:solidFill>
                  <a:srgbClr val="424242"/>
                </a:solidFill>
                <a:effectLst/>
                <a:latin typeface="Segoe Sans"/>
              </a:rPr>
              <a:t>Cybersecurity</a:t>
            </a: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 wurde zur Pflicht – nicht nur für Hersteller, sondern auch für Zulieferer. Denn moderne Autos enthalten bis zu 150 Steuergeräte – und jedes davon kann ein Einfallstor sein.“</a:t>
            </a:r>
          </a:p>
          <a:p>
            <a:pPr algn="l">
              <a:spcBef>
                <a:spcPts val="600"/>
              </a:spcBef>
              <a:spcAft>
                <a:spcPts val="300"/>
              </a:spcAft>
            </a:pPr>
            <a:r>
              <a:rPr lang="de-DE" b="1" i="0" dirty="0">
                <a:solidFill>
                  <a:srgbClr val="424242"/>
                </a:solidFill>
                <a:effectLst/>
                <a:latin typeface="Segoe Sans"/>
              </a:rPr>
              <a:t>Fazit:</a:t>
            </a:r>
            <a:b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„Der Jeep-Hack war ein Weckruf. Er hat gezeigt: Wer vernetzte Fahrzeuge baut, muss auch Verantwortung für ihre Sicherheit übernehmen – vom ersten Code bis zum letzten Steuergerät.“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1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Internet der Dinge funktioniert im Grunde wie ein riesiges </a:t>
            </a:r>
            <a:r>
              <a:rPr lang="de-DE" dirty="0" err="1"/>
              <a:t>Nervensysten</a:t>
            </a:r>
            <a:r>
              <a:rPr lang="de-DE" dirty="0"/>
              <a:t> das unsere </a:t>
            </a:r>
            <a:r>
              <a:rPr lang="de-DE" dirty="0" err="1"/>
              <a:t>physiche</a:t>
            </a:r>
            <a:r>
              <a:rPr lang="de-DE" dirty="0"/>
              <a:t> Welt mit der digitalen verbindet</a:t>
            </a:r>
          </a:p>
          <a:p>
            <a:r>
              <a:rPr lang="de-DE" dirty="0" err="1"/>
              <a:t>Zunächt</a:t>
            </a:r>
            <a:r>
              <a:rPr lang="de-DE" dirty="0"/>
              <a:t> einmal sind </a:t>
            </a:r>
            <a:r>
              <a:rPr lang="de-DE" dirty="0" err="1"/>
              <a:t>Iot</a:t>
            </a:r>
            <a:r>
              <a:rPr lang="de-DE" dirty="0"/>
              <a:t>-Geräte mit Sensoren ausgestattet. Diese Sensoren erfassen physische Date- Zum Beispiel Temperatur, Bewegung, Licht oder Luftfeuchtigkeit</a:t>
            </a:r>
          </a:p>
          <a:p>
            <a:r>
              <a:rPr lang="de-DE" dirty="0"/>
              <a:t>Damit diese Geräte miteinander </a:t>
            </a:r>
            <a:r>
              <a:rPr lang="de-DE" dirty="0" err="1"/>
              <a:t>kommnunizieren</a:t>
            </a:r>
            <a:r>
              <a:rPr lang="de-DE" dirty="0"/>
              <a:t> können, nutzten sie Netzwerke ei WLAN, Bluetooth oder Mobilfunk. So </a:t>
            </a:r>
            <a:r>
              <a:rPr lang="de-DE" dirty="0" err="1"/>
              <a:t>So</a:t>
            </a:r>
            <a:r>
              <a:rPr lang="de-DE" dirty="0"/>
              <a:t> können sie Daten senden und empfangen – oft in Echtzeit. Die gesammelten Daten werden dann häufig in der Cloud gespeichert. Dort stehen sie für weitere Verarbeitung zu </a:t>
            </a:r>
            <a:r>
              <a:rPr lang="de-DE" dirty="0" err="1"/>
              <a:t>Verfügun</a:t>
            </a:r>
            <a:r>
              <a:rPr lang="de-DE" dirty="0"/>
              <a:t> – zum Beispiel für Analysen, Visualisierungen oder automatische Entscheidungen. Und hier kommt die </a:t>
            </a:r>
            <a:r>
              <a:rPr lang="de-DE" dirty="0" err="1"/>
              <a:t>Künstlcihe</a:t>
            </a:r>
            <a:r>
              <a:rPr lang="de-DE" dirty="0"/>
              <a:t> Intelligenz ins Spiels: </a:t>
            </a:r>
            <a:r>
              <a:rPr lang="de-DE" dirty="0" err="1"/>
              <a:t>KI.Algorithmen</a:t>
            </a:r>
            <a:r>
              <a:rPr lang="de-DE" dirty="0"/>
              <a:t> helfen dabei, Muster in den Daten zu erkennen, Vorhersagen zu treffen oder sogar </a:t>
            </a:r>
            <a:r>
              <a:rPr lang="de-DE" dirty="0" err="1"/>
              <a:t>automatiische</a:t>
            </a:r>
            <a:r>
              <a:rPr lang="de-DE" dirty="0"/>
              <a:t> zu reagieren – Zu Beispiel wenn ein Sensor eine </a:t>
            </a:r>
            <a:r>
              <a:rPr lang="de-DE" dirty="0" err="1"/>
              <a:t>unegewöhnliche</a:t>
            </a:r>
            <a:r>
              <a:rPr lang="de-DE" dirty="0"/>
              <a:t> Temperatur meldet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Internet der Dinge ist nicht nur ein technisches Konzept es ist längst Teil unseres Alltags und unsere Wirtschaft. In dieser Übersicht </a:t>
            </a:r>
            <a:r>
              <a:rPr lang="de-DE" dirty="0" err="1"/>
              <a:t>sene</a:t>
            </a:r>
            <a:r>
              <a:rPr lang="de-DE" dirty="0"/>
              <a:t> wir , wie vielfältig, die Einsatzbereiche von IoT-Geräten heute schon sind</a:t>
            </a:r>
          </a:p>
          <a:p>
            <a:r>
              <a:rPr lang="de-DE" dirty="0"/>
              <a:t>Im Smart-Home sorgen Sprachassistenten wie Alexa, smarte Thermostate und Sicherheitskameras für mehr Komfort und Kontrolle – oft sogar per Smartphone</a:t>
            </a:r>
          </a:p>
          <a:p>
            <a:r>
              <a:rPr lang="de-DE" dirty="0"/>
              <a:t>In der Smart-City helfen intelligente Ampeln, Müllsensoren und Verkehrssteuerungssysteme dabei, Ressourcen effizienter zu nutzen und den Verkehr zu optimieren</a:t>
            </a:r>
          </a:p>
          <a:p>
            <a:r>
              <a:rPr lang="de-DE" dirty="0"/>
              <a:t>In der Medizintechnik ermöglichen Vitaldaten-Monitore, </a:t>
            </a:r>
            <a:r>
              <a:rPr lang="de-DE" dirty="0" err="1"/>
              <a:t>Insulinpumppen</a:t>
            </a:r>
            <a:r>
              <a:rPr lang="de-DE" dirty="0"/>
              <a:t> und Wearables wie Smartwatches eine </a:t>
            </a:r>
            <a:r>
              <a:rPr lang="de-DE" dirty="0" err="1"/>
              <a:t>kontinuerliche</a:t>
            </a:r>
            <a:r>
              <a:rPr lang="de-DE" dirty="0"/>
              <a:t> Gesundheitsüberwachung – teilweise sogar in Echtzeit</a:t>
            </a:r>
          </a:p>
          <a:p>
            <a:r>
              <a:rPr lang="de-DE" dirty="0"/>
              <a:t>Auch die Industrie 4.0 profitiert enorm: Vernetzte Sensoren und Energieverbrauchs-Messgeräte helfen dabei, Produktionsprozesse zu überwachen, zu automatisieren und zu optimieren</a:t>
            </a:r>
          </a:p>
          <a:p>
            <a:r>
              <a:rPr lang="de-DE" dirty="0"/>
              <a:t>Und selbst in der </a:t>
            </a:r>
            <a:r>
              <a:rPr lang="de-DE" dirty="0" err="1"/>
              <a:t>Landwirstschaft</a:t>
            </a:r>
            <a:r>
              <a:rPr lang="de-DE" dirty="0"/>
              <a:t> ist IoT angekommen: </a:t>
            </a:r>
            <a:r>
              <a:rPr lang="de-DE" dirty="0" err="1"/>
              <a:t>Bodenfeutchtesensoren</a:t>
            </a:r>
            <a:r>
              <a:rPr lang="de-DE" dirty="0"/>
              <a:t> und GPTS-</a:t>
            </a:r>
            <a:r>
              <a:rPr lang="de-DE" dirty="0" err="1"/>
              <a:t>gestuerte</a:t>
            </a:r>
            <a:r>
              <a:rPr lang="de-DE" dirty="0"/>
              <a:t> Traktoren ermöglichen eine präzise Bewirtschaftung – das nennt man Smart Farming. Diese Beispiele </a:t>
            </a:r>
            <a:r>
              <a:rPr lang="de-DE" dirty="0" err="1"/>
              <a:t>zeigen:Iot</a:t>
            </a:r>
            <a:r>
              <a:rPr lang="de-DE" dirty="0"/>
              <a:t> ist überall – und mit jedem neuen Anwendungsfall steigen auch die Anforderungen an Sicherheit und Datenschutz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22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 Grafik zeigt , wie sich die Anzahl von vernetzten Geräten weltweit entwickelt hat  und noch weiter entwickelt wird. Wir sehen zwei Balkenreihen: blau für klassische Non-</a:t>
            </a:r>
            <a:r>
              <a:rPr lang="de-DE" dirty="0" err="1"/>
              <a:t>Iot</a:t>
            </a:r>
            <a:r>
              <a:rPr lang="de-DE" dirty="0"/>
              <a:t>-</a:t>
            </a:r>
            <a:r>
              <a:rPr lang="de-DE" dirty="0" err="1"/>
              <a:t>Geäten</a:t>
            </a:r>
            <a:r>
              <a:rPr lang="de-DE" dirty="0"/>
              <a:t> wie PCs, Laptops oder </a:t>
            </a:r>
            <a:r>
              <a:rPr lang="de-DE" dirty="0" err="1"/>
              <a:t>Smartphines</a:t>
            </a:r>
            <a:r>
              <a:rPr lang="de-DE" dirty="0"/>
              <a:t> und rot für IoT-Geräten also vernetzte Alltagsgegenstände wie smarte Thermostate, Sensoren oder medizinische Geräte</a:t>
            </a:r>
          </a:p>
          <a:p>
            <a:r>
              <a:rPr lang="de-DE" dirty="0"/>
              <a:t>Im Jahr 2010 gab es gerade einmal 0.8 Milliarden </a:t>
            </a:r>
            <a:r>
              <a:rPr lang="de-DE" dirty="0" err="1"/>
              <a:t>Iot</a:t>
            </a:r>
            <a:r>
              <a:rPr lang="de-DE" dirty="0"/>
              <a:t>-Geräte – Im Vergleich zu 8 Milliarden Non IoT-Geräten. Doch ab etwa 2017 beginnt ein steilen Anstieg: Die </a:t>
            </a:r>
            <a:r>
              <a:rPr lang="de-DE" dirty="0" err="1"/>
              <a:t>Zhal</a:t>
            </a:r>
            <a:r>
              <a:rPr lang="de-DE" dirty="0"/>
              <a:t> der </a:t>
            </a:r>
            <a:r>
              <a:rPr lang="de-DE" dirty="0" err="1"/>
              <a:t>Iot</a:t>
            </a:r>
            <a:r>
              <a:rPr lang="de-DE" dirty="0"/>
              <a:t>-Geräte explodiert regelrecht. Für das Jahr 2025 wird ein Wert von über 30 Milliarden </a:t>
            </a:r>
            <a:r>
              <a:rPr lang="de-DE" dirty="0" err="1"/>
              <a:t>Iot</a:t>
            </a:r>
            <a:r>
              <a:rPr lang="de-DE" dirty="0"/>
              <a:t>-Verbindungen erwartet – das ist dreimal so viel wie klassische Geräte. Was bedeutet das für uns? Ganz einfach Die Welt wird immer stärker vernetzt – aber auch immer verwundbarer. Jedes dieser Geräte kann ein potenzielles Einfallfaktors für Cyberangriffe sein. Und viele diese  </a:t>
            </a:r>
            <a:r>
              <a:rPr lang="de-DE" dirty="0" err="1"/>
              <a:t>diese</a:t>
            </a:r>
            <a:r>
              <a:rPr lang="de-DE" dirty="0"/>
              <a:t> Geräte sind nicht ausreichend geschützt.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94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-Geräte sind besonders anfällig für Cyberangriffe_ und das hat mehrere Gründe</a:t>
            </a:r>
          </a:p>
          <a:p>
            <a:r>
              <a:rPr lang="de-DE" dirty="0"/>
              <a:t>Erstens: Viele diese Geräte haben nur eine </a:t>
            </a:r>
            <a:r>
              <a:rPr lang="de-DE" dirty="0" err="1"/>
              <a:t>gereinge</a:t>
            </a:r>
            <a:r>
              <a:rPr lang="de-DE" dirty="0"/>
              <a:t> Rechenleistung. Das bedeutet, dass sie oft keine starke </a:t>
            </a:r>
            <a:r>
              <a:rPr lang="de-DE" dirty="0" err="1"/>
              <a:t>Vershlüsselung</a:t>
            </a:r>
            <a:r>
              <a:rPr lang="de-DE" dirty="0"/>
              <a:t> </a:t>
            </a:r>
            <a:r>
              <a:rPr lang="de-DE" dirty="0" err="1"/>
              <a:t>ünterstützen</a:t>
            </a:r>
            <a:r>
              <a:rPr lang="de-DE" dirty="0"/>
              <a:t>- oder gar keine. Dadurch können Daten leicht abgefangen oder manipuliert werden.</a:t>
            </a:r>
          </a:p>
          <a:p>
            <a:r>
              <a:rPr lang="de-DE" dirty="0"/>
              <a:t>Zweitens: Sicherheitsupdates sind bei IoT-Geräten leider keine </a:t>
            </a:r>
            <a:r>
              <a:rPr lang="de-DE" dirty="0" err="1"/>
              <a:t>SelbstverständlichkeitViele</a:t>
            </a:r>
            <a:r>
              <a:rPr lang="de-DE" dirty="0"/>
              <a:t> Hersteller liefern entweder gar keine </a:t>
            </a:r>
            <a:r>
              <a:rPr lang="de-DE" dirty="0" err="1"/>
              <a:t>Updates-oder</a:t>
            </a:r>
            <a:r>
              <a:rPr lang="de-DE" dirty="0"/>
              <a:t> die Nutzer installieren sie nicht. Hinzu kommt: Geräte werden oft mit </a:t>
            </a:r>
            <a:r>
              <a:rPr lang="de-DE" dirty="0" err="1"/>
              <a:t>Standardpasswörten</a:t>
            </a:r>
            <a:r>
              <a:rPr lang="de-DE" dirty="0"/>
              <a:t> ausgeliefert, die nie geändert werden</a:t>
            </a:r>
          </a:p>
          <a:p>
            <a:r>
              <a:rPr lang="de-DE" dirty="0"/>
              <a:t>Drittens: </a:t>
            </a:r>
            <a:r>
              <a:rPr lang="de-DE" dirty="0" err="1"/>
              <a:t>Iot</a:t>
            </a:r>
            <a:r>
              <a:rPr lang="de-DE" dirty="0"/>
              <a:t>-Geräte sind häufig nach dem Prinzip „Plug &amp; Play“ konzipiert – also anschließen und loslegen. Das ist </a:t>
            </a:r>
            <a:r>
              <a:rPr lang="de-DE" dirty="0" err="1"/>
              <a:t>beqeum</a:t>
            </a:r>
            <a:r>
              <a:rPr lang="de-DE" dirty="0"/>
              <a:t>, aber es fehlt oft ein grundlegendes Sicherheitskonzepts. Authentifizierung, Zugriffskontrolle oder </a:t>
            </a:r>
            <a:r>
              <a:rPr lang="de-DE" dirty="0" err="1"/>
              <a:t>Verschlüßelung</a:t>
            </a:r>
            <a:r>
              <a:rPr lang="de-DE" dirty="0"/>
              <a:t> sind nicht oder nur </a:t>
            </a:r>
            <a:r>
              <a:rPr lang="de-DE" dirty="0" err="1"/>
              <a:t>unzureichen</a:t>
            </a:r>
            <a:r>
              <a:rPr lang="de-DE" dirty="0"/>
              <a:t> vorhanden.</a:t>
            </a:r>
          </a:p>
          <a:p>
            <a:r>
              <a:rPr lang="de-DE" dirty="0"/>
              <a:t>All das macht IoT-Geräte zu einem beliebten </a:t>
            </a:r>
            <a:r>
              <a:rPr lang="de-DE" dirty="0" err="1"/>
              <a:t>Zief</a:t>
            </a:r>
            <a:r>
              <a:rPr lang="de-DE" dirty="0"/>
              <a:t> für Angreifer – und zu einem echten Risiko für </a:t>
            </a:r>
            <a:r>
              <a:rPr lang="de-DE" dirty="0" err="1"/>
              <a:t>Privathasuhalte</a:t>
            </a:r>
            <a:r>
              <a:rPr lang="de-DE" dirty="0"/>
              <a:t>, Unternehmen und kritische Infrastrukturen.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00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Jahr 2016 wurde das Internet von einem der größten </a:t>
            </a:r>
            <a:r>
              <a:rPr lang="de-DE" dirty="0" err="1"/>
              <a:t>Ddos</a:t>
            </a:r>
            <a:r>
              <a:rPr lang="de-DE" dirty="0"/>
              <a:t>-Angriffe aller Zeiten </a:t>
            </a:r>
            <a:r>
              <a:rPr lang="de-DE" dirty="0" err="1"/>
              <a:t>erschütetrt</a:t>
            </a:r>
            <a:r>
              <a:rPr lang="de-DE" dirty="0"/>
              <a:t>. Ziel war der DNS-Anbieter Dyn, und die Folge war dramatisch. Dienste wie Twitter, Netflix , Reddit und CNN waren stundenlang nicht erreichbar.</a:t>
            </a:r>
          </a:p>
          <a:p>
            <a:r>
              <a:rPr lang="de-DE" dirty="0"/>
              <a:t>Die Ursache? Ein riesiges Botnetz aus IoT-Geräten, das von der Mirai-Malware gesteuert wurde. </a:t>
            </a:r>
            <a:r>
              <a:rPr lang="de-DE" dirty="0" err="1"/>
              <a:t>Mairai</a:t>
            </a:r>
            <a:r>
              <a:rPr lang="de-DE" dirty="0"/>
              <a:t> durchsuchte das Internat nach unsicheren Geräten vor allem Kameras und DVRs _ und versuchte sich mit </a:t>
            </a:r>
            <a:r>
              <a:rPr lang="de-DE" dirty="0" err="1"/>
              <a:t>Standdardpasswörter</a:t>
            </a:r>
            <a:r>
              <a:rPr lang="de-DE" dirty="0"/>
              <a:t> wir „</a:t>
            </a:r>
            <a:r>
              <a:rPr lang="de-DE" dirty="0" err="1"/>
              <a:t>admin</a:t>
            </a:r>
            <a:r>
              <a:rPr lang="de-DE" dirty="0"/>
              <a:t>/</a:t>
            </a:r>
            <a:r>
              <a:rPr lang="de-DE" dirty="0" err="1"/>
              <a:t>admin</a:t>
            </a:r>
            <a:r>
              <a:rPr lang="de-DE" dirty="0"/>
              <a:t>“ oder „123456“ einzuloggen. Sobald ein Gerät infiziert war, wurde es Teil eines Botnetzes, das gezielt Server mit Anfragen überflutete. Und das war nur der Anfang: Seitdem sind zahlreiche Varianten von Mirai aufgetaucht, die noch mehr Gerätetypen angreifen – etwa Router oder smarte Haushaltsgeräte. Die Bedrohung durch solche </a:t>
            </a:r>
            <a:r>
              <a:rPr lang="de-DE" dirty="0" err="1"/>
              <a:t>Botznetzte</a:t>
            </a:r>
            <a:r>
              <a:rPr lang="de-DE" dirty="0"/>
              <a:t> ist also weiterhin hochaktuell</a:t>
            </a:r>
          </a:p>
          <a:p>
            <a:r>
              <a:rPr lang="de-DE" dirty="0"/>
              <a:t>Was können wir daraus lerne ? Es gibt vier wichtigen Sicherheitsregeln für IoT Geräte:</a:t>
            </a:r>
          </a:p>
          <a:p>
            <a:r>
              <a:rPr lang="de-DE" dirty="0"/>
              <a:t>Keine Geräte verwenden, die sich nicht aktualisieren lassen- weder Software noch Passwörter</a:t>
            </a:r>
          </a:p>
          <a:p>
            <a:r>
              <a:rPr lang="de-DE" dirty="0"/>
              <a:t>Standardpasswörter müssen bei der Installation geändert werden</a:t>
            </a:r>
          </a:p>
          <a:p>
            <a:r>
              <a:rPr lang="de-DE" dirty="0"/>
              <a:t>Jedes Gerät braucht ein eigenes, starkes Passwort</a:t>
            </a:r>
          </a:p>
          <a:p>
            <a:r>
              <a:rPr lang="de-DE" dirty="0"/>
              <a:t>Regelmäßige Updates von Software </a:t>
            </a:r>
            <a:r>
              <a:rPr lang="de-DE" dirty="0" err="1"/>
              <a:t>unf</a:t>
            </a:r>
            <a:r>
              <a:rPr lang="de-DE" dirty="0"/>
              <a:t> </a:t>
            </a:r>
            <a:r>
              <a:rPr lang="de-DE" dirty="0" err="1"/>
              <a:t>Firmare</a:t>
            </a:r>
            <a:r>
              <a:rPr lang="de-DE" dirty="0"/>
              <a:t> sind Pflicht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6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ist passiert ?</a:t>
            </a:r>
          </a:p>
          <a:p>
            <a:r>
              <a:rPr lang="de-DE" dirty="0"/>
              <a:t>„In den USA wurden gravierende Sicherheitslücken in Herzschrittmachern und Defibrillatoren des Herstellers St. Jude Medical entdeckt _ </a:t>
            </a:r>
            <a:r>
              <a:rPr lang="de-DE" dirty="0" err="1"/>
              <a:t>un</a:t>
            </a:r>
            <a:r>
              <a:rPr lang="de-DE" dirty="0"/>
              <a:t> das nicht von irgendwem, sondern bestätigt durch die US-</a:t>
            </a:r>
            <a:r>
              <a:rPr lang="de-DE" dirty="0" err="1"/>
              <a:t>Arzeimittelbehörde</a:t>
            </a:r>
            <a:r>
              <a:rPr lang="de-DE" dirty="0"/>
              <a:t>, die FDA</a:t>
            </a:r>
          </a:p>
          <a:p>
            <a:r>
              <a:rPr lang="de-DE" dirty="0"/>
              <a:t>Wie </a:t>
            </a:r>
            <a:r>
              <a:rPr lang="de-DE" dirty="0" err="1"/>
              <a:t>funktionniert</a:t>
            </a:r>
            <a:r>
              <a:rPr lang="de-DE" dirty="0"/>
              <a:t> der Angriff ? </a:t>
            </a:r>
          </a:p>
          <a:p>
            <a:r>
              <a:rPr lang="de-DE" dirty="0"/>
              <a:t>Die Schwachstelle lag in der Funkverbindung zu </a:t>
            </a:r>
            <a:r>
              <a:rPr lang="de-DE" dirty="0" err="1"/>
              <a:t>ärtzlichen</a:t>
            </a:r>
            <a:r>
              <a:rPr lang="de-DE" dirty="0"/>
              <a:t> Transmittern. Über diese Schnittstelle konnten Hacker aus der Ferne eingreifen- und zwar mit dramatischen Folgen: Sie konnten die Batterie gezielt laden, falsche Schocks auslösen oder das Gerät sogar vollständig manipulieren. Hier ging es nicht nur um </a:t>
            </a:r>
            <a:r>
              <a:rPr lang="de-DE" dirty="0" err="1"/>
              <a:t>Datenschutzt</a:t>
            </a:r>
            <a:r>
              <a:rPr lang="de-DE" dirty="0"/>
              <a:t> oder </a:t>
            </a:r>
            <a:r>
              <a:rPr lang="de-DE" dirty="0" err="1"/>
              <a:t>Prinatsprhäre</a:t>
            </a:r>
            <a:r>
              <a:rPr lang="de-DE" dirty="0"/>
              <a:t>-hier ging es um </a:t>
            </a:r>
            <a:r>
              <a:rPr lang="de-DE" dirty="0" err="1"/>
              <a:t>Meschenleben</a:t>
            </a:r>
            <a:r>
              <a:rPr lang="de-DE" dirty="0"/>
              <a:t>. Geräte , die eigentlich Leben </a:t>
            </a:r>
            <a:r>
              <a:rPr lang="de-DE" dirty="0" err="1"/>
              <a:t>rettern</a:t>
            </a:r>
            <a:r>
              <a:rPr lang="de-DE" dirty="0"/>
              <a:t> sollten, konnten plötzlich zur </a:t>
            </a:r>
            <a:r>
              <a:rPr lang="de-DE" dirty="0" err="1"/>
              <a:t>tödlcihen</a:t>
            </a:r>
            <a:r>
              <a:rPr lang="de-DE" dirty="0"/>
              <a:t> Bedrohung werden.  Medizinische IoT-Geräte brauchen die höchsten Sicherheitsstandards. Sicherheit </a:t>
            </a:r>
            <a:r>
              <a:rPr lang="de-DE" dirty="0" err="1"/>
              <a:t>dark</a:t>
            </a:r>
            <a:r>
              <a:rPr lang="de-DE" dirty="0"/>
              <a:t> kein nachträglicher Gedanke sein- sie muss von Anfang an mitgedacht werden. Und Fernwartung ist zwar bequem aber wenn sie nicht </a:t>
            </a:r>
            <a:r>
              <a:rPr lang="de-DE" dirty="0" err="1"/>
              <a:t>geschützutt</a:t>
            </a:r>
            <a:r>
              <a:rPr lang="de-DE" dirty="0"/>
              <a:t> ist wird sie zum </a:t>
            </a:r>
            <a:r>
              <a:rPr lang="de-DE" dirty="0" err="1"/>
              <a:t>Risilko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0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Sicherheitsforsher</a:t>
            </a:r>
            <a:r>
              <a:rPr lang="de-DE" dirty="0"/>
              <a:t> Jonathan </a:t>
            </a:r>
            <a:r>
              <a:rPr lang="de-DE" dirty="0" err="1"/>
              <a:t>Zdziarski</a:t>
            </a:r>
            <a:r>
              <a:rPr lang="de-DE" dirty="0"/>
              <a:t> entdeckte gravierende </a:t>
            </a:r>
            <a:r>
              <a:rPr lang="de-DE" dirty="0" err="1"/>
              <a:t>Schwachstellem</a:t>
            </a:r>
            <a:r>
              <a:rPr lang="de-DE" dirty="0"/>
              <a:t> im </a:t>
            </a:r>
            <a:r>
              <a:rPr lang="de-DE" dirty="0" err="1"/>
              <a:t>Owlet</a:t>
            </a:r>
            <a:r>
              <a:rPr lang="de-DE" dirty="0"/>
              <a:t> Baby-Monitor- ein Gerät, das viele Eltern nutzten, um die Herzfrequenz ihre Babys zu überwachen. Was </a:t>
            </a:r>
            <a:r>
              <a:rPr lang="de-DE" dirty="0" err="1"/>
              <a:t>eingentlich</a:t>
            </a:r>
            <a:r>
              <a:rPr lang="de-DE" dirty="0"/>
              <a:t> für Sicherheit sorgen sollte, entpuppte sich als potenzielles Risiko</a:t>
            </a:r>
          </a:p>
          <a:p>
            <a:r>
              <a:rPr lang="de-DE" dirty="0"/>
              <a:t>Die </a:t>
            </a:r>
            <a:r>
              <a:rPr lang="de-DE" dirty="0" err="1"/>
              <a:t>Kommunikationm</a:t>
            </a:r>
            <a:r>
              <a:rPr lang="de-DE" dirty="0"/>
              <a:t> zwischen der Socke und der Basisstation lief über WLAN – aber völlig unverschlüsselt. Das bedeutet: Jeder in der Nähe hätte die Daten mitlesen oder sogar manipulieren können.</a:t>
            </a:r>
          </a:p>
          <a:p>
            <a:r>
              <a:rPr lang="de-DE" dirty="0"/>
              <a:t>Noch </a:t>
            </a:r>
            <a:r>
              <a:rPr lang="de-DE" dirty="0" err="1"/>
              <a:t>schöimmer</a:t>
            </a:r>
            <a:r>
              <a:rPr lang="de-DE" dirty="0"/>
              <a:t>: Wenn die Socke abgenommen und wieder angelegt wurde, startete der Sensor nicht automatisch neu. Und es gab keine automatische Update-Funktion, um solche Schwachstellen zu beheben</a:t>
            </a:r>
          </a:p>
          <a:p>
            <a:r>
              <a:rPr lang="de-DE" dirty="0"/>
              <a:t>Hier geht es um die Gesundheit von Babys extrem sensible Daten. Eine Fehlfunktion kann dazu führen, dass Eltern sich in falscher Sicherheit wiegen oder wichtige Warnsignale verpassen.</a:t>
            </a:r>
          </a:p>
          <a:p>
            <a:r>
              <a:rPr lang="de-DE" dirty="0"/>
              <a:t>Auch Babyprodukte brauchen IT-</a:t>
            </a:r>
            <a:r>
              <a:rPr lang="de-DE" dirty="0" err="1"/>
              <a:t>Sicherheitsstandars</a:t>
            </a:r>
            <a:r>
              <a:rPr lang="de-DE" dirty="0"/>
              <a:t>. Verschlüsselung, automatische Updates  und eine zuverlässige Funktionalität sind Extras _ sie sind Pflicht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36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2012 wurde ein gravierende Sicherheitslücke in den Überwachungskameras von </a:t>
            </a:r>
            <a:r>
              <a:rPr lang="de-DE" dirty="0" err="1"/>
              <a:t>TRENDnet</a:t>
            </a:r>
            <a:r>
              <a:rPr lang="de-DE" dirty="0"/>
              <a:t> entdeckt-Kameras, die viele Menschen zu Hause netzen, zum Beispiel zur Babyüberwachung</a:t>
            </a:r>
          </a:p>
          <a:p>
            <a:r>
              <a:rPr lang="de-DE" dirty="0"/>
              <a:t>Durch einen Fehler im Code konnten Hacker ganz einfach das Passwort umgehen- und plötzlich waren private Live-Videos aus Wohnzimmern, Schlafzimmern und Kinderzimmern öffentlich im Internet zu sehen</a:t>
            </a:r>
          </a:p>
          <a:p>
            <a:r>
              <a:rPr lang="de-DE" dirty="0" err="1"/>
              <a:t>TRENDNet</a:t>
            </a:r>
            <a:r>
              <a:rPr lang="de-DE" dirty="0"/>
              <a:t> reagierte schnell mit einem Software-Update, um die Lücke zu schließen. Zusätzlich </a:t>
            </a:r>
            <a:r>
              <a:rPr lang="de-DE" dirty="0" err="1"/>
              <a:t>verpflichetet</a:t>
            </a:r>
            <a:r>
              <a:rPr lang="de-DE" dirty="0"/>
              <a:t> sich das Unternehmen gegenüber der US-</a:t>
            </a:r>
            <a:r>
              <a:rPr lang="de-DE" dirty="0" err="1"/>
              <a:t>Verbraucherschutzbehörede</a:t>
            </a:r>
            <a:r>
              <a:rPr lang="de-DE" dirty="0"/>
              <a:t> FTC, die Sicherheit ihrer Produkte zu verbessern, transparenter über Risiken zu informieren und zwei Jahre lang Support und Sicherheitsupdates bereitzustellen</a:t>
            </a:r>
          </a:p>
          <a:p>
            <a:r>
              <a:rPr lang="de-DE" dirty="0"/>
              <a:t>Hier ging es nicht nur um Technik-sondern um das Vertrauen der Menschen in ihre </a:t>
            </a:r>
            <a:r>
              <a:rPr lang="de-DE" dirty="0" err="1"/>
              <a:t>eingenen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Wände Wenn eine Kamera, die </a:t>
            </a:r>
            <a:r>
              <a:rPr lang="de-DE" dirty="0" err="1"/>
              <a:t>eingentlich</a:t>
            </a:r>
            <a:r>
              <a:rPr lang="de-DE" dirty="0"/>
              <a:t> schützen soll, zur Gefahr für die Privatsphäre wird , ist das ein massiver Vertrauensbruch</a:t>
            </a:r>
          </a:p>
          <a:p>
            <a:r>
              <a:rPr lang="de-DE" dirty="0"/>
              <a:t>Was lernen wir </a:t>
            </a:r>
            <a:r>
              <a:rPr lang="de-DE" dirty="0" err="1"/>
              <a:t>daraus?Hersteller</a:t>
            </a:r>
            <a:r>
              <a:rPr lang="de-DE" dirty="0"/>
              <a:t> von vernetzten Geräten müssen Sicherheit und Datenschutz von </a:t>
            </a:r>
            <a:r>
              <a:rPr lang="de-DE" dirty="0" err="1"/>
              <a:t>Anfangv</a:t>
            </a:r>
            <a:r>
              <a:rPr lang="de-DE" dirty="0"/>
              <a:t> an ernst </a:t>
            </a:r>
            <a:r>
              <a:rPr lang="de-DE" dirty="0" err="1"/>
              <a:t>nhemen</a:t>
            </a:r>
            <a:r>
              <a:rPr lang="de-DE" dirty="0"/>
              <a:t>. Und sie müssen offen und ehrlich mit ihren Nutzern kommunizieren-besonders wenn etwas schiefe läuft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BDEB-3BC0-419A-BA6A-7A46488CC84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38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FF26D-A70E-1DF0-8E0A-1CD67A3C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967F14-F02A-63D4-9364-40628459D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E3602-2161-7CE0-E4E3-9AF40FDF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4AF5C-F0B8-9D5C-7119-36E4D6F2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9187D-D243-18A9-F09A-CDE84EF6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1BB9A-82A4-F923-B430-252333C5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C6B569-08AD-E95F-68EA-EA3385074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37B89-73C1-477D-7567-04883608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1F2E2-5C63-F68A-A033-ADCB4B1B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9DCAB-6AA1-94F8-FA25-A579FBD7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E13188-FE75-4028-8D9B-F76011937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80786-BC5C-8827-4065-4E1DC966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A11729-6CFE-DD7C-EF0F-F628D649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C8AAB-AFA7-B4D3-49E2-C57A9B98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CB7AA-7F7C-3FFE-A014-5715A82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90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CC1F8-A814-599E-4FA9-161E709E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3265F-AC41-ADEC-D705-C2791986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5E3E06-B2C7-3662-F9A0-BE7BA744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8020D-45FE-13A7-ED4F-ACDA6809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F0942-16B4-48EE-C589-FA3A6368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9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0243C-F013-300B-CD00-AFDA5AED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A9F12A-132E-6C87-80F2-3D01CBBA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36B3C6-00D8-8874-0487-86181956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5C4F7-DD99-08E4-6CEE-1838569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47F4B-55D6-00C2-AA23-ABA7CA97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3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CAF38-C489-0C10-30C2-F62F7FF6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6B3DFD-B682-6EBB-426D-C9D655B2B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76E633-5484-B8CB-EE69-ECA54B68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7B6E33-7DC9-56E0-5438-6196FA9E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A8A12-71D2-E41A-A34A-CF8352C2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717343-FFC8-A6AD-A24C-BA9386EE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45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EAF00-668F-1630-042A-9E283A17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B3BD9-C865-DA00-4E0C-F41E62E6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516CE3-113A-5E13-F9FD-B3239E89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D2C40-3621-C91B-9D8F-97DEB6778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3FCC61-9232-8158-6ADD-9741B6A3B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02FDC8-864C-B8E8-9826-523AECE3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D700BA-98BA-ACCA-DBFB-96906EAD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D14978-E3E5-9BEB-6D70-B82C97A4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84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99486-93F8-C226-4167-69424949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79B640-2B5F-666E-E20B-0F98E910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8EC4A4-1B29-5008-9E6C-61C4393A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545DF2-25E5-EFC9-1003-F86BB3E9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4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EDBD7C-AF38-02D3-9B99-AD117A9F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D0342E-A0BE-A244-A68A-ECDBE990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94BCA-16A6-BEED-8FA6-DB1B2043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6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B36F1-2548-3D1A-EDCC-74B2F22D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399FE9-05CD-68CD-76D9-B565CA7B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666A75-0B75-45D0-CE5B-04E83D45D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0B4E14-DCC7-2FC6-D759-98A56D37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B4234-BC40-0D9F-4051-CCF3628C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543988-8240-413B-867C-5B8317C8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47E4E-80FC-C3A0-AA52-B895D80C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E288CE-30D3-0AD2-D863-05B758538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E8FC5F-ED17-32DE-9A22-65975EE2A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C1A8E9-1224-060C-F2ED-1964547E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28AC23-CB18-BF18-B917-5CE4943C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110C54-7CF3-1941-888B-37E5D7B6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90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DDA593-E1D7-5085-D8BA-370E37F9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FCEEE-423B-7E83-5E2E-01FB4096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51825-E1F0-186E-B43B-FBBAE485F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4B61D-5966-459E-89B8-43FF0F4AB319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618652-0AE4-7F8B-07E1-64411FD06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EC1F7-86A6-995C-7883-E1971D4A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C1E1E-5B41-4A13-A434-1AAC30BBE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AD602-A28A-03B8-DE42-A321F9D8F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Cyberangriffe auf IoT-Anwendungen</a:t>
            </a:r>
          </a:p>
        </p:txBody>
      </p:sp>
    </p:spTree>
    <p:extLst>
      <p:ext uri="{BB962C8B-B14F-4D97-AF65-F5344CB8AC3E}">
        <p14:creationId xmlns:p14="http://schemas.microsoft.com/office/powerpoint/2010/main" val="222398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A355-F467-89CC-6CA1-1BE59E79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Beipiel3: </a:t>
            </a:r>
            <a:r>
              <a:rPr lang="en-US" b="1" i="0" u="none" strike="noStrike" dirty="0">
                <a:solidFill>
                  <a:srgbClr val="181E25"/>
                </a:solidFill>
                <a:effectLst/>
                <a:latin typeface="__Inter_6b16ee"/>
              </a:rPr>
              <a:t>The Owlet </a:t>
            </a:r>
            <a:r>
              <a:rPr lang="en-US" b="1" i="0" u="none" strike="noStrike" dirty="0" err="1">
                <a:solidFill>
                  <a:srgbClr val="181E25"/>
                </a:solidFill>
                <a:effectLst/>
                <a:latin typeface="__Inter_6b16ee"/>
              </a:rPr>
              <a:t>WiFi</a:t>
            </a:r>
            <a:r>
              <a:rPr lang="en-US" b="1" i="0" u="none" strike="noStrike" dirty="0">
                <a:solidFill>
                  <a:srgbClr val="181E25"/>
                </a:solidFill>
                <a:effectLst/>
                <a:latin typeface="__Inter_6b16ee"/>
              </a:rPr>
              <a:t> Baby Heart Monitor Vulnerabilities</a:t>
            </a:r>
            <a:br>
              <a:rPr lang="en-US" b="1" i="0" u="none" strike="noStrike" dirty="0">
                <a:solidFill>
                  <a:srgbClr val="181E25"/>
                </a:solidFill>
                <a:effectLst/>
                <a:latin typeface="__Inter_6b16e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A402C-7027-9B7C-E4F9-0B753B87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Was ist passiert?</a:t>
            </a:r>
          </a:p>
          <a:p>
            <a:pPr marL="0" indent="0">
              <a:buNone/>
            </a:pPr>
            <a:r>
              <a:rPr lang="de-DE" dirty="0"/>
              <a:t>Sicherheitsforscher Jonathan </a:t>
            </a:r>
            <a:r>
              <a:rPr lang="de-DE" dirty="0" err="1"/>
              <a:t>Zdziarski</a:t>
            </a:r>
            <a:r>
              <a:rPr lang="de-DE" dirty="0"/>
              <a:t> entdeckte </a:t>
            </a:r>
            <a:r>
              <a:rPr lang="de-DE" dirty="0" err="1"/>
              <a:t>gravierden</a:t>
            </a:r>
            <a:r>
              <a:rPr lang="de-DE" dirty="0"/>
              <a:t> </a:t>
            </a:r>
            <a:r>
              <a:rPr lang="de-DE" dirty="0" err="1"/>
              <a:t>Scwachtsellen</a:t>
            </a:r>
            <a:r>
              <a:rPr lang="de-DE" dirty="0"/>
              <a:t> im </a:t>
            </a:r>
            <a:r>
              <a:rPr lang="de-DE" dirty="0" err="1"/>
              <a:t>Owlet</a:t>
            </a:r>
            <a:r>
              <a:rPr lang="de-DE" dirty="0"/>
              <a:t> Baby-Monitor</a:t>
            </a:r>
          </a:p>
          <a:p>
            <a:pPr marL="0" indent="0">
              <a:buNone/>
            </a:pPr>
            <a:r>
              <a:rPr lang="de-DE" dirty="0"/>
              <a:t>Gerät wurde von vielen Eltern zur Überwachung der Herzfrequenz von Babys genutzt</a:t>
            </a:r>
          </a:p>
          <a:p>
            <a:pPr marL="0" indent="0">
              <a:buNone/>
            </a:pPr>
            <a:r>
              <a:rPr lang="de-DE" dirty="0"/>
              <a:t>Wie funktionierte der Angriff?</a:t>
            </a:r>
          </a:p>
          <a:p>
            <a:pPr marL="0" indent="0">
              <a:buNone/>
            </a:pPr>
            <a:r>
              <a:rPr lang="de-DE" dirty="0"/>
              <a:t>Unsichere WLAN-Kommunikation zwischen Socke und Basisstation</a:t>
            </a:r>
          </a:p>
          <a:p>
            <a:pPr marL="0" indent="0">
              <a:buNone/>
            </a:pPr>
            <a:r>
              <a:rPr lang="de-DE" dirty="0"/>
              <a:t>Datenübertragung war nicht verschlüsselt potenziell </a:t>
            </a:r>
            <a:r>
              <a:rPr lang="de-DE" dirty="0" err="1"/>
              <a:t>abhörbar</a:t>
            </a:r>
            <a:r>
              <a:rPr lang="de-DE" dirty="0"/>
              <a:t> oder manipulierbar</a:t>
            </a:r>
          </a:p>
          <a:p>
            <a:pPr marL="0" indent="0">
              <a:buNone/>
            </a:pPr>
            <a:r>
              <a:rPr lang="de-DE" dirty="0"/>
              <a:t>Sensor reagierte nicht automatisch, wenn er abgenommen und wieder angelegt wurde.</a:t>
            </a:r>
          </a:p>
          <a:p>
            <a:pPr marL="0" indent="0">
              <a:buNone/>
            </a:pPr>
            <a:r>
              <a:rPr lang="de-DE" dirty="0"/>
              <a:t>Keine automatische Update-Funktion zur Behebung von Sicherheitslücken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Warum war das so gefährlich?</a:t>
            </a:r>
          </a:p>
          <a:p>
            <a:pPr marL="0" indent="0">
              <a:buNone/>
            </a:pPr>
            <a:r>
              <a:rPr lang="de-DE" dirty="0"/>
              <a:t>Gesundheitsdaten von Babys sind besonders sensibel</a:t>
            </a:r>
          </a:p>
          <a:p>
            <a:pPr marL="0" indent="0">
              <a:buNone/>
            </a:pPr>
            <a:r>
              <a:rPr lang="de-DE" dirty="0" err="1"/>
              <a:t>Fehlfunktionene</a:t>
            </a:r>
            <a:r>
              <a:rPr lang="de-DE" dirty="0"/>
              <a:t> könnten zu falscher Sicherheit oder verpassten Warnsignalen führen</a:t>
            </a:r>
          </a:p>
          <a:p>
            <a:pPr marL="0" indent="0">
              <a:buNone/>
            </a:pPr>
            <a:r>
              <a:rPr lang="de-DE" dirty="0"/>
              <a:t>Was  lernen wir daraus?</a:t>
            </a:r>
          </a:p>
          <a:p>
            <a:pPr marL="0" indent="0">
              <a:buNone/>
            </a:pPr>
            <a:r>
              <a:rPr lang="de-DE" dirty="0"/>
              <a:t>Auch Babyprodukte brauchen IT-</a:t>
            </a:r>
            <a:r>
              <a:rPr lang="de-DE" dirty="0" err="1"/>
              <a:t>Sicherheitsstandars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Verschlüsselung, automatische Updates und zuverlässige Funktionalität sind Pflicht</a:t>
            </a:r>
          </a:p>
        </p:txBody>
      </p:sp>
    </p:spTree>
    <p:extLst>
      <p:ext uri="{BB962C8B-B14F-4D97-AF65-F5344CB8AC3E}">
        <p14:creationId xmlns:p14="http://schemas.microsoft.com/office/powerpoint/2010/main" val="7092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8D11E-33C0-7798-B7E3-8D65CD28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Beispiel4: </a:t>
            </a:r>
            <a:r>
              <a:rPr lang="de-DE" b="1" i="0" u="none" strike="noStrike" dirty="0">
                <a:solidFill>
                  <a:srgbClr val="181E25"/>
                </a:solidFill>
                <a:effectLst/>
                <a:latin typeface="__Inter_6b16ee"/>
              </a:rPr>
              <a:t> The </a:t>
            </a:r>
            <a:r>
              <a:rPr lang="de-DE" b="1" i="0" u="none" strike="noStrike" dirty="0" err="1">
                <a:solidFill>
                  <a:srgbClr val="181E25"/>
                </a:solidFill>
                <a:effectLst/>
                <a:latin typeface="__Inter_6b16ee"/>
              </a:rPr>
              <a:t>TRENDnet</a:t>
            </a:r>
            <a:r>
              <a:rPr lang="de-DE" b="1" i="0" u="none" strike="noStrike" dirty="0">
                <a:solidFill>
                  <a:srgbClr val="181E25"/>
                </a:solidFill>
                <a:effectLst/>
                <a:latin typeface="__Inter_6b16ee"/>
              </a:rPr>
              <a:t> Webcam Hack</a:t>
            </a:r>
            <a:br>
              <a:rPr lang="de-DE" b="1" i="0" u="none" strike="noStrike" dirty="0">
                <a:solidFill>
                  <a:srgbClr val="181E25"/>
                </a:solidFill>
                <a:effectLst/>
                <a:latin typeface="__Inter_6b16e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145AB-C2B2-28EF-54EF-97A5B04F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Was ist passiert?</a:t>
            </a:r>
          </a:p>
          <a:p>
            <a:pPr marL="0" indent="0">
              <a:buNone/>
            </a:pPr>
            <a:r>
              <a:rPr lang="de-DE" dirty="0"/>
              <a:t>2012: Sicherheitslücke in </a:t>
            </a:r>
            <a:r>
              <a:rPr lang="de-DE" dirty="0" err="1"/>
              <a:t>TRENDnet</a:t>
            </a:r>
            <a:r>
              <a:rPr lang="de-DE" dirty="0"/>
              <a:t>-Überwachungskameras entdeckt</a:t>
            </a:r>
          </a:p>
          <a:p>
            <a:pPr marL="0" indent="0">
              <a:buNone/>
            </a:pPr>
            <a:r>
              <a:rPr lang="de-DE" dirty="0"/>
              <a:t>Fehler im Code ermöglichte Zugriff ohne Passwort</a:t>
            </a:r>
          </a:p>
          <a:p>
            <a:pPr marL="0" indent="0">
              <a:buNone/>
            </a:pPr>
            <a:r>
              <a:rPr lang="de-DE" dirty="0"/>
              <a:t>Folge: Private Live-Videos aus Wohnungen landeten öffentlich im Internet</a:t>
            </a:r>
          </a:p>
          <a:p>
            <a:pPr marL="0" indent="0">
              <a:buNone/>
            </a:pPr>
            <a:r>
              <a:rPr lang="de-DE" dirty="0"/>
              <a:t>Wie wurde reagiert?</a:t>
            </a:r>
          </a:p>
          <a:p>
            <a:pPr marL="0" indent="0">
              <a:buNone/>
            </a:pPr>
            <a:r>
              <a:rPr lang="de-DE" dirty="0" err="1"/>
              <a:t>TRENDNet</a:t>
            </a:r>
            <a:r>
              <a:rPr lang="de-DE" dirty="0"/>
              <a:t> </a:t>
            </a:r>
            <a:r>
              <a:rPr lang="de-DE" dirty="0" err="1"/>
              <a:t>veröffenliche</a:t>
            </a:r>
            <a:r>
              <a:rPr lang="de-DE" dirty="0"/>
              <a:t> schnell ein Sicherheitsupdate</a:t>
            </a:r>
          </a:p>
          <a:p>
            <a:pPr marL="0" indent="0">
              <a:buNone/>
            </a:pPr>
            <a:r>
              <a:rPr lang="de-DE" dirty="0"/>
              <a:t>Vereinbarung mit der US-</a:t>
            </a:r>
            <a:r>
              <a:rPr lang="de-DE" dirty="0" err="1"/>
              <a:t>Verbraucherschutztbehörde</a:t>
            </a:r>
            <a:r>
              <a:rPr lang="de-DE" dirty="0"/>
              <a:t> (FTC)</a:t>
            </a:r>
          </a:p>
          <a:p>
            <a:pPr>
              <a:buFontTx/>
              <a:buChar char="-"/>
            </a:pPr>
            <a:r>
              <a:rPr lang="de-DE" dirty="0"/>
              <a:t>Verbesserung der allgemein IT-Sicherheit</a:t>
            </a:r>
          </a:p>
          <a:p>
            <a:pPr>
              <a:buFontTx/>
              <a:buChar char="-"/>
            </a:pPr>
            <a:r>
              <a:rPr lang="de-DE" dirty="0"/>
              <a:t>Ehrlichere Kommunikation über </a:t>
            </a:r>
            <a:r>
              <a:rPr lang="de-DE" dirty="0" err="1"/>
              <a:t>Sicherheitsstandars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Zwei Jahre lang Support und </a:t>
            </a:r>
            <a:r>
              <a:rPr lang="de-DE" dirty="0" err="1"/>
              <a:t>Sicherheitsinformationene</a:t>
            </a:r>
            <a:r>
              <a:rPr lang="de-DE" dirty="0"/>
              <a:t> für Nutzer</a:t>
            </a:r>
          </a:p>
          <a:p>
            <a:pPr marL="0" indent="0">
              <a:buNone/>
            </a:pPr>
            <a:r>
              <a:rPr lang="de-DE" dirty="0"/>
              <a:t>Warum war das so gefährlich ?</a:t>
            </a:r>
          </a:p>
          <a:p>
            <a:pPr>
              <a:buFontTx/>
              <a:buChar char="-"/>
            </a:pPr>
            <a:r>
              <a:rPr lang="de-DE" dirty="0"/>
              <a:t>Massive Verletzung der Privatsphäre</a:t>
            </a:r>
          </a:p>
          <a:p>
            <a:pPr>
              <a:buFontTx/>
              <a:buChar char="-"/>
            </a:pPr>
            <a:r>
              <a:rPr lang="de-DE" dirty="0"/>
              <a:t>Vertrauen in SmartHome-Technik wurde </a:t>
            </a:r>
            <a:r>
              <a:rPr lang="de-DE" dirty="0" err="1"/>
              <a:t>ershütetrt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Was lernen wir daraus?</a:t>
            </a:r>
          </a:p>
          <a:p>
            <a:pPr marL="0" indent="0">
              <a:buNone/>
            </a:pPr>
            <a:r>
              <a:rPr lang="de-DE" dirty="0"/>
              <a:t>Hersteller müssen Sicherheit und Datenschutz von Anfang an ernst nehmen</a:t>
            </a:r>
          </a:p>
          <a:p>
            <a:pPr marL="0" indent="0">
              <a:buNone/>
            </a:pPr>
            <a:r>
              <a:rPr lang="de-DE" dirty="0"/>
              <a:t>Transparente Kommunikation und schnelle Updates sind entscheidend</a:t>
            </a:r>
          </a:p>
        </p:txBody>
      </p:sp>
    </p:spTree>
    <p:extLst>
      <p:ext uri="{BB962C8B-B14F-4D97-AF65-F5344CB8AC3E}">
        <p14:creationId xmlns:p14="http://schemas.microsoft.com/office/powerpoint/2010/main" val="142866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D52B4-FE4F-6003-5C91-DE90EB70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i="0" u="none" strike="noStrike" dirty="0">
                <a:solidFill>
                  <a:srgbClr val="181E25"/>
                </a:solidFill>
                <a:effectLst/>
                <a:latin typeface="__Inter_6b16ee"/>
              </a:rPr>
              <a:t>The Jeep Hack </a:t>
            </a:r>
            <a:r>
              <a:rPr lang="de-DE" b="1" i="0" dirty="0">
                <a:solidFill>
                  <a:srgbClr val="424242"/>
                </a:solidFill>
                <a:effectLst/>
                <a:latin typeface="Segoe Sans"/>
              </a:rPr>
              <a:t>Wenn Hacker das Steuer übernehmen</a:t>
            </a:r>
            <a:br>
              <a:rPr lang="de-DE" b="1" i="0" dirty="0">
                <a:solidFill>
                  <a:srgbClr val="424242"/>
                </a:solidFill>
                <a:effectLst/>
                <a:latin typeface="Segoe Sans"/>
              </a:rPr>
            </a:br>
            <a:br>
              <a:rPr lang="de-DE" b="1" i="0" u="none" strike="noStrike" dirty="0">
                <a:solidFill>
                  <a:srgbClr val="181E25"/>
                </a:solidFill>
                <a:effectLst/>
                <a:latin typeface="__Inter_6b16ee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87980-A974-3AD5-75EF-6ABD0E8DD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276"/>
            <a:ext cx="10515600" cy="5388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Was ist passiert?</a:t>
            </a:r>
          </a:p>
          <a:p>
            <a:pPr marL="0" indent="0">
              <a:buNone/>
            </a:pPr>
            <a:r>
              <a:rPr lang="de-DE" sz="1600" dirty="0"/>
              <a:t>2015: Sicherheitsforscher Charlie Miller &amp; Chris </a:t>
            </a:r>
            <a:r>
              <a:rPr lang="de-DE" sz="1600" dirty="0" err="1"/>
              <a:t>Valasek</a:t>
            </a:r>
            <a:r>
              <a:rPr lang="de-DE" sz="1600" dirty="0"/>
              <a:t> hacken einen Jeep Cherokee</a:t>
            </a:r>
          </a:p>
          <a:p>
            <a:pPr marL="0" indent="0">
              <a:buNone/>
            </a:pPr>
            <a:r>
              <a:rPr lang="de-DE" sz="1600" dirty="0"/>
              <a:t>Fernsteuerung über das Infotainment-System (Harman International)</a:t>
            </a:r>
          </a:p>
          <a:p>
            <a:pPr marL="0" indent="0">
              <a:buNone/>
            </a:pPr>
            <a:r>
              <a:rPr lang="de-DE" sz="1600" dirty="0"/>
              <a:t>Kontrolle über </a:t>
            </a:r>
            <a:r>
              <a:rPr lang="de-DE" sz="1600" dirty="0" err="1"/>
              <a:t>Schreibenwischer</a:t>
            </a:r>
            <a:r>
              <a:rPr lang="de-DE" sz="1600" dirty="0"/>
              <a:t>, Radio – und </a:t>
            </a:r>
            <a:r>
              <a:rPr lang="de-DE" sz="1600" dirty="0" err="1"/>
              <a:t>sogra</a:t>
            </a:r>
            <a:r>
              <a:rPr lang="de-DE" sz="1600" dirty="0"/>
              <a:t> Motorabschaltung auf der Autobahn</a:t>
            </a:r>
          </a:p>
          <a:p>
            <a:pPr marL="0" indent="0">
              <a:buNone/>
            </a:pPr>
            <a:r>
              <a:rPr lang="de-DE" sz="1600" dirty="0"/>
              <a:t>Auswirkungen:</a:t>
            </a:r>
          </a:p>
          <a:p>
            <a:pPr marL="0" indent="0">
              <a:buNone/>
            </a:pPr>
            <a:r>
              <a:rPr lang="de-DE" sz="1600" dirty="0"/>
              <a:t>Betroffen: 1.4 </a:t>
            </a:r>
            <a:r>
              <a:rPr lang="de-DE" sz="1600" dirty="0" err="1"/>
              <a:t>Millionene</a:t>
            </a:r>
            <a:r>
              <a:rPr lang="de-DE" sz="1600" dirty="0"/>
              <a:t> Fahrzeuge</a:t>
            </a:r>
          </a:p>
          <a:p>
            <a:pPr marL="0" indent="0">
              <a:buNone/>
            </a:pPr>
            <a:r>
              <a:rPr lang="de-DE" sz="1600" dirty="0"/>
              <a:t>Folge: Rückrufaktion durch den Herstellern- ein Novum in der </a:t>
            </a:r>
            <a:r>
              <a:rPr lang="de-DE" sz="1600" dirty="0" err="1"/>
              <a:t>Automilbranche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Warum war das so gefährlich?</a:t>
            </a:r>
          </a:p>
          <a:p>
            <a:pPr marL="0" indent="0">
              <a:buNone/>
            </a:pPr>
            <a:r>
              <a:rPr lang="de-DE" sz="1600" dirty="0"/>
              <a:t>Lebensgefahr im Straßenverkehr durch vollständige Fahrzeugkontrolle</a:t>
            </a:r>
          </a:p>
          <a:p>
            <a:pPr marL="0" indent="0">
              <a:buNone/>
            </a:pPr>
            <a:r>
              <a:rPr lang="de-DE" sz="1600" dirty="0"/>
              <a:t>Zeigte wie angreifbar, moderne , vernetzte Fahrzeuge sind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sz="1600" b="1" i="0" dirty="0">
                <a:solidFill>
                  <a:srgbClr val="424242"/>
                </a:solidFill>
                <a:effectLst/>
                <a:latin typeface="Segoe Sans"/>
              </a:rPr>
              <a:t>Was wurde daraus gelernt?</a:t>
            </a:r>
            <a:endParaRPr lang="de-DE" sz="16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b="0" i="0" dirty="0">
                <a:solidFill>
                  <a:srgbClr val="424242"/>
                </a:solidFill>
                <a:effectLst/>
                <a:latin typeface="Segoe Sans"/>
              </a:rPr>
              <a:t>Harman entwickelte eigene </a:t>
            </a:r>
            <a:r>
              <a:rPr lang="de-DE" sz="1600" b="1" i="0" dirty="0" err="1">
                <a:solidFill>
                  <a:srgbClr val="424242"/>
                </a:solidFill>
                <a:effectLst/>
                <a:latin typeface="Segoe Sans"/>
              </a:rPr>
              <a:t>Cybersecurity</a:t>
            </a:r>
            <a:r>
              <a:rPr lang="de-DE" sz="1600" b="1" i="0" dirty="0">
                <a:solidFill>
                  <a:srgbClr val="424242"/>
                </a:solidFill>
                <a:effectLst/>
                <a:latin typeface="Segoe Sans"/>
              </a:rPr>
              <a:t>-Produkte</a:t>
            </a:r>
            <a:r>
              <a:rPr lang="de-DE" sz="1600" b="0" i="0" dirty="0">
                <a:solidFill>
                  <a:srgbClr val="424242"/>
                </a:solidFill>
                <a:effectLst/>
                <a:latin typeface="Segoe Sans"/>
              </a:rPr>
              <a:t> und übernahm das Unternehmen </a:t>
            </a:r>
            <a:r>
              <a:rPr lang="de-DE" sz="1600" b="1" i="0" dirty="0" err="1">
                <a:solidFill>
                  <a:srgbClr val="424242"/>
                </a:solidFill>
                <a:effectLst/>
                <a:latin typeface="Segoe Sans"/>
              </a:rPr>
              <a:t>TowerSec</a:t>
            </a:r>
            <a:r>
              <a:rPr lang="de-DE" sz="16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b="1" i="0" dirty="0">
                <a:solidFill>
                  <a:srgbClr val="424242"/>
                </a:solidFill>
                <a:effectLst/>
                <a:latin typeface="Segoe Sans"/>
              </a:rPr>
              <a:t>Automobilbranche reagierte</a:t>
            </a:r>
            <a:r>
              <a:rPr lang="de-DE" sz="1600" b="0" i="0" dirty="0">
                <a:solidFill>
                  <a:srgbClr val="424242"/>
                </a:solidFill>
                <a:effectLst/>
                <a:latin typeface="Segoe Sans"/>
              </a:rPr>
              <a:t>: mehr Fokus auf IT-Sicherheit, besonders bei Zulieferern.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b="0" i="0" dirty="0">
                <a:solidFill>
                  <a:srgbClr val="424242"/>
                </a:solidFill>
                <a:effectLst/>
                <a:latin typeface="Segoe Sans"/>
              </a:rPr>
              <a:t>Fahrzeuge enthalten heute bis zu </a:t>
            </a:r>
            <a:r>
              <a:rPr lang="de-DE" sz="1600" b="1" i="0" dirty="0">
                <a:solidFill>
                  <a:srgbClr val="424242"/>
                </a:solidFill>
                <a:effectLst/>
                <a:latin typeface="Segoe Sans"/>
              </a:rPr>
              <a:t>150 Steuergeräte</a:t>
            </a:r>
            <a:r>
              <a:rPr lang="de-DE" sz="1600" b="0" i="0" dirty="0">
                <a:solidFill>
                  <a:srgbClr val="424242"/>
                </a:solidFill>
                <a:effectLst/>
                <a:latin typeface="Segoe Sans"/>
              </a:rPr>
              <a:t> – Sicherheitsprüfung ist komplex, aber unerlässlich.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sz="1600" b="1" i="0" dirty="0">
                <a:solidFill>
                  <a:srgbClr val="424242"/>
                </a:solidFill>
                <a:effectLst/>
                <a:latin typeface="Segoe Sans"/>
              </a:rPr>
              <a:t>Lektion:</a:t>
            </a:r>
            <a:endParaRPr lang="de-DE" sz="16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b="1" i="0" dirty="0" err="1">
                <a:solidFill>
                  <a:srgbClr val="424242"/>
                </a:solidFill>
                <a:effectLst/>
                <a:latin typeface="Segoe Sans"/>
              </a:rPr>
              <a:t>Cybersecurity</a:t>
            </a:r>
            <a:r>
              <a:rPr lang="de-DE" sz="1600" b="1" i="0" dirty="0">
                <a:solidFill>
                  <a:srgbClr val="424242"/>
                </a:solidFill>
                <a:effectLst/>
                <a:latin typeface="Segoe Sans"/>
              </a:rPr>
              <a:t> ist ein Muss</a:t>
            </a:r>
            <a:r>
              <a:rPr lang="de-DE" sz="1600" b="0" i="0" dirty="0">
                <a:solidFill>
                  <a:srgbClr val="424242"/>
                </a:solidFill>
                <a:effectLst/>
                <a:latin typeface="Segoe Sans"/>
              </a:rPr>
              <a:t> in der Fahrzeugentwicklung.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600" b="1" i="0" dirty="0">
                <a:solidFill>
                  <a:srgbClr val="424242"/>
                </a:solidFill>
                <a:effectLst/>
                <a:latin typeface="Segoe Sans"/>
              </a:rPr>
              <a:t>Zulieferer tragen Mitverantwortung</a:t>
            </a:r>
            <a:r>
              <a:rPr lang="de-DE" sz="1600" b="0" i="0" dirty="0">
                <a:solidFill>
                  <a:srgbClr val="424242"/>
                </a:solidFill>
                <a:effectLst/>
                <a:latin typeface="Segoe Sans"/>
              </a:rPr>
              <a:t> für sichere Systeme.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98432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E8A3-33A4-2D50-9B78-CFC631E2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Häufigste Angriffsvektoren und Schwachstellen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EF5B9-C83B-D322-5516-9B9ED1D3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0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657FD-252D-E179-D8CB-40047002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D8494-B21D-3B9C-4003-12216E9D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Einführung: Die </a:t>
            </a:r>
            <a:r>
              <a:rPr lang="de-DE" dirty="0" err="1"/>
              <a:t>Iot_Revolution</a:t>
            </a:r>
            <a:r>
              <a:rPr lang="de-DE" dirty="0"/>
              <a:t> und Ihre Schattenseiten</a:t>
            </a:r>
          </a:p>
          <a:p>
            <a:pPr marL="0" indent="0">
              <a:buNone/>
            </a:pPr>
            <a:r>
              <a:rPr lang="de-DE" dirty="0"/>
              <a:t>2. Alarmierende Beispiele aus der Praxis</a:t>
            </a:r>
          </a:p>
          <a:p>
            <a:pPr marL="0" indent="0">
              <a:buNone/>
            </a:pPr>
            <a:r>
              <a:rPr lang="de-DE" dirty="0"/>
              <a:t>3. Häufigste </a:t>
            </a:r>
            <a:r>
              <a:rPr lang="de-DE" dirty="0" err="1"/>
              <a:t>Angriddsvektoren</a:t>
            </a:r>
            <a:r>
              <a:rPr lang="de-DE" dirty="0"/>
              <a:t> und Schwachstellen</a:t>
            </a:r>
          </a:p>
          <a:p>
            <a:pPr marL="0" indent="0">
              <a:buNone/>
            </a:pPr>
            <a:r>
              <a:rPr lang="de-DE" dirty="0"/>
              <a:t>4. Schutzmaßnahmen für Embedded-Entwickler</a:t>
            </a:r>
          </a:p>
          <a:p>
            <a:pPr marL="0" indent="0">
              <a:buNone/>
            </a:pPr>
            <a:r>
              <a:rPr lang="de-DE" dirty="0"/>
              <a:t>5 .</a:t>
            </a:r>
            <a:r>
              <a:rPr lang="de-DE" dirty="0" err="1"/>
              <a:t>Compilance</a:t>
            </a:r>
            <a:r>
              <a:rPr lang="de-DE" dirty="0"/>
              <a:t> &amp; </a:t>
            </a:r>
            <a:r>
              <a:rPr lang="de-DE" dirty="0" err="1"/>
              <a:t>Standars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6. Fazit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14830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F093B-F616-5A7E-CC50-03CA3EDA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6AE9C-BF8C-4B67-C0B6-A5C54028D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ist das Internet der Dinge (IoT)?</a:t>
            </a:r>
          </a:p>
          <a:p>
            <a:pPr marL="0" indent="0">
              <a:buNone/>
            </a:pPr>
            <a:r>
              <a:rPr lang="de-DE" dirty="0"/>
              <a:t>Das Internet der Dinge (</a:t>
            </a:r>
            <a:r>
              <a:rPr lang="de-DE" dirty="0" err="1"/>
              <a:t>Internt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Things, </a:t>
            </a:r>
            <a:r>
              <a:rPr lang="de-DE" dirty="0" err="1"/>
              <a:t>Iot</a:t>
            </a:r>
            <a:r>
              <a:rPr lang="de-DE" dirty="0"/>
              <a:t>) bezieht sich auf ein Netz aus </a:t>
            </a:r>
            <a:r>
              <a:rPr lang="de-DE" dirty="0" err="1"/>
              <a:t>physichen</a:t>
            </a:r>
            <a:r>
              <a:rPr lang="de-DE" dirty="0"/>
              <a:t> Geräten, Fahrzeugen, Apparaten und anderen physischen Objekten, die mit Sensoren, Software und Netzwerkkonnektivität ausgestattet sind, um Daten zu sammeln und auszutauschen.</a:t>
            </a:r>
          </a:p>
        </p:txBody>
      </p:sp>
    </p:spTree>
    <p:extLst>
      <p:ext uri="{BB962C8B-B14F-4D97-AF65-F5344CB8AC3E}">
        <p14:creationId xmlns:p14="http://schemas.microsoft.com/office/powerpoint/2010/main" val="63891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39C9-4A64-112D-2A70-D4AF589C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</a:t>
            </a:r>
            <a:r>
              <a:rPr lang="de-DE" dirty="0" err="1"/>
              <a:t>funktionniert</a:t>
            </a:r>
            <a:r>
              <a:rPr lang="de-DE" dirty="0"/>
              <a:t> das Internet der Dinge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654F6-F422-9128-D907-84E1D5186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Iot</a:t>
            </a:r>
            <a:r>
              <a:rPr lang="de-DE" dirty="0"/>
              <a:t>-Geräte </a:t>
            </a:r>
            <a:r>
              <a:rPr lang="de-DE" dirty="0" err="1"/>
              <a:t>kommuniziren</a:t>
            </a:r>
            <a:r>
              <a:rPr lang="de-DE" dirty="0"/>
              <a:t> über Netzwerke wie WI-FI, Bluetooth oder Mobilfunk</a:t>
            </a:r>
          </a:p>
          <a:p>
            <a:pPr marL="0" indent="0">
              <a:buNone/>
            </a:pPr>
            <a:r>
              <a:rPr lang="de-DE" dirty="0"/>
              <a:t>Sensoren in </a:t>
            </a:r>
            <a:r>
              <a:rPr lang="de-DE" dirty="0" err="1"/>
              <a:t>Iot</a:t>
            </a:r>
            <a:r>
              <a:rPr lang="de-DE" dirty="0"/>
              <a:t>-Geräten </a:t>
            </a:r>
            <a:r>
              <a:rPr lang="de-DE" dirty="0" err="1"/>
              <a:t>erfasseb</a:t>
            </a:r>
            <a:r>
              <a:rPr lang="de-DE" dirty="0"/>
              <a:t> </a:t>
            </a:r>
            <a:r>
              <a:rPr lang="de-DE" dirty="0" err="1"/>
              <a:t>physichen</a:t>
            </a:r>
            <a:r>
              <a:rPr lang="de-DE" dirty="0"/>
              <a:t> Daten , wie Temperatur , Bewegung oder Licht</a:t>
            </a:r>
          </a:p>
          <a:p>
            <a:pPr marL="0" indent="0">
              <a:buNone/>
            </a:pPr>
            <a:r>
              <a:rPr lang="de-DE" dirty="0"/>
              <a:t>Die gesammelten Daten werden oft in der Cloud gespeichert und analysiert</a:t>
            </a:r>
          </a:p>
          <a:p>
            <a:pPr marL="0" indent="0">
              <a:buNone/>
            </a:pPr>
            <a:r>
              <a:rPr lang="de-DE" dirty="0"/>
              <a:t>Künstliche Intelligenz (KI) </a:t>
            </a:r>
            <a:r>
              <a:rPr lang="de-DE" dirty="0" err="1"/>
              <a:t>spielz</a:t>
            </a:r>
            <a:r>
              <a:rPr lang="de-DE" dirty="0"/>
              <a:t> eine wichtige Rolle bei der Analyse von </a:t>
            </a:r>
            <a:r>
              <a:rPr lang="de-DE" dirty="0" err="1"/>
              <a:t>Iot</a:t>
            </a:r>
            <a:r>
              <a:rPr lang="de-DE" dirty="0"/>
              <a:t>-Daten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32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8E37C-1DB8-F326-FB86-473C3DE0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Anwendungen des Internets der Dinge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BA402AC-99CB-5BAB-3235-60A41BA51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260534"/>
              </p:ext>
            </p:extLst>
          </p:nvPr>
        </p:nvGraphicFramePr>
        <p:xfrm>
          <a:off x="838200" y="1825626"/>
          <a:ext cx="6975745" cy="409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200">
                  <a:extLst>
                    <a:ext uri="{9D8B030D-6E8A-4147-A177-3AD203B41FA5}">
                      <a16:colId xmlns:a16="http://schemas.microsoft.com/office/drawing/2014/main" val="582106080"/>
                    </a:ext>
                  </a:extLst>
                </a:gridCol>
                <a:gridCol w="5252545">
                  <a:extLst>
                    <a:ext uri="{9D8B030D-6E8A-4147-A177-3AD203B41FA5}">
                      <a16:colId xmlns:a16="http://schemas.microsoft.com/office/drawing/2014/main" val="3923474801"/>
                    </a:ext>
                  </a:extLst>
                </a:gridCol>
              </a:tblGrid>
              <a:tr h="425397">
                <a:tc>
                  <a:txBody>
                    <a:bodyPr/>
                    <a:lstStyle/>
                    <a:p>
                      <a:r>
                        <a:rPr lang="de-DE" dirty="0"/>
                        <a:t>Bereich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56116"/>
                  </a:ext>
                </a:extLst>
              </a:tr>
              <a:tr h="734246">
                <a:tc>
                  <a:txBody>
                    <a:bodyPr/>
                    <a:lstStyle/>
                    <a:p>
                      <a:r>
                        <a:rPr lang="de-DE" dirty="0"/>
                        <a:t>Smart-Home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Sprachassistenten (z.B. Alexa), smarte Thermostate, Sicherheitskameras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08305"/>
                  </a:ext>
                </a:extLst>
              </a:tr>
              <a:tr h="734246">
                <a:tc>
                  <a:txBody>
                    <a:bodyPr/>
                    <a:lstStyle/>
                    <a:p>
                      <a:r>
                        <a:rPr lang="de-DE" dirty="0"/>
                        <a:t>Smart-City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Intelligenten Ampeln, </a:t>
                      </a:r>
                      <a:r>
                        <a:rPr lang="de-DE" dirty="0" err="1"/>
                        <a:t>Müllsendoren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Verkehressteuerungssysteme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6552"/>
                  </a:ext>
                </a:extLst>
              </a:tr>
              <a:tr h="734246">
                <a:tc>
                  <a:txBody>
                    <a:bodyPr/>
                    <a:lstStyle/>
                    <a:p>
                      <a:r>
                        <a:rPr lang="de-DE" dirty="0"/>
                        <a:t>Medizintechnik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Vitaldaten-Monitore, Insulinpumpen, Wearables wie Smartwatches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11636"/>
                  </a:ext>
                </a:extLst>
              </a:tr>
              <a:tr h="734246">
                <a:tc>
                  <a:txBody>
                    <a:bodyPr/>
                    <a:lstStyle/>
                    <a:p>
                      <a:r>
                        <a:rPr lang="de-DE" dirty="0"/>
                        <a:t>Industrie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Venetzte</a:t>
                      </a:r>
                      <a:r>
                        <a:rPr lang="de-DE" dirty="0"/>
                        <a:t> Sensoren, Energieverbrauchs-Messgeräten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6620"/>
                  </a:ext>
                </a:extLst>
              </a:tr>
              <a:tr h="734246">
                <a:tc>
                  <a:txBody>
                    <a:bodyPr/>
                    <a:lstStyle/>
                    <a:p>
                      <a:r>
                        <a:rPr lang="de-DE" dirty="0"/>
                        <a:t>Landwirtschaft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Bodenfeuchtesendoren</a:t>
                      </a:r>
                      <a:r>
                        <a:rPr lang="de-DE" dirty="0"/>
                        <a:t>, GPS-gesteuerte Traktoren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7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1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997B48-852B-130E-4D2B-1F1C4F44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Zahlen &amp; Fakten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3DCBF0-C34D-DF4D-B676-8AFBACD1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Prognose &gt; 75 </a:t>
            </a:r>
            <a:r>
              <a:rPr lang="en-US" sz="2200" dirty="0" err="1"/>
              <a:t>Milliarden</a:t>
            </a:r>
            <a:r>
              <a:rPr lang="en-US" sz="2200" dirty="0"/>
              <a:t> bis 2030</a:t>
            </a:r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003D2962-6B79-5DC9-BAB9-07109713C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64812"/>
            <a:ext cx="6903720" cy="432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4C404-D5B1-0686-4FD7-BD7BB84B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Warum IoT besonders gefährdet ist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C02B5-24BD-98A0-E4E8-F763F72A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- Geringe Rechenleistung → schwache Verschlüsselung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- Seltene Updates &amp; Standardpasswörter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de-DE" b="0" i="0" dirty="0">
                <a:solidFill>
                  <a:srgbClr val="424242"/>
                </a:solidFill>
                <a:effectLst/>
                <a:latin typeface="Segoe Sans"/>
              </a:rPr>
              <a:t>- Oft </a:t>
            </a:r>
            <a:r>
              <a:rPr lang="de-DE" b="1" i="0" dirty="0">
                <a:solidFill>
                  <a:srgbClr val="424242"/>
                </a:solidFill>
                <a:effectLst/>
                <a:latin typeface="Segoe Sans"/>
              </a:rPr>
              <a:t>„Plug &amp; Play“ ohne Sicherheitskonzept</a:t>
            </a:r>
            <a:endParaRPr lang="de-DE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09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9AE57-F4F2-696A-CE42-3E74E173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aus der Praxis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ADB33-5335-DA27-938F-C67D264A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79" y="1411013"/>
            <a:ext cx="10515600" cy="47107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700" dirty="0"/>
              <a:t>Beispiel1: Mirai Botnetz (aka Dyn </a:t>
            </a:r>
            <a:r>
              <a:rPr lang="de-DE" sz="1700" dirty="0" err="1"/>
              <a:t>Attack</a:t>
            </a:r>
            <a:r>
              <a:rPr lang="de-DE" sz="1700" dirty="0"/>
              <a:t>)</a:t>
            </a:r>
          </a:p>
          <a:p>
            <a:pPr marL="0" indent="0">
              <a:buNone/>
            </a:pPr>
            <a:r>
              <a:rPr lang="de-DE" sz="1700" dirty="0"/>
              <a:t>Der Mirai-Angriff (2016):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700" dirty="0"/>
              <a:t>- </a:t>
            </a: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Größter DDoS-Angriff aller Zeiten auf den DNS-Anbieter </a:t>
            </a: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Dyn</a:t>
            </a:r>
            <a:endParaRPr lang="de-DE" sz="17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Folge: Große Teile des Internets waren offline (Twitter, Netflix, Reddit, CNN)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Ursache: </a:t>
            </a: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IoT-Geräte</a:t>
            </a: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 wie Kameras und DVRs wurden durch Malware </a:t>
            </a: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Mirai</a:t>
            </a: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 infiziert</a:t>
            </a:r>
          </a:p>
          <a:p>
            <a:pPr marL="0" indent="0">
              <a:buNone/>
            </a:pPr>
            <a:r>
              <a:rPr lang="de-DE" sz="1700" dirty="0"/>
              <a:t>Wie Mirai funktionierte: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Mirai durchsuchte das Internet nach </a:t>
            </a: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unsicheren IoT-Geräten</a:t>
            </a:r>
            <a:endParaRPr lang="de-DE" sz="17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Logins mit </a:t>
            </a: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Standardpasswörtern</a:t>
            </a: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 wie „</a:t>
            </a:r>
            <a:r>
              <a:rPr lang="de-DE" sz="1700" b="0" i="0" dirty="0" err="1">
                <a:solidFill>
                  <a:srgbClr val="424242"/>
                </a:solidFill>
                <a:effectLst/>
                <a:latin typeface="Segoe Sans"/>
              </a:rPr>
              <a:t>admin</a:t>
            </a: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/</a:t>
            </a:r>
            <a:r>
              <a:rPr lang="de-DE" sz="1700" b="0" i="0" dirty="0" err="1">
                <a:solidFill>
                  <a:srgbClr val="424242"/>
                </a:solidFill>
                <a:effectLst/>
                <a:latin typeface="Segoe Sans"/>
              </a:rPr>
              <a:t>admin</a:t>
            </a: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“ oder „123456“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Geräte wurden zu einem </a:t>
            </a: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Botnetz</a:t>
            </a: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 zusammengeschaltet und für DDoS-Angriffe genutzt</a:t>
            </a:r>
          </a:p>
          <a:p>
            <a:pPr algn="l">
              <a:lnSpc>
                <a:spcPts val="18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Was ist seitdem passiert?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Neue </a:t>
            </a: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Mirai-Varianten</a:t>
            </a: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 greifen heute noch breitere Geräteklassen an (z. B. Router, Kameras)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700" b="0" i="0" dirty="0">
                <a:solidFill>
                  <a:srgbClr val="424242"/>
                </a:solidFill>
                <a:effectLst/>
                <a:latin typeface="Segoe Sans"/>
              </a:rPr>
              <a:t>Die Bedrohung durch Botnetze ist </a:t>
            </a:r>
            <a:r>
              <a:rPr lang="de-DE" sz="1700" b="1" i="0" dirty="0">
                <a:solidFill>
                  <a:srgbClr val="424242"/>
                </a:solidFill>
                <a:effectLst/>
                <a:latin typeface="Segoe Sans"/>
              </a:rPr>
              <a:t>weiterhin aktuell</a:t>
            </a:r>
            <a:endParaRPr lang="de-DE" sz="17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>
              <a:buNone/>
            </a:pPr>
            <a:r>
              <a:rPr lang="de-DE" sz="1700" b="1" dirty="0"/>
              <a:t>Wichtige IoT-Sicherheitslektionen :</a:t>
            </a:r>
            <a:endParaRPr lang="de-DE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700" b="1" dirty="0"/>
              <a:t>Keine nicht-aktualisierbaren Geräte</a:t>
            </a:r>
            <a:r>
              <a:rPr lang="de-DE" sz="1700" dirty="0"/>
              <a:t> einsetzen (Software, Passwörter, Firmware).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700" b="1" dirty="0"/>
              <a:t>Standard-Passwörter MÜSSEN geändert werden</a:t>
            </a:r>
            <a:r>
              <a:rPr lang="de-DE" sz="1700" dirty="0"/>
              <a:t> bei der Installation.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700" b="1" dirty="0"/>
              <a:t>Passwörter pro Gerät einzigartig</a:t>
            </a:r>
            <a:r>
              <a:rPr lang="de-DE" sz="1700" dirty="0"/>
              <a:t> machen.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700" b="1" dirty="0"/>
              <a:t>Regelmäßige Updates</a:t>
            </a:r>
            <a:r>
              <a:rPr lang="de-DE" sz="1700" dirty="0"/>
              <a:t> (Software &amp; Firmware) installieren.</a:t>
            </a:r>
          </a:p>
          <a:p>
            <a:pPr marL="0" indent="0">
              <a:buNone/>
            </a:pPr>
            <a:endParaRPr lang="de-DE" sz="1700" dirty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22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EC624-FB3D-C84D-4AD1-164856DB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Beipiel</a:t>
            </a:r>
            <a:r>
              <a:rPr lang="de-DE" dirty="0"/>
              <a:t> 2: </a:t>
            </a:r>
            <a:r>
              <a:rPr lang="de-DE" sz="4400" dirty="0" err="1"/>
              <a:t>Hackbare</a:t>
            </a:r>
            <a:r>
              <a:rPr lang="de-DE" sz="4400" dirty="0"/>
              <a:t> Herzgeräte von St. Jude (2017)</a:t>
            </a:r>
            <a:br>
              <a:rPr lang="de-DE" sz="4400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BECAF-6286-CE21-EF54-E3235A99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sz="2900" b="1" dirty="0"/>
              <a:t>Was ist passiert?</a:t>
            </a:r>
          </a:p>
          <a:p>
            <a:pPr marL="0" indent="0">
              <a:buNone/>
            </a:pPr>
            <a:r>
              <a:rPr lang="de-DE" sz="2900" dirty="0"/>
              <a:t>Schwachstellen in </a:t>
            </a:r>
            <a:r>
              <a:rPr lang="de-DE" sz="2900" dirty="0" err="1"/>
              <a:t>Herzschrittmachenrn</a:t>
            </a:r>
            <a:r>
              <a:rPr lang="de-DE" sz="2900" dirty="0"/>
              <a:t> und Defibrillatoren von </a:t>
            </a:r>
            <a:r>
              <a:rPr lang="de-DE" sz="2900" dirty="0" err="1"/>
              <a:t>ST.Jude</a:t>
            </a:r>
            <a:r>
              <a:rPr lang="de-DE" sz="2900" dirty="0"/>
              <a:t> Medical entdeckt</a:t>
            </a:r>
          </a:p>
          <a:p>
            <a:pPr marL="0" indent="0">
              <a:buNone/>
            </a:pPr>
            <a:r>
              <a:rPr lang="de-DE" sz="2900" dirty="0"/>
              <a:t>Bestätigt durch die US-</a:t>
            </a:r>
            <a:r>
              <a:rPr lang="de-DE" sz="2900" dirty="0" err="1"/>
              <a:t>Arzneimittelbehörede</a:t>
            </a:r>
            <a:r>
              <a:rPr lang="de-DE" sz="2900" dirty="0"/>
              <a:t> (FDA)</a:t>
            </a:r>
          </a:p>
          <a:p>
            <a:pPr marL="0" indent="0">
              <a:buNone/>
            </a:pPr>
            <a:r>
              <a:rPr lang="de-DE" sz="2900" b="1" dirty="0"/>
              <a:t>Wie funktionierte der Angriff ?</a:t>
            </a:r>
          </a:p>
          <a:p>
            <a:pPr marL="0" indent="0">
              <a:buNone/>
            </a:pPr>
            <a:r>
              <a:rPr lang="de-DE" sz="2900" b="1" dirty="0"/>
              <a:t>Angriffsfläche</a:t>
            </a:r>
            <a:r>
              <a:rPr lang="de-DE" sz="2900" dirty="0"/>
              <a:t>: Funkverbindung zu </a:t>
            </a:r>
            <a:r>
              <a:rPr lang="de-DE" sz="2900" dirty="0" err="1"/>
              <a:t>ärtzlichen</a:t>
            </a:r>
            <a:r>
              <a:rPr lang="de-DE" sz="2900" dirty="0"/>
              <a:t> Transmittern</a:t>
            </a:r>
          </a:p>
          <a:p>
            <a:pPr marL="0" indent="0">
              <a:buNone/>
            </a:pPr>
            <a:r>
              <a:rPr lang="de-DE" sz="2900" dirty="0"/>
              <a:t>Hacker konnten:</a:t>
            </a:r>
          </a:p>
          <a:p>
            <a:pPr marL="0" indent="0">
              <a:buNone/>
            </a:pPr>
            <a:r>
              <a:rPr lang="de-DE" sz="2900" dirty="0"/>
              <a:t>Batterie entladen</a:t>
            </a:r>
          </a:p>
          <a:p>
            <a:pPr marL="0" indent="0">
              <a:buNone/>
            </a:pPr>
            <a:r>
              <a:rPr lang="de-DE" sz="2900" dirty="0" err="1"/>
              <a:t>Falshe</a:t>
            </a:r>
            <a:r>
              <a:rPr lang="de-DE" sz="2900" dirty="0"/>
              <a:t> Schocks auslösen</a:t>
            </a:r>
          </a:p>
          <a:p>
            <a:pPr marL="0" indent="0">
              <a:buNone/>
            </a:pPr>
            <a:r>
              <a:rPr lang="de-DE" sz="2900" dirty="0"/>
              <a:t>Gerät komplette manipulieren</a:t>
            </a:r>
          </a:p>
          <a:p>
            <a:pPr marL="0" indent="0">
              <a:buNone/>
            </a:pPr>
            <a:r>
              <a:rPr lang="de-DE" sz="2900" b="1" dirty="0"/>
              <a:t>Warum war das so gefährlich?</a:t>
            </a:r>
          </a:p>
          <a:p>
            <a:pPr marL="0" indent="0">
              <a:buNone/>
            </a:pPr>
            <a:r>
              <a:rPr lang="de-DE" sz="2900" dirty="0"/>
              <a:t>Es ging nicht nur um </a:t>
            </a:r>
            <a:r>
              <a:rPr lang="de-DE" sz="2900" dirty="0" err="1"/>
              <a:t>Datenschutz_sondern</a:t>
            </a:r>
            <a:r>
              <a:rPr lang="de-DE" sz="2900" dirty="0"/>
              <a:t> um Menschleben</a:t>
            </a:r>
          </a:p>
          <a:p>
            <a:pPr marL="0" indent="0">
              <a:buNone/>
            </a:pPr>
            <a:r>
              <a:rPr lang="de-DE" sz="2900" dirty="0"/>
              <a:t>Geräte, die Leben retten sollen, konnten zur Gefahr werden</a:t>
            </a:r>
          </a:p>
          <a:p>
            <a:pPr marL="0" indent="0">
              <a:buNone/>
            </a:pPr>
            <a:r>
              <a:rPr lang="de-DE" sz="2900" b="1" dirty="0"/>
              <a:t>Was haben wir daraus gelernt?</a:t>
            </a:r>
          </a:p>
          <a:p>
            <a:pPr marL="0" indent="0">
              <a:buNone/>
            </a:pPr>
            <a:r>
              <a:rPr lang="de-DE" sz="2900" dirty="0"/>
              <a:t>Medizinische </a:t>
            </a:r>
            <a:r>
              <a:rPr lang="de-DE" sz="2900" dirty="0" err="1"/>
              <a:t>Iot_geräte</a:t>
            </a:r>
            <a:r>
              <a:rPr lang="de-DE" sz="2900" dirty="0"/>
              <a:t> brauchen höchste </a:t>
            </a:r>
            <a:r>
              <a:rPr lang="de-DE" sz="2900" dirty="0" err="1"/>
              <a:t>Sicherheitsstandars</a:t>
            </a:r>
            <a:endParaRPr lang="de-DE" sz="2900" dirty="0"/>
          </a:p>
          <a:p>
            <a:pPr marL="0" indent="0">
              <a:buNone/>
            </a:pPr>
            <a:r>
              <a:rPr lang="de-DE" sz="2900" dirty="0"/>
              <a:t>Sicherheit muss von Anfang an mitgedacht werden</a:t>
            </a:r>
          </a:p>
          <a:p>
            <a:pPr marL="0" indent="0">
              <a:buNone/>
            </a:pPr>
            <a:r>
              <a:rPr lang="de-DE" sz="2900" dirty="0"/>
              <a:t>Fernwartung = Komfort, aber auch ein Risiko, wenn ungeschützt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044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2402</Words>
  <Application>Microsoft Office PowerPoint</Application>
  <PresentationFormat>Breitbild</PresentationFormat>
  <Paragraphs>175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__Inter_6b16ee</vt:lpstr>
      <vt:lpstr>Aptos</vt:lpstr>
      <vt:lpstr>Aptos Display</vt:lpstr>
      <vt:lpstr>Arial</vt:lpstr>
      <vt:lpstr>Segoe Sans</vt:lpstr>
      <vt:lpstr>Office</vt:lpstr>
      <vt:lpstr>Cyberangriffe auf IoT-Anwendungen</vt:lpstr>
      <vt:lpstr>Inhaltsverzeichnis:</vt:lpstr>
      <vt:lpstr>Einführung:</vt:lpstr>
      <vt:lpstr>Wie funktionniert das Internet der Dinge ?</vt:lpstr>
      <vt:lpstr>Anwendungen des Internets der Dinge</vt:lpstr>
      <vt:lpstr>Zahlen &amp; Fakten</vt:lpstr>
      <vt:lpstr>Warum IoT besonders gefährdet ist</vt:lpstr>
      <vt:lpstr>Beispiele aus der Praxis</vt:lpstr>
      <vt:lpstr>Beipiel 2: Hackbare Herzgeräte von St. Jude (2017) </vt:lpstr>
      <vt:lpstr>Beipiel3: The Owlet WiFi Baby Heart Monitor Vulnerabilities </vt:lpstr>
      <vt:lpstr>Beispiel4:  The TRENDnet Webcam Hack </vt:lpstr>
      <vt:lpstr>The Jeep Hack Wenn Hacker das Steuer übernehmen  </vt:lpstr>
      <vt:lpstr>3. Häufigste Angriffsvektoren und Schwachstellen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Peguy Rusty Kana, Donwoung</dc:creator>
  <cp:lastModifiedBy>Peguy Rusty Kana, Donwoung</cp:lastModifiedBy>
  <cp:revision>1</cp:revision>
  <dcterms:created xsi:type="dcterms:W3CDTF">2025-06-24T05:38:10Z</dcterms:created>
  <dcterms:modified xsi:type="dcterms:W3CDTF">2025-06-24T11:19:11Z</dcterms:modified>
</cp:coreProperties>
</file>