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4" r:id="rId3"/>
  </p:sldMasterIdLst>
  <p:notesMasterIdLst>
    <p:notesMasterId r:id="rId10"/>
  </p:notesMasterIdLst>
  <p:sldIdLst>
    <p:sldId id="975" r:id="rId4"/>
    <p:sldId id="273" r:id="rId5"/>
    <p:sldId id="263" r:id="rId6"/>
    <p:sldId id="264" r:id="rId7"/>
    <p:sldId id="974" r:id="rId8"/>
    <p:sldId id="7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799"/>
    <a:srgbClr val="C8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3EF6-5A5A-432F-BDFB-F4FB9DE1D4F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F9D5D-5373-4DF1-8AF9-1DEA6201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UI :: Cucumber BDD Framework :: Supports feature file based automated script creation :: Cucumber, Selenium :: Open-source</a:t>
            </a:r>
          </a:p>
          <a:p>
            <a:r>
              <a:rPr lang="en-US" dirty="0"/>
              <a:t>API Automation :: Supports REST API automation using Java :: REST Assured :: Open-source</a:t>
            </a:r>
          </a:p>
          <a:p>
            <a:r>
              <a:rPr lang="en-US" dirty="0"/>
              <a:t>HTML Reporting :: Detailed HTML reporting with screenshots and dashboards :: Extent Reports :: Open-source</a:t>
            </a:r>
          </a:p>
          <a:p>
            <a:r>
              <a:rPr lang="en-US" dirty="0"/>
              <a:t>Mainframe and Desktop Automation :: Java based implementation to integrate with existing tooling :: Lean FT :: Commercial</a:t>
            </a:r>
          </a:p>
          <a:p>
            <a:r>
              <a:rPr lang="en-US" dirty="0"/>
              <a:t>Waterfall Automation :: To support test case automation (instead of feature files) :: Test NG :: Open-source</a:t>
            </a:r>
          </a:p>
          <a:p>
            <a:r>
              <a:rPr lang="en-US" dirty="0"/>
              <a:t>Kafka Automation :: To enable interaction with Kafka topics :: Java</a:t>
            </a:r>
          </a:p>
          <a:p>
            <a:r>
              <a:rPr lang="en-US" dirty="0"/>
              <a:t>FIX Protocol Automation :: To enable FIX message codes validation :: Java</a:t>
            </a:r>
          </a:p>
          <a:p>
            <a:r>
              <a:rPr lang="en-US" dirty="0"/>
              <a:t>ETL Functional Automation :: To validate functional ETL scenarios for flat file comparison :: Java</a:t>
            </a:r>
          </a:p>
          <a:p>
            <a:endParaRPr lang="en-US" dirty="0"/>
          </a:p>
          <a:p>
            <a:r>
              <a:rPr lang="en-US" dirty="0"/>
              <a:t>FXL :: Bespoke C# based automation framework :: Spec Flow, Selenium, REST Sharp and Visual Studio :: Added support for MS MQs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98602-8423-4125-B0F3-0CEE80C76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06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98602-8423-4125-B0F3-0CEE80C76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895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C428FF-E08F-45DE-BAC9-258D4444EC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pPr marL="0" marR="0" lvl="0" indent="0" algn="r" defTabSz="8895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7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Automation not feasible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CAPTCHA Scenarios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Usability and visual validations e.g. UI layouts and print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Hardware testing and interactions e.g. biometric scanner, card swiping, QR reading, Barcode reading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Multimedia – video clips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UI Objects where no unique properties exists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Custom widgets may not supported by the tools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integrations where data flows through many systems and some systems are not feasible to automate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Certain PDF validations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 not automate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Tests which are run less than 5 times in entire lifecycle – Focus on most frequently used tests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Functionalities which are expected to change drastically in near future e.g. UI tests where UI is expected to change.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Good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Smoke Test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Regression Test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Static &amp; Repetitive tests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driven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9D15A-DEF5-4A59-BFC3-6AAA00035B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0" y="396707"/>
            <a:ext cx="11051351" cy="430887"/>
          </a:xfrm>
          <a:prstGeom prst="rect">
            <a:avLst/>
          </a:prstGeom>
        </p:spPr>
        <p:txBody>
          <a:bodyPr anchor="ctr"/>
          <a:lstStyle>
            <a:lvl1pPr>
              <a:defRPr lang="en-IN" sz="2800" b="1" i="0" spc="80" baseline="0" dirty="0">
                <a:solidFill>
                  <a:srgbClr val="2E328A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52" name="TextBox 251"/>
          <p:cNvSpPr txBox="1"/>
          <p:nvPr userDrawn="1"/>
        </p:nvSpPr>
        <p:spPr>
          <a:xfrm>
            <a:off x="4115005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698480" y="6512135"/>
            <a:ext cx="493520" cy="350428"/>
          </a:xfrm>
          <a:prstGeom prst="rect">
            <a:avLst/>
          </a:prstGeom>
          <a:solidFill>
            <a:srgbClr val="23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55" name="Group 8"/>
          <p:cNvGrpSpPr>
            <a:grpSpLocks noChangeAspect="1"/>
          </p:cNvGrpSpPr>
          <p:nvPr userDrawn="1"/>
        </p:nvGrpSpPr>
        <p:grpSpPr bwMode="auto">
          <a:xfrm>
            <a:off x="0" y="0"/>
            <a:ext cx="12192000" cy="6854760"/>
            <a:chOff x="2075" y="1086"/>
            <a:chExt cx="3527" cy="1983"/>
          </a:xfrm>
          <a:solidFill>
            <a:srgbClr val="E4F5F8"/>
          </a:solidFill>
        </p:grpSpPr>
        <p:sp>
          <p:nvSpPr>
            <p:cNvPr id="257" name="Freeform 9"/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8" name="Freeform 10"/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9" name="Freeform 11"/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0" name="Freeform 12"/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1" name="Freeform 13"/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2" name="Freeform 14"/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3" name="Freeform 15"/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4" name="Freeform 16"/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5" name="Freeform 17"/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6" name="Freeform 18"/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7" name="Freeform 19"/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8" name="Freeform 20"/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9" name="Freeform 21"/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0" name="Freeform 22"/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1" name="Freeform 23"/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2" name="Freeform 24"/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3" name="Freeform 25"/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4" name="Freeform 26"/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5" name="Freeform 27"/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7" name="Freeform 29"/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8" name="Freeform 30"/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9" name="Freeform 31"/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0" name="Freeform 32"/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1" name="Freeform 33"/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2" name="Freeform 34"/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3" name="Freeform 35"/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4" name="Freeform 36"/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5" name="Freeform 37"/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6" name="Freeform 38"/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7" name="Freeform 39"/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8" name="Freeform 40"/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9" name="Freeform 41"/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0" name="Freeform 42"/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1" name="Freeform 43"/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2" name="Freeform 44"/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3" name="Freeform 45"/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4" name="Freeform 46"/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5" name="Freeform 47"/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6" name="Freeform 48"/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7" name="Freeform 49"/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8" name="Freeform 50"/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9" name="Freeform 51"/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0" name="Freeform 52"/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1" name="Freeform 53"/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2" name="Freeform 54"/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3" name="Freeform 55"/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4" name="Freeform 56"/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5" name="Freeform 57"/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6" name="Freeform 58"/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7" name="Freeform 59"/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8" name="Freeform 60"/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9" name="Freeform 61"/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0" name="Freeform 62"/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1" name="Freeform 63"/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2" name="Freeform 64"/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3" name="Freeform 65"/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4" name="Freeform 66"/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5" name="Freeform 67"/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6" name="Freeform 68"/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7" name="Freeform 69"/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8" name="Freeform 70"/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9" name="Freeform 71"/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0" name="Freeform 72"/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1" name="Freeform 73"/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2" name="Freeform 74"/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3" name="Freeform 75"/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4" name="Freeform 76"/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5" name="Freeform 77"/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6" name="Freeform 78"/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7" name="Freeform 79"/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8" name="Freeform 80"/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9" name="Freeform 81"/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0" name="Freeform 82"/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1" name="Freeform 83"/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2" name="Freeform 84"/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3" name="Freeform 85"/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4" name="Freeform 86"/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5" name="Freeform 87"/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6" name="Freeform 88"/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7" name="Freeform 89"/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8" name="Freeform 90"/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9" name="Freeform 91"/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0" name="Freeform 92"/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pic>
        <p:nvPicPr>
          <p:cNvPr id="254" name="Picture 25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822960" cy="822960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1776" y="6079684"/>
            <a:ext cx="1340224" cy="778317"/>
          </a:xfrm>
          <a:prstGeom prst="rect">
            <a:avLst/>
          </a:prstGeom>
        </p:spPr>
      </p:pic>
      <p:sp>
        <p:nvSpPr>
          <p:cNvPr id="1501" name="Rectangle 1500"/>
          <p:cNvSpPr/>
          <p:nvPr userDrawn="1"/>
        </p:nvSpPr>
        <p:spPr>
          <a:xfrm>
            <a:off x="11593230" y="6336620"/>
            <a:ext cx="42511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60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" panose="020F0502020204030204" pitchFamily="34" charset="0"/>
              </a:rPr>
              <a:pPr algn="ctr" defTabSz="6095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1100" dirty="0">
              <a:solidFill>
                <a:schemeClr val="bg1"/>
              </a:solidFill>
              <a:latin typeface="Calibri Light" panose="020F0302020204030204" pitchFamily="34" charset="0"/>
              <a:ea typeface="Calibri Light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2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2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2" y="6340069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2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32915" y="6432158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55">
              <a:defRPr/>
            </a:pPr>
            <a:fld id="{9C5957C0-C9FD-924F-A662-3B71DAE40C56}" type="slidenum">
              <a:rPr lang="uk-UA" sz="2400">
                <a:solidFill>
                  <a:srgbClr val="FEFDFD"/>
                </a:solidFill>
                <a:latin typeface="Calibri Light"/>
                <a:cs typeface="Calibri Light"/>
              </a:rPr>
              <a:pPr defTabSz="609555">
                <a:defRPr/>
              </a:pPr>
              <a:t>‹#›</a:t>
            </a:fld>
            <a:endParaRPr lang="uk-UA" sz="1333" dirty="0">
              <a:solidFill>
                <a:srgbClr val="FEFDFD"/>
              </a:solidFill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3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6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40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11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251"/>
            <a:ext cx="12192000" cy="5705856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99497" y="3216833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92983" y="2247903"/>
            <a:ext cx="7415499" cy="574516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3873" y="6091485"/>
            <a:ext cx="1825737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403062"/>
            <a:ext cx="912204" cy="6759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" y="476681"/>
            <a:ext cx="854865" cy="4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AE5C840-7267-6144-93EE-74B875A116E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5C127D7-68C5-4B4B-BF69-1AF83582558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2133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6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>
                <a:solidFill>
                  <a:prstClr val="black"/>
                </a:solidFill>
              </a:rPr>
              <a:pPr/>
              <a:t>5/15/2020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69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0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333" b="0" i="0" baseline="0" dirty="0" smtClean="0">
          <a:solidFill>
            <a:srgbClr val="2C2D8B"/>
          </a:solidFill>
          <a:latin typeface="Calibri" panose="020F0502020204030204" pitchFamily="34" charset="0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2" r:id="rId5"/>
    <p:sldLayoutId id="2147483673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867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3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3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519488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1038977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558465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2077952" algn="l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808" indent="-194808" algn="l" defTabSz="2088776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391421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588032" indent="-194808" algn="l" defTabSz="2088776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779233" indent="-189398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968629" indent="-187593" algn="l" defTabSz="2088776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2133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488117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606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094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583" indent="-187593" algn="l" defTabSz="2088776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103897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FABE510F-1477-4E4D-B707-4093C6D6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3230" y="3972073"/>
            <a:ext cx="7408984" cy="29527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May 2020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8A645A-E645-4EF6-B450-37470D748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LTI Automation Testing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B256-C139-4937-8ED2-5D16CAF1DB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C127D7-68C5-4B4B-BF69-1AF835825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9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4C04-1800-4C98-97FE-72CB39F4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237440"/>
            <a:ext cx="11459013" cy="512961"/>
          </a:xfrm>
        </p:spPr>
        <p:txBody>
          <a:bodyPr/>
          <a:lstStyle/>
          <a:p>
            <a:r>
              <a:rPr lang="en-US" dirty="0"/>
              <a:t>LTI Automation Testing Framework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17925A8-7E0A-4EC0-855E-1A0E0F50C867}"/>
              </a:ext>
            </a:extLst>
          </p:cNvPr>
          <p:cNvSpPr/>
          <p:nvPr/>
        </p:nvSpPr>
        <p:spPr bwMode="auto">
          <a:xfrm>
            <a:off x="351202" y="3672864"/>
            <a:ext cx="841463" cy="1124547"/>
          </a:xfrm>
          <a:prstGeom prst="roundRect">
            <a:avLst>
              <a:gd name="adj" fmla="val 7437"/>
            </a:avLst>
          </a:prstGeom>
          <a:solidFill>
            <a:schemeClr val="tx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7BBCDD-610A-400A-991C-EBE0B8053D4D}"/>
              </a:ext>
            </a:extLst>
          </p:cNvPr>
          <p:cNvSpPr/>
          <p:nvPr/>
        </p:nvSpPr>
        <p:spPr bwMode="auto">
          <a:xfrm>
            <a:off x="446825" y="3786920"/>
            <a:ext cx="632124" cy="895862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D533F43-4A59-478D-9C30-44ABAB659309}"/>
              </a:ext>
            </a:extLst>
          </p:cNvPr>
          <p:cNvSpPr/>
          <p:nvPr/>
        </p:nvSpPr>
        <p:spPr bwMode="auto">
          <a:xfrm>
            <a:off x="1506514" y="3690771"/>
            <a:ext cx="4725481" cy="2357719"/>
          </a:xfrm>
          <a:prstGeom prst="roundRect">
            <a:avLst>
              <a:gd name="adj" fmla="val 2193"/>
            </a:avLst>
          </a:prstGeom>
          <a:solidFill>
            <a:srgbClr val="00206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A8638D2-7F3D-4397-9262-53AF582EDAD7}"/>
              </a:ext>
            </a:extLst>
          </p:cNvPr>
          <p:cNvSpPr/>
          <p:nvPr/>
        </p:nvSpPr>
        <p:spPr bwMode="auto">
          <a:xfrm>
            <a:off x="2885925" y="4868215"/>
            <a:ext cx="1057369" cy="1097280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3DCA7EA-CDE8-4A8C-97A2-9458A4BABB22}"/>
              </a:ext>
            </a:extLst>
          </p:cNvPr>
          <p:cNvSpPr/>
          <p:nvPr/>
        </p:nvSpPr>
        <p:spPr bwMode="auto">
          <a:xfrm>
            <a:off x="1586565" y="4868215"/>
            <a:ext cx="1230835" cy="1097280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DA8D85-6F1A-4889-BD11-C26B84E0C855}"/>
              </a:ext>
            </a:extLst>
          </p:cNvPr>
          <p:cNvSpPr/>
          <p:nvPr/>
        </p:nvSpPr>
        <p:spPr bwMode="auto">
          <a:xfrm>
            <a:off x="1586565" y="3818406"/>
            <a:ext cx="4567837" cy="998293"/>
          </a:xfrm>
          <a:prstGeom prst="roundRect">
            <a:avLst>
              <a:gd name="adj" fmla="val 2193"/>
            </a:avLst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pic>
        <p:nvPicPr>
          <p:cNvPr id="86" name="Picture 85" descr="Related image">
            <a:extLst>
              <a:ext uri="{FF2B5EF4-FFF2-40B4-BE49-F238E27FC236}">
                <a16:creationId xmlns:a16="http://schemas.microsoft.com/office/drawing/2014/main" id="{DDE8C0A7-ABD9-4A15-9FBF-87277EB0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3" y="4911706"/>
            <a:ext cx="511791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Related image">
            <a:extLst>
              <a:ext uri="{FF2B5EF4-FFF2-40B4-BE49-F238E27FC236}">
                <a16:creationId xmlns:a16="http://schemas.microsoft.com/office/drawing/2014/main" id="{C319DFFA-89D9-4764-A39D-7009D8ED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881174"/>
            <a:ext cx="565680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Image result for bdd cucumber logo transparent background">
            <a:extLst>
              <a:ext uri="{FF2B5EF4-FFF2-40B4-BE49-F238E27FC236}">
                <a16:creationId xmlns:a16="http://schemas.microsoft.com/office/drawing/2014/main" id="{08005013-3E29-47BD-AEDF-4860D2601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98" y="3815492"/>
            <a:ext cx="731520" cy="7315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Image result for restassured.io logo">
            <a:extLst>
              <a:ext uri="{FF2B5EF4-FFF2-40B4-BE49-F238E27FC236}">
                <a16:creationId xmlns:a16="http://schemas.microsoft.com/office/drawing/2014/main" id="{882E4FC8-48C6-4C04-ABC5-85D07F16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25" y="3906932"/>
            <a:ext cx="548640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 descr="Image result for lean ft logo">
            <a:extLst>
              <a:ext uri="{FF2B5EF4-FFF2-40B4-BE49-F238E27FC236}">
                <a16:creationId xmlns:a16="http://schemas.microsoft.com/office/drawing/2014/main" id="{90092DBA-2556-4816-9F59-74FE601A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41" y="3906932"/>
            <a:ext cx="548640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3B2F5BE-C625-41D2-A665-F85A93EAE647}"/>
              </a:ext>
            </a:extLst>
          </p:cNvPr>
          <p:cNvSpPr/>
          <p:nvPr/>
        </p:nvSpPr>
        <p:spPr bwMode="auto">
          <a:xfrm>
            <a:off x="5065128" y="4868215"/>
            <a:ext cx="1091294" cy="1097280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92" name="TextBox 14">
            <a:extLst>
              <a:ext uri="{FF2B5EF4-FFF2-40B4-BE49-F238E27FC236}">
                <a16:creationId xmlns:a16="http://schemas.microsoft.com/office/drawing/2014/main" id="{655B3AFE-D0F4-4B72-9F04-EC86D90A90E9}"/>
              </a:ext>
            </a:extLst>
          </p:cNvPr>
          <p:cNvSpPr txBox="1"/>
          <p:nvPr/>
        </p:nvSpPr>
        <p:spPr>
          <a:xfrm>
            <a:off x="5023342" y="5480990"/>
            <a:ext cx="1166937" cy="46166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Object and Test Data</a:t>
            </a:r>
          </a:p>
        </p:txBody>
      </p:sp>
      <p:sp>
        <p:nvSpPr>
          <p:cNvPr id="93" name="TextBox 16">
            <a:extLst>
              <a:ext uri="{FF2B5EF4-FFF2-40B4-BE49-F238E27FC236}">
                <a16:creationId xmlns:a16="http://schemas.microsoft.com/office/drawing/2014/main" id="{9EF0D5B6-CA2E-465B-80E6-CD276102CF6D}"/>
              </a:ext>
            </a:extLst>
          </p:cNvPr>
          <p:cNvSpPr txBox="1"/>
          <p:nvPr/>
        </p:nvSpPr>
        <p:spPr>
          <a:xfrm>
            <a:off x="1625208" y="5480990"/>
            <a:ext cx="1188720" cy="46166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Config and Error Handling</a:t>
            </a:r>
          </a:p>
        </p:txBody>
      </p:sp>
      <p:pic>
        <p:nvPicPr>
          <p:cNvPr id="99" name="Picture 98" descr="Related image">
            <a:extLst>
              <a:ext uri="{FF2B5EF4-FFF2-40B4-BE49-F238E27FC236}">
                <a16:creationId xmlns:a16="http://schemas.microsoft.com/office/drawing/2014/main" id="{F7B43569-7024-49A1-ADAF-367E0A5C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98" y="4911706"/>
            <a:ext cx="832835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Related image">
            <a:extLst>
              <a:ext uri="{FF2B5EF4-FFF2-40B4-BE49-F238E27FC236}">
                <a16:creationId xmlns:a16="http://schemas.microsoft.com/office/drawing/2014/main" id="{053A95A2-2872-444E-AEC9-D65EF5E0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71" y="4934878"/>
            <a:ext cx="640080" cy="5022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26">
            <a:extLst>
              <a:ext uri="{FF2B5EF4-FFF2-40B4-BE49-F238E27FC236}">
                <a16:creationId xmlns:a16="http://schemas.microsoft.com/office/drawing/2014/main" id="{392BC1DB-A36B-4D43-9BAB-B26D81654AA4}"/>
              </a:ext>
            </a:extLst>
          </p:cNvPr>
          <p:cNvSpPr txBox="1"/>
          <p:nvPr/>
        </p:nvSpPr>
        <p:spPr>
          <a:xfrm>
            <a:off x="2979857" y="5480990"/>
            <a:ext cx="914400" cy="46166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Reporting &amp; Logging</a:t>
            </a:r>
          </a:p>
        </p:txBody>
      </p:sp>
      <p:sp>
        <p:nvSpPr>
          <p:cNvPr id="103" name="TextBox 28">
            <a:extLst>
              <a:ext uri="{FF2B5EF4-FFF2-40B4-BE49-F238E27FC236}">
                <a16:creationId xmlns:a16="http://schemas.microsoft.com/office/drawing/2014/main" id="{614AF1FC-D14F-4C29-9109-AABC79E731FF}"/>
              </a:ext>
            </a:extLst>
          </p:cNvPr>
          <p:cNvSpPr txBox="1"/>
          <p:nvPr/>
        </p:nvSpPr>
        <p:spPr>
          <a:xfrm>
            <a:off x="1696676" y="3917306"/>
            <a:ext cx="822960" cy="58477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Test Scripts</a:t>
            </a:r>
          </a:p>
        </p:txBody>
      </p:sp>
      <p:sp>
        <p:nvSpPr>
          <p:cNvPr id="105" name="TextBox 41">
            <a:extLst>
              <a:ext uri="{FF2B5EF4-FFF2-40B4-BE49-F238E27FC236}">
                <a16:creationId xmlns:a16="http://schemas.microsoft.com/office/drawing/2014/main" id="{C0C4748A-AA01-4A3F-8ACA-47668238824B}"/>
              </a:ext>
            </a:extLst>
          </p:cNvPr>
          <p:cNvSpPr txBox="1"/>
          <p:nvPr/>
        </p:nvSpPr>
        <p:spPr>
          <a:xfrm>
            <a:off x="432621" y="3786920"/>
            <a:ext cx="714950" cy="32316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CI/ CD</a:t>
            </a:r>
          </a:p>
        </p:txBody>
      </p:sp>
      <p:pic>
        <p:nvPicPr>
          <p:cNvPr id="106" name="Picture 105" descr="Image result for jenkins logo">
            <a:extLst>
              <a:ext uri="{FF2B5EF4-FFF2-40B4-BE49-F238E27FC236}">
                <a16:creationId xmlns:a16="http://schemas.microsoft.com/office/drawing/2014/main" id="{C8BC9948-6345-4168-8ADE-D98F0246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7" y="4125264"/>
            <a:ext cx="379103" cy="5245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3C27ACA3-4999-4A9E-B9B1-51A8A577BDC0}"/>
              </a:ext>
            </a:extLst>
          </p:cNvPr>
          <p:cNvSpPr/>
          <p:nvPr/>
        </p:nvSpPr>
        <p:spPr bwMode="auto">
          <a:xfrm>
            <a:off x="1196753" y="4101469"/>
            <a:ext cx="267867" cy="222263"/>
          </a:xfrm>
          <a:prstGeom prst="rightArrow">
            <a:avLst/>
          </a:prstGeom>
          <a:solidFill>
            <a:schemeClr val="tx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E7244487-C7C8-48CE-85F9-6E4F78038569}"/>
              </a:ext>
            </a:extLst>
          </p:cNvPr>
          <p:cNvSpPr/>
          <p:nvPr/>
        </p:nvSpPr>
        <p:spPr bwMode="auto">
          <a:xfrm>
            <a:off x="4018402" y="4868215"/>
            <a:ext cx="975877" cy="1097280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pic>
        <p:nvPicPr>
          <p:cNvPr id="109" name="Picture 108" descr="Related image">
            <a:extLst>
              <a:ext uri="{FF2B5EF4-FFF2-40B4-BE49-F238E27FC236}">
                <a16:creationId xmlns:a16="http://schemas.microsoft.com/office/drawing/2014/main" id="{0FD924F6-4B20-45C1-8C00-2630958D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31" y="4919127"/>
            <a:ext cx="548640" cy="5337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9">
            <a:extLst>
              <a:ext uri="{FF2B5EF4-FFF2-40B4-BE49-F238E27FC236}">
                <a16:creationId xmlns:a16="http://schemas.microsoft.com/office/drawing/2014/main" id="{8AF40721-49D4-4BAB-A5B8-31DE6CB85BB7}"/>
              </a:ext>
            </a:extLst>
          </p:cNvPr>
          <p:cNvSpPr txBox="1"/>
          <p:nvPr/>
        </p:nvSpPr>
        <p:spPr>
          <a:xfrm>
            <a:off x="4101937" y="5480990"/>
            <a:ext cx="822960" cy="461665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Function Libraries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3AB8EF-5442-4C1C-836A-F8266EB2A8B9}"/>
              </a:ext>
            </a:extLst>
          </p:cNvPr>
          <p:cNvCxnSpPr>
            <a:cxnSpLocks/>
          </p:cNvCxnSpPr>
          <p:nvPr/>
        </p:nvCxnSpPr>
        <p:spPr bwMode="auto">
          <a:xfrm>
            <a:off x="210771" y="3498270"/>
            <a:ext cx="1161288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2700000" algn="ctr" rotWithShape="0">
              <a:srgbClr val="000000">
                <a:alpha val="13000"/>
              </a:srgbClr>
            </a:outerShdw>
          </a:effectLst>
          <a:extLst/>
        </p:spPr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D5899B5-2859-4FDE-B943-3FA609929614}"/>
              </a:ext>
            </a:extLst>
          </p:cNvPr>
          <p:cNvSpPr/>
          <p:nvPr/>
        </p:nvSpPr>
        <p:spPr bwMode="auto">
          <a:xfrm>
            <a:off x="6273609" y="4080485"/>
            <a:ext cx="264462" cy="222263"/>
          </a:xfrm>
          <a:prstGeom prst="rightArrow">
            <a:avLst/>
          </a:prstGeom>
          <a:solidFill>
            <a:schemeClr val="tx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47CB84B-AE79-475D-BFDE-7E3812EC8C0C}"/>
              </a:ext>
            </a:extLst>
          </p:cNvPr>
          <p:cNvSpPr/>
          <p:nvPr/>
        </p:nvSpPr>
        <p:spPr bwMode="auto">
          <a:xfrm rot="5400000">
            <a:off x="6202027" y="4012162"/>
            <a:ext cx="2357716" cy="1714937"/>
          </a:xfrm>
          <a:prstGeom prst="roundRect">
            <a:avLst>
              <a:gd name="adj" fmla="val 4761"/>
            </a:avLst>
          </a:prstGeom>
          <a:solidFill>
            <a:srgbClr val="ED8B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E4FC194-506D-402E-B0EB-FA11AADB94D5}"/>
              </a:ext>
            </a:extLst>
          </p:cNvPr>
          <p:cNvSpPr/>
          <p:nvPr/>
        </p:nvSpPr>
        <p:spPr bwMode="auto">
          <a:xfrm>
            <a:off x="6622316" y="3786920"/>
            <a:ext cx="1525836" cy="2157775"/>
          </a:xfrm>
          <a:prstGeom prst="roundRect">
            <a:avLst>
              <a:gd name="adj" fmla="val 2193"/>
            </a:avLst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pic>
        <p:nvPicPr>
          <p:cNvPr id="70" name="Picture 69" descr="Related image">
            <a:extLst>
              <a:ext uri="{FF2B5EF4-FFF2-40B4-BE49-F238E27FC236}">
                <a16:creationId xmlns:a16="http://schemas.microsoft.com/office/drawing/2014/main" id="{12005FCC-F1AA-41E4-B6C9-967B984E6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94" y="4248777"/>
            <a:ext cx="541666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Image result for api logo">
            <a:extLst>
              <a:ext uri="{FF2B5EF4-FFF2-40B4-BE49-F238E27FC236}">
                <a16:creationId xmlns:a16="http://schemas.microsoft.com/office/drawing/2014/main" id="{DC11D8CB-926C-4BE0-A15F-B0439901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75" y="4216775"/>
            <a:ext cx="722221" cy="585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Related image">
            <a:extLst>
              <a:ext uri="{FF2B5EF4-FFF2-40B4-BE49-F238E27FC236}">
                <a16:creationId xmlns:a16="http://schemas.microsoft.com/office/drawing/2014/main" id="{E92B1E94-DC46-4764-A12C-AD42FADB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77" y="4909364"/>
            <a:ext cx="541666" cy="5486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Related image">
            <a:extLst>
              <a:ext uri="{FF2B5EF4-FFF2-40B4-BE49-F238E27FC236}">
                <a16:creationId xmlns:a16="http://schemas.microsoft.com/office/drawing/2014/main" id="{8D1BACB8-D634-4A88-9407-51EAFCBD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10" y="4909364"/>
            <a:ext cx="631942" cy="6400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37">
            <a:extLst>
              <a:ext uri="{FF2B5EF4-FFF2-40B4-BE49-F238E27FC236}">
                <a16:creationId xmlns:a16="http://schemas.microsoft.com/office/drawing/2014/main" id="{6BDC4A61-CC72-4AB8-A1A6-8A74F3D0C3CD}"/>
              </a:ext>
            </a:extLst>
          </p:cNvPr>
          <p:cNvSpPr txBox="1"/>
          <p:nvPr/>
        </p:nvSpPr>
        <p:spPr>
          <a:xfrm>
            <a:off x="6635286" y="3819615"/>
            <a:ext cx="1554480" cy="307777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System Under Test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0842FD-2A5C-4F72-88CF-86C188C91C13}"/>
              </a:ext>
            </a:extLst>
          </p:cNvPr>
          <p:cNvSpPr/>
          <p:nvPr/>
        </p:nvSpPr>
        <p:spPr bwMode="auto">
          <a:xfrm>
            <a:off x="7024008" y="5738516"/>
            <a:ext cx="90278" cy="91440"/>
          </a:xfrm>
          <a:prstGeom prst="ellips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571B4C-9C97-49C9-B875-A04D59EB6E30}"/>
              </a:ext>
            </a:extLst>
          </p:cNvPr>
          <p:cNvSpPr/>
          <p:nvPr/>
        </p:nvSpPr>
        <p:spPr bwMode="auto">
          <a:xfrm>
            <a:off x="7200213" y="5738516"/>
            <a:ext cx="90278" cy="91440"/>
          </a:xfrm>
          <a:prstGeom prst="ellips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A5F8184-62F8-4A47-84E2-5F5852CBDF59}"/>
              </a:ext>
            </a:extLst>
          </p:cNvPr>
          <p:cNvSpPr/>
          <p:nvPr/>
        </p:nvSpPr>
        <p:spPr bwMode="auto">
          <a:xfrm>
            <a:off x="7403750" y="5731262"/>
            <a:ext cx="90278" cy="91440"/>
          </a:xfrm>
          <a:prstGeom prst="ellips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4E43477-EAA5-4AEF-A8B5-7CB7A0CC916E}"/>
              </a:ext>
            </a:extLst>
          </p:cNvPr>
          <p:cNvSpPr/>
          <p:nvPr/>
        </p:nvSpPr>
        <p:spPr bwMode="auto">
          <a:xfrm>
            <a:off x="7579952" y="5731262"/>
            <a:ext cx="90278" cy="91440"/>
          </a:xfrm>
          <a:prstGeom prst="ellips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E65E99-191A-4476-AADD-7D41D7BA0A99}"/>
              </a:ext>
            </a:extLst>
          </p:cNvPr>
          <p:cNvSpPr/>
          <p:nvPr/>
        </p:nvSpPr>
        <p:spPr bwMode="auto">
          <a:xfrm>
            <a:off x="8428258" y="4036866"/>
            <a:ext cx="3149850" cy="20524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13716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Supports BDD 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HTML 5 reporting 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Multi-day execution support 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Parallel Execution for Web UI 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Built-in error handling 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Multi-env &amp; language support</a:t>
            </a:r>
          </a:p>
          <a:p>
            <a:pPr marL="284163" marR="0" lvl="0" indent="-220663" algn="l" defTabSz="914400" rtl="0" eaLnBrk="1" fontAlgn="base" latinLnBrk="0" hangingPunct="1">
              <a:lnSpc>
                <a:spcPts val="15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Integrated tooling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FD84C5-6466-43AB-BE76-E84D03891EA5}"/>
              </a:ext>
            </a:extLst>
          </p:cNvPr>
          <p:cNvSpPr/>
          <p:nvPr/>
        </p:nvSpPr>
        <p:spPr bwMode="auto">
          <a:xfrm>
            <a:off x="8386364" y="3680671"/>
            <a:ext cx="3230381" cy="384048"/>
          </a:xfrm>
          <a:prstGeom prst="roundRect">
            <a:avLst>
              <a:gd name="adj" fmla="val 2577"/>
            </a:avLst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Framework Benefits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01903F-BC07-47AD-8992-9E0C0B38D243}"/>
              </a:ext>
            </a:extLst>
          </p:cNvPr>
          <p:cNvSpPr/>
          <p:nvPr/>
        </p:nvSpPr>
        <p:spPr bwMode="auto">
          <a:xfrm>
            <a:off x="333558" y="949230"/>
            <a:ext cx="11257427" cy="23774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13716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lvl="0" indent="-214313" defTabSz="779252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rich, highly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configurable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extensible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to achieve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E2E automation</a:t>
            </a:r>
          </a:p>
          <a:p>
            <a:pPr marL="214313" lvl="0" indent="-214313" defTabSz="779252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ready to use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utility functions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for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scripting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Web UI, API, DB, Excel, reporting, ETL etc.</a:t>
            </a:r>
          </a:p>
          <a:p>
            <a:pPr marL="214313" lvl="0" indent="-214313" defTabSz="779252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first approach reduces tooling cost. Has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 for integration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commercial tools</a:t>
            </a:r>
          </a:p>
          <a:p>
            <a:pPr marL="214313" lvl="0" indent="-214313" defTabSz="779252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E2E scripting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heterogeneous technologies in single script e.g. same flow can cut across different applications/ services containing API, Web UI, Desktop applications, Mainframe emulators and more.</a:t>
            </a:r>
          </a:p>
          <a:p>
            <a:pPr marL="214313" lvl="0" indent="-214313" defTabSz="779252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cleaner, re-usable scripting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through Page Object Model (POM) inspired design pattern</a:t>
            </a:r>
          </a:p>
          <a:p>
            <a:pPr marL="214313" lvl="0" indent="-214313" defTabSz="779252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 to use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starter kit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for faster deployment [Framework, User Guides, Best Practices]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94D10241-15C2-43A3-976C-0C76449EE027}"/>
              </a:ext>
            </a:extLst>
          </p:cNvPr>
          <p:cNvSpPr/>
          <p:nvPr/>
        </p:nvSpPr>
        <p:spPr bwMode="auto">
          <a:xfrm>
            <a:off x="5878642" y="3906932"/>
            <a:ext cx="137160" cy="137160"/>
          </a:xfrm>
          <a:prstGeom prst="star5">
            <a:avLst/>
          </a:prstGeom>
          <a:solidFill>
            <a:schemeClr val="accent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B38C5E30-FFBC-4053-916F-4B5CEF2B30D3}"/>
              </a:ext>
            </a:extLst>
          </p:cNvPr>
          <p:cNvSpPr/>
          <p:nvPr/>
        </p:nvSpPr>
        <p:spPr bwMode="auto">
          <a:xfrm>
            <a:off x="1543873" y="6192477"/>
            <a:ext cx="137160" cy="137160"/>
          </a:xfrm>
          <a:prstGeom prst="star5">
            <a:avLst/>
          </a:prstGeom>
          <a:solidFill>
            <a:schemeClr val="accent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A04784-811D-4121-A49C-351EB40AB6C7}"/>
              </a:ext>
            </a:extLst>
          </p:cNvPr>
          <p:cNvSpPr txBox="1"/>
          <p:nvPr/>
        </p:nvSpPr>
        <p:spPr>
          <a:xfrm>
            <a:off x="1670264" y="6127907"/>
            <a:ext cx="4131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Lean FT – commercial tool – Licensing required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7C890914-5050-4C42-AFBF-119513994D6C}"/>
              </a:ext>
            </a:extLst>
          </p:cNvPr>
          <p:cNvSpPr txBox="1"/>
          <p:nvPr/>
        </p:nvSpPr>
        <p:spPr>
          <a:xfrm>
            <a:off x="2395793" y="4500049"/>
            <a:ext cx="914400" cy="290849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Cucumber</a:t>
            </a: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D675F612-9955-4117-AF07-1A429625D523}"/>
              </a:ext>
            </a:extLst>
          </p:cNvPr>
          <p:cNvSpPr txBox="1"/>
          <p:nvPr/>
        </p:nvSpPr>
        <p:spPr>
          <a:xfrm>
            <a:off x="3308047" y="4510781"/>
            <a:ext cx="822960" cy="290849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A99A9A05-2513-45A6-8DD5-3C6133DC8E4B}"/>
              </a:ext>
            </a:extLst>
          </p:cNvPr>
          <p:cNvSpPr txBox="1"/>
          <p:nvPr/>
        </p:nvSpPr>
        <p:spPr>
          <a:xfrm>
            <a:off x="4091510" y="4521513"/>
            <a:ext cx="1097280" cy="276999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REST Assured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3D78A5F8-D305-4F8D-B3AF-B2C4BD0ED4C9}"/>
              </a:ext>
            </a:extLst>
          </p:cNvPr>
          <p:cNvSpPr txBox="1"/>
          <p:nvPr/>
        </p:nvSpPr>
        <p:spPr>
          <a:xfrm>
            <a:off x="5119676" y="4532245"/>
            <a:ext cx="822960" cy="290849"/>
          </a:xfrm>
          <a:prstGeom prst="rect">
            <a:avLst/>
          </a:prstGeom>
          <a:noFill/>
          <a:ln>
            <a:noFill/>
          </a:ln>
          <a:effectLst>
            <a:outerShdw blurRad="50800" dist="50800" dir="2700000" algn="ctr" rotWithShape="0">
              <a:srgbClr val="000000">
                <a:alpha val="4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Lean FT</a:t>
            </a:r>
          </a:p>
        </p:txBody>
      </p:sp>
    </p:spTree>
    <p:extLst>
      <p:ext uri="{BB962C8B-B14F-4D97-AF65-F5344CB8AC3E}">
        <p14:creationId xmlns:p14="http://schemas.microsoft.com/office/powerpoint/2010/main" val="370730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F939-A734-4442-A53D-BA5F40FC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Overview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223DAC-1B04-40F2-8913-3B66B4EC1821}"/>
              </a:ext>
            </a:extLst>
          </p:cNvPr>
          <p:cNvSpPr/>
          <p:nvPr/>
        </p:nvSpPr>
        <p:spPr>
          <a:xfrm>
            <a:off x="379236" y="1742460"/>
            <a:ext cx="1828800" cy="457200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3103F8-EE98-44B4-931C-3D5523423811}"/>
              </a:ext>
            </a:extLst>
          </p:cNvPr>
          <p:cNvSpPr/>
          <p:nvPr/>
        </p:nvSpPr>
        <p:spPr>
          <a:xfrm>
            <a:off x="2272517" y="1754222"/>
            <a:ext cx="857049" cy="4296801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8D2E7-38F3-45C5-B1DC-564A28966886}"/>
              </a:ext>
            </a:extLst>
          </p:cNvPr>
          <p:cNvSpPr/>
          <p:nvPr/>
        </p:nvSpPr>
        <p:spPr>
          <a:xfrm>
            <a:off x="253742" y="1987552"/>
            <a:ext cx="2091847" cy="39361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6BB282-9CCB-4EFB-915A-04D0D633943C}"/>
              </a:ext>
            </a:extLst>
          </p:cNvPr>
          <p:cNvSpPr/>
          <p:nvPr/>
        </p:nvSpPr>
        <p:spPr>
          <a:xfrm>
            <a:off x="379236" y="1804464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Files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09FDA4-2888-4EE4-994C-EF69991E6114}"/>
              </a:ext>
            </a:extLst>
          </p:cNvPr>
          <p:cNvSpPr/>
          <p:nvPr/>
        </p:nvSpPr>
        <p:spPr>
          <a:xfrm>
            <a:off x="379236" y="1164176"/>
            <a:ext cx="1828800" cy="457200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D7A454-D496-4DC1-BCF8-688A1A611B4F}"/>
              </a:ext>
            </a:extLst>
          </p:cNvPr>
          <p:cNvSpPr/>
          <p:nvPr/>
        </p:nvSpPr>
        <p:spPr>
          <a:xfrm>
            <a:off x="379236" y="2576926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Definitions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DDACB6-7D79-426E-BA09-64DB1A4E4876}"/>
              </a:ext>
            </a:extLst>
          </p:cNvPr>
          <p:cNvSpPr/>
          <p:nvPr/>
        </p:nvSpPr>
        <p:spPr>
          <a:xfrm>
            <a:off x="379236" y="3208789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Scripting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03EC95-29CA-41C5-A595-7B25A24013F2}"/>
              </a:ext>
            </a:extLst>
          </p:cNvPr>
          <p:cNvSpPr/>
          <p:nvPr/>
        </p:nvSpPr>
        <p:spPr>
          <a:xfrm>
            <a:off x="379236" y="4627202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EF4F55-C17D-4EBF-9EFF-001E897798EC}"/>
              </a:ext>
            </a:extLst>
          </p:cNvPr>
          <p:cNvSpPr/>
          <p:nvPr/>
        </p:nvSpPr>
        <p:spPr>
          <a:xfrm>
            <a:off x="379236" y="5267490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F148BD-2423-447F-86AE-3AECF52FD1CA}"/>
              </a:ext>
            </a:extLst>
          </p:cNvPr>
          <p:cNvCxnSpPr/>
          <p:nvPr/>
        </p:nvCxnSpPr>
        <p:spPr>
          <a:xfrm>
            <a:off x="1293636" y="1621376"/>
            <a:ext cx="0" cy="1830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05BB7AC-B08D-4957-B356-75F13E7910E9}"/>
              </a:ext>
            </a:extLst>
          </p:cNvPr>
          <p:cNvSpPr/>
          <p:nvPr/>
        </p:nvSpPr>
        <p:spPr>
          <a:xfrm>
            <a:off x="379236" y="3807757"/>
            <a:ext cx="1828800" cy="457200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Setup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CDE07-AB19-4880-ABCD-9BD82F49F9F3}"/>
              </a:ext>
            </a:extLst>
          </p:cNvPr>
          <p:cNvCxnSpPr>
            <a:cxnSpLocks/>
          </p:cNvCxnSpPr>
          <p:nvPr/>
        </p:nvCxnSpPr>
        <p:spPr>
          <a:xfrm>
            <a:off x="1293636" y="2261664"/>
            <a:ext cx="0" cy="31526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8AE308-15C8-4686-82D9-01B0C1FFFD86}"/>
              </a:ext>
            </a:extLst>
          </p:cNvPr>
          <p:cNvCxnSpPr>
            <a:cxnSpLocks/>
          </p:cNvCxnSpPr>
          <p:nvPr/>
        </p:nvCxnSpPr>
        <p:spPr>
          <a:xfrm flipH="1">
            <a:off x="1292187" y="4292661"/>
            <a:ext cx="2898" cy="33454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83AB3-697E-4027-8F60-DB5180D70D1F}"/>
              </a:ext>
            </a:extLst>
          </p:cNvPr>
          <p:cNvCxnSpPr>
            <a:cxnSpLocks/>
          </p:cNvCxnSpPr>
          <p:nvPr/>
        </p:nvCxnSpPr>
        <p:spPr>
          <a:xfrm>
            <a:off x="1293636" y="5084402"/>
            <a:ext cx="0" cy="1830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4" name="Picture 4" descr="Related image">
            <a:extLst>
              <a:ext uri="{FF2B5EF4-FFF2-40B4-BE49-F238E27FC236}">
                <a16:creationId xmlns:a16="http://schemas.microsoft.com/office/drawing/2014/main" id="{E04FB6FF-18ED-43E8-802A-23D1A9E2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84" y="3226731"/>
            <a:ext cx="457200" cy="4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DA726936-8303-4965-9251-0792DFE1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75" y="3851570"/>
            <a:ext cx="731520" cy="4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3684492-DDEA-4B20-99F1-4231D1A7A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85" y="4640081"/>
            <a:ext cx="396478" cy="5486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CFC2D55-0533-4313-9957-CB88D4D4B86A}"/>
              </a:ext>
            </a:extLst>
          </p:cNvPr>
          <p:cNvSpPr/>
          <p:nvPr/>
        </p:nvSpPr>
        <p:spPr bwMode="auto">
          <a:xfrm>
            <a:off x="3155322" y="1197735"/>
            <a:ext cx="6168981" cy="4868215"/>
          </a:xfrm>
          <a:prstGeom prst="rect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37160" numCol="1" rtlCol="0" anchor="ctr" anchorCtr="0" compatLnSpc="1">
            <a:prstTxWarp prst="textNoShape">
              <a:avLst/>
            </a:prstTxWarp>
          </a:bodyPr>
          <a:lstStyle/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files will be the base for automation scripting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 Object Model (POM) inspired framework 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UI: Page class contain all  for respective pages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definitions are also maintained at page level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Object locators stored in database</a:t>
            </a:r>
          </a:p>
          <a:p>
            <a:pPr marL="742950" marR="0" lvl="1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API: Separate class is maintained for each API</a:t>
            </a: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UI test data stored in database, Feature File Data Table/ Examples</a:t>
            </a: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API request/ response data stored in JSON/ XML/ Excels</a:t>
            </a: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Utility functions for faster script development and easy maintenance</a:t>
            </a: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Hooks to handle pre and post test actions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Cucumber tags for creating test suites e.g. smoke, regression etc.</a:t>
            </a: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Comprehensive run results report using extent </a:t>
            </a:r>
            <a:r>
              <a:rPr lang="en-US" sz="1600" kern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Built-in error handling via action classes and utility functions</a:t>
            </a:r>
          </a:p>
        </p:txBody>
      </p:sp>
      <p:pic>
        <p:nvPicPr>
          <p:cNvPr id="1026" name="Picture 2" descr="Image result for extent logo">
            <a:extLst>
              <a:ext uri="{FF2B5EF4-FFF2-40B4-BE49-F238E27FC236}">
                <a16:creationId xmlns:a16="http://schemas.microsoft.com/office/drawing/2014/main" id="{FDFDC56A-2A1F-419F-8D61-8C8C8420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31" y="5423333"/>
            <a:ext cx="271357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012D0-F206-4221-A6EF-5621DD4B284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7" y="1800551"/>
            <a:ext cx="67373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C7D37-F3FE-4AD0-A78E-8CB5C0A39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55" y="2588653"/>
            <a:ext cx="457200" cy="4572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B99343-86EE-484C-BEAA-A0C734A545F5}"/>
              </a:ext>
            </a:extLst>
          </p:cNvPr>
          <p:cNvCxnSpPr>
            <a:cxnSpLocks/>
          </p:cNvCxnSpPr>
          <p:nvPr/>
        </p:nvCxnSpPr>
        <p:spPr>
          <a:xfrm>
            <a:off x="1293636" y="3034126"/>
            <a:ext cx="0" cy="17466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117F15C-93ED-4F60-B623-96A188965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334" y="1210613"/>
            <a:ext cx="2536746" cy="4868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5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1424-BE83-4E84-A542-830617EC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Activity 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10498-0D23-48ED-8A94-DBD14553A00F}"/>
              </a:ext>
            </a:extLst>
          </p:cNvPr>
          <p:cNvSpPr/>
          <p:nvPr/>
        </p:nvSpPr>
        <p:spPr>
          <a:xfrm>
            <a:off x="2803384" y="2662321"/>
            <a:ext cx="1411307" cy="1991440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Feature: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Scenario: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Given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 &lt;&gt;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&lt;&gt;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EE78E7-30FA-41F5-8CB8-27ACE3556C69}"/>
              </a:ext>
            </a:extLst>
          </p:cNvPr>
          <p:cNvSpPr/>
          <p:nvPr/>
        </p:nvSpPr>
        <p:spPr>
          <a:xfrm>
            <a:off x="4841607" y="1150032"/>
            <a:ext cx="128016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Page1_StepDefs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A435A-26A7-4F4C-B101-75DAB1A75563}"/>
              </a:ext>
            </a:extLst>
          </p:cNvPr>
          <p:cNvSpPr/>
          <p:nvPr/>
        </p:nvSpPr>
        <p:spPr>
          <a:xfrm>
            <a:off x="4841607" y="2880610"/>
            <a:ext cx="128016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Page2_StepDefs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BCD8CC-CD03-481E-90A1-963261A711A9}"/>
              </a:ext>
            </a:extLst>
          </p:cNvPr>
          <p:cNvSpPr/>
          <p:nvPr/>
        </p:nvSpPr>
        <p:spPr>
          <a:xfrm>
            <a:off x="4841607" y="4611188"/>
            <a:ext cx="128016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Page3_StepDefs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C89FD-E7BC-4023-9241-B664516345DE}"/>
              </a:ext>
            </a:extLst>
          </p:cNvPr>
          <p:cNvSpPr/>
          <p:nvPr/>
        </p:nvSpPr>
        <p:spPr>
          <a:xfrm>
            <a:off x="6869503" y="1145676"/>
            <a:ext cx="182880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class page1</a:t>
            </a:r>
          </a:p>
          <a:p>
            <a:endParaRPr lang="en-US" sz="1200" b="1" kern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method1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method2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69DA5-9BD4-4053-A907-F3D81435BD7F}"/>
              </a:ext>
            </a:extLst>
          </p:cNvPr>
          <p:cNvSpPr/>
          <p:nvPr/>
        </p:nvSpPr>
        <p:spPr>
          <a:xfrm>
            <a:off x="6869503" y="2876254"/>
            <a:ext cx="182880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lvl="0"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page2</a:t>
            </a:r>
          </a:p>
          <a:p>
            <a:endParaRPr lang="en-US" sz="1200" b="1" kern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method1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method2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0569BA-B224-4086-92E0-AA17E63B5978}"/>
              </a:ext>
            </a:extLst>
          </p:cNvPr>
          <p:cNvSpPr/>
          <p:nvPr/>
        </p:nvSpPr>
        <p:spPr>
          <a:xfrm>
            <a:off x="6869503" y="4606832"/>
            <a:ext cx="182880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lvl="0"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page3</a:t>
            </a:r>
          </a:p>
          <a:p>
            <a:endParaRPr lang="en-US" sz="1200" b="1" kern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method1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method2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BA078-5321-4560-B85D-78A50F5F57E4}"/>
              </a:ext>
            </a:extLst>
          </p:cNvPr>
          <p:cNvSpPr/>
          <p:nvPr/>
        </p:nvSpPr>
        <p:spPr>
          <a:xfrm>
            <a:off x="9595275" y="1145675"/>
            <a:ext cx="182880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Utility Classes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DB Utils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Excel Utils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Log Utils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File Utils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Web Actions</a:t>
            </a:r>
          </a:p>
          <a:p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UI Actions</a:t>
            </a:r>
          </a:p>
          <a:p>
            <a:endParaRPr lang="en-US" sz="1200" b="1" kern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0B60F-19C2-4F3F-97A0-969FE521353F}"/>
              </a:ext>
            </a:extLst>
          </p:cNvPr>
          <p:cNvSpPr/>
          <p:nvPr/>
        </p:nvSpPr>
        <p:spPr>
          <a:xfrm>
            <a:off x="9595275" y="2876253"/>
            <a:ext cx="1828800" cy="1543343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UI Objects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Test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24BBC-B462-4858-B08F-B60BE457A4D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 flipV="1">
            <a:off x="8698303" y="1922665"/>
            <a:ext cx="896972" cy="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3B7344-CD5A-4A54-84E3-CDE301035CDB}"/>
              </a:ext>
            </a:extLst>
          </p:cNvPr>
          <p:cNvSpPr/>
          <p:nvPr/>
        </p:nvSpPr>
        <p:spPr>
          <a:xfrm>
            <a:off x="9595275" y="4606832"/>
            <a:ext cx="1828800" cy="15539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API Resources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JSON/XML (s)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Excel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98A81-6D4D-4C18-8973-1DE748F46F5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 bwMode="auto">
          <a:xfrm>
            <a:off x="8698303" y="1922666"/>
            <a:ext cx="896972" cy="346115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9266C2-0FE9-480D-95B1-CCEC7B9BC1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8698303" y="1922665"/>
            <a:ext cx="896972" cy="173057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240AC-E3D0-4C6F-AD2D-F627C048382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 bwMode="auto">
          <a:xfrm flipV="1">
            <a:off x="8698303" y="3647925"/>
            <a:ext cx="896972" cy="53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6CBDFC-FB7E-413C-94C5-DC9E0AC9349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 flipV="1">
            <a:off x="8698303" y="3647925"/>
            <a:ext cx="896972" cy="1735897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857F53-C62E-4A91-92C7-04F42E78136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 flipV="1">
            <a:off x="8698303" y="1922665"/>
            <a:ext cx="896972" cy="3461157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E894EE7-E860-465D-BD6D-230780435359}"/>
              </a:ext>
            </a:extLst>
          </p:cNvPr>
          <p:cNvSpPr/>
          <p:nvPr/>
        </p:nvSpPr>
        <p:spPr>
          <a:xfrm>
            <a:off x="488229" y="4979440"/>
            <a:ext cx="2101969" cy="1269018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xtent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eport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99EB12-462F-4271-9E53-D54578D4D090}"/>
              </a:ext>
            </a:extLst>
          </p:cNvPr>
          <p:cNvSpPr/>
          <p:nvPr/>
        </p:nvSpPr>
        <p:spPr>
          <a:xfrm>
            <a:off x="488229" y="2987284"/>
            <a:ext cx="1188720" cy="350275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Hook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78F756-BA36-4957-B061-2FD15EE45CB8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4211392" y="1927022"/>
            <a:ext cx="630215" cy="75178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7D30CB0-FD77-4FF4-AF08-3C1C154C2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4" y="1354823"/>
            <a:ext cx="439878" cy="608696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BF91B9D-7D90-4FC5-9CE2-5960E29E2A59}"/>
              </a:ext>
            </a:extLst>
          </p:cNvPr>
          <p:cNvSpPr/>
          <p:nvPr/>
        </p:nvSpPr>
        <p:spPr>
          <a:xfrm>
            <a:off x="488229" y="1236284"/>
            <a:ext cx="1586231" cy="1062779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Run with select tags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26CE1BB-2711-41C4-8CEC-397C88A856D3}"/>
              </a:ext>
            </a:extLst>
          </p:cNvPr>
          <p:cNvSpPr/>
          <p:nvPr/>
        </p:nvSpPr>
        <p:spPr>
          <a:xfrm>
            <a:off x="488229" y="4002064"/>
            <a:ext cx="1188720" cy="350275"/>
          </a:xfrm>
          <a:prstGeom prst="roundRect">
            <a:avLst>
              <a:gd name="adj" fmla="val 333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Hook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77821-0927-4BAA-B21D-A789D91E6EFC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211392" y="3657600"/>
            <a:ext cx="630215" cy="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AFC86-493F-462F-8B7E-D6E3258A7722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4211392" y="4636394"/>
            <a:ext cx="630215" cy="75178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08F779-386E-4048-9044-9B870CA076E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 bwMode="auto">
          <a:xfrm flipV="1">
            <a:off x="6121767" y="1922666"/>
            <a:ext cx="747736" cy="435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B03143-B296-4044-85BD-39504FDE23A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 bwMode="auto">
          <a:xfrm flipV="1">
            <a:off x="6121767" y="3653244"/>
            <a:ext cx="747736" cy="435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E08B0A-C1C9-4135-BD85-8158CFFD004A}"/>
              </a:ext>
            </a:extLst>
          </p:cNvPr>
          <p:cNvCxnSpPr>
            <a:cxnSpLocks/>
            <a:stCxn id="3" idx="1"/>
            <a:endCxn id="46" idx="3"/>
          </p:cNvCxnSpPr>
          <p:nvPr/>
        </p:nvCxnSpPr>
        <p:spPr bwMode="auto">
          <a:xfrm flipH="1">
            <a:off x="1676949" y="3658041"/>
            <a:ext cx="1126435" cy="51916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2BEB5C-B7AA-44B9-8676-CFF1786B2A26}"/>
              </a:ext>
            </a:extLst>
          </p:cNvPr>
          <p:cNvCxnSpPr>
            <a:cxnSpLocks/>
            <a:stCxn id="37" idx="3"/>
            <a:endCxn id="3" idx="1"/>
          </p:cNvCxnSpPr>
          <p:nvPr/>
        </p:nvCxnSpPr>
        <p:spPr bwMode="auto">
          <a:xfrm>
            <a:off x="1676949" y="3162422"/>
            <a:ext cx="1126435" cy="495619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082977-5EF0-41EC-84EC-5FAD56DB440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1767" y="5383822"/>
            <a:ext cx="747736" cy="435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42162B-7E2B-4366-BF39-937DC3418274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>
            <a:off x="1082589" y="4352339"/>
            <a:ext cx="6528" cy="62710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653D5E-36F7-4629-8C36-F4E9F3EE749C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1082589" y="2299063"/>
            <a:ext cx="6528" cy="688221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DD13389-9FFA-4330-BB33-A7D0CB12D85D}"/>
              </a:ext>
            </a:extLst>
          </p:cNvPr>
          <p:cNvSpPr/>
          <p:nvPr/>
        </p:nvSpPr>
        <p:spPr bwMode="auto">
          <a:xfrm>
            <a:off x="705394" y="2534194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ABD606-33AB-4A03-9F82-E2333CCD50BA}"/>
              </a:ext>
            </a:extLst>
          </p:cNvPr>
          <p:cNvSpPr/>
          <p:nvPr/>
        </p:nvSpPr>
        <p:spPr bwMode="auto">
          <a:xfrm>
            <a:off x="1876701" y="3143798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367610-BFF6-4A40-B58F-FCF093F07BB1}"/>
              </a:ext>
            </a:extLst>
          </p:cNvPr>
          <p:cNvSpPr/>
          <p:nvPr/>
        </p:nvSpPr>
        <p:spPr bwMode="auto">
          <a:xfrm>
            <a:off x="4224549" y="1360433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4FD003B-AE23-48A2-A0FC-B558E30711AA}"/>
              </a:ext>
            </a:extLst>
          </p:cNvPr>
          <p:cNvSpPr/>
          <p:nvPr/>
        </p:nvSpPr>
        <p:spPr bwMode="auto">
          <a:xfrm>
            <a:off x="6367175" y="1360433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20EA42D-9802-41A4-8A14-B1E6170D9561}"/>
              </a:ext>
            </a:extLst>
          </p:cNvPr>
          <p:cNvSpPr/>
          <p:nvPr/>
        </p:nvSpPr>
        <p:spPr bwMode="auto">
          <a:xfrm>
            <a:off x="8993992" y="1360433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2D8013-1A8B-4F88-A89A-848F73F58E97}"/>
              </a:ext>
            </a:extLst>
          </p:cNvPr>
          <p:cNvSpPr/>
          <p:nvPr/>
        </p:nvSpPr>
        <p:spPr bwMode="auto">
          <a:xfrm>
            <a:off x="1460293" y="4269625"/>
            <a:ext cx="365760" cy="36576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203CFE6-FB51-412C-9289-873CC36C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3" y="5280850"/>
            <a:ext cx="1906435" cy="926408"/>
          </a:xfrm>
          <a:prstGeom prst="rect">
            <a:avLst/>
          </a:prstGeom>
        </p:spPr>
      </p:pic>
      <p:pic>
        <p:nvPicPr>
          <p:cNvPr id="117" name="Picture 2" descr="Related image">
            <a:extLst>
              <a:ext uri="{FF2B5EF4-FFF2-40B4-BE49-F238E27FC236}">
                <a16:creationId xmlns:a16="http://schemas.microsoft.com/office/drawing/2014/main" id="{32F26BEE-0AB9-4B07-8E1A-90AE9466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84" y="3647924"/>
            <a:ext cx="1061343" cy="69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st json logo">
            <a:extLst>
              <a:ext uri="{FF2B5EF4-FFF2-40B4-BE49-F238E27FC236}">
                <a16:creationId xmlns:a16="http://schemas.microsoft.com/office/drawing/2014/main" id="{E56A622F-3221-47D6-9BB7-787C1C8259CC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7" y="563046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xml logo">
            <a:extLst>
              <a:ext uri="{FF2B5EF4-FFF2-40B4-BE49-F238E27FC236}">
                <a16:creationId xmlns:a16="http://schemas.microsoft.com/office/drawing/2014/main" id="{8F9F64F9-A2FF-4971-B617-89FBF019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589" y="5288621"/>
            <a:ext cx="4982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5F05919E-CF21-4420-A18A-451DFBC5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32" y="5612095"/>
            <a:ext cx="46566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378C9F4-1B5A-4E2A-BB87-E3634282AE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6" y="1860331"/>
            <a:ext cx="498224" cy="8040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47D1E14-132F-40E3-9438-1BB13EF45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5" y="3573517"/>
            <a:ext cx="498224" cy="8040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3FB0271-246F-422E-AD93-BC406A299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2" y="5318235"/>
            <a:ext cx="498224" cy="8040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B1CE43-8BB2-4072-94BA-F78280F62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48" y="1839310"/>
            <a:ext cx="498224" cy="8040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8D2305C-889A-4ADF-9299-97ABBB5C3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27" y="3552496"/>
            <a:ext cx="498224" cy="8040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1C37B2D-8730-47F5-9B3E-786E4D761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834" y="5297214"/>
            <a:ext cx="498224" cy="8040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FA3FD0-D2C7-4506-9AD4-E36AA8788F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4" y="1534511"/>
            <a:ext cx="498224" cy="8040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C4F91E2-4A2B-48BF-AB41-ACD91CA42A1D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30" y="3659329"/>
            <a:ext cx="768096" cy="73152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AFD808D-4DC5-48CD-BCA2-2407893EB8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5" y="1378039"/>
            <a:ext cx="548640" cy="5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5" grpId="0" animBg="1"/>
      <p:bldP spid="4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210771" y="3788731"/>
            <a:ext cx="1175752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50800" dir="2700000" algn="ctr" rotWithShape="0">
              <a:srgbClr val="000000">
                <a:alpha val="13000"/>
              </a:srgbClr>
            </a:outerShdw>
          </a:effectLst>
        </p:spPr>
      </p:cxnSp>
      <p:sp>
        <p:nvSpPr>
          <p:cNvPr id="42" name="Rectangle 41"/>
          <p:cNvSpPr/>
          <p:nvPr/>
        </p:nvSpPr>
        <p:spPr bwMode="auto">
          <a:xfrm>
            <a:off x="333558" y="981635"/>
            <a:ext cx="7130325" cy="262966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6096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/>
              </a:rPr>
              <a:t>Implemented in 35+ independent agile projects across program with 60+ automation testers</a:t>
            </a:r>
          </a:p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/>
              </a:rPr>
              <a:t>Successfully delivered 20+ sprints and 4 major releases</a:t>
            </a:r>
          </a:p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/>
              </a:rPr>
              <a:t>Eliminated separate window for release regression through automation</a:t>
            </a:r>
          </a:p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/>
              </a:rPr>
              <a:t>In-sprint automation approach to eliminate initial round of manual testing </a:t>
            </a:r>
          </a:p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/>
              </a:rPr>
              <a:t>Optimized BDD approach to eliminate manual test case creation</a:t>
            </a:r>
          </a:p>
          <a:p>
            <a:pPr marL="228594" indent="-228594" defTabSz="1219170" fontAlgn="base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C7C7C">
                    <a:lumMod val="50000"/>
                  </a:srgbClr>
                </a:solidFill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Created Java and C# based variations of the framework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59838" y="328333"/>
            <a:ext cx="10699044" cy="51244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330" dirty="0">
                <a:cs typeface="Calibri" panose="020F0502020204030204" pitchFamily="34" charset="0"/>
              </a:rPr>
              <a:t>Major Wealth Management Product Company - Case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0E100-700C-447B-B325-A4CAE1A798CA}"/>
              </a:ext>
            </a:extLst>
          </p:cNvPr>
          <p:cNvSpPr/>
          <p:nvPr/>
        </p:nvSpPr>
        <p:spPr>
          <a:xfrm>
            <a:off x="238929" y="3835694"/>
            <a:ext cx="3632979" cy="1354410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In-sprint automation achieved for 85% of agile projects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C15E02-8A8B-410A-88D1-29535B07CA23}"/>
              </a:ext>
            </a:extLst>
          </p:cNvPr>
          <p:cNvSpPr/>
          <p:nvPr/>
        </p:nvSpPr>
        <p:spPr>
          <a:xfrm>
            <a:off x="6124513" y="5155509"/>
            <a:ext cx="4167972" cy="1231106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Achieved 70+ % test automation coverage for 90% of the agile projects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D74F44-67B0-44C2-9DF0-9D46119FB1B6}"/>
              </a:ext>
            </a:extLst>
          </p:cNvPr>
          <p:cNvSpPr/>
          <p:nvPr/>
        </p:nvSpPr>
        <p:spPr>
          <a:xfrm>
            <a:off x="3770870" y="4026627"/>
            <a:ext cx="3156516" cy="985078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ln w="0"/>
                <a:solidFill>
                  <a:srgbClr val="890C58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Implemented and Integrated Lean FT despite of technical challenges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A02288-6D61-4F00-97AD-A16495DA3E15}"/>
              </a:ext>
            </a:extLst>
          </p:cNvPr>
          <p:cNvSpPr/>
          <p:nvPr/>
        </p:nvSpPr>
        <p:spPr>
          <a:xfrm>
            <a:off x="2172093" y="5217065"/>
            <a:ext cx="4167972" cy="1107804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ln w="0"/>
                <a:solidFill>
                  <a:srgbClr val="ED8B00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Optimized overall test processes and coached customer teams on quality gates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8D7148-A6DB-43EF-8502-3EF8010FCE12}"/>
              </a:ext>
            </a:extLst>
          </p:cNvPr>
          <p:cNvSpPr/>
          <p:nvPr/>
        </p:nvSpPr>
        <p:spPr>
          <a:xfrm>
            <a:off x="6898399" y="4026627"/>
            <a:ext cx="2770420" cy="985078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ln w="0"/>
                <a:solidFill>
                  <a:srgbClr val="7C7C7C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JIRA utilities to save 70% effort of creating UBS extracts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37D20E-19CD-4854-B154-93CAD04DED28}"/>
              </a:ext>
            </a:extLst>
          </p:cNvPr>
          <p:cNvSpPr/>
          <p:nvPr/>
        </p:nvSpPr>
        <p:spPr>
          <a:xfrm>
            <a:off x="9679259" y="4026627"/>
            <a:ext cx="2273312" cy="985078"/>
          </a:xfrm>
          <a:prstGeom prst="rect">
            <a:avLst/>
          </a:prstGeom>
          <a:noFill/>
          <a:effectLst>
            <a:outerShdw dist="38100" dir="3600000" sx="190000" sy="190000" algn="tl" rotWithShape="0">
              <a:prstClr val="black">
                <a:alpha val="21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lIns="121920" tIns="60960" rIns="121920" bIns="6096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867" dirty="0">
                <a:ln w="0"/>
                <a:solidFill>
                  <a:srgbClr val="EF222E"/>
                </a:solidFill>
                <a:effectLst>
                  <a:outerShdw blurRad="38100" dist="19050" dir="2700000" algn="tl" rotWithShape="0">
                    <a:srgbClr val="7C7C7C">
                      <a:alpha val="40000"/>
                    </a:srgbClr>
                  </a:outerShdw>
                </a:effectLst>
                <a:latin typeface="Calibri" panose="020F0502020204030204"/>
                <a:ea typeface="ヒラギノ角ゴ Pro W3" pitchFamily="124" charset="-128"/>
              </a:rPr>
              <a:t>Created ETL testing utility to save 80% effort</a:t>
            </a:r>
          </a:p>
        </p:txBody>
      </p:sp>
      <p:pic>
        <p:nvPicPr>
          <p:cNvPr id="12" name="Picture 22" descr="Image result for money logo">
            <a:extLst>
              <a:ext uri="{FF2B5EF4-FFF2-40B4-BE49-F238E27FC236}">
                <a16:creationId xmlns:a16="http://schemas.microsoft.com/office/drawing/2014/main" id="{E37BD8DA-C57F-4656-84A7-8F5F57A8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3" y="5225281"/>
            <a:ext cx="1623096" cy="9282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Image result for check logo">
            <a:extLst>
              <a:ext uri="{FF2B5EF4-FFF2-40B4-BE49-F238E27FC236}">
                <a16:creationId xmlns:a16="http://schemas.microsoft.com/office/drawing/2014/main" id="{628F5087-B5DF-4CD5-BB8E-805A8961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90" y="5247175"/>
            <a:ext cx="895485" cy="8954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9A433-868D-4F78-A50A-AE615471E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488" y="981636"/>
            <a:ext cx="4432923" cy="27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817-A0E6-44F8-A7B4-C572809D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Suite Creation &amp; Maintenance - Workflow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3BFD5963-9FCB-487A-9148-4CEAF18967E5}"/>
              </a:ext>
            </a:extLst>
          </p:cNvPr>
          <p:cNvSpPr/>
          <p:nvPr/>
        </p:nvSpPr>
        <p:spPr bwMode="auto">
          <a:xfrm>
            <a:off x="582619" y="1837886"/>
            <a:ext cx="11143092" cy="3653870"/>
          </a:xfrm>
          <a:prstGeom prst="roundRect">
            <a:avLst>
              <a:gd name="adj" fmla="val 3419"/>
            </a:avLst>
          </a:prstGeom>
          <a:solidFill>
            <a:schemeClr val="tx2">
              <a:lumMod val="60000"/>
              <a:lumOff val="40000"/>
              <a:alpha val="26000"/>
            </a:schemeClr>
          </a:solidFill>
          <a:ln w="254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C7C7C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3D6C30F-6416-4364-8FB8-4437BC2BE68A}"/>
              </a:ext>
            </a:extLst>
          </p:cNvPr>
          <p:cNvGrpSpPr/>
          <p:nvPr/>
        </p:nvGrpSpPr>
        <p:grpSpPr>
          <a:xfrm>
            <a:off x="600999" y="1181139"/>
            <a:ext cx="2011680" cy="497239"/>
            <a:chOff x="296199" y="1193839"/>
            <a:chExt cx="2318713" cy="497239"/>
          </a:xfrm>
          <a:solidFill>
            <a:schemeClr val="accent6"/>
          </a:solidFill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C62A69A2-3C4A-4274-A78F-26D08D9F9AD6}"/>
                </a:ext>
              </a:extLst>
            </p:cNvPr>
            <p:cNvSpPr/>
            <p:nvPr/>
          </p:nvSpPr>
          <p:spPr bwMode="auto">
            <a:xfrm>
              <a:off x="296199" y="1193839"/>
              <a:ext cx="2318713" cy="497239"/>
            </a:xfrm>
            <a:prstGeom prst="roundRect">
              <a:avLst/>
            </a:prstGeom>
            <a:grpFill/>
            <a:ln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401A79-987B-447A-ADB3-3E8A9FAD5B90}"/>
                </a:ext>
              </a:extLst>
            </p:cNvPr>
            <p:cNvSpPr txBox="1"/>
            <p:nvPr/>
          </p:nvSpPr>
          <p:spPr>
            <a:xfrm>
              <a:off x="351709" y="1224327"/>
              <a:ext cx="2107921" cy="36576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  <a:effectLst/>
            <a:ex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User Stories defined with clear Acceptance Criteria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17BFD6-DF34-42ED-B2F8-39C69797A2AD}"/>
              </a:ext>
            </a:extLst>
          </p:cNvPr>
          <p:cNvGrpSpPr/>
          <p:nvPr/>
        </p:nvGrpSpPr>
        <p:grpSpPr>
          <a:xfrm>
            <a:off x="2770604" y="3727831"/>
            <a:ext cx="1828800" cy="493776"/>
            <a:chOff x="2377471" y="4095808"/>
            <a:chExt cx="2107920" cy="493776"/>
          </a:xfrm>
        </p:grpSpPr>
        <p:sp>
          <p:nvSpPr>
            <p:cNvPr id="11" name="Rounded Rectangle 32">
              <a:extLst>
                <a:ext uri="{FF2B5EF4-FFF2-40B4-BE49-F238E27FC236}">
                  <a16:creationId xmlns:a16="http://schemas.microsoft.com/office/drawing/2014/main" id="{88CAF93D-3E81-444A-83B5-6DB4A374FFA4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66DC9F-4C9E-40BD-A172-ADC71C3211F2}"/>
                </a:ext>
              </a:extLst>
            </p:cNvPr>
            <p:cNvSpPr txBox="1"/>
            <p:nvPr/>
          </p:nvSpPr>
          <p:spPr>
            <a:xfrm>
              <a:off x="2392826" y="4202427"/>
              <a:ext cx="2071710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Mark for manual testing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214CEB-C4E5-4793-AA64-9D534D04A139}"/>
              </a:ext>
            </a:extLst>
          </p:cNvPr>
          <p:cNvGrpSpPr/>
          <p:nvPr/>
        </p:nvGrpSpPr>
        <p:grpSpPr>
          <a:xfrm>
            <a:off x="2977252" y="2128705"/>
            <a:ext cx="1401357" cy="1107696"/>
            <a:chOff x="2850252" y="2197599"/>
            <a:chExt cx="1401357" cy="1107696"/>
          </a:xfrm>
          <a:effectLst/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78DC9C1-59B5-44FA-A487-201C59492541}"/>
                </a:ext>
              </a:extLst>
            </p:cNvPr>
            <p:cNvSpPr/>
            <p:nvPr/>
          </p:nvSpPr>
          <p:spPr bwMode="auto">
            <a:xfrm>
              <a:off x="2850252" y="2197599"/>
              <a:ext cx="1401357" cy="1107696"/>
            </a:xfrm>
            <a:prstGeom prst="diamond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3879B3-A500-414B-865A-E60ECE6741F1}"/>
                </a:ext>
              </a:extLst>
            </p:cNvPr>
            <p:cNvSpPr txBox="1"/>
            <p:nvPr/>
          </p:nvSpPr>
          <p:spPr>
            <a:xfrm>
              <a:off x="3045615" y="2403214"/>
              <a:ext cx="100584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Candidate for Automation?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753BAA-A5BB-4038-A369-5A7C52D3A19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 bwMode="auto">
          <a:xfrm>
            <a:off x="3677931" y="3236401"/>
            <a:ext cx="7073" cy="49143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49B278EF-48BA-46E0-96B8-6370AA69B226}"/>
              </a:ext>
            </a:extLst>
          </p:cNvPr>
          <p:cNvSpPr/>
          <p:nvPr/>
        </p:nvSpPr>
        <p:spPr bwMode="auto">
          <a:xfrm>
            <a:off x="745689" y="2208327"/>
            <a:ext cx="1645920" cy="30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Feasible to automate?</a:t>
            </a:r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8228D6C1-C3A8-4FAC-8BB6-2CF656036E26}"/>
              </a:ext>
            </a:extLst>
          </p:cNvPr>
          <p:cNvSpPr/>
          <p:nvPr/>
        </p:nvSpPr>
        <p:spPr bwMode="auto">
          <a:xfrm>
            <a:off x="741145" y="2552812"/>
            <a:ext cx="1645920" cy="30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Critical functionality?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1643986A-CE05-400F-B18B-1B202C00AF41}"/>
              </a:ext>
            </a:extLst>
          </p:cNvPr>
          <p:cNvSpPr/>
          <p:nvPr/>
        </p:nvSpPr>
        <p:spPr bwMode="auto">
          <a:xfrm>
            <a:off x="741145" y="2890288"/>
            <a:ext cx="1645920" cy="30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 UI / API test ?</a:t>
            </a:r>
          </a:p>
        </p:txBody>
      </p:sp>
      <p:sp>
        <p:nvSpPr>
          <p:cNvPr id="31" name="Rounded Rectangle 45">
            <a:extLst>
              <a:ext uri="{FF2B5EF4-FFF2-40B4-BE49-F238E27FC236}">
                <a16:creationId xmlns:a16="http://schemas.microsoft.com/office/drawing/2014/main" id="{9283DECA-BB08-4EB0-B4E9-5AB2A24D0952}"/>
              </a:ext>
            </a:extLst>
          </p:cNvPr>
          <p:cNvSpPr/>
          <p:nvPr/>
        </p:nvSpPr>
        <p:spPr bwMode="auto">
          <a:xfrm>
            <a:off x="7601779" y="1993228"/>
            <a:ext cx="3134439" cy="4025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BA: Acceptance criteria clearly defined for all scenarios in-scope ?</a:t>
            </a:r>
          </a:p>
        </p:txBody>
      </p:sp>
      <p:sp>
        <p:nvSpPr>
          <p:cNvPr id="32" name="Rounded Rectangle 47">
            <a:extLst>
              <a:ext uri="{FF2B5EF4-FFF2-40B4-BE49-F238E27FC236}">
                <a16:creationId xmlns:a16="http://schemas.microsoft.com/office/drawing/2014/main" id="{BBA6B835-FC72-436F-9D6B-6B4218340934}"/>
              </a:ext>
            </a:extLst>
          </p:cNvPr>
          <p:cNvSpPr/>
          <p:nvPr/>
        </p:nvSpPr>
        <p:spPr bwMode="auto">
          <a:xfrm>
            <a:off x="7595441" y="2466824"/>
            <a:ext cx="3134439" cy="3495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Dev: Required test data, DB queries, REST URIs available for all scenarios ?</a:t>
            </a:r>
          </a:p>
        </p:txBody>
      </p:sp>
      <p:sp>
        <p:nvSpPr>
          <p:cNvPr id="33" name="Rounded Rectangle 49">
            <a:extLst>
              <a:ext uri="{FF2B5EF4-FFF2-40B4-BE49-F238E27FC236}">
                <a16:creationId xmlns:a16="http://schemas.microsoft.com/office/drawing/2014/main" id="{A9514D22-51EA-42F5-8919-A026753A3DE1}"/>
              </a:ext>
            </a:extLst>
          </p:cNvPr>
          <p:cNvSpPr/>
          <p:nvPr/>
        </p:nvSpPr>
        <p:spPr bwMode="auto">
          <a:xfrm>
            <a:off x="7595441" y="2907696"/>
            <a:ext cx="3134439" cy="3712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Dev: Wireframes with all required object properties (Name and ID) available?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A1016645-904C-492C-AC3F-D9D913886967}"/>
              </a:ext>
            </a:extLst>
          </p:cNvPr>
          <p:cNvSpPr/>
          <p:nvPr/>
        </p:nvSpPr>
        <p:spPr bwMode="auto">
          <a:xfrm>
            <a:off x="7193722" y="1914896"/>
            <a:ext cx="495929" cy="1479351"/>
          </a:xfrm>
          <a:prstGeom prst="leftBrace">
            <a:avLst/>
          </a:prstGeom>
          <a:noFill/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C7C7C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18596-85EB-4D25-88E2-380A40D5C0F8}"/>
              </a:ext>
            </a:extLst>
          </p:cNvPr>
          <p:cNvSpPr txBox="1"/>
          <p:nvPr/>
        </p:nvSpPr>
        <p:spPr>
          <a:xfrm>
            <a:off x="3702479" y="3312570"/>
            <a:ext cx="400284" cy="2836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7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A6E46-505E-4062-9126-1C343D5A9C1E}"/>
              </a:ext>
            </a:extLst>
          </p:cNvPr>
          <p:cNvSpPr txBox="1"/>
          <p:nvPr/>
        </p:nvSpPr>
        <p:spPr>
          <a:xfrm>
            <a:off x="6743167" y="3646829"/>
            <a:ext cx="72968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7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Yes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3BF626F-B9B0-4A65-A9C6-3FEBB6409909}"/>
              </a:ext>
            </a:extLst>
          </p:cNvPr>
          <p:cNvGrpSpPr/>
          <p:nvPr/>
        </p:nvGrpSpPr>
        <p:grpSpPr>
          <a:xfrm>
            <a:off x="9787130" y="5694037"/>
            <a:ext cx="1828800" cy="486328"/>
            <a:chOff x="5832194" y="5075575"/>
            <a:chExt cx="2107921" cy="486328"/>
          </a:xfrm>
          <a:solidFill>
            <a:schemeClr val="tx1"/>
          </a:solidFill>
        </p:grpSpPr>
        <p:sp>
          <p:nvSpPr>
            <p:cNvPr id="39" name="Rounded Rectangle 81">
              <a:extLst>
                <a:ext uri="{FF2B5EF4-FFF2-40B4-BE49-F238E27FC236}">
                  <a16:creationId xmlns:a16="http://schemas.microsoft.com/office/drawing/2014/main" id="{53343A9D-34E4-4602-96BC-C19613035162}"/>
                </a:ext>
              </a:extLst>
            </p:cNvPr>
            <p:cNvSpPr/>
            <p:nvPr/>
          </p:nvSpPr>
          <p:spPr bwMode="auto">
            <a:xfrm>
              <a:off x="5832194" y="5075575"/>
              <a:ext cx="2107921" cy="486328"/>
            </a:xfrm>
            <a:prstGeom prst="round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5107B9-0C7F-4D51-B807-35185EFCB84C}"/>
                </a:ext>
              </a:extLst>
            </p:cNvPr>
            <p:cNvSpPr txBox="1"/>
            <p:nvPr/>
          </p:nvSpPr>
          <p:spPr>
            <a:xfrm>
              <a:off x="5876109" y="5091818"/>
              <a:ext cx="2002525" cy="45720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End: Test case Added to Suite</a:t>
              </a:r>
            </a:p>
          </p:txBody>
        </p:sp>
      </p:grpSp>
      <p:cxnSp>
        <p:nvCxnSpPr>
          <p:cNvPr id="43" name="Elbow Connector 103">
            <a:extLst>
              <a:ext uri="{FF2B5EF4-FFF2-40B4-BE49-F238E27FC236}">
                <a16:creationId xmlns:a16="http://schemas.microsoft.com/office/drawing/2014/main" id="{CE662544-9835-4683-BD3E-3190C614ABB6}"/>
              </a:ext>
            </a:extLst>
          </p:cNvPr>
          <p:cNvCxnSpPr>
            <a:cxnSpLocks/>
            <a:stCxn id="95" idx="2"/>
            <a:endCxn id="39" idx="0"/>
          </p:cNvCxnSpPr>
          <p:nvPr/>
        </p:nvCxnSpPr>
        <p:spPr bwMode="auto">
          <a:xfrm rot="16200000" flipH="1">
            <a:off x="10490759" y="5483266"/>
            <a:ext cx="414992" cy="6549"/>
          </a:xfrm>
          <a:prstGeom prst="bentConnector3">
            <a:avLst>
              <a:gd name="adj1" fmla="val 50000"/>
            </a:avLst>
          </a:prstGeom>
          <a:ln w="9525">
            <a:prstDash val="dash"/>
            <a:headEnd type="none" w="med" len="med"/>
            <a:tailEnd type="triangle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12E25-F750-45E0-9930-FD777211D571}"/>
              </a:ext>
            </a:extLst>
          </p:cNvPr>
          <p:cNvSpPr txBox="1"/>
          <p:nvPr/>
        </p:nvSpPr>
        <p:spPr>
          <a:xfrm>
            <a:off x="4542048" y="2385055"/>
            <a:ext cx="5279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7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DBE51-D0EB-487A-B89A-FC6541790897}"/>
              </a:ext>
            </a:extLst>
          </p:cNvPr>
          <p:cNvSpPr txBox="1"/>
          <p:nvPr/>
        </p:nvSpPr>
        <p:spPr>
          <a:xfrm>
            <a:off x="-811689" y="7144478"/>
            <a:ext cx="310638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28594" marR="0" lvl="0" indent="-228594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Right level and focus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Test automation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829B8-EFD8-41FA-8610-EC4062F6EDD5}"/>
              </a:ext>
            </a:extLst>
          </p:cNvPr>
          <p:cNvSpPr txBox="1"/>
          <p:nvPr/>
        </p:nvSpPr>
        <p:spPr>
          <a:xfrm>
            <a:off x="-811689" y="7731206"/>
            <a:ext cx="30817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28594" marR="0" lvl="0" indent="-228594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Leveraged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 Light" panose="020F0302020204030204" pitchFamily="34" charset="0"/>
                <a:ea typeface="STKaiti"/>
                <a:cs typeface="Calibri Light" panose="020F0302020204030204" pitchFamily="34" charset="0"/>
              </a:rPr>
              <a:t> by System and Agile teams</a:t>
            </a:r>
          </a:p>
        </p:txBody>
      </p:sp>
      <p:cxnSp>
        <p:nvCxnSpPr>
          <p:cNvPr id="56" name="Elbow Connector 93">
            <a:extLst>
              <a:ext uri="{FF2B5EF4-FFF2-40B4-BE49-F238E27FC236}">
                <a16:creationId xmlns:a16="http://schemas.microsoft.com/office/drawing/2014/main" id="{C84DC2EA-ECF4-45E7-82B8-2C030BC0ACD1}"/>
              </a:ext>
            </a:extLst>
          </p:cNvPr>
          <p:cNvCxnSpPr>
            <a:cxnSpLocks/>
            <a:stCxn id="65" idx="2"/>
            <a:endCxn id="13" idx="0"/>
          </p:cNvCxnSpPr>
          <p:nvPr/>
        </p:nvCxnSpPr>
        <p:spPr bwMode="auto">
          <a:xfrm rot="5400000">
            <a:off x="3440337" y="1890477"/>
            <a:ext cx="475823" cy="63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>
            <a:extLst>
              <a:ext uri="{FF2B5EF4-FFF2-40B4-BE49-F238E27FC236}">
                <a16:creationId xmlns:a16="http://schemas.microsoft.com/office/drawing/2014/main" id="{AE2E38BD-4A93-4E11-B628-9BCFA51D282A}"/>
              </a:ext>
            </a:extLst>
          </p:cNvPr>
          <p:cNvSpPr/>
          <p:nvPr/>
        </p:nvSpPr>
        <p:spPr bwMode="auto">
          <a:xfrm>
            <a:off x="2328235" y="2144043"/>
            <a:ext cx="330609" cy="1097280"/>
          </a:xfrm>
          <a:prstGeom prst="rightBrace">
            <a:avLst/>
          </a:prstGeom>
          <a:noFill/>
          <a:ln w="25400" cap="flat" cmpd="sng" algn="ctr">
            <a:solidFill>
              <a:srgbClr val="00A3D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C7C7C"/>
              </a:solidFill>
              <a:effectLst/>
              <a:uLnTx/>
              <a:uFillTx/>
              <a:latin typeface="Calibri" panose="020F0502020204030204" pitchFamily="34" charset="0"/>
              <a:ea typeface="STKaiti"/>
              <a:cs typeface="Calibri" panose="020F050202020403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4FC41-B791-497B-983E-A4177F76F518}"/>
              </a:ext>
            </a:extLst>
          </p:cNvPr>
          <p:cNvGrpSpPr/>
          <p:nvPr/>
        </p:nvGrpSpPr>
        <p:grpSpPr>
          <a:xfrm>
            <a:off x="2774424" y="1177894"/>
            <a:ext cx="1929685" cy="559486"/>
            <a:chOff x="296199" y="1193839"/>
            <a:chExt cx="2224202" cy="559486"/>
          </a:xfrm>
          <a:solidFill>
            <a:schemeClr val="accent6"/>
          </a:solidFill>
        </p:grpSpPr>
        <p:sp>
          <p:nvSpPr>
            <p:cNvPr id="66" name="Rounded Rectangle 3">
              <a:extLst>
                <a:ext uri="{FF2B5EF4-FFF2-40B4-BE49-F238E27FC236}">
                  <a16:creationId xmlns:a16="http://schemas.microsoft.com/office/drawing/2014/main" id="{BCA2BD85-4561-4BAC-B083-02D2D49CE0D5}"/>
                </a:ext>
              </a:extLst>
            </p:cNvPr>
            <p:cNvSpPr/>
            <p:nvPr/>
          </p:nvSpPr>
          <p:spPr bwMode="auto">
            <a:xfrm>
              <a:off x="412480" y="1256086"/>
              <a:ext cx="2107921" cy="497239"/>
            </a:xfrm>
            <a:prstGeom prst="roundRect">
              <a:avLst/>
            </a:prstGeom>
            <a:solidFill>
              <a:srgbClr val="196799"/>
            </a:solidFill>
            <a:ln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D947CB3-91A9-4BAF-9125-0B7C42088114}"/>
                </a:ext>
              </a:extLst>
            </p:cNvPr>
            <p:cNvSpPr/>
            <p:nvPr/>
          </p:nvSpPr>
          <p:spPr bwMode="auto">
            <a:xfrm>
              <a:off x="296199" y="1193839"/>
              <a:ext cx="2107921" cy="497239"/>
            </a:xfrm>
            <a:prstGeom prst="roundRect">
              <a:avLst/>
            </a:prstGeom>
            <a:grpFill/>
            <a:ln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C7C7C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504059-9DF8-4B85-A98F-98457473EC4C}"/>
                </a:ext>
              </a:extLst>
            </p:cNvPr>
            <p:cNvSpPr txBox="1"/>
            <p:nvPr/>
          </p:nvSpPr>
          <p:spPr>
            <a:xfrm>
              <a:off x="337071" y="1211627"/>
              <a:ext cx="2002525" cy="457200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  <a:effectLst/>
            <a:ex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Feature file is created with all scenarios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84FC61-4B5A-405E-A465-1FE61E7B3E85}"/>
              </a:ext>
            </a:extLst>
          </p:cNvPr>
          <p:cNvGrpSpPr/>
          <p:nvPr/>
        </p:nvGrpSpPr>
        <p:grpSpPr>
          <a:xfrm>
            <a:off x="5242132" y="2438764"/>
            <a:ext cx="1828800" cy="493776"/>
            <a:chOff x="2377471" y="4095808"/>
            <a:chExt cx="2107920" cy="493776"/>
          </a:xfrm>
        </p:grpSpPr>
        <p:sp>
          <p:nvSpPr>
            <p:cNvPr id="86" name="Rounded Rectangle 32">
              <a:extLst>
                <a:ext uri="{FF2B5EF4-FFF2-40B4-BE49-F238E27FC236}">
                  <a16:creationId xmlns:a16="http://schemas.microsoft.com/office/drawing/2014/main" id="{359E4A91-B892-4060-974F-0FB93DBCE2A6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773549-802A-4C12-8662-F0F79DF3FB32}"/>
                </a:ext>
              </a:extLst>
            </p:cNvPr>
            <p:cNvSpPr txBox="1"/>
            <p:nvPr/>
          </p:nvSpPr>
          <p:spPr>
            <a:xfrm>
              <a:off x="2392826" y="4114745"/>
              <a:ext cx="20717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Validate Pre-requisites for Automation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635B2E-7566-4EDB-9A0F-8C0C42D5F04B}"/>
              </a:ext>
            </a:extLst>
          </p:cNvPr>
          <p:cNvCxnSpPr>
            <a:stCxn id="13" idx="3"/>
            <a:endCxn id="87" idx="1"/>
          </p:cNvCxnSpPr>
          <p:nvPr/>
        </p:nvCxnSpPr>
        <p:spPr bwMode="auto">
          <a:xfrm>
            <a:off x="4378609" y="2682553"/>
            <a:ext cx="876845" cy="598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1CA3A7C-DA57-47E7-97EB-F76145F5BB4F}"/>
              </a:ext>
            </a:extLst>
          </p:cNvPr>
          <p:cNvGrpSpPr/>
          <p:nvPr/>
        </p:nvGrpSpPr>
        <p:grpSpPr>
          <a:xfrm>
            <a:off x="5245196" y="4771224"/>
            <a:ext cx="1828800" cy="493776"/>
            <a:chOff x="2377471" y="4095808"/>
            <a:chExt cx="2107920" cy="493776"/>
          </a:xfrm>
        </p:grpSpPr>
        <p:sp>
          <p:nvSpPr>
            <p:cNvPr id="92" name="Rounded Rectangle 32">
              <a:extLst>
                <a:ext uri="{FF2B5EF4-FFF2-40B4-BE49-F238E27FC236}">
                  <a16:creationId xmlns:a16="http://schemas.microsoft.com/office/drawing/2014/main" id="{9473FE80-A14D-49C5-A9A6-8F229AB97780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9949BE-CB16-479F-97F8-38DFE9CDCD3A}"/>
                </a:ext>
              </a:extLst>
            </p:cNvPr>
            <p:cNvSpPr txBox="1"/>
            <p:nvPr/>
          </p:nvSpPr>
          <p:spPr>
            <a:xfrm>
              <a:off x="2392826" y="4102219"/>
              <a:ext cx="20717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Create automation scripts: API/ UI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D36C5BD-B950-462D-9ED2-2649B0F42108}"/>
              </a:ext>
            </a:extLst>
          </p:cNvPr>
          <p:cNvGrpSpPr/>
          <p:nvPr/>
        </p:nvGrpSpPr>
        <p:grpSpPr>
          <a:xfrm>
            <a:off x="9780581" y="4785269"/>
            <a:ext cx="1828800" cy="493776"/>
            <a:chOff x="2377471" y="4095808"/>
            <a:chExt cx="2107920" cy="493776"/>
          </a:xfrm>
        </p:grpSpPr>
        <p:sp>
          <p:nvSpPr>
            <p:cNvPr id="95" name="Rounded Rectangle 32">
              <a:extLst>
                <a:ext uri="{FF2B5EF4-FFF2-40B4-BE49-F238E27FC236}">
                  <a16:creationId xmlns:a16="http://schemas.microsoft.com/office/drawing/2014/main" id="{444B38D6-AC17-419D-93AF-B63E26341093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20799D7-5E71-402E-806C-0E96ADFB294B}"/>
                </a:ext>
              </a:extLst>
            </p:cNvPr>
            <p:cNvSpPr txBox="1"/>
            <p:nvPr/>
          </p:nvSpPr>
          <p:spPr>
            <a:xfrm>
              <a:off x="2392826" y="4102219"/>
              <a:ext cx="20717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Add Script to Smoke/ Regression suite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1DDDDC-74C4-4BCC-8B09-4DD738987BD4}"/>
              </a:ext>
            </a:extLst>
          </p:cNvPr>
          <p:cNvGrpSpPr/>
          <p:nvPr/>
        </p:nvGrpSpPr>
        <p:grpSpPr>
          <a:xfrm>
            <a:off x="7534255" y="4776893"/>
            <a:ext cx="1828800" cy="493776"/>
            <a:chOff x="2377471" y="4095808"/>
            <a:chExt cx="2107920" cy="493776"/>
          </a:xfrm>
        </p:grpSpPr>
        <p:sp>
          <p:nvSpPr>
            <p:cNvPr id="98" name="Rounded Rectangle 32">
              <a:extLst>
                <a:ext uri="{FF2B5EF4-FFF2-40B4-BE49-F238E27FC236}">
                  <a16:creationId xmlns:a16="http://schemas.microsoft.com/office/drawing/2014/main" id="{660858FF-F02E-45F5-84E3-3A993565EF00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36EFD1-36A8-4630-93EC-93F90B3B6C92}"/>
                </a:ext>
              </a:extLst>
            </p:cNvPr>
            <p:cNvSpPr txBox="1"/>
            <p:nvPr/>
          </p:nvSpPr>
          <p:spPr>
            <a:xfrm>
              <a:off x="2392826" y="4102219"/>
              <a:ext cx="20717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Script Review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Dry Run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08AC08-097A-4D66-BC82-1E0FF4818903}"/>
              </a:ext>
            </a:extLst>
          </p:cNvPr>
          <p:cNvGrpSpPr/>
          <p:nvPr/>
        </p:nvGrpSpPr>
        <p:grpSpPr>
          <a:xfrm>
            <a:off x="5451844" y="3374078"/>
            <a:ext cx="1401357" cy="1107696"/>
            <a:chOff x="2850252" y="2197599"/>
            <a:chExt cx="1401357" cy="1107696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grpSpPr>
        <p:sp>
          <p:nvSpPr>
            <p:cNvPr id="102" name="Diamond 101">
              <a:extLst>
                <a:ext uri="{FF2B5EF4-FFF2-40B4-BE49-F238E27FC236}">
                  <a16:creationId xmlns:a16="http://schemas.microsoft.com/office/drawing/2014/main" id="{A4F51B9B-7E05-4308-B9DE-3F2DDB137780}"/>
                </a:ext>
              </a:extLst>
            </p:cNvPr>
            <p:cNvSpPr/>
            <p:nvPr/>
          </p:nvSpPr>
          <p:spPr bwMode="auto">
            <a:xfrm>
              <a:off x="2850252" y="2197599"/>
              <a:ext cx="1401357" cy="1107696"/>
            </a:xfrm>
            <a:prstGeom prst="diamond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2F3A56F-E0CC-4305-B04E-F7962A4FE526}"/>
                </a:ext>
              </a:extLst>
            </p:cNvPr>
            <p:cNvSpPr txBox="1"/>
            <p:nvPr/>
          </p:nvSpPr>
          <p:spPr>
            <a:xfrm>
              <a:off x="3045615" y="2443810"/>
              <a:ext cx="100584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Existing functionality ?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E41E069-5FE9-4212-AFDB-CE22E5FB02B4}"/>
              </a:ext>
            </a:extLst>
          </p:cNvPr>
          <p:cNvSpPr txBox="1"/>
          <p:nvPr/>
        </p:nvSpPr>
        <p:spPr>
          <a:xfrm>
            <a:off x="6173485" y="4482803"/>
            <a:ext cx="400284" cy="2836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7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05" name="Elbow Connector 93">
            <a:extLst>
              <a:ext uri="{FF2B5EF4-FFF2-40B4-BE49-F238E27FC236}">
                <a16:creationId xmlns:a16="http://schemas.microsoft.com/office/drawing/2014/main" id="{9ED36A47-3942-4B2F-9AFB-F2EB98D4B2A4}"/>
              </a:ext>
            </a:extLst>
          </p:cNvPr>
          <p:cNvCxnSpPr>
            <a:cxnSpLocks/>
            <a:stCxn id="87" idx="2"/>
            <a:endCxn id="102" idx="0"/>
          </p:cNvCxnSpPr>
          <p:nvPr/>
        </p:nvCxnSpPr>
        <p:spPr bwMode="auto">
          <a:xfrm rot="5400000">
            <a:off x="5925979" y="3145910"/>
            <a:ext cx="454712" cy="162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77A535-C031-418D-BE25-69E5500D697B}"/>
              </a:ext>
            </a:extLst>
          </p:cNvPr>
          <p:cNvGrpSpPr/>
          <p:nvPr/>
        </p:nvGrpSpPr>
        <p:grpSpPr>
          <a:xfrm>
            <a:off x="7526224" y="3684137"/>
            <a:ext cx="1828800" cy="493776"/>
            <a:chOff x="2377471" y="4095808"/>
            <a:chExt cx="2107920" cy="493776"/>
          </a:xfrm>
        </p:grpSpPr>
        <p:sp>
          <p:nvSpPr>
            <p:cNvPr id="107" name="Rounded Rectangle 32">
              <a:extLst>
                <a:ext uri="{FF2B5EF4-FFF2-40B4-BE49-F238E27FC236}">
                  <a16:creationId xmlns:a16="http://schemas.microsoft.com/office/drawing/2014/main" id="{E301D790-F5C1-4FFC-8EDD-AC0F94611818}"/>
                </a:ext>
              </a:extLst>
            </p:cNvPr>
            <p:cNvSpPr/>
            <p:nvPr/>
          </p:nvSpPr>
          <p:spPr bwMode="auto">
            <a:xfrm>
              <a:off x="2377471" y="4095808"/>
              <a:ext cx="2107920" cy="493776"/>
            </a:xfrm>
            <a:prstGeom prst="roundRect">
              <a:avLst/>
            </a:prstGeom>
            <a:solidFill>
              <a:srgbClr val="196799"/>
            </a:solidFill>
            <a:ln>
              <a:noFill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79C3B4-7B67-47F1-9977-7EDCEDF93B0C}"/>
                </a:ext>
              </a:extLst>
            </p:cNvPr>
            <p:cNvSpPr txBox="1"/>
            <p:nvPr/>
          </p:nvSpPr>
          <p:spPr>
            <a:xfrm>
              <a:off x="2392826" y="4114745"/>
              <a:ext cx="20717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EFDFD"/>
                  </a:solidFill>
                  <a:effectLst/>
                  <a:uLnTx/>
                  <a:uFillTx/>
                  <a:latin typeface="Calibri" panose="020F0502020204030204" pitchFamily="34" charset="0"/>
                  <a:ea typeface="STKaiti"/>
                  <a:cs typeface="Calibri" panose="020F0502020204030204" pitchFamily="34" charset="0"/>
                </a:rPr>
                <a:t>Identify and Update all impacted scripts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6FBF3C6-35BE-4CEF-93CC-7C973024A02A}"/>
              </a:ext>
            </a:extLst>
          </p:cNvPr>
          <p:cNvCxnSpPr>
            <a:stCxn id="102" idx="3"/>
            <a:endCxn id="108" idx="1"/>
          </p:cNvCxnSpPr>
          <p:nvPr/>
        </p:nvCxnSpPr>
        <p:spPr bwMode="auto">
          <a:xfrm>
            <a:off x="6853201" y="3927926"/>
            <a:ext cx="686345" cy="5981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111" name="Elbow Connector 93">
            <a:extLst>
              <a:ext uri="{FF2B5EF4-FFF2-40B4-BE49-F238E27FC236}">
                <a16:creationId xmlns:a16="http://schemas.microsoft.com/office/drawing/2014/main" id="{AB3898F8-BD75-4F5C-92B8-55340ED2F655}"/>
              </a:ext>
            </a:extLst>
          </p:cNvPr>
          <p:cNvCxnSpPr>
            <a:cxnSpLocks/>
            <a:stCxn id="102" idx="2"/>
            <a:endCxn id="93" idx="0"/>
          </p:cNvCxnSpPr>
          <p:nvPr/>
        </p:nvCxnSpPr>
        <p:spPr bwMode="auto">
          <a:xfrm rot="16200000" flipH="1">
            <a:off x="6006937" y="4627360"/>
            <a:ext cx="295861" cy="468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93">
            <a:extLst>
              <a:ext uri="{FF2B5EF4-FFF2-40B4-BE49-F238E27FC236}">
                <a16:creationId xmlns:a16="http://schemas.microsoft.com/office/drawing/2014/main" id="{AF2B4A73-95CC-48C0-BF11-87676062F44B}"/>
              </a:ext>
            </a:extLst>
          </p:cNvPr>
          <p:cNvCxnSpPr>
            <a:cxnSpLocks/>
            <a:stCxn id="107" idx="2"/>
            <a:endCxn id="99" idx="0"/>
          </p:cNvCxnSpPr>
          <p:nvPr/>
        </p:nvCxnSpPr>
        <p:spPr bwMode="auto">
          <a:xfrm rot="16200000" flipH="1">
            <a:off x="8140752" y="4477785"/>
            <a:ext cx="605391" cy="564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974AE2-BFCE-434C-A25C-71F59F1B6777}"/>
              </a:ext>
            </a:extLst>
          </p:cNvPr>
          <p:cNvCxnSpPr>
            <a:cxnSpLocks/>
            <a:stCxn id="92" idx="3"/>
            <a:endCxn id="99" idx="1"/>
          </p:cNvCxnSpPr>
          <p:nvPr/>
        </p:nvCxnSpPr>
        <p:spPr bwMode="auto">
          <a:xfrm flipV="1">
            <a:off x="7073996" y="5014137"/>
            <a:ext cx="473581" cy="397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5776743-3BA3-4990-BF9F-3DC0329E4225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 bwMode="auto">
          <a:xfrm flipV="1">
            <a:off x="9363055" y="5022513"/>
            <a:ext cx="430848" cy="126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F49F6A2-B680-49C5-8123-A79AA7B430EC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 bwMode="auto">
          <a:xfrm flipV="1">
            <a:off x="2612679" y="1424282"/>
            <a:ext cx="197205" cy="547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31D9E91-CD11-42B3-9322-813AF2837A4E}"/>
              </a:ext>
            </a:extLst>
          </p:cNvPr>
          <p:cNvSpPr/>
          <p:nvPr/>
        </p:nvSpPr>
        <p:spPr bwMode="auto">
          <a:xfrm>
            <a:off x="597742" y="5614147"/>
            <a:ext cx="822960" cy="30646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  <a:ex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BA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8F87CDB-CD50-4B93-91F6-5590FE903D8C}"/>
              </a:ext>
            </a:extLst>
          </p:cNvPr>
          <p:cNvSpPr/>
          <p:nvPr/>
        </p:nvSpPr>
        <p:spPr bwMode="auto">
          <a:xfrm>
            <a:off x="1466260" y="5630220"/>
            <a:ext cx="822960" cy="274320"/>
          </a:xfrm>
          <a:prstGeom prst="roundRect">
            <a:avLst/>
          </a:prstGeom>
          <a:solidFill>
            <a:srgbClr val="196799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EFDFD"/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QA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F3694C8-0133-4EC6-8F93-323C55DE7652}"/>
              </a:ext>
            </a:extLst>
          </p:cNvPr>
          <p:cNvSpPr/>
          <p:nvPr/>
        </p:nvSpPr>
        <p:spPr bwMode="auto">
          <a:xfrm>
            <a:off x="2328235" y="5630220"/>
            <a:ext cx="822960" cy="2743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EFDFD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STKaiti"/>
                <a:cs typeface="Calibri" panose="020F0502020204030204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3987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44" grpId="0"/>
      <p:bldP spid="61" grpId="0" animBg="1"/>
      <p:bldP spid="104" grpId="0"/>
      <p:bldP spid="133" grpId="0" animBg="1"/>
      <p:bldP spid="134" grpId="0" animBg="1"/>
      <p:bldP spid="135" grpId="0" animBg="1"/>
    </p:bldLst>
  </p:timing>
</p:sld>
</file>

<file path=ppt/theme/theme1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blank.pptx" id="{9AA2ACE9-4BFD-41AB-8B7A-14C30B2EFE66}" vid="{060C2754-E0F2-4A44-B586-6F96C81A647C}"/>
    </a:ext>
  </a:extLst>
</a:theme>
</file>

<file path=ppt/theme/theme2.xml><?xml version="1.0" encoding="utf-8"?>
<a:theme xmlns:a="http://schemas.openxmlformats.org/drawingml/2006/main" name="2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owerpoint_Template_mar_2018" id="{C2E7FCDB-1C85-4433-97A7-47066C5A1A77}" vid="{CD34F1E4-F61B-42ED-960D-B72ABC582321}"/>
    </a:ext>
  </a:extLst>
</a:theme>
</file>

<file path=ppt/theme/theme3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1022</Words>
  <Application>Microsoft Office PowerPoint</Application>
  <PresentationFormat>Widescreen</PresentationFormat>
  <Paragraphs>194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Bw Modelica SS02</vt:lpstr>
      <vt:lpstr>Calibri</vt:lpstr>
      <vt:lpstr>Calibri Light</vt:lpstr>
      <vt:lpstr>Symbol</vt:lpstr>
      <vt:lpstr>Wingdings</vt:lpstr>
      <vt:lpstr>1_L&amp;T Infotech</vt:lpstr>
      <vt:lpstr>2_L&amp;T Infotech</vt:lpstr>
      <vt:lpstr>L&amp;T Infotech</vt:lpstr>
      <vt:lpstr>LTI Automation Testing Framework</vt:lpstr>
      <vt:lpstr>LTI Automation Testing Framework</vt:lpstr>
      <vt:lpstr>Framework Overview</vt:lpstr>
      <vt:lpstr>Framework Activity Flow</vt:lpstr>
      <vt:lpstr>Major Wealth Management Product Company - Case Study</vt:lpstr>
      <vt:lpstr>Test Suite Creation &amp; Maintenance -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Broadridge Enterprise Automation Testing framework: BEAT 3.0</dc:title>
  <dc:creator>Santhosh Anumolu</dc:creator>
  <cp:lastModifiedBy>Santhosh Anumolu</cp:lastModifiedBy>
  <cp:revision>26</cp:revision>
  <dcterms:created xsi:type="dcterms:W3CDTF">2020-04-07T12:51:21Z</dcterms:created>
  <dcterms:modified xsi:type="dcterms:W3CDTF">2020-05-15T11:19:31Z</dcterms:modified>
</cp:coreProperties>
</file>