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7" r:id="rId2"/>
    <p:sldId id="272" r:id="rId3"/>
    <p:sldId id="273" r:id="rId4"/>
    <p:sldId id="268" r:id="rId5"/>
    <p:sldId id="269" r:id="rId6"/>
    <p:sldId id="270" r:id="rId7"/>
    <p:sldId id="271"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9322-A9E7-41ED-8D98-B2EDE8F4F4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626FC1-A313-4256-B9E9-EEE8DA108B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CFD292-022A-47F6-A80C-E910739E69B9}"/>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5" name="Footer Placeholder 4">
            <a:extLst>
              <a:ext uri="{FF2B5EF4-FFF2-40B4-BE49-F238E27FC236}">
                <a16:creationId xmlns:a16="http://schemas.microsoft.com/office/drawing/2014/main" id="{E4825210-ABF6-4164-9886-E8E26C9ED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F64FF-CA6A-4B6A-A49F-FAB95EC0092E}"/>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434483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431CE-880A-4151-9ACB-2884641AA4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59ABD0-E4E1-4B36-B17F-0E407D0B4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605DC-1A49-47AE-A1AE-CA076E58AF40}"/>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5" name="Footer Placeholder 4">
            <a:extLst>
              <a:ext uri="{FF2B5EF4-FFF2-40B4-BE49-F238E27FC236}">
                <a16:creationId xmlns:a16="http://schemas.microsoft.com/office/drawing/2014/main" id="{B5465D64-498E-4262-9CEC-C79EE4B15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4EE6F-301E-4CE2-BBB4-84991DE8F162}"/>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1071204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26F5E-431F-4457-8673-617BC638F1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2EF3AA-54B1-4AC1-87EF-508ADD956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4CAA5-7324-4F36-A791-9749DCED5075}"/>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5" name="Footer Placeholder 4">
            <a:extLst>
              <a:ext uri="{FF2B5EF4-FFF2-40B4-BE49-F238E27FC236}">
                <a16:creationId xmlns:a16="http://schemas.microsoft.com/office/drawing/2014/main" id="{F3C89598-1A64-4CEB-B50C-F9249A0536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FD23A-3A61-4018-9E80-292CC28D8C32}"/>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334069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6F9D-F36D-4332-AEA9-98282D363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D2C8F4-4CCB-4EE2-B388-D8D647E389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0F6E1-BBCB-4E7D-BEC3-83985F015277}"/>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5" name="Footer Placeholder 4">
            <a:extLst>
              <a:ext uri="{FF2B5EF4-FFF2-40B4-BE49-F238E27FC236}">
                <a16:creationId xmlns:a16="http://schemas.microsoft.com/office/drawing/2014/main" id="{898120D1-0C03-42F9-B92B-CDFAAB168E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025116-E52A-4655-A678-74EB0C3D2A7E}"/>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2468933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CF94-7886-4415-AA91-A351EA4743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97AE92-F988-4401-AEFB-F52F725EFC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B35283-BD41-4DDB-B543-6823CF3B7BFB}"/>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5" name="Footer Placeholder 4">
            <a:extLst>
              <a:ext uri="{FF2B5EF4-FFF2-40B4-BE49-F238E27FC236}">
                <a16:creationId xmlns:a16="http://schemas.microsoft.com/office/drawing/2014/main" id="{6F0BF049-27EA-4E56-A2A1-1B46A646D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263AB-04CB-47FD-887C-16C944F1573A}"/>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223353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D7D8-F47E-4314-94B4-7657DAE0E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CFCE2-B74D-4E55-A156-DFE98E8760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63EAD5-D663-4518-9E8B-68C6287775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93C22-2E9F-4A1A-A4F6-80D93B717164}"/>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6" name="Footer Placeholder 5">
            <a:extLst>
              <a:ext uri="{FF2B5EF4-FFF2-40B4-BE49-F238E27FC236}">
                <a16:creationId xmlns:a16="http://schemas.microsoft.com/office/drawing/2014/main" id="{135CB0E6-E910-43E1-8C7D-ECA607E94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2A88B-24CC-4F0C-A562-E4DF18A8A92E}"/>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323123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9415-7AEF-4757-B3C8-399836F44F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ADD8E9-988E-4C90-AD90-E6FBA747E1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353BA0-17B9-4B7C-AECC-675559676E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B5D284-B1F4-4232-BD0B-41D614D12D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DFE99-92A0-40F7-8ECA-7DFC232754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EC38E2-73F0-4BD1-9CBD-13770E8488A1}"/>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8" name="Footer Placeholder 7">
            <a:extLst>
              <a:ext uri="{FF2B5EF4-FFF2-40B4-BE49-F238E27FC236}">
                <a16:creationId xmlns:a16="http://schemas.microsoft.com/office/drawing/2014/main" id="{33749D2C-82E6-489B-B56E-CDC4EE7D1A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6DD8F8-1F95-4ABA-BA35-8E8F05413D47}"/>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257963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7E26-7275-4721-A829-18ED20D6B0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E45015-DE1B-4002-8A44-4CBE064E20D6}"/>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4" name="Footer Placeholder 3">
            <a:extLst>
              <a:ext uri="{FF2B5EF4-FFF2-40B4-BE49-F238E27FC236}">
                <a16:creationId xmlns:a16="http://schemas.microsoft.com/office/drawing/2014/main" id="{262F81CB-802D-45D9-92C1-D4A76D7BE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196740-1B86-4B70-9083-D14F4AE2CCE3}"/>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425183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0F21A-C14D-4057-960D-28D4DD98E523}"/>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3" name="Footer Placeholder 2">
            <a:extLst>
              <a:ext uri="{FF2B5EF4-FFF2-40B4-BE49-F238E27FC236}">
                <a16:creationId xmlns:a16="http://schemas.microsoft.com/office/drawing/2014/main" id="{7E1B5BDB-D35C-44AF-A92A-A7A2616A51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75F43C-846B-4A22-BB23-247E82CD42CF}"/>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218229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BE80-ECAE-4DF0-9891-B8D1F367F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BE5F2-6F2C-4000-8E71-556F4C144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AEEBC4-BC62-41C4-84C6-CA1A494FC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5B2BBF-A8CB-42B9-B4BB-958227F3A7F3}"/>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6" name="Footer Placeholder 5">
            <a:extLst>
              <a:ext uri="{FF2B5EF4-FFF2-40B4-BE49-F238E27FC236}">
                <a16:creationId xmlns:a16="http://schemas.microsoft.com/office/drawing/2014/main" id="{4F24AFB4-2886-42C4-A935-B7359C596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05D43-A503-4BE9-BD2C-72A6016618BF}"/>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263224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17E87-044A-41C8-8E95-16B70CBDF4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E435F2-CC01-4EE9-99EB-F0D6C393F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9ED95B-62A1-41B1-A5C6-741950DA4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A75B3-2D47-46EC-B5C3-E511B5C5859B}"/>
              </a:ext>
            </a:extLst>
          </p:cNvPr>
          <p:cNvSpPr>
            <a:spLocks noGrp="1"/>
          </p:cNvSpPr>
          <p:nvPr>
            <p:ph type="dt" sz="half" idx="10"/>
          </p:nvPr>
        </p:nvSpPr>
        <p:spPr/>
        <p:txBody>
          <a:bodyPr/>
          <a:lstStyle/>
          <a:p>
            <a:fld id="{505FF788-DE0F-49C3-BCB8-464A8D18D93D}" type="datetimeFigureOut">
              <a:rPr lang="en-US" smtClean="0"/>
              <a:t>13-Dec-21</a:t>
            </a:fld>
            <a:endParaRPr lang="en-US"/>
          </a:p>
        </p:txBody>
      </p:sp>
      <p:sp>
        <p:nvSpPr>
          <p:cNvPr id="6" name="Footer Placeholder 5">
            <a:extLst>
              <a:ext uri="{FF2B5EF4-FFF2-40B4-BE49-F238E27FC236}">
                <a16:creationId xmlns:a16="http://schemas.microsoft.com/office/drawing/2014/main" id="{E9A27610-9A9C-4544-917B-C5A1F8751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73E48-4B87-4A83-B2BB-0F79222E7C89}"/>
              </a:ext>
            </a:extLst>
          </p:cNvPr>
          <p:cNvSpPr>
            <a:spLocks noGrp="1"/>
          </p:cNvSpPr>
          <p:nvPr>
            <p:ph type="sldNum" sz="quarter" idx="12"/>
          </p:nvPr>
        </p:nvSpPr>
        <p:spPr/>
        <p:txBody>
          <a:bodyPr/>
          <a:lstStyle/>
          <a:p>
            <a:fld id="{BE60203B-15F2-4BFF-A3A0-C7998B772BAB}" type="slidenum">
              <a:rPr lang="en-US" smtClean="0"/>
              <a:t>‹#›</a:t>
            </a:fld>
            <a:endParaRPr lang="en-US"/>
          </a:p>
        </p:txBody>
      </p:sp>
    </p:spTree>
    <p:extLst>
      <p:ext uri="{BB962C8B-B14F-4D97-AF65-F5344CB8AC3E}">
        <p14:creationId xmlns:p14="http://schemas.microsoft.com/office/powerpoint/2010/main" val="135019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966DD3-0146-4407-AAE6-8CD74611A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59A48C-0B85-4304-8461-C2CC7A9B0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A624A-262B-41E1-A0C8-104082B1A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FF788-DE0F-49C3-BCB8-464A8D18D93D}" type="datetimeFigureOut">
              <a:rPr lang="en-US" smtClean="0"/>
              <a:t>13-Dec-21</a:t>
            </a:fld>
            <a:endParaRPr lang="en-US"/>
          </a:p>
        </p:txBody>
      </p:sp>
      <p:sp>
        <p:nvSpPr>
          <p:cNvPr id="5" name="Footer Placeholder 4">
            <a:extLst>
              <a:ext uri="{FF2B5EF4-FFF2-40B4-BE49-F238E27FC236}">
                <a16:creationId xmlns:a16="http://schemas.microsoft.com/office/drawing/2014/main" id="{7F5B19A7-72A4-443F-B62F-CF335B629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2AE6CE-0A2C-429A-9DF7-271A17668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60203B-15F2-4BFF-A3A0-C7998B772BAB}" type="slidenum">
              <a:rPr lang="en-US" smtClean="0"/>
              <a:t>‹#›</a:t>
            </a:fld>
            <a:endParaRPr lang="en-US"/>
          </a:p>
        </p:txBody>
      </p:sp>
    </p:spTree>
    <p:extLst>
      <p:ext uri="{BB962C8B-B14F-4D97-AF65-F5344CB8AC3E}">
        <p14:creationId xmlns:p14="http://schemas.microsoft.com/office/powerpoint/2010/main" val="119985436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WebSocket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400"/>
            <a:ext cx="10972800" cy="497840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WebSocket is a full-duplex (two-way communication) protocol that is used in the same scenario of client-server communication.</a:t>
            </a:r>
          </a:p>
          <a:p>
            <a:pPr marL="0" indent="0">
              <a:buNone/>
            </a:pPr>
            <a:r>
              <a:rPr lang="en-US" sz="2000" dirty="0">
                <a:latin typeface="Times New Roman" panose="02020603050405020304" pitchFamily="18" charset="0"/>
                <a:cs typeface="Times New Roman" panose="02020603050405020304" pitchFamily="18" charset="0"/>
              </a:rPr>
              <a:t>It is a stateful protocol, which means the connection between client and server will keep alive until it is terminated by either client or server, after closing the connection by either of the client and server, the connection is terminated from both the end. </a:t>
            </a:r>
          </a:p>
          <a:p>
            <a:pPr marL="0" indent="0">
              <a:buNone/>
            </a:pPr>
            <a:r>
              <a:rPr lang="en-US" sz="2000" dirty="0" err="1">
                <a:latin typeface="Times New Roman" panose="02020603050405020304" pitchFamily="18" charset="0"/>
                <a:cs typeface="Times New Roman" panose="02020603050405020304" pitchFamily="18" charset="0"/>
              </a:rPr>
              <a:t>WebSockets</a:t>
            </a:r>
            <a:r>
              <a:rPr lang="en-US" sz="2000" dirty="0">
                <a:latin typeface="Times New Roman" panose="02020603050405020304" pitchFamily="18" charset="0"/>
                <a:cs typeface="Times New Roman" panose="02020603050405020304" pitchFamily="18" charset="0"/>
              </a:rPr>
              <a:t> do not use the http:// or https:// scheme (because they do not follow the HTTP protocol).</a:t>
            </a:r>
          </a:p>
          <a:p>
            <a:pPr marL="0" indent="0">
              <a:buNone/>
            </a:pPr>
            <a:r>
              <a:rPr lang="en-US" sz="2000" dirty="0">
                <a:latin typeface="Times New Roman" panose="02020603050405020304" pitchFamily="18" charset="0"/>
                <a:cs typeface="Times New Roman" panose="02020603050405020304" pitchFamily="18" charset="0"/>
              </a:rPr>
              <a:t>Rather, WebSocket URIs use a new scheme </a:t>
            </a:r>
            <a:r>
              <a:rPr lang="en-US" sz="2000" dirty="0" err="1">
                <a:latin typeface="Times New Roman" panose="02020603050405020304" pitchFamily="18" charset="0"/>
                <a:cs typeface="Times New Roman" panose="02020603050405020304" pitchFamily="18" charset="0"/>
              </a:rPr>
              <a:t>ws</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wss</a:t>
            </a:r>
            <a:r>
              <a:rPr lang="en-US" sz="2000" dirty="0">
                <a:latin typeface="Times New Roman" panose="02020603050405020304" pitchFamily="18" charset="0"/>
                <a:cs typeface="Times New Roman" panose="02020603050405020304" pitchFamily="18" charset="0"/>
              </a:rPr>
              <a:t>: for a secure WebSocket). </a:t>
            </a:r>
          </a:p>
          <a:p>
            <a:pPr marL="0" indent="0">
              <a:buNone/>
            </a:pPr>
            <a:r>
              <a:rPr lang="en-US" sz="2000" dirty="0">
                <a:latin typeface="Times New Roman" panose="02020603050405020304" pitchFamily="18" charset="0"/>
                <a:cs typeface="Times New Roman" panose="02020603050405020304" pitchFamily="18" charset="0"/>
              </a:rPr>
              <a:t>The remainder of the URI is the same as an HTTP URI: a host, port, path and any query parameters.</a:t>
            </a:r>
          </a:p>
          <a:p>
            <a:pPr marL="0" indent="0">
              <a:buNone/>
            </a:pPr>
            <a:r>
              <a:rPr lang="en-US" sz="2000" dirty="0">
                <a:latin typeface="Times New Roman" panose="02020603050405020304" pitchFamily="18" charset="0"/>
                <a:cs typeface="Times New Roman" panose="02020603050405020304" pitchFamily="18" charset="0"/>
              </a:rPr>
              <a:t>Example:- ws://example.com:8000/ws/chat</a:t>
            </a:r>
          </a:p>
        </p:txBody>
      </p:sp>
    </p:spTree>
    <p:extLst>
      <p:ext uri="{BB962C8B-B14F-4D97-AF65-F5344CB8AC3E}">
        <p14:creationId xmlns:p14="http://schemas.microsoft.com/office/powerpoint/2010/main" val="153392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How WebSocket Works</a:t>
            </a:r>
          </a:p>
        </p:txBody>
      </p:sp>
      <p:pic>
        <p:nvPicPr>
          <p:cNvPr id="5" name="Content Placeholder 4">
            <a:extLst>
              <a:ext uri="{FF2B5EF4-FFF2-40B4-BE49-F238E27FC236}">
                <a16:creationId xmlns:a16="http://schemas.microsoft.com/office/drawing/2014/main" id="{3657579A-2CA5-47D1-AE10-F753695CB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9195" y="1261529"/>
            <a:ext cx="2715417" cy="2793998"/>
          </a:xfrm>
        </p:spPr>
      </p:pic>
      <p:pic>
        <p:nvPicPr>
          <p:cNvPr id="7" name="Picture 6">
            <a:extLst>
              <a:ext uri="{FF2B5EF4-FFF2-40B4-BE49-F238E27FC236}">
                <a16:creationId xmlns:a16="http://schemas.microsoft.com/office/drawing/2014/main" id="{B320777C-0C07-424F-A142-AC56FE565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9704" y="1022832"/>
            <a:ext cx="2866497" cy="3527996"/>
          </a:xfrm>
          <a:prstGeom prst="rect">
            <a:avLst/>
          </a:prstGeom>
        </p:spPr>
      </p:pic>
      <p:cxnSp>
        <p:nvCxnSpPr>
          <p:cNvPr id="9" name="Straight Arrow Connector 8">
            <a:extLst>
              <a:ext uri="{FF2B5EF4-FFF2-40B4-BE49-F238E27FC236}">
                <a16:creationId xmlns:a16="http://schemas.microsoft.com/office/drawing/2014/main" id="{87F5FA45-FC37-4A6E-B542-B9DCC8B131CC}"/>
              </a:ext>
            </a:extLst>
          </p:cNvPr>
          <p:cNvCxnSpPr/>
          <p:nvPr/>
        </p:nvCxnSpPr>
        <p:spPr>
          <a:xfrm>
            <a:off x="3259668" y="2311395"/>
            <a:ext cx="5380036" cy="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05EE297E-0B9F-4134-9821-7B0A7B4B0521}"/>
              </a:ext>
            </a:extLst>
          </p:cNvPr>
          <p:cNvCxnSpPr/>
          <p:nvPr/>
        </p:nvCxnSpPr>
        <p:spPr>
          <a:xfrm flipH="1">
            <a:off x="3242734" y="2599262"/>
            <a:ext cx="539697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23EE31-4FAD-4A7F-B3A4-AB1E895FDC93}"/>
              </a:ext>
            </a:extLst>
          </p:cNvPr>
          <p:cNvCxnSpPr/>
          <p:nvPr/>
        </p:nvCxnSpPr>
        <p:spPr>
          <a:xfrm>
            <a:off x="3325124" y="3285062"/>
            <a:ext cx="5297646" cy="0"/>
          </a:xfrm>
          <a:prstGeom prst="straightConnector1">
            <a:avLst/>
          </a:prstGeom>
          <a:ln w="57150">
            <a:solidFill>
              <a:srgbClr val="FFFF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16" name="Straight Arrow Connector 15">
            <a:extLst>
              <a:ext uri="{FF2B5EF4-FFF2-40B4-BE49-F238E27FC236}">
                <a16:creationId xmlns:a16="http://schemas.microsoft.com/office/drawing/2014/main" id="{77A8D614-C695-4136-BAED-5B708242243C}"/>
              </a:ext>
            </a:extLst>
          </p:cNvPr>
          <p:cNvCxnSpPr>
            <a:cxnSpLocks/>
          </p:cNvCxnSpPr>
          <p:nvPr/>
        </p:nvCxnSpPr>
        <p:spPr>
          <a:xfrm flipV="1">
            <a:off x="3474612" y="3843862"/>
            <a:ext cx="1935589" cy="1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D0913C-D92A-4410-8F6C-BADFCB03B722}"/>
              </a:ext>
            </a:extLst>
          </p:cNvPr>
          <p:cNvCxnSpPr/>
          <p:nvPr/>
        </p:nvCxnSpPr>
        <p:spPr>
          <a:xfrm flipH="1">
            <a:off x="6324601" y="3784595"/>
            <a:ext cx="2315103" cy="59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1C11A21-0D7F-4F94-BCAD-3E23C7829313}"/>
              </a:ext>
            </a:extLst>
          </p:cNvPr>
          <p:cNvSpPr txBox="1"/>
          <p:nvPr/>
        </p:nvSpPr>
        <p:spPr>
          <a:xfrm>
            <a:off x="5029381" y="1942063"/>
            <a:ext cx="1510413" cy="369332"/>
          </a:xfrm>
          <a:prstGeom prst="rect">
            <a:avLst/>
          </a:prstGeom>
          <a:noFill/>
        </p:spPr>
        <p:txBody>
          <a:bodyPr wrap="none" rtlCol="0">
            <a:spAutoFit/>
          </a:bodyPr>
          <a:lstStyle/>
          <a:p>
            <a:r>
              <a:rPr lang="en-US" b="1" dirty="0"/>
              <a:t>HTTP Request</a:t>
            </a:r>
            <a:endParaRPr lang="en-IN" b="1" dirty="0"/>
          </a:p>
        </p:txBody>
      </p:sp>
      <p:sp>
        <p:nvSpPr>
          <p:cNvPr id="21" name="TextBox 20">
            <a:extLst>
              <a:ext uri="{FF2B5EF4-FFF2-40B4-BE49-F238E27FC236}">
                <a16:creationId xmlns:a16="http://schemas.microsoft.com/office/drawing/2014/main" id="{240F51AF-1E1E-4D49-9D3D-69E423D3E98D}"/>
              </a:ext>
            </a:extLst>
          </p:cNvPr>
          <p:cNvSpPr txBox="1"/>
          <p:nvPr/>
        </p:nvSpPr>
        <p:spPr>
          <a:xfrm>
            <a:off x="5180926" y="2289196"/>
            <a:ext cx="1239570" cy="369332"/>
          </a:xfrm>
          <a:prstGeom prst="rect">
            <a:avLst/>
          </a:prstGeom>
          <a:noFill/>
        </p:spPr>
        <p:txBody>
          <a:bodyPr wrap="none" rtlCol="0">
            <a:spAutoFit/>
          </a:bodyPr>
          <a:lstStyle/>
          <a:p>
            <a:r>
              <a:rPr lang="en-US" b="1" dirty="0"/>
              <a:t>Handshake</a:t>
            </a:r>
            <a:endParaRPr lang="en-IN" b="1" dirty="0"/>
          </a:p>
        </p:txBody>
      </p:sp>
      <p:sp>
        <p:nvSpPr>
          <p:cNvPr id="22" name="TextBox 21">
            <a:extLst>
              <a:ext uri="{FF2B5EF4-FFF2-40B4-BE49-F238E27FC236}">
                <a16:creationId xmlns:a16="http://schemas.microsoft.com/office/drawing/2014/main" id="{C4178CB1-2B7E-4CBF-B493-7CBCE4EA96F8}"/>
              </a:ext>
            </a:extLst>
          </p:cNvPr>
          <p:cNvSpPr txBox="1"/>
          <p:nvPr/>
        </p:nvSpPr>
        <p:spPr>
          <a:xfrm>
            <a:off x="4262511" y="2859095"/>
            <a:ext cx="3729291" cy="369332"/>
          </a:xfrm>
          <a:prstGeom prst="rect">
            <a:avLst/>
          </a:prstGeom>
          <a:noFill/>
        </p:spPr>
        <p:txBody>
          <a:bodyPr wrap="none" rtlCol="0">
            <a:spAutoFit/>
          </a:bodyPr>
          <a:lstStyle/>
          <a:p>
            <a:r>
              <a:rPr lang="en-US" b="1" dirty="0"/>
              <a:t>WebSocket Two-way Communication</a:t>
            </a:r>
            <a:endParaRPr lang="en-IN" b="1" dirty="0"/>
          </a:p>
        </p:txBody>
      </p:sp>
      <p:sp>
        <p:nvSpPr>
          <p:cNvPr id="23" name="TextBox 22">
            <a:extLst>
              <a:ext uri="{FF2B5EF4-FFF2-40B4-BE49-F238E27FC236}">
                <a16:creationId xmlns:a16="http://schemas.microsoft.com/office/drawing/2014/main" id="{08889B15-21C3-4533-9347-9AB9E6FBC8AB}"/>
              </a:ext>
            </a:extLst>
          </p:cNvPr>
          <p:cNvSpPr txBox="1"/>
          <p:nvPr/>
        </p:nvSpPr>
        <p:spPr>
          <a:xfrm>
            <a:off x="5523396" y="3653361"/>
            <a:ext cx="688009" cy="369332"/>
          </a:xfrm>
          <a:prstGeom prst="rect">
            <a:avLst/>
          </a:prstGeom>
          <a:noFill/>
        </p:spPr>
        <p:txBody>
          <a:bodyPr wrap="none" rtlCol="0">
            <a:spAutoFit/>
          </a:bodyPr>
          <a:lstStyle/>
          <a:p>
            <a:r>
              <a:rPr lang="en-US" b="1" dirty="0"/>
              <a:t>Close</a:t>
            </a:r>
            <a:endParaRPr lang="en-IN" b="1" dirty="0"/>
          </a:p>
        </p:txBody>
      </p:sp>
      <p:sp>
        <p:nvSpPr>
          <p:cNvPr id="24" name="Rectangle 23">
            <a:extLst>
              <a:ext uri="{FF2B5EF4-FFF2-40B4-BE49-F238E27FC236}">
                <a16:creationId xmlns:a16="http://schemas.microsoft.com/office/drawing/2014/main" id="{D3D22C9B-3788-45EE-A174-A7D4F7A0A8DC}"/>
              </a:ext>
            </a:extLst>
          </p:cNvPr>
          <p:cNvSpPr/>
          <p:nvPr/>
        </p:nvSpPr>
        <p:spPr>
          <a:xfrm>
            <a:off x="912019" y="4641492"/>
            <a:ext cx="10075334" cy="1631216"/>
          </a:xfrm>
          <a:prstGeom prst="rect">
            <a:avLst/>
          </a:prstGeom>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Client sends regular HTTP request with an additional header to be requested.</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Server gets the HTTP request and notices the request for the </a:t>
            </a:r>
            <a:r>
              <a:rPr lang="en-US" sz="2000" i="1" dirty="0">
                <a:latin typeface="Times New Roman" panose="02020603050405020304" pitchFamily="18" charset="0"/>
                <a:cs typeface="Times New Roman" panose="02020603050405020304" pitchFamily="18" charset="0"/>
              </a:rPr>
              <a:t>Upgrade</a:t>
            </a:r>
            <a:r>
              <a:rPr lang="en-US" sz="2000" dirty="0">
                <a:latin typeface="Times New Roman" panose="02020603050405020304" pitchFamily="18" charset="0"/>
                <a:cs typeface="Times New Roman" panose="02020603050405020304" pitchFamily="18" charset="0"/>
              </a:rPr>
              <a:t> header. This lets the Server know that we are requesting for a WebSocket connection.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all goes well persistent connection established between client and server.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Connection can be closed either by client or server.</a:t>
            </a:r>
          </a:p>
        </p:txBody>
      </p:sp>
      <p:sp>
        <p:nvSpPr>
          <p:cNvPr id="25" name="TextBox 24">
            <a:extLst>
              <a:ext uri="{FF2B5EF4-FFF2-40B4-BE49-F238E27FC236}">
                <a16:creationId xmlns:a16="http://schemas.microsoft.com/office/drawing/2014/main" id="{3E934148-72E4-4437-9F34-E29EDFA68F03}"/>
              </a:ext>
            </a:extLst>
          </p:cNvPr>
          <p:cNvSpPr txBox="1"/>
          <p:nvPr/>
        </p:nvSpPr>
        <p:spPr>
          <a:xfrm>
            <a:off x="1753919" y="3712623"/>
            <a:ext cx="725968" cy="369332"/>
          </a:xfrm>
          <a:prstGeom prst="rect">
            <a:avLst/>
          </a:prstGeom>
          <a:noFill/>
        </p:spPr>
        <p:txBody>
          <a:bodyPr wrap="none" rtlCol="0">
            <a:spAutoFit/>
          </a:bodyPr>
          <a:lstStyle/>
          <a:p>
            <a:r>
              <a:rPr lang="en-US" dirty="0"/>
              <a:t>Client</a:t>
            </a:r>
            <a:endParaRPr lang="en-IN" dirty="0"/>
          </a:p>
        </p:txBody>
      </p:sp>
      <p:sp>
        <p:nvSpPr>
          <p:cNvPr id="26" name="TextBox 25">
            <a:extLst>
              <a:ext uri="{FF2B5EF4-FFF2-40B4-BE49-F238E27FC236}">
                <a16:creationId xmlns:a16="http://schemas.microsoft.com/office/drawing/2014/main" id="{2358C31B-A2CB-4B7E-BB63-2786966692DC}"/>
              </a:ext>
            </a:extLst>
          </p:cNvPr>
          <p:cNvSpPr txBox="1"/>
          <p:nvPr/>
        </p:nvSpPr>
        <p:spPr>
          <a:xfrm>
            <a:off x="10000022" y="1789769"/>
            <a:ext cx="785664" cy="369332"/>
          </a:xfrm>
          <a:prstGeom prst="rect">
            <a:avLst/>
          </a:prstGeom>
          <a:noFill/>
        </p:spPr>
        <p:txBody>
          <a:bodyPr wrap="none" rtlCol="0">
            <a:spAutoFit/>
          </a:bodyPr>
          <a:lstStyle/>
          <a:p>
            <a:r>
              <a:rPr lang="en-US" dirty="0">
                <a:solidFill>
                  <a:schemeClr val="bg1"/>
                </a:solidFill>
              </a:rPr>
              <a:t>Server</a:t>
            </a:r>
            <a:endParaRPr lang="en-IN" dirty="0">
              <a:solidFill>
                <a:schemeClr val="bg1"/>
              </a:solidFill>
            </a:endParaRPr>
          </a:p>
        </p:txBody>
      </p:sp>
    </p:spTree>
    <p:extLst>
      <p:ext uri="{BB962C8B-B14F-4D97-AF65-F5344CB8AC3E}">
        <p14:creationId xmlns:p14="http://schemas.microsoft.com/office/powerpoint/2010/main" val="312099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Effect transition="in" filter="fade">
                                      <p:cBhvr>
                                        <p:cTn id="31" dur="500"/>
                                        <p:tgtEl>
                                          <p:spTgt spid="2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4">
                                            <p:txEl>
                                              <p:pRg st="1" end="1"/>
                                            </p:txEl>
                                          </p:spTgt>
                                        </p:tgtEl>
                                        <p:attrNameLst>
                                          <p:attrName>style.visibility</p:attrName>
                                        </p:attrNameLst>
                                      </p:cBhvr>
                                      <p:to>
                                        <p:strVal val="visible"/>
                                      </p:to>
                                    </p:set>
                                    <p:animEffect transition="in" filter="fade">
                                      <p:cBhvr>
                                        <p:cTn id="44" dur="500"/>
                                        <p:tgtEl>
                                          <p:spTgt spid="24">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4">
                                            <p:txEl>
                                              <p:pRg st="2" end="2"/>
                                            </p:txEl>
                                          </p:spTgt>
                                        </p:tgtEl>
                                        <p:attrNameLst>
                                          <p:attrName>style.visibility</p:attrName>
                                        </p:attrNameLst>
                                      </p:cBhvr>
                                      <p:to>
                                        <p:strVal val="visible"/>
                                      </p:to>
                                    </p:set>
                                    <p:animEffect transition="in" filter="fade">
                                      <p:cBhvr>
                                        <p:cTn id="57" dur="500"/>
                                        <p:tgtEl>
                                          <p:spTgt spid="24">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xEl>
                                              <p:pRg st="3" end="3"/>
                                            </p:txEl>
                                          </p:spTgt>
                                        </p:tgtEl>
                                        <p:attrNameLst>
                                          <p:attrName>style.visibility</p:attrName>
                                        </p:attrNameLst>
                                      </p:cBhvr>
                                      <p:to>
                                        <p:strVal val="visible"/>
                                      </p:to>
                                    </p:set>
                                    <p:animEffect transition="in" filter="fade">
                                      <p:cBhvr>
                                        <p:cTn id="77"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HTTP vs WebSocket</a:t>
            </a:r>
          </a:p>
        </p:txBody>
      </p:sp>
      <p:pic>
        <p:nvPicPr>
          <p:cNvPr id="5" name="Content Placeholder 4">
            <a:extLst>
              <a:ext uri="{FF2B5EF4-FFF2-40B4-BE49-F238E27FC236}">
                <a16:creationId xmlns:a16="http://schemas.microsoft.com/office/drawing/2014/main" id="{3657579A-2CA5-47D1-AE10-F753695CB2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7988" y="1059431"/>
            <a:ext cx="1802037" cy="1854186"/>
          </a:xfrm>
        </p:spPr>
      </p:pic>
      <p:pic>
        <p:nvPicPr>
          <p:cNvPr id="7" name="Picture 6">
            <a:extLst>
              <a:ext uri="{FF2B5EF4-FFF2-40B4-BE49-F238E27FC236}">
                <a16:creationId xmlns:a16="http://schemas.microsoft.com/office/drawing/2014/main" id="{B320777C-0C07-424F-A142-AC56FE565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1304" y="1022247"/>
            <a:ext cx="1740956" cy="2142715"/>
          </a:xfrm>
          <a:prstGeom prst="rect">
            <a:avLst/>
          </a:prstGeom>
        </p:spPr>
      </p:pic>
      <p:cxnSp>
        <p:nvCxnSpPr>
          <p:cNvPr id="9" name="Straight Arrow Connector 8">
            <a:extLst>
              <a:ext uri="{FF2B5EF4-FFF2-40B4-BE49-F238E27FC236}">
                <a16:creationId xmlns:a16="http://schemas.microsoft.com/office/drawing/2014/main" id="{87F5FA45-FC37-4A6E-B542-B9DCC8B131CC}"/>
              </a:ext>
            </a:extLst>
          </p:cNvPr>
          <p:cNvCxnSpPr>
            <a:cxnSpLocks/>
          </p:cNvCxnSpPr>
          <p:nvPr/>
        </p:nvCxnSpPr>
        <p:spPr>
          <a:xfrm>
            <a:off x="3361268" y="1907119"/>
            <a:ext cx="5380036" cy="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05EE297E-0B9F-4134-9821-7B0A7B4B0521}"/>
              </a:ext>
            </a:extLst>
          </p:cNvPr>
          <p:cNvCxnSpPr>
            <a:cxnSpLocks/>
          </p:cNvCxnSpPr>
          <p:nvPr/>
        </p:nvCxnSpPr>
        <p:spPr>
          <a:xfrm flipH="1">
            <a:off x="3344334" y="2296590"/>
            <a:ext cx="539697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1C11A21-0D7F-4F94-BCAD-3E23C7829313}"/>
              </a:ext>
            </a:extLst>
          </p:cNvPr>
          <p:cNvSpPr txBox="1"/>
          <p:nvPr/>
        </p:nvSpPr>
        <p:spPr>
          <a:xfrm>
            <a:off x="5130981" y="1537787"/>
            <a:ext cx="1510413" cy="369332"/>
          </a:xfrm>
          <a:prstGeom prst="rect">
            <a:avLst/>
          </a:prstGeom>
          <a:noFill/>
        </p:spPr>
        <p:txBody>
          <a:bodyPr wrap="square" rtlCol="0">
            <a:spAutoFit/>
          </a:bodyPr>
          <a:lstStyle/>
          <a:p>
            <a:r>
              <a:rPr lang="en-US" b="1" dirty="0"/>
              <a:t>HTTP Request</a:t>
            </a:r>
            <a:endParaRPr lang="en-IN" b="1" dirty="0"/>
          </a:p>
        </p:txBody>
      </p:sp>
      <p:sp>
        <p:nvSpPr>
          <p:cNvPr id="21" name="TextBox 20">
            <a:extLst>
              <a:ext uri="{FF2B5EF4-FFF2-40B4-BE49-F238E27FC236}">
                <a16:creationId xmlns:a16="http://schemas.microsoft.com/office/drawing/2014/main" id="{240F51AF-1E1E-4D49-9D3D-69E423D3E98D}"/>
              </a:ext>
            </a:extLst>
          </p:cNvPr>
          <p:cNvSpPr txBox="1"/>
          <p:nvPr/>
        </p:nvSpPr>
        <p:spPr>
          <a:xfrm>
            <a:off x="5282526" y="1977288"/>
            <a:ext cx="1239570" cy="369332"/>
          </a:xfrm>
          <a:prstGeom prst="rect">
            <a:avLst/>
          </a:prstGeom>
          <a:noFill/>
        </p:spPr>
        <p:txBody>
          <a:bodyPr wrap="square" rtlCol="0">
            <a:spAutoFit/>
          </a:bodyPr>
          <a:lstStyle/>
          <a:p>
            <a:r>
              <a:rPr lang="en-US" b="1" dirty="0"/>
              <a:t>Response</a:t>
            </a:r>
            <a:endParaRPr lang="en-IN" b="1" dirty="0"/>
          </a:p>
        </p:txBody>
      </p:sp>
      <p:pic>
        <p:nvPicPr>
          <p:cNvPr id="25" name="Content Placeholder 4">
            <a:extLst>
              <a:ext uri="{FF2B5EF4-FFF2-40B4-BE49-F238E27FC236}">
                <a16:creationId xmlns:a16="http://schemas.microsoft.com/office/drawing/2014/main" id="{495ACD6E-7EDD-4D65-B607-038C74184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135" y="3536311"/>
            <a:ext cx="2153812" cy="2216141"/>
          </a:xfrm>
          <a:prstGeom prst="rect">
            <a:avLst/>
          </a:prstGeom>
        </p:spPr>
      </p:pic>
      <p:pic>
        <p:nvPicPr>
          <p:cNvPr id="26" name="Picture 25">
            <a:extLst>
              <a:ext uri="{FF2B5EF4-FFF2-40B4-BE49-F238E27FC236}">
                <a16:creationId xmlns:a16="http://schemas.microsoft.com/office/drawing/2014/main" id="{478E501E-FADB-4071-9DB7-2E624468C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081" y="3306226"/>
            <a:ext cx="2212452" cy="2723017"/>
          </a:xfrm>
          <a:prstGeom prst="rect">
            <a:avLst/>
          </a:prstGeom>
        </p:spPr>
      </p:pic>
      <p:cxnSp>
        <p:nvCxnSpPr>
          <p:cNvPr id="27" name="Straight Arrow Connector 26">
            <a:extLst>
              <a:ext uri="{FF2B5EF4-FFF2-40B4-BE49-F238E27FC236}">
                <a16:creationId xmlns:a16="http://schemas.microsoft.com/office/drawing/2014/main" id="{A87A69F6-4817-4D6D-A192-FB81851B179D}"/>
              </a:ext>
            </a:extLst>
          </p:cNvPr>
          <p:cNvCxnSpPr>
            <a:cxnSpLocks/>
          </p:cNvCxnSpPr>
          <p:nvPr/>
        </p:nvCxnSpPr>
        <p:spPr>
          <a:xfrm>
            <a:off x="3429002" y="4008320"/>
            <a:ext cx="5380036" cy="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9BF0B99E-BCAD-4FB7-9C36-DC9A573C21A4}"/>
              </a:ext>
            </a:extLst>
          </p:cNvPr>
          <p:cNvCxnSpPr>
            <a:cxnSpLocks/>
          </p:cNvCxnSpPr>
          <p:nvPr/>
        </p:nvCxnSpPr>
        <p:spPr>
          <a:xfrm flipH="1">
            <a:off x="3412068" y="4296187"/>
            <a:ext cx="539697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0437B1E-57BC-48F5-B661-A74C512AB897}"/>
              </a:ext>
            </a:extLst>
          </p:cNvPr>
          <p:cNvCxnSpPr>
            <a:cxnSpLocks/>
          </p:cNvCxnSpPr>
          <p:nvPr/>
        </p:nvCxnSpPr>
        <p:spPr>
          <a:xfrm>
            <a:off x="3494458" y="4981987"/>
            <a:ext cx="5297646" cy="0"/>
          </a:xfrm>
          <a:prstGeom prst="straightConnector1">
            <a:avLst/>
          </a:prstGeom>
          <a:ln w="57150">
            <a:solidFill>
              <a:srgbClr val="FFFF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a:extLst>
              <a:ext uri="{FF2B5EF4-FFF2-40B4-BE49-F238E27FC236}">
                <a16:creationId xmlns:a16="http://schemas.microsoft.com/office/drawing/2014/main" id="{A86F2EAD-0EA2-4150-BA12-A2057B1B2626}"/>
              </a:ext>
            </a:extLst>
          </p:cNvPr>
          <p:cNvCxnSpPr>
            <a:cxnSpLocks/>
          </p:cNvCxnSpPr>
          <p:nvPr/>
        </p:nvCxnSpPr>
        <p:spPr>
          <a:xfrm flipV="1">
            <a:off x="3643946" y="5540787"/>
            <a:ext cx="1935589" cy="1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AD971EF-8026-4F9E-BAD0-95CFDFC975D8}"/>
              </a:ext>
            </a:extLst>
          </p:cNvPr>
          <p:cNvCxnSpPr>
            <a:cxnSpLocks/>
          </p:cNvCxnSpPr>
          <p:nvPr/>
        </p:nvCxnSpPr>
        <p:spPr>
          <a:xfrm flipH="1">
            <a:off x="6493935" y="5481520"/>
            <a:ext cx="2315103" cy="59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C3E2A74-1141-4DD3-B13E-4FAFADD97E02}"/>
              </a:ext>
            </a:extLst>
          </p:cNvPr>
          <p:cNvSpPr txBox="1"/>
          <p:nvPr/>
        </p:nvSpPr>
        <p:spPr>
          <a:xfrm>
            <a:off x="5198715" y="3638988"/>
            <a:ext cx="1510413" cy="369332"/>
          </a:xfrm>
          <a:prstGeom prst="rect">
            <a:avLst/>
          </a:prstGeom>
          <a:noFill/>
        </p:spPr>
        <p:txBody>
          <a:bodyPr wrap="square" rtlCol="0">
            <a:spAutoFit/>
          </a:bodyPr>
          <a:lstStyle/>
          <a:p>
            <a:r>
              <a:rPr lang="en-US" b="1" dirty="0"/>
              <a:t>HTTP Request</a:t>
            </a:r>
            <a:endParaRPr lang="en-IN" b="1" dirty="0"/>
          </a:p>
        </p:txBody>
      </p:sp>
      <p:sp>
        <p:nvSpPr>
          <p:cNvPr id="33" name="TextBox 32">
            <a:extLst>
              <a:ext uri="{FF2B5EF4-FFF2-40B4-BE49-F238E27FC236}">
                <a16:creationId xmlns:a16="http://schemas.microsoft.com/office/drawing/2014/main" id="{4592F24E-C61F-45D5-8C30-77BDB69FAEAC}"/>
              </a:ext>
            </a:extLst>
          </p:cNvPr>
          <p:cNvSpPr txBox="1"/>
          <p:nvPr/>
        </p:nvSpPr>
        <p:spPr>
          <a:xfrm>
            <a:off x="5350260" y="3986121"/>
            <a:ext cx="1239570" cy="369332"/>
          </a:xfrm>
          <a:prstGeom prst="rect">
            <a:avLst/>
          </a:prstGeom>
          <a:noFill/>
        </p:spPr>
        <p:txBody>
          <a:bodyPr wrap="square" rtlCol="0">
            <a:spAutoFit/>
          </a:bodyPr>
          <a:lstStyle/>
          <a:p>
            <a:r>
              <a:rPr lang="en-US" b="1" dirty="0"/>
              <a:t>Handshake</a:t>
            </a:r>
            <a:endParaRPr lang="en-IN" b="1" dirty="0"/>
          </a:p>
        </p:txBody>
      </p:sp>
      <p:sp>
        <p:nvSpPr>
          <p:cNvPr id="34" name="TextBox 33">
            <a:extLst>
              <a:ext uri="{FF2B5EF4-FFF2-40B4-BE49-F238E27FC236}">
                <a16:creationId xmlns:a16="http://schemas.microsoft.com/office/drawing/2014/main" id="{DA1D5CD7-6074-4470-B0FD-608D0F0AA0DB}"/>
              </a:ext>
            </a:extLst>
          </p:cNvPr>
          <p:cNvSpPr txBox="1"/>
          <p:nvPr/>
        </p:nvSpPr>
        <p:spPr>
          <a:xfrm>
            <a:off x="4431845" y="4556020"/>
            <a:ext cx="3729291" cy="369332"/>
          </a:xfrm>
          <a:prstGeom prst="rect">
            <a:avLst/>
          </a:prstGeom>
          <a:noFill/>
        </p:spPr>
        <p:txBody>
          <a:bodyPr wrap="square" rtlCol="0">
            <a:spAutoFit/>
          </a:bodyPr>
          <a:lstStyle/>
          <a:p>
            <a:r>
              <a:rPr lang="en-US" b="1" dirty="0"/>
              <a:t>WebSocket Two-way Communication</a:t>
            </a:r>
            <a:endParaRPr lang="en-IN" b="1" dirty="0"/>
          </a:p>
        </p:txBody>
      </p:sp>
      <p:sp>
        <p:nvSpPr>
          <p:cNvPr id="35" name="TextBox 34">
            <a:extLst>
              <a:ext uri="{FF2B5EF4-FFF2-40B4-BE49-F238E27FC236}">
                <a16:creationId xmlns:a16="http://schemas.microsoft.com/office/drawing/2014/main" id="{D0D816F4-6F53-4937-B31F-47735B86390B}"/>
              </a:ext>
            </a:extLst>
          </p:cNvPr>
          <p:cNvSpPr txBox="1"/>
          <p:nvPr/>
        </p:nvSpPr>
        <p:spPr>
          <a:xfrm>
            <a:off x="5692730" y="5350286"/>
            <a:ext cx="688009" cy="369332"/>
          </a:xfrm>
          <a:prstGeom prst="rect">
            <a:avLst/>
          </a:prstGeom>
          <a:noFill/>
        </p:spPr>
        <p:txBody>
          <a:bodyPr wrap="square" rtlCol="0">
            <a:spAutoFit/>
          </a:bodyPr>
          <a:lstStyle/>
          <a:p>
            <a:r>
              <a:rPr lang="en-US" b="1" dirty="0"/>
              <a:t>Close</a:t>
            </a:r>
            <a:endParaRPr lang="en-IN" b="1" dirty="0"/>
          </a:p>
        </p:txBody>
      </p:sp>
      <p:sp>
        <p:nvSpPr>
          <p:cNvPr id="11" name="TextBox 10">
            <a:extLst>
              <a:ext uri="{FF2B5EF4-FFF2-40B4-BE49-F238E27FC236}">
                <a16:creationId xmlns:a16="http://schemas.microsoft.com/office/drawing/2014/main" id="{28F43025-A7F8-4D4C-A19D-AEBCE4A2A0FB}"/>
              </a:ext>
            </a:extLst>
          </p:cNvPr>
          <p:cNvSpPr txBox="1"/>
          <p:nvPr/>
        </p:nvSpPr>
        <p:spPr>
          <a:xfrm>
            <a:off x="491067" y="1176805"/>
            <a:ext cx="81304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HTTP</a:t>
            </a:r>
            <a:endParaRPr lang="en-IN"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8809DED5-CB25-4EBE-B669-4CCF0EF02AB5}"/>
              </a:ext>
            </a:extLst>
          </p:cNvPr>
          <p:cNvSpPr txBox="1"/>
          <p:nvPr/>
        </p:nvSpPr>
        <p:spPr>
          <a:xfrm>
            <a:off x="491067" y="3559766"/>
            <a:ext cx="128759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WebSocket</a:t>
            </a:r>
            <a:endParaRPr lang="en-IN"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4BEAE27-4271-4087-874F-1191651F8B97}"/>
              </a:ext>
            </a:extLst>
          </p:cNvPr>
          <p:cNvSpPr txBox="1"/>
          <p:nvPr/>
        </p:nvSpPr>
        <p:spPr>
          <a:xfrm>
            <a:off x="2126022" y="2547119"/>
            <a:ext cx="725968" cy="369332"/>
          </a:xfrm>
          <a:prstGeom prst="rect">
            <a:avLst/>
          </a:prstGeom>
          <a:noFill/>
        </p:spPr>
        <p:txBody>
          <a:bodyPr wrap="none" rtlCol="0">
            <a:spAutoFit/>
          </a:bodyPr>
          <a:lstStyle/>
          <a:p>
            <a:r>
              <a:rPr lang="en-US" dirty="0"/>
              <a:t>Client</a:t>
            </a:r>
            <a:endParaRPr lang="en-IN" dirty="0"/>
          </a:p>
        </p:txBody>
      </p:sp>
      <p:sp>
        <p:nvSpPr>
          <p:cNvPr id="37" name="TextBox 36">
            <a:extLst>
              <a:ext uri="{FF2B5EF4-FFF2-40B4-BE49-F238E27FC236}">
                <a16:creationId xmlns:a16="http://schemas.microsoft.com/office/drawing/2014/main" id="{5497CB07-D1E0-4A55-9356-7C6584EA422A}"/>
              </a:ext>
            </a:extLst>
          </p:cNvPr>
          <p:cNvSpPr txBox="1"/>
          <p:nvPr/>
        </p:nvSpPr>
        <p:spPr>
          <a:xfrm>
            <a:off x="2219377" y="5388254"/>
            <a:ext cx="725968" cy="369332"/>
          </a:xfrm>
          <a:prstGeom prst="rect">
            <a:avLst/>
          </a:prstGeom>
          <a:noFill/>
        </p:spPr>
        <p:txBody>
          <a:bodyPr wrap="none" rtlCol="0">
            <a:spAutoFit/>
          </a:bodyPr>
          <a:lstStyle/>
          <a:p>
            <a:r>
              <a:rPr lang="en-US" dirty="0"/>
              <a:t>Client</a:t>
            </a:r>
            <a:endParaRPr lang="en-IN" dirty="0"/>
          </a:p>
        </p:txBody>
      </p:sp>
      <p:sp>
        <p:nvSpPr>
          <p:cNvPr id="38" name="TextBox 37">
            <a:extLst>
              <a:ext uri="{FF2B5EF4-FFF2-40B4-BE49-F238E27FC236}">
                <a16:creationId xmlns:a16="http://schemas.microsoft.com/office/drawing/2014/main" id="{86FE0728-B99A-4738-B1FE-6A3F0D2799BA}"/>
              </a:ext>
            </a:extLst>
          </p:cNvPr>
          <p:cNvSpPr txBox="1"/>
          <p:nvPr/>
        </p:nvSpPr>
        <p:spPr>
          <a:xfrm>
            <a:off x="9401946" y="1433499"/>
            <a:ext cx="785664" cy="369332"/>
          </a:xfrm>
          <a:prstGeom prst="rect">
            <a:avLst/>
          </a:prstGeom>
          <a:noFill/>
        </p:spPr>
        <p:txBody>
          <a:bodyPr wrap="none" rtlCol="0">
            <a:spAutoFit/>
          </a:bodyPr>
          <a:lstStyle/>
          <a:p>
            <a:r>
              <a:rPr lang="en-US" dirty="0">
                <a:solidFill>
                  <a:schemeClr val="bg1"/>
                </a:solidFill>
              </a:rPr>
              <a:t>Server</a:t>
            </a:r>
            <a:endParaRPr lang="en-IN" dirty="0">
              <a:solidFill>
                <a:schemeClr val="bg1"/>
              </a:solidFill>
            </a:endParaRPr>
          </a:p>
        </p:txBody>
      </p:sp>
      <p:sp>
        <p:nvSpPr>
          <p:cNvPr id="39" name="TextBox 38">
            <a:extLst>
              <a:ext uri="{FF2B5EF4-FFF2-40B4-BE49-F238E27FC236}">
                <a16:creationId xmlns:a16="http://schemas.microsoft.com/office/drawing/2014/main" id="{8C791C1C-A1ED-479E-AD7A-4BAE8621AC50}"/>
              </a:ext>
            </a:extLst>
          </p:cNvPr>
          <p:cNvSpPr txBox="1"/>
          <p:nvPr/>
        </p:nvSpPr>
        <p:spPr>
          <a:xfrm>
            <a:off x="9790057" y="3879972"/>
            <a:ext cx="785664" cy="369332"/>
          </a:xfrm>
          <a:prstGeom prst="rect">
            <a:avLst/>
          </a:prstGeom>
          <a:noFill/>
        </p:spPr>
        <p:txBody>
          <a:bodyPr wrap="none" rtlCol="0">
            <a:spAutoFit/>
          </a:bodyPr>
          <a:lstStyle/>
          <a:p>
            <a:r>
              <a:rPr lang="en-US" dirty="0">
                <a:solidFill>
                  <a:schemeClr val="bg1"/>
                </a:solidFill>
              </a:rPr>
              <a:t>Server</a:t>
            </a:r>
            <a:endParaRPr lang="en-IN" dirty="0">
              <a:solidFill>
                <a:schemeClr val="bg1"/>
              </a:solidFill>
            </a:endParaRPr>
          </a:p>
        </p:txBody>
      </p:sp>
    </p:spTree>
    <p:extLst>
      <p:ext uri="{BB962C8B-B14F-4D97-AF65-F5344CB8AC3E}">
        <p14:creationId xmlns:p14="http://schemas.microsoft.com/office/powerpoint/2010/main" val="145412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500"/>
                                        <p:tgtEl>
                                          <p:spTgt spid="32"/>
                                        </p:tgtEl>
                                      </p:cBhvr>
                                    </p:animEffect>
                                  </p:childTnLst>
                                </p:cTn>
                              </p:par>
                              <p:par>
                                <p:cTn id="66" presetID="10" presetClass="entr" presetSubtype="0" fill="hold"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par>
                                <p:cTn id="74" presetID="10" presetClass="entr" presetSubtype="0" fill="hold"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fade">
                                      <p:cBhvr>
                                        <p:cTn id="89" dur="500"/>
                                        <p:tgtEl>
                                          <p:spTgt spid="3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par>
                                <p:cTn id="95" presetID="10" presetClass="entr" presetSubtype="0" fill="hold"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2" grpId="0"/>
      <p:bldP spid="33" grpId="0"/>
      <p:bldP spid="34" grpId="0"/>
      <p:bldP spid="35" grpId="0"/>
      <p:bldP spid="11" grpId="0"/>
      <p:bldP spid="36" grpId="0"/>
      <p:bldP spid="13" grpId="0"/>
      <p:bldP spid="37" grpId="0"/>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What can we build</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400"/>
            <a:ext cx="10972800" cy="4978400"/>
          </a:xfrm>
        </p:spPr>
        <p:txBody>
          <a:bodyPr>
            <a:normAutofit/>
          </a:bodyPr>
          <a:lstStyle/>
          <a:p>
            <a:r>
              <a:rPr lang="en-US" sz="2000" dirty="0">
                <a:latin typeface="Times New Roman" panose="02020603050405020304" pitchFamily="18" charset="0"/>
                <a:cs typeface="Times New Roman" panose="02020603050405020304" pitchFamily="18" charset="0"/>
              </a:rPr>
              <a:t>Chat Application,</a:t>
            </a:r>
          </a:p>
          <a:p>
            <a:r>
              <a:rPr lang="en-US" sz="2000" dirty="0">
                <a:latin typeface="Times New Roman" panose="02020603050405020304" pitchFamily="18" charset="0"/>
                <a:cs typeface="Times New Roman" panose="02020603050405020304" pitchFamily="18" charset="0"/>
              </a:rPr>
              <a:t>Real-time Web Application</a:t>
            </a:r>
          </a:p>
          <a:p>
            <a:r>
              <a:rPr lang="en-US" sz="2000" dirty="0">
                <a:latin typeface="Times New Roman" panose="02020603050405020304" pitchFamily="18" charset="0"/>
                <a:cs typeface="Times New Roman" panose="02020603050405020304" pitchFamily="18" charset="0"/>
              </a:rPr>
              <a:t>Notification</a:t>
            </a:r>
          </a:p>
          <a:p>
            <a:r>
              <a:rPr lang="en-US" sz="2000" dirty="0">
                <a:latin typeface="Times New Roman" panose="02020603050405020304" pitchFamily="18" charset="0"/>
                <a:cs typeface="Times New Roman" panose="02020603050405020304" pitchFamily="18" charset="0"/>
              </a:rPr>
              <a:t>Trading</a:t>
            </a:r>
          </a:p>
          <a:p>
            <a:r>
              <a:rPr lang="en-US" sz="2000" dirty="0">
                <a:latin typeface="Times New Roman" panose="02020603050405020304" pitchFamily="18" charset="0"/>
                <a:cs typeface="Times New Roman" panose="02020603050405020304" pitchFamily="18" charset="0"/>
              </a:rPr>
              <a:t>Location Based Application</a:t>
            </a:r>
          </a:p>
          <a:p>
            <a:r>
              <a:rPr lang="en-US" sz="2000" dirty="0">
                <a:latin typeface="Times New Roman" panose="02020603050405020304" pitchFamily="18" charset="0"/>
                <a:cs typeface="Times New Roman" panose="02020603050405020304" pitchFamily="18" charset="0"/>
              </a:rPr>
              <a:t>Real-time Data Visualization</a:t>
            </a:r>
          </a:p>
        </p:txBody>
      </p:sp>
    </p:spTree>
    <p:extLst>
      <p:ext uri="{BB962C8B-B14F-4D97-AF65-F5344CB8AC3E}">
        <p14:creationId xmlns:p14="http://schemas.microsoft.com/office/powerpoint/2010/main" val="409371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372533"/>
            <a:ext cx="10972800" cy="4978400"/>
          </a:xfrm>
        </p:spPr>
        <p:txBody>
          <a:bodyPr>
            <a:normAutofit/>
          </a:bodyPr>
          <a:lstStyle/>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endParaRPr lang="en-US" sz="2000" b="1" u="sng"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When use WebSocket</a:t>
            </a:r>
            <a:endParaRPr lang="en-US" sz="2400" dirty="0">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WebSockets</a:t>
            </a:r>
            <a:r>
              <a:rPr lang="en-US" sz="2000" dirty="0">
                <a:latin typeface="Times New Roman" panose="02020603050405020304" pitchFamily="18" charset="0"/>
                <a:cs typeface="Times New Roman" panose="02020603050405020304" pitchFamily="18" charset="0"/>
              </a:rPr>
              <a:t> is not a full-on replacement for the HTTP protocol so Whenever you need continuously real time data stream over the internet, whether it be client-to-server or server-to-client only then you should use </a:t>
            </a:r>
            <a:r>
              <a:rPr lang="en-US" sz="2000" dirty="0" err="1">
                <a:latin typeface="Times New Roman" panose="02020603050405020304" pitchFamily="18" charset="0"/>
                <a:cs typeface="Times New Roman" panose="02020603050405020304" pitchFamily="18" charset="0"/>
              </a:rPr>
              <a:t>Websocket</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When not to use WebSocket</a:t>
            </a:r>
          </a:p>
          <a:p>
            <a:pPr marL="0" indent="0">
              <a:buNone/>
            </a:pPr>
            <a:r>
              <a:rPr lang="en-US" sz="2000" dirty="0">
                <a:latin typeface="Times New Roman" panose="02020603050405020304" pitchFamily="18" charset="0"/>
                <a:cs typeface="Times New Roman" panose="02020603050405020304" pitchFamily="18" charset="0"/>
              </a:rPr>
              <a:t>Whenever you need old data or data only once you should not use </a:t>
            </a:r>
            <a:r>
              <a:rPr lang="en-US" sz="2000" dirty="0" err="1">
                <a:latin typeface="Times New Roman" panose="02020603050405020304" pitchFamily="18" charset="0"/>
                <a:cs typeface="Times New Roman" panose="02020603050405020304" pitchFamily="18" charset="0"/>
              </a:rPr>
              <a:t>Websocket</a:t>
            </a:r>
            <a:r>
              <a:rPr lang="en-US" sz="2000" dirty="0">
                <a:latin typeface="Times New Roman" panose="02020603050405020304" pitchFamily="18" charset="0"/>
                <a:cs typeface="Times New Roman" panose="02020603050405020304" pitchFamily="18" charset="0"/>
              </a:rPr>
              <a:t> rather you should use HTTP protocol.</a:t>
            </a:r>
          </a:p>
        </p:txBody>
      </p:sp>
    </p:spTree>
    <p:extLst>
      <p:ext uri="{BB962C8B-B14F-4D97-AF65-F5344CB8AC3E}">
        <p14:creationId xmlns:p14="http://schemas.microsoft.com/office/powerpoint/2010/main" val="262662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AJAX vs WebSocket</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295400"/>
            <a:ext cx="10972800" cy="4978400"/>
          </a:xfrm>
        </p:spPr>
        <p:txBody>
          <a:bodyPr>
            <a:normAutofit/>
          </a:bodyPr>
          <a:lstStyle/>
          <a:p>
            <a:r>
              <a:rPr lang="en-US" sz="2000" dirty="0">
                <a:latin typeface="Times New Roman" panose="02020603050405020304" pitchFamily="18" charset="0"/>
                <a:cs typeface="Times New Roman" panose="02020603050405020304" pitchFamily="18" charset="0"/>
              </a:rPr>
              <a:t>When the traditional request-response is required then, Ajax can be used</a:t>
            </a:r>
          </a:p>
          <a:p>
            <a:r>
              <a:rPr lang="en-US" sz="2000" dirty="0">
                <a:latin typeface="Times New Roman" panose="02020603050405020304" pitchFamily="18" charset="0"/>
                <a:cs typeface="Times New Roman" panose="02020603050405020304" pitchFamily="18" charset="0"/>
              </a:rPr>
              <a:t>When there is real-time communication involved and fast results are needed, then web sockets can be used.</a:t>
            </a:r>
          </a:p>
          <a:p>
            <a:r>
              <a:rPr lang="en-US" sz="2000" dirty="0">
                <a:latin typeface="Times New Roman" panose="02020603050405020304" pitchFamily="18" charset="0"/>
                <a:cs typeface="Times New Roman" panose="02020603050405020304" pitchFamily="18" charset="0"/>
              </a:rPr>
              <a:t>In Ajax when you send a request , server sends response for that request and connection ends.</a:t>
            </a:r>
          </a:p>
          <a:p>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WebSockets</a:t>
            </a:r>
            <a:r>
              <a:rPr lang="en-US" sz="2000" dirty="0">
                <a:latin typeface="Times New Roman" panose="02020603050405020304" pitchFamily="18" charset="0"/>
                <a:cs typeface="Times New Roman" panose="02020603050405020304" pitchFamily="18" charset="0"/>
              </a:rPr>
              <a:t> when you establish a connection with server , then you can communicate between client and server as much you want and it keeps connection alive.</a:t>
            </a:r>
          </a:p>
        </p:txBody>
      </p:sp>
    </p:spTree>
    <p:extLst>
      <p:ext uri="{BB962C8B-B14F-4D97-AF65-F5344CB8AC3E}">
        <p14:creationId xmlns:p14="http://schemas.microsoft.com/office/powerpoint/2010/main" val="199011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AJAX vs WebSocket</a:t>
            </a:r>
          </a:p>
        </p:txBody>
      </p:sp>
      <p:pic>
        <p:nvPicPr>
          <p:cNvPr id="4" name="Content Placeholder 4">
            <a:extLst>
              <a:ext uri="{FF2B5EF4-FFF2-40B4-BE49-F238E27FC236}">
                <a16:creationId xmlns:a16="http://schemas.microsoft.com/office/drawing/2014/main" id="{44627829-B6A4-4485-86E9-1611CFA10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395" y="1176805"/>
            <a:ext cx="1146745" cy="1179931"/>
          </a:xfrm>
          <a:prstGeom prst="rect">
            <a:avLst/>
          </a:prstGeom>
        </p:spPr>
      </p:pic>
      <p:pic>
        <p:nvPicPr>
          <p:cNvPr id="5" name="Picture 4">
            <a:extLst>
              <a:ext uri="{FF2B5EF4-FFF2-40B4-BE49-F238E27FC236}">
                <a16:creationId xmlns:a16="http://schemas.microsoft.com/office/drawing/2014/main" id="{D0B74F66-E834-42C5-A11F-5BFDA6793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705" y="1208101"/>
            <a:ext cx="928688" cy="1143000"/>
          </a:xfrm>
          <a:prstGeom prst="rect">
            <a:avLst/>
          </a:prstGeom>
        </p:spPr>
      </p:pic>
      <p:cxnSp>
        <p:nvCxnSpPr>
          <p:cNvPr id="6" name="Straight Arrow Connector 5">
            <a:extLst>
              <a:ext uri="{FF2B5EF4-FFF2-40B4-BE49-F238E27FC236}">
                <a16:creationId xmlns:a16="http://schemas.microsoft.com/office/drawing/2014/main" id="{91A87FC4-31AF-4635-B3AC-65D790E36AD2}"/>
              </a:ext>
            </a:extLst>
          </p:cNvPr>
          <p:cNvCxnSpPr>
            <a:cxnSpLocks/>
          </p:cNvCxnSpPr>
          <p:nvPr/>
        </p:nvCxnSpPr>
        <p:spPr>
          <a:xfrm>
            <a:off x="3293535" y="1614616"/>
            <a:ext cx="5380036" cy="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2A4B8D49-8B97-446E-9E36-8EC9630C3C90}"/>
              </a:ext>
            </a:extLst>
          </p:cNvPr>
          <p:cNvCxnSpPr>
            <a:cxnSpLocks/>
          </p:cNvCxnSpPr>
          <p:nvPr/>
        </p:nvCxnSpPr>
        <p:spPr>
          <a:xfrm flipH="1">
            <a:off x="3276601" y="2004087"/>
            <a:ext cx="539697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D7E84A-1C85-4D07-B208-E1F29A5A0034}"/>
              </a:ext>
            </a:extLst>
          </p:cNvPr>
          <p:cNvSpPr txBox="1"/>
          <p:nvPr/>
        </p:nvSpPr>
        <p:spPr>
          <a:xfrm>
            <a:off x="4343583" y="1245284"/>
            <a:ext cx="2937750" cy="369332"/>
          </a:xfrm>
          <a:prstGeom prst="rect">
            <a:avLst/>
          </a:prstGeom>
          <a:noFill/>
        </p:spPr>
        <p:txBody>
          <a:bodyPr wrap="square" rtlCol="0">
            <a:spAutoFit/>
          </a:bodyPr>
          <a:lstStyle/>
          <a:p>
            <a:r>
              <a:rPr lang="en-US" b="1" dirty="0"/>
              <a:t>HTTP Request for New Email </a:t>
            </a:r>
            <a:endParaRPr lang="en-IN" b="1" dirty="0"/>
          </a:p>
        </p:txBody>
      </p:sp>
      <p:sp>
        <p:nvSpPr>
          <p:cNvPr id="9" name="TextBox 8">
            <a:extLst>
              <a:ext uri="{FF2B5EF4-FFF2-40B4-BE49-F238E27FC236}">
                <a16:creationId xmlns:a16="http://schemas.microsoft.com/office/drawing/2014/main" id="{E83EF143-8F4D-450F-B6B9-D5B50EAC9C4E}"/>
              </a:ext>
            </a:extLst>
          </p:cNvPr>
          <p:cNvSpPr txBox="1"/>
          <p:nvPr/>
        </p:nvSpPr>
        <p:spPr>
          <a:xfrm>
            <a:off x="4241555" y="1666358"/>
            <a:ext cx="3260340" cy="369332"/>
          </a:xfrm>
          <a:prstGeom prst="rect">
            <a:avLst/>
          </a:prstGeom>
          <a:noFill/>
        </p:spPr>
        <p:txBody>
          <a:bodyPr wrap="square" rtlCol="0">
            <a:spAutoFit/>
          </a:bodyPr>
          <a:lstStyle/>
          <a:p>
            <a:r>
              <a:rPr lang="en-US" b="1" dirty="0"/>
              <a:t>Response getting No New Email</a:t>
            </a:r>
            <a:endParaRPr lang="en-IN" b="1" dirty="0"/>
          </a:p>
        </p:txBody>
      </p:sp>
      <p:pic>
        <p:nvPicPr>
          <p:cNvPr id="11" name="Content Placeholder 4">
            <a:extLst>
              <a:ext uri="{FF2B5EF4-FFF2-40B4-BE49-F238E27FC236}">
                <a16:creationId xmlns:a16="http://schemas.microsoft.com/office/drawing/2014/main" id="{579A6E8B-999B-4C43-B83A-2E99E73E4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395" y="3014069"/>
            <a:ext cx="1146745" cy="1179931"/>
          </a:xfrm>
          <a:prstGeom prst="rect">
            <a:avLst/>
          </a:prstGeom>
        </p:spPr>
      </p:pic>
      <p:pic>
        <p:nvPicPr>
          <p:cNvPr id="12" name="Picture 11">
            <a:extLst>
              <a:ext uri="{FF2B5EF4-FFF2-40B4-BE49-F238E27FC236}">
                <a16:creationId xmlns:a16="http://schemas.microsoft.com/office/drawing/2014/main" id="{71B28B67-F827-40EA-B748-002E1C5C3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705" y="3045365"/>
            <a:ext cx="928688" cy="1143000"/>
          </a:xfrm>
          <a:prstGeom prst="rect">
            <a:avLst/>
          </a:prstGeom>
        </p:spPr>
      </p:pic>
      <p:cxnSp>
        <p:nvCxnSpPr>
          <p:cNvPr id="13" name="Straight Arrow Connector 12">
            <a:extLst>
              <a:ext uri="{FF2B5EF4-FFF2-40B4-BE49-F238E27FC236}">
                <a16:creationId xmlns:a16="http://schemas.microsoft.com/office/drawing/2014/main" id="{4EA3F8B4-8330-4905-AD79-1010EDE2B778}"/>
              </a:ext>
            </a:extLst>
          </p:cNvPr>
          <p:cNvCxnSpPr>
            <a:cxnSpLocks/>
          </p:cNvCxnSpPr>
          <p:nvPr/>
        </p:nvCxnSpPr>
        <p:spPr>
          <a:xfrm>
            <a:off x="3293535" y="3451880"/>
            <a:ext cx="5380036" cy="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1A8E217A-615F-4360-A1AF-3CEE35556B09}"/>
              </a:ext>
            </a:extLst>
          </p:cNvPr>
          <p:cNvCxnSpPr>
            <a:cxnSpLocks/>
          </p:cNvCxnSpPr>
          <p:nvPr/>
        </p:nvCxnSpPr>
        <p:spPr>
          <a:xfrm flipH="1">
            <a:off x="3276601" y="3841351"/>
            <a:ext cx="539697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DDD27EF-C982-44EF-BEF5-FE9633AE7451}"/>
              </a:ext>
            </a:extLst>
          </p:cNvPr>
          <p:cNvSpPr txBox="1"/>
          <p:nvPr/>
        </p:nvSpPr>
        <p:spPr>
          <a:xfrm>
            <a:off x="4343583" y="3082548"/>
            <a:ext cx="2937750" cy="369332"/>
          </a:xfrm>
          <a:prstGeom prst="rect">
            <a:avLst/>
          </a:prstGeom>
          <a:noFill/>
        </p:spPr>
        <p:txBody>
          <a:bodyPr wrap="square" rtlCol="0">
            <a:spAutoFit/>
          </a:bodyPr>
          <a:lstStyle/>
          <a:p>
            <a:r>
              <a:rPr lang="en-US" b="1" dirty="0"/>
              <a:t>HTTP Request for New Email </a:t>
            </a:r>
            <a:endParaRPr lang="en-IN" b="1" dirty="0"/>
          </a:p>
        </p:txBody>
      </p:sp>
      <p:sp>
        <p:nvSpPr>
          <p:cNvPr id="16" name="TextBox 15">
            <a:extLst>
              <a:ext uri="{FF2B5EF4-FFF2-40B4-BE49-F238E27FC236}">
                <a16:creationId xmlns:a16="http://schemas.microsoft.com/office/drawing/2014/main" id="{B9F84EFB-FC68-4530-8E32-C6895D8C4105}"/>
              </a:ext>
            </a:extLst>
          </p:cNvPr>
          <p:cNvSpPr txBox="1"/>
          <p:nvPr/>
        </p:nvSpPr>
        <p:spPr>
          <a:xfrm>
            <a:off x="3950576" y="3500289"/>
            <a:ext cx="3988045" cy="369332"/>
          </a:xfrm>
          <a:prstGeom prst="rect">
            <a:avLst/>
          </a:prstGeom>
          <a:noFill/>
        </p:spPr>
        <p:txBody>
          <a:bodyPr wrap="square" rtlCol="0">
            <a:spAutoFit/>
          </a:bodyPr>
          <a:lstStyle/>
          <a:p>
            <a:r>
              <a:rPr lang="en-US" b="1" dirty="0"/>
              <a:t>Response getting New Email Received </a:t>
            </a:r>
            <a:endParaRPr lang="en-IN" b="1" dirty="0"/>
          </a:p>
        </p:txBody>
      </p:sp>
      <p:sp>
        <p:nvSpPr>
          <p:cNvPr id="17" name="TextBox 16">
            <a:extLst>
              <a:ext uri="{FF2B5EF4-FFF2-40B4-BE49-F238E27FC236}">
                <a16:creationId xmlns:a16="http://schemas.microsoft.com/office/drawing/2014/main" id="{E1AFB583-13FC-44E1-9864-97FCE4256F23}"/>
              </a:ext>
            </a:extLst>
          </p:cNvPr>
          <p:cNvSpPr txBox="1"/>
          <p:nvPr/>
        </p:nvSpPr>
        <p:spPr>
          <a:xfrm>
            <a:off x="609600" y="2644737"/>
            <a:ext cx="1659429"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i="1" dirty="0">
                <a:latin typeface="Times New Roman" panose="02020603050405020304" pitchFamily="18" charset="0"/>
                <a:cs typeface="Times New Roman" panose="02020603050405020304" pitchFamily="18" charset="0"/>
              </a:rPr>
              <a:t>5 minutes later</a:t>
            </a:r>
            <a:endParaRPr lang="en-IN" b="1" i="1" dirty="0">
              <a:latin typeface="Times New Roman" panose="02020603050405020304" pitchFamily="18" charset="0"/>
              <a:cs typeface="Times New Roman" panose="02020603050405020304" pitchFamily="18" charset="0"/>
            </a:endParaRPr>
          </a:p>
        </p:txBody>
      </p:sp>
      <p:pic>
        <p:nvPicPr>
          <p:cNvPr id="18" name="Content Placeholder 4">
            <a:extLst>
              <a:ext uri="{FF2B5EF4-FFF2-40B4-BE49-F238E27FC236}">
                <a16:creationId xmlns:a16="http://schemas.microsoft.com/office/drawing/2014/main" id="{0AB1A082-B00A-4377-BAB9-C1EBDAA9F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395" y="4959263"/>
            <a:ext cx="1146745" cy="1179931"/>
          </a:xfrm>
          <a:prstGeom prst="rect">
            <a:avLst/>
          </a:prstGeom>
        </p:spPr>
      </p:pic>
      <p:pic>
        <p:nvPicPr>
          <p:cNvPr id="19" name="Picture 18">
            <a:extLst>
              <a:ext uri="{FF2B5EF4-FFF2-40B4-BE49-F238E27FC236}">
                <a16:creationId xmlns:a16="http://schemas.microsoft.com/office/drawing/2014/main" id="{99A9AD70-8D0F-4421-997B-E33E93445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6705" y="4990559"/>
            <a:ext cx="928688" cy="1143000"/>
          </a:xfrm>
          <a:prstGeom prst="rect">
            <a:avLst/>
          </a:prstGeom>
        </p:spPr>
      </p:pic>
      <p:cxnSp>
        <p:nvCxnSpPr>
          <p:cNvPr id="20" name="Straight Arrow Connector 19">
            <a:extLst>
              <a:ext uri="{FF2B5EF4-FFF2-40B4-BE49-F238E27FC236}">
                <a16:creationId xmlns:a16="http://schemas.microsoft.com/office/drawing/2014/main" id="{6B303495-83F0-4B53-BCD5-C8085A886C4E}"/>
              </a:ext>
            </a:extLst>
          </p:cNvPr>
          <p:cNvCxnSpPr>
            <a:cxnSpLocks/>
          </p:cNvCxnSpPr>
          <p:nvPr/>
        </p:nvCxnSpPr>
        <p:spPr>
          <a:xfrm>
            <a:off x="3293535" y="5397074"/>
            <a:ext cx="5380036" cy="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197D3963-ABC9-4201-BD3C-6BD79A81737B}"/>
              </a:ext>
            </a:extLst>
          </p:cNvPr>
          <p:cNvCxnSpPr>
            <a:cxnSpLocks/>
          </p:cNvCxnSpPr>
          <p:nvPr/>
        </p:nvCxnSpPr>
        <p:spPr>
          <a:xfrm flipH="1">
            <a:off x="3276601" y="5786545"/>
            <a:ext cx="5396970"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DE4E219-F7DA-45C1-8BBF-F5D53591580E}"/>
              </a:ext>
            </a:extLst>
          </p:cNvPr>
          <p:cNvSpPr txBox="1"/>
          <p:nvPr/>
        </p:nvSpPr>
        <p:spPr>
          <a:xfrm>
            <a:off x="4343583" y="5027742"/>
            <a:ext cx="2937750" cy="369332"/>
          </a:xfrm>
          <a:prstGeom prst="rect">
            <a:avLst/>
          </a:prstGeom>
          <a:noFill/>
        </p:spPr>
        <p:txBody>
          <a:bodyPr wrap="square" rtlCol="0">
            <a:spAutoFit/>
          </a:bodyPr>
          <a:lstStyle/>
          <a:p>
            <a:r>
              <a:rPr lang="en-US" b="1" dirty="0"/>
              <a:t>HTTP Request for New Email </a:t>
            </a:r>
            <a:endParaRPr lang="en-IN" b="1" dirty="0"/>
          </a:p>
        </p:txBody>
      </p:sp>
      <p:sp>
        <p:nvSpPr>
          <p:cNvPr id="23" name="TextBox 22">
            <a:extLst>
              <a:ext uri="{FF2B5EF4-FFF2-40B4-BE49-F238E27FC236}">
                <a16:creationId xmlns:a16="http://schemas.microsoft.com/office/drawing/2014/main" id="{57A1A04C-0D79-4025-BB9A-A0A13B7CA702}"/>
              </a:ext>
            </a:extLst>
          </p:cNvPr>
          <p:cNvSpPr txBox="1"/>
          <p:nvPr/>
        </p:nvSpPr>
        <p:spPr>
          <a:xfrm>
            <a:off x="3925606" y="5407143"/>
            <a:ext cx="3773704" cy="369332"/>
          </a:xfrm>
          <a:prstGeom prst="rect">
            <a:avLst/>
          </a:prstGeom>
          <a:noFill/>
        </p:spPr>
        <p:txBody>
          <a:bodyPr wrap="square" rtlCol="0">
            <a:spAutoFit/>
          </a:bodyPr>
          <a:lstStyle/>
          <a:p>
            <a:r>
              <a:rPr lang="en-US" b="1" dirty="0"/>
              <a:t>Response getting New Email Received </a:t>
            </a:r>
            <a:endParaRPr lang="en-IN" b="1" dirty="0"/>
          </a:p>
        </p:txBody>
      </p:sp>
      <p:sp>
        <p:nvSpPr>
          <p:cNvPr id="24" name="TextBox 23">
            <a:extLst>
              <a:ext uri="{FF2B5EF4-FFF2-40B4-BE49-F238E27FC236}">
                <a16:creationId xmlns:a16="http://schemas.microsoft.com/office/drawing/2014/main" id="{AC3B0112-10E8-4EF2-8D8A-0250EC716D5A}"/>
              </a:ext>
            </a:extLst>
          </p:cNvPr>
          <p:cNvSpPr txBox="1"/>
          <p:nvPr/>
        </p:nvSpPr>
        <p:spPr>
          <a:xfrm>
            <a:off x="609599" y="4482001"/>
            <a:ext cx="1659429"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i="1" dirty="0">
                <a:latin typeface="Times New Roman" panose="02020603050405020304" pitchFamily="18" charset="0"/>
                <a:cs typeface="Times New Roman" panose="02020603050405020304" pitchFamily="18" charset="0"/>
              </a:rPr>
              <a:t>5 minutes later</a:t>
            </a:r>
            <a:endParaRPr lang="en-IN" b="1" i="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677AA82-6570-403D-A725-60365A8C529D}"/>
              </a:ext>
            </a:extLst>
          </p:cNvPr>
          <p:cNvSpPr txBox="1"/>
          <p:nvPr/>
        </p:nvSpPr>
        <p:spPr>
          <a:xfrm>
            <a:off x="4802759" y="2103344"/>
            <a:ext cx="2130840" cy="338554"/>
          </a:xfrm>
          <a:prstGeom prst="rect">
            <a:avLst/>
          </a:prstGeom>
          <a:noFill/>
        </p:spPr>
        <p:txBody>
          <a:bodyPr wrap="none" rtlCol="0">
            <a:spAutoFit/>
          </a:bodyPr>
          <a:lstStyle/>
          <a:p>
            <a:r>
              <a:rPr lang="en-US" sz="1600" dirty="0"/>
              <a:t>Connection Terminated</a:t>
            </a:r>
            <a:endParaRPr lang="en-IN" sz="1600" dirty="0"/>
          </a:p>
        </p:txBody>
      </p:sp>
      <p:sp>
        <p:nvSpPr>
          <p:cNvPr id="26" name="TextBox 25">
            <a:extLst>
              <a:ext uri="{FF2B5EF4-FFF2-40B4-BE49-F238E27FC236}">
                <a16:creationId xmlns:a16="http://schemas.microsoft.com/office/drawing/2014/main" id="{182712DA-C71C-461C-8949-E11BF3DD767F}"/>
              </a:ext>
            </a:extLst>
          </p:cNvPr>
          <p:cNvSpPr txBox="1"/>
          <p:nvPr/>
        </p:nvSpPr>
        <p:spPr>
          <a:xfrm>
            <a:off x="4883407" y="3918374"/>
            <a:ext cx="2130840" cy="338554"/>
          </a:xfrm>
          <a:prstGeom prst="rect">
            <a:avLst/>
          </a:prstGeom>
          <a:noFill/>
        </p:spPr>
        <p:txBody>
          <a:bodyPr wrap="none" rtlCol="0">
            <a:spAutoFit/>
          </a:bodyPr>
          <a:lstStyle/>
          <a:p>
            <a:r>
              <a:rPr lang="en-US" sz="1600" dirty="0"/>
              <a:t>Connection Terminated</a:t>
            </a:r>
            <a:endParaRPr lang="en-IN" sz="1600" dirty="0"/>
          </a:p>
        </p:txBody>
      </p:sp>
      <p:sp>
        <p:nvSpPr>
          <p:cNvPr id="27" name="TextBox 26">
            <a:extLst>
              <a:ext uri="{FF2B5EF4-FFF2-40B4-BE49-F238E27FC236}">
                <a16:creationId xmlns:a16="http://schemas.microsoft.com/office/drawing/2014/main" id="{6470F0D3-8B34-4324-9BFC-2DFE39795F52}"/>
              </a:ext>
            </a:extLst>
          </p:cNvPr>
          <p:cNvSpPr txBox="1"/>
          <p:nvPr/>
        </p:nvSpPr>
        <p:spPr>
          <a:xfrm>
            <a:off x="4883407" y="5884053"/>
            <a:ext cx="2130840" cy="338554"/>
          </a:xfrm>
          <a:prstGeom prst="rect">
            <a:avLst/>
          </a:prstGeom>
          <a:noFill/>
        </p:spPr>
        <p:txBody>
          <a:bodyPr wrap="none" rtlCol="0">
            <a:spAutoFit/>
          </a:bodyPr>
          <a:lstStyle/>
          <a:p>
            <a:r>
              <a:rPr lang="en-US" sz="1600" dirty="0"/>
              <a:t>Connection Terminated</a:t>
            </a:r>
            <a:endParaRPr lang="en-IN" sz="1600" dirty="0"/>
          </a:p>
        </p:txBody>
      </p:sp>
      <p:sp>
        <p:nvSpPr>
          <p:cNvPr id="28" name="TextBox 27">
            <a:extLst>
              <a:ext uri="{FF2B5EF4-FFF2-40B4-BE49-F238E27FC236}">
                <a16:creationId xmlns:a16="http://schemas.microsoft.com/office/drawing/2014/main" id="{7ABD2F9F-4D3D-42D2-AA77-A3DD5695611E}"/>
              </a:ext>
            </a:extLst>
          </p:cNvPr>
          <p:cNvSpPr txBox="1"/>
          <p:nvPr/>
        </p:nvSpPr>
        <p:spPr>
          <a:xfrm>
            <a:off x="2421294" y="2035690"/>
            <a:ext cx="725968" cy="369332"/>
          </a:xfrm>
          <a:prstGeom prst="rect">
            <a:avLst/>
          </a:prstGeom>
          <a:noFill/>
        </p:spPr>
        <p:txBody>
          <a:bodyPr wrap="none" rtlCol="0">
            <a:spAutoFit/>
          </a:bodyPr>
          <a:lstStyle/>
          <a:p>
            <a:r>
              <a:rPr lang="en-US" dirty="0"/>
              <a:t>Client</a:t>
            </a:r>
            <a:endParaRPr lang="en-IN" dirty="0"/>
          </a:p>
        </p:txBody>
      </p:sp>
      <p:sp>
        <p:nvSpPr>
          <p:cNvPr id="29" name="TextBox 28">
            <a:extLst>
              <a:ext uri="{FF2B5EF4-FFF2-40B4-BE49-F238E27FC236}">
                <a16:creationId xmlns:a16="http://schemas.microsoft.com/office/drawing/2014/main" id="{1DBF84A8-F9C9-44D5-A5DE-3E78E97692C7}"/>
              </a:ext>
            </a:extLst>
          </p:cNvPr>
          <p:cNvSpPr txBox="1"/>
          <p:nvPr/>
        </p:nvSpPr>
        <p:spPr>
          <a:xfrm>
            <a:off x="2454981" y="3918374"/>
            <a:ext cx="725968" cy="369332"/>
          </a:xfrm>
          <a:prstGeom prst="rect">
            <a:avLst/>
          </a:prstGeom>
          <a:noFill/>
        </p:spPr>
        <p:txBody>
          <a:bodyPr wrap="none" rtlCol="0">
            <a:spAutoFit/>
          </a:bodyPr>
          <a:lstStyle/>
          <a:p>
            <a:r>
              <a:rPr lang="en-US" dirty="0"/>
              <a:t>Client</a:t>
            </a:r>
            <a:endParaRPr lang="en-IN" dirty="0"/>
          </a:p>
        </p:txBody>
      </p:sp>
      <p:sp>
        <p:nvSpPr>
          <p:cNvPr id="30" name="TextBox 29">
            <a:extLst>
              <a:ext uri="{FF2B5EF4-FFF2-40B4-BE49-F238E27FC236}">
                <a16:creationId xmlns:a16="http://schemas.microsoft.com/office/drawing/2014/main" id="{B3659017-A8A8-4EDD-996E-BD5A61B5B1B5}"/>
              </a:ext>
            </a:extLst>
          </p:cNvPr>
          <p:cNvSpPr txBox="1"/>
          <p:nvPr/>
        </p:nvSpPr>
        <p:spPr>
          <a:xfrm>
            <a:off x="2421294" y="5853275"/>
            <a:ext cx="725968" cy="369332"/>
          </a:xfrm>
          <a:prstGeom prst="rect">
            <a:avLst/>
          </a:prstGeom>
          <a:noFill/>
        </p:spPr>
        <p:txBody>
          <a:bodyPr wrap="none" rtlCol="0">
            <a:spAutoFit/>
          </a:bodyPr>
          <a:lstStyle/>
          <a:p>
            <a:r>
              <a:rPr lang="en-US" dirty="0"/>
              <a:t>Client</a:t>
            </a:r>
            <a:endParaRPr lang="en-IN" dirty="0"/>
          </a:p>
        </p:txBody>
      </p:sp>
      <p:sp>
        <p:nvSpPr>
          <p:cNvPr id="32" name="TextBox 31">
            <a:extLst>
              <a:ext uri="{FF2B5EF4-FFF2-40B4-BE49-F238E27FC236}">
                <a16:creationId xmlns:a16="http://schemas.microsoft.com/office/drawing/2014/main" id="{B0E00899-75C0-4864-883A-C941CF09E027}"/>
              </a:ext>
            </a:extLst>
          </p:cNvPr>
          <p:cNvSpPr txBox="1"/>
          <p:nvPr/>
        </p:nvSpPr>
        <p:spPr>
          <a:xfrm>
            <a:off x="8854709" y="1209120"/>
            <a:ext cx="652679" cy="307777"/>
          </a:xfrm>
          <a:prstGeom prst="rect">
            <a:avLst/>
          </a:prstGeom>
          <a:noFill/>
        </p:spPr>
        <p:txBody>
          <a:bodyPr wrap="none" rtlCol="0">
            <a:spAutoFit/>
          </a:bodyPr>
          <a:lstStyle/>
          <a:p>
            <a:r>
              <a:rPr lang="en-US" sz="1400" dirty="0">
                <a:solidFill>
                  <a:schemeClr val="bg1"/>
                </a:solidFill>
              </a:rPr>
              <a:t>Server</a:t>
            </a:r>
            <a:endParaRPr lang="en-IN" sz="1400" dirty="0">
              <a:solidFill>
                <a:schemeClr val="bg1"/>
              </a:solidFill>
            </a:endParaRPr>
          </a:p>
        </p:txBody>
      </p:sp>
      <p:sp>
        <p:nvSpPr>
          <p:cNvPr id="33" name="TextBox 32">
            <a:extLst>
              <a:ext uri="{FF2B5EF4-FFF2-40B4-BE49-F238E27FC236}">
                <a16:creationId xmlns:a16="http://schemas.microsoft.com/office/drawing/2014/main" id="{C3C94490-547E-43B0-B040-D4DEC26C09AC}"/>
              </a:ext>
            </a:extLst>
          </p:cNvPr>
          <p:cNvSpPr txBox="1"/>
          <p:nvPr/>
        </p:nvSpPr>
        <p:spPr>
          <a:xfrm>
            <a:off x="8854709" y="3045365"/>
            <a:ext cx="652679" cy="307777"/>
          </a:xfrm>
          <a:prstGeom prst="rect">
            <a:avLst/>
          </a:prstGeom>
          <a:noFill/>
        </p:spPr>
        <p:txBody>
          <a:bodyPr wrap="none" rtlCol="0">
            <a:spAutoFit/>
          </a:bodyPr>
          <a:lstStyle/>
          <a:p>
            <a:r>
              <a:rPr lang="en-US" sz="1400" dirty="0">
                <a:solidFill>
                  <a:schemeClr val="bg1"/>
                </a:solidFill>
              </a:rPr>
              <a:t>Server</a:t>
            </a:r>
            <a:endParaRPr lang="en-IN" sz="1400" dirty="0">
              <a:solidFill>
                <a:schemeClr val="bg1"/>
              </a:solidFill>
            </a:endParaRPr>
          </a:p>
        </p:txBody>
      </p:sp>
      <p:sp>
        <p:nvSpPr>
          <p:cNvPr id="34" name="TextBox 33">
            <a:extLst>
              <a:ext uri="{FF2B5EF4-FFF2-40B4-BE49-F238E27FC236}">
                <a16:creationId xmlns:a16="http://schemas.microsoft.com/office/drawing/2014/main" id="{37C742F3-71FB-4B37-B878-6678E1C7877D}"/>
              </a:ext>
            </a:extLst>
          </p:cNvPr>
          <p:cNvSpPr txBox="1"/>
          <p:nvPr/>
        </p:nvSpPr>
        <p:spPr>
          <a:xfrm>
            <a:off x="8854709" y="4990559"/>
            <a:ext cx="652679" cy="307777"/>
          </a:xfrm>
          <a:prstGeom prst="rect">
            <a:avLst/>
          </a:prstGeom>
          <a:noFill/>
        </p:spPr>
        <p:txBody>
          <a:bodyPr wrap="none" rtlCol="0">
            <a:spAutoFit/>
          </a:bodyPr>
          <a:lstStyle/>
          <a:p>
            <a:r>
              <a:rPr lang="en-US" sz="1400" dirty="0">
                <a:solidFill>
                  <a:schemeClr val="bg1"/>
                </a:solidFill>
              </a:rPr>
              <a:t>Server</a:t>
            </a:r>
            <a:endParaRPr lang="en-IN" sz="1400" dirty="0">
              <a:solidFill>
                <a:schemeClr val="bg1"/>
              </a:solidFill>
            </a:endParaRPr>
          </a:p>
        </p:txBody>
      </p:sp>
    </p:spTree>
    <p:extLst>
      <p:ext uri="{BB962C8B-B14F-4D97-AF65-F5344CB8AC3E}">
        <p14:creationId xmlns:p14="http://schemas.microsoft.com/office/powerpoint/2010/main" val="9542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500"/>
                                        <p:tgtEl>
                                          <p:spTgt spid="15"/>
                                        </p:tgtEl>
                                      </p:cBhvr>
                                    </p:animEffect>
                                  </p:childTnLst>
                                </p:cTn>
                              </p:par>
                              <p:par>
                                <p:cTn id="66" presetID="10" presetClass="entr" presetSubtype="0"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par>
                                <p:cTn id="74" presetID="10" presetClass="entr" presetSubtype="0" fill="hold"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fade">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fade">
                                      <p:cBhvr>
                                        <p:cTn id="91" dur="500"/>
                                        <p:tgtEl>
                                          <p:spTgt spid="1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fade">
                                      <p:cBhvr>
                                        <p:cTn id="99" dur="500"/>
                                        <p:tgtEl>
                                          <p:spTgt spid="1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500"/>
                                        <p:tgtEl>
                                          <p:spTgt spid="3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fade">
                                      <p:cBhvr>
                                        <p:cTn id="110" dur="500"/>
                                        <p:tgtEl>
                                          <p:spTgt spid="22"/>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fade">
                                      <p:cBhvr>
                                        <p:cTn id="115" dur="500"/>
                                        <p:tgtEl>
                                          <p:spTgt spid="23"/>
                                        </p:tgtEl>
                                      </p:cBhvr>
                                    </p:animEffect>
                                  </p:childTnLst>
                                </p:cTn>
                              </p:par>
                              <p:par>
                                <p:cTn id="116" presetID="10" presetClass="entr" presetSubtype="0" fill="hold" nodeType="withEffect">
                                  <p:stCondLst>
                                    <p:cond delay="0"/>
                                  </p:stCondLst>
                                  <p:childTnLst>
                                    <p:set>
                                      <p:cBhvr>
                                        <p:cTn id="117" dur="1" fill="hold">
                                          <p:stCondLst>
                                            <p:cond delay="0"/>
                                          </p:stCondLst>
                                        </p:cTn>
                                        <p:tgtEl>
                                          <p:spTgt spid="21"/>
                                        </p:tgtEl>
                                        <p:attrNameLst>
                                          <p:attrName>style.visibility</p:attrName>
                                        </p:attrNameLst>
                                      </p:cBhvr>
                                      <p:to>
                                        <p:strVal val="visible"/>
                                      </p:to>
                                    </p:set>
                                    <p:animEffect transition="in" filter="fade">
                                      <p:cBhvr>
                                        <p:cTn id="118" dur="500"/>
                                        <p:tgtEl>
                                          <p:spTgt spid="2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27"/>
                                        </p:tgtEl>
                                        <p:attrNameLst>
                                          <p:attrName>style.visibility</p:attrName>
                                        </p:attrNameLst>
                                      </p:cBhvr>
                                      <p:to>
                                        <p:strVal val="visible"/>
                                      </p:to>
                                    </p:set>
                                    <p:animEffect transition="in" filter="fade">
                                      <p:cBhvr>
                                        <p:cTn id="1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P spid="16" grpId="0"/>
      <p:bldP spid="17" grpId="0" animBg="1"/>
      <p:bldP spid="22" grpId="0"/>
      <p:bldP spid="23" grpId="0"/>
      <p:bldP spid="24" grpId="0" animBg="1"/>
      <p:bldP spid="25" grpId="0"/>
      <p:bldP spid="26" grpId="0"/>
      <p:bldP spid="27" grpId="0"/>
      <p:bldP spid="28" grpId="0"/>
      <p:bldP spid="29" grpId="0"/>
      <p:bldP spid="30" grpId="0"/>
      <p:bldP spid="32" grpId="0"/>
      <p:bldP spid="33"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sz="5333" b="1" u="sng" dirty="0">
                <a:latin typeface="Times New Roman" panose="02020603050405020304" pitchFamily="18" charset="0"/>
                <a:cs typeface="Times New Roman" panose="02020603050405020304" pitchFamily="18" charset="0"/>
              </a:rPr>
              <a:t>AJAX vs WebSocket</a:t>
            </a:r>
          </a:p>
        </p:txBody>
      </p:sp>
      <p:sp>
        <p:nvSpPr>
          <p:cNvPr id="17" name="TextBox 16">
            <a:extLst>
              <a:ext uri="{FF2B5EF4-FFF2-40B4-BE49-F238E27FC236}">
                <a16:creationId xmlns:a16="http://schemas.microsoft.com/office/drawing/2014/main" id="{E1AFB583-13FC-44E1-9864-97FCE4256F23}"/>
              </a:ext>
            </a:extLst>
          </p:cNvPr>
          <p:cNvSpPr txBox="1"/>
          <p:nvPr/>
        </p:nvSpPr>
        <p:spPr>
          <a:xfrm>
            <a:off x="5263489" y="3606830"/>
            <a:ext cx="1659429"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i="1" dirty="0">
                <a:latin typeface="Times New Roman" panose="02020603050405020304" pitchFamily="18" charset="0"/>
                <a:cs typeface="Times New Roman" panose="02020603050405020304" pitchFamily="18" charset="0"/>
              </a:rPr>
              <a:t>5 minutes later</a:t>
            </a:r>
            <a:endParaRPr lang="en-IN" b="1" i="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C3B0112-10E8-4EF2-8D8A-0250EC716D5A}"/>
              </a:ext>
            </a:extLst>
          </p:cNvPr>
          <p:cNvSpPr txBox="1"/>
          <p:nvPr/>
        </p:nvSpPr>
        <p:spPr>
          <a:xfrm>
            <a:off x="5263490" y="4565667"/>
            <a:ext cx="1659429" cy="369332"/>
          </a:xfrm>
          <a:prstGeom prst="rect">
            <a:avLst/>
          </a:prstGeom>
        </p:spPr>
        <p:style>
          <a:lnRef idx="0">
            <a:schemeClr val="accent2"/>
          </a:lnRef>
          <a:fillRef idx="3">
            <a:schemeClr val="accent2"/>
          </a:fillRef>
          <a:effectRef idx="3">
            <a:schemeClr val="accent2"/>
          </a:effectRef>
          <a:fontRef idx="minor">
            <a:schemeClr val="lt1"/>
          </a:fontRef>
        </p:style>
        <p:txBody>
          <a:bodyPr wrap="none" rtlCol="0">
            <a:spAutoFit/>
          </a:bodyPr>
          <a:lstStyle/>
          <a:p>
            <a:r>
              <a:rPr lang="en-US" b="1" i="1" dirty="0">
                <a:latin typeface="Times New Roman" panose="02020603050405020304" pitchFamily="18" charset="0"/>
                <a:cs typeface="Times New Roman" panose="02020603050405020304" pitchFamily="18" charset="0"/>
              </a:rPr>
              <a:t>5 minutes later</a:t>
            </a:r>
            <a:endParaRPr lang="en-IN" b="1" i="1" dirty="0">
              <a:latin typeface="Times New Roman" panose="02020603050405020304" pitchFamily="18" charset="0"/>
              <a:cs typeface="Times New Roman" panose="02020603050405020304" pitchFamily="18" charset="0"/>
            </a:endParaRPr>
          </a:p>
        </p:txBody>
      </p:sp>
      <p:pic>
        <p:nvPicPr>
          <p:cNvPr id="28" name="Content Placeholder 4">
            <a:extLst>
              <a:ext uri="{FF2B5EF4-FFF2-40B4-BE49-F238E27FC236}">
                <a16:creationId xmlns:a16="http://schemas.microsoft.com/office/drawing/2014/main" id="{73548A64-FB00-4EAC-B346-FF03D6C06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902" y="2182363"/>
            <a:ext cx="2153812" cy="2216141"/>
          </a:xfrm>
          <a:prstGeom prst="rect">
            <a:avLst/>
          </a:prstGeom>
        </p:spPr>
      </p:pic>
      <p:pic>
        <p:nvPicPr>
          <p:cNvPr id="29" name="Picture 28">
            <a:extLst>
              <a:ext uri="{FF2B5EF4-FFF2-40B4-BE49-F238E27FC236}">
                <a16:creationId xmlns:a16="http://schemas.microsoft.com/office/drawing/2014/main" id="{6D935C4B-6392-477F-BE0F-2F855DD7A5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1073" y="2097598"/>
            <a:ext cx="2212452" cy="2723017"/>
          </a:xfrm>
          <a:prstGeom prst="rect">
            <a:avLst/>
          </a:prstGeom>
        </p:spPr>
      </p:pic>
      <p:cxnSp>
        <p:nvCxnSpPr>
          <p:cNvPr id="30" name="Straight Arrow Connector 29">
            <a:extLst>
              <a:ext uri="{FF2B5EF4-FFF2-40B4-BE49-F238E27FC236}">
                <a16:creationId xmlns:a16="http://schemas.microsoft.com/office/drawing/2014/main" id="{F8BC6FCD-57D3-4629-8BD8-01FC04F1B944}"/>
              </a:ext>
            </a:extLst>
          </p:cNvPr>
          <p:cNvCxnSpPr>
            <a:cxnSpLocks/>
          </p:cNvCxnSpPr>
          <p:nvPr/>
        </p:nvCxnSpPr>
        <p:spPr>
          <a:xfrm>
            <a:off x="3370160" y="1741998"/>
            <a:ext cx="5596486" cy="0"/>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12CAF2C2-1A91-40FB-B5C5-ED70D0F69623}"/>
              </a:ext>
            </a:extLst>
          </p:cNvPr>
          <p:cNvCxnSpPr>
            <a:cxnSpLocks/>
          </p:cNvCxnSpPr>
          <p:nvPr/>
        </p:nvCxnSpPr>
        <p:spPr>
          <a:xfrm flipH="1">
            <a:off x="3370160" y="2029865"/>
            <a:ext cx="55964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015FC2-195B-456E-A991-12148CC62497}"/>
              </a:ext>
            </a:extLst>
          </p:cNvPr>
          <p:cNvCxnSpPr>
            <a:cxnSpLocks/>
          </p:cNvCxnSpPr>
          <p:nvPr/>
        </p:nvCxnSpPr>
        <p:spPr>
          <a:xfrm flipV="1">
            <a:off x="3370160" y="2659030"/>
            <a:ext cx="5596486" cy="56635"/>
          </a:xfrm>
          <a:prstGeom prst="straightConnector1">
            <a:avLst/>
          </a:prstGeom>
          <a:ln w="57150">
            <a:solidFill>
              <a:srgbClr val="FFFF00"/>
            </a:solidFill>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33" name="Straight Arrow Connector 32">
            <a:extLst>
              <a:ext uri="{FF2B5EF4-FFF2-40B4-BE49-F238E27FC236}">
                <a16:creationId xmlns:a16="http://schemas.microsoft.com/office/drawing/2014/main" id="{2820FE2B-2C01-4EAE-8AEA-B025FCADC2CD}"/>
              </a:ext>
            </a:extLst>
          </p:cNvPr>
          <p:cNvCxnSpPr>
            <a:cxnSpLocks/>
          </p:cNvCxnSpPr>
          <p:nvPr/>
        </p:nvCxnSpPr>
        <p:spPr>
          <a:xfrm>
            <a:off x="3370160" y="5801162"/>
            <a:ext cx="2370964"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FDC57F1-7DBA-4FC5-A541-F1B53C7A50C7}"/>
              </a:ext>
            </a:extLst>
          </p:cNvPr>
          <p:cNvCxnSpPr>
            <a:cxnSpLocks/>
          </p:cNvCxnSpPr>
          <p:nvPr/>
        </p:nvCxnSpPr>
        <p:spPr>
          <a:xfrm flipH="1">
            <a:off x="6655524" y="5741895"/>
            <a:ext cx="2315103" cy="59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B2B97E0-8929-44D6-A2E4-01229782B719}"/>
              </a:ext>
            </a:extLst>
          </p:cNvPr>
          <p:cNvSpPr txBox="1"/>
          <p:nvPr/>
        </p:nvSpPr>
        <p:spPr>
          <a:xfrm>
            <a:off x="5201234" y="1359412"/>
            <a:ext cx="1541532" cy="369332"/>
          </a:xfrm>
          <a:prstGeom prst="rect">
            <a:avLst/>
          </a:prstGeom>
          <a:noFill/>
        </p:spPr>
        <p:txBody>
          <a:bodyPr wrap="square" rtlCol="0">
            <a:spAutoFit/>
          </a:bodyPr>
          <a:lstStyle/>
          <a:p>
            <a:r>
              <a:rPr lang="en-US" b="1" dirty="0"/>
              <a:t>HTTP Request</a:t>
            </a:r>
            <a:endParaRPr lang="en-IN" b="1" dirty="0"/>
          </a:p>
        </p:txBody>
      </p:sp>
      <p:sp>
        <p:nvSpPr>
          <p:cNvPr id="36" name="TextBox 35">
            <a:extLst>
              <a:ext uri="{FF2B5EF4-FFF2-40B4-BE49-F238E27FC236}">
                <a16:creationId xmlns:a16="http://schemas.microsoft.com/office/drawing/2014/main" id="{EADF9755-6545-4224-A5B8-BE3F881027D7}"/>
              </a:ext>
            </a:extLst>
          </p:cNvPr>
          <p:cNvSpPr txBox="1"/>
          <p:nvPr/>
        </p:nvSpPr>
        <p:spPr>
          <a:xfrm>
            <a:off x="5336650" y="1719799"/>
            <a:ext cx="1239570" cy="369332"/>
          </a:xfrm>
          <a:prstGeom prst="rect">
            <a:avLst/>
          </a:prstGeom>
          <a:noFill/>
        </p:spPr>
        <p:txBody>
          <a:bodyPr wrap="square" rtlCol="0">
            <a:spAutoFit/>
          </a:bodyPr>
          <a:lstStyle/>
          <a:p>
            <a:r>
              <a:rPr lang="en-US" b="1" dirty="0"/>
              <a:t>Handshake</a:t>
            </a:r>
            <a:endParaRPr lang="en-IN" b="1" dirty="0"/>
          </a:p>
        </p:txBody>
      </p:sp>
      <p:sp>
        <p:nvSpPr>
          <p:cNvPr id="37" name="TextBox 36">
            <a:extLst>
              <a:ext uri="{FF2B5EF4-FFF2-40B4-BE49-F238E27FC236}">
                <a16:creationId xmlns:a16="http://schemas.microsoft.com/office/drawing/2014/main" id="{58154A74-DE3F-46D5-BDCF-74AAB100620E}"/>
              </a:ext>
            </a:extLst>
          </p:cNvPr>
          <p:cNvSpPr txBox="1"/>
          <p:nvPr/>
        </p:nvSpPr>
        <p:spPr>
          <a:xfrm>
            <a:off x="4373003" y="2289698"/>
            <a:ext cx="3729291" cy="369332"/>
          </a:xfrm>
          <a:prstGeom prst="rect">
            <a:avLst/>
          </a:prstGeom>
          <a:noFill/>
        </p:spPr>
        <p:txBody>
          <a:bodyPr wrap="square" rtlCol="0">
            <a:spAutoFit/>
          </a:bodyPr>
          <a:lstStyle/>
          <a:p>
            <a:r>
              <a:rPr lang="en-US" b="1" dirty="0"/>
              <a:t>WebSocket Two-way Communication</a:t>
            </a:r>
            <a:endParaRPr lang="en-IN" b="1" dirty="0"/>
          </a:p>
        </p:txBody>
      </p:sp>
      <p:sp>
        <p:nvSpPr>
          <p:cNvPr id="38" name="TextBox 37">
            <a:extLst>
              <a:ext uri="{FF2B5EF4-FFF2-40B4-BE49-F238E27FC236}">
                <a16:creationId xmlns:a16="http://schemas.microsoft.com/office/drawing/2014/main" id="{6F8B267D-B04A-4C57-9242-A35B541EF1AC}"/>
              </a:ext>
            </a:extLst>
          </p:cNvPr>
          <p:cNvSpPr txBox="1"/>
          <p:nvPr/>
        </p:nvSpPr>
        <p:spPr>
          <a:xfrm>
            <a:off x="5854319" y="5610661"/>
            <a:ext cx="688009" cy="369332"/>
          </a:xfrm>
          <a:prstGeom prst="rect">
            <a:avLst/>
          </a:prstGeom>
          <a:noFill/>
        </p:spPr>
        <p:txBody>
          <a:bodyPr wrap="square" rtlCol="0">
            <a:spAutoFit/>
          </a:bodyPr>
          <a:lstStyle/>
          <a:p>
            <a:r>
              <a:rPr lang="en-US" b="1" dirty="0"/>
              <a:t>Close</a:t>
            </a:r>
            <a:endParaRPr lang="en-IN" b="1" dirty="0"/>
          </a:p>
        </p:txBody>
      </p:sp>
      <p:sp>
        <p:nvSpPr>
          <p:cNvPr id="3" name="TextBox 2">
            <a:extLst>
              <a:ext uri="{FF2B5EF4-FFF2-40B4-BE49-F238E27FC236}">
                <a16:creationId xmlns:a16="http://schemas.microsoft.com/office/drawing/2014/main" id="{0346524A-16D9-439B-99C0-DE50D22796AC}"/>
              </a:ext>
            </a:extLst>
          </p:cNvPr>
          <p:cNvSpPr txBox="1"/>
          <p:nvPr/>
        </p:nvSpPr>
        <p:spPr>
          <a:xfrm>
            <a:off x="4757536" y="2782728"/>
            <a:ext cx="2821735" cy="369332"/>
          </a:xfrm>
          <a:prstGeom prst="rect">
            <a:avLst/>
          </a:prstGeom>
          <a:noFill/>
        </p:spPr>
        <p:txBody>
          <a:bodyPr wrap="none" rtlCol="0">
            <a:spAutoFit/>
          </a:bodyPr>
          <a:lstStyle/>
          <a:p>
            <a:r>
              <a:rPr lang="en-US" i="1" dirty="0"/>
              <a:t>Client:- is there New Email ?</a:t>
            </a:r>
            <a:endParaRPr lang="en-IN" i="1" dirty="0"/>
          </a:p>
        </p:txBody>
      </p:sp>
      <p:sp>
        <p:nvSpPr>
          <p:cNvPr id="39" name="TextBox 38">
            <a:extLst>
              <a:ext uri="{FF2B5EF4-FFF2-40B4-BE49-F238E27FC236}">
                <a16:creationId xmlns:a16="http://schemas.microsoft.com/office/drawing/2014/main" id="{E665CB08-EB53-49C8-B222-2D0A374FB02A}"/>
              </a:ext>
            </a:extLst>
          </p:cNvPr>
          <p:cNvSpPr txBox="1"/>
          <p:nvPr/>
        </p:nvSpPr>
        <p:spPr>
          <a:xfrm>
            <a:off x="4951118" y="3114639"/>
            <a:ext cx="2289729" cy="369332"/>
          </a:xfrm>
          <a:prstGeom prst="rect">
            <a:avLst/>
          </a:prstGeom>
          <a:noFill/>
        </p:spPr>
        <p:txBody>
          <a:bodyPr wrap="none" rtlCol="0">
            <a:spAutoFit/>
          </a:bodyPr>
          <a:lstStyle/>
          <a:p>
            <a:r>
              <a:rPr lang="en-US" i="1" dirty="0"/>
              <a:t>Server:- No New Email</a:t>
            </a:r>
            <a:endParaRPr lang="en-IN" i="1" dirty="0"/>
          </a:p>
        </p:txBody>
      </p:sp>
      <p:sp>
        <p:nvSpPr>
          <p:cNvPr id="40" name="TextBox 39">
            <a:extLst>
              <a:ext uri="{FF2B5EF4-FFF2-40B4-BE49-F238E27FC236}">
                <a16:creationId xmlns:a16="http://schemas.microsoft.com/office/drawing/2014/main" id="{EB266150-2893-4233-9058-7CF8F4B1623B}"/>
              </a:ext>
            </a:extLst>
          </p:cNvPr>
          <p:cNvSpPr txBox="1"/>
          <p:nvPr/>
        </p:nvSpPr>
        <p:spPr>
          <a:xfrm>
            <a:off x="3638362" y="3976162"/>
            <a:ext cx="5306966" cy="369332"/>
          </a:xfrm>
          <a:prstGeom prst="rect">
            <a:avLst/>
          </a:prstGeom>
          <a:noFill/>
        </p:spPr>
        <p:txBody>
          <a:bodyPr wrap="none" rtlCol="0">
            <a:spAutoFit/>
          </a:bodyPr>
          <a:lstStyle/>
          <a:p>
            <a:r>
              <a:rPr lang="en-US" i="1" dirty="0"/>
              <a:t>Server:- New Email Received (Client getting Response)</a:t>
            </a:r>
            <a:endParaRPr lang="en-IN" i="1" dirty="0"/>
          </a:p>
        </p:txBody>
      </p:sp>
      <p:sp>
        <p:nvSpPr>
          <p:cNvPr id="41" name="TextBox 40">
            <a:extLst>
              <a:ext uri="{FF2B5EF4-FFF2-40B4-BE49-F238E27FC236}">
                <a16:creationId xmlns:a16="http://schemas.microsoft.com/office/drawing/2014/main" id="{8CF97364-214A-4E95-9C1D-8A09C08DD041}"/>
              </a:ext>
            </a:extLst>
          </p:cNvPr>
          <p:cNvSpPr txBox="1"/>
          <p:nvPr/>
        </p:nvSpPr>
        <p:spPr>
          <a:xfrm>
            <a:off x="3638362" y="4930695"/>
            <a:ext cx="5306966" cy="369332"/>
          </a:xfrm>
          <a:prstGeom prst="rect">
            <a:avLst/>
          </a:prstGeom>
          <a:noFill/>
        </p:spPr>
        <p:txBody>
          <a:bodyPr wrap="none" rtlCol="0">
            <a:spAutoFit/>
          </a:bodyPr>
          <a:lstStyle/>
          <a:p>
            <a:r>
              <a:rPr lang="en-US" i="1" dirty="0"/>
              <a:t>Server:- New Email Received (Client getting Response)</a:t>
            </a:r>
            <a:endParaRPr lang="en-IN" i="1" dirty="0"/>
          </a:p>
        </p:txBody>
      </p:sp>
      <p:cxnSp>
        <p:nvCxnSpPr>
          <p:cNvPr id="42" name="Straight Connector 41">
            <a:extLst>
              <a:ext uri="{FF2B5EF4-FFF2-40B4-BE49-F238E27FC236}">
                <a16:creationId xmlns:a16="http://schemas.microsoft.com/office/drawing/2014/main" id="{C9D01486-A7A1-4B29-ABAA-21E58F018A9E}"/>
              </a:ext>
            </a:extLst>
          </p:cNvPr>
          <p:cNvCxnSpPr/>
          <p:nvPr/>
        </p:nvCxnSpPr>
        <p:spPr>
          <a:xfrm>
            <a:off x="3353226" y="1464733"/>
            <a:ext cx="0" cy="4580467"/>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CBF766E-0F99-411C-BC78-1098C89B401D}"/>
              </a:ext>
            </a:extLst>
          </p:cNvPr>
          <p:cNvCxnSpPr/>
          <p:nvPr/>
        </p:nvCxnSpPr>
        <p:spPr>
          <a:xfrm>
            <a:off x="8966646" y="1464733"/>
            <a:ext cx="0" cy="4580467"/>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D4949C8-0911-4287-A16C-21021F3EC8D3}"/>
              </a:ext>
            </a:extLst>
          </p:cNvPr>
          <p:cNvSpPr txBox="1"/>
          <p:nvPr/>
        </p:nvSpPr>
        <p:spPr>
          <a:xfrm>
            <a:off x="1505219" y="4029172"/>
            <a:ext cx="725968" cy="369332"/>
          </a:xfrm>
          <a:prstGeom prst="rect">
            <a:avLst/>
          </a:prstGeom>
          <a:noFill/>
        </p:spPr>
        <p:txBody>
          <a:bodyPr wrap="none" rtlCol="0">
            <a:spAutoFit/>
          </a:bodyPr>
          <a:lstStyle/>
          <a:p>
            <a:r>
              <a:rPr lang="en-US" dirty="0"/>
              <a:t>Client</a:t>
            </a:r>
            <a:endParaRPr lang="en-IN" dirty="0"/>
          </a:p>
        </p:txBody>
      </p:sp>
      <p:sp>
        <p:nvSpPr>
          <p:cNvPr id="53" name="TextBox 52">
            <a:extLst>
              <a:ext uri="{FF2B5EF4-FFF2-40B4-BE49-F238E27FC236}">
                <a16:creationId xmlns:a16="http://schemas.microsoft.com/office/drawing/2014/main" id="{0C8FFFCF-24CA-4319-BF25-28307C5FBE63}"/>
              </a:ext>
            </a:extLst>
          </p:cNvPr>
          <p:cNvSpPr txBox="1"/>
          <p:nvPr/>
        </p:nvSpPr>
        <p:spPr>
          <a:xfrm>
            <a:off x="10359138" y="2687347"/>
            <a:ext cx="785664" cy="369332"/>
          </a:xfrm>
          <a:prstGeom prst="rect">
            <a:avLst/>
          </a:prstGeom>
          <a:noFill/>
        </p:spPr>
        <p:txBody>
          <a:bodyPr wrap="none" rtlCol="0">
            <a:spAutoFit/>
          </a:bodyPr>
          <a:lstStyle/>
          <a:p>
            <a:r>
              <a:rPr lang="en-US" dirty="0">
                <a:solidFill>
                  <a:schemeClr val="bg1"/>
                </a:solidFill>
              </a:rPr>
              <a:t>Server</a:t>
            </a:r>
            <a:endParaRPr lang="en-IN" dirty="0">
              <a:solidFill>
                <a:schemeClr val="bg1"/>
              </a:solidFill>
            </a:endParaRPr>
          </a:p>
        </p:txBody>
      </p:sp>
    </p:spTree>
    <p:extLst>
      <p:ext uri="{BB962C8B-B14F-4D97-AF65-F5344CB8AC3E}">
        <p14:creationId xmlns:p14="http://schemas.microsoft.com/office/powerpoint/2010/main" val="306085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up)">
                                      <p:cBhvr>
                                        <p:cTn id="23" dur="500"/>
                                        <p:tgtEl>
                                          <p:spTgt spid="42"/>
                                        </p:tgtEl>
                                      </p:cBhvr>
                                    </p:animEffect>
                                  </p:childTnLst>
                                </p:cTn>
                              </p:par>
                              <p:par>
                                <p:cTn id="24" presetID="22" presetClass="entr" presetSubtype="1"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up)">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par>
                                <p:cTn id="40" presetID="10"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500"/>
                                        <p:tgtEl>
                                          <p:spTgt spid="3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fade">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fade">
                                      <p:cBhvr>
                                        <p:cTn id="85" dur="500"/>
                                        <p:tgtEl>
                                          <p:spTgt spid="3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P spid="35" grpId="0"/>
      <p:bldP spid="36" grpId="0"/>
      <p:bldP spid="37" grpId="0"/>
      <p:bldP spid="38" grpId="0"/>
      <p:bldP spid="3" grpId="0"/>
      <p:bldP spid="39" grpId="0"/>
      <p:bldP spid="40" grpId="0"/>
      <p:bldP spid="41" grpId="0"/>
      <p:bldP spid="52" grpId="0"/>
      <p:bldP spid="5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TotalTime>
  <Words>505</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WebSocket</vt:lpstr>
      <vt:lpstr>How WebSocket Works</vt:lpstr>
      <vt:lpstr>HTTP vs WebSocket</vt:lpstr>
      <vt:lpstr>What can we build</vt:lpstr>
      <vt:lpstr>PowerPoint Presentation</vt:lpstr>
      <vt:lpstr>AJAX vs WebSocket</vt:lpstr>
      <vt:lpstr>AJAX vs WebSocket</vt:lpstr>
      <vt:lpstr>AJAX vs WebSocket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View Controller (MVC)</dc:title>
  <dc:creator>RK</dc:creator>
  <cp:lastModifiedBy>R</cp:lastModifiedBy>
  <cp:revision>63</cp:revision>
  <dcterms:created xsi:type="dcterms:W3CDTF">2020-01-16T07:27:06Z</dcterms:created>
  <dcterms:modified xsi:type="dcterms:W3CDTF">2021-12-13T14:10:38Z</dcterms:modified>
</cp:coreProperties>
</file>