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9" r:id="rId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1" autoAdjust="0"/>
    <p:restoredTop sz="94660"/>
  </p:normalViewPr>
  <p:slideViewPr>
    <p:cSldViewPr snapToGrid="0">
      <p:cViewPr>
        <p:scale>
          <a:sx n="93" d="100"/>
          <a:sy n="93" d="100"/>
        </p:scale>
        <p:origin x="190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7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4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9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6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7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5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1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1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182BA-A7E4-4A58-B869-755BEC17F645}" type="datetimeFigureOut">
              <a:rPr lang="en-US" smtClean="0"/>
              <a:t>5/1/23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0526-FC56-4F66-A754-8C86A3B5C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651B6-3261-DE73-5226-BF46E40826FE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Chemical fingerprinting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94BA7-8233-A66E-F677-2BE3F1B69C0C}"/>
              </a:ext>
            </a:extLst>
          </p:cNvPr>
          <p:cNvSpPr txBox="1"/>
          <p:nvPr/>
        </p:nvSpPr>
        <p:spPr>
          <a:xfrm>
            <a:off x="527292" y="959093"/>
            <a:ext cx="1147074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Goal: Develop a s</a:t>
            </a: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olution for chemical fingerprinting used to represent molecules for property prediction in downstream applications. 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to use: </a:t>
            </a:r>
            <a:r>
              <a:rPr lang="en-US" kern="100" dirty="0" err="1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ChemBERTa</a:t>
            </a:r>
            <a:endParaRPr lang="en-US" kern="100" dirty="0"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kern="1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Project deliverables: </a:t>
            </a: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Phase 1: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Have algorithm available for downstream systems so there is immediate business value and build the foundation for automated pipeline. Use a smaller dataset to evaluate model predictability and usage (use it to get more idea of how to tune hyperparameters).  </a:t>
            </a: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Phase 2: Full scale automated ingestion and model training. Feedback loop from downstream systems to provide additional training data to improve model accuracy</a:t>
            </a:r>
            <a:r>
              <a:rPr lang="en-US" kern="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	Phase 3: Build canary release so we can test different algorithms to further improve model </a:t>
            </a:r>
            <a:r>
              <a:rPr lang="en-US" sz="1800" kern="10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and support </a:t>
            </a:r>
            <a:r>
              <a:rPr lang="en-US" sz="1800" kern="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downstream systems. </a:t>
            </a: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7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30BE36F8-E96E-BEF2-061A-A8C5ED527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469" y="647650"/>
            <a:ext cx="8559249" cy="5789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DB405-F7C8-E7B6-59F7-3D8F7B45EABD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Solution design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611987-8934-33C6-ED01-CE64266720BF}"/>
              </a:ext>
            </a:extLst>
          </p:cNvPr>
          <p:cNvSpPr txBox="1"/>
          <p:nvPr/>
        </p:nvSpPr>
        <p:spPr>
          <a:xfrm>
            <a:off x="3265006" y="1482246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E4B55-29D1-D3C4-7670-85F1D0F5DBE6}"/>
              </a:ext>
            </a:extLst>
          </p:cNvPr>
          <p:cNvSpPr txBox="1"/>
          <p:nvPr/>
        </p:nvSpPr>
        <p:spPr>
          <a:xfrm>
            <a:off x="3265006" y="3129204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7219-4FF3-C200-7F1D-CE0937EBA07E}"/>
              </a:ext>
            </a:extLst>
          </p:cNvPr>
          <p:cNvSpPr txBox="1"/>
          <p:nvPr/>
        </p:nvSpPr>
        <p:spPr>
          <a:xfrm>
            <a:off x="3344519" y="3750291"/>
            <a:ext cx="113306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Upstream Source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08A0C-9F13-AE7F-42CC-6BE7395D2067}"/>
              </a:ext>
            </a:extLst>
          </p:cNvPr>
          <p:cNvSpPr txBox="1"/>
          <p:nvPr/>
        </p:nvSpPr>
        <p:spPr>
          <a:xfrm>
            <a:off x="7841561" y="3645541"/>
            <a:ext cx="1193110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Datastore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2DE6E3-61F8-62F3-6832-2AA37FD3B13C}"/>
              </a:ext>
            </a:extLst>
          </p:cNvPr>
          <p:cNvSpPr txBox="1"/>
          <p:nvPr/>
        </p:nvSpPr>
        <p:spPr>
          <a:xfrm>
            <a:off x="5574609" y="2514079"/>
            <a:ext cx="143330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Batch/Streaming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BCC1B-E1D5-56BB-14F0-A32EDFDFC7A5}"/>
              </a:ext>
            </a:extLst>
          </p:cNvPr>
          <p:cNvSpPr txBox="1"/>
          <p:nvPr/>
        </p:nvSpPr>
        <p:spPr>
          <a:xfrm>
            <a:off x="3194396" y="6437062"/>
            <a:ext cx="143330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1050" b="1" dirty="0">
                <a:latin typeface="Helvetica" pitchFamily="2" charset="0"/>
              </a:rPr>
              <a:t>Downstream Datastore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90F75-02FC-A48C-556E-2F56326F061E}"/>
              </a:ext>
            </a:extLst>
          </p:cNvPr>
          <p:cNvSpPr txBox="1"/>
          <p:nvPr/>
        </p:nvSpPr>
        <p:spPr>
          <a:xfrm>
            <a:off x="1913281" y="4646652"/>
            <a:ext cx="143123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6F1F32-DB2B-5C7E-3C54-7E6B9121FB87}"/>
              </a:ext>
            </a:extLst>
          </p:cNvPr>
          <p:cNvSpPr txBox="1"/>
          <p:nvPr/>
        </p:nvSpPr>
        <p:spPr>
          <a:xfrm>
            <a:off x="2231333" y="1097287"/>
            <a:ext cx="118855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01C58-0570-797C-9B56-9F91D44BD623}"/>
              </a:ext>
            </a:extLst>
          </p:cNvPr>
          <p:cNvSpPr txBox="1"/>
          <p:nvPr/>
        </p:nvSpPr>
        <p:spPr>
          <a:xfrm>
            <a:off x="2662445" y="2867479"/>
            <a:ext cx="757446" cy="38472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950" b="1" dirty="0">
                <a:latin typeface="Helvetica" pitchFamily="2" charset="0"/>
              </a:rPr>
              <a:t>Manual - Phase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02DA1-74DA-52E3-1562-C36EA06C35EC}"/>
              </a:ext>
            </a:extLst>
          </p:cNvPr>
          <p:cNvSpPr txBox="1"/>
          <p:nvPr/>
        </p:nvSpPr>
        <p:spPr>
          <a:xfrm>
            <a:off x="781878" y="2348680"/>
            <a:ext cx="942976" cy="53091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US" sz="950" b="1" dirty="0">
                <a:latin typeface="Helvetica" pitchFamily="2" charset="0"/>
              </a:rPr>
              <a:t>Google </a:t>
            </a:r>
            <a:r>
              <a:rPr lang="en-US" sz="950" b="1" dirty="0" err="1">
                <a:latin typeface="Helvetica" pitchFamily="2" charset="0"/>
              </a:rPr>
              <a:t>Colab</a:t>
            </a:r>
            <a:r>
              <a:rPr lang="en-US" sz="950" b="1" dirty="0">
                <a:latin typeface="Helvetica" pitchFamily="2" charset="0"/>
              </a:rPr>
              <a:t>/ Vertex AI</a:t>
            </a:r>
          </a:p>
        </p:txBody>
      </p:sp>
    </p:spTree>
    <p:extLst>
      <p:ext uri="{BB962C8B-B14F-4D97-AF65-F5344CB8AC3E}">
        <p14:creationId xmlns:p14="http://schemas.microsoft.com/office/powerpoint/2010/main" val="62719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timeline, bar chart&#10;&#10;Description automatically generated">
            <a:extLst>
              <a:ext uri="{FF2B5EF4-FFF2-40B4-BE49-F238E27FC236}">
                <a16:creationId xmlns:a16="http://schemas.microsoft.com/office/drawing/2014/main" id="{4FD410DE-12F0-7312-5869-84183F82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33" y="867607"/>
            <a:ext cx="11126856" cy="5632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43F08-2BF8-E1BB-CCFF-3FADB9C3152A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21211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C0006C-A0CD-3EC2-73AB-92096045E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815967"/>
              </p:ext>
            </p:extLst>
          </p:nvPr>
        </p:nvGraphicFramePr>
        <p:xfrm>
          <a:off x="390256" y="976253"/>
          <a:ext cx="7809527" cy="568793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14912">
                  <a:extLst>
                    <a:ext uri="{9D8B030D-6E8A-4147-A177-3AD203B41FA5}">
                      <a16:colId xmlns:a16="http://schemas.microsoft.com/office/drawing/2014/main" val="2856328319"/>
                    </a:ext>
                  </a:extLst>
                </a:gridCol>
                <a:gridCol w="1818861">
                  <a:extLst>
                    <a:ext uri="{9D8B030D-6E8A-4147-A177-3AD203B41FA5}">
                      <a16:colId xmlns:a16="http://schemas.microsoft.com/office/drawing/2014/main" val="4192812742"/>
                    </a:ext>
                  </a:extLst>
                </a:gridCol>
                <a:gridCol w="839857">
                  <a:extLst>
                    <a:ext uri="{9D8B030D-6E8A-4147-A177-3AD203B41FA5}">
                      <a16:colId xmlns:a16="http://schemas.microsoft.com/office/drawing/2014/main" val="1936419238"/>
                    </a:ext>
                  </a:extLst>
                </a:gridCol>
                <a:gridCol w="795130">
                  <a:extLst>
                    <a:ext uri="{9D8B030D-6E8A-4147-A177-3AD203B41FA5}">
                      <a16:colId xmlns:a16="http://schemas.microsoft.com/office/drawing/2014/main" val="2329204297"/>
                    </a:ext>
                  </a:extLst>
                </a:gridCol>
                <a:gridCol w="1277179">
                  <a:extLst>
                    <a:ext uri="{9D8B030D-6E8A-4147-A177-3AD203B41FA5}">
                      <a16:colId xmlns:a16="http://schemas.microsoft.com/office/drawing/2014/main" val="3515331076"/>
                    </a:ext>
                  </a:extLst>
                </a:gridCol>
                <a:gridCol w="745435">
                  <a:extLst>
                    <a:ext uri="{9D8B030D-6E8A-4147-A177-3AD203B41FA5}">
                      <a16:colId xmlns:a16="http://schemas.microsoft.com/office/drawing/2014/main" val="272257757"/>
                    </a:ext>
                  </a:extLst>
                </a:gridCol>
                <a:gridCol w="1118153">
                  <a:extLst>
                    <a:ext uri="{9D8B030D-6E8A-4147-A177-3AD203B41FA5}">
                      <a16:colId xmlns:a16="http://schemas.microsoft.com/office/drawing/2014/main" val="3127279622"/>
                    </a:ext>
                  </a:extLst>
                </a:gridCol>
              </a:tblGrid>
              <a:tr h="41008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Domain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Role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Location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FTE count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Post-COLA Rate ($)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Hours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Fees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ctr"/>
                </a:tc>
                <a:extLst>
                  <a:ext uri="{0D108BD9-81ED-4DB2-BD59-A6C34878D82A}">
                    <a16:rowId xmlns:a16="http://schemas.microsoft.com/office/drawing/2014/main" val="31668544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$189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600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$113,400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83684069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$44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$61,600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399903065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Data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$55,800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30126550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ML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$264,000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71271946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Lead ML &amp; Data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$433,800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447355158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Data Scientist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$385,600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10927197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Architect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$48,200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78059688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Quality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$44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320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$28,160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159961926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Data Scientist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$264,000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682519570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Cloud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$267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$480,600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29384725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Cloud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700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$43,400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607487098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Product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Product Analyst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$167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$150,300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391128769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Manager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$330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$297,000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911313422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 Analyst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Offshore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$32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900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$28,800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629927002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Security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Sr. Security Engineer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$482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400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$192,800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1410603994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Project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Manging Director/Partner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Onshore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$562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$56,200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3407275087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Infrastructure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Hardware and Software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Cloud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$65</a:t>
                      </a:r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$46,800</a:t>
                      </a:r>
                      <a:endParaRPr lang="en-US" sz="105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1955653"/>
                  </a:ext>
                </a:extLst>
              </a:tr>
              <a:tr h="293214"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Total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19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 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10720</a:t>
                      </a:r>
                      <a:endParaRPr lang="en-US" sz="1050" b="1" i="0" u="none" strike="noStrike" cap="none" spc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$2,790,260</a:t>
                      </a:r>
                      <a:endParaRPr lang="en-US" sz="1050" b="1" i="0" u="none" strike="noStrike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80531" marR="2151" marT="61947" marB="61947" anchor="b"/>
                </a:tc>
                <a:extLst>
                  <a:ext uri="{0D108BD9-81ED-4DB2-BD59-A6C34878D82A}">
                    <a16:rowId xmlns:a16="http://schemas.microsoft.com/office/drawing/2014/main" val="20447091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3EA59B-02E4-DE57-C9CF-9CEFC016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5427"/>
              </p:ext>
            </p:extLst>
          </p:nvPr>
        </p:nvGraphicFramePr>
        <p:xfrm>
          <a:off x="8756374" y="2459731"/>
          <a:ext cx="3045370" cy="27209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3070">
                  <a:extLst>
                    <a:ext uri="{9D8B030D-6E8A-4147-A177-3AD203B41FA5}">
                      <a16:colId xmlns:a16="http://schemas.microsoft.com/office/drawing/2014/main" val="3426676608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1803471879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Helvetica" pitchFamily="2" charset="0"/>
                        </a:rPr>
                        <a:t>Role</a:t>
                      </a:r>
                      <a:endParaRPr lang="en-US" sz="1050" b="1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1" u="none" strike="noStrike" dirty="0">
                          <a:effectLst/>
                          <a:latin typeface="Helvetica" pitchFamily="2" charset="0"/>
                        </a:rPr>
                        <a:t>Skillset (preferable with Pharma industry experience)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737038518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Data Scientist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NLP, Transformer,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HuggingFace</a:t>
                      </a:r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, MLM,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RoBERTa</a:t>
                      </a:r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1991907188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Data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Python, SQL, </a:t>
                      </a:r>
                      <a:r>
                        <a:rPr lang="en-US" sz="1050" u="none" strike="noStrike" dirty="0" err="1">
                          <a:effectLst/>
                          <a:latin typeface="Helvetica" pitchFamily="2" charset="0"/>
                        </a:rPr>
                        <a:t>RDKit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4292583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ML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ML Pipeline, Deployment, Canary release, Python, Terraform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881011859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Cloud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Terraform, Ansible, CI/CD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2737189948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  <a:latin typeface="Helvetica" pitchFamily="2" charset="0"/>
                        </a:rPr>
                        <a:t>Security Engineer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  <a:latin typeface="Helvetica" pitchFamily="2" charset="0"/>
                        </a:rPr>
                        <a:t>Data and Information Security, Cloud Security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3175" marR="3175" marT="3175" marB="0" anchor="ctr"/>
                </a:tc>
                <a:extLst>
                  <a:ext uri="{0D108BD9-81ED-4DB2-BD59-A6C34878D82A}">
                    <a16:rowId xmlns:a16="http://schemas.microsoft.com/office/drawing/2014/main" val="33452962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02FBDDF-5BD6-9E82-81FD-27EA999AD61C}"/>
              </a:ext>
            </a:extLst>
          </p:cNvPr>
          <p:cNvSpPr txBox="1"/>
          <p:nvPr/>
        </p:nvSpPr>
        <p:spPr>
          <a:xfrm>
            <a:off x="298174" y="305184"/>
            <a:ext cx="5456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" pitchFamily="2" charset="0"/>
              </a:rPr>
              <a:t>Cost Table</a:t>
            </a:r>
          </a:p>
        </p:txBody>
      </p:sp>
    </p:spTree>
    <p:extLst>
      <p:ext uri="{BB962C8B-B14F-4D97-AF65-F5344CB8AC3E}">
        <p14:creationId xmlns:p14="http://schemas.microsoft.com/office/powerpoint/2010/main" val="1465422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423</Words>
  <Application>Microsoft Macintosh PowerPoint</Application>
  <PresentationFormat>Widescreen</PresentationFormat>
  <Paragraphs>161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 Meena Tamizhselvam</dc:creator>
  <cp:lastModifiedBy>Pravin Kumarappan</cp:lastModifiedBy>
  <cp:revision>7</cp:revision>
  <dcterms:created xsi:type="dcterms:W3CDTF">2023-05-01T21:35:55Z</dcterms:created>
  <dcterms:modified xsi:type="dcterms:W3CDTF">2023-05-01T23:20:53Z</dcterms:modified>
</cp:coreProperties>
</file>