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6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6AD23-6379-42A2-BAFF-637177AA39F5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52DAF-463C-48E8-8FEE-CCA493233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19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是否有必要对比多种相似度的异同和优缺点？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52DAF-463C-48E8-8FEE-CCA49323320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46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随着数据长度的增加，模型趋于相似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52DAF-463C-48E8-8FEE-CCA49323320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66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2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49529B3-AE67-48C7-B33A-34C2DC5F2CAF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F79586-030E-445E-A571-156D6D1EA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99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29B3-AE67-48C7-B33A-34C2DC5F2CAF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79586-030E-445E-A571-156D6D1EA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4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29B3-AE67-48C7-B33A-34C2DC5F2CAF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79586-030E-445E-A571-156D6D1EA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78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2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29B3-AE67-48C7-B33A-34C2DC5F2CAF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79586-030E-445E-A571-156D6D1EA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053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29B3-AE67-48C7-B33A-34C2DC5F2CAF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79586-030E-445E-A571-156D6D1EA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9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B40B-C52D-4749-9FC0-EB6C1BEB07E7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880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B4DC-21B6-4A40-B8C1-ABF6980F4070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055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1BE3-E198-4B63-BEBD-F001681E0E92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04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884C-8C68-4872-85A9-70EC8F717416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523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CC9E-0C6D-4365-B76A-F07D93AF1347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98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D686-2631-43FA-8D85-E722FB955452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23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29B3-AE67-48C7-B33A-34C2DC5F2CAF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79586-030E-445E-A571-156D6D1EA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3264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4A43-4C76-44EE-AA96-452B9E8B0342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15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D7D4-6F39-4765-97DC-8565B7552ECD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130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4F43-C703-47FA-B732-F51F40E01B1D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919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71A6-7E0D-4B3D-838E-F8C24A255F29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69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66FF-2FE5-4157-8A1B-8CB6ADB8F3AD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4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29B3-AE67-48C7-B33A-34C2DC5F2CAF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79586-030E-445E-A571-156D6D1EA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85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29B3-AE67-48C7-B33A-34C2DC5F2CAF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79586-030E-445E-A571-156D6D1EA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46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29B3-AE67-48C7-B33A-34C2DC5F2CAF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79586-030E-445E-A571-156D6D1EA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99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29B3-AE67-48C7-B33A-34C2DC5F2CAF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79586-030E-445E-A571-156D6D1EA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24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29B3-AE67-48C7-B33A-34C2DC5F2CAF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79586-030E-445E-A571-156D6D1EA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29B3-AE67-48C7-B33A-34C2DC5F2CAF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79586-030E-445E-A571-156D6D1EA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09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29B3-AE67-48C7-B33A-34C2DC5F2CAF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79586-030E-445E-A571-156D6D1EA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3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9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F49529B3-AE67-48C7-B33A-34C2DC5F2CAF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4120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412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ffectLst/>
              </a:defRPr>
            </a:lvl1pPr>
          </a:lstStyle>
          <a:p>
            <a:fld id="{C7F79586-030E-445E-A571-156D6D1EA76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199" name="图片 6" descr="图片1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" y="533400"/>
            <a:ext cx="90217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790057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9C8A-BC34-40F9-A0C2-C36076C80B22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0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 smtClean="0"/>
              <a:t>模型相似度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混沌关联维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zh-CN" altLang="en-US" dirty="0" smtClean="0"/>
              <a:t>庞人铭</a:t>
            </a:r>
            <a:endParaRPr lang="en-US" altLang="zh-CN" dirty="0" smtClean="0"/>
          </a:p>
          <a:p>
            <a:r>
              <a:rPr lang="en-US" altLang="zh-CN" dirty="0" smtClean="0"/>
              <a:t>2016-10-11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尝试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将训练集取前</a:t>
            </a:r>
            <a:r>
              <a:rPr lang="en-US" altLang="zh-CN" dirty="0" smtClean="0"/>
              <a:t>5</a:t>
            </a:r>
            <a:r>
              <a:rPr lang="zh-CN" altLang="en-US" dirty="0" smtClean="0"/>
              <a:t>天，测试集取相邻的后</a:t>
            </a:r>
            <a:r>
              <a:rPr lang="en-US" altLang="zh-CN" dirty="0" smtClean="0"/>
              <a:t>5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45" y="2176782"/>
            <a:ext cx="5942330" cy="4605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420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类比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曲线？</a:t>
            </a:r>
            <a:endParaRPr lang="zh-CN" altLang="en-US" dirty="0"/>
          </a:p>
        </p:txBody>
      </p:sp>
      <p:pic>
        <p:nvPicPr>
          <p:cNvPr id="1026" name="Picture 2" descr="http://a.hiphotos.baidu.com/zhidao/pic/item/b17eca8065380cd709f65804a344ad345882816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683" y="2676944"/>
            <a:ext cx="4866667" cy="33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r.hit.edu.cn/~jguo/roc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03" y="2076450"/>
            <a:ext cx="3949261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268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目标和方向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可否设阈值</a:t>
            </a:r>
            <a:r>
              <a:rPr lang="zh-CN" altLang="zh-CN" sz="2000" dirty="0" smtClean="0"/>
              <a:t>动态</a:t>
            </a:r>
            <a:r>
              <a:rPr lang="zh-CN" altLang="zh-CN" sz="2000" dirty="0"/>
              <a:t>改变高炉数据集长度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平稳的</a:t>
            </a:r>
            <a:r>
              <a:rPr lang="zh-CN" altLang="en-US" sz="2000" dirty="0"/>
              <a:t>炉况</a:t>
            </a:r>
            <a:r>
              <a:rPr lang="zh-CN" altLang="zh-CN" sz="2000" dirty="0" smtClean="0"/>
              <a:t>用</a:t>
            </a:r>
            <a:r>
              <a:rPr lang="zh-CN" altLang="zh-CN" sz="2000" dirty="0"/>
              <a:t>较短的数据</a:t>
            </a:r>
            <a:r>
              <a:rPr lang="zh-CN" altLang="zh-CN" sz="2000" dirty="0" smtClean="0"/>
              <a:t>集</a:t>
            </a:r>
            <a:r>
              <a:rPr lang="zh-CN" altLang="en-US" sz="2000" dirty="0" smtClean="0"/>
              <a:t>建模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可以更快更新迭代，</a:t>
            </a:r>
            <a:r>
              <a:rPr lang="zh-CN" altLang="zh-CN" sz="2000" dirty="0" smtClean="0"/>
              <a:t>遇到</a:t>
            </a:r>
            <a:r>
              <a:rPr lang="zh-CN" altLang="zh-CN" sz="2000" dirty="0"/>
              <a:t>工况漂移</a:t>
            </a:r>
            <a:r>
              <a:rPr lang="zh-CN" altLang="zh-CN" sz="2000" dirty="0" smtClean="0"/>
              <a:t>时</a:t>
            </a:r>
            <a:r>
              <a:rPr lang="zh-CN" altLang="zh-CN" sz="2000" dirty="0"/>
              <a:t>更加容易</a:t>
            </a:r>
            <a:r>
              <a:rPr lang="zh-CN" altLang="zh-CN" sz="2000" dirty="0" smtClean="0"/>
              <a:t>跟上，</a:t>
            </a:r>
            <a:r>
              <a:rPr lang="zh-CN" altLang="zh-CN" sz="2000" dirty="0"/>
              <a:t>同时又保证数据集足够小的可行域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不</a:t>
            </a:r>
            <a:r>
              <a:rPr lang="zh-CN" altLang="zh-CN" sz="2000" dirty="0"/>
              <a:t>平稳的高炉用更长的数据</a:t>
            </a:r>
            <a:r>
              <a:rPr lang="zh-CN" altLang="zh-CN" sz="2000" dirty="0" smtClean="0"/>
              <a:t>集</a:t>
            </a:r>
            <a:r>
              <a:rPr lang="zh-CN" altLang="en-US" sz="2000" dirty="0" smtClean="0"/>
              <a:t>建模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有更大的可行域空间和更平缓的更新过程。</a:t>
            </a:r>
          </a:p>
          <a:p>
            <a:r>
              <a:rPr lang="zh-CN" altLang="en-US" sz="2000" dirty="0" smtClean="0"/>
              <a:t>可否用于判断当前工况稳定性，以便不同工况下采用不同的迭代更新策略。</a:t>
            </a:r>
            <a:endParaRPr lang="en-US" altLang="zh-CN" sz="2000" dirty="0" smtClean="0"/>
          </a:p>
          <a:p>
            <a:r>
              <a:rPr lang="zh-CN" altLang="en-US" sz="2000" dirty="0" smtClean="0"/>
              <a:t>对比分析不同相似度的异同，以及提出一些新的相似度计算方法？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32240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混沌关联维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嵌入维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数据矩阵</a:t>
            </a:r>
            <a:endParaRPr lang="en-US" altLang="zh-CN" dirty="0" smtClean="0"/>
          </a:p>
          <a:p>
            <a:r>
              <a:rPr lang="zh-CN" altLang="en-US" dirty="0"/>
              <a:t>关联</a:t>
            </a:r>
            <a:r>
              <a:rPr lang="zh-CN" altLang="en-US" dirty="0" smtClean="0"/>
              <a:t>维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系统阶次</a:t>
            </a:r>
            <a:endParaRPr lang="en-US" altLang="zh-CN" dirty="0" smtClean="0"/>
          </a:p>
          <a:p>
            <a:r>
              <a:rPr lang="en-US" altLang="zh-CN" dirty="0" smtClean="0"/>
              <a:t>GP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599" y="3337242"/>
            <a:ext cx="2056413" cy="85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09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关联维的计算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98" y="3073832"/>
            <a:ext cx="4479727" cy="33696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836" y="1795728"/>
            <a:ext cx="4589964" cy="34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98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关联维的用处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直接用于故障诊断</a:t>
            </a:r>
            <a:endParaRPr lang="en-US" altLang="zh-CN" dirty="0" smtClean="0"/>
          </a:p>
          <a:p>
            <a:r>
              <a:rPr lang="zh-CN" altLang="en-US" dirty="0"/>
              <a:t>决定</a:t>
            </a:r>
            <a:r>
              <a:rPr lang="zh-CN" altLang="en-US" dirty="0" smtClean="0"/>
              <a:t>用于预测的数据长度</a:t>
            </a:r>
            <a:endParaRPr lang="en-US" altLang="zh-CN" dirty="0" smtClean="0"/>
          </a:p>
          <a:p>
            <a:r>
              <a:rPr lang="zh-CN" altLang="en-US" dirty="0" smtClean="0"/>
              <a:t>混沌效应的检验已经有相关文献做了一些研究：</a:t>
            </a:r>
            <a:endParaRPr lang="en-US" altLang="zh-CN" dirty="0" smtClean="0"/>
          </a:p>
          <a:p>
            <a:pPr lvl="1"/>
            <a:r>
              <a:rPr lang="zh-CN" altLang="en-US" sz="2000" dirty="0"/>
              <a:t>高炉铁水硅含量时间序列在其演化过程中</a:t>
            </a:r>
            <a:r>
              <a:rPr lang="zh-CN" altLang="en-US" sz="2000" dirty="0" smtClean="0"/>
              <a:t>具有正</a:t>
            </a:r>
            <a:r>
              <a:rPr lang="zh-CN" altLang="en-US" sz="2000" dirty="0"/>
              <a:t>的最大</a:t>
            </a:r>
            <a:r>
              <a:rPr lang="en-US" altLang="zh-CN" sz="2000" dirty="0" err="1"/>
              <a:t>Lyapunov</a:t>
            </a:r>
            <a:r>
              <a:rPr lang="en-US" altLang="zh-CN" sz="2000" dirty="0"/>
              <a:t> </a:t>
            </a:r>
            <a:r>
              <a:rPr lang="zh-CN" altLang="en-US" sz="2000" dirty="0"/>
              <a:t>指数</a:t>
            </a:r>
            <a:r>
              <a:rPr lang="en-US" altLang="zh-CN" sz="2000" dirty="0"/>
              <a:t>[13]</a:t>
            </a:r>
            <a:r>
              <a:rPr lang="zh-CN" altLang="en-US" sz="2000" dirty="0"/>
              <a:t>、预测熵为大于</a:t>
            </a:r>
            <a:r>
              <a:rPr lang="en-US" altLang="zh-CN" sz="2000" dirty="0"/>
              <a:t>0 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有限值</a:t>
            </a:r>
            <a:r>
              <a:rPr lang="en-US" altLang="zh-CN" sz="2000" dirty="0"/>
              <a:t>[14]</a:t>
            </a:r>
            <a:r>
              <a:rPr lang="zh-CN" altLang="en-US" sz="2000" dirty="0"/>
              <a:t>、关联维数存在且为分数</a:t>
            </a:r>
            <a:r>
              <a:rPr lang="en-US" altLang="zh-CN" sz="2000" dirty="0"/>
              <a:t>[15],</a:t>
            </a:r>
          </a:p>
          <a:p>
            <a:pPr lvl="1"/>
            <a:r>
              <a:rPr lang="en-US" altLang="zh-CN" sz="1400" dirty="0" smtClean="0"/>
              <a:t>Gao </a:t>
            </a:r>
            <a:r>
              <a:rPr lang="en-US" altLang="zh-CN" sz="1400" dirty="0"/>
              <a:t>C H, Zhou Z M, Qian J X. Chaotic identification and prediction of silicon content in hot metal[J]. Journal of Iron and Steel Research International, 2005, 12(5): 3-5</a:t>
            </a:r>
            <a:r>
              <a:rPr lang="en-US" altLang="zh-CN" sz="1400" dirty="0" smtClean="0"/>
              <a:t>.</a:t>
            </a:r>
          </a:p>
          <a:p>
            <a:pPr lvl="1"/>
            <a:r>
              <a:rPr lang="en-US" altLang="zh-CN" sz="1400" dirty="0"/>
              <a:t>Gao C, Zhou Z, Chen J. Assessing the predictability for blast furnace system through nonlinear time series analysis[J]. Industrial &amp; Engineering Chemistry Research, 2008, 47(9): 3037-3045</a:t>
            </a:r>
            <a:r>
              <a:rPr lang="en-US" altLang="zh-CN" sz="1400" dirty="0" smtClean="0"/>
              <a:t>.</a:t>
            </a:r>
          </a:p>
          <a:p>
            <a:pPr lvl="1"/>
            <a:r>
              <a:rPr lang="en-US" altLang="zh-CN" sz="1400" dirty="0" err="1"/>
              <a:t>Chuanhou</a:t>
            </a:r>
            <a:r>
              <a:rPr lang="en-US" altLang="zh-CN" sz="1400" dirty="0"/>
              <a:t> G A O. LIU </a:t>
            </a:r>
            <a:r>
              <a:rPr lang="en-US" altLang="zh-CN" sz="1400" dirty="0" err="1"/>
              <a:t>Xiangguan</a:t>
            </a:r>
            <a:r>
              <a:rPr lang="en-US" altLang="zh-CN" sz="1400" dirty="0"/>
              <a:t> Department of Mathematics, Zhejiang University, Hangzhou 310027; CHAOTIC IDENTIFICATION OF BF IRONMAKING PROCESS I. The Calculation of Saturated Correlative Dimension </a:t>
            </a:r>
            <a:r>
              <a:rPr lang="en-US" altLang="zh-CN" sz="1400" dirty="0" smtClean="0"/>
              <a:t>[J</a:t>
            </a:r>
            <a:r>
              <a:rPr lang="en-US" altLang="zh-CN" sz="1400" dirty="0"/>
              <a:t>]. </a:t>
            </a:r>
            <a:r>
              <a:rPr lang="en-US" altLang="zh-CN" sz="1400" dirty="0" err="1"/>
              <a:t>Acta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Metallrugica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Sinica</a:t>
            </a:r>
            <a:r>
              <a:rPr lang="en-US" altLang="zh-CN" sz="1400" dirty="0"/>
              <a:t>, 2004, 4.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865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目标和方向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关联</a:t>
            </a:r>
            <a:r>
              <a:rPr lang="zh-CN" altLang="en-US" dirty="0" smtClean="0"/>
              <a:t>维是否能够预测故障（已有相关文献，意义不大？）</a:t>
            </a:r>
            <a:endParaRPr lang="en-US" altLang="zh-CN" dirty="0" smtClean="0"/>
          </a:p>
          <a:p>
            <a:r>
              <a:rPr lang="zh-CN" altLang="en-US" dirty="0" smtClean="0"/>
              <a:t>用关联维确定</a:t>
            </a:r>
            <a:r>
              <a:rPr lang="en-US" altLang="zh-CN" dirty="0" smtClean="0"/>
              <a:t>PCA</a:t>
            </a:r>
            <a:r>
              <a:rPr lang="zh-CN" altLang="en-US" dirty="0" smtClean="0"/>
              <a:t>训练数据长度：关联维远小于多元统计分析方法所用数据长度</a:t>
            </a:r>
            <a:endParaRPr lang="en-US" altLang="zh-CN" dirty="0" smtClean="0"/>
          </a:p>
          <a:p>
            <a:r>
              <a:rPr lang="zh-CN" altLang="en-US" dirty="0" smtClean="0"/>
              <a:t>受到关联维启发的新方法？还在熟悉相关理论和探索。。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43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模型相似度</a:t>
            </a:r>
            <a:endParaRPr lang="en-US" altLang="zh-CN" dirty="0"/>
          </a:p>
          <a:p>
            <a:r>
              <a:rPr lang="zh-CN" altLang="en-US" dirty="0" smtClean="0"/>
              <a:t>混沌关联维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01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模型相似度分类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PCA</a:t>
            </a:r>
            <a:r>
              <a:rPr lang="zh-CN" altLang="en-US" dirty="0" smtClean="0"/>
              <a:t>模型关注的要素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、方向：样本应集中分布在主元方向</a:t>
            </a:r>
            <a:r>
              <a:rPr lang="en-US" altLang="zh-CN" dirty="0" smtClean="0"/>
              <a:t>or</a:t>
            </a:r>
            <a:r>
              <a:rPr lang="zh-CN" altLang="en-US" dirty="0" smtClean="0"/>
              <a:t>主元线性子空间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对应统计量：</a:t>
            </a:r>
            <a:r>
              <a:rPr lang="en-US" altLang="zh-CN" dirty="0" smtClean="0"/>
              <a:t>SPE</a:t>
            </a:r>
          </a:p>
          <a:p>
            <a:pPr lvl="2"/>
            <a:r>
              <a:rPr lang="zh-CN" altLang="en-US" dirty="0" smtClean="0"/>
              <a:t>对应相似度：狭义</a:t>
            </a:r>
            <a:r>
              <a:rPr lang="en-US" altLang="zh-CN" dirty="0" smtClean="0"/>
              <a:t>or</a:t>
            </a:r>
            <a:r>
              <a:rPr lang="zh-CN" altLang="en-US" dirty="0" smtClean="0"/>
              <a:t>广义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、大小：样本在主元空间分布的范围有限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对应统计量：</a:t>
            </a:r>
            <a:r>
              <a:rPr lang="en-US" altLang="zh-CN" dirty="0" smtClean="0"/>
              <a:t>T2</a:t>
            </a:r>
          </a:p>
          <a:p>
            <a:pPr lvl="2"/>
            <a:r>
              <a:rPr lang="zh-CN" altLang="en-US" dirty="0" smtClean="0"/>
              <a:t>对应相似度：暂无，考虑面积</a:t>
            </a:r>
            <a:r>
              <a:rPr lang="en-US" altLang="zh-CN" dirty="0" smtClean="0"/>
              <a:t>/</a:t>
            </a:r>
            <a:r>
              <a:rPr lang="zh-CN" altLang="en-US" dirty="0" smtClean="0"/>
              <a:t>体积交集比例、交叉熵、凸包互相包含的个数。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87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数据长度与模型稳定性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总之，模型相似度的度量方式可以有很多，但最终都会给出一个相似度，重要的是用处？</a:t>
            </a:r>
            <a:endParaRPr lang="en-US" altLang="zh-CN" dirty="0" smtClean="0"/>
          </a:p>
          <a:p>
            <a:r>
              <a:rPr lang="zh-CN" altLang="en-US" dirty="0" smtClean="0"/>
              <a:t>关注现有异常炉况检测系统可以改进的地方：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如何确定建模使用的数据集长度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模型迭代更新条件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如何判断当前工况稳定性（漂移、波动）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666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尝试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 smtClean="0"/>
                  <a:t>猜想：随着建模数据长度的增加，模型趋于稳定，主元方向变化越来越小。</a:t>
                </a:r>
                <a:endParaRPr lang="en-US" altLang="zh-CN" sz="2400" dirty="0" smtClean="0"/>
              </a:p>
              <a:p>
                <a:r>
                  <a:rPr lang="zh-CN" altLang="zh-CN" sz="2400" dirty="0" smtClean="0"/>
                  <a:t>训练集</a:t>
                </a:r>
                <a:r>
                  <a:rPr lang="zh-CN" altLang="zh-CN" sz="2400" dirty="0"/>
                  <a:t>和测试集选取同样的</a:t>
                </a:r>
                <a:r>
                  <a:rPr lang="en-US" altLang="zh-CN" sz="2400" dirty="0"/>
                  <a:t>10</a:t>
                </a:r>
                <a:r>
                  <a:rPr lang="zh-CN" altLang="zh-CN" sz="2400" dirty="0"/>
                  <a:t>天数据：</a:t>
                </a:r>
                <a:r>
                  <a:rPr lang="en-US" altLang="zh-CN" sz="2400" dirty="0"/>
                  <a:t>3</a:t>
                </a:r>
                <a:r>
                  <a:rPr lang="zh-CN" altLang="zh-CN" sz="2400" dirty="0"/>
                  <a:t>号高炉</a:t>
                </a:r>
                <a:r>
                  <a:rPr lang="en-US" altLang="zh-CN" sz="2400" dirty="0"/>
                  <a:t>2012-12-01~2012-12-11</a:t>
                </a:r>
                <a:r>
                  <a:rPr lang="zh-CN" altLang="zh-CN" sz="2400" dirty="0"/>
                  <a:t>，表示为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/>
                      <m:t>x</m:t>
                    </m:r>
                    <m:r>
                      <a:rPr lang="en-US" altLang="zh-CN" sz="2400"/>
                      <m:t>(</m:t>
                    </m:r>
                    <m:r>
                      <m:rPr>
                        <m:sty m:val="p"/>
                      </m:rPr>
                      <a:rPr lang="en-US" altLang="zh-CN" sz="2400"/>
                      <m:t>N</m:t>
                    </m:r>
                    <m:r>
                      <a:rPr lang="en-US" altLang="zh-CN" sz="2400"/>
                      <m:t>,</m:t>
                    </m:r>
                    <m:r>
                      <m:rPr>
                        <m:sty m:val="p"/>
                      </m:rPr>
                      <a:rPr lang="en-US" altLang="zh-CN" sz="2400"/>
                      <m:t>M</m:t>
                    </m:r>
                    <m:r>
                      <a:rPr lang="en-US" altLang="zh-CN" sz="2400"/>
                      <m:t>)</m:t>
                    </m:r>
                  </m:oMath>
                </a14:m>
                <a:r>
                  <a:rPr lang="zh-CN" altLang="zh-CN" sz="2400" dirty="0"/>
                  <a:t>，其中</a:t>
                </a:r>
                <a:r>
                  <a:rPr lang="en-US" altLang="zh-CN" sz="2400" dirty="0"/>
                  <a:t>N</a:t>
                </a:r>
                <a:r>
                  <a:rPr lang="zh-CN" altLang="zh-CN" sz="2400" dirty="0"/>
                  <a:t>为数据长度，</a:t>
                </a:r>
                <a:r>
                  <a:rPr lang="en-US" altLang="zh-CN" sz="2400" dirty="0"/>
                  <a:t>M</a:t>
                </a:r>
                <a:r>
                  <a:rPr lang="zh-CN" altLang="zh-CN" sz="2400" dirty="0"/>
                  <a:t>为变量维数。</a:t>
                </a:r>
              </a:p>
              <a:p>
                <a:r>
                  <a:rPr lang="zh-CN" altLang="zh-CN" sz="2400" dirty="0"/>
                  <a:t>训练集用</a:t>
                </a:r>
                <a:r>
                  <a:rPr lang="en-US" altLang="zh-CN" sz="2400" dirty="0"/>
                  <a:t>10</a:t>
                </a:r>
                <a:r>
                  <a:rPr lang="zh-CN" altLang="zh-CN" sz="2400" dirty="0"/>
                  <a:t>天数据建一个</a:t>
                </a:r>
                <a:r>
                  <a:rPr lang="en-US" altLang="zh-CN" sz="2400" dirty="0"/>
                  <a:t>PCA</a:t>
                </a:r>
                <a:r>
                  <a:rPr lang="zh-CN" altLang="zh-CN" sz="2400" dirty="0"/>
                  <a:t>模型，测试集依次选取长度为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/>
                          <m:t>δ</m:t>
                        </m:r>
                        <m:r>
                          <a:rPr lang="en-US" altLang="zh-CN" sz="2400"/>
                          <m:t>, 2</m:t>
                        </m:r>
                        <m:r>
                          <m:rPr>
                            <m:sty m:val="p"/>
                          </m:rPr>
                          <a:rPr lang="en-US" altLang="zh-CN" sz="2400"/>
                          <m:t>δ</m:t>
                        </m:r>
                        <m:r>
                          <a:rPr lang="en-US" altLang="zh-CN" sz="2400"/>
                          <m:t>, 3</m:t>
                        </m:r>
                        <m:r>
                          <m:rPr>
                            <m:sty m:val="p"/>
                          </m:rPr>
                          <a:rPr lang="en-US" altLang="zh-CN" sz="2400"/>
                          <m:t>δ</m:t>
                        </m:r>
                        <m:r>
                          <a:rPr lang="en-US" altLang="zh-CN" sz="2400"/>
                          <m:t>, …,</m:t>
                        </m:r>
                        <m:r>
                          <m:rPr>
                            <m:sty m:val="p"/>
                          </m:rPr>
                          <a:rPr lang="en-US" altLang="zh-CN" sz="2400"/>
                          <m:t>N</m:t>
                        </m:r>
                        <m:r>
                          <a:rPr lang="en-US" altLang="zh-CN" sz="2400"/>
                          <m:t> </m:t>
                        </m:r>
                      </m:e>
                    </m:d>
                  </m:oMath>
                </a14:m>
                <a:r>
                  <a:rPr lang="zh-CN" altLang="zh-CN" sz="2400" dirty="0"/>
                  <a:t>的数据建模，分别与训练集比较模型</a:t>
                </a:r>
                <a:r>
                  <a:rPr lang="zh-CN" altLang="zh-CN" sz="2400" dirty="0" smtClean="0"/>
                  <a:t>相似度</a:t>
                </a:r>
                <a:r>
                  <a:rPr lang="zh-CN" altLang="en-US" sz="2400" dirty="0" smtClean="0"/>
                  <a:t>。</a:t>
                </a:r>
                <a:endParaRPr lang="zh-CN" altLang="zh-CN" sz="2400" dirty="0"/>
              </a:p>
              <a:p>
                <a:r>
                  <a:rPr lang="zh-CN" altLang="zh-CN" sz="2400" dirty="0"/>
                  <a:t>对于</a:t>
                </a:r>
                <a:r>
                  <a:rPr lang="zh-CN" altLang="zh-CN" sz="2400" dirty="0"/>
                  <a:t>长度为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kδ</m:t>
                    </m:r>
                  </m:oMath>
                </a14:m>
                <a:r>
                  <a:rPr lang="zh-CN" altLang="zh-CN" sz="2400" dirty="0"/>
                  <a:t>的建模数据，从</a:t>
                </a:r>
                <a14:m>
                  <m:oMath xmlns:m="http://schemas.openxmlformats.org/officeDocument/2006/math">
                    <m:r>
                      <a:rPr lang="zh-CN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1: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kδ</m:t>
                    </m:r>
                  </m:oMath>
                </a14:m>
                <a:r>
                  <a:rPr lang="zh-CN" altLang="zh-CN" sz="2400" dirty="0"/>
                  <a:t>，然后向后每次更新</a:t>
                </a:r>
                <a:r>
                  <a:rPr lang="en-US" altLang="zh-CN" sz="2400" dirty="0"/>
                  <a:t>10%</a:t>
                </a:r>
                <a:r>
                  <a:rPr lang="zh-CN" altLang="zh-CN" sz="2400" dirty="0"/>
                  <a:t>的数据，直至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kδ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zh-CN" sz="2400" dirty="0"/>
                  <a:t>，分别计算这些模型与训练集的相似度，再取平均值，作为该长度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kδ</m:t>
                    </m:r>
                  </m:oMath>
                </a14:m>
                <a:r>
                  <a:rPr lang="zh-CN" altLang="zh-CN" sz="2400" dirty="0"/>
                  <a:t>的测试集与训练集模型相似度</a:t>
                </a:r>
                <a:r>
                  <a:rPr lang="zh-CN" altLang="zh-CN" sz="2400" dirty="0"/>
                  <a:t>。</a:t>
                </a:r>
                <a:endParaRPr lang="en-US" altLang="zh-CN" sz="2800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" t="-1077" r="-296" b="-6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1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尝试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2392" b="15750"/>
          <a:stretch/>
        </p:blipFill>
        <p:spPr>
          <a:xfrm>
            <a:off x="1236750" y="1534441"/>
            <a:ext cx="6507075" cy="532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6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尝试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随着测试集建模数据长度的增加，模型迅速趋于最终模型。</a:t>
            </a:r>
            <a:endParaRPr lang="en-US" altLang="zh-CN" dirty="0" smtClean="0"/>
          </a:p>
          <a:p>
            <a:r>
              <a:rPr lang="zh-CN" altLang="en-US" dirty="0" smtClean="0"/>
              <a:t>曲线十分光滑，可能存在某些规律，需要进一步研究该曲线。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9363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尝试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比较不同时间点相同时长的曲线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44" y="2176782"/>
            <a:ext cx="5951855" cy="4585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010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尝试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比较相同时间点不同时长的曲线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44" y="2171700"/>
            <a:ext cx="6370955" cy="4520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3952510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自定义 1">
      <a:dk1>
        <a:srgbClr val="5D0CFF"/>
      </a:dk1>
      <a:lt1>
        <a:srgbClr val="001428"/>
      </a:lt1>
      <a:dk2>
        <a:srgbClr val="95FF95"/>
      </a:dk2>
      <a:lt2>
        <a:srgbClr val="001428"/>
      </a:lt2>
      <a:accent1>
        <a:srgbClr val="00CC99"/>
      </a:accent1>
      <a:accent2>
        <a:srgbClr val="007825"/>
      </a:accent2>
      <a:accent3>
        <a:srgbClr val="AAB4AA"/>
      </a:accent3>
      <a:accent4>
        <a:srgbClr val="DADADA"/>
      </a:accent4>
      <a:accent5>
        <a:srgbClr val="AAE2CA"/>
      </a:accent5>
      <a:accent6>
        <a:srgbClr val="006C20"/>
      </a:accent6>
      <a:hlink>
        <a:srgbClr val="9966FF"/>
      </a:hlink>
      <a:folHlink>
        <a:srgbClr val="99CCFF"/>
      </a:folHlink>
    </a:clrScheme>
    <a:fontScheme name="Map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A6E7A6B5-397B-4DEA-A228-B2FFFCD23BCE}" vid="{A21A23D5-5700-41A7-8791-AB62C9A350AD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1660</TotalTime>
  <Words>683</Words>
  <Application>Microsoft Office PowerPoint</Application>
  <PresentationFormat>全屏显示(4:3)</PresentationFormat>
  <Paragraphs>63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宋体</vt:lpstr>
      <vt:lpstr>Arial</vt:lpstr>
      <vt:lpstr>Calibri</vt:lpstr>
      <vt:lpstr>Cambria Math</vt:lpstr>
      <vt:lpstr>Times New Roman</vt:lpstr>
      <vt:lpstr>Wingdings</vt:lpstr>
      <vt:lpstr>主题1</vt:lpstr>
      <vt:lpstr>自定义设计方案</vt:lpstr>
      <vt:lpstr>模型相似度&amp;混沌关联维</vt:lpstr>
      <vt:lpstr>目录</vt:lpstr>
      <vt:lpstr>模型相似度分类</vt:lpstr>
      <vt:lpstr>数据长度与模型稳定性</vt:lpstr>
      <vt:lpstr>尝试1</vt:lpstr>
      <vt:lpstr>尝试1</vt:lpstr>
      <vt:lpstr>尝试1：结论</vt:lpstr>
      <vt:lpstr>尝试2</vt:lpstr>
      <vt:lpstr>尝试3</vt:lpstr>
      <vt:lpstr>尝试4</vt:lpstr>
      <vt:lpstr>类比ROC曲线？</vt:lpstr>
      <vt:lpstr>目标和方向</vt:lpstr>
      <vt:lpstr>混沌关联维</vt:lpstr>
      <vt:lpstr>关联维的计算</vt:lpstr>
      <vt:lpstr>关联维的用处</vt:lpstr>
      <vt:lpstr>目标和方向</vt:lpstr>
    </vt:vector>
  </TitlesOfParts>
  <Company>清华大学自动化系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庞人铭</dc:creator>
  <cp:lastModifiedBy> 庞人铭</cp:lastModifiedBy>
  <cp:revision>65</cp:revision>
  <dcterms:created xsi:type="dcterms:W3CDTF">2016-10-10T02:37:40Z</dcterms:created>
  <dcterms:modified xsi:type="dcterms:W3CDTF">2016-10-11T06:19:42Z</dcterms:modified>
</cp:coreProperties>
</file>