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70" r:id="rId3"/>
    <p:sldId id="292" r:id="rId4"/>
    <p:sldId id="293" r:id="rId5"/>
    <p:sldId id="266" r:id="rId6"/>
    <p:sldId id="269" r:id="rId7"/>
    <p:sldId id="296" r:id="rId8"/>
    <p:sldId id="286" r:id="rId9"/>
    <p:sldId id="294" r:id="rId10"/>
    <p:sldId id="260" r:id="rId11"/>
    <p:sldId id="268" r:id="rId12"/>
    <p:sldId id="271" r:id="rId13"/>
    <p:sldId id="276" r:id="rId14"/>
    <p:sldId id="280" r:id="rId15"/>
    <p:sldId id="287" r:id="rId16"/>
    <p:sldId id="283" r:id="rId17"/>
    <p:sldId id="284" r:id="rId18"/>
    <p:sldId id="288" r:id="rId19"/>
    <p:sldId id="272" r:id="rId20"/>
    <p:sldId id="278" r:id="rId21"/>
    <p:sldId id="277" r:id="rId22"/>
    <p:sldId id="279" r:id="rId23"/>
    <p:sldId id="273" r:id="rId24"/>
    <p:sldId id="289" r:id="rId25"/>
    <p:sldId id="274" r:id="rId26"/>
    <p:sldId id="295" r:id="rId27"/>
    <p:sldId id="290" r:id="rId28"/>
    <p:sldId id="291" r:id="rId29"/>
    <p:sldId id="257" r:id="rId30"/>
    <p:sldId id="275" r:id="rId31"/>
    <p:sldId id="262"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500" autoAdjust="0"/>
  </p:normalViewPr>
  <p:slideViewPr>
    <p:cSldViewPr snapToGrid="0">
      <p:cViewPr varScale="1">
        <p:scale>
          <a:sx n="44" d="100"/>
          <a:sy n="44" d="100"/>
        </p:scale>
        <p:origin x="7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740B5-2598-494E-A2E0-B116B57B1FEF}" type="datetimeFigureOut">
              <a:rPr lang="zh-CN" altLang="en-US" smtClean="0"/>
              <a:t>2015/10/15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58054-39BD-4AE9-9829-39FA46130BAF}" type="slidenum">
              <a:rPr lang="zh-CN" altLang="en-US" smtClean="0"/>
              <a:t>‹#›</a:t>
            </a:fld>
            <a:endParaRPr lang="zh-CN" altLang="en-US"/>
          </a:p>
        </p:txBody>
      </p:sp>
    </p:spTree>
    <p:extLst>
      <p:ext uri="{BB962C8B-B14F-4D97-AF65-F5344CB8AC3E}">
        <p14:creationId xmlns:p14="http://schemas.microsoft.com/office/powerpoint/2010/main" val="1725104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响应叶老师很久以前的号召，来给大家做一个关于大数据的汇报</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a:t>
            </a:fld>
            <a:endParaRPr lang="zh-CN" altLang="en-US"/>
          </a:p>
        </p:txBody>
      </p:sp>
    </p:spTree>
    <p:extLst>
      <p:ext uri="{BB962C8B-B14F-4D97-AF65-F5344CB8AC3E}">
        <p14:creationId xmlns:p14="http://schemas.microsoft.com/office/powerpoint/2010/main" val="4196909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F4CD3-16EB-4930-86AD-74B9E432378E}" type="slidenum">
              <a:rPr lang="zh-CN" altLang="en-US" smtClean="0"/>
              <a:t>10</a:t>
            </a:fld>
            <a:endParaRPr lang="zh-CN" altLang="en-US"/>
          </a:p>
        </p:txBody>
      </p:sp>
    </p:spTree>
    <p:extLst>
      <p:ext uri="{BB962C8B-B14F-4D97-AF65-F5344CB8AC3E}">
        <p14:creationId xmlns:p14="http://schemas.microsoft.com/office/powerpoint/2010/main" val="252357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大数据不是万能的</a:t>
            </a:r>
            <a:endParaRPr lang="en-US" altLang="zh-CN" dirty="0" smtClean="0"/>
          </a:p>
          <a:p>
            <a:r>
              <a:rPr lang="zh-CN" altLang="en-US" dirty="0" smtClean="0"/>
              <a:t>也不是啥都能叫大数据</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11</a:t>
            </a:fld>
            <a:endParaRPr lang="zh-CN" altLang="en-US"/>
          </a:p>
        </p:txBody>
      </p:sp>
    </p:spTree>
    <p:extLst>
      <p:ext uri="{BB962C8B-B14F-4D97-AF65-F5344CB8AC3E}">
        <p14:creationId xmlns:p14="http://schemas.microsoft.com/office/powerpoint/2010/main" val="3688811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58054-39BD-4AE9-9829-39FA46130BAF}" type="slidenum">
              <a:rPr lang="zh-CN" altLang="en-US" smtClean="0"/>
              <a:t>12</a:t>
            </a:fld>
            <a:endParaRPr lang="zh-CN" altLang="en-US"/>
          </a:p>
        </p:txBody>
      </p:sp>
    </p:spTree>
    <p:extLst>
      <p:ext uri="{BB962C8B-B14F-4D97-AF65-F5344CB8AC3E}">
        <p14:creationId xmlns:p14="http://schemas.microsoft.com/office/powerpoint/2010/main" val="3967927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14</a:t>
            </a:fld>
            <a:endParaRPr lang="zh-CN" altLang="en-US"/>
          </a:p>
        </p:txBody>
      </p:sp>
    </p:spTree>
    <p:extLst>
      <p:ext uri="{BB962C8B-B14F-4D97-AF65-F5344CB8AC3E}">
        <p14:creationId xmlns:p14="http://schemas.microsoft.com/office/powerpoint/2010/main" val="331839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通过分析</a:t>
            </a:r>
            <a:r>
              <a:rPr lang="en-US" altLang="zh-CN" sz="1200" b="0" i="0" kern="1200" dirty="0" smtClean="0">
                <a:solidFill>
                  <a:schemeClr val="tx1"/>
                </a:solidFill>
                <a:effectLst/>
                <a:latin typeface="+mn-lt"/>
                <a:ea typeface="+mn-ea"/>
                <a:cs typeface="+mn-cs"/>
              </a:rPr>
              <a:t>5000</a:t>
            </a:r>
            <a:r>
              <a:rPr lang="zh-CN" altLang="en-US" sz="1200" b="0" i="0" kern="1200" dirty="0" smtClean="0">
                <a:solidFill>
                  <a:schemeClr val="tx1"/>
                </a:solidFill>
                <a:effectLst/>
                <a:latin typeface="+mn-lt"/>
                <a:ea typeface="+mn-ea"/>
                <a:cs typeface="+mn-cs"/>
              </a:rPr>
              <a:t>万条美国人最频繁检索的词汇，将之和美国疾病中心在</a:t>
            </a:r>
            <a:r>
              <a:rPr lang="en-US" altLang="zh-CN" sz="1200" b="0" i="0" kern="1200" dirty="0" smtClean="0">
                <a:solidFill>
                  <a:schemeClr val="tx1"/>
                </a:solidFill>
                <a:effectLst/>
                <a:latin typeface="+mn-lt"/>
                <a:ea typeface="+mn-ea"/>
                <a:cs typeface="+mn-cs"/>
              </a:rPr>
              <a:t>2003</a:t>
            </a:r>
            <a:r>
              <a:rPr lang="zh-CN" altLang="en-US" sz="1200" b="0" i="0" kern="1200" dirty="0" smtClean="0">
                <a:solidFill>
                  <a:schemeClr val="tx1"/>
                </a:solidFill>
                <a:effectLst/>
                <a:latin typeface="+mn-lt"/>
                <a:ea typeface="+mn-ea"/>
                <a:cs typeface="+mn-cs"/>
              </a:rPr>
              <a:t>年到</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年间季节性流感传播时期的数据进行比较，并建立一个特定的数学模型。最终</a:t>
            </a:r>
            <a:r>
              <a:rPr lang="en-US" altLang="zh-CN" sz="1200" b="0" i="0" kern="1200" dirty="0" smtClean="0">
                <a:solidFill>
                  <a:schemeClr val="tx1"/>
                </a:solidFill>
                <a:effectLst/>
                <a:latin typeface="+mn-lt"/>
                <a:ea typeface="+mn-ea"/>
                <a:cs typeface="+mn-cs"/>
              </a:rPr>
              <a:t>google</a:t>
            </a:r>
            <a:r>
              <a:rPr lang="zh-CN" altLang="en-US" sz="1200" b="0" i="0" kern="1200" dirty="0" smtClean="0">
                <a:solidFill>
                  <a:schemeClr val="tx1"/>
                </a:solidFill>
                <a:effectLst/>
                <a:latin typeface="+mn-lt"/>
                <a:ea typeface="+mn-ea"/>
                <a:cs typeface="+mn-cs"/>
              </a:rPr>
              <a:t>成功预测了</a:t>
            </a:r>
            <a:r>
              <a:rPr lang="en-US" altLang="zh-CN" sz="1200" b="0" i="0" kern="1200" dirty="0" smtClean="0">
                <a:solidFill>
                  <a:schemeClr val="tx1"/>
                </a:solidFill>
                <a:effectLst/>
                <a:latin typeface="+mn-lt"/>
                <a:ea typeface="+mn-ea"/>
                <a:cs typeface="+mn-cs"/>
              </a:rPr>
              <a:t>2009</a:t>
            </a:r>
            <a:r>
              <a:rPr lang="zh-CN" altLang="en-US" sz="1200" b="0" i="0" kern="1200" dirty="0" smtClean="0">
                <a:solidFill>
                  <a:schemeClr val="tx1"/>
                </a:solidFill>
                <a:effectLst/>
                <a:latin typeface="+mn-lt"/>
                <a:ea typeface="+mn-ea"/>
                <a:cs typeface="+mn-cs"/>
              </a:rPr>
              <a:t>冬季流感的传播甚至可以具体到特定的地区和州。</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15</a:t>
            </a:fld>
            <a:endParaRPr lang="zh-CN" altLang="en-US"/>
          </a:p>
        </p:txBody>
      </p:sp>
    </p:spTree>
    <p:extLst>
      <p:ext uri="{BB962C8B-B14F-4D97-AF65-F5344CB8AC3E}">
        <p14:creationId xmlns:p14="http://schemas.microsoft.com/office/powerpoint/2010/main" val="275100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2012</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11</a:t>
            </a:r>
            <a:r>
              <a:rPr lang="zh-CN" altLang="en-US" sz="1200" b="0" i="0" kern="1200" dirty="0" smtClean="0">
                <a:solidFill>
                  <a:schemeClr val="tx1"/>
                </a:solidFill>
                <a:effectLst/>
                <a:latin typeface="+mn-lt"/>
                <a:ea typeface="+mn-ea"/>
                <a:cs typeface="+mn-cs"/>
              </a:rPr>
              <a:t>月奥巴马大选连任成功的胜利果实也被归功于大数据，因为他的竞选团队进行了大规模与深入的数据挖掘。时代杂志更是断言，依靠直觉与经验进行决策的优势急剧下降，在政治领域，大数据的时代已经到来；各色媒体、论坛、专家铺天盖地的宣传让人们对大数据时代的来临兴奋不已，无数公司和创业者都纷纷跳进了这个狂欢队伍。</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17</a:t>
            </a:fld>
            <a:endParaRPr lang="zh-CN" altLang="en-US"/>
          </a:p>
        </p:txBody>
      </p:sp>
    </p:spTree>
    <p:extLst>
      <p:ext uri="{BB962C8B-B14F-4D97-AF65-F5344CB8AC3E}">
        <p14:creationId xmlns:p14="http://schemas.microsoft.com/office/powerpoint/2010/main" val="26539293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2013</a:t>
            </a:r>
            <a:r>
              <a:rPr lang="zh-CN" altLang="en-US" sz="1200" b="0" i="0" kern="1200" dirty="0" smtClean="0">
                <a:solidFill>
                  <a:schemeClr val="tx1"/>
                </a:solidFill>
                <a:effectLst/>
                <a:latin typeface="+mn-lt"/>
                <a:ea typeface="+mn-ea"/>
                <a:cs typeface="+mn-cs"/>
              </a:rPr>
              <a:t>年，微软纽约研究院的经济学家大卫</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罗斯柴尔德（</a:t>
            </a:r>
            <a:r>
              <a:rPr lang="en-US" altLang="zh-CN" sz="1200" b="0" i="0" kern="1200" dirty="0" smtClean="0">
                <a:solidFill>
                  <a:schemeClr val="tx1"/>
                </a:solidFill>
                <a:effectLst/>
                <a:latin typeface="+mn-lt"/>
                <a:ea typeface="+mn-ea"/>
                <a:cs typeface="+mn-cs"/>
              </a:rPr>
              <a:t>David Rothschild</a:t>
            </a:r>
            <a:r>
              <a:rPr lang="zh-CN" altLang="en-US" sz="1200" b="0" i="0" kern="1200" dirty="0" smtClean="0">
                <a:solidFill>
                  <a:schemeClr val="tx1"/>
                </a:solidFill>
                <a:effectLst/>
                <a:latin typeface="+mn-lt"/>
                <a:ea typeface="+mn-ea"/>
                <a:cs typeface="+mn-cs"/>
              </a:rPr>
              <a:t>）利用大数据成功预测</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个奥斯卡奖项中的</a:t>
            </a:r>
            <a:r>
              <a:rPr lang="en-US" altLang="zh-CN" sz="1200" b="0" i="0" kern="1200" dirty="0" smtClean="0">
                <a:solidFill>
                  <a:schemeClr val="tx1"/>
                </a:solidFill>
                <a:effectLst/>
                <a:latin typeface="+mn-lt"/>
                <a:ea typeface="+mn-ea"/>
                <a:cs typeface="+mn-cs"/>
              </a:rPr>
              <a:t>19</a:t>
            </a:r>
            <a:r>
              <a:rPr lang="zh-CN" altLang="en-US" sz="1200" b="0" i="0" kern="1200" dirty="0" smtClean="0">
                <a:solidFill>
                  <a:schemeClr val="tx1"/>
                </a:solidFill>
                <a:effectLst/>
                <a:latin typeface="+mn-lt"/>
                <a:ea typeface="+mn-ea"/>
                <a:cs typeface="+mn-cs"/>
              </a:rPr>
              <a:t>个，成为人们津津乐道的话题。第二年罗斯柴尔德再接再厉，成功预测第</a:t>
            </a:r>
            <a:r>
              <a:rPr lang="en-US" altLang="zh-CN" sz="1200" b="0" i="0" kern="1200" dirty="0" smtClean="0">
                <a:solidFill>
                  <a:schemeClr val="tx1"/>
                </a:solidFill>
                <a:effectLst/>
                <a:latin typeface="+mn-lt"/>
                <a:ea typeface="+mn-ea"/>
                <a:cs typeface="+mn-cs"/>
              </a:rPr>
              <a:t>86</a:t>
            </a:r>
            <a:r>
              <a:rPr lang="zh-CN" altLang="en-US" sz="1200" b="0" i="0" kern="1200" dirty="0" smtClean="0">
                <a:solidFill>
                  <a:schemeClr val="tx1"/>
                </a:solidFill>
                <a:effectLst/>
                <a:latin typeface="+mn-lt"/>
                <a:ea typeface="+mn-ea"/>
                <a:cs typeface="+mn-cs"/>
              </a:rPr>
              <a:t>届奥斯卡金像奖颁奖典礼</a:t>
            </a:r>
            <a:r>
              <a:rPr lang="en-US" altLang="zh-CN" sz="1200" b="0" i="0" kern="1200" dirty="0" smtClean="0">
                <a:solidFill>
                  <a:schemeClr val="tx1"/>
                </a:solidFill>
                <a:effectLst/>
                <a:latin typeface="+mn-lt"/>
                <a:ea typeface="+mn-ea"/>
                <a:cs typeface="+mn-cs"/>
              </a:rPr>
              <a:t>24</a:t>
            </a:r>
            <a:r>
              <a:rPr lang="zh-CN" altLang="en-US" sz="1200" b="0" i="0" kern="1200" dirty="0" smtClean="0">
                <a:solidFill>
                  <a:schemeClr val="tx1"/>
                </a:solidFill>
                <a:effectLst/>
                <a:latin typeface="+mn-lt"/>
                <a:ea typeface="+mn-ea"/>
                <a:cs typeface="+mn-cs"/>
              </a:rPr>
              <a:t>个奖项中的</a:t>
            </a:r>
            <a:r>
              <a:rPr lang="en-US" altLang="zh-CN" sz="1200" b="0" i="0" kern="1200" dirty="0" smtClean="0">
                <a:solidFill>
                  <a:schemeClr val="tx1"/>
                </a:solidFill>
                <a:effectLst/>
                <a:latin typeface="+mn-lt"/>
                <a:ea typeface="+mn-ea"/>
                <a:cs typeface="+mn-cs"/>
              </a:rPr>
              <a:t>21</a:t>
            </a:r>
            <a:r>
              <a:rPr lang="zh-CN" altLang="en-US" sz="1200" b="0" i="0" kern="1200" dirty="0" smtClean="0">
                <a:solidFill>
                  <a:schemeClr val="tx1"/>
                </a:solidFill>
                <a:effectLst/>
                <a:latin typeface="+mn-lt"/>
                <a:ea typeface="+mn-ea"/>
                <a:cs typeface="+mn-cs"/>
              </a:rPr>
              <a:t>个，继续向人们展示现代科技的神奇魔力。</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18</a:t>
            </a:fld>
            <a:endParaRPr lang="zh-CN" altLang="en-US"/>
          </a:p>
        </p:txBody>
      </p:sp>
    </p:spTree>
    <p:extLst>
      <p:ext uri="{BB962C8B-B14F-4D97-AF65-F5344CB8AC3E}">
        <p14:creationId xmlns:p14="http://schemas.microsoft.com/office/powerpoint/2010/main" val="3552674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22</a:t>
            </a:fld>
            <a:endParaRPr lang="zh-CN" altLang="en-US"/>
          </a:p>
        </p:txBody>
      </p:sp>
    </p:spTree>
    <p:extLst>
      <p:ext uri="{BB962C8B-B14F-4D97-AF65-F5344CB8AC3E}">
        <p14:creationId xmlns:p14="http://schemas.microsoft.com/office/powerpoint/2010/main" val="2345550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28</a:t>
            </a:fld>
            <a:endParaRPr lang="zh-CN" altLang="en-US"/>
          </a:p>
        </p:txBody>
      </p:sp>
    </p:spTree>
    <p:extLst>
      <p:ext uri="{BB962C8B-B14F-4D97-AF65-F5344CB8AC3E}">
        <p14:creationId xmlns:p14="http://schemas.microsoft.com/office/powerpoint/2010/main" val="173199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今天所要讲的内容主要分为以下几个方面</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2</a:t>
            </a:fld>
            <a:endParaRPr lang="zh-CN" altLang="en-US"/>
          </a:p>
        </p:txBody>
      </p:sp>
    </p:spTree>
    <p:extLst>
      <p:ext uri="{BB962C8B-B14F-4D97-AF65-F5344CB8AC3E}">
        <p14:creationId xmlns:p14="http://schemas.microsoft.com/office/powerpoint/2010/main" val="212734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大数据（</a:t>
            </a:r>
            <a:r>
              <a:rPr lang="en-US" altLang="zh-CN" dirty="0" smtClean="0"/>
              <a:t>big data</a:t>
            </a:r>
            <a:r>
              <a:rPr lang="zh-CN" altLang="en-US" dirty="0" smtClean="0"/>
              <a:t>），是指无法在可承受的时间范围内用常规软件工具进行捕捉、管理和处理的数据集合。</a:t>
            </a:r>
            <a:endParaRPr lang="en-US" altLang="zh-CN" dirty="0" smtClean="0"/>
          </a:p>
          <a:p>
            <a:r>
              <a:rPr lang="en-US" altLang="zh-CN" dirty="0" smtClean="0"/>
              <a:t>IDC</a:t>
            </a:r>
            <a:r>
              <a:rPr lang="zh-CN" altLang="en-US" dirty="0" smtClean="0"/>
              <a:t>是国际数据公司的简称</a:t>
            </a:r>
            <a:endParaRPr lang="en-US" altLang="zh-CN" dirty="0" smtClean="0"/>
          </a:p>
          <a:p>
            <a:r>
              <a:rPr lang="zh-CN" altLang="en-US" dirty="0" smtClean="0"/>
              <a:t>第二个定义则强调了从大数据中挖掘价值的重要性</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3</a:t>
            </a:fld>
            <a:endParaRPr lang="zh-CN" altLang="en-US"/>
          </a:p>
        </p:txBody>
      </p:sp>
    </p:spTree>
    <p:extLst>
      <p:ext uri="{BB962C8B-B14F-4D97-AF65-F5344CB8AC3E}">
        <p14:creationId xmlns:p14="http://schemas.microsoft.com/office/powerpoint/2010/main" val="3866755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4</a:t>
            </a:fld>
            <a:endParaRPr lang="zh-CN" altLang="en-US"/>
          </a:p>
        </p:txBody>
      </p:sp>
    </p:spTree>
    <p:extLst>
      <p:ext uri="{BB962C8B-B14F-4D97-AF65-F5344CB8AC3E}">
        <p14:creationId xmlns:p14="http://schemas.microsoft.com/office/powerpoint/2010/main" val="353494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当然，大数据的“大”的标准也不是一成不变的</a:t>
            </a:r>
            <a:endParaRPr lang="en-US" altLang="zh-CN" dirty="0" smtClean="0"/>
          </a:p>
          <a:p>
            <a:r>
              <a:rPr lang="zh-CN" altLang="en-US" dirty="0" smtClean="0"/>
              <a:t>主要问题在于数据在不断膨胀，计算机软硬件能否跟上储存和计算需求</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5</a:t>
            </a:fld>
            <a:endParaRPr lang="zh-CN" altLang="en-US"/>
          </a:p>
        </p:txBody>
      </p:sp>
    </p:spTree>
    <p:extLst>
      <p:ext uri="{BB962C8B-B14F-4D97-AF65-F5344CB8AC3E}">
        <p14:creationId xmlns:p14="http://schemas.microsoft.com/office/powerpoint/2010/main" val="1529610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为什么需要并行化呢？</a:t>
            </a:r>
            <a:endParaRPr lang="en-US" dirty="0" smtClean="0"/>
          </a:p>
          <a:p>
            <a:r>
              <a:rPr lang="zh-CN" altLang="en-US" dirty="0" smtClean="0"/>
              <a:t>这里不得不提一下众所周知的摩尔定律。</a:t>
            </a:r>
            <a:endParaRPr lang="en-US" dirty="0" smtClean="0"/>
          </a:p>
          <a:p>
            <a:r>
              <a:rPr lang="zh-CN" altLang="en-US" dirty="0" smtClean="0"/>
              <a:t>摩尔定律：当价格不变时，集成电路上可容纳的元器件的数目，约每隔</a:t>
            </a:r>
            <a:r>
              <a:rPr lang="en-US" altLang="zh-CN" dirty="0" smtClean="0"/>
              <a:t>18-24</a:t>
            </a:r>
            <a:r>
              <a:rPr lang="zh-CN" altLang="en-US" dirty="0" smtClean="0"/>
              <a:t>个月便会增加一倍，性能也将提升一倍。换言之，每一美元所能买到的电脑性能，将每隔</a:t>
            </a:r>
            <a:r>
              <a:rPr lang="en-US" altLang="zh-CN" dirty="0" smtClean="0"/>
              <a:t>18-24</a:t>
            </a:r>
            <a:r>
              <a:rPr lang="zh-CN" altLang="en-US" dirty="0" smtClean="0"/>
              <a:t>个月翻一倍以上。</a:t>
            </a:r>
            <a:endParaRPr lang="en-US" altLang="zh-CN" dirty="0" smtClean="0"/>
          </a:p>
          <a:p>
            <a:r>
              <a:rPr lang="zh-CN" altLang="en-US" dirty="0" smtClean="0"/>
              <a:t>数据是否也符合摩尔定律呢</a:t>
            </a:r>
            <a:br>
              <a:rPr lang="zh-CN" altLang="en-US" dirty="0" smtClean="0"/>
            </a:br>
            <a:endParaRPr lang="en-US" dirty="0"/>
          </a:p>
        </p:txBody>
      </p:sp>
      <p:sp>
        <p:nvSpPr>
          <p:cNvPr id="4" name="Slide Number Placeholder 3"/>
          <p:cNvSpPr>
            <a:spLocks noGrp="1"/>
          </p:cNvSpPr>
          <p:nvPr>
            <p:ph type="sldNum" sz="quarter" idx="10"/>
          </p:nvPr>
        </p:nvSpPr>
        <p:spPr/>
        <p:txBody>
          <a:bodyPr/>
          <a:lstStyle/>
          <a:p>
            <a:fld id="{E902F770-9BAE-8544-9A06-D4ACF7739F66}" type="slidenum">
              <a:rPr lang="en-US" smtClean="0"/>
              <a:t>6</a:t>
            </a:fld>
            <a:endParaRPr lang="en-US"/>
          </a:p>
        </p:txBody>
      </p:sp>
    </p:spTree>
    <p:extLst>
      <p:ext uri="{BB962C8B-B14F-4D97-AF65-F5344CB8AC3E}">
        <p14:creationId xmlns:p14="http://schemas.microsoft.com/office/powerpoint/2010/main" val="1437666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以前科学界一直在强调算法的重要性</a:t>
            </a:r>
            <a:endParaRPr lang="en-US" altLang="zh-CN" dirty="0" smtClean="0"/>
          </a:p>
          <a:p>
            <a:r>
              <a:rPr lang="zh-CN" altLang="en-US" dirty="0" smtClean="0"/>
              <a:t>后来发现，在不同的数据规模和维度下，算法的表现是不同的，数据本身对结果的影响甚至有可能比算法的改进对结果的影响要大得多</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7</a:t>
            </a:fld>
            <a:endParaRPr lang="zh-CN" altLang="en-US"/>
          </a:p>
        </p:txBody>
      </p:sp>
    </p:spTree>
    <p:extLst>
      <p:ext uri="{BB962C8B-B14F-4D97-AF65-F5344CB8AC3E}">
        <p14:creationId xmlns:p14="http://schemas.microsoft.com/office/powerpoint/2010/main" val="1637598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有人就认为，数据密集型将是科技发展的第四范式</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8</a:t>
            </a:fld>
            <a:endParaRPr lang="zh-CN" altLang="en-US"/>
          </a:p>
        </p:txBody>
      </p:sp>
    </p:spTree>
    <p:extLst>
      <p:ext uri="{BB962C8B-B14F-4D97-AF65-F5344CB8AC3E}">
        <p14:creationId xmlns:p14="http://schemas.microsoft.com/office/powerpoint/2010/main" val="919946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有人把大数据的加工过程分为以下四个状态</a:t>
            </a:r>
            <a:endParaRPr lang="zh-CN" altLang="en-US" dirty="0"/>
          </a:p>
        </p:txBody>
      </p:sp>
      <p:sp>
        <p:nvSpPr>
          <p:cNvPr id="4" name="灯片编号占位符 3"/>
          <p:cNvSpPr>
            <a:spLocks noGrp="1"/>
          </p:cNvSpPr>
          <p:nvPr>
            <p:ph type="sldNum" sz="quarter" idx="10"/>
          </p:nvPr>
        </p:nvSpPr>
        <p:spPr/>
        <p:txBody>
          <a:bodyPr/>
          <a:lstStyle/>
          <a:p>
            <a:fld id="{6E058054-39BD-4AE9-9829-39FA46130BAF}" type="slidenum">
              <a:rPr lang="zh-CN" altLang="en-US" smtClean="0"/>
              <a:t>9</a:t>
            </a:fld>
            <a:endParaRPr lang="zh-CN" altLang="en-US"/>
          </a:p>
        </p:txBody>
      </p:sp>
    </p:spTree>
    <p:extLst>
      <p:ext uri="{BB962C8B-B14F-4D97-AF65-F5344CB8AC3E}">
        <p14:creationId xmlns:p14="http://schemas.microsoft.com/office/powerpoint/2010/main" val="401827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D8A397-BC23-49CA-9236-4E57D677B713}"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876287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5CC4C52-75AB-4303-AB4F-3E0DAAD172FB}"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956545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000F109-A77D-496C-B9F4-CBE69E640146}"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1073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0C83846-AF21-4378-82AB-E34F2CF540F2}"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65442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64F30E3-883E-4B98-99C9-89DA0E86E59D}" type="datetime1">
              <a:rPr lang="zh-CN" altLang="en-US" smtClean="0"/>
              <a:t>2015/10/15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080680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B0306B4-0775-4AAC-A02D-648F552EF287}"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566201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40EEE40-B15B-40AA-B0B5-2BCF2421C44F}" type="datetime1">
              <a:rPr lang="zh-CN" altLang="en-US" smtClean="0"/>
              <a:t>2015/10/15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127462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037188C-EA3B-4D41-A4A4-7C64625547CB}" type="datetime1">
              <a:rPr lang="zh-CN" altLang="en-US" smtClean="0"/>
              <a:t>2015/10/15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410227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A7339C-6ED4-42E6-9F64-C11EDC9141AD}" type="datetime1">
              <a:rPr lang="zh-CN" altLang="en-US" smtClean="0"/>
              <a:t>2015/10/15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09962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AB94C16-D61A-4D6A-8439-6970F412BCA5}"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6898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D537F0B-0179-4BA2-999A-52548D1DE458}" type="datetime1">
              <a:rPr lang="zh-CN" altLang="en-US" smtClean="0"/>
              <a:t>2015/10/15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269255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72106-64A8-493E-8EFD-D549AF7B409D}" type="datetime1">
              <a:rPr lang="zh-CN" altLang="en-US" smtClean="0"/>
              <a:t>2015/10/15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EA07-9005-44A4-AD36-5C14C6B8AD7E}" type="slidenum">
              <a:rPr lang="zh-CN" altLang="en-US" smtClean="0"/>
              <a:t>‹#›</a:t>
            </a:fld>
            <a:endParaRPr lang="zh-CN" altLang="en-US"/>
          </a:p>
        </p:txBody>
      </p:sp>
    </p:spTree>
    <p:extLst>
      <p:ext uri="{BB962C8B-B14F-4D97-AF65-F5344CB8AC3E}">
        <p14:creationId xmlns:p14="http://schemas.microsoft.com/office/powerpoint/2010/main" val="3932896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大数据</a:t>
            </a:r>
            <a:endParaRPr lang="zh-CN" altLang="en-US" dirty="0"/>
          </a:p>
        </p:txBody>
      </p:sp>
      <p:sp>
        <p:nvSpPr>
          <p:cNvPr id="3" name="副标题 2"/>
          <p:cNvSpPr>
            <a:spLocks noGrp="1"/>
          </p:cNvSpPr>
          <p:nvPr>
            <p:ph type="subTitle" idx="1"/>
          </p:nvPr>
        </p:nvSpPr>
        <p:spPr/>
        <p:txBody>
          <a:bodyPr/>
          <a:lstStyle/>
          <a:p>
            <a:r>
              <a:rPr lang="zh-CN" altLang="en-US" dirty="0" smtClean="0"/>
              <a:t>庞人铭</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a:t>
            </a:fld>
            <a:endParaRPr lang="zh-CN" altLang="en-US"/>
          </a:p>
        </p:txBody>
      </p:sp>
    </p:spTree>
    <p:extLst>
      <p:ext uri="{BB962C8B-B14F-4D97-AF65-F5344CB8AC3E}">
        <p14:creationId xmlns:p14="http://schemas.microsoft.com/office/powerpoint/2010/main" val="24963732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2010183" y="-52251"/>
            <a:ext cx="8001000" cy="835025"/>
          </a:xfrm>
        </p:spPr>
        <p:txBody>
          <a:bodyPr>
            <a:normAutofit fontScale="90000"/>
          </a:bodyPr>
          <a:lstStyle/>
          <a:p>
            <a:r>
              <a:rPr lang="zh-CN" altLang="en-US" dirty="0"/>
              <a:t>大</a:t>
            </a:r>
            <a:r>
              <a:rPr lang="zh-CN" altLang="en-US" dirty="0" smtClean="0"/>
              <a:t>数据的研究层及主要研究内容</a:t>
            </a:r>
            <a:endParaRPr lang="zh-CN" altLang="en-US" dirty="0"/>
          </a:p>
        </p:txBody>
      </p:sp>
      <p:pic>
        <p:nvPicPr>
          <p:cNvPr id="4" name="图片 3"/>
          <p:cNvPicPr>
            <a:picLocks noChangeAspect="1"/>
          </p:cNvPicPr>
          <p:nvPr/>
        </p:nvPicPr>
        <p:blipFill>
          <a:blip r:embed="rId3"/>
          <a:stretch>
            <a:fillRect/>
          </a:stretch>
        </p:blipFill>
        <p:spPr>
          <a:xfrm>
            <a:off x="1891120" y="782774"/>
            <a:ext cx="8239125" cy="5915025"/>
          </a:xfrm>
          <a:prstGeom prst="rect">
            <a:avLst/>
          </a:prstGeom>
        </p:spPr>
      </p:pic>
      <p:sp>
        <p:nvSpPr>
          <p:cNvPr id="7" name="TextBox 3"/>
          <p:cNvSpPr txBox="1"/>
          <p:nvPr/>
        </p:nvSpPr>
        <p:spPr>
          <a:xfrm>
            <a:off x="1460234" y="912496"/>
            <a:ext cx="400110" cy="5726509"/>
          </a:xfrm>
          <a:prstGeom prst="rect">
            <a:avLst/>
          </a:prstGeom>
          <a:noFill/>
        </p:spPr>
        <p:txBody>
          <a:bodyPr vert="vert270" wrap="square" rtlCol="0">
            <a:spAutoFit/>
          </a:bodyPr>
          <a:lstStyle/>
          <a:p>
            <a:r>
              <a:rPr lang="en-US" altLang="zh-CN" sz="1400" dirty="0"/>
              <a:t>Data source</a:t>
            </a:r>
            <a:r>
              <a:rPr lang="zh-CN" altLang="en-US" sz="1400" dirty="0"/>
              <a:t>：</a:t>
            </a:r>
            <a:r>
              <a:rPr lang="en-US" altLang="zh-CN" sz="1400" dirty="0"/>
              <a:t>2012 Hadoop Conference</a:t>
            </a:r>
            <a:endParaRPr lang="en-US" sz="1400"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10</a:t>
            </a:fld>
            <a:endParaRPr lang="zh-CN" altLang="en-US"/>
          </a:p>
        </p:txBody>
      </p:sp>
    </p:spTree>
    <p:extLst>
      <p:ext uri="{BB962C8B-B14F-4D97-AF65-F5344CB8AC3E}">
        <p14:creationId xmlns:p14="http://schemas.microsoft.com/office/powerpoint/2010/main" val="191966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61749"/>
            <a:ext cx="10972800" cy="1143000"/>
          </a:xfrm>
        </p:spPr>
        <p:txBody>
          <a:bodyPr>
            <a:normAutofit/>
          </a:bodyPr>
          <a:lstStyle/>
          <a:p>
            <a:r>
              <a:rPr lang="en-US" altLang="zh-CN" sz="4267" dirty="0">
                <a:latin typeface="+mj-ea"/>
              </a:rPr>
              <a:t>Gartner</a:t>
            </a:r>
            <a:r>
              <a:rPr lang="zh-CN" altLang="en-US" sz="4267" dirty="0">
                <a:latin typeface="+mj-ea"/>
              </a:rPr>
              <a:t>新技术炒作曲线</a:t>
            </a:r>
            <a:endParaRPr kumimoji="1" lang="zh-CN" altLang="en-US" sz="4267" dirty="0">
              <a:latin typeface="+mj-ea"/>
            </a:endParaRPr>
          </a:p>
        </p:txBody>
      </p:sp>
      <p:pic>
        <p:nvPicPr>
          <p:cNvPr id="4" name="Picture 2"/>
          <p:cNvPicPr>
            <a:picLocks noChangeAspect="1"/>
          </p:cNvPicPr>
          <p:nvPr/>
        </p:nvPicPr>
        <p:blipFill>
          <a:blip r:embed="rId3"/>
          <a:stretch>
            <a:fillRect/>
          </a:stretch>
        </p:blipFill>
        <p:spPr>
          <a:xfrm>
            <a:off x="778475" y="1140728"/>
            <a:ext cx="10610760" cy="5055617"/>
          </a:xfrm>
          <a:prstGeom prst="rect">
            <a:avLst/>
          </a:prstGeom>
        </p:spPr>
      </p:pic>
      <p:sp>
        <p:nvSpPr>
          <p:cNvPr id="5" name="TextBox 4"/>
          <p:cNvSpPr txBox="1"/>
          <p:nvPr/>
        </p:nvSpPr>
        <p:spPr>
          <a:xfrm>
            <a:off x="893531" y="6199825"/>
            <a:ext cx="5754371" cy="420564"/>
          </a:xfrm>
          <a:prstGeom prst="rect">
            <a:avLst/>
          </a:prstGeom>
          <a:noFill/>
        </p:spPr>
        <p:txBody>
          <a:bodyPr wrap="square" rtlCol="0">
            <a:spAutoFit/>
          </a:bodyPr>
          <a:lstStyle/>
          <a:p>
            <a:r>
              <a:rPr lang="en-US" sz="2133" dirty="0"/>
              <a:t>Source: Gartner (August 2014) </a:t>
            </a:r>
          </a:p>
        </p:txBody>
      </p:sp>
      <p:sp>
        <p:nvSpPr>
          <p:cNvPr id="6" name="灯片编号占位符 5"/>
          <p:cNvSpPr>
            <a:spLocks noGrp="1"/>
          </p:cNvSpPr>
          <p:nvPr>
            <p:ph type="sldNum" sz="quarter" idx="12"/>
          </p:nvPr>
        </p:nvSpPr>
        <p:spPr/>
        <p:txBody>
          <a:bodyPr/>
          <a:lstStyle/>
          <a:p>
            <a:fld id="{37C2EA07-9005-44A4-AD36-5C14C6B8AD7E}" type="slidenum">
              <a:rPr lang="zh-CN" altLang="en-US" smtClean="0"/>
              <a:t>11</a:t>
            </a:fld>
            <a:endParaRPr lang="zh-CN" altLang="en-US"/>
          </a:p>
        </p:txBody>
      </p:sp>
    </p:spTree>
    <p:extLst>
      <p:ext uri="{BB962C8B-B14F-4D97-AF65-F5344CB8AC3E}">
        <p14:creationId xmlns:p14="http://schemas.microsoft.com/office/powerpoint/2010/main" val="2986231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b="1" dirty="0"/>
              <a:t>大</a:t>
            </a:r>
            <a:r>
              <a:rPr lang="zh-CN" altLang="en-US" b="1" dirty="0" smtClean="0"/>
              <a:t>数据的案例</a:t>
            </a:r>
            <a:endParaRPr lang="en-US" altLang="zh-CN" b="1" dirty="0" smtClean="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12</a:t>
            </a:fld>
            <a:endParaRPr lang="zh-CN" altLang="en-US"/>
          </a:p>
        </p:txBody>
      </p:sp>
    </p:spTree>
    <p:extLst>
      <p:ext uri="{BB962C8B-B14F-4D97-AF65-F5344CB8AC3E}">
        <p14:creationId xmlns:p14="http://schemas.microsoft.com/office/powerpoint/2010/main" val="141861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a:t>
            </a:r>
            <a:r>
              <a:rPr lang="zh-CN" altLang="en-US" dirty="0" smtClean="0"/>
              <a:t>数据的案例</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塔吉特</a:t>
            </a:r>
            <a:r>
              <a:rPr lang="zh-CN" altLang="en-US" dirty="0"/>
              <a:t>百货孕妇营销分析，</a:t>
            </a:r>
            <a:r>
              <a:rPr lang="en-US" altLang="zh-CN" dirty="0"/>
              <a:t>2002</a:t>
            </a:r>
            <a:r>
              <a:rPr lang="zh-CN" altLang="en-US" dirty="0"/>
              <a:t>年</a:t>
            </a:r>
          </a:p>
          <a:p>
            <a:pPr marL="0" indent="0">
              <a:buNone/>
            </a:pPr>
            <a:r>
              <a:rPr lang="zh-CN" altLang="en-US" dirty="0"/>
              <a:t>谷歌预测流感，</a:t>
            </a:r>
            <a:r>
              <a:rPr lang="en-US" altLang="zh-CN" dirty="0"/>
              <a:t>2009</a:t>
            </a:r>
            <a:r>
              <a:rPr lang="zh-CN" altLang="en-US" dirty="0"/>
              <a:t>年</a:t>
            </a:r>
          </a:p>
          <a:p>
            <a:pPr marL="0" indent="0">
              <a:buNone/>
            </a:pPr>
            <a:r>
              <a:rPr lang="zh-CN" altLang="en-US" dirty="0"/>
              <a:t>奥巴马大选连任成功，</a:t>
            </a:r>
            <a:r>
              <a:rPr lang="en-US" altLang="zh-CN" dirty="0"/>
              <a:t>2012</a:t>
            </a:r>
            <a:r>
              <a:rPr lang="zh-CN" altLang="en-US" dirty="0"/>
              <a:t>年</a:t>
            </a:r>
          </a:p>
          <a:p>
            <a:pPr marL="0" indent="0">
              <a:buNone/>
            </a:pPr>
            <a:r>
              <a:rPr lang="zh-CN" altLang="en-US" dirty="0"/>
              <a:t>微软大数据成功预测奥斯卡</a:t>
            </a:r>
            <a:r>
              <a:rPr lang="en-US" altLang="zh-CN" dirty="0"/>
              <a:t>21</a:t>
            </a:r>
            <a:r>
              <a:rPr lang="zh-CN" altLang="en-US" dirty="0"/>
              <a:t>项大奖，</a:t>
            </a:r>
            <a:r>
              <a:rPr lang="en-US" altLang="zh-CN" dirty="0"/>
              <a:t>2013</a:t>
            </a:r>
            <a:r>
              <a:rPr lang="zh-CN" altLang="en-US" dirty="0"/>
              <a:t>年</a:t>
            </a:r>
          </a:p>
          <a:p>
            <a:pPr marL="0" indent="0">
              <a:buNone/>
            </a:pP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13</a:t>
            </a:fld>
            <a:endParaRPr lang="zh-CN" altLang="en-US"/>
          </a:p>
        </p:txBody>
      </p:sp>
    </p:spTree>
    <p:extLst>
      <p:ext uri="{BB962C8B-B14F-4D97-AF65-F5344CB8AC3E}">
        <p14:creationId xmlns:p14="http://schemas.microsoft.com/office/powerpoint/2010/main" val="3053058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塔吉特百货孕妇营销分析</a:t>
            </a:r>
          </a:p>
        </p:txBody>
      </p:sp>
      <p:sp>
        <p:nvSpPr>
          <p:cNvPr id="3" name="内容占位符 2"/>
          <p:cNvSpPr>
            <a:spLocks noGrp="1"/>
          </p:cNvSpPr>
          <p:nvPr>
            <p:ph idx="1"/>
          </p:nvPr>
        </p:nvSpPr>
        <p:spPr/>
        <p:txBody>
          <a:bodyPr/>
          <a:lstStyle/>
          <a:p>
            <a:r>
              <a:rPr lang="zh-CN" altLang="en-US" dirty="0"/>
              <a:t>美国第三大零售商塔吉特，通过分析所有女性客户购买记录，可以“猜出”哪些是孕妇</a:t>
            </a:r>
            <a:r>
              <a:rPr lang="zh-CN" altLang="en-US" dirty="0" smtClean="0"/>
              <a:t>。</a:t>
            </a:r>
            <a:endParaRPr lang="en-US" altLang="zh-CN" dirty="0" smtClean="0"/>
          </a:p>
          <a:p>
            <a:r>
              <a:rPr lang="zh-CN" altLang="en-US" dirty="0" smtClean="0"/>
              <a:t>挖掘</a:t>
            </a:r>
            <a:r>
              <a:rPr lang="zh-CN" altLang="en-US" dirty="0"/>
              <a:t>出</a:t>
            </a:r>
            <a:r>
              <a:rPr lang="en-US" altLang="zh-CN" dirty="0"/>
              <a:t>25</a:t>
            </a:r>
            <a:r>
              <a:rPr lang="zh-CN" altLang="en-US" dirty="0"/>
              <a:t>项与怀孕高度相关的商品，制作“怀孕预测”指数</a:t>
            </a:r>
            <a:r>
              <a:rPr lang="zh-CN" altLang="en-US" dirty="0" smtClean="0"/>
              <a:t>。推算</a:t>
            </a:r>
            <a:r>
              <a:rPr lang="zh-CN" altLang="en-US" dirty="0"/>
              <a:t>出预产期后，就能抢先一步，将孕妇装、婴儿床等折扣券寄给客户</a:t>
            </a:r>
            <a:r>
              <a:rPr lang="zh-CN" altLang="en-US" dirty="0" smtClean="0"/>
              <a:t>。</a:t>
            </a:r>
            <a:endParaRPr lang="en-US" altLang="zh-CN" dirty="0" smtClean="0"/>
          </a:p>
          <a:p>
            <a:r>
              <a:rPr lang="zh-CN" altLang="en-US" dirty="0" smtClean="0"/>
              <a:t>塔吉特</a:t>
            </a:r>
            <a:r>
              <a:rPr lang="zh-CN" altLang="en-US" dirty="0"/>
              <a:t>还创建了一套购买女性行为在怀孕期间产生变化的模型，不仅如此，如果用户从他们的店铺中购买了婴儿用品，他们在接下来的几年中会根据婴儿的生长周期给这些客户推送相关产品，使这些客户形成长期的忠诚度。</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14</a:t>
            </a:fld>
            <a:endParaRPr lang="zh-CN" altLang="en-US"/>
          </a:p>
        </p:txBody>
      </p:sp>
    </p:spTree>
    <p:extLst>
      <p:ext uri="{BB962C8B-B14F-4D97-AF65-F5344CB8AC3E}">
        <p14:creationId xmlns:p14="http://schemas.microsoft.com/office/powerpoint/2010/main" val="5932129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Google</a:t>
            </a:r>
            <a:r>
              <a:rPr lang="zh-CN" altLang="en-US" dirty="0"/>
              <a:t>基于搜索</a:t>
            </a:r>
            <a:r>
              <a:rPr lang="zh-CN" altLang="en-US" dirty="0" smtClean="0"/>
              <a:t>数据预测</a:t>
            </a:r>
            <a:r>
              <a:rPr lang="zh-CN" altLang="en-US" dirty="0"/>
              <a:t>流感</a:t>
            </a:r>
          </a:p>
        </p:txBody>
      </p:sp>
      <p:sp>
        <p:nvSpPr>
          <p:cNvPr id="4" name="灯片编号占位符 3"/>
          <p:cNvSpPr>
            <a:spLocks noGrp="1"/>
          </p:cNvSpPr>
          <p:nvPr>
            <p:ph type="sldNum" sz="quarter" idx="12"/>
          </p:nvPr>
        </p:nvSpPr>
        <p:spPr/>
        <p:txBody>
          <a:bodyPr/>
          <a:lstStyle/>
          <a:p>
            <a:fld id="{37C2EA07-9005-44A4-AD36-5C14C6B8AD7E}" type="slidenum">
              <a:rPr lang="zh-CN" altLang="en-US" smtClean="0"/>
              <a:t>15</a:t>
            </a:fld>
            <a:endParaRPr lang="zh-CN" altLang="en-US"/>
          </a:p>
        </p:txBody>
      </p:sp>
      <p:sp>
        <p:nvSpPr>
          <p:cNvPr id="5" name="object 3"/>
          <p:cNvSpPr/>
          <p:nvPr/>
        </p:nvSpPr>
        <p:spPr>
          <a:xfrm>
            <a:off x="838200" y="1690688"/>
            <a:ext cx="7283920" cy="2367738"/>
          </a:xfrm>
          <a:prstGeom prst="rect">
            <a:avLst/>
          </a:prstGeom>
          <a:blipFill>
            <a:blip r:embed="rId3" cstate="print"/>
            <a:stretch>
              <a:fillRect/>
            </a:stretch>
          </a:blipFill>
        </p:spPr>
        <p:txBody>
          <a:bodyPr wrap="square" lIns="0" tIns="0" rIns="0" bIns="0" rtlCol="0">
            <a:noAutofit/>
          </a:bodyPr>
          <a:lstStyle/>
          <a:p>
            <a:endParaRPr/>
          </a:p>
        </p:txBody>
      </p:sp>
      <p:sp>
        <p:nvSpPr>
          <p:cNvPr id="6" name="object 4"/>
          <p:cNvSpPr/>
          <p:nvPr/>
        </p:nvSpPr>
        <p:spPr>
          <a:xfrm>
            <a:off x="838200" y="4684159"/>
            <a:ext cx="7386790" cy="1399660"/>
          </a:xfrm>
          <a:prstGeom prst="rect">
            <a:avLst/>
          </a:prstGeom>
          <a:blipFill>
            <a:blip r:embed="rId4" cstate="print"/>
            <a:stretch>
              <a:fillRect/>
            </a:stretch>
          </a:blipFill>
        </p:spPr>
        <p:txBody>
          <a:bodyPr wrap="square" lIns="0" tIns="0" rIns="0" bIns="0" rtlCol="0">
            <a:noAutofit/>
          </a:bodyPr>
          <a:lstStyle/>
          <a:p>
            <a:endParaRPr/>
          </a:p>
        </p:txBody>
      </p:sp>
      <p:sp>
        <p:nvSpPr>
          <p:cNvPr id="7" name="object 9"/>
          <p:cNvSpPr txBox="1"/>
          <p:nvPr/>
        </p:nvSpPr>
        <p:spPr>
          <a:xfrm>
            <a:off x="8332469" y="1986387"/>
            <a:ext cx="3348991" cy="722524"/>
          </a:xfrm>
          <a:prstGeom prst="rect">
            <a:avLst/>
          </a:prstGeom>
        </p:spPr>
        <p:txBody>
          <a:bodyPr vert="horz" wrap="square" lIns="0" tIns="0" rIns="0" bIns="0" rtlCol="0">
            <a:noAutofit/>
          </a:bodyPr>
          <a:lstStyle/>
          <a:p>
            <a:pPr marL="12700">
              <a:lnSpc>
                <a:spcPct val="100000"/>
              </a:lnSpc>
            </a:pPr>
            <a:r>
              <a:rPr sz="1800" b="1" dirty="0" smtClean="0">
                <a:latin typeface="Microsoft YaHei UI"/>
                <a:cs typeface="Microsoft YaHei UI"/>
              </a:rPr>
              <a:t>黑线</a:t>
            </a:r>
            <a:r>
              <a:rPr sz="1800" b="1" spc="-45" dirty="0" smtClean="0">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基于大数据预测流感传播</a:t>
            </a:r>
            <a:endParaRPr sz="1800" dirty="0">
              <a:latin typeface="Microsoft YaHei UI"/>
              <a:cs typeface="Microsoft YaHei UI"/>
            </a:endParaRPr>
          </a:p>
          <a:p>
            <a:pPr marL="12700">
              <a:lnSpc>
                <a:spcPct val="100000"/>
              </a:lnSpc>
            </a:pPr>
            <a:r>
              <a:rPr sz="1800" b="1" dirty="0" smtClean="0">
                <a:solidFill>
                  <a:srgbClr val="FF0000"/>
                </a:solidFill>
                <a:latin typeface="Microsoft YaHei UI"/>
                <a:cs typeface="Microsoft YaHei UI"/>
              </a:rPr>
              <a:t>红线</a:t>
            </a:r>
            <a:r>
              <a:rPr sz="1800" b="1" spc="-45" dirty="0" smtClean="0">
                <a:solidFill>
                  <a:srgbClr val="FF0000"/>
                </a:solidFill>
                <a:latin typeface="Microsoft YaHei UI"/>
                <a:cs typeface="Microsoft YaHei UI"/>
              </a:rPr>
              <a:t> </a:t>
            </a:r>
            <a:r>
              <a:rPr sz="1800" b="1" spc="0" dirty="0" smtClean="0">
                <a:solidFill>
                  <a:srgbClr val="0070C0"/>
                </a:solidFill>
                <a:latin typeface="Gill Sans MT"/>
                <a:cs typeface="Gill Sans MT"/>
              </a:rPr>
              <a:t>–</a:t>
            </a:r>
            <a:r>
              <a:rPr sz="1800" b="1" spc="-10" dirty="0" smtClean="0">
                <a:solidFill>
                  <a:srgbClr val="0070C0"/>
                </a:solidFill>
                <a:latin typeface="Gill Sans MT"/>
                <a:cs typeface="Gill Sans MT"/>
              </a:rPr>
              <a:t> </a:t>
            </a:r>
            <a:r>
              <a:rPr sz="1800" b="1" spc="0" dirty="0" smtClean="0">
                <a:solidFill>
                  <a:srgbClr val="0070C0"/>
                </a:solidFill>
                <a:latin typeface="Microsoft YaHei UI"/>
                <a:cs typeface="Microsoft YaHei UI"/>
              </a:rPr>
              <a:t>实际流感传播</a:t>
            </a:r>
            <a:endParaRPr sz="1800" dirty="0">
              <a:latin typeface="Microsoft YaHei UI"/>
              <a:cs typeface="Microsoft YaHei UI"/>
            </a:endParaRPr>
          </a:p>
        </p:txBody>
      </p:sp>
      <p:sp>
        <p:nvSpPr>
          <p:cNvPr id="8" name="object 8"/>
          <p:cNvSpPr txBox="1"/>
          <p:nvPr/>
        </p:nvSpPr>
        <p:spPr>
          <a:xfrm>
            <a:off x="3582670" y="4512709"/>
            <a:ext cx="2317750" cy="171450"/>
          </a:xfrm>
          <a:prstGeom prst="rect">
            <a:avLst/>
          </a:prstGeom>
        </p:spPr>
        <p:txBody>
          <a:bodyPr vert="horz" wrap="square" lIns="0" tIns="0" rIns="0" bIns="0" rtlCol="0">
            <a:noAutofit/>
          </a:bodyPr>
          <a:lstStyle/>
          <a:p>
            <a:pPr marL="12700">
              <a:lnSpc>
                <a:spcPct val="100000"/>
              </a:lnSpc>
            </a:pPr>
            <a:r>
              <a:rPr sz="1000" spc="-10" dirty="0" smtClean="0">
                <a:latin typeface="Calibri"/>
                <a:cs typeface="Calibri"/>
              </a:rPr>
              <a:t>2008</a:t>
            </a:r>
            <a:r>
              <a:rPr sz="1000" spc="-10" dirty="0" smtClean="0">
                <a:latin typeface="宋体"/>
                <a:cs typeface="宋体"/>
              </a:rPr>
              <a:t>年</a:t>
            </a:r>
            <a:r>
              <a:rPr sz="1000" spc="0" dirty="0" smtClean="0">
                <a:latin typeface="Calibri"/>
                <a:cs typeface="Calibri"/>
              </a:rPr>
              <a:t>5</a:t>
            </a:r>
            <a:r>
              <a:rPr sz="1000" spc="-10" dirty="0" smtClean="0">
                <a:latin typeface="宋体"/>
                <a:cs typeface="宋体"/>
              </a:rPr>
              <a:t>月流</a:t>
            </a:r>
            <a:r>
              <a:rPr sz="1000" spc="0" dirty="0" smtClean="0">
                <a:latin typeface="宋体"/>
                <a:cs typeface="宋体"/>
              </a:rPr>
              <a:t>感</a:t>
            </a:r>
            <a:r>
              <a:rPr sz="1000" spc="-10" dirty="0" smtClean="0">
                <a:latin typeface="宋体"/>
                <a:cs typeface="宋体"/>
              </a:rPr>
              <a:t>爆发</a:t>
            </a:r>
            <a:r>
              <a:rPr sz="1000" spc="0" dirty="0" smtClean="0">
                <a:latin typeface="宋体"/>
                <a:cs typeface="宋体"/>
              </a:rPr>
              <a:t>前</a:t>
            </a:r>
            <a:r>
              <a:rPr sz="1000" spc="-10" dirty="0" smtClean="0">
                <a:latin typeface="宋体"/>
                <a:cs typeface="宋体"/>
              </a:rPr>
              <a:t>几周</a:t>
            </a:r>
            <a:r>
              <a:rPr sz="1000" spc="0" dirty="0" smtClean="0">
                <a:latin typeface="宋体"/>
                <a:cs typeface="宋体"/>
              </a:rPr>
              <a:t>传</a:t>
            </a:r>
            <a:r>
              <a:rPr sz="1000" spc="-10" dirty="0" smtClean="0">
                <a:latin typeface="宋体"/>
                <a:cs typeface="宋体"/>
              </a:rPr>
              <a:t>播情况</a:t>
            </a:r>
            <a:endParaRPr sz="1000" dirty="0">
              <a:latin typeface="宋体"/>
              <a:cs typeface="宋体"/>
            </a:endParaRPr>
          </a:p>
        </p:txBody>
      </p:sp>
      <p:sp>
        <p:nvSpPr>
          <p:cNvPr id="3" name="文本框 2"/>
          <p:cNvSpPr txBox="1"/>
          <p:nvPr/>
        </p:nvSpPr>
        <p:spPr>
          <a:xfrm>
            <a:off x="8332469" y="2881967"/>
            <a:ext cx="3571664" cy="3139321"/>
          </a:xfrm>
          <a:prstGeom prst="rect">
            <a:avLst/>
          </a:prstGeom>
          <a:noFill/>
        </p:spPr>
        <p:txBody>
          <a:bodyPr wrap="square" rtlCol="0">
            <a:spAutoFit/>
          </a:bodyPr>
          <a:lstStyle/>
          <a:p>
            <a:r>
              <a:rPr lang="en-US" altLang="zh-CN" sz="2000" dirty="0"/>
              <a:t>2009</a:t>
            </a:r>
            <a:r>
              <a:rPr lang="zh-CN" altLang="en-US" sz="2000" dirty="0"/>
              <a:t>年，</a:t>
            </a:r>
            <a:r>
              <a:rPr lang="en-US" altLang="zh-CN" sz="2000" dirty="0"/>
              <a:t>Google</a:t>
            </a:r>
            <a:r>
              <a:rPr lang="zh-CN" altLang="en-US" sz="2000" dirty="0"/>
              <a:t>通过分析</a:t>
            </a:r>
            <a:r>
              <a:rPr lang="en-US" altLang="zh-CN" sz="2000" dirty="0"/>
              <a:t>5000</a:t>
            </a:r>
            <a:r>
              <a:rPr lang="zh-CN" altLang="en-US" sz="2000" dirty="0"/>
              <a:t>万条美国人最频繁检索的词汇，将之和美国疾病中心在</a:t>
            </a:r>
            <a:r>
              <a:rPr lang="en-US" altLang="zh-CN" sz="2000" dirty="0"/>
              <a:t>2003</a:t>
            </a:r>
            <a:r>
              <a:rPr lang="zh-CN" altLang="en-US" sz="2000" dirty="0"/>
              <a:t>年到</a:t>
            </a:r>
            <a:r>
              <a:rPr lang="en-US" altLang="zh-CN" sz="2000" dirty="0"/>
              <a:t>2008</a:t>
            </a:r>
            <a:r>
              <a:rPr lang="zh-CN" altLang="en-US" sz="2000" dirty="0"/>
              <a:t>年间季节性流感传播时期的数据进行比较，并建立一个特定的数学模型。最终</a:t>
            </a:r>
            <a:r>
              <a:rPr lang="en-US" altLang="zh-CN" sz="2000" dirty="0"/>
              <a:t>google</a:t>
            </a:r>
            <a:r>
              <a:rPr lang="zh-CN" altLang="en-US" sz="2000" dirty="0"/>
              <a:t>成功预测了</a:t>
            </a:r>
            <a:r>
              <a:rPr lang="en-US" altLang="zh-CN" sz="2000" dirty="0"/>
              <a:t>2009</a:t>
            </a:r>
            <a:r>
              <a:rPr lang="zh-CN" altLang="en-US" sz="2000" dirty="0"/>
              <a:t>冬季流感的传播甚至可以具体到特定的地区和州。</a:t>
            </a:r>
          </a:p>
          <a:p>
            <a:endParaRPr lang="zh-CN" altLang="en-US" dirty="0"/>
          </a:p>
        </p:txBody>
      </p:sp>
    </p:spTree>
    <p:extLst>
      <p:ext uri="{BB962C8B-B14F-4D97-AF65-F5344CB8AC3E}">
        <p14:creationId xmlns:p14="http://schemas.microsoft.com/office/powerpoint/2010/main" val="59684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奥巴马大选</a:t>
            </a:r>
            <a:r>
              <a:rPr lang="zh-CN" altLang="en-US" dirty="0" smtClean="0"/>
              <a:t>连任成功</a:t>
            </a:r>
            <a:endParaRPr lang="zh-CN" altLang="en-US" dirty="0"/>
          </a:p>
        </p:txBody>
      </p:sp>
      <p:sp>
        <p:nvSpPr>
          <p:cNvPr id="3" name="内容占位符 2"/>
          <p:cNvSpPr>
            <a:spLocks noGrp="1"/>
          </p:cNvSpPr>
          <p:nvPr>
            <p:ph idx="1"/>
          </p:nvPr>
        </p:nvSpPr>
        <p:spPr/>
        <p:txBody>
          <a:bodyPr>
            <a:normAutofit/>
          </a:bodyPr>
          <a:lstStyle/>
          <a:p>
            <a:r>
              <a:rPr lang="zh-CN" altLang="en-US" dirty="0" smtClean="0"/>
              <a:t>目标</a:t>
            </a:r>
            <a:endParaRPr lang="zh-CN" altLang="en-US" dirty="0"/>
          </a:p>
          <a:p>
            <a:pPr marL="0" indent="0">
              <a:buNone/>
            </a:pPr>
            <a:r>
              <a:rPr lang="en-US" altLang="zh-CN" dirty="0"/>
              <a:t>– </a:t>
            </a:r>
            <a:r>
              <a:rPr lang="zh-CN" altLang="en-US" dirty="0"/>
              <a:t>根据新闻、博客、微博等多通道的社会媒体</a:t>
            </a:r>
            <a:r>
              <a:rPr lang="zh-CN" altLang="en-US" dirty="0" smtClean="0"/>
              <a:t>数据</a:t>
            </a:r>
            <a:r>
              <a:rPr lang="zh-CN" altLang="en-US" dirty="0"/>
              <a:t>，分析态势和预测结果</a:t>
            </a:r>
          </a:p>
          <a:p>
            <a:r>
              <a:rPr lang="en-US" altLang="zh-CN" dirty="0" smtClean="0"/>
              <a:t> </a:t>
            </a:r>
            <a:r>
              <a:rPr lang="zh-CN" altLang="en-US" dirty="0"/>
              <a:t>关键技术</a:t>
            </a:r>
          </a:p>
          <a:p>
            <a:pPr marL="0" indent="0">
              <a:buNone/>
            </a:pPr>
            <a:r>
              <a:rPr lang="en-US" altLang="zh-CN" dirty="0"/>
              <a:t>– </a:t>
            </a:r>
            <a:r>
              <a:rPr lang="zh-CN" altLang="en-US" dirty="0"/>
              <a:t>多通道数据的实时感知与获取</a:t>
            </a:r>
          </a:p>
          <a:p>
            <a:pPr marL="0" indent="0">
              <a:buNone/>
            </a:pPr>
            <a:r>
              <a:rPr lang="en-US" altLang="zh-CN" dirty="0"/>
              <a:t>– </a:t>
            </a:r>
            <a:r>
              <a:rPr lang="zh-CN" altLang="en-US" dirty="0"/>
              <a:t>实体抽取与内容分析</a:t>
            </a:r>
          </a:p>
          <a:p>
            <a:pPr marL="0" indent="0">
              <a:buNone/>
            </a:pPr>
            <a:r>
              <a:rPr lang="en-US" altLang="zh-CN" dirty="0"/>
              <a:t>– </a:t>
            </a:r>
            <a:r>
              <a:rPr lang="zh-CN" altLang="en-US" dirty="0"/>
              <a:t>关系挖掘与群体识别</a:t>
            </a:r>
          </a:p>
          <a:p>
            <a:pPr marL="0" indent="0">
              <a:buNone/>
            </a:pPr>
            <a:r>
              <a:rPr lang="en-US" altLang="zh-CN" dirty="0"/>
              <a:t>– </a:t>
            </a:r>
            <a:r>
              <a:rPr lang="zh-CN" altLang="en-US" dirty="0"/>
              <a:t>群体情绪与情感分析</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16</a:t>
            </a:fld>
            <a:endParaRPr lang="zh-CN" altLang="en-US"/>
          </a:p>
        </p:txBody>
      </p:sp>
    </p:spTree>
    <p:extLst>
      <p:ext uri="{BB962C8B-B14F-4D97-AF65-F5344CB8AC3E}">
        <p14:creationId xmlns:p14="http://schemas.microsoft.com/office/powerpoint/2010/main" val="6576292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美国大选预测</a:t>
            </a:r>
            <a:r>
              <a:rPr lang="zh-CN" altLang="en-US" dirty="0" smtClean="0"/>
              <a:t>结果</a:t>
            </a:r>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17</a:t>
            </a:fld>
            <a:endParaRPr lang="zh-CN" altLang="en-US"/>
          </a:p>
        </p:txBody>
      </p:sp>
      <p:sp>
        <p:nvSpPr>
          <p:cNvPr id="7" name="object 3"/>
          <p:cNvSpPr/>
          <p:nvPr/>
        </p:nvSpPr>
        <p:spPr>
          <a:xfrm>
            <a:off x="1548581" y="1485793"/>
            <a:ext cx="8229600" cy="5075453"/>
          </a:xfrm>
          <a:prstGeom prst="rect">
            <a:avLst/>
          </a:prstGeom>
          <a:blipFill>
            <a:blip r:embed="rId3" cstate="print"/>
            <a:stretch>
              <a:fillRect/>
            </a:stretch>
          </a:blipFill>
        </p:spPr>
        <p:txBody>
          <a:bodyPr wrap="square" lIns="0" tIns="0" rIns="0" bIns="0"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4053253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微软大数据成功预测奥斯卡</a:t>
            </a:r>
            <a:r>
              <a:rPr lang="en-US" altLang="zh-CN" dirty="0"/>
              <a:t>21</a:t>
            </a:r>
            <a:r>
              <a:rPr lang="zh-CN" altLang="en-US" dirty="0"/>
              <a:t>项大奖</a:t>
            </a:r>
          </a:p>
        </p:txBody>
      </p:sp>
      <p:sp>
        <p:nvSpPr>
          <p:cNvPr id="3" name="内容占位符 2"/>
          <p:cNvSpPr>
            <a:spLocks noGrp="1"/>
          </p:cNvSpPr>
          <p:nvPr>
            <p:ph idx="1"/>
          </p:nvPr>
        </p:nvSpPr>
        <p:spPr/>
        <p:txBody>
          <a:bodyPr/>
          <a:lstStyle/>
          <a:p>
            <a:r>
              <a:rPr lang="en-US" altLang="zh-CN" dirty="0"/>
              <a:t>2013</a:t>
            </a:r>
            <a:r>
              <a:rPr lang="zh-CN" altLang="en-US" dirty="0"/>
              <a:t>年，微软纽约研究院的经济学家大卫</a:t>
            </a:r>
            <a:r>
              <a:rPr lang="en-US" altLang="zh-CN" dirty="0"/>
              <a:t>•</a:t>
            </a:r>
            <a:r>
              <a:rPr lang="zh-CN" altLang="en-US" dirty="0"/>
              <a:t>罗斯柴尔德（</a:t>
            </a:r>
            <a:r>
              <a:rPr lang="en-US" altLang="zh-CN" dirty="0"/>
              <a:t>David Rothschild</a:t>
            </a:r>
            <a:r>
              <a:rPr lang="zh-CN" altLang="en-US" dirty="0"/>
              <a:t>）利用大数据成功预测</a:t>
            </a:r>
            <a:r>
              <a:rPr lang="en-US" altLang="zh-CN" dirty="0"/>
              <a:t>24</a:t>
            </a:r>
            <a:r>
              <a:rPr lang="zh-CN" altLang="en-US" dirty="0"/>
              <a:t>个奥斯卡奖项中的</a:t>
            </a:r>
            <a:r>
              <a:rPr lang="en-US" altLang="zh-CN" dirty="0"/>
              <a:t>19</a:t>
            </a:r>
            <a:r>
              <a:rPr lang="zh-CN" altLang="en-US" dirty="0"/>
              <a:t>个，成为人们津津乐道的话题。第二年罗斯柴尔德再接再厉，成功预测第</a:t>
            </a:r>
            <a:r>
              <a:rPr lang="en-US" altLang="zh-CN" dirty="0"/>
              <a:t>86</a:t>
            </a:r>
            <a:r>
              <a:rPr lang="zh-CN" altLang="en-US" dirty="0"/>
              <a:t>届奥斯卡金像奖颁奖典礼</a:t>
            </a:r>
            <a:r>
              <a:rPr lang="en-US" altLang="zh-CN" dirty="0"/>
              <a:t>24</a:t>
            </a:r>
            <a:r>
              <a:rPr lang="zh-CN" altLang="en-US" dirty="0"/>
              <a:t>个奖项中的</a:t>
            </a:r>
            <a:r>
              <a:rPr lang="en-US" altLang="zh-CN" dirty="0"/>
              <a:t>21</a:t>
            </a:r>
            <a:r>
              <a:rPr lang="zh-CN" altLang="en-US" dirty="0"/>
              <a:t>个，继续向人们展示现代科技的神奇魔力。</a:t>
            </a:r>
          </a:p>
          <a:p>
            <a:r>
              <a:rPr lang="zh-CN" altLang="en-US" dirty="0" smtClean="0"/>
              <a:t>罗</a:t>
            </a:r>
            <a:r>
              <a:rPr lang="zh-CN" altLang="en-US" dirty="0"/>
              <a:t>斯柴尔德通过收集投票数据、预测市场数据、基础数据和用户生成数据，如赌博市场、好莱坞证券交易所等大量公开数据建立预测模型</a:t>
            </a:r>
            <a:r>
              <a:rPr lang="zh-CN" altLang="en-US" dirty="0" smtClean="0"/>
              <a:t>。</a:t>
            </a:r>
            <a:endParaRPr lang="en-US" altLang="zh-CN" dirty="0" smtClean="0"/>
          </a:p>
          <a:p>
            <a:r>
              <a:rPr lang="zh-CN" altLang="en-US" dirty="0" smtClean="0"/>
              <a:t>他们</a:t>
            </a:r>
            <a:r>
              <a:rPr lang="zh-CN" altLang="en-US" dirty="0"/>
              <a:t>和</a:t>
            </a:r>
            <a:r>
              <a:rPr lang="en-US" altLang="zh-CN" dirty="0"/>
              <a:t>Office</a:t>
            </a:r>
            <a:r>
              <a:rPr lang="zh-CN" altLang="en-US" dirty="0"/>
              <a:t>部门合作开发了</a:t>
            </a:r>
            <a:r>
              <a:rPr lang="en-US" altLang="zh-CN" dirty="0"/>
              <a:t>Excel App 『Oscars Ballot Predictor』</a:t>
            </a:r>
            <a:r>
              <a:rPr lang="zh-CN" altLang="en-US" dirty="0"/>
              <a:t>，帮助实现动态数据的挖掘</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37C2EA07-9005-44A4-AD36-5C14C6B8AD7E}" type="slidenum">
              <a:rPr lang="zh-CN" altLang="en-US" smtClean="0"/>
              <a:t>18</a:t>
            </a:fld>
            <a:endParaRPr lang="zh-CN" altLang="en-US"/>
          </a:p>
        </p:txBody>
      </p:sp>
    </p:spTree>
    <p:extLst>
      <p:ext uri="{BB962C8B-B14F-4D97-AF65-F5344CB8AC3E}">
        <p14:creationId xmlns:p14="http://schemas.microsoft.com/office/powerpoint/2010/main" val="2158800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b="1" dirty="0" smtClean="0"/>
              <a:t>大数据的处理框架</a:t>
            </a:r>
            <a:endParaRPr lang="en-US" altLang="zh-CN" b="1"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19</a:t>
            </a:fld>
            <a:endParaRPr lang="zh-CN" altLang="en-US"/>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b="1" dirty="0" smtClean="0"/>
              <a:t>什么是大数据</a:t>
            </a:r>
            <a:endParaRPr lang="en-US" altLang="zh-CN" b="1" dirty="0" smtClean="0"/>
          </a:p>
          <a:p>
            <a:r>
              <a:rPr lang="zh-CN" altLang="en-US" dirty="0"/>
              <a:t>大</a:t>
            </a:r>
            <a:r>
              <a:rPr lang="zh-CN" altLang="en-US" dirty="0" smtClean="0"/>
              <a:t>数据</a:t>
            </a:r>
            <a:r>
              <a:rPr lang="zh-CN" altLang="en-US" dirty="0"/>
              <a:t>的</a:t>
            </a:r>
            <a:r>
              <a:rPr lang="zh-CN" altLang="en-US" dirty="0" smtClean="0"/>
              <a:t>案例</a:t>
            </a:r>
            <a:endParaRPr lang="en-US" altLang="zh-CN" dirty="0" smtClean="0"/>
          </a:p>
          <a:p>
            <a:r>
              <a:rPr lang="zh-CN" altLang="en-US" dirty="0" smtClean="0"/>
              <a:t>大</a:t>
            </a:r>
            <a:r>
              <a:rPr lang="zh-CN" altLang="en-US" dirty="0"/>
              <a:t>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a:t>
            </a:fld>
            <a:endParaRPr lang="zh-CN" altLang="en-US"/>
          </a:p>
        </p:txBody>
      </p:sp>
    </p:spTree>
    <p:extLst>
      <p:ext uri="{BB962C8B-B14F-4D97-AF65-F5344CB8AC3E}">
        <p14:creationId xmlns:p14="http://schemas.microsoft.com/office/powerpoint/2010/main" val="1874301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660525">
              <a:lnSpc>
                <a:spcPct val="100000"/>
              </a:lnSpc>
            </a:pPr>
            <a:r>
              <a:rPr dirty="0">
                <a:latin typeface="Calibri"/>
                <a:cs typeface="Calibri"/>
              </a:rPr>
              <a:t>Divide</a:t>
            </a:r>
            <a:r>
              <a:rPr spc="5" dirty="0">
                <a:latin typeface="Calibri"/>
                <a:cs typeface="Calibri"/>
              </a:rPr>
              <a:t> </a:t>
            </a:r>
            <a:r>
              <a:rPr dirty="0">
                <a:latin typeface="Calibri"/>
                <a:cs typeface="Calibri"/>
              </a:rPr>
              <a:t>a</a:t>
            </a:r>
            <a:r>
              <a:rPr spc="5" dirty="0">
                <a:latin typeface="Calibri"/>
                <a:cs typeface="Calibri"/>
              </a:rPr>
              <a:t>n</a:t>
            </a:r>
            <a:r>
              <a:rPr dirty="0">
                <a:latin typeface="Calibri"/>
                <a:cs typeface="Calibri"/>
              </a:rPr>
              <a:t>d</a:t>
            </a:r>
            <a:r>
              <a:rPr spc="-5" dirty="0">
                <a:latin typeface="Calibri"/>
                <a:cs typeface="Calibri"/>
              </a:rPr>
              <a:t> </a:t>
            </a:r>
            <a:r>
              <a:rPr dirty="0">
                <a:latin typeface="Calibri"/>
                <a:cs typeface="Calibri"/>
              </a:rPr>
              <a:t>C</a:t>
            </a:r>
            <a:r>
              <a:rPr spc="10" dirty="0">
                <a:latin typeface="Calibri"/>
                <a:cs typeface="Calibri"/>
              </a:rPr>
              <a:t>o</a:t>
            </a:r>
            <a:r>
              <a:rPr dirty="0">
                <a:latin typeface="Calibri"/>
                <a:cs typeface="Calibri"/>
              </a:rPr>
              <a:t>nquer</a:t>
            </a:r>
          </a:p>
        </p:txBody>
      </p:sp>
      <p:sp>
        <p:nvSpPr>
          <p:cNvPr id="3" name="object 3"/>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F79546"/>
          </a:solidFill>
        </p:spPr>
        <p:txBody>
          <a:bodyPr wrap="square" lIns="0" tIns="0" rIns="0" bIns="0" rtlCol="0">
            <a:noAutofit/>
          </a:bodyPr>
          <a:lstStyle/>
          <a:p>
            <a:endParaRPr/>
          </a:p>
        </p:txBody>
      </p:sp>
      <p:sp>
        <p:nvSpPr>
          <p:cNvPr id="4" name="object 4"/>
          <p:cNvSpPr/>
          <p:nvPr/>
        </p:nvSpPr>
        <p:spPr>
          <a:xfrm>
            <a:off x="3581400" y="16764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B66C30"/>
            </a:solidFill>
          </a:ln>
        </p:spPr>
        <p:txBody>
          <a:bodyPr wrap="square" lIns="0" tIns="0" rIns="0" bIns="0" rtlCol="0">
            <a:noAutofit/>
          </a:bodyPr>
          <a:lstStyle/>
          <a:p>
            <a:endParaRPr/>
          </a:p>
        </p:txBody>
      </p:sp>
      <p:sp>
        <p:nvSpPr>
          <p:cNvPr id="5" name="object 5"/>
          <p:cNvSpPr txBox="1"/>
          <p:nvPr/>
        </p:nvSpPr>
        <p:spPr>
          <a:xfrm>
            <a:off x="4976622" y="1714753"/>
            <a:ext cx="715645" cy="298450"/>
          </a:xfrm>
          <a:prstGeom prst="rect">
            <a:avLst/>
          </a:prstGeom>
        </p:spPr>
        <p:txBody>
          <a:bodyPr vert="horz" wrap="square" lIns="0" tIns="0" rIns="0" bIns="0" rtlCol="0">
            <a:noAutofit/>
          </a:bodyPr>
          <a:lstStyle/>
          <a:p>
            <a:pPr marL="12700"/>
            <a:r>
              <a:rPr spc="10" dirty="0">
                <a:solidFill>
                  <a:srgbClr val="EDEBE0"/>
                </a:solidFill>
                <a:latin typeface="Calibri"/>
                <a:cs typeface="Calibri"/>
              </a:rPr>
              <a:t>“</a:t>
            </a:r>
            <a:r>
              <a:rPr spc="-80" dirty="0">
                <a:solidFill>
                  <a:srgbClr val="EDEBE0"/>
                </a:solidFill>
                <a:latin typeface="Calibri"/>
                <a:cs typeface="Calibri"/>
              </a:rPr>
              <a:t>W</a:t>
            </a:r>
            <a:r>
              <a:rPr dirty="0">
                <a:solidFill>
                  <a:srgbClr val="EDEBE0"/>
                </a:solidFill>
                <a:latin typeface="Calibri"/>
                <a:cs typeface="Calibri"/>
              </a:rPr>
              <a:t>or</a:t>
            </a:r>
            <a:r>
              <a:rPr spc="-10" dirty="0">
                <a:solidFill>
                  <a:srgbClr val="EDEBE0"/>
                </a:solidFill>
                <a:latin typeface="Calibri"/>
                <a:cs typeface="Calibri"/>
              </a:rPr>
              <a:t>k</a:t>
            </a:r>
            <a:r>
              <a:rPr dirty="0">
                <a:solidFill>
                  <a:srgbClr val="EDEBE0"/>
                </a:solidFill>
                <a:latin typeface="Calibri"/>
                <a:cs typeface="Calibri"/>
              </a:rPr>
              <a:t>”</a:t>
            </a:r>
            <a:endParaRPr dirty="0">
              <a:latin typeface="Calibri"/>
              <a:cs typeface="Calibri"/>
            </a:endParaRPr>
          </a:p>
        </p:txBody>
      </p:sp>
      <p:sp>
        <p:nvSpPr>
          <p:cNvPr id="6" name="object 6"/>
          <p:cNvSpPr/>
          <p:nvPr/>
        </p:nvSpPr>
        <p:spPr>
          <a:xfrm>
            <a:off x="5294503" y="2135123"/>
            <a:ext cx="76200" cy="609600"/>
          </a:xfrm>
          <a:custGeom>
            <a:avLst/>
            <a:gdLst/>
            <a:ahLst/>
            <a:cxnLst/>
            <a:rect l="l" t="t" r="r" b="b"/>
            <a:pathLst>
              <a:path w="76200" h="609600">
                <a:moveTo>
                  <a:pt x="0" y="533400"/>
                </a:moveTo>
                <a:lnTo>
                  <a:pt x="37973" y="609600"/>
                </a:lnTo>
                <a:lnTo>
                  <a:pt x="69818" y="546226"/>
                </a:lnTo>
                <a:lnTo>
                  <a:pt x="45974" y="546226"/>
                </a:lnTo>
                <a:lnTo>
                  <a:pt x="30099" y="546100"/>
                </a:lnTo>
                <a:lnTo>
                  <a:pt x="30134" y="533450"/>
                </a:lnTo>
                <a:lnTo>
                  <a:pt x="0" y="533400"/>
                </a:lnTo>
                <a:close/>
              </a:path>
              <a:path w="76200" h="609600">
                <a:moveTo>
                  <a:pt x="30134" y="533450"/>
                </a:moveTo>
                <a:lnTo>
                  <a:pt x="30099" y="546100"/>
                </a:lnTo>
                <a:lnTo>
                  <a:pt x="45974" y="546226"/>
                </a:lnTo>
                <a:lnTo>
                  <a:pt x="46009" y="533476"/>
                </a:lnTo>
                <a:lnTo>
                  <a:pt x="30134" y="533450"/>
                </a:lnTo>
                <a:close/>
              </a:path>
              <a:path w="76200" h="609600">
                <a:moveTo>
                  <a:pt x="46009" y="533476"/>
                </a:moveTo>
                <a:lnTo>
                  <a:pt x="45974" y="546226"/>
                </a:lnTo>
                <a:lnTo>
                  <a:pt x="69818" y="546226"/>
                </a:lnTo>
                <a:lnTo>
                  <a:pt x="76200" y="533526"/>
                </a:lnTo>
                <a:lnTo>
                  <a:pt x="46009" y="533476"/>
                </a:lnTo>
                <a:close/>
              </a:path>
              <a:path w="76200" h="609600">
                <a:moveTo>
                  <a:pt x="31623" y="0"/>
                </a:moveTo>
                <a:lnTo>
                  <a:pt x="30134" y="533450"/>
                </a:lnTo>
                <a:lnTo>
                  <a:pt x="46009" y="533476"/>
                </a:lnTo>
                <a:lnTo>
                  <a:pt x="47498" y="126"/>
                </a:lnTo>
                <a:lnTo>
                  <a:pt x="31623" y="0"/>
                </a:lnTo>
                <a:close/>
              </a:path>
            </a:pathLst>
          </a:custGeom>
          <a:solidFill>
            <a:srgbClr val="000000"/>
          </a:solidFill>
        </p:spPr>
        <p:txBody>
          <a:bodyPr wrap="square" lIns="0" tIns="0" rIns="0" bIns="0" rtlCol="0">
            <a:noAutofit/>
          </a:bodyPr>
          <a:lstStyle/>
          <a:p>
            <a:endParaRPr/>
          </a:p>
        </p:txBody>
      </p:sp>
      <p:sp>
        <p:nvSpPr>
          <p:cNvPr id="7" name="object 7"/>
          <p:cNvSpPr/>
          <p:nvPr/>
        </p:nvSpPr>
        <p:spPr>
          <a:xfrm>
            <a:off x="6091046" y="2127377"/>
            <a:ext cx="766952" cy="615823"/>
          </a:xfrm>
          <a:custGeom>
            <a:avLst/>
            <a:gdLst/>
            <a:ahLst/>
            <a:cxnLst/>
            <a:rect l="l" t="t" r="r" b="b"/>
            <a:pathLst>
              <a:path w="766952" h="615823">
                <a:moveTo>
                  <a:pt x="702528" y="574343"/>
                </a:moveTo>
                <a:lnTo>
                  <a:pt x="683640" y="597915"/>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8" name="object 8"/>
          <p:cNvSpPr/>
          <p:nvPr/>
        </p:nvSpPr>
        <p:spPr>
          <a:xfrm>
            <a:off x="3810000" y="2127377"/>
            <a:ext cx="766952" cy="615823"/>
          </a:xfrm>
          <a:custGeom>
            <a:avLst/>
            <a:gdLst/>
            <a:ahLst/>
            <a:cxnLst/>
            <a:rect l="l" t="t" r="r" b="b"/>
            <a:pathLst>
              <a:path w="766952" h="615823">
                <a:moveTo>
                  <a:pt x="35687" y="538480"/>
                </a:moveTo>
                <a:lnTo>
                  <a:pt x="0" y="615823"/>
                </a:lnTo>
                <a:lnTo>
                  <a:pt x="83312" y="597915"/>
                </a:lnTo>
                <a:lnTo>
                  <a:pt x="70795" y="582295"/>
                </a:lnTo>
                <a:lnTo>
                  <a:pt x="54482" y="582295"/>
                </a:lnTo>
                <a:lnTo>
                  <a:pt x="44576" y="569976"/>
                </a:lnTo>
                <a:lnTo>
                  <a:pt x="54538" y="562006"/>
                </a:lnTo>
                <a:lnTo>
                  <a:pt x="35687" y="538480"/>
                </a:lnTo>
                <a:close/>
              </a:path>
              <a:path w="766952" h="615823">
                <a:moveTo>
                  <a:pt x="54538" y="562006"/>
                </a:moveTo>
                <a:lnTo>
                  <a:pt x="44576" y="569976"/>
                </a:lnTo>
                <a:lnTo>
                  <a:pt x="54482" y="582295"/>
                </a:lnTo>
                <a:lnTo>
                  <a:pt x="64424" y="574343"/>
                </a:lnTo>
                <a:lnTo>
                  <a:pt x="54538" y="562006"/>
                </a:lnTo>
                <a:close/>
              </a:path>
              <a:path w="766952" h="615823">
                <a:moveTo>
                  <a:pt x="64424" y="574343"/>
                </a:moveTo>
                <a:lnTo>
                  <a:pt x="54482"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9" name="object 9"/>
          <p:cNvSpPr/>
          <p:nvPr/>
        </p:nvSpPr>
        <p:spPr>
          <a:xfrm>
            <a:off x="5296153" y="33528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0" name="object 10"/>
          <p:cNvSpPr/>
          <p:nvPr/>
        </p:nvSpPr>
        <p:spPr>
          <a:xfrm>
            <a:off x="6970903" y="3352800"/>
            <a:ext cx="76200" cy="609600"/>
          </a:xfrm>
          <a:custGeom>
            <a:avLst/>
            <a:gdLst/>
            <a:ahLst/>
            <a:cxnLst/>
            <a:rect l="l" t="t" r="r" b="b"/>
            <a:pathLst>
              <a:path w="76200" h="609600">
                <a:moveTo>
                  <a:pt x="0" y="533273"/>
                </a:moveTo>
                <a:lnTo>
                  <a:pt x="37973" y="609600"/>
                </a:lnTo>
                <a:lnTo>
                  <a:pt x="69882" y="546100"/>
                </a:lnTo>
                <a:lnTo>
                  <a:pt x="30099" y="546100"/>
                </a:lnTo>
                <a:lnTo>
                  <a:pt x="30134" y="533373"/>
                </a:lnTo>
                <a:lnTo>
                  <a:pt x="0" y="533273"/>
                </a:lnTo>
                <a:close/>
              </a:path>
              <a:path w="76200" h="609600">
                <a:moveTo>
                  <a:pt x="30134" y="533373"/>
                </a:moveTo>
                <a:lnTo>
                  <a:pt x="30099" y="546100"/>
                </a:lnTo>
                <a:lnTo>
                  <a:pt x="45974" y="546100"/>
                </a:lnTo>
                <a:lnTo>
                  <a:pt x="46009" y="533426"/>
                </a:lnTo>
                <a:lnTo>
                  <a:pt x="30134" y="533373"/>
                </a:lnTo>
                <a:close/>
              </a:path>
              <a:path w="76200" h="609600">
                <a:moveTo>
                  <a:pt x="46009" y="533426"/>
                </a:moveTo>
                <a:lnTo>
                  <a:pt x="45974" y="546100"/>
                </a:lnTo>
                <a:lnTo>
                  <a:pt x="69882" y="546100"/>
                </a:lnTo>
                <a:lnTo>
                  <a:pt x="76200" y="533526"/>
                </a:lnTo>
                <a:lnTo>
                  <a:pt x="46009" y="533426"/>
                </a:lnTo>
                <a:close/>
              </a:path>
              <a:path w="76200" h="609600">
                <a:moveTo>
                  <a:pt x="47498" y="0"/>
                </a:moveTo>
                <a:lnTo>
                  <a:pt x="31623" y="0"/>
                </a:lnTo>
                <a:lnTo>
                  <a:pt x="30134" y="533373"/>
                </a:lnTo>
                <a:lnTo>
                  <a:pt x="46009" y="533426"/>
                </a:lnTo>
                <a:lnTo>
                  <a:pt x="47498" y="0"/>
                </a:lnTo>
                <a:close/>
              </a:path>
            </a:pathLst>
          </a:custGeom>
          <a:solidFill>
            <a:srgbClr val="000000"/>
          </a:solidFill>
        </p:spPr>
        <p:txBody>
          <a:bodyPr wrap="square" lIns="0" tIns="0" rIns="0" bIns="0" rtlCol="0">
            <a:noAutofit/>
          </a:bodyPr>
          <a:lstStyle/>
          <a:p>
            <a:endParaRPr/>
          </a:p>
        </p:txBody>
      </p:sp>
      <p:sp>
        <p:nvSpPr>
          <p:cNvPr id="11" name="object 11"/>
          <p:cNvSpPr/>
          <p:nvPr/>
        </p:nvSpPr>
        <p:spPr>
          <a:xfrm>
            <a:off x="3543554" y="3352800"/>
            <a:ext cx="76200" cy="609600"/>
          </a:xfrm>
          <a:custGeom>
            <a:avLst/>
            <a:gdLst/>
            <a:ahLst/>
            <a:cxnLst/>
            <a:rect l="l" t="t" r="r" b="b"/>
            <a:pathLst>
              <a:path w="76200" h="609600">
                <a:moveTo>
                  <a:pt x="0" y="533273"/>
                </a:moveTo>
                <a:lnTo>
                  <a:pt x="37845" y="609600"/>
                </a:lnTo>
                <a:lnTo>
                  <a:pt x="69861" y="546100"/>
                </a:lnTo>
                <a:lnTo>
                  <a:pt x="30098" y="546100"/>
                </a:lnTo>
                <a:lnTo>
                  <a:pt x="30131" y="533373"/>
                </a:lnTo>
                <a:lnTo>
                  <a:pt x="0" y="533273"/>
                </a:lnTo>
                <a:close/>
              </a:path>
              <a:path w="76200" h="609600">
                <a:moveTo>
                  <a:pt x="30131" y="533373"/>
                </a:moveTo>
                <a:lnTo>
                  <a:pt x="30098" y="546100"/>
                </a:lnTo>
                <a:lnTo>
                  <a:pt x="45973" y="546100"/>
                </a:lnTo>
                <a:lnTo>
                  <a:pt x="46006" y="533426"/>
                </a:lnTo>
                <a:lnTo>
                  <a:pt x="30131" y="533373"/>
                </a:lnTo>
                <a:close/>
              </a:path>
              <a:path w="76200" h="609600">
                <a:moveTo>
                  <a:pt x="46006" y="533426"/>
                </a:moveTo>
                <a:lnTo>
                  <a:pt x="45973" y="546100"/>
                </a:lnTo>
                <a:lnTo>
                  <a:pt x="69861" y="546100"/>
                </a:lnTo>
                <a:lnTo>
                  <a:pt x="76200" y="533526"/>
                </a:lnTo>
                <a:lnTo>
                  <a:pt x="46006" y="533426"/>
                </a:lnTo>
                <a:close/>
              </a:path>
              <a:path w="76200" h="609600">
                <a:moveTo>
                  <a:pt x="47370" y="0"/>
                </a:moveTo>
                <a:lnTo>
                  <a:pt x="31495" y="0"/>
                </a:lnTo>
                <a:lnTo>
                  <a:pt x="30131" y="533373"/>
                </a:lnTo>
                <a:lnTo>
                  <a:pt x="46006" y="533426"/>
                </a:lnTo>
                <a:lnTo>
                  <a:pt x="47370" y="0"/>
                </a:lnTo>
                <a:close/>
              </a:path>
            </a:pathLst>
          </a:custGeom>
          <a:solidFill>
            <a:srgbClr val="000000"/>
          </a:solidFill>
        </p:spPr>
        <p:txBody>
          <a:bodyPr wrap="square" lIns="0" tIns="0" rIns="0" bIns="0" rtlCol="0">
            <a:noAutofit/>
          </a:bodyPr>
          <a:lstStyle/>
          <a:p>
            <a:endParaRPr/>
          </a:p>
        </p:txBody>
      </p:sp>
      <p:sp>
        <p:nvSpPr>
          <p:cNvPr id="12" name="object 12"/>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solidFill>
            <a:srgbClr val="9BBA58"/>
          </a:solidFill>
        </p:spPr>
        <p:txBody>
          <a:bodyPr wrap="square" lIns="0" tIns="0" rIns="0" bIns="0" rtlCol="0">
            <a:noAutofit/>
          </a:bodyPr>
          <a:lstStyle/>
          <a:p>
            <a:endParaRPr/>
          </a:p>
        </p:txBody>
      </p:sp>
      <p:sp>
        <p:nvSpPr>
          <p:cNvPr id="13" name="object 13"/>
          <p:cNvSpPr/>
          <p:nvPr/>
        </p:nvSpPr>
        <p:spPr>
          <a:xfrm>
            <a:off x="3581400" y="5334000"/>
            <a:ext cx="3505200" cy="381000"/>
          </a:xfrm>
          <a:custGeom>
            <a:avLst/>
            <a:gdLst/>
            <a:ahLst/>
            <a:cxnLst/>
            <a:rect l="l" t="t" r="r" b="b"/>
            <a:pathLst>
              <a:path w="3505200" h="381000">
                <a:moveTo>
                  <a:pt x="0" y="381000"/>
                </a:moveTo>
                <a:lnTo>
                  <a:pt x="3505200" y="381000"/>
                </a:lnTo>
                <a:lnTo>
                  <a:pt x="3505200" y="0"/>
                </a:lnTo>
                <a:lnTo>
                  <a:pt x="0" y="0"/>
                </a:lnTo>
                <a:lnTo>
                  <a:pt x="0" y="381000"/>
                </a:lnTo>
                <a:close/>
              </a:path>
            </a:pathLst>
          </a:custGeom>
          <a:ln w="25400">
            <a:solidFill>
              <a:srgbClr val="70883E"/>
            </a:solidFill>
          </a:ln>
        </p:spPr>
        <p:txBody>
          <a:bodyPr wrap="square" lIns="0" tIns="0" rIns="0" bIns="0" rtlCol="0">
            <a:noAutofit/>
          </a:bodyPr>
          <a:lstStyle/>
          <a:p>
            <a:endParaRPr/>
          </a:p>
        </p:txBody>
      </p:sp>
      <p:sp>
        <p:nvSpPr>
          <p:cNvPr id="14" name="object 14"/>
          <p:cNvSpPr txBox="1"/>
          <p:nvPr/>
        </p:nvSpPr>
        <p:spPr>
          <a:xfrm>
            <a:off x="4935474" y="5373319"/>
            <a:ext cx="795655" cy="298450"/>
          </a:xfrm>
          <a:prstGeom prst="rect">
            <a:avLst/>
          </a:prstGeom>
        </p:spPr>
        <p:txBody>
          <a:bodyPr vert="horz" wrap="square" lIns="0" tIns="0" rIns="0" bIns="0" rtlCol="0">
            <a:noAutofit/>
          </a:bodyPr>
          <a:lstStyle/>
          <a:p>
            <a:pPr marL="12700"/>
            <a:r>
              <a:rPr dirty="0">
                <a:solidFill>
                  <a:srgbClr val="EDEBE0"/>
                </a:solidFill>
                <a:latin typeface="Calibri"/>
                <a:cs typeface="Calibri"/>
              </a:rPr>
              <a:t>“</a:t>
            </a:r>
            <a:r>
              <a:rPr spc="-40" dirty="0">
                <a:solidFill>
                  <a:srgbClr val="EDEBE0"/>
                </a:solidFill>
                <a:latin typeface="Calibri"/>
                <a:cs typeface="Calibri"/>
              </a:rPr>
              <a:t>R</a:t>
            </a:r>
            <a:r>
              <a:rPr dirty="0">
                <a:solidFill>
                  <a:srgbClr val="EDEBE0"/>
                </a:solidFill>
                <a:latin typeface="Calibri"/>
                <a:cs typeface="Calibri"/>
              </a:rPr>
              <a:t>e</a:t>
            </a:r>
            <a:r>
              <a:rPr spc="5" dirty="0">
                <a:solidFill>
                  <a:srgbClr val="EDEBE0"/>
                </a:solidFill>
                <a:latin typeface="Calibri"/>
                <a:cs typeface="Calibri"/>
              </a:rPr>
              <a:t>s</a:t>
            </a:r>
            <a:r>
              <a:rPr dirty="0">
                <a:solidFill>
                  <a:srgbClr val="EDEBE0"/>
                </a:solidFill>
                <a:latin typeface="Calibri"/>
                <a:cs typeface="Calibri"/>
              </a:rPr>
              <a:t>ul</a:t>
            </a:r>
            <a:r>
              <a:rPr spc="50" dirty="0">
                <a:solidFill>
                  <a:srgbClr val="EDEBE0"/>
                </a:solidFill>
                <a:latin typeface="Calibri"/>
                <a:cs typeface="Calibri"/>
              </a:rPr>
              <a:t>t</a:t>
            </a:r>
            <a:r>
              <a:rPr dirty="0">
                <a:solidFill>
                  <a:srgbClr val="EDEBE0"/>
                </a:solidFill>
                <a:latin typeface="Calibri"/>
                <a:cs typeface="Calibri"/>
              </a:rPr>
              <a:t>”</a:t>
            </a:r>
            <a:endParaRPr>
              <a:latin typeface="Calibri"/>
              <a:cs typeface="Calibri"/>
            </a:endParaRPr>
          </a:p>
        </p:txBody>
      </p:sp>
      <p:sp>
        <p:nvSpPr>
          <p:cNvPr id="15" name="object 15"/>
          <p:cNvSpPr/>
          <p:nvPr/>
        </p:nvSpPr>
        <p:spPr>
          <a:xfrm>
            <a:off x="5296153" y="4572000"/>
            <a:ext cx="76200" cy="609600"/>
          </a:xfrm>
          <a:custGeom>
            <a:avLst/>
            <a:gdLst/>
            <a:ahLst/>
            <a:cxnLst/>
            <a:rect l="l" t="t" r="r" b="b"/>
            <a:pathLst>
              <a:path w="76200" h="609600">
                <a:moveTo>
                  <a:pt x="0" y="533273"/>
                </a:moveTo>
                <a:lnTo>
                  <a:pt x="37846" y="609600"/>
                </a:lnTo>
                <a:lnTo>
                  <a:pt x="69861" y="546100"/>
                </a:lnTo>
                <a:lnTo>
                  <a:pt x="30099" y="546100"/>
                </a:lnTo>
                <a:lnTo>
                  <a:pt x="30131" y="533373"/>
                </a:lnTo>
                <a:lnTo>
                  <a:pt x="0" y="533273"/>
                </a:lnTo>
                <a:close/>
              </a:path>
              <a:path w="76200" h="609600">
                <a:moveTo>
                  <a:pt x="30131" y="533373"/>
                </a:moveTo>
                <a:lnTo>
                  <a:pt x="30099" y="546100"/>
                </a:lnTo>
                <a:lnTo>
                  <a:pt x="45974" y="546100"/>
                </a:lnTo>
                <a:lnTo>
                  <a:pt x="46006" y="533426"/>
                </a:lnTo>
                <a:lnTo>
                  <a:pt x="30131" y="533373"/>
                </a:lnTo>
                <a:close/>
              </a:path>
              <a:path w="76200" h="609600">
                <a:moveTo>
                  <a:pt x="46006" y="533426"/>
                </a:moveTo>
                <a:lnTo>
                  <a:pt x="45974" y="546100"/>
                </a:lnTo>
                <a:lnTo>
                  <a:pt x="69861" y="546100"/>
                </a:lnTo>
                <a:lnTo>
                  <a:pt x="76200" y="533526"/>
                </a:lnTo>
                <a:lnTo>
                  <a:pt x="46006" y="533426"/>
                </a:lnTo>
                <a:close/>
              </a:path>
              <a:path w="76200" h="609600">
                <a:moveTo>
                  <a:pt x="47371" y="0"/>
                </a:moveTo>
                <a:lnTo>
                  <a:pt x="31496" y="0"/>
                </a:lnTo>
                <a:lnTo>
                  <a:pt x="30131" y="533373"/>
                </a:lnTo>
                <a:lnTo>
                  <a:pt x="46006" y="533426"/>
                </a:lnTo>
                <a:lnTo>
                  <a:pt x="47371" y="0"/>
                </a:lnTo>
                <a:close/>
              </a:path>
            </a:pathLst>
          </a:custGeom>
          <a:solidFill>
            <a:srgbClr val="000000"/>
          </a:solidFill>
        </p:spPr>
        <p:txBody>
          <a:bodyPr wrap="square" lIns="0" tIns="0" rIns="0" bIns="0" rtlCol="0">
            <a:noAutofit/>
          </a:bodyPr>
          <a:lstStyle/>
          <a:p>
            <a:endParaRPr/>
          </a:p>
        </p:txBody>
      </p:sp>
      <p:sp>
        <p:nvSpPr>
          <p:cNvPr id="16" name="object 16"/>
          <p:cNvSpPr/>
          <p:nvPr/>
        </p:nvSpPr>
        <p:spPr>
          <a:xfrm>
            <a:off x="6096000" y="4565778"/>
            <a:ext cx="766952" cy="615823"/>
          </a:xfrm>
          <a:custGeom>
            <a:avLst/>
            <a:gdLst/>
            <a:ahLst/>
            <a:cxnLst/>
            <a:rect l="l" t="t" r="r" b="b"/>
            <a:pathLst>
              <a:path w="766952" h="615823">
                <a:moveTo>
                  <a:pt x="35687" y="538480"/>
                </a:moveTo>
                <a:lnTo>
                  <a:pt x="0" y="615823"/>
                </a:lnTo>
                <a:lnTo>
                  <a:pt x="83312" y="597916"/>
                </a:lnTo>
                <a:lnTo>
                  <a:pt x="70795" y="582295"/>
                </a:lnTo>
                <a:lnTo>
                  <a:pt x="54483" y="582295"/>
                </a:lnTo>
                <a:lnTo>
                  <a:pt x="44576" y="569976"/>
                </a:lnTo>
                <a:lnTo>
                  <a:pt x="54538" y="562006"/>
                </a:lnTo>
                <a:lnTo>
                  <a:pt x="35687" y="538480"/>
                </a:lnTo>
                <a:close/>
              </a:path>
              <a:path w="766952" h="615823">
                <a:moveTo>
                  <a:pt x="54538" y="562006"/>
                </a:moveTo>
                <a:lnTo>
                  <a:pt x="44576" y="569976"/>
                </a:lnTo>
                <a:lnTo>
                  <a:pt x="54483" y="582295"/>
                </a:lnTo>
                <a:lnTo>
                  <a:pt x="64424" y="574343"/>
                </a:lnTo>
                <a:lnTo>
                  <a:pt x="54538" y="562006"/>
                </a:lnTo>
                <a:close/>
              </a:path>
              <a:path w="766952" h="615823">
                <a:moveTo>
                  <a:pt x="64424" y="574343"/>
                </a:moveTo>
                <a:lnTo>
                  <a:pt x="54483" y="582295"/>
                </a:lnTo>
                <a:lnTo>
                  <a:pt x="70795" y="582295"/>
                </a:lnTo>
                <a:lnTo>
                  <a:pt x="64424" y="574343"/>
                </a:lnTo>
                <a:close/>
              </a:path>
              <a:path w="766952" h="615823">
                <a:moveTo>
                  <a:pt x="757047" y="0"/>
                </a:moveTo>
                <a:lnTo>
                  <a:pt x="54538" y="562006"/>
                </a:lnTo>
                <a:lnTo>
                  <a:pt x="64424" y="574343"/>
                </a:lnTo>
                <a:lnTo>
                  <a:pt x="766952" y="12446"/>
                </a:lnTo>
                <a:lnTo>
                  <a:pt x="757047" y="0"/>
                </a:lnTo>
                <a:close/>
              </a:path>
            </a:pathLst>
          </a:custGeom>
          <a:solidFill>
            <a:srgbClr val="000000"/>
          </a:solidFill>
        </p:spPr>
        <p:txBody>
          <a:bodyPr wrap="square" lIns="0" tIns="0" rIns="0" bIns="0" rtlCol="0">
            <a:noAutofit/>
          </a:bodyPr>
          <a:lstStyle/>
          <a:p>
            <a:endParaRPr/>
          </a:p>
        </p:txBody>
      </p:sp>
      <p:sp>
        <p:nvSpPr>
          <p:cNvPr id="17" name="object 17"/>
          <p:cNvSpPr/>
          <p:nvPr/>
        </p:nvSpPr>
        <p:spPr>
          <a:xfrm>
            <a:off x="3805047" y="4565778"/>
            <a:ext cx="766952" cy="615823"/>
          </a:xfrm>
          <a:custGeom>
            <a:avLst/>
            <a:gdLst/>
            <a:ahLst/>
            <a:cxnLst/>
            <a:rect l="l" t="t" r="r" b="b"/>
            <a:pathLst>
              <a:path w="766952" h="615823">
                <a:moveTo>
                  <a:pt x="702528" y="574343"/>
                </a:moveTo>
                <a:lnTo>
                  <a:pt x="683640" y="597916"/>
                </a:lnTo>
                <a:lnTo>
                  <a:pt x="766952" y="615823"/>
                </a:lnTo>
                <a:lnTo>
                  <a:pt x="751482" y="582295"/>
                </a:lnTo>
                <a:lnTo>
                  <a:pt x="712469" y="582295"/>
                </a:lnTo>
                <a:lnTo>
                  <a:pt x="702528" y="574343"/>
                </a:lnTo>
                <a:close/>
              </a:path>
              <a:path w="766952" h="615823">
                <a:moveTo>
                  <a:pt x="712414" y="562006"/>
                </a:moveTo>
                <a:lnTo>
                  <a:pt x="702528" y="574343"/>
                </a:lnTo>
                <a:lnTo>
                  <a:pt x="712469" y="582295"/>
                </a:lnTo>
                <a:lnTo>
                  <a:pt x="722376" y="569976"/>
                </a:lnTo>
                <a:lnTo>
                  <a:pt x="712414" y="562006"/>
                </a:lnTo>
                <a:close/>
              </a:path>
              <a:path w="766952" h="615823">
                <a:moveTo>
                  <a:pt x="731265" y="538480"/>
                </a:moveTo>
                <a:lnTo>
                  <a:pt x="712414" y="562006"/>
                </a:lnTo>
                <a:lnTo>
                  <a:pt x="722376" y="569976"/>
                </a:lnTo>
                <a:lnTo>
                  <a:pt x="712469" y="582295"/>
                </a:lnTo>
                <a:lnTo>
                  <a:pt x="751482" y="582295"/>
                </a:lnTo>
                <a:lnTo>
                  <a:pt x="731265" y="538480"/>
                </a:lnTo>
                <a:close/>
              </a:path>
              <a:path w="766952" h="615823">
                <a:moveTo>
                  <a:pt x="9905" y="0"/>
                </a:moveTo>
                <a:lnTo>
                  <a:pt x="0" y="12446"/>
                </a:lnTo>
                <a:lnTo>
                  <a:pt x="702528" y="574343"/>
                </a:lnTo>
                <a:lnTo>
                  <a:pt x="712414" y="562006"/>
                </a:lnTo>
                <a:lnTo>
                  <a:pt x="9905" y="0"/>
                </a:lnTo>
                <a:close/>
              </a:path>
            </a:pathLst>
          </a:custGeom>
          <a:solidFill>
            <a:srgbClr val="000000"/>
          </a:solidFill>
        </p:spPr>
        <p:txBody>
          <a:bodyPr wrap="square" lIns="0" tIns="0" rIns="0" bIns="0" rtlCol="0">
            <a:noAutofit/>
          </a:bodyPr>
          <a:lstStyle/>
          <a:p>
            <a:endParaRPr/>
          </a:p>
        </p:txBody>
      </p:sp>
      <p:sp>
        <p:nvSpPr>
          <p:cNvPr id="18" name="object 18"/>
          <p:cNvSpPr/>
          <p:nvPr/>
        </p:nvSpPr>
        <p:spPr>
          <a:xfrm>
            <a:off x="3124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19" name="object 19"/>
          <p:cNvSpPr/>
          <p:nvPr/>
        </p:nvSpPr>
        <p:spPr>
          <a:xfrm>
            <a:off x="3124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0" name="object 20"/>
          <p:cNvSpPr/>
          <p:nvPr/>
        </p:nvSpPr>
        <p:spPr>
          <a:xfrm>
            <a:off x="48768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1" name="object 21"/>
          <p:cNvSpPr/>
          <p:nvPr/>
        </p:nvSpPr>
        <p:spPr>
          <a:xfrm>
            <a:off x="48768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sp>
        <p:nvSpPr>
          <p:cNvPr id="22" name="object 22"/>
          <p:cNvSpPr/>
          <p:nvPr/>
        </p:nvSpPr>
        <p:spPr>
          <a:xfrm>
            <a:off x="6553208" y="3429000"/>
            <a:ext cx="914382" cy="381000"/>
          </a:xfrm>
          <a:custGeom>
            <a:avLst/>
            <a:gdLst/>
            <a:ahLst/>
            <a:cxnLst/>
            <a:rect l="l" t="t" r="r" b="b"/>
            <a:pathLst>
              <a:path w="914382" h="381000">
                <a:moveTo>
                  <a:pt x="850891" y="0"/>
                </a:moveTo>
                <a:lnTo>
                  <a:pt x="62436" y="8"/>
                </a:lnTo>
                <a:lnTo>
                  <a:pt x="23347" y="14308"/>
                </a:lnTo>
                <a:lnTo>
                  <a:pt x="1636" y="49086"/>
                </a:lnTo>
                <a:lnTo>
                  <a:pt x="0" y="318554"/>
                </a:lnTo>
                <a:lnTo>
                  <a:pt x="1873" y="332897"/>
                </a:lnTo>
                <a:lnTo>
                  <a:pt x="24111" y="367306"/>
                </a:lnTo>
                <a:lnTo>
                  <a:pt x="63491" y="381000"/>
                </a:lnTo>
                <a:lnTo>
                  <a:pt x="851946" y="380991"/>
                </a:lnTo>
                <a:lnTo>
                  <a:pt x="891035" y="366691"/>
                </a:lnTo>
                <a:lnTo>
                  <a:pt x="912746" y="331913"/>
                </a:lnTo>
                <a:lnTo>
                  <a:pt x="914382" y="62445"/>
                </a:lnTo>
                <a:lnTo>
                  <a:pt x="912509" y="48102"/>
                </a:lnTo>
                <a:lnTo>
                  <a:pt x="890270" y="13693"/>
                </a:lnTo>
                <a:lnTo>
                  <a:pt x="850891" y="0"/>
                </a:lnTo>
                <a:close/>
              </a:path>
            </a:pathLst>
          </a:custGeom>
          <a:solidFill>
            <a:srgbClr val="4F81BC"/>
          </a:solidFill>
        </p:spPr>
        <p:txBody>
          <a:bodyPr wrap="square" lIns="0" tIns="0" rIns="0" bIns="0" rtlCol="0">
            <a:noAutofit/>
          </a:bodyPr>
          <a:lstStyle/>
          <a:p>
            <a:endParaRPr/>
          </a:p>
        </p:txBody>
      </p:sp>
      <p:sp>
        <p:nvSpPr>
          <p:cNvPr id="23" name="object 23"/>
          <p:cNvSpPr/>
          <p:nvPr/>
        </p:nvSpPr>
        <p:spPr>
          <a:xfrm>
            <a:off x="6553200" y="3429000"/>
            <a:ext cx="914400" cy="381000"/>
          </a:xfrm>
          <a:custGeom>
            <a:avLst/>
            <a:gdLst/>
            <a:ahLst/>
            <a:cxnLst/>
            <a:rect l="l" t="t" r="r" b="b"/>
            <a:pathLst>
              <a:path w="914400" h="381000">
                <a:moveTo>
                  <a:pt x="0" y="63500"/>
                </a:moveTo>
                <a:lnTo>
                  <a:pt x="13693" y="24120"/>
                </a:lnTo>
                <a:lnTo>
                  <a:pt x="48102" y="1882"/>
                </a:lnTo>
                <a:lnTo>
                  <a:pt x="850900" y="0"/>
                </a:lnTo>
                <a:lnTo>
                  <a:pt x="865313" y="1645"/>
                </a:lnTo>
                <a:lnTo>
                  <a:pt x="900091" y="23355"/>
                </a:lnTo>
                <a:lnTo>
                  <a:pt x="914391" y="62445"/>
                </a:lnTo>
                <a:lnTo>
                  <a:pt x="914400" y="317500"/>
                </a:lnTo>
                <a:lnTo>
                  <a:pt x="912754" y="331913"/>
                </a:lnTo>
                <a:lnTo>
                  <a:pt x="891044" y="366691"/>
                </a:lnTo>
                <a:lnTo>
                  <a:pt x="851954" y="380991"/>
                </a:lnTo>
                <a:lnTo>
                  <a:pt x="63500" y="381000"/>
                </a:lnTo>
                <a:lnTo>
                  <a:pt x="49086" y="379354"/>
                </a:lnTo>
                <a:lnTo>
                  <a:pt x="14308" y="357644"/>
                </a:lnTo>
                <a:lnTo>
                  <a:pt x="8" y="318554"/>
                </a:lnTo>
                <a:lnTo>
                  <a:pt x="0" y="63500"/>
                </a:lnTo>
                <a:close/>
              </a:path>
            </a:pathLst>
          </a:custGeom>
          <a:ln w="25400">
            <a:solidFill>
              <a:srgbClr val="385D89"/>
            </a:solidFill>
          </a:ln>
        </p:spPr>
        <p:txBody>
          <a:bodyPr wrap="square" lIns="0" tIns="0" rIns="0" bIns="0" rtlCol="0">
            <a:noAutofit/>
          </a:bodyPr>
          <a:lstStyle/>
          <a:p>
            <a:endParaRPr/>
          </a:p>
        </p:txBody>
      </p:sp>
      <p:graphicFrame>
        <p:nvGraphicFramePr>
          <p:cNvPr id="24" name="object 24"/>
          <p:cNvGraphicFramePr>
            <a:graphicFrameLocks noGrp="1"/>
          </p:cNvGraphicFramePr>
          <p:nvPr/>
        </p:nvGraphicFramePr>
        <p:xfrm>
          <a:off x="2959100" y="2832100"/>
          <a:ext cx="4648200" cy="1600200"/>
        </p:xfrm>
        <a:graphic>
          <a:graphicData uri="http://schemas.openxmlformats.org/drawingml/2006/table">
            <a:tbl>
              <a:tblPr firstRow="1" bandRow="1">
                <a:tableStyleId>{2D5ABB26-0587-4C30-8999-92F81FD0307C}</a:tableStyleId>
              </a:tblPr>
              <a:tblGrid>
                <a:gridCol w="1219200"/>
                <a:gridCol w="533400"/>
                <a:gridCol w="1219200"/>
                <a:gridCol w="457200"/>
                <a:gridCol w="1219200"/>
              </a:tblGrid>
              <a:tr h="381000">
                <a:tc>
                  <a:txBody>
                    <a:bodyPr/>
                    <a:lstStyle/>
                    <a:p>
                      <a:pPr marR="127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1</a:t>
                      </a:r>
                      <a:endParaRPr sz="1800" baseline="-20833" dirty="0">
                        <a:latin typeface="Calibri"/>
                        <a:cs typeface="Calibri"/>
                      </a:endParaRPr>
                    </a:p>
                  </a:txBody>
                  <a:tcPr marL="0" marR="0" marT="0" marB="0">
                    <a:lnL w="25400">
                      <a:solidFill>
                        <a:srgbClr val="B66C30"/>
                      </a:solidFill>
                      <a:prstDash val="solid"/>
                    </a:lnL>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2</a:t>
                      </a:r>
                      <a:endParaRPr sz="1800" baseline="-20833" dirty="0">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c>
                  <a:txBody>
                    <a:bodyPr/>
                    <a:lstStyle/>
                    <a:p>
                      <a:endParaRPr sz="1800" baseline="-20833">
                        <a:latin typeface="Calibri"/>
                        <a:cs typeface="Calibri"/>
                      </a:endParaRPr>
                    </a:p>
                  </a:txBody>
                  <a:tcPr marL="0" marR="0" marT="0" marB="0">
                    <a:lnL w="25400" cap="flat" cmpd="sng" algn="ctr">
                      <a:solidFill>
                        <a:srgbClr val="B66C30"/>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w</a:t>
                      </a:r>
                      <a:r>
                        <a:rPr sz="1800" i="1" spc="0" baseline="-20833" dirty="0" smtClean="0">
                          <a:solidFill>
                            <a:srgbClr val="EDEBE0"/>
                          </a:solidFill>
                          <a:latin typeface="Calibri"/>
                          <a:cs typeface="Calibri"/>
                        </a:rPr>
                        <a:t>3</a:t>
                      </a:r>
                      <a:endParaRPr sz="1800" baseline="-20833">
                        <a:latin typeface="Calibri"/>
                        <a:cs typeface="Calibri"/>
                      </a:endParaRPr>
                    </a:p>
                  </a:txBody>
                  <a:tcPr marL="0" marR="0" marT="0" marB="0">
                    <a:lnR w="25400">
                      <a:solidFill>
                        <a:srgbClr val="B66C30"/>
                      </a:solidFill>
                      <a:prstDash val="solid"/>
                    </a:lnR>
                    <a:lnT w="25400">
                      <a:solidFill>
                        <a:srgbClr val="B66C30"/>
                      </a:solidFill>
                      <a:prstDash val="solid"/>
                    </a:lnT>
                    <a:lnB w="25400">
                      <a:solidFill>
                        <a:srgbClr val="B66C30"/>
                      </a:solidFill>
                      <a:prstDash val="solid"/>
                    </a:lnB>
                    <a:solidFill>
                      <a:srgbClr val="F79546"/>
                    </a:solidFill>
                  </a:tcPr>
                </a:tc>
              </a:tr>
              <a:tr h="838200">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dirty="0">
                        <a:latin typeface="Calibri"/>
                        <a:cs typeface="Calibri"/>
                      </a:endParaRPr>
                    </a:p>
                  </a:txBody>
                  <a:tcPr marL="0" marR="0" marT="0" marB="0"/>
                </a:tc>
                <a:tc>
                  <a:txBody>
                    <a:bodyPr/>
                    <a:lstStyle/>
                    <a:p>
                      <a:pPr marL="276225">
                        <a:lnSpc>
                          <a:spcPct val="100000"/>
                        </a:lnSpc>
                      </a:pPr>
                      <a:endParaRPr lang="en-US" sz="1400" dirty="0" smtClean="0">
                        <a:solidFill>
                          <a:srgbClr val="EDEBE0"/>
                        </a:solidFill>
                        <a:latin typeface="Calibri"/>
                        <a:cs typeface="Calibri"/>
                      </a:endParaRPr>
                    </a:p>
                    <a:p>
                      <a:pPr marL="276225">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c>
                  <a:txBody>
                    <a:bodyPr/>
                    <a:lstStyle/>
                    <a:p>
                      <a:endParaRPr sz="1400">
                        <a:latin typeface="Calibri"/>
                        <a:cs typeface="Calibri"/>
                      </a:endParaRPr>
                    </a:p>
                  </a:txBody>
                  <a:tcPr marL="0" marR="0" marT="0" marB="0"/>
                </a:tc>
                <a:tc>
                  <a:txBody>
                    <a:bodyPr/>
                    <a:lstStyle/>
                    <a:p>
                      <a:pPr marL="276860">
                        <a:lnSpc>
                          <a:spcPct val="100000"/>
                        </a:lnSpc>
                      </a:pPr>
                      <a:endParaRPr lang="en-US" sz="1400" dirty="0" smtClean="0">
                        <a:solidFill>
                          <a:srgbClr val="EDEBE0"/>
                        </a:solidFill>
                        <a:latin typeface="Calibri"/>
                        <a:cs typeface="Calibri"/>
                      </a:endParaRPr>
                    </a:p>
                    <a:p>
                      <a:pPr marL="276860">
                        <a:lnSpc>
                          <a:spcPct val="100000"/>
                        </a:lnSpc>
                      </a:pPr>
                      <a:r>
                        <a:rPr sz="1400" dirty="0" smtClean="0">
                          <a:solidFill>
                            <a:srgbClr val="EDEBE0"/>
                          </a:solidFill>
                          <a:latin typeface="Calibri"/>
                          <a:cs typeface="Calibri"/>
                        </a:rPr>
                        <a:t>“</a:t>
                      </a:r>
                      <a:r>
                        <a:rPr sz="1400" spc="-10" dirty="0" smtClean="0">
                          <a:solidFill>
                            <a:srgbClr val="EDEBE0"/>
                          </a:solidFill>
                          <a:latin typeface="Calibri"/>
                          <a:cs typeface="Calibri"/>
                        </a:rPr>
                        <a:t>w</a:t>
                      </a:r>
                      <a:r>
                        <a:rPr sz="1400" spc="0" dirty="0" smtClean="0">
                          <a:solidFill>
                            <a:srgbClr val="EDEBE0"/>
                          </a:solidFill>
                          <a:latin typeface="Calibri"/>
                          <a:cs typeface="Calibri"/>
                        </a:rPr>
                        <a:t>or</a:t>
                      </a:r>
                      <a:r>
                        <a:rPr sz="1400" spc="-50" dirty="0" smtClean="0">
                          <a:solidFill>
                            <a:srgbClr val="EDEBE0"/>
                          </a:solidFill>
                          <a:latin typeface="Calibri"/>
                          <a:cs typeface="Calibri"/>
                        </a:rPr>
                        <a:t>k</a:t>
                      </a:r>
                      <a:r>
                        <a:rPr sz="1400" spc="-5" dirty="0" smtClean="0">
                          <a:solidFill>
                            <a:srgbClr val="EDEBE0"/>
                          </a:solidFill>
                          <a:latin typeface="Calibri"/>
                          <a:cs typeface="Calibri"/>
                        </a:rPr>
                        <a:t>e</a:t>
                      </a:r>
                      <a:r>
                        <a:rPr sz="1400" spc="55" dirty="0" smtClean="0">
                          <a:solidFill>
                            <a:srgbClr val="EDEBE0"/>
                          </a:solidFill>
                          <a:latin typeface="Calibri"/>
                          <a:cs typeface="Calibri"/>
                        </a:rPr>
                        <a:t>r</a:t>
                      </a:r>
                      <a:r>
                        <a:rPr sz="1400" spc="0" dirty="0" smtClean="0">
                          <a:solidFill>
                            <a:srgbClr val="EDEBE0"/>
                          </a:solidFill>
                          <a:latin typeface="Calibri"/>
                          <a:cs typeface="Calibri"/>
                        </a:rPr>
                        <a:t>”</a:t>
                      </a:r>
                      <a:endParaRPr sz="1400" dirty="0">
                        <a:latin typeface="Calibri"/>
                        <a:cs typeface="Calibri"/>
                      </a:endParaRPr>
                    </a:p>
                  </a:txBody>
                  <a:tcPr marL="0" marR="0" marT="0" marB="0">
                    <a:lnT w="25400">
                      <a:solidFill>
                        <a:srgbClr val="B66C30"/>
                      </a:solidFill>
                      <a:prstDash val="solid"/>
                    </a:lnT>
                    <a:lnB w="25400">
                      <a:solidFill>
                        <a:srgbClr val="70883E"/>
                      </a:solidFill>
                      <a:prstDash val="solid"/>
                    </a:lnB>
                  </a:tcPr>
                </a:tc>
              </a:tr>
              <a:tr h="381000">
                <a:tc>
                  <a:txBody>
                    <a:bodyPr/>
                    <a:lstStyle/>
                    <a:p>
                      <a:pPr marR="127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1</a:t>
                      </a:r>
                      <a:endParaRPr sz="1800" baseline="-20833">
                        <a:latin typeface="Calibri"/>
                        <a:cs typeface="Calibri"/>
                      </a:endParaRPr>
                    </a:p>
                  </a:txBody>
                  <a:tcPr marL="0" marR="0" marT="0" marB="0">
                    <a:lnL w="25400">
                      <a:solidFill>
                        <a:srgbClr val="70883E"/>
                      </a:solidFill>
                      <a:prstDash val="solid"/>
                    </a:lnL>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635"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2</a:t>
                      </a:r>
                      <a:endParaRPr sz="1800" baseline="-20833">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c>
                  <a:txBody>
                    <a:bodyPr/>
                    <a:lstStyle/>
                    <a:p>
                      <a:endParaRPr sz="1800" baseline="-20833">
                        <a:latin typeface="Calibri"/>
                        <a:cs typeface="Calibri"/>
                      </a:endParaRPr>
                    </a:p>
                  </a:txBody>
                  <a:tcPr marL="0" marR="0" marT="0" marB="0">
                    <a:lnL w="25400" cap="flat" cmpd="sng" algn="ctr">
                      <a:solidFill>
                        <a:srgbClr val="70883E"/>
                      </a:solidFill>
                      <a:prstDash val="solid"/>
                      <a:round/>
                      <a:headEnd type="none" w="med" len="med"/>
                      <a:tailEnd type="none" w="med" len="med"/>
                    </a:lnL>
                  </a:tcPr>
                </a:tc>
                <a:tc>
                  <a:txBody>
                    <a:bodyPr/>
                    <a:lstStyle/>
                    <a:p>
                      <a:pPr marR="0" algn="ctr">
                        <a:lnSpc>
                          <a:spcPct val="100000"/>
                        </a:lnSpc>
                      </a:pPr>
                      <a:r>
                        <a:rPr sz="1800" i="1" spc="-5" dirty="0" smtClean="0">
                          <a:solidFill>
                            <a:srgbClr val="EDEBE0"/>
                          </a:solidFill>
                          <a:latin typeface="Calibri"/>
                          <a:cs typeface="Calibri"/>
                        </a:rPr>
                        <a:t>r</a:t>
                      </a:r>
                      <a:r>
                        <a:rPr sz="1800" i="1" spc="0" baseline="-20833" dirty="0" smtClean="0">
                          <a:solidFill>
                            <a:srgbClr val="EDEBE0"/>
                          </a:solidFill>
                          <a:latin typeface="Calibri"/>
                          <a:cs typeface="Calibri"/>
                        </a:rPr>
                        <a:t>3</a:t>
                      </a:r>
                      <a:endParaRPr sz="1800" baseline="-20833" dirty="0">
                        <a:latin typeface="Calibri"/>
                        <a:cs typeface="Calibri"/>
                      </a:endParaRPr>
                    </a:p>
                  </a:txBody>
                  <a:tcPr marL="0" marR="0" marT="0" marB="0">
                    <a:lnR w="25400">
                      <a:solidFill>
                        <a:srgbClr val="70883E"/>
                      </a:solidFill>
                      <a:prstDash val="solid"/>
                    </a:lnR>
                    <a:lnT w="25400">
                      <a:solidFill>
                        <a:srgbClr val="70883E"/>
                      </a:solidFill>
                      <a:prstDash val="solid"/>
                    </a:lnT>
                    <a:lnB w="25400">
                      <a:solidFill>
                        <a:srgbClr val="70883E"/>
                      </a:solidFill>
                      <a:prstDash val="solid"/>
                    </a:lnB>
                    <a:solidFill>
                      <a:srgbClr val="9BBA58"/>
                    </a:solidFill>
                  </a:tcPr>
                </a:tc>
              </a:tr>
            </a:tbl>
          </a:graphicData>
        </a:graphic>
      </p:graphicFrame>
      <p:sp>
        <p:nvSpPr>
          <p:cNvPr id="26" name="灯片编号占位符 25"/>
          <p:cNvSpPr>
            <a:spLocks noGrp="1"/>
          </p:cNvSpPr>
          <p:nvPr>
            <p:ph type="sldNum" sz="quarter" idx="12"/>
          </p:nvPr>
        </p:nvSpPr>
        <p:spPr/>
        <p:txBody>
          <a:bodyPr/>
          <a:lstStyle/>
          <a:p>
            <a:fld id="{37C2EA07-9005-44A4-AD36-5C14C6B8AD7E}" type="slidenum">
              <a:rPr lang="zh-CN" altLang="en-US" smtClean="0"/>
              <a:t>20</a:t>
            </a:fld>
            <a:endParaRPr lang="zh-CN" altLang="en-US"/>
          </a:p>
        </p:txBody>
      </p:sp>
    </p:spTree>
    <p:extLst>
      <p:ext uri="{BB962C8B-B14F-4D97-AF65-F5344CB8AC3E}">
        <p14:creationId xmlns:p14="http://schemas.microsoft.com/office/powerpoint/2010/main" val="3252914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noAutofit/>
          </a:bodyPr>
          <a:lstStyle/>
          <a:p>
            <a:pPr marL="1032510">
              <a:lnSpc>
                <a:spcPct val="100000"/>
              </a:lnSpc>
            </a:pPr>
            <a:r>
              <a:rPr spc="-95" dirty="0">
                <a:latin typeface="Calibri"/>
                <a:cs typeface="Calibri"/>
              </a:rPr>
              <a:t>P</a:t>
            </a:r>
            <a:r>
              <a:rPr dirty="0">
                <a:latin typeface="Calibri"/>
                <a:cs typeface="Calibri"/>
              </a:rPr>
              <a:t>a</a:t>
            </a:r>
            <a:r>
              <a:rPr spc="-85" dirty="0">
                <a:latin typeface="Calibri"/>
                <a:cs typeface="Calibri"/>
              </a:rPr>
              <a:t>r</a:t>
            </a:r>
            <a:r>
              <a:rPr dirty="0">
                <a:latin typeface="Calibri"/>
                <a:cs typeface="Calibri"/>
              </a:rPr>
              <a:t>alle</a:t>
            </a:r>
            <a:r>
              <a:rPr spc="-5" dirty="0">
                <a:latin typeface="Calibri"/>
                <a:cs typeface="Calibri"/>
              </a:rPr>
              <a:t>l</a:t>
            </a:r>
            <a:r>
              <a:rPr dirty="0">
                <a:latin typeface="Calibri"/>
                <a:cs typeface="Calibri"/>
              </a:rPr>
              <a:t>i</a:t>
            </a:r>
            <a:r>
              <a:rPr spc="-80" dirty="0">
                <a:latin typeface="Calibri"/>
                <a:cs typeface="Calibri"/>
              </a:rPr>
              <a:t>z</a:t>
            </a:r>
            <a:r>
              <a:rPr spc="-40" dirty="0">
                <a:latin typeface="Calibri"/>
                <a:cs typeface="Calibri"/>
              </a:rPr>
              <a:t>a</a:t>
            </a:r>
            <a:r>
              <a:rPr dirty="0">
                <a:latin typeface="Calibri"/>
                <a:cs typeface="Calibri"/>
              </a:rPr>
              <a:t>tion Challen</a:t>
            </a:r>
            <a:r>
              <a:rPr spc="-30" dirty="0">
                <a:latin typeface="Calibri"/>
                <a:cs typeface="Calibri"/>
              </a:rPr>
              <a:t>g</a:t>
            </a:r>
            <a:r>
              <a:rPr dirty="0">
                <a:latin typeface="Calibri"/>
                <a:cs typeface="Calibri"/>
              </a:rPr>
              <a:t>es</a:t>
            </a:r>
            <a:endParaRPr>
              <a:latin typeface="Calibri"/>
              <a:cs typeface="Calibri"/>
            </a:endParaRPr>
          </a:p>
        </p:txBody>
      </p:sp>
      <p:sp>
        <p:nvSpPr>
          <p:cNvPr id="3" name="object 3"/>
          <p:cNvSpPr txBox="1"/>
          <p:nvPr/>
        </p:nvSpPr>
        <p:spPr>
          <a:xfrm>
            <a:off x="1032387" y="1620774"/>
            <a:ext cx="9674942" cy="4695825"/>
          </a:xfrm>
          <a:prstGeom prst="rect">
            <a:avLst/>
          </a:prstGeom>
        </p:spPr>
        <p:txBody>
          <a:bodyPr vert="horz" wrap="square" lIns="0" tIns="0" rIns="0" bIns="0" rtlCol="0">
            <a:noAutofit/>
          </a:bodyPr>
          <a:lstStyle/>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ass</a:t>
            </a:r>
            <a:r>
              <a:rPr sz="3200" spc="-15" dirty="0">
                <a:latin typeface="Calibri"/>
                <a:cs typeface="Calibri"/>
              </a:rPr>
              <a:t>i</a:t>
            </a:r>
            <a:r>
              <a:rPr sz="3200" dirty="0">
                <a:latin typeface="Calibri"/>
                <a:cs typeface="Calibri"/>
              </a:rPr>
              <a:t>gn</a:t>
            </a:r>
            <a:r>
              <a:rPr sz="3200" spc="15" dirty="0">
                <a:latin typeface="Calibri"/>
                <a:cs typeface="Calibri"/>
              </a:rPr>
              <a:t> </a:t>
            </a:r>
            <a:r>
              <a:rPr sz="3200" spc="-25" dirty="0">
                <a:latin typeface="Calibri"/>
                <a:cs typeface="Calibri"/>
              </a:rPr>
              <a:t>w</a:t>
            </a:r>
            <a:r>
              <a:rPr sz="3200" dirty="0">
                <a:latin typeface="Calibri"/>
                <a:cs typeface="Calibri"/>
              </a:rPr>
              <a:t>ork</a:t>
            </a:r>
            <a:r>
              <a:rPr sz="3200" spc="-20" dirty="0">
                <a:latin typeface="Calibri"/>
                <a:cs typeface="Calibri"/>
              </a:rPr>
              <a:t> </a:t>
            </a:r>
            <a:r>
              <a:rPr sz="3200" dirty="0">
                <a:latin typeface="Calibri"/>
                <a:cs typeface="Calibri"/>
              </a:rPr>
              <a:t>uni</a:t>
            </a:r>
            <a:r>
              <a:rPr sz="3200" spc="-20" dirty="0">
                <a:latin typeface="Calibri"/>
                <a:cs typeface="Calibri"/>
              </a:rPr>
              <a:t>t</a:t>
            </a:r>
            <a:r>
              <a:rPr sz="3200" dirty="0">
                <a:latin typeface="Calibri"/>
                <a:cs typeface="Calibri"/>
              </a:rPr>
              <a:t>s</a:t>
            </a:r>
            <a:r>
              <a:rPr sz="3200" spc="20" dirty="0">
                <a:latin typeface="Calibri"/>
                <a:cs typeface="Calibri"/>
              </a:rPr>
              <a:t> </a:t>
            </a:r>
            <a:r>
              <a:rPr sz="3200" spc="-45" dirty="0">
                <a:latin typeface="Calibri"/>
                <a:cs typeface="Calibri"/>
              </a:rPr>
              <a:t>t</a:t>
            </a:r>
            <a:r>
              <a:rPr sz="3200" dirty="0">
                <a:latin typeface="Calibri"/>
                <a:cs typeface="Calibri"/>
              </a:rPr>
              <a:t>o</a:t>
            </a:r>
            <a:r>
              <a:rPr sz="3200" spc="5"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p>
          <a:p>
            <a:pPr>
              <a:lnSpc>
                <a:spcPts val="750"/>
              </a:lnSpc>
              <a:spcBef>
                <a:spcPts val="21"/>
              </a:spcBef>
              <a:buFont typeface="Arial"/>
              <a:buChar char="•"/>
            </a:pPr>
            <a:endParaRPr sz="750" dirty="0"/>
          </a:p>
          <a:p>
            <a:pPr marL="355600" indent="-343535">
              <a:buFont typeface="Arial"/>
              <a:buChar char="•"/>
              <a:tabLst>
                <a:tab pos="355600" algn="l"/>
              </a:tabLst>
            </a:pPr>
            <a:r>
              <a:rPr sz="3200" dirty="0">
                <a:latin typeface="Calibri"/>
                <a:cs typeface="Calibri"/>
              </a:rPr>
              <a:t>Wh</a:t>
            </a:r>
            <a:r>
              <a:rPr sz="3200" spc="-25" dirty="0">
                <a:latin typeface="Calibri"/>
                <a:cs typeface="Calibri"/>
              </a:rPr>
              <a:t>a</a:t>
            </a:r>
            <a:r>
              <a:rPr sz="3200" dirty="0">
                <a:latin typeface="Calibri"/>
                <a:cs typeface="Calibri"/>
              </a:rPr>
              <a:t>t if</a:t>
            </a:r>
            <a:r>
              <a:rPr sz="3200" spc="-10" dirty="0">
                <a:latin typeface="Calibri"/>
                <a:cs typeface="Calibri"/>
              </a:rPr>
              <a:t> </a:t>
            </a:r>
            <a:r>
              <a:rPr sz="3200" spc="-20"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h</a:t>
            </a:r>
            <a:r>
              <a:rPr sz="3200" spc="-55" dirty="0">
                <a:latin typeface="Calibri"/>
                <a:cs typeface="Calibri"/>
              </a:rPr>
              <a:t>a</a:t>
            </a:r>
            <a:r>
              <a:rPr sz="3200" spc="-35" dirty="0">
                <a:latin typeface="Calibri"/>
                <a:cs typeface="Calibri"/>
              </a:rPr>
              <a:t>v</a:t>
            </a:r>
            <a:r>
              <a:rPr sz="3200" dirty="0">
                <a:latin typeface="Calibri"/>
                <a:cs typeface="Calibri"/>
              </a:rPr>
              <a:t>e mo</a:t>
            </a:r>
            <a:r>
              <a:rPr sz="3200" spc="-45" dirty="0">
                <a:latin typeface="Calibri"/>
                <a:cs typeface="Calibri"/>
              </a:rPr>
              <a:t>r</a:t>
            </a:r>
            <a:r>
              <a:rPr sz="3200" dirty="0">
                <a:latin typeface="Calibri"/>
                <a:cs typeface="Calibri"/>
              </a:rPr>
              <a:t>e</a:t>
            </a:r>
            <a:r>
              <a:rPr sz="3200" spc="-15" dirty="0">
                <a:latin typeface="Calibri"/>
                <a:cs typeface="Calibri"/>
              </a:rPr>
              <a:t> </a:t>
            </a:r>
            <a:r>
              <a:rPr sz="3200" spc="-30" dirty="0">
                <a:latin typeface="Calibri"/>
                <a:cs typeface="Calibri"/>
              </a:rPr>
              <a:t>w</a:t>
            </a:r>
            <a:r>
              <a:rPr sz="3200" dirty="0">
                <a:latin typeface="Calibri"/>
                <a:cs typeface="Calibri"/>
              </a:rPr>
              <a:t>ork</a:t>
            </a:r>
            <a:r>
              <a:rPr sz="3200" spc="-25" dirty="0">
                <a:latin typeface="Calibri"/>
                <a:cs typeface="Calibri"/>
              </a:rPr>
              <a:t> </a:t>
            </a:r>
            <a:r>
              <a:rPr sz="3200" dirty="0">
                <a:latin typeface="Calibri"/>
                <a:cs typeface="Calibri"/>
              </a:rPr>
              <a:t>un</a:t>
            </a:r>
            <a:r>
              <a:rPr sz="3200" spc="-15" dirty="0">
                <a:latin typeface="Calibri"/>
                <a:cs typeface="Calibri"/>
              </a:rPr>
              <a:t>i</a:t>
            </a:r>
            <a:r>
              <a:rPr sz="3200" dirty="0">
                <a:latin typeface="Calibri"/>
                <a:cs typeface="Calibri"/>
              </a:rPr>
              <a:t>ts</a:t>
            </a:r>
            <a:r>
              <a:rPr sz="3200" spc="15" dirty="0">
                <a:latin typeface="Calibri"/>
                <a:cs typeface="Calibri"/>
              </a:rPr>
              <a:t> </a:t>
            </a:r>
            <a:r>
              <a:rPr sz="3200" dirty="0" smtClean="0">
                <a:latin typeface="Calibri"/>
                <a:cs typeface="Calibri"/>
              </a:rPr>
              <a:t>than</a:t>
            </a:r>
            <a:r>
              <a:rPr lang="en-US" sz="3200" dirty="0" smtClean="0">
                <a:latin typeface="Calibri"/>
                <a:cs typeface="Calibri"/>
              </a:rPr>
              <a:t> </a:t>
            </a:r>
            <a:r>
              <a:rPr sz="3200" spc="-25" dirty="0" smtClean="0">
                <a:latin typeface="Calibri"/>
                <a:cs typeface="Calibri"/>
              </a:rPr>
              <a:t>w</a:t>
            </a:r>
            <a:r>
              <a:rPr sz="3200" dirty="0" smtClean="0">
                <a:latin typeface="Calibri"/>
                <a:cs typeface="Calibri"/>
              </a:rPr>
              <a:t>or</a:t>
            </a:r>
            <a:r>
              <a:rPr sz="3200" spc="-114" dirty="0" smtClean="0">
                <a:latin typeface="Calibri"/>
                <a:cs typeface="Calibri"/>
              </a:rPr>
              <a:t>k</a:t>
            </a:r>
            <a:r>
              <a:rPr sz="3200" dirty="0" smtClean="0">
                <a:latin typeface="Calibri"/>
                <a:cs typeface="Calibri"/>
              </a:rPr>
              <a:t>e</a:t>
            </a:r>
            <a:r>
              <a:rPr sz="3200" spc="-60" dirty="0" smtClean="0">
                <a:latin typeface="Calibri"/>
                <a:cs typeface="Calibri"/>
              </a:rPr>
              <a:t>r</a:t>
            </a:r>
            <a:r>
              <a:rPr sz="3200" dirty="0" smtClean="0">
                <a:latin typeface="Calibri"/>
                <a:cs typeface="Calibri"/>
              </a:rPr>
              <a:t>s</a:t>
            </a:r>
            <a:r>
              <a:rPr sz="3200" dirty="0">
                <a:latin typeface="Calibri"/>
                <a:cs typeface="Calibri"/>
              </a:rPr>
              <a:t>?</a:t>
            </a:r>
          </a:p>
          <a:p>
            <a:pPr>
              <a:lnSpc>
                <a:spcPts val="750"/>
              </a:lnSpc>
              <a:spcBef>
                <a:spcPts val="18"/>
              </a:spcBef>
            </a:pPr>
            <a:endParaRPr sz="750" dirty="0"/>
          </a:p>
          <a:p>
            <a:pPr marL="355600" indent="-343535">
              <a:buFont typeface="Arial"/>
              <a:buChar char="•"/>
              <a:tabLst>
                <a:tab pos="355600" algn="l"/>
              </a:tabLst>
            </a:pPr>
            <a:r>
              <a:rPr sz="3200" dirty="0">
                <a:latin typeface="Calibri"/>
                <a:cs typeface="Calibri"/>
              </a:rPr>
              <a:t>Wh</a:t>
            </a:r>
            <a:r>
              <a:rPr sz="3200" spc="-20" dirty="0">
                <a:latin typeface="Calibri"/>
                <a:cs typeface="Calibri"/>
              </a:rPr>
              <a:t>a</a:t>
            </a:r>
            <a:r>
              <a:rPr sz="3200" dirty="0">
                <a:latin typeface="Calibri"/>
                <a:cs typeface="Calibri"/>
              </a:rPr>
              <a:t>t if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a:latin typeface="Calibri"/>
                <a:cs typeface="Calibri"/>
              </a:rPr>
              <a:t>need </a:t>
            </a:r>
            <a:r>
              <a:rPr sz="3200" spc="-50" dirty="0">
                <a:latin typeface="Calibri"/>
                <a:cs typeface="Calibri"/>
              </a:rPr>
              <a:t>t</a:t>
            </a:r>
            <a:r>
              <a:rPr sz="3200" dirty="0">
                <a:latin typeface="Calibri"/>
                <a:cs typeface="Calibri"/>
              </a:rPr>
              <a:t>o</a:t>
            </a:r>
            <a:r>
              <a:rPr sz="3200" spc="5" dirty="0">
                <a:latin typeface="Calibri"/>
                <a:cs typeface="Calibri"/>
              </a:rPr>
              <a:t> </a:t>
            </a:r>
            <a:r>
              <a:rPr sz="3200" dirty="0">
                <a:latin typeface="Calibri"/>
                <a:cs typeface="Calibri"/>
              </a:rPr>
              <a:t>sha</a:t>
            </a:r>
            <a:r>
              <a:rPr sz="3200" spc="-50" dirty="0">
                <a:latin typeface="Calibri"/>
                <a:cs typeface="Calibri"/>
              </a:rPr>
              <a:t>r</a:t>
            </a:r>
            <a:r>
              <a:rPr sz="3200" dirty="0">
                <a:latin typeface="Calibri"/>
                <a:cs typeface="Calibri"/>
              </a:rPr>
              <a:t>e par</a:t>
            </a:r>
            <a:r>
              <a:rPr sz="3200" spc="-15" dirty="0">
                <a:latin typeface="Calibri"/>
                <a:cs typeface="Calibri"/>
              </a:rPr>
              <a:t>t</a:t>
            </a:r>
            <a:r>
              <a:rPr sz="3200" dirty="0">
                <a:latin typeface="Calibri"/>
                <a:cs typeface="Calibri"/>
              </a:rPr>
              <a:t>ial</a:t>
            </a:r>
            <a:r>
              <a:rPr sz="3200" spc="10"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9"/>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a</a:t>
            </a:r>
            <a:r>
              <a:rPr sz="3200" spc="25" dirty="0">
                <a:latin typeface="Calibri"/>
                <a:cs typeface="Calibri"/>
              </a:rPr>
              <a:t>g</a:t>
            </a:r>
            <a:r>
              <a:rPr sz="3200" dirty="0">
                <a:latin typeface="Calibri"/>
                <a:cs typeface="Calibri"/>
              </a:rPr>
              <a:t>g</a:t>
            </a:r>
            <a:r>
              <a:rPr sz="3200" spc="-35" dirty="0">
                <a:latin typeface="Calibri"/>
                <a:cs typeface="Calibri"/>
              </a:rPr>
              <a:t>r</a:t>
            </a:r>
            <a:r>
              <a:rPr sz="3200" dirty="0">
                <a:latin typeface="Calibri"/>
                <a:cs typeface="Calibri"/>
              </a:rPr>
              <a:t>e</a:t>
            </a:r>
            <a:r>
              <a:rPr sz="3200" spc="-60" dirty="0">
                <a:latin typeface="Calibri"/>
                <a:cs typeface="Calibri"/>
              </a:rPr>
              <a:t>g</a:t>
            </a:r>
            <a:r>
              <a:rPr sz="3200" spc="-25" dirty="0">
                <a:latin typeface="Calibri"/>
                <a:cs typeface="Calibri"/>
              </a:rPr>
              <a:t>a</a:t>
            </a:r>
            <a:r>
              <a:rPr sz="3200" spc="-45" dirty="0">
                <a:latin typeface="Calibri"/>
                <a:cs typeface="Calibri"/>
              </a:rPr>
              <a:t>t</a:t>
            </a:r>
            <a:r>
              <a:rPr sz="3200" dirty="0">
                <a:latin typeface="Calibri"/>
                <a:cs typeface="Calibri"/>
              </a:rPr>
              <a:t>e</a:t>
            </a:r>
            <a:r>
              <a:rPr sz="3200" spc="-15" dirty="0">
                <a:latin typeface="Calibri"/>
                <a:cs typeface="Calibri"/>
              </a:rPr>
              <a:t> </a:t>
            </a:r>
            <a:r>
              <a:rPr sz="3200" dirty="0">
                <a:latin typeface="Calibri"/>
                <a:cs typeface="Calibri"/>
              </a:rPr>
              <a:t>part</a:t>
            </a:r>
            <a:r>
              <a:rPr sz="3200" spc="-15" dirty="0">
                <a:latin typeface="Calibri"/>
                <a:cs typeface="Calibri"/>
              </a:rPr>
              <a:t>i</a:t>
            </a:r>
            <a:r>
              <a:rPr sz="3200" dirty="0">
                <a:latin typeface="Calibri"/>
                <a:cs typeface="Calibri"/>
              </a:rPr>
              <a:t>al</a:t>
            </a:r>
            <a:r>
              <a:rPr sz="3200" spc="25" dirty="0">
                <a:latin typeface="Calibri"/>
                <a:cs typeface="Calibri"/>
              </a:rPr>
              <a:t> </a:t>
            </a:r>
            <a:r>
              <a:rPr sz="3200" spc="-40" dirty="0">
                <a:latin typeface="Calibri"/>
                <a:cs typeface="Calibri"/>
              </a:rPr>
              <a:t>r</a:t>
            </a:r>
            <a:r>
              <a:rPr sz="3200" dirty="0">
                <a:latin typeface="Calibri"/>
                <a:cs typeface="Calibri"/>
              </a:rPr>
              <a:t>esu</a:t>
            </a:r>
            <a:r>
              <a:rPr sz="3200" spc="-15" dirty="0">
                <a:latin typeface="Calibri"/>
                <a:cs typeface="Calibri"/>
              </a:rPr>
              <a:t>l</a:t>
            </a:r>
            <a:r>
              <a:rPr sz="3200" dirty="0">
                <a:latin typeface="Calibri"/>
                <a:cs typeface="Calibri"/>
              </a:rPr>
              <a:t>t</a:t>
            </a:r>
            <a:r>
              <a:rPr sz="3200" spc="-10" dirty="0">
                <a:latin typeface="Calibri"/>
                <a:cs typeface="Calibri"/>
              </a:rPr>
              <a:t>s</a:t>
            </a:r>
            <a:r>
              <a:rPr sz="3200" dirty="0">
                <a:latin typeface="Calibri"/>
                <a:cs typeface="Calibri"/>
              </a:rPr>
              <a:t>?</a:t>
            </a:r>
          </a:p>
          <a:p>
            <a:pPr>
              <a:lnSpc>
                <a:spcPts val="750"/>
              </a:lnSpc>
              <a:spcBef>
                <a:spcPts val="18"/>
              </a:spcBef>
              <a:buFont typeface="Arial"/>
              <a:buChar char="•"/>
            </a:pPr>
            <a:endParaRPr sz="750" dirty="0"/>
          </a:p>
          <a:p>
            <a:pPr marL="355600" indent="-343535">
              <a:buFont typeface="Arial"/>
              <a:buChar char="•"/>
              <a:tabLst>
                <a:tab pos="355600" algn="l"/>
              </a:tabLst>
            </a:pPr>
            <a:r>
              <a:rPr sz="3200" dirty="0">
                <a:latin typeface="Calibri"/>
                <a:cs typeface="Calibri"/>
              </a:rPr>
              <a:t>H</a:t>
            </a:r>
            <a:r>
              <a:rPr sz="3200" spc="-15" dirty="0">
                <a:latin typeface="Calibri"/>
                <a:cs typeface="Calibri"/>
              </a:rPr>
              <a:t>o</a:t>
            </a:r>
            <a:r>
              <a:rPr sz="3200" dirty="0">
                <a:latin typeface="Calibri"/>
                <a:cs typeface="Calibri"/>
              </a:rPr>
              <a:t>w do</a:t>
            </a:r>
            <a:r>
              <a:rPr sz="3200" spc="-5" dirty="0">
                <a:latin typeface="Calibri"/>
                <a:cs typeface="Calibri"/>
              </a:rPr>
              <a:t> </a:t>
            </a:r>
            <a:r>
              <a:rPr sz="3200" spc="-15" dirty="0">
                <a:latin typeface="Calibri"/>
                <a:cs typeface="Calibri"/>
              </a:rPr>
              <a:t>w</a:t>
            </a:r>
            <a:r>
              <a:rPr sz="3200" dirty="0">
                <a:latin typeface="Calibri"/>
                <a:cs typeface="Calibri"/>
              </a:rPr>
              <a:t>e</a:t>
            </a:r>
            <a:r>
              <a:rPr sz="3200" spc="-15" dirty="0">
                <a:latin typeface="Calibri"/>
                <a:cs typeface="Calibri"/>
              </a:rPr>
              <a:t> </a:t>
            </a:r>
            <a:r>
              <a:rPr sz="3200" dirty="0">
                <a:latin typeface="Calibri"/>
                <a:cs typeface="Calibri"/>
              </a:rPr>
              <a:t>kn</a:t>
            </a:r>
            <a:r>
              <a:rPr sz="3200" spc="-20" dirty="0">
                <a:latin typeface="Calibri"/>
                <a:cs typeface="Calibri"/>
              </a:rPr>
              <a:t>o</a:t>
            </a:r>
            <a:r>
              <a:rPr sz="3200" dirty="0">
                <a:latin typeface="Calibri"/>
                <a:cs typeface="Calibri"/>
              </a:rPr>
              <a:t>w all</a:t>
            </a:r>
            <a:r>
              <a:rPr sz="3200" spc="10" dirty="0">
                <a:latin typeface="Calibri"/>
                <a:cs typeface="Calibri"/>
              </a:rPr>
              <a:t> </a:t>
            </a:r>
            <a:r>
              <a:rPr sz="3200" dirty="0">
                <a:latin typeface="Calibri"/>
                <a:cs typeface="Calibri"/>
              </a:rPr>
              <a:t>the</a:t>
            </a:r>
            <a:r>
              <a:rPr sz="3200" spc="-10" dirty="0">
                <a:latin typeface="Calibri"/>
                <a:cs typeface="Calibri"/>
              </a:rPr>
              <a:t> </a:t>
            </a:r>
            <a:r>
              <a:rPr sz="3200" spc="-25" dirty="0">
                <a:latin typeface="Calibri"/>
                <a:cs typeface="Calibri"/>
              </a:rPr>
              <a:t>w</a:t>
            </a:r>
            <a:r>
              <a:rPr sz="3200" dirty="0">
                <a:latin typeface="Calibri"/>
                <a:cs typeface="Calibri"/>
              </a:rPr>
              <a:t>or</a:t>
            </a:r>
            <a:r>
              <a:rPr sz="3200" spc="-114" dirty="0">
                <a:latin typeface="Calibri"/>
                <a:cs typeface="Calibri"/>
              </a:rPr>
              <a:t>k</a:t>
            </a:r>
            <a:r>
              <a:rPr sz="3200" dirty="0">
                <a:latin typeface="Calibri"/>
                <a:cs typeface="Calibri"/>
              </a:rPr>
              <a:t>e</a:t>
            </a:r>
            <a:r>
              <a:rPr sz="3200" spc="-60" dirty="0">
                <a:latin typeface="Calibri"/>
                <a:cs typeface="Calibri"/>
              </a:rPr>
              <a:t>r</a:t>
            </a:r>
            <a:r>
              <a:rPr sz="3200" dirty="0">
                <a:latin typeface="Calibri"/>
                <a:cs typeface="Calibri"/>
              </a:rPr>
              <a:t>s</a:t>
            </a:r>
            <a:r>
              <a:rPr sz="3200" spc="-25" dirty="0">
                <a:latin typeface="Calibri"/>
                <a:cs typeface="Calibri"/>
              </a:rPr>
              <a:t> </a:t>
            </a:r>
            <a:r>
              <a:rPr sz="3200" dirty="0" smtClean="0">
                <a:latin typeface="Calibri"/>
                <a:cs typeface="Calibri"/>
              </a:rPr>
              <a:t>h</a:t>
            </a:r>
            <a:r>
              <a:rPr sz="3200" spc="-50" dirty="0" smtClean="0">
                <a:latin typeface="Calibri"/>
                <a:cs typeface="Calibri"/>
              </a:rPr>
              <a:t>a</a:t>
            </a:r>
            <a:r>
              <a:rPr sz="3200" spc="-35" dirty="0" smtClean="0">
                <a:latin typeface="Calibri"/>
                <a:cs typeface="Calibri"/>
              </a:rPr>
              <a:t>v</a:t>
            </a:r>
            <a:r>
              <a:rPr sz="3200" dirty="0" smtClean="0">
                <a:latin typeface="Calibri"/>
                <a:cs typeface="Calibri"/>
              </a:rPr>
              <a:t>e</a:t>
            </a:r>
            <a:r>
              <a:rPr lang="en-US" sz="3200" dirty="0" smtClean="0">
                <a:latin typeface="Calibri"/>
                <a:cs typeface="Calibri"/>
              </a:rPr>
              <a:t> </a:t>
            </a:r>
            <a:r>
              <a:rPr sz="3200" dirty="0" smtClean="0">
                <a:latin typeface="Calibri"/>
                <a:cs typeface="Calibri"/>
              </a:rPr>
              <a:t>f</a:t>
            </a:r>
            <a:r>
              <a:rPr sz="3200" spc="-15" dirty="0" smtClean="0">
                <a:latin typeface="Calibri"/>
                <a:cs typeface="Calibri"/>
              </a:rPr>
              <a:t>i</a:t>
            </a:r>
            <a:r>
              <a:rPr sz="3200" dirty="0" smtClean="0">
                <a:latin typeface="Calibri"/>
                <a:cs typeface="Calibri"/>
              </a:rPr>
              <a:t>ni</a:t>
            </a:r>
            <a:r>
              <a:rPr sz="3200" spc="-20" dirty="0" smtClean="0">
                <a:latin typeface="Calibri"/>
                <a:cs typeface="Calibri"/>
              </a:rPr>
              <a:t>s</a:t>
            </a:r>
            <a:r>
              <a:rPr sz="3200" dirty="0" smtClean="0">
                <a:latin typeface="Calibri"/>
                <a:cs typeface="Calibri"/>
              </a:rPr>
              <a:t>hed?</a:t>
            </a:r>
            <a:endParaRPr lang="en-US" sz="3200" dirty="0" smtClean="0">
              <a:latin typeface="Calibri"/>
              <a:cs typeface="Calibri"/>
            </a:endParaRPr>
          </a:p>
          <a:p>
            <a:pPr marL="355600" indent="-343535">
              <a:lnSpc>
                <a:spcPct val="100000"/>
              </a:lnSpc>
              <a:buFont typeface="Arial"/>
              <a:buChar char="•"/>
              <a:tabLst>
                <a:tab pos="355600" algn="l"/>
              </a:tabLst>
            </a:pPr>
            <a:r>
              <a:rPr lang="en-US" altLang="zh-CN" sz="3200" spc="-75" dirty="0">
                <a:cs typeface="Calibri"/>
              </a:rPr>
              <a:t>P</a:t>
            </a:r>
            <a:r>
              <a:rPr lang="en-US" altLang="zh-CN" sz="3200" dirty="0">
                <a:cs typeface="Calibri"/>
              </a:rPr>
              <a:t>a</a:t>
            </a:r>
            <a:r>
              <a:rPr lang="en-US" altLang="zh-CN" sz="3200" spc="-60" dirty="0">
                <a:cs typeface="Calibri"/>
              </a:rPr>
              <a:t>r</a:t>
            </a:r>
            <a:r>
              <a:rPr lang="en-US" altLang="zh-CN" sz="3200" dirty="0">
                <a:cs typeface="Calibri"/>
              </a:rPr>
              <a:t>alle</a:t>
            </a:r>
            <a:r>
              <a:rPr lang="en-US" altLang="zh-CN" sz="3200" spc="-10" dirty="0">
                <a:cs typeface="Calibri"/>
              </a:rPr>
              <a:t>l</a:t>
            </a:r>
            <a:r>
              <a:rPr lang="en-US" altLang="zh-CN" sz="3200" dirty="0">
                <a:cs typeface="Calibri"/>
              </a:rPr>
              <a:t>i</a:t>
            </a:r>
            <a:r>
              <a:rPr lang="en-US" altLang="zh-CN" sz="3200" spc="-60" dirty="0">
                <a:cs typeface="Calibri"/>
              </a:rPr>
              <a:t>z</a:t>
            </a:r>
            <a:r>
              <a:rPr lang="en-US" altLang="zh-CN" sz="3200" spc="-25" dirty="0">
                <a:cs typeface="Calibri"/>
              </a:rPr>
              <a:t>a</a:t>
            </a:r>
            <a:r>
              <a:rPr lang="en-US" altLang="zh-CN" sz="3200" dirty="0">
                <a:cs typeface="Calibri"/>
              </a:rPr>
              <a:t>t</a:t>
            </a:r>
            <a:r>
              <a:rPr lang="en-US" altLang="zh-CN" sz="3200" spc="-10" dirty="0">
                <a:cs typeface="Calibri"/>
              </a:rPr>
              <a:t>i</a:t>
            </a:r>
            <a:r>
              <a:rPr lang="en-US" altLang="zh-CN" sz="3200" dirty="0">
                <a:cs typeface="Calibri"/>
              </a:rPr>
              <a:t>on</a:t>
            </a:r>
            <a:r>
              <a:rPr lang="en-US" altLang="zh-CN" sz="3200" spc="15" dirty="0">
                <a:cs typeface="Calibri"/>
              </a:rPr>
              <a:t> </a:t>
            </a:r>
            <a:r>
              <a:rPr lang="en-US" altLang="zh-CN" sz="3200" dirty="0">
                <a:cs typeface="Calibri"/>
              </a:rPr>
              <a:t>p</a:t>
            </a:r>
            <a:r>
              <a:rPr lang="en-US" altLang="zh-CN" sz="3200" spc="-55" dirty="0">
                <a:cs typeface="Calibri"/>
              </a:rPr>
              <a:t>r</a:t>
            </a:r>
            <a:r>
              <a:rPr lang="en-US" altLang="zh-CN" sz="3200" dirty="0">
                <a:cs typeface="Calibri"/>
              </a:rPr>
              <a:t>oblems ari</a:t>
            </a:r>
            <a:r>
              <a:rPr lang="en-US" altLang="zh-CN" sz="3200" spc="-15" dirty="0">
                <a:cs typeface="Calibri"/>
              </a:rPr>
              <a:t>s</a:t>
            </a:r>
            <a:r>
              <a:rPr lang="en-US" altLang="zh-CN" sz="3200" dirty="0">
                <a:cs typeface="Calibri"/>
              </a:rPr>
              <a:t>e f</a:t>
            </a:r>
            <a:r>
              <a:rPr lang="en-US" altLang="zh-CN" sz="3200" spc="-60" dirty="0">
                <a:cs typeface="Calibri"/>
              </a:rPr>
              <a:t>r</a:t>
            </a:r>
            <a:r>
              <a:rPr lang="en-US" altLang="zh-CN" sz="3200" dirty="0">
                <a:cs typeface="Calibri"/>
              </a:rPr>
              <a:t>om:</a:t>
            </a:r>
          </a:p>
          <a:p>
            <a:pPr>
              <a:lnSpc>
                <a:spcPts val="650"/>
              </a:lnSpc>
              <a:spcBef>
                <a:spcPts val="40"/>
              </a:spcBef>
              <a:buFont typeface="Arial"/>
              <a:buChar char="•"/>
            </a:pPr>
            <a:endParaRPr lang="en-US" altLang="zh-CN" sz="650" dirty="0"/>
          </a:p>
          <a:p>
            <a:pPr marL="756285" lvl="1" indent="-287020">
              <a:lnSpc>
                <a:spcPct val="100000"/>
              </a:lnSpc>
              <a:buFont typeface="Arial"/>
              <a:buChar char="–"/>
              <a:tabLst>
                <a:tab pos="756285" algn="l"/>
              </a:tabLst>
            </a:pPr>
            <a:r>
              <a:rPr lang="en-US" altLang="zh-CN" sz="2800" spc="-20" dirty="0">
                <a:cs typeface="Calibri"/>
              </a:rPr>
              <a:t>Com</a:t>
            </a:r>
            <a:r>
              <a:rPr lang="en-US" altLang="zh-CN" sz="2800" spc="-40" dirty="0">
                <a:cs typeface="Calibri"/>
              </a:rPr>
              <a:t>m</a:t>
            </a:r>
            <a:r>
              <a:rPr lang="en-US" altLang="zh-CN" sz="2800" dirty="0">
                <a:cs typeface="Calibri"/>
              </a:rPr>
              <a:t>u</a:t>
            </a:r>
            <a:r>
              <a:rPr lang="en-US" altLang="zh-CN" sz="2800" spc="-15" dirty="0">
                <a:cs typeface="Calibri"/>
              </a:rPr>
              <a:t>n</a:t>
            </a:r>
            <a:r>
              <a:rPr lang="en-US" altLang="zh-CN" sz="2800" spc="-10" dirty="0">
                <a:cs typeface="Calibri"/>
              </a:rPr>
              <a:t>i</a:t>
            </a:r>
            <a:r>
              <a:rPr lang="en-US" altLang="zh-CN" sz="2800" spc="-45" dirty="0">
                <a:cs typeface="Calibri"/>
              </a:rPr>
              <a:t>c</a:t>
            </a:r>
            <a:r>
              <a:rPr lang="en-US" altLang="zh-CN" sz="2800" spc="-35" dirty="0">
                <a:cs typeface="Calibri"/>
              </a:rPr>
              <a:t>a</a:t>
            </a:r>
            <a:r>
              <a:rPr lang="en-US" altLang="zh-CN" sz="2800" dirty="0">
                <a:cs typeface="Calibri"/>
              </a:rPr>
              <a:t>t</a:t>
            </a:r>
            <a:r>
              <a:rPr lang="en-US" altLang="zh-CN" sz="2800" spc="-10" dirty="0">
                <a:cs typeface="Calibri"/>
              </a:rPr>
              <a:t>i</a:t>
            </a:r>
            <a:r>
              <a:rPr lang="en-US" altLang="zh-CN" sz="2800" dirty="0">
                <a:cs typeface="Calibri"/>
              </a:rPr>
              <a:t>on</a:t>
            </a:r>
            <a:r>
              <a:rPr lang="en-US" altLang="zh-CN" sz="2800" spc="30" dirty="0">
                <a:cs typeface="Calibri"/>
              </a:rPr>
              <a:t> </a:t>
            </a:r>
            <a:r>
              <a:rPr lang="en-US" altLang="zh-CN" sz="2800" spc="-15" dirty="0">
                <a:cs typeface="Calibri"/>
              </a:rPr>
              <a:t>b</a:t>
            </a:r>
            <a:r>
              <a:rPr lang="en-US" altLang="zh-CN" sz="2800" spc="-35" dirty="0">
                <a:cs typeface="Calibri"/>
              </a:rPr>
              <a:t>e</a:t>
            </a:r>
            <a:r>
              <a:rPr lang="en-US" altLang="zh-CN" sz="2800" spc="-10" dirty="0">
                <a:cs typeface="Calibri"/>
              </a:rPr>
              <a:t>t</a:t>
            </a:r>
            <a:r>
              <a:rPr lang="en-US" altLang="zh-CN" sz="2800" spc="-45" dirty="0">
                <a:cs typeface="Calibri"/>
              </a:rPr>
              <a:t>w</a:t>
            </a:r>
            <a:r>
              <a:rPr lang="en-US" altLang="zh-CN" sz="2800" spc="-15" dirty="0">
                <a:cs typeface="Calibri"/>
              </a:rPr>
              <a:t>een </a:t>
            </a:r>
            <a:r>
              <a:rPr lang="en-US" altLang="zh-CN" sz="2800" spc="-35" dirty="0">
                <a:cs typeface="Calibri"/>
              </a:rPr>
              <a:t>w</a:t>
            </a:r>
            <a:r>
              <a:rPr lang="en-US" altLang="zh-CN" sz="2800" spc="-15" dirty="0">
                <a:cs typeface="Calibri"/>
              </a:rPr>
              <a:t>or</a:t>
            </a:r>
            <a:r>
              <a:rPr lang="en-US" altLang="zh-CN" sz="2800" spc="-105" dirty="0">
                <a:cs typeface="Calibri"/>
              </a:rPr>
              <a:t>k</a:t>
            </a:r>
            <a:r>
              <a:rPr lang="en-US" altLang="zh-CN" sz="2800" spc="-15" dirty="0">
                <a:cs typeface="Calibri"/>
              </a:rPr>
              <a:t>e</a:t>
            </a:r>
            <a:r>
              <a:rPr lang="en-US" altLang="zh-CN" sz="2800" spc="-65" dirty="0">
                <a:cs typeface="Calibri"/>
              </a:rPr>
              <a:t>r</a:t>
            </a:r>
            <a:r>
              <a:rPr lang="en-US" altLang="zh-CN" sz="2800" spc="-15" dirty="0">
                <a:cs typeface="Calibri"/>
              </a:rPr>
              <a:t>s</a:t>
            </a:r>
            <a:r>
              <a:rPr lang="en-US" altLang="zh-CN" sz="2800" spc="-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30" dirty="0">
                <a:cs typeface="Calibri"/>
              </a:rPr>
              <a:t>t</a:t>
            </a:r>
            <a:r>
              <a:rPr lang="en-US" altLang="zh-CN" sz="2800" dirty="0">
                <a:cs typeface="Calibri"/>
              </a:rPr>
              <a:t>o</a:t>
            </a:r>
          </a:p>
          <a:p>
            <a:pPr marL="756285">
              <a:lnSpc>
                <a:spcPct val="100000"/>
              </a:lnSpc>
            </a:pPr>
            <a:r>
              <a:rPr lang="en-US" altLang="zh-CN" sz="2800" spc="-65" dirty="0">
                <a:cs typeface="Calibri"/>
              </a:rPr>
              <a:t>e</a:t>
            </a:r>
            <a:r>
              <a:rPr lang="en-US" altLang="zh-CN" sz="2800" spc="-75" dirty="0">
                <a:cs typeface="Calibri"/>
              </a:rPr>
              <a:t>x</a:t>
            </a:r>
            <a:r>
              <a:rPr lang="en-US" altLang="zh-CN" sz="2800" spc="-15" dirty="0">
                <a:cs typeface="Calibri"/>
              </a:rPr>
              <a:t>chan</a:t>
            </a:r>
            <a:r>
              <a:rPr lang="en-US" altLang="zh-CN" sz="2800" spc="-40" dirty="0">
                <a:cs typeface="Calibri"/>
              </a:rPr>
              <a:t>g</a:t>
            </a:r>
            <a:r>
              <a:rPr lang="en-US" altLang="zh-CN" sz="2800" spc="-15" dirty="0">
                <a:cs typeface="Calibri"/>
              </a:rPr>
              <a:t>e </a:t>
            </a:r>
            <a:r>
              <a:rPr lang="en-US" altLang="zh-CN" sz="2800" spc="-50" dirty="0">
                <a:cs typeface="Calibri"/>
              </a:rPr>
              <a:t>st</a:t>
            </a:r>
            <a:r>
              <a:rPr lang="en-US" altLang="zh-CN" sz="2800" spc="-35" dirty="0">
                <a:cs typeface="Calibri"/>
              </a:rPr>
              <a:t>at</a:t>
            </a:r>
            <a:r>
              <a:rPr lang="en-US" altLang="zh-CN" sz="2800" spc="-15" dirty="0">
                <a:cs typeface="Calibri"/>
              </a:rPr>
              <a:t>e)</a:t>
            </a:r>
            <a:endParaRPr lang="en-US" altLang="zh-CN" sz="2800" dirty="0">
              <a:cs typeface="Calibri"/>
            </a:endParaRPr>
          </a:p>
          <a:p>
            <a:pPr>
              <a:lnSpc>
                <a:spcPts val="650"/>
              </a:lnSpc>
              <a:spcBef>
                <a:spcPts val="22"/>
              </a:spcBef>
            </a:pPr>
            <a:endParaRPr lang="en-US" altLang="zh-CN" sz="650" dirty="0"/>
          </a:p>
          <a:p>
            <a:pPr marL="756285" lvl="1" indent="-287020">
              <a:lnSpc>
                <a:spcPct val="100000"/>
              </a:lnSpc>
              <a:buFont typeface="Arial"/>
              <a:buChar char="–"/>
              <a:tabLst>
                <a:tab pos="756285" algn="l"/>
              </a:tabLst>
            </a:pPr>
            <a:r>
              <a:rPr lang="en-US" altLang="zh-CN" sz="2800" spc="-15" dirty="0">
                <a:cs typeface="Calibri"/>
              </a:rPr>
              <a:t>Ac</a:t>
            </a:r>
            <a:r>
              <a:rPr lang="en-US" altLang="zh-CN" sz="2800" spc="-5" dirty="0">
                <a:cs typeface="Calibri"/>
              </a:rPr>
              <a:t>c</a:t>
            </a:r>
            <a:r>
              <a:rPr lang="en-US" altLang="zh-CN" sz="2800" spc="-15" dirty="0">
                <a:cs typeface="Calibri"/>
              </a:rPr>
              <a:t>ess</a:t>
            </a:r>
            <a:r>
              <a:rPr lang="en-US" altLang="zh-CN" sz="2800" spc="10" dirty="0">
                <a:cs typeface="Calibri"/>
              </a:rPr>
              <a:t> </a:t>
            </a:r>
            <a:r>
              <a:rPr lang="en-US" altLang="zh-CN" sz="2800" spc="-35" dirty="0">
                <a:cs typeface="Calibri"/>
              </a:rPr>
              <a:t>t</a:t>
            </a:r>
            <a:r>
              <a:rPr lang="en-US" altLang="zh-CN" sz="2800" spc="-15" dirty="0">
                <a:cs typeface="Calibri"/>
              </a:rPr>
              <a:t>o</a:t>
            </a:r>
            <a:r>
              <a:rPr lang="en-US" altLang="zh-CN" sz="2800" spc="-5" dirty="0">
                <a:cs typeface="Calibri"/>
              </a:rPr>
              <a:t> </a:t>
            </a:r>
            <a:r>
              <a:rPr lang="en-US" altLang="zh-CN" sz="2800" spc="-15" dirty="0">
                <a:cs typeface="Calibri"/>
              </a:rPr>
              <a:t>sha</a:t>
            </a:r>
            <a:r>
              <a:rPr lang="en-US" altLang="zh-CN" sz="2800" spc="-45" dirty="0">
                <a:cs typeface="Calibri"/>
              </a:rPr>
              <a:t>r</a:t>
            </a:r>
            <a:r>
              <a:rPr lang="en-US" altLang="zh-CN" sz="2800" spc="-15" dirty="0">
                <a:cs typeface="Calibri"/>
              </a:rPr>
              <a:t>ed</a:t>
            </a:r>
            <a:r>
              <a:rPr lang="en-US" altLang="zh-CN" sz="2800" spc="20" dirty="0">
                <a:cs typeface="Calibri"/>
              </a:rPr>
              <a:t> </a:t>
            </a:r>
            <a:r>
              <a:rPr lang="en-US" altLang="zh-CN" sz="2800" spc="-50" dirty="0">
                <a:cs typeface="Calibri"/>
              </a:rPr>
              <a:t>r</a:t>
            </a:r>
            <a:r>
              <a:rPr lang="en-US" altLang="zh-CN" sz="2800" spc="-15" dirty="0">
                <a:cs typeface="Calibri"/>
              </a:rPr>
              <a:t>esou</a:t>
            </a:r>
            <a:r>
              <a:rPr lang="en-US" altLang="zh-CN" sz="2800" spc="-55" dirty="0">
                <a:cs typeface="Calibri"/>
              </a:rPr>
              <a:t>r</a:t>
            </a:r>
            <a:r>
              <a:rPr lang="en-US" altLang="zh-CN" sz="2800" spc="-15" dirty="0">
                <a:cs typeface="Calibri"/>
              </a:rPr>
              <a:t>ces</a:t>
            </a:r>
            <a:r>
              <a:rPr lang="en-US" altLang="zh-CN" sz="2800" spc="25" dirty="0">
                <a:cs typeface="Calibri"/>
              </a:rPr>
              <a:t> </a:t>
            </a:r>
            <a:r>
              <a:rPr lang="en-US" altLang="zh-CN" sz="2800" spc="-15" dirty="0">
                <a:cs typeface="Calibri"/>
              </a:rPr>
              <a:t>(e</a:t>
            </a:r>
            <a:r>
              <a:rPr lang="en-US" altLang="zh-CN" sz="2800" spc="15" dirty="0">
                <a:cs typeface="Calibri"/>
              </a:rPr>
              <a:t>.</a:t>
            </a:r>
            <a:r>
              <a:rPr lang="en-US" altLang="zh-CN" sz="2800" spc="-10" dirty="0">
                <a:cs typeface="Calibri"/>
              </a:rPr>
              <a:t>g., </a:t>
            </a:r>
            <a:r>
              <a:rPr lang="en-US" altLang="zh-CN" sz="2800" spc="-15" dirty="0" smtClean="0">
                <a:cs typeface="Calibri"/>
              </a:rPr>
              <a:t>d</a:t>
            </a:r>
            <a:r>
              <a:rPr lang="en-US" altLang="zh-CN" sz="2800" spc="-35" dirty="0" smtClean="0">
                <a:cs typeface="Calibri"/>
              </a:rPr>
              <a:t>a</a:t>
            </a:r>
            <a:r>
              <a:rPr lang="en-US" altLang="zh-CN" sz="2800" spc="-50" dirty="0" smtClean="0">
                <a:cs typeface="Calibri"/>
              </a:rPr>
              <a:t>t</a:t>
            </a:r>
            <a:r>
              <a:rPr lang="en-US" altLang="zh-CN" sz="2800" spc="-15" dirty="0" smtClean="0">
                <a:cs typeface="Calibri"/>
              </a:rPr>
              <a:t>a)</a:t>
            </a:r>
            <a:endParaRPr sz="1000"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21</a:t>
            </a:fld>
            <a:endParaRPr lang="zh-CN" altLang="en-US"/>
          </a:p>
        </p:txBody>
      </p:sp>
    </p:spTree>
    <p:extLst>
      <p:ext uri="{BB962C8B-B14F-4D97-AF65-F5344CB8AC3E}">
        <p14:creationId xmlns:p14="http://schemas.microsoft.com/office/powerpoint/2010/main" val="69502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510988"/>
            <a:ext cx="10515600" cy="2980612"/>
          </a:xfrm>
        </p:spPr>
      </p:pic>
      <p:sp>
        <p:nvSpPr>
          <p:cNvPr id="5" name="灯片编号占位符 4"/>
          <p:cNvSpPr>
            <a:spLocks noGrp="1"/>
          </p:cNvSpPr>
          <p:nvPr>
            <p:ph type="sldNum" sz="quarter" idx="12"/>
          </p:nvPr>
        </p:nvSpPr>
        <p:spPr/>
        <p:txBody>
          <a:bodyPr/>
          <a:lstStyle/>
          <a:p>
            <a:fld id="{37C2EA07-9005-44A4-AD36-5C14C6B8AD7E}" type="slidenum">
              <a:rPr lang="zh-CN" altLang="en-US" smtClean="0"/>
              <a:t>22</a:t>
            </a:fld>
            <a:endParaRPr lang="zh-CN" altLang="en-US"/>
          </a:p>
        </p:txBody>
      </p:sp>
    </p:spTree>
    <p:extLst>
      <p:ext uri="{BB962C8B-B14F-4D97-AF65-F5344CB8AC3E}">
        <p14:creationId xmlns:p14="http://schemas.microsoft.com/office/powerpoint/2010/main" val="403543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b="1" dirty="0" smtClean="0"/>
              <a:t>常用分析方法</a:t>
            </a:r>
            <a:endParaRPr lang="en-US" altLang="zh-CN" b="1" dirty="0" smtClean="0"/>
          </a:p>
          <a:p>
            <a:r>
              <a:rPr lang="zh-CN" altLang="en-US" dirty="0"/>
              <a:t>大</a:t>
            </a:r>
            <a:r>
              <a:rPr lang="zh-CN" altLang="en-US" dirty="0" smtClean="0"/>
              <a:t>数据的应用</a:t>
            </a:r>
            <a:endParaRPr lang="en-US" altLang="zh-CN"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23</a:t>
            </a:fld>
            <a:endParaRPr lang="zh-CN" altLang="en-US"/>
          </a:p>
        </p:txBody>
      </p:sp>
    </p:spTree>
    <p:extLst>
      <p:ext uri="{BB962C8B-B14F-4D97-AF65-F5344CB8AC3E}">
        <p14:creationId xmlns:p14="http://schemas.microsoft.com/office/powerpoint/2010/main" val="2595509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常用分析</a:t>
            </a:r>
            <a:r>
              <a:rPr lang="zh-CN" altLang="en-US" b="1" dirty="0" smtClean="0"/>
              <a:t>方法</a:t>
            </a:r>
            <a:endParaRPr lang="zh-CN" altLang="en-US" dirty="0"/>
          </a:p>
        </p:txBody>
      </p:sp>
      <p:sp>
        <p:nvSpPr>
          <p:cNvPr id="3" name="内容占位符 2"/>
          <p:cNvSpPr>
            <a:spLocks noGrp="1"/>
          </p:cNvSpPr>
          <p:nvPr>
            <p:ph idx="1"/>
          </p:nvPr>
        </p:nvSpPr>
        <p:spPr/>
        <p:txBody>
          <a:bodyPr/>
          <a:lstStyle/>
          <a:p>
            <a:r>
              <a:rPr lang="zh-CN" altLang="zh-CN" dirty="0"/>
              <a:t>协同</a:t>
            </a:r>
            <a:r>
              <a:rPr lang="zh-CN" altLang="zh-CN" dirty="0" smtClean="0"/>
              <a:t>过滤</a:t>
            </a:r>
            <a:r>
              <a:rPr lang="zh-CN" altLang="en-US" dirty="0" smtClean="0"/>
              <a:t>（推荐）</a:t>
            </a:r>
            <a:endParaRPr lang="zh-CN" altLang="zh-CN" dirty="0"/>
          </a:p>
          <a:p>
            <a:r>
              <a:rPr lang="zh-CN" altLang="zh-CN" dirty="0"/>
              <a:t>主题</a:t>
            </a:r>
            <a:r>
              <a:rPr lang="zh-CN" altLang="zh-CN" dirty="0" smtClean="0"/>
              <a:t>模型</a:t>
            </a:r>
            <a:r>
              <a:rPr lang="zh-CN" altLang="en-US" dirty="0" smtClean="0"/>
              <a:t>（文本分析）</a:t>
            </a:r>
            <a:endParaRPr lang="zh-CN" altLang="zh-CN" dirty="0"/>
          </a:p>
          <a:p>
            <a:r>
              <a:rPr lang="zh-CN" altLang="zh-CN" dirty="0"/>
              <a:t>深度</a:t>
            </a:r>
            <a:r>
              <a:rPr lang="zh-CN" altLang="zh-CN" dirty="0" smtClean="0"/>
              <a:t>学习</a:t>
            </a:r>
            <a:r>
              <a:rPr lang="zh-CN" altLang="en-US" dirty="0" smtClean="0"/>
              <a:t>（图像、语音）</a:t>
            </a:r>
            <a:endParaRPr lang="zh-CN" altLang="zh-CN" dirty="0"/>
          </a:p>
          <a:p>
            <a:r>
              <a:rPr lang="zh-CN" altLang="zh-CN" dirty="0"/>
              <a:t>传统机器学习方法并行化：逻辑回归、贝叶斯网络、</a:t>
            </a:r>
            <a:r>
              <a:rPr lang="en-US" altLang="zh-CN" dirty="0" err="1"/>
              <a:t>svm</a:t>
            </a:r>
            <a:r>
              <a:rPr lang="zh-CN" altLang="zh-CN" dirty="0"/>
              <a:t>、</a:t>
            </a:r>
            <a:r>
              <a:rPr lang="en-US" altLang="zh-CN" dirty="0"/>
              <a:t>GBDT</a:t>
            </a:r>
            <a:r>
              <a:rPr lang="zh-CN" altLang="zh-CN" dirty="0"/>
              <a:t>、随机森林、</a:t>
            </a:r>
            <a:r>
              <a:rPr lang="en-US" altLang="zh-CN" dirty="0" err="1"/>
              <a:t>knn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24</a:t>
            </a:fld>
            <a:endParaRPr lang="zh-CN" altLang="en-US"/>
          </a:p>
        </p:txBody>
      </p:sp>
    </p:spTree>
    <p:extLst>
      <p:ext uri="{BB962C8B-B14F-4D97-AF65-F5344CB8AC3E}">
        <p14:creationId xmlns:p14="http://schemas.microsoft.com/office/powerpoint/2010/main" val="148288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b="1" dirty="0"/>
              <a:t>大</a:t>
            </a:r>
            <a:r>
              <a:rPr lang="zh-CN" altLang="en-US" b="1" dirty="0" smtClean="0"/>
              <a:t>数据的应用</a:t>
            </a:r>
            <a:endParaRPr lang="en-US" altLang="zh-CN" b="1" dirty="0" smtClean="0"/>
          </a:p>
          <a:p>
            <a:r>
              <a:rPr lang="zh-CN" altLang="en-US" dirty="0" smtClean="0"/>
              <a:t>工业大数据</a:t>
            </a:r>
            <a:endParaRPr lang="en-US" altLang="zh-CN"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25</a:t>
            </a:fld>
            <a:endParaRPr lang="zh-CN" altLang="en-US"/>
          </a:p>
        </p:txBody>
      </p:sp>
    </p:spTree>
    <p:extLst>
      <p:ext uri="{BB962C8B-B14F-4D97-AF65-F5344CB8AC3E}">
        <p14:creationId xmlns:p14="http://schemas.microsoft.com/office/powerpoint/2010/main" val="3537982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大数据的</a:t>
            </a:r>
            <a:r>
              <a:rPr lang="zh-CN" altLang="en-US" dirty="0" smtClean="0"/>
              <a:t>应用</a:t>
            </a:r>
            <a:endParaRPr lang="zh-CN" altLang="en-US" dirty="0"/>
          </a:p>
        </p:txBody>
      </p:sp>
      <p:sp>
        <p:nvSpPr>
          <p:cNvPr id="3" name="内容占位符 2"/>
          <p:cNvSpPr>
            <a:spLocks noGrp="1"/>
          </p:cNvSpPr>
          <p:nvPr>
            <p:ph idx="1"/>
          </p:nvPr>
        </p:nvSpPr>
        <p:spPr/>
        <p:txBody>
          <a:bodyPr/>
          <a:lstStyle/>
          <a:p>
            <a:r>
              <a:rPr lang="zh-CN" altLang="en-US" dirty="0"/>
              <a:t>社交媒体</a:t>
            </a:r>
          </a:p>
          <a:p>
            <a:r>
              <a:rPr lang="zh-CN" altLang="en-US" dirty="0"/>
              <a:t>电子商务</a:t>
            </a:r>
          </a:p>
          <a:p>
            <a:r>
              <a:rPr lang="zh-CN" altLang="en-US" dirty="0" smtClean="0"/>
              <a:t>金融</a:t>
            </a:r>
            <a:endParaRPr lang="en-US" altLang="zh-CN" dirty="0" smtClean="0"/>
          </a:p>
          <a:p>
            <a:r>
              <a:rPr lang="zh-CN" altLang="en-US" dirty="0"/>
              <a:t>物联网</a:t>
            </a:r>
            <a:endParaRPr lang="zh-CN" altLang="en-US" dirty="0"/>
          </a:p>
          <a:p>
            <a:r>
              <a:rPr lang="zh-CN" altLang="en-US" dirty="0"/>
              <a:t>健康医疗</a:t>
            </a:r>
          </a:p>
          <a:p>
            <a:r>
              <a:rPr lang="zh-CN" altLang="en-US" dirty="0"/>
              <a:t>电力</a:t>
            </a:r>
          </a:p>
          <a:p>
            <a:r>
              <a:rPr lang="zh-CN" altLang="en-US" dirty="0"/>
              <a:t>交通</a:t>
            </a:r>
          </a:p>
          <a:p>
            <a:r>
              <a:rPr lang="zh-CN" altLang="en-US" dirty="0"/>
              <a:t>电子</a:t>
            </a:r>
            <a:r>
              <a:rPr lang="zh-CN" altLang="en-US" dirty="0" smtClean="0"/>
              <a:t>政务</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26</a:t>
            </a:fld>
            <a:endParaRPr lang="zh-CN" altLang="en-US"/>
          </a:p>
        </p:txBody>
      </p:sp>
    </p:spTree>
    <p:extLst>
      <p:ext uri="{BB962C8B-B14F-4D97-AF65-F5344CB8AC3E}">
        <p14:creationId xmlns:p14="http://schemas.microsoft.com/office/powerpoint/2010/main" val="1984704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96070" y="522679"/>
            <a:ext cx="6125845" cy="500380"/>
          </a:xfrm>
          <a:prstGeom prst="rect">
            <a:avLst/>
          </a:prstGeom>
        </p:spPr>
        <p:txBody>
          <a:bodyPr vert="horz" wrap="square" lIns="0" tIns="0" rIns="0" bIns="0" rtlCol="0">
            <a:noAutofit/>
          </a:bodyPr>
          <a:lstStyle/>
          <a:p>
            <a:pPr marL="12700"/>
            <a:r>
              <a:rPr sz="3200" b="1" dirty="0">
                <a:solidFill>
                  <a:srgbClr val="464653"/>
                </a:solidFill>
                <a:latin typeface="Microsoft YaHei UI"/>
                <a:cs typeface="Microsoft YaHei UI"/>
              </a:rPr>
              <a:t>大数据在健康医疗方面</a:t>
            </a:r>
            <a:r>
              <a:rPr sz="3200" b="1" spc="-15" dirty="0">
                <a:solidFill>
                  <a:srgbClr val="464653"/>
                </a:solidFill>
                <a:latin typeface="Microsoft YaHei UI"/>
                <a:cs typeface="Microsoft YaHei UI"/>
              </a:rPr>
              <a:t>的</a:t>
            </a:r>
            <a:r>
              <a:rPr sz="3200" b="1" dirty="0">
                <a:solidFill>
                  <a:srgbClr val="464653"/>
                </a:solidFill>
                <a:latin typeface="Microsoft YaHei UI"/>
                <a:cs typeface="Microsoft YaHei UI"/>
              </a:rPr>
              <a:t>应用</a:t>
            </a:r>
            <a:r>
              <a:rPr sz="3200" b="1" spc="-15" dirty="0">
                <a:solidFill>
                  <a:srgbClr val="464653"/>
                </a:solidFill>
                <a:latin typeface="Microsoft YaHei UI"/>
                <a:cs typeface="Microsoft YaHei UI"/>
              </a:rPr>
              <a:t>场</a:t>
            </a:r>
            <a:r>
              <a:rPr sz="3200" b="1" dirty="0">
                <a:solidFill>
                  <a:srgbClr val="464653"/>
                </a:solidFill>
                <a:latin typeface="Microsoft YaHei UI"/>
                <a:cs typeface="Microsoft YaHei UI"/>
              </a:rPr>
              <a:t>景</a:t>
            </a:r>
            <a:endParaRPr sz="3200" dirty="0">
              <a:latin typeface="Microsoft YaHei UI"/>
              <a:cs typeface="Microsoft YaHei UI"/>
            </a:endParaRPr>
          </a:p>
        </p:txBody>
      </p:sp>
      <p:sp>
        <p:nvSpPr>
          <p:cNvPr id="6" name="object 6"/>
          <p:cNvSpPr txBox="1"/>
          <p:nvPr/>
        </p:nvSpPr>
        <p:spPr>
          <a:xfrm>
            <a:off x="1896070" y="1188746"/>
            <a:ext cx="9299372" cy="5157470"/>
          </a:xfrm>
          <a:prstGeom prst="rect">
            <a:avLst/>
          </a:prstGeom>
        </p:spPr>
        <p:txBody>
          <a:bodyPr vert="horz" wrap="square" lIns="0" tIns="0" rIns="0" bIns="0" rtlCol="0">
            <a:noAutofit/>
          </a:bodyPr>
          <a:lstStyle/>
          <a:p>
            <a:pPr marL="104139">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临床操作</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比较效果研究</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临床决策支持系统</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医疗数据透明度</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远程病人监控</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对病人档案的先进</a:t>
            </a:r>
            <a:r>
              <a:rPr sz="1400" spc="-15" dirty="0">
                <a:solidFill>
                  <a:srgbClr val="464653"/>
                </a:solidFill>
                <a:latin typeface="Microsoft YaHei UI"/>
                <a:cs typeface="Microsoft YaHei UI"/>
              </a:rPr>
              <a:t>分</a:t>
            </a:r>
            <a:r>
              <a:rPr sz="1400" dirty="0">
                <a:solidFill>
                  <a:srgbClr val="464653"/>
                </a:solidFill>
                <a:latin typeface="Microsoft YaHei UI"/>
                <a:cs typeface="Microsoft YaHei UI"/>
              </a:rPr>
              <a:t>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付款</a:t>
            </a:r>
            <a:r>
              <a:rPr spc="-10" dirty="0">
                <a:latin typeface="Gill Sans MT"/>
                <a:cs typeface="Gill Sans MT"/>
              </a:rPr>
              <a:t>/</a:t>
            </a:r>
            <a:r>
              <a:rPr dirty="0">
                <a:latin typeface="Microsoft YaHei UI"/>
                <a:cs typeface="Microsoft YaHei UI"/>
              </a:rPr>
              <a:t>定价</a:t>
            </a:r>
          </a:p>
          <a:p>
            <a:pPr marL="378460">
              <a:spcBef>
                <a:spcPts val="34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自动化系统</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基于卫生经济学和</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效研</a:t>
            </a:r>
            <a:r>
              <a:rPr sz="1400" spc="-15" dirty="0">
                <a:solidFill>
                  <a:srgbClr val="464653"/>
                </a:solidFill>
                <a:latin typeface="Microsoft YaHei UI"/>
                <a:cs typeface="Microsoft YaHei UI"/>
              </a:rPr>
              <a:t>究</a:t>
            </a:r>
            <a:r>
              <a:rPr sz="1400" dirty="0">
                <a:solidFill>
                  <a:srgbClr val="464653"/>
                </a:solidFill>
                <a:latin typeface="Microsoft YaHei UI"/>
                <a:cs typeface="Microsoft YaHei UI"/>
              </a:rPr>
              <a:t>的定</a:t>
            </a:r>
            <a:r>
              <a:rPr sz="1400" spc="-15" dirty="0">
                <a:solidFill>
                  <a:srgbClr val="464653"/>
                </a:solidFill>
                <a:latin typeface="Microsoft YaHei UI"/>
                <a:cs typeface="Microsoft YaHei UI"/>
              </a:rPr>
              <a:t>价</a:t>
            </a:r>
            <a:r>
              <a:rPr sz="1400" dirty="0">
                <a:solidFill>
                  <a:srgbClr val="464653"/>
                </a:solidFill>
                <a:latin typeface="Microsoft YaHei UI"/>
                <a:cs typeface="Microsoft YaHei UI"/>
              </a:rPr>
              <a:t>计划</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研发</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预测建模</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a:solidFill>
                  <a:srgbClr val="464653"/>
                </a:solidFill>
                <a:latin typeface="Microsoft YaHei UI"/>
                <a:cs typeface="Microsoft YaHei UI"/>
              </a:rPr>
              <a:t>提高临床试验设计</a:t>
            </a:r>
            <a:r>
              <a:rPr sz="1400" spc="-15" dirty="0">
                <a:solidFill>
                  <a:srgbClr val="464653"/>
                </a:solidFill>
                <a:latin typeface="Microsoft YaHei UI"/>
                <a:cs typeface="Microsoft YaHei UI"/>
              </a:rPr>
              <a:t>的</a:t>
            </a:r>
            <a:r>
              <a:rPr sz="1400" dirty="0">
                <a:solidFill>
                  <a:srgbClr val="464653"/>
                </a:solidFill>
                <a:latin typeface="Microsoft YaHei UI"/>
                <a:cs typeface="Microsoft YaHei UI"/>
              </a:rPr>
              <a:t>统计</a:t>
            </a:r>
            <a:r>
              <a:rPr sz="1400" spc="-15" dirty="0">
                <a:solidFill>
                  <a:srgbClr val="464653"/>
                </a:solidFill>
                <a:latin typeface="Microsoft YaHei UI"/>
                <a:cs typeface="Microsoft YaHei UI"/>
              </a:rPr>
              <a:t>工</a:t>
            </a:r>
            <a:r>
              <a:rPr sz="1400" dirty="0">
                <a:solidFill>
                  <a:srgbClr val="464653"/>
                </a:solidFill>
                <a:latin typeface="Microsoft YaHei UI"/>
                <a:cs typeface="Microsoft YaHei UI"/>
              </a:rPr>
              <a:t>具和</a:t>
            </a:r>
            <a:r>
              <a:rPr sz="1400" spc="-15" dirty="0">
                <a:solidFill>
                  <a:srgbClr val="464653"/>
                </a:solidFill>
                <a:latin typeface="Microsoft YaHei UI"/>
                <a:cs typeface="Microsoft YaHei UI"/>
              </a:rPr>
              <a:t>算</a:t>
            </a:r>
            <a:r>
              <a:rPr sz="1400" dirty="0">
                <a:solidFill>
                  <a:srgbClr val="464653"/>
                </a:solidFill>
                <a:latin typeface="Microsoft YaHei UI"/>
                <a:cs typeface="Microsoft YaHei UI"/>
              </a:rPr>
              <a:t>法</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3</a:t>
            </a:r>
            <a:r>
              <a:rPr sz="1400" dirty="0">
                <a:solidFill>
                  <a:srgbClr val="464653"/>
                </a:solidFill>
                <a:latin typeface="Gill Sans MT"/>
                <a:cs typeface="Gill Sans MT"/>
              </a:rPr>
              <a:t>.</a:t>
            </a:r>
            <a:r>
              <a:rPr sz="1400" dirty="0">
                <a:solidFill>
                  <a:srgbClr val="464653"/>
                </a:solidFill>
                <a:latin typeface="Microsoft YaHei UI"/>
                <a:cs typeface="Microsoft YaHei UI"/>
              </a:rPr>
              <a:t>临床实验数据的分析</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4</a:t>
            </a:r>
            <a:r>
              <a:rPr sz="1400" dirty="0">
                <a:solidFill>
                  <a:srgbClr val="464653"/>
                </a:solidFill>
                <a:latin typeface="Gill Sans MT"/>
                <a:cs typeface="Gill Sans MT"/>
              </a:rPr>
              <a:t>.</a:t>
            </a:r>
            <a:r>
              <a:rPr sz="1400" dirty="0">
                <a:solidFill>
                  <a:srgbClr val="464653"/>
                </a:solidFill>
                <a:latin typeface="Microsoft YaHei UI"/>
                <a:cs typeface="Microsoft YaHei UI"/>
              </a:rPr>
              <a:t>个性化治疗</a:t>
            </a:r>
            <a:endParaRPr sz="1400" dirty="0">
              <a:latin typeface="Microsoft YaHei UI"/>
              <a:cs typeface="Microsoft YaHei UI"/>
            </a:endParaRPr>
          </a:p>
          <a:p>
            <a:pPr marL="378460">
              <a:spcBef>
                <a:spcPts val="32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5</a:t>
            </a:r>
            <a:r>
              <a:rPr sz="1400" dirty="0">
                <a:solidFill>
                  <a:srgbClr val="464653"/>
                </a:solidFill>
                <a:latin typeface="Gill Sans MT"/>
                <a:cs typeface="Gill Sans MT"/>
              </a:rPr>
              <a:t>.</a:t>
            </a:r>
            <a:r>
              <a:rPr sz="1400" dirty="0">
                <a:solidFill>
                  <a:srgbClr val="464653"/>
                </a:solidFill>
                <a:latin typeface="Microsoft YaHei UI"/>
                <a:cs typeface="Microsoft YaHei UI"/>
              </a:rPr>
              <a:t>疾病模式的分析</a:t>
            </a:r>
            <a:endParaRPr sz="1400" dirty="0">
              <a:latin typeface="Microsoft YaHei UI"/>
              <a:cs typeface="Microsoft YaHei UI"/>
            </a:endParaRPr>
          </a:p>
          <a:p>
            <a:pPr marL="104139">
              <a:spcBef>
                <a:spcPts val="365"/>
              </a:spcBef>
              <a:tabLst>
                <a:tab pos="377825" algn="l"/>
              </a:tabLst>
            </a:pPr>
            <a:r>
              <a:rPr sz="1350" spc="5" dirty="0">
                <a:solidFill>
                  <a:srgbClr val="727CA3"/>
                </a:solidFill>
                <a:latin typeface="Wingdings 3"/>
                <a:cs typeface="Wingdings 3"/>
              </a:rPr>
              <a:t></a:t>
            </a:r>
            <a:r>
              <a:rPr sz="1350" spc="5" dirty="0">
                <a:solidFill>
                  <a:srgbClr val="727CA3"/>
                </a:solidFill>
                <a:latin typeface="Times New Roman"/>
                <a:cs typeface="Times New Roman"/>
              </a:rPr>
              <a:t>	</a:t>
            </a:r>
            <a:r>
              <a:rPr spc="5" dirty="0">
                <a:latin typeface="Microsoft YaHei UI"/>
                <a:cs typeface="Microsoft YaHei UI"/>
              </a:rPr>
              <a:t>新的商业模式</a:t>
            </a:r>
            <a:endParaRPr dirty="0">
              <a:latin typeface="Microsoft YaHei UI"/>
              <a:cs typeface="Microsoft YaHei UI"/>
            </a:endParaRPr>
          </a:p>
          <a:p>
            <a:pPr marL="378460">
              <a:spcBef>
                <a:spcPts val="350"/>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1</a:t>
            </a:r>
            <a:r>
              <a:rPr sz="1400" dirty="0">
                <a:solidFill>
                  <a:srgbClr val="464653"/>
                </a:solidFill>
                <a:latin typeface="Gill Sans MT"/>
                <a:cs typeface="Gill Sans MT"/>
              </a:rPr>
              <a:t>.</a:t>
            </a:r>
            <a:r>
              <a:rPr sz="1400" dirty="0">
                <a:solidFill>
                  <a:srgbClr val="464653"/>
                </a:solidFill>
                <a:latin typeface="Microsoft YaHei UI"/>
                <a:cs typeface="Microsoft YaHei UI"/>
              </a:rPr>
              <a:t>汇总患者的临床记</a:t>
            </a:r>
            <a:r>
              <a:rPr sz="1400" spc="-15" dirty="0">
                <a:solidFill>
                  <a:srgbClr val="464653"/>
                </a:solidFill>
                <a:latin typeface="Microsoft YaHei UI"/>
                <a:cs typeface="Microsoft YaHei UI"/>
              </a:rPr>
              <a:t>录</a:t>
            </a:r>
            <a:r>
              <a:rPr sz="1400" dirty="0">
                <a:solidFill>
                  <a:srgbClr val="464653"/>
                </a:solidFill>
                <a:latin typeface="Microsoft YaHei UI"/>
                <a:cs typeface="Microsoft YaHei UI"/>
              </a:rPr>
              <a:t>和医</a:t>
            </a:r>
            <a:r>
              <a:rPr sz="1400" spc="-15" dirty="0">
                <a:solidFill>
                  <a:srgbClr val="464653"/>
                </a:solidFill>
                <a:latin typeface="Microsoft YaHei UI"/>
                <a:cs typeface="Microsoft YaHei UI"/>
              </a:rPr>
              <a:t>疗</a:t>
            </a:r>
            <a:r>
              <a:rPr sz="1400" dirty="0">
                <a:solidFill>
                  <a:srgbClr val="464653"/>
                </a:solidFill>
                <a:latin typeface="Microsoft YaHei UI"/>
                <a:cs typeface="Microsoft YaHei UI"/>
              </a:rPr>
              <a:t>保险</a:t>
            </a:r>
            <a:r>
              <a:rPr sz="1400" spc="-15" dirty="0">
                <a:solidFill>
                  <a:srgbClr val="464653"/>
                </a:solidFill>
                <a:latin typeface="Microsoft YaHei UI"/>
                <a:cs typeface="Microsoft YaHei UI"/>
              </a:rPr>
              <a:t>数</a:t>
            </a:r>
            <a:r>
              <a:rPr sz="1400" dirty="0">
                <a:solidFill>
                  <a:srgbClr val="464653"/>
                </a:solidFill>
                <a:latin typeface="Microsoft YaHei UI"/>
                <a:cs typeface="Microsoft YaHei UI"/>
              </a:rPr>
              <a:t>据集</a:t>
            </a:r>
            <a:endParaRPr sz="1400" dirty="0">
              <a:latin typeface="Microsoft YaHei UI"/>
              <a:cs typeface="Microsoft YaHei UI"/>
            </a:endParaRPr>
          </a:p>
          <a:p>
            <a:pPr marL="378460">
              <a:spcBef>
                <a:spcPts val="335"/>
              </a:spcBef>
              <a:tabLst>
                <a:tab pos="652145" algn="l"/>
              </a:tabLst>
            </a:pPr>
            <a:r>
              <a:rPr sz="1050" spc="5" dirty="0">
                <a:solidFill>
                  <a:srgbClr val="9FB8CD"/>
                </a:solidFill>
                <a:latin typeface="Wingdings 3"/>
                <a:cs typeface="Wingdings 3"/>
              </a:rPr>
              <a:t></a:t>
            </a:r>
            <a:r>
              <a:rPr sz="1050" spc="5" dirty="0">
                <a:solidFill>
                  <a:srgbClr val="9FB8CD"/>
                </a:solidFill>
                <a:latin typeface="Times New Roman"/>
                <a:cs typeface="Times New Roman"/>
              </a:rPr>
              <a:t>	</a:t>
            </a:r>
            <a:r>
              <a:rPr sz="1400" spc="5" dirty="0">
                <a:solidFill>
                  <a:srgbClr val="464653"/>
                </a:solidFill>
                <a:latin typeface="Gill Sans MT"/>
                <a:cs typeface="Gill Sans MT"/>
              </a:rPr>
              <a:t>2</a:t>
            </a:r>
            <a:r>
              <a:rPr sz="1400" dirty="0">
                <a:solidFill>
                  <a:srgbClr val="464653"/>
                </a:solidFill>
                <a:latin typeface="Gill Sans MT"/>
                <a:cs typeface="Gill Sans MT"/>
              </a:rPr>
              <a:t>.</a:t>
            </a:r>
            <a:r>
              <a:rPr sz="1400" dirty="0" smtClean="0">
                <a:solidFill>
                  <a:srgbClr val="464653"/>
                </a:solidFill>
                <a:latin typeface="Microsoft YaHei UI"/>
                <a:cs typeface="Microsoft YaHei UI"/>
              </a:rPr>
              <a:t>网络平台和社区</a:t>
            </a:r>
            <a:endParaRPr lang="en-US" dirty="0">
              <a:latin typeface="Microsoft YaHei UI"/>
              <a:cs typeface="Microsoft YaHei UI"/>
            </a:endParaRPr>
          </a:p>
          <a:p>
            <a:pPr marL="104139">
              <a:spcBef>
                <a:spcPts val="365"/>
              </a:spcBef>
              <a:tabLst>
                <a:tab pos="377825" algn="l"/>
              </a:tabLst>
            </a:pPr>
            <a:r>
              <a:rPr lang="zh-CN" altLang="en-US" sz="1350" spc="5" dirty="0">
                <a:solidFill>
                  <a:srgbClr val="727CA3"/>
                </a:solidFill>
                <a:latin typeface="Wingdings 3"/>
                <a:cs typeface="Wingdings 3"/>
              </a:rPr>
              <a:t></a:t>
            </a:r>
            <a:r>
              <a:rPr lang="zh-CN" altLang="en-US" sz="1350" spc="5" dirty="0">
                <a:solidFill>
                  <a:srgbClr val="727CA3"/>
                </a:solidFill>
                <a:latin typeface="Times New Roman"/>
                <a:cs typeface="Times New Roman"/>
              </a:rPr>
              <a:t>	</a:t>
            </a:r>
            <a:r>
              <a:rPr lang="zh-CN" altLang="en-US" spc="5" dirty="0" smtClean="0">
                <a:latin typeface="Microsoft YaHei UI" panose="020B0503020204020204" pitchFamily="34" charset="-122"/>
                <a:ea typeface="Microsoft YaHei UI" panose="020B0503020204020204" pitchFamily="34" charset="-122"/>
                <a:cs typeface="Microsoft YaHei UI"/>
              </a:rPr>
              <a:t>公众健康</a:t>
            </a:r>
            <a:endParaRPr lang="zh-CN" altLang="en-US"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833047" y="1209295"/>
            <a:ext cx="4370173" cy="5136921"/>
          </a:xfrm>
          <a:prstGeom prst="rect">
            <a:avLst/>
          </a:prstGeom>
          <a:blipFill>
            <a:blip r:embed="rId2"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27</a:t>
            </a:fld>
            <a:endParaRPr lang="zh-CN" altLang="en-US"/>
          </a:p>
        </p:txBody>
      </p:sp>
    </p:spTree>
    <p:extLst>
      <p:ext uri="{BB962C8B-B14F-4D97-AF65-F5344CB8AC3E}">
        <p14:creationId xmlns:p14="http://schemas.microsoft.com/office/powerpoint/2010/main" val="334943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00669" y="208110"/>
            <a:ext cx="10515600" cy="1325563"/>
          </a:xfrm>
          <a:prstGeom prst="rect">
            <a:avLst/>
          </a:prstGeom>
        </p:spPr>
        <p:txBody>
          <a:bodyPr vert="horz" wrap="square" lIns="0" tIns="0" rIns="0" bIns="0" rtlCol="0" anchor="ctr">
            <a:noAutofit/>
          </a:bodyPr>
          <a:lstStyle/>
          <a:p>
            <a:pPr marL="12700">
              <a:lnSpc>
                <a:spcPct val="100000"/>
              </a:lnSpc>
            </a:pPr>
            <a:r>
              <a:rPr sz="3200" b="1" dirty="0">
                <a:solidFill>
                  <a:srgbClr val="464653"/>
                </a:solidFill>
                <a:latin typeface="Microsoft YaHei UI"/>
                <a:cs typeface="Microsoft YaHei UI"/>
              </a:rPr>
              <a:t>案例：</a:t>
            </a:r>
            <a:r>
              <a:rPr sz="3200" b="1" spc="-5" dirty="0">
                <a:solidFill>
                  <a:srgbClr val="464653"/>
                </a:solidFill>
                <a:latin typeface="Gill Sans MT"/>
                <a:cs typeface="Gill Sans MT"/>
              </a:rPr>
              <a:t>Ne</a:t>
            </a:r>
            <a:r>
              <a:rPr sz="3200" b="1" spc="-10" dirty="0">
                <a:solidFill>
                  <a:srgbClr val="464653"/>
                </a:solidFill>
                <a:latin typeface="Gill Sans MT"/>
                <a:cs typeface="Gill Sans MT"/>
              </a:rPr>
              <a:t>t</a:t>
            </a:r>
            <a:r>
              <a:rPr sz="3200" b="1" dirty="0">
                <a:solidFill>
                  <a:srgbClr val="464653"/>
                </a:solidFill>
                <a:latin typeface="Gill Sans MT"/>
                <a:cs typeface="Gill Sans MT"/>
              </a:rPr>
              <a:t>f</a:t>
            </a:r>
            <a:r>
              <a:rPr sz="3200" b="1" spc="-5" dirty="0">
                <a:solidFill>
                  <a:srgbClr val="464653"/>
                </a:solidFill>
                <a:latin typeface="Gill Sans MT"/>
                <a:cs typeface="Gill Sans MT"/>
              </a:rPr>
              <a:t>lix</a:t>
            </a:r>
            <a:r>
              <a:rPr sz="3200" b="1" dirty="0">
                <a:solidFill>
                  <a:srgbClr val="464653"/>
                </a:solidFill>
                <a:latin typeface="Microsoft YaHei UI"/>
                <a:cs typeface="Microsoft YaHei UI"/>
              </a:rPr>
              <a:t>大数据经</a:t>
            </a:r>
            <a:r>
              <a:rPr sz="3200" b="1" spc="-20" dirty="0">
                <a:solidFill>
                  <a:srgbClr val="464653"/>
                </a:solidFill>
                <a:latin typeface="Microsoft YaHei UI"/>
                <a:cs typeface="Microsoft YaHei UI"/>
              </a:rPr>
              <a:t>典</a:t>
            </a:r>
            <a:r>
              <a:rPr sz="3200" b="1" dirty="0">
                <a:solidFill>
                  <a:srgbClr val="464653"/>
                </a:solidFill>
                <a:latin typeface="Gill Sans MT"/>
                <a:cs typeface="Gill Sans MT"/>
              </a:rPr>
              <a:t>-</a:t>
            </a:r>
            <a:r>
              <a:rPr sz="3200" b="1" spc="-10" dirty="0">
                <a:solidFill>
                  <a:srgbClr val="464653"/>
                </a:solidFill>
                <a:latin typeface="Gill Sans MT"/>
                <a:cs typeface="Gill Sans MT"/>
              </a:rPr>
              <a:t>-</a:t>
            </a:r>
            <a:r>
              <a:rPr sz="3200" b="1" dirty="0">
                <a:solidFill>
                  <a:srgbClr val="464653"/>
                </a:solidFill>
                <a:latin typeface="Microsoft YaHei UI"/>
                <a:cs typeface="Microsoft YaHei UI"/>
              </a:rPr>
              <a:t>纸牌屋</a:t>
            </a:r>
            <a:endParaRPr sz="3200" dirty="0">
              <a:latin typeface="Microsoft YaHei UI"/>
              <a:cs typeface="Microsoft YaHei UI"/>
            </a:endParaRPr>
          </a:p>
        </p:txBody>
      </p:sp>
      <p:sp>
        <p:nvSpPr>
          <p:cNvPr id="5" name="object 5"/>
          <p:cNvSpPr/>
          <p:nvPr/>
        </p:nvSpPr>
        <p:spPr>
          <a:xfrm>
            <a:off x="5402766" y="3653943"/>
            <a:ext cx="4841993" cy="2656709"/>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800669" y="1504484"/>
            <a:ext cx="9203592" cy="4172576"/>
          </a:xfrm>
          <a:prstGeom prst="rect">
            <a:avLst/>
          </a:prstGeom>
        </p:spPr>
        <p:txBody>
          <a:bodyPr vert="horz" wrap="square" lIns="0" tIns="0" rIns="0" bIns="0" rtlCol="0">
            <a:noAutofit/>
          </a:bodyPr>
          <a:lstStyle/>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20" dirty="0" err="1" smtClean="0">
                <a:latin typeface="Microsoft YaHei UI"/>
                <a:cs typeface="Microsoft YaHei UI"/>
              </a:rPr>
              <a:t>作为世界上最大的在线影片租恁</a:t>
            </a:r>
            <a:r>
              <a:rPr sz="1600" spc="-15" dirty="0" err="1" smtClean="0">
                <a:latin typeface="Microsoft YaHei UI"/>
                <a:cs typeface="Microsoft YaHei UI"/>
              </a:rPr>
              <a:t>服务商</a:t>
            </a:r>
            <a:r>
              <a:rPr sz="1600" spc="-15" dirty="0" err="1">
                <a:latin typeface="Microsoft YaHei UI"/>
                <a:cs typeface="Microsoft YaHei UI"/>
              </a:rPr>
              <a:t>，</a:t>
            </a:r>
            <a:r>
              <a:rPr sz="1600" spc="-10" dirty="0" err="1">
                <a:latin typeface="Gill Sans MT"/>
                <a:cs typeface="Gill Sans MT"/>
              </a:rPr>
              <a:t>Netflix</a:t>
            </a:r>
            <a:r>
              <a:rPr sz="1600" spc="25" dirty="0">
                <a:latin typeface="Gill Sans MT"/>
                <a:cs typeface="Gill Sans MT"/>
              </a:rPr>
              <a:t> </a:t>
            </a:r>
            <a:r>
              <a:rPr sz="1600" spc="-20" dirty="0">
                <a:latin typeface="Microsoft YaHei UI"/>
                <a:cs typeface="Microsoft YaHei UI"/>
              </a:rPr>
              <a:t>在美国有</a:t>
            </a:r>
            <a:r>
              <a:rPr sz="1600" spc="-10" dirty="0">
                <a:latin typeface="Microsoft YaHei UI"/>
                <a:cs typeface="Microsoft YaHei UI"/>
              </a:rPr>
              <a:t> </a:t>
            </a:r>
            <a:r>
              <a:rPr sz="1600" spc="-5" dirty="0">
                <a:latin typeface="Gill Sans MT"/>
                <a:cs typeface="Gill Sans MT"/>
              </a:rPr>
              <a:t>2700</a:t>
            </a:r>
            <a:r>
              <a:rPr sz="1600" dirty="0">
                <a:latin typeface="Gill Sans MT"/>
                <a:cs typeface="Gill Sans MT"/>
              </a:rPr>
              <a:t> </a:t>
            </a:r>
            <a:r>
              <a:rPr sz="1600" spc="-20" dirty="0">
                <a:latin typeface="Microsoft YaHei UI"/>
                <a:cs typeface="Microsoft YaHei UI"/>
              </a:rPr>
              <a:t>万订阅用户，在全世界则有</a:t>
            </a:r>
            <a:r>
              <a:rPr sz="1600" spc="-5" dirty="0">
                <a:latin typeface="Microsoft YaHei UI"/>
                <a:cs typeface="Microsoft YaHei UI"/>
              </a:rPr>
              <a:t> </a:t>
            </a:r>
            <a:r>
              <a:rPr sz="1600" spc="-5" dirty="0">
                <a:latin typeface="Gill Sans MT"/>
                <a:cs typeface="Gill Sans MT"/>
              </a:rPr>
              <a:t>330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a:t>
            </a:r>
            <a:endParaRPr sz="1600" dirty="0">
              <a:latin typeface="Microsoft YaHei UI"/>
              <a:cs typeface="Microsoft YaHei UI"/>
            </a:endParaRPr>
          </a:p>
          <a:p>
            <a:pPr>
              <a:lnSpc>
                <a:spcPts val="600"/>
              </a:lnSpc>
            </a:pPr>
            <a:endParaRPr sz="600" dirty="0"/>
          </a:p>
          <a:p>
            <a:pPr marL="377825" marR="502666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每天用户在 </a:t>
            </a:r>
            <a:r>
              <a:rPr sz="1600" spc="-10" dirty="0">
                <a:latin typeface="Gill Sans MT"/>
                <a:cs typeface="Gill Sans MT"/>
              </a:rPr>
              <a:t>Netflix</a:t>
            </a:r>
            <a:r>
              <a:rPr sz="1600" spc="25" dirty="0">
                <a:latin typeface="Gill Sans MT"/>
                <a:cs typeface="Gill Sans MT"/>
              </a:rPr>
              <a:t> </a:t>
            </a:r>
            <a:r>
              <a:rPr sz="1600" spc="-20" dirty="0">
                <a:latin typeface="Microsoft YaHei UI"/>
                <a:cs typeface="Microsoft YaHei UI"/>
              </a:rPr>
              <a:t>上产生 </a:t>
            </a:r>
            <a:r>
              <a:rPr sz="1600" spc="-5" dirty="0">
                <a:latin typeface="Gill Sans MT"/>
                <a:cs typeface="Gill Sans MT"/>
              </a:rPr>
              <a:t>3000</a:t>
            </a:r>
            <a:r>
              <a:rPr sz="1600" dirty="0">
                <a:latin typeface="Gill Sans MT"/>
                <a:cs typeface="Gill Sans MT"/>
              </a:rPr>
              <a:t> </a:t>
            </a:r>
            <a:r>
              <a:rPr sz="1600" spc="-20" dirty="0">
                <a:latin typeface="Microsoft YaHei UI"/>
                <a:cs typeface="Microsoft YaHei UI"/>
              </a:rPr>
              <a:t>万多个行为，比如你暂停、回放 或者快进时都会产生一个行为，</a:t>
            </a:r>
            <a:r>
              <a:rPr sz="1600" spc="-5" dirty="0">
                <a:latin typeface="Microsoft YaHei UI"/>
                <a:cs typeface="Microsoft YaHei UI"/>
              </a:rPr>
              <a:t> </a:t>
            </a:r>
            <a:r>
              <a:rPr sz="1600" spc="-10" dirty="0">
                <a:latin typeface="Gill Sans MT"/>
                <a:cs typeface="Gill Sans MT"/>
              </a:rPr>
              <a:t>Netflix</a:t>
            </a:r>
            <a:r>
              <a:rPr sz="1600" spc="5" dirty="0">
                <a:latin typeface="Gill Sans MT"/>
                <a:cs typeface="Gill Sans MT"/>
              </a:rPr>
              <a:t> </a:t>
            </a:r>
            <a:r>
              <a:rPr sz="1600" spc="-20" dirty="0">
                <a:latin typeface="Microsoft YaHei UI"/>
                <a:cs typeface="Microsoft YaHei UI"/>
              </a:rPr>
              <a:t>的订阅用户每天还会给出</a:t>
            </a:r>
            <a:r>
              <a:rPr sz="1600" spc="-5" dirty="0">
                <a:latin typeface="Microsoft YaHei UI"/>
                <a:cs typeface="Microsoft YaHei UI"/>
              </a:rPr>
              <a:t> </a:t>
            </a:r>
            <a:r>
              <a:rPr sz="1600" spc="-5" dirty="0">
                <a:latin typeface="Gill Sans MT"/>
                <a:cs typeface="Gill Sans MT"/>
              </a:rPr>
              <a:t>40</a:t>
            </a:r>
            <a:r>
              <a:rPr sz="1600" spc="-10" dirty="0">
                <a:latin typeface="Gill Sans MT"/>
                <a:cs typeface="Gill Sans MT"/>
              </a:rPr>
              <a:t>0</a:t>
            </a:r>
            <a:r>
              <a:rPr sz="1600" spc="-25" dirty="0">
                <a:latin typeface="Gill Sans MT"/>
                <a:cs typeface="Gill Sans MT"/>
              </a:rPr>
              <a:t> </a:t>
            </a:r>
            <a:r>
              <a:rPr sz="1600" spc="-20" dirty="0">
                <a:latin typeface="Microsoft YaHei UI"/>
                <a:cs typeface="Microsoft YaHei UI"/>
              </a:rPr>
              <a:t>万个评分，还会有</a:t>
            </a:r>
            <a:r>
              <a:rPr sz="1600" spc="15" dirty="0">
                <a:latin typeface="Microsoft YaHei UI"/>
                <a:cs typeface="Microsoft YaHei UI"/>
              </a:rPr>
              <a:t> </a:t>
            </a:r>
            <a:r>
              <a:rPr sz="1600" spc="-5" dirty="0">
                <a:latin typeface="Gill Sans MT"/>
                <a:cs typeface="Gill Sans MT"/>
              </a:rPr>
              <a:t>30</a:t>
            </a:r>
            <a:r>
              <a:rPr sz="1600" spc="-10" dirty="0">
                <a:latin typeface="Gill Sans MT"/>
                <a:cs typeface="Gill Sans MT"/>
              </a:rPr>
              <a:t>0 </a:t>
            </a:r>
            <a:r>
              <a:rPr sz="1600" spc="-20" dirty="0" err="1" smtClean="0">
                <a:latin typeface="Microsoft YaHei UI"/>
                <a:cs typeface="Microsoft YaHei UI"/>
              </a:rPr>
              <a:t>万次搜索请求</a:t>
            </a:r>
            <a:r>
              <a:rPr sz="1600" spc="-20" dirty="0" err="1">
                <a:latin typeface="Microsoft YaHei UI"/>
                <a:cs typeface="Microsoft YaHei UI"/>
              </a:rPr>
              <a:t>，</a:t>
            </a:r>
            <a:r>
              <a:rPr sz="1600" spc="-20" dirty="0" err="1" smtClean="0">
                <a:latin typeface="Microsoft YaHei UI"/>
                <a:cs typeface="Microsoft YaHei UI"/>
              </a:rPr>
              <a:t>询问剧集播放时间和</a:t>
            </a:r>
            <a:r>
              <a:rPr sz="1600" spc="-15" dirty="0" err="1" smtClean="0">
                <a:latin typeface="Microsoft YaHei UI"/>
                <a:cs typeface="Microsoft YaHei UI"/>
              </a:rPr>
              <a:t>设备</a:t>
            </a:r>
            <a:r>
              <a:rPr sz="1600" spc="-15"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4829810" indent="-274320">
              <a:tabLst>
                <a:tab pos="377825" algn="l"/>
              </a:tabLst>
            </a:pPr>
            <a:r>
              <a:rPr sz="1200" dirty="0">
                <a:solidFill>
                  <a:srgbClr val="727CA3"/>
                </a:solidFill>
                <a:latin typeface="Wingdings 3"/>
                <a:cs typeface="Wingdings 3"/>
              </a:rPr>
              <a:t></a:t>
            </a:r>
            <a:r>
              <a:rPr sz="1200" dirty="0">
                <a:solidFill>
                  <a:srgbClr val="727CA3"/>
                </a:solidFill>
                <a:latin typeface="Times New Roman"/>
                <a:cs typeface="Times New Roman"/>
              </a:rPr>
              <a:t>	</a:t>
            </a:r>
            <a:r>
              <a:rPr sz="1600" spc="-20" dirty="0">
                <a:latin typeface="Microsoft YaHei UI"/>
                <a:cs typeface="Microsoft YaHei UI"/>
              </a:rPr>
              <a:t>大数据分析表明用户很喜欢</a:t>
            </a:r>
            <a:r>
              <a:rPr sz="1600" spc="-5" dirty="0">
                <a:latin typeface="Microsoft YaHei UI"/>
                <a:cs typeface="Microsoft YaHei UI"/>
              </a:rPr>
              <a:t> </a:t>
            </a:r>
            <a:r>
              <a:rPr sz="1600" spc="-20" dirty="0" err="1">
                <a:latin typeface="Gill Sans MT"/>
                <a:cs typeface="Gill Sans MT"/>
              </a:rPr>
              <a:t>F</a:t>
            </a:r>
            <a:r>
              <a:rPr sz="1600" spc="-10" dirty="0" err="1">
                <a:latin typeface="Gill Sans MT"/>
                <a:cs typeface="Gill Sans MT"/>
              </a:rPr>
              <a:t>i</a:t>
            </a:r>
            <a:r>
              <a:rPr sz="1600" spc="-5" dirty="0" err="1">
                <a:latin typeface="Gill Sans MT"/>
                <a:cs typeface="Gill Sans MT"/>
              </a:rPr>
              <a:t>n</a:t>
            </a:r>
            <a:r>
              <a:rPr sz="1600" spc="-15" dirty="0" err="1">
                <a:latin typeface="Gill Sans MT"/>
                <a:cs typeface="Gill Sans MT"/>
              </a:rPr>
              <a:t>c</a:t>
            </a:r>
            <a:r>
              <a:rPr sz="1600" spc="-5" dirty="0" err="1">
                <a:latin typeface="Gill Sans MT"/>
                <a:cs typeface="Gill Sans MT"/>
              </a:rPr>
              <a:t>h</a:t>
            </a:r>
            <a:r>
              <a:rPr sz="1600" spc="-10" dirty="0" err="1">
                <a:latin typeface="Gill Sans MT"/>
                <a:cs typeface="Gill Sans MT"/>
              </a:rPr>
              <a:t>er</a:t>
            </a:r>
            <a:r>
              <a:rPr sz="1600" spc="-20" dirty="0" err="1">
                <a:latin typeface="Microsoft YaHei UI"/>
                <a:cs typeface="Microsoft YaHei UI"/>
              </a:rPr>
              <a:t>（社交网络、</a:t>
            </a:r>
            <a:r>
              <a:rPr sz="1600" spc="-20" dirty="0" err="1" smtClean="0">
                <a:latin typeface="Microsoft YaHei UI"/>
                <a:cs typeface="Microsoft YaHei UI"/>
              </a:rPr>
              <a:t>七宗罪的导</a:t>
            </a:r>
            <a:r>
              <a:rPr sz="1600" spc="-15" dirty="0" err="1" smtClean="0">
                <a:latin typeface="Microsoft YaHei UI"/>
                <a:cs typeface="Microsoft YaHei UI"/>
              </a:rPr>
              <a:t>演</a:t>
            </a:r>
            <a:r>
              <a:rPr sz="1600" spc="-15" dirty="0" smtClean="0">
                <a:latin typeface="Microsoft YaHei UI"/>
                <a:cs typeface="Microsoft YaHei UI"/>
              </a:rPr>
              <a:t>），</a:t>
            </a:r>
            <a:r>
              <a:rPr sz="1600" spc="-10" dirty="0">
                <a:latin typeface="Gill Sans MT"/>
                <a:cs typeface="Gill Sans MT"/>
              </a:rPr>
              <a:t>S</a:t>
            </a:r>
            <a:r>
              <a:rPr sz="1600" spc="-5" dirty="0">
                <a:latin typeface="Gill Sans MT"/>
                <a:cs typeface="Gill Sans MT"/>
              </a:rPr>
              <a:t>p</a:t>
            </a:r>
            <a:r>
              <a:rPr sz="1600" spc="-10" dirty="0">
                <a:latin typeface="Gill Sans MT"/>
                <a:cs typeface="Gill Sans MT"/>
              </a:rPr>
              <a:t>a</a:t>
            </a:r>
            <a:r>
              <a:rPr sz="1600" spc="-15" dirty="0">
                <a:latin typeface="Gill Sans MT"/>
                <a:cs typeface="Gill Sans MT"/>
              </a:rPr>
              <a:t>c</a:t>
            </a:r>
            <a:r>
              <a:rPr sz="1600" spc="-35" dirty="0">
                <a:latin typeface="Gill Sans MT"/>
                <a:cs typeface="Gill Sans MT"/>
              </a:rPr>
              <a:t>e</a:t>
            </a:r>
            <a:r>
              <a:rPr sz="1600" spc="-10" dirty="0">
                <a:latin typeface="Gill Sans MT"/>
                <a:cs typeface="Gill Sans MT"/>
              </a:rPr>
              <a:t>y</a:t>
            </a:r>
            <a:r>
              <a:rPr sz="1600" spc="5" dirty="0">
                <a:latin typeface="Gill Sans MT"/>
                <a:cs typeface="Gill Sans MT"/>
              </a:rPr>
              <a:t> </a:t>
            </a:r>
            <a:r>
              <a:rPr sz="1600" spc="-20" dirty="0" err="1" smtClean="0">
                <a:latin typeface="Microsoft YaHei UI"/>
                <a:cs typeface="Microsoft YaHei UI"/>
              </a:rPr>
              <a:t>主演的片子表现都</a:t>
            </a:r>
            <a:r>
              <a:rPr sz="1600" spc="-15" dirty="0" err="1" smtClean="0">
                <a:latin typeface="Microsoft YaHei UI"/>
                <a:cs typeface="Microsoft YaHei UI"/>
              </a:rPr>
              <a:t>不错</a:t>
            </a:r>
            <a:r>
              <a:rPr sz="1600" spc="-15" dirty="0" err="1">
                <a:latin typeface="Microsoft YaHei UI"/>
                <a:cs typeface="Microsoft YaHei UI"/>
              </a:rPr>
              <a:t>，</a:t>
            </a:r>
            <a:r>
              <a:rPr sz="1600" spc="-10" dirty="0" err="1">
                <a:latin typeface="Microsoft YaHei UI"/>
                <a:cs typeface="Microsoft YaHei UI"/>
              </a:rPr>
              <a:t>还</a:t>
            </a:r>
            <a:r>
              <a:rPr sz="1600" spc="-20" dirty="0" err="1">
                <a:latin typeface="Microsoft YaHei UI"/>
                <a:cs typeface="Microsoft YaHei UI"/>
              </a:rPr>
              <a:t>知道</a:t>
            </a:r>
            <a:r>
              <a:rPr sz="1600" spc="-10" dirty="0" err="1">
                <a:latin typeface="Microsoft YaHei UI"/>
                <a:cs typeface="Microsoft YaHei UI"/>
              </a:rPr>
              <a:t>英</a:t>
            </a:r>
            <a:r>
              <a:rPr sz="1600" spc="-20" dirty="0" err="1">
                <a:latin typeface="Microsoft YaHei UI"/>
                <a:cs typeface="Microsoft YaHei UI"/>
              </a:rPr>
              <a:t>剧版的</a:t>
            </a:r>
            <a:r>
              <a:rPr sz="1600" spc="-10" dirty="0" err="1">
                <a:latin typeface="Microsoft YaHei UI"/>
                <a:cs typeface="Microsoft YaHei UI"/>
              </a:rPr>
              <a:t>《</a:t>
            </a:r>
            <a:r>
              <a:rPr sz="1600" spc="-20" dirty="0" err="1">
                <a:latin typeface="Microsoft YaHei UI"/>
                <a:cs typeface="Microsoft YaHei UI"/>
              </a:rPr>
              <a:t>纸牌</a:t>
            </a:r>
            <a:r>
              <a:rPr sz="1600" spc="-10" dirty="0" err="1">
                <a:latin typeface="Microsoft YaHei UI"/>
                <a:cs typeface="Microsoft YaHei UI"/>
              </a:rPr>
              <a:t>屋</a:t>
            </a:r>
            <a:r>
              <a:rPr sz="1600" spc="-20" dirty="0" err="1" smtClean="0">
                <a:latin typeface="Microsoft YaHei UI"/>
                <a:cs typeface="Microsoft YaHei UI"/>
              </a:rPr>
              <a:t>》很受欢迎</a:t>
            </a:r>
            <a:r>
              <a:rPr lang="zh-CN" altLang="en-US" sz="1600" spc="-20" dirty="0" smtClean="0">
                <a:latin typeface="Microsoft YaHei UI"/>
                <a:cs typeface="Microsoft YaHei UI"/>
              </a:rPr>
              <a:t>，</a:t>
            </a:r>
            <a:r>
              <a:rPr sz="1600" spc="-20" dirty="0" err="1" smtClean="0">
                <a:latin typeface="Microsoft YaHei UI"/>
                <a:cs typeface="Microsoft YaHei UI"/>
              </a:rPr>
              <a:t>三者的交集表明</a:t>
            </a:r>
            <a:r>
              <a:rPr lang="zh-CN" altLang="en-US" sz="1600" spc="-20" dirty="0" smtClean="0">
                <a:latin typeface="Microsoft YaHei UI"/>
                <a:cs typeface="Microsoft YaHei UI"/>
              </a:rPr>
              <a:t>，</a:t>
            </a:r>
            <a:r>
              <a:rPr sz="1600" b="1" spc="-15" dirty="0" err="1" smtClean="0">
                <a:solidFill>
                  <a:srgbClr val="FF0000"/>
                </a:solidFill>
                <a:latin typeface="Microsoft YaHei UI"/>
                <a:cs typeface="Microsoft YaHei UI"/>
              </a:rPr>
              <a:t>该剧一定会火</a:t>
            </a:r>
            <a:r>
              <a:rPr sz="1600" b="1" spc="-20" dirty="0">
                <a:latin typeface="Microsoft YaHei UI"/>
                <a:cs typeface="Microsoft YaHei UI"/>
              </a:rPr>
              <a:t>。</a:t>
            </a:r>
            <a:endParaRPr sz="1600" dirty="0">
              <a:latin typeface="Microsoft YaHei UI"/>
              <a:cs typeface="Microsoft YaHei UI"/>
            </a:endParaRPr>
          </a:p>
          <a:p>
            <a:pPr>
              <a:lnSpc>
                <a:spcPts val="600"/>
              </a:lnSpc>
            </a:pPr>
            <a:endParaRPr sz="600" dirty="0"/>
          </a:p>
          <a:p>
            <a:pPr marL="378460" marR="5038725" indent="-274320">
              <a:tabLst>
                <a:tab pos="377825" algn="l"/>
              </a:tabLst>
            </a:pPr>
            <a:r>
              <a:rPr sz="1200" spc="5" dirty="0">
                <a:solidFill>
                  <a:srgbClr val="727CA3"/>
                </a:solidFill>
                <a:latin typeface="Wingdings 3"/>
                <a:cs typeface="Wingdings 3"/>
              </a:rPr>
              <a:t></a:t>
            </a:r>
            <a:r>
              <a:rPr sz="1200" spc="5" dirty="0">
                <a:solidFill>
                  <a:srgbClr val="727CA3"/>
                </a:solidFill>
                <a:latin typeface="Times New Roman"/>
                <a:cs typeface="Times New Roman"/>
              </a:rPr>
              <a:t>	</a:t>
            </a:r>
            <a:r>
              <a:rPr sz="1600" spc="-10" dirty="0">
                <a:latin typeface="Gill Sans MT"/>
                <a:cs typeface="Gill Sans MT"/>
              </a:rPr>
              <a:t>Netfli</a:t>
            </a:r>
            <a:r>
              <a:rPr sz="1600" spc="-5" dirty="0">
                <a:latin typeface="Gill Sans MT"/>
                <a:cs typeface="Gill Sans MT"/>
              </a:rPr>
              <a:t>x</a:t>
            </a:r>
            <a:r>
              <a:rPr sz="1600" spc="-20" dirty="0">
                <a:latin typeface="Microsoft YaHei UI"/>
                <a:cs typeface="Microsoft YaHei UI"/>
              </a:rPr>
              <a:t>有一套独特的计算方法， </a:t>
            </a:r>
            <a:r>
              <a:rPr sz="1600" spc="-20" dirty="0" err="1">
                <a:latin typeface="Microsoft YaHei UI"/>
                <a:cs typeface="Microsoft YaHei UI"/>
              </a:rPr>
              <a:t>用户的行为、喜好，</a:t>
            </a:r>
            <a:r>
              <a:rPr sz="1600" spc="-20" dirty="0" err="1" smtClean="0">
                <a:latin typeface="Microsoft YaHei UI" panose="020B0503020204020204" pitchFamily="34" charset="-122"/>
                <a:ea typeface="Microsoft YaHei UI" panose="020B0503020204020204" pitchFamily="34" charset="-122"/>
                <a:cs typeface="Microsoft YaHei UI"/>
              </a:rPr>
              <a:t>最终都演变</a:t>
            </a:r>
            <a:r>
              <a:rPr lang="zh-CN" altLang="en-US" sz="1600" spc="-20" dirty="0" smtClean="0">
                <a:latin typeface="Microsoft YaHei UI" panose="020B0503020204020204" pitchFamily="34" charset="-122"/>
                <a:ea typeface="Microsoft YaHei UI" panose="020B0503020204020204" pitchFamily="34" charset="-122"/>
                <a:cs typeface="Microsoft YaHei UI"/>
              </a:rPr>
              <a:t>成数据，成为它决策的依据。</a:t>
            </a:r>
            <a:endParaRPr sz="1600" dirty="0">
              <a:latin typeface="Microsoft YaHei UI" panose="020B0503020204020204" pitchFamily="34" charset="-122"/>
              <a:ea typeface="Microsoft YaHei UI" panose="020B0503020204020204" pitchFamily="34" charset="-122"/>
              <a:cs typeface="Microsoft YaHei UI"/>
            </a:endParaRPr>
          </a:p>
        </p:txBody>
      </p:sp>
      <p:sp>
        <p:nvSpPr>
          <p:cNvPr id="7" name="object 7"/>
          <p:cNvSpPr/>
          <p:nvPr/>
        </p:nvSpPr>
        <p:spPr>
          <a:xfrm>
            <a:off x="5402465" y="1218831"/>
            <a:ext cx="4832636" cy="2371941"/>
          </a:xfrm>
          <a:prstGeom prst="rect">
            <a:avLst/>
          </a:prstGeom>
          <a:blipFill>
            <a:blip r:embed="rId4" cstate="print"/>
            <a:stretch>
              <a:fillRect/>
            </a:stretch>
          </a:blipFill>
        </p:spPr>
        <p:txBody>
          <a:bodyPr wrap="square" lIns="0" tIns="0" rIns="0" bIns="0" rtlCol="0">
            <a:noAutofit/>
          </a:bodyPr>
          <a:lstStyle/>
          <a:p>
            <a:endParaRPr/>
          </a:p>
        </p:txBody>
      </p:sp>
      <p:sp>
        <p:nvSpPr>
          <p:cNvPr id="2" name="灯片编号占位符 1"/>
          <p:cNvSpPr>
            <a:spLocks noGrp="1"/>
          </p:cNvSpPr>
          <p:nvPr>
            <p:ph type="sldNum" sz="quarter" idx="12"/>
          </p:nvPr>
        </p:nvSpPr>
        <p:spPr/>
        <p:txBody>
          <a:bodyPr/>
          <a:lstStyle/>
          <a:p>
            <a:fld id="{37C2EA07-9005-44A4-AD36-5C14C6B8AD7E}" type="slidenum">
              <a:rPr lang="zh-CN" altLang="en-US" smtClean="0"/>
              <a:t>28</a:t>
            </a:fld>
            <a:endParaRPr lang="zh-CN" altLang="en-US"/>
          </a:p>
        </p:txBody>
      </p:sp>
    </p:spTree>
    <p:extLst>
      <p:ext uri="{BB962C8B-B14F-4D97-AF65-F5344CB8AC3E}">
        <p14:creationId xmlns:p14="http://schemas.microsoft.com/office/powerpoint/2010/main" val="399302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大数据的必要性</a:t>
            </a:r>
          </a:p>
          <a:p>
            <a:pPr marL="0" indent="0">
              <a:buNone/>
            </a:pPr>
            <a:r>
              <a:rPr lang="zh-CN" altLang="en-US" dirty="0"/>
              <a:t>大数据已经证明了效果提升</a:t>
            </a:r>
          </a:p>
          <a:p>
            <a:pPr marL="0" indent="0">
              <a:buNone/>
            </a:pPr>
            <a:r>
              <a:rPr lang="zh-CN" altLang="en-US" dirty="0"/>
              <a:t>图像， 语音领域， 公开竞赛</a:t>
            </a:r>
          </a:p>
          <a:p>
            <a:pPr marL="0" indent="0">
              <a:buNone/>
            </a:pPr>
            <a:r>
              <a:rPr lang="zh-CN" altLang="en-US" dirty="0"/>
              <a:t>广告点击</a:t>
            </a:r>
          </a:p>
          <a:p>
            <a:pPr marL="0" indent="0">
              <a:buNone/>
            </a:pPr>
            <a:r>
              <a:rPr lang="zh-CN" altLang="en-US" dirty="0"/>
              <a:t>自然语言理解（小范围）</a:t>
            </a:r>
          </a:p>
          <a:p>
            <a:r>
              <a:rPr lang="zh-CN" altLang="en-US" dirty="0"/>
              <a:t>解决真实场景问题需要大数据</a:t>
            </a:r>
          </a:p>
          <a:p>
            <a:pPr marL="0" indent="0">
              <a:buNone/>
            </a:pPr>
            <a:r>
              <a:rPr lang="zh-CN" altLang="en-US" dirty="0"/>
              <a:t>行为预估</a:t>
            </a:r>
          </a:p>
          <a:p>
            <a:pPr marL="0" indent="0">
              <a:buNone/>
            </a:pPr>
            <a:r>
              <a:rPr lang="zh-CN" altLang="en-US" dirty="0" smtClean="0"/>
              <a:t>获取，分析，预测</a:t>
            </a:r>
            <a:endParaRPr lang="zh-CN" altLang="en-US" dirty="0"/>
          </a:p>
          <a:p>
            <a:pPr marL="0" indent="0">
              <a:buNone/>
            </a:pPr>
            <a:r>
              <a:rPr lang="zh-CN" altLang="en-US" dirty="0"/>
              <a:t>人机交互</a:t>
            </a:r>
          </a:p>
          <a:p>
            <a:pPr marL="0" indent="0">
              <a:buNone/>
            </a:pPr>
            <a:r>
              <a:rPr lang="zh-CN" altLang="en-US" dirty="0" smtClean="0"/>
              <a:t>识别，理解，反馈</a:t>
            </a:r>
            <a:endParaRPr lang="zh-CN" altLang="en-US" dirty="0"/>
          </a:p>
          <a:p>
            <a:pPr marL="0" indent="0">
              <a:buNone/>
            </a:pPr>
            <a:r>
              <a:rPr lang="zh-CN" altLang="en-US" dirty="0"/>
              <a:t>智能控制</a:t>
            </a:r>
          </a:p>
          <a:p>
            <a:endParaRPr lang="zh-CN" altLang="en-US" dirty="0"/>
          </a:p>
        </p:txBody>
      </p:sp>
      <p:sp>
        <p:nvSpPr>
          <p:cNvPr id="5" name="灯片编号占位符 4"/>
          <p:cNvSpPr>
            <a:spLocks noGrp="1"/>
          </p:cNvSpPr>
          <p:nvPr>
            <p:ph type="sldNum" sz="quarter" idx="12"/>
          </p:nvPr>
        </p:nvSpPr>
        <p:spPr/>
        <p:txBody>
          <a:bodyPr/>
          <a:lstStyle/>
          <a:p>
            <a:fld id="{37C2EA07-9005-44A4-AD36-5C14C6B8AD7E}" type="slidenum">
              <a:rPr lang="zh-CN" altLang="en-US" smtClean="0"/>
              <a:t>29</a:t>
            </a:fld>
            <a:endParaRPr lang="zh-CN" altLang="en-US"/>
          </a:p>
        </p:txBody>
      </p:sp>
    </p:spTree>
    <p:extLst>
      <p:ext uri="{BB962C8B-B14F-4D97-AF65-F5344CB8AC3E}">
        <p14:creationId xmlns:p14="http://schemas.microsoft.com/office/powerpoint/2010/main" val="892254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000000"/>
                </a:solidFill>
                <a:latin typeface="微软雅黑" pitchFamily="34" charset="-122"/>
                <a:ea typeface="微软雅黑" pitchFamily="34" charset="-122"/>
              </a:rPr>
              <a:t>What is Big Data</a:t>
            </a:r>
            <a:r>
              <a:rPr lang="en-US" altLang="zh-CN" dirty="0" smtClean="0">
                <a:solidFill>
                  <a:srgbClr val="000000"/>
                </a:solidFill>
                <a:latin typeface="微软雅黑" pitchFamily="34" charset="-122"/>
                <a:ea typeface="微软雅黑" pitchFamily="34" charset="-122"/>
              </a:rPr>
              <a:t>?</a:t>
            </a:r>
            <a:endParaRPr lang="zh-CN" altLang="en-US" dirty="0"/>
          </a:p>
        </p:txBody>
      </p:sp>
      <p:sp>
        <p:nvSpPr>
          <p:cNvPr id="3" name="内容占位符 2"/>
          <p:cNvSpPr>
            <a:spLocks noGrp="1"/>
          </p:cNvSpPr>
          <p:nvPr>
            <p:ph idx="1"/>
          </p:nvPr>
        </p:nvSpPr>
        <p:spPr/>
        <p:txBody>
          <a:bodyPr>
            <a:normAutofit fontScale="92500"/>
          </a:bodyPr>
          <a:lstStyle/>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Wiki: </a:t>
            </a:r>
            <a:r>
              <a:rPr lang="en-US" altLang="zh-CN" kern="0" dirty="0">
                <a:solidFill>
                  <a:srgbClr val="000000"/>
                </a:solidFill>
                <a:latin typeface="微软雅黑" pitchFamily="34" charset="-122"/>
                <a:ea typeface="微软雅黑" pitchFamily="34" charset="-122"/>
              </a:rPr>
              <a:t>Big data is the term for a collection of data sets so large and complex that it becomes difficult to process using on-hand database management tools or traditional data processing applications</a:t>
            </a:r>
            <a:r>
              <a:rPr lang="en-US" altLang="zh-CN" kern="0" dirty="0" smtClean="0">
                <a:solidFill>
                  <a:srgbClr val="000000"/>
                </a:solidFill>
                <a:latin typeface="微软雅黑" pitchFamily="34" charset="-122"/>
                <a:ea typeface="微软雅黑" pitchFamily="34" charset="-122"/>
              </a:rPr>
              <a:t>.</a:t>
            </a:r>
            <a:endParaRPr lang="en-US" altLang="zh-CN" kern="0" dirty="0">
              <a:solidFill>
                <a:srgbClr val="000000"/>
              </a:solidFill>
              <a:latin typeface="微软雅黑" pitchFamily="34" charset="-122"/>
              <a:ea typeface="微软雅黑" pitchFamily="34" charset="-122"/>
            </a:endParaRPr>
          </a:p>
          <a:p>
            <a:pPr marL="363538" indent="-363538">
              <a:lnSpc>
                <a:spcPct val="120000"/>
              </a:lnSpc>
              <a:spcBef>
                <a:spcPct val="20000"/>
              </a:spcBef>
              <a:buClr>
                <a:srgbClr val="FF3300"/>
              </a:buClr>
              <a:buFont typeface="Wingdings" pitchFamily="2" charset="2"/>
              <a:buChar char="o"/>
            </a:pPr>
            <a:r>
              <a:rPr lang="en-US" altLang="zh-CN" sz="3600" kern="0" dirty="0">
                <a:solidFill>
                  <a:srgbClr val="000000"/>
                </a:solidFill>
                <a:latin typeface="微软雅黑" pitchFamily="34" charset="-122"/>
                <a:ea typeface="微软雅黑" pitchFamily="34" charset="-122"/>
              </a:rPr>
              <a:t>IDC: </a:t>
            </a:r>
            <a:r>
              <a:rPr lang="en-US" altLang="zh-CN" kern="0" dirty="0">
                <a:solidFill>
                  <a:srgbClr val="000000"/>
                </a:solidFill>
                <a:latin typeface="微软雅黑" pitchFamily="34" charset="-122"/>
                <a:ea typeface="微软雅黑" pitchFamily="34" charset="-122"/>
              </a:rPr>
              <a:t>Big data technologies describe a new generation of technologies and architectures, designed to economically extract value from very large volumes of a wide variety of data, by enabling high-velocity capture, discovery, and/or </a:t>
            </a:r>
            <a:r>
              <a:rPr lang="en-US" altLang="zh-CN" kern="0" dirty="0" smtClean="0">
                <a:solidFill>
                  <a:srgbClr val="000000"/>
                </a:solidFill>
                <a:latin typeface="微软雅黑" pitchFamily="34" charset="-122"/>
                <a:ea typeface="微软雅黑" pitchFamily="34" charset="-122"/>
              </a:rPr>
              <a:t>analysis.</a:t>
            </a:r>
            <a:endParaRPr lang="en-US" altLang="zh-CN" kern="0" dirty="0">
              <a:solidFill>
                <a:srgbClr val="000000"/>
              </a:solidFill>
              <a:latin typeface="微软雅黑" pitchFamily="34" charset="-122"/>
              <a:ea typeface="微软雅黑" pitchFamily="34" charset="-122"/>
            </a:endParaRPr>
          </a:p>
          <a:p>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3</a:t>
            </a:fld>
            <a:endParaRPr lang="zh-CN" altLang="en-US"/>
          </a:p>
        </p:txBody>
      </p:sp>
    </p:spTree>
    <p:extLst>
      <p:ext uri="{BB962C8B-B14F-4D97-AF65-F5344CB8AC3E}">
        <p14:creationId xmlns:p14="http://schemas.microsoft.com/office/powerpoint/2010/main" val="45511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什么是大数据</a:t>
            </a:r>
            <a:endParaRPr lang="en-US" altLang="zh-CN" dirty="0" smtClean="0"/>
          </a:p>
          <a:p>
            <a:r>
              <a:rPr lang="zh-CN" altLang="en-US" dirty="0"/>
              <a:t>大</a:t>
            </a:r>
            <a:r>
              <a:rPr lang="zh-CN" altLang="en-US" dirty="0" smtClean="0"/>
              <a:t>数据</a:t>
            </a:r>
            <a:r>
              <a:rPr lang="zh-CN" altLang="en-US" dirty="0"/>
              <a:t>的案例</a:t>
            </a:r>
            <a:endParaRPr lang="en-US" altLang="zh-CN" dirty="0"/>
          </a:p>
          <a:p>
            <a:r>
              <a:rPr lang="zh-CN" altLang="en-US" dirty="0" smtClean="0"/>
              <a:t>大数据的处理框架</a:t>
            </a:r>
            <a:endParaRPr lang="en-US" altLang="zh-CN" dirty="0" smtClean="0"/>
          </a:p>
          <a:p>
            <a:r>
              <a:rPr lang="zh-CN" altLang="en-US" dirty="0" smtClean="0"/>
              <a:t>常用分析方法</a:t>
            </a:r>
            <a:endParaRPr lang="en-US" altLang="zh-CN" dirty="0" smtClean="0"/>
          </a:p>
          <a:p>
            <a:r>
              <a:rPr lang="zh-CN" altLang="en-US" dirty="0"/>
              <a:t>大</a:t>
            </a:r>
            <a:r>
              <a:rPr lang="zh-CN" altLang="en-US" dirty="0" smtClean="0"/>
              <a:t>数据的应用</a:t>
            </a:r>
            <a:endParaRPr lang="en-US" altLang="zh-CN" dirty="0" smtClean="0"/>
          </a:p>
          <a:p>
            <a:r>
              <a:rPr lang="zh-CN" altLang="en-US" b="1" dirty="0" smtClean="0"/>
              <a:t>工业大数据</a:t>
            </a:r>
            <a:endParaRPr lang="en-US" altLang="zh-CN" b="1" dirty="0" smtClean="0"/>
          </a:p>
        </p:txBody>
      </p:sp>
      <p:sp>
        <p:nvSpPr>
          <p:cNvPr id="5" name="灯片编号占位符 4"/>
          <p:cNvSpPr>
            <a:spLocks noGrp="1"/>
          </p:cNvSpPr>
          <p:nvPr>
            <p:ph type="sldNum" sz="quarter" idx="12"/>
          </p:nvPr>
        </p:nvSpPr>
        <p:spPr/>
        <p:txBody>
          <a:bodyPr/>
          <a:lstStyle/>
          <a:p>
            <a:fld id="{37C2EA07-9005-44A4-AD36-5C14C6B8AD7E}" type="slidenum">
              <a:rPr lang="zh-CN" altLang="en-US" smtClean="0"/>
              <a:t>30</a:t>
            </a:fld>
            <a:endParaRPr lang="zh-CN" altLang="en-US"/>
          </a:p>
        </p:txBody>
      </p:sp>
    </p:spTree>
    <p:extLst>
      <p:ext uri="{BB962C8B-B14F-4D97-AF65-F5344CB8AC3E}">
        <p14:creationId xmlns:p14="http://schemas.microsoft.com/office/powerpoint/2010/main" val="3076772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pPr>
              <a:lnSpc>
                <a:spcPct val="160000"/>
              </a:lnSpc>
            </a:pPr>
            <a:r>
              <a:rPr lang="zh-CN" altLang="en-US" dirty="0">
                <a:latin typeface="+mn-ea"/>
              </a:rPr>
              <a:t>大数据不仅来源于谷歌、百度等厂商，工业领域也在源源不断地产生数据，其规模可能比网络服务厂商还大。飞机汽轮机压缩器叶片的监控数据为</a:t>
            </a:r>
            <a:r>
              <a:rPr lang="en-US" altLang="zh-CN" dirty="0">
                <a:latin typeface="+mn-ea"/>
              </a:rPr>
              <a:t>588GB/</a:t>
            </a:r>
            <a:r>
              <a:rPr lang="zh-CN" altLang="en-US" dirty="0">
                <a:latin typeface="+mn-ea"/>
              </a:rPr>
              <a:t>天，是世界最大的微博公司（</a:t>
            </a:r>
            <a:r>
              <a:rPr lang="en-US" altLang="zh-CN" dirty="0">
                <a:latin typeface="+mn-ea"/>
              </a:rPr>
              <a:t>Twitter</a:t>
            </a:r>
            <a:r>
              <a:rPr lang="zh-CN" altLang="en-US" dirty="0">
                <a:latin typeface="+mn-ea"/>
              </a:rPr>
              <a:t>）每天产生数据（</a:t>
            </a:r>
            <a:r>
              <a:rPr lang="en-US" altLang="zh-CN" dirty="0">
                <a:latin typeface="+mn-ea"/>
              </a:rPr>
              <a:t>80GB</a:t>
            </a:r>
            <a:r>
              <a:rPr lang="zh-CN" altLang="en-US" dirty="0">
                <a:latin typeface="+mn-ea"/>
              </a:rPr>
              <a:t>）的</a:t>
            </a:r>
            <a:r>
              <a:rPr lang="en-US" altLang="zh-CN" dirty="0">
                <a:latin typeface="+mn-ea"/>
              </a:rPr>
              <a:t>7</a:t>
            </a:r>
            <a:r>
              <a:rPr lang="zh-CN" altLang="en-US" dirty="0">
                <a:latin typeface="+mn-ea"/>
              </a:rPr>
              <a:t>倍。制造业是数据分析的广阔天地，应充分挖掘工业领域大数据的价值。</a:t>
            </a:r>
          </a:p>
          <a:p>
            <a:pPr>
              <a:lnSpc>
                <a:spcPct val="160000"/>
              </a:lnSpc>
            </a:pPr>
            <a:r>
              <a:rPr lang="zh-CN" altLang="en-US" dirty="0">
                <a:latin typeface="+mn-ea"/>
              </a:rPr>
              <a:t>“数据量大”是存储、分析大数据的一个难关，但不是最大的挑战。比数据量大更难应对的是数据的多样性、实时性和不确定性。而判断一个数据集是否有价值也是很困难的事，也许今天认为没有价值的数据将来会找到很大的价值。因此，我们应关注的并不是</a:t>
            </a:r>
            <a:r>
              <a:rPr lang="en-US" altLang="zh-CN" dirty="0">
                <a:latin typeface="+mn-ea"/>
              </a:rPr>
              <a:t>PB</a:t>
            </a:r>
            <a:r>
              <a:rPr lang="zh-CN" altLang="en-US" dirty="0">
                <a:latin typeface="+mn-ea"/>
              </a:rPr>
              <a:t>级或</a:t>
            </a:r>
            <a:r>
              <a:rPr lang="en-US" altLang="zh-CN" dirty="0">
                <a:latin typeface="+mn-ea"/>
              </a:rPr>
              <a:t>EB</a:t>
            </a:r>
            <a:r>
              <a:rPr lang="zh-CN" altLang="en-US" dirty="0">
                <a:latin typeface="+mn-ea"/>
              </a:rPr>
              <a:t>级的数据，而是从巨量模态多样、真伪难辨的数据中及时获得价值的“能力”。</a:t>
            </a:r>
          </a:p>
        </p:txBody>
      </p:sp>
      <p:sp>
        <p:nvSpPr>
          <p:cNvPr id="5" name="灯片编号占位符 4"/>
          <p:cNvSpPr>
            <a:spLocks noGrp="1"/>
          </p:cNvSpPr>
          <p:nvPr>
            <p:ph type="sldNum" sz="quarter" idx="12"/>
          </p:nvPr>
        </p:nvSpPr>
        <p:spPr/>
        <p:txBody>
          <a:bodyPr/>
          <a:lstStyle/>
          <a:p>
            <a:fld id="{37C2EA07-9005-44A4-AD36-5C14C6B8AD7E}" type="slidenum">
              <a:rPr lang="zh-CN" altLang="en-US" smtClean="0"/>
              <a:t>31</a:t>
            </a:fld>
            <a:endParaRPr lang="zh-CN" altLang="en-US"/>
          </a:p>
        </p:txBody>
      </p:sp>
    </p:spTree>
    <p:extLst>
      <p:ext uri="{BB962C8B-B14F-4D97-AF65-F5344CB8AC3E}">
        <p14:creationId xmlns:p14="http://schemas.microsoft.com/office/powerpoint/2010/main" val="50760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464653"/>
                </a:solidFill>
                <a:latin typeface="Microsoft YaHei UI"/>
                <a:cs typeface="Microsoft YaHei UI"/>
              </a:rPr>
              <a:t>大数据的</a:t>
            </a:r>
            <a:r>
              <a:rPr lang="zh-CN" altLang="en-US" dirty="0" smtClean="0">
                <a:solidFill>
                  <a:srgbClr val="464653"/>
                </a:solidFill>
                <a:latin typeface="Microsoft YaHei UI"/>
                <a:cs typeface="Microsoft YaHei UI"/>
              </a:rPr>
              <a:t>特点</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4</a:t>
            </a:fld>
            <a:endParaRPr lang="zh-CN" altLang="en-US"/>
          </a:p>
        </p:txBody>
      </p:sp>
      <p:sp>
        <p:nvSpPr>
          <p:cNvPr id="23" name="object 5"/>
          <p:cNvSpPr/>
          <p:nvPr/>
        </p:nvSpPr>
        <p:spPr>
          <a:xfrm>
            <a:off x="1526691" y="4079296"/>
            <a:ext cx="3766353" cy="501637"/>
          </a:xfrm>
          <a:prstGeom prst="rect">
            <a:avLst/>
          </a:prstGeom>
          <a:blipFill>
            <a:blip r:embed="rId3" cstate="print"/>
            <a:stretch>
              <a:fillRect/>
            </a:stretch>
          </a:blipFill>
        </p:spPr>
        <p:txBody>
          <a:bodyPr wrap="square" lIns="0" tIns="0" rIns="0" bIns="0" rtlCol="0">
            <a:noAutofit/>
          </a:bodyPr>
          <a:lstStyle/>
          <a:p>
            <a:endParaRPr/>
          </a:p>
        </p:txBody>
      </p:sp>
      <p:sp>
        <p:nvSpPr>
          <p:cNvPr id="24" name="object 5"/>
          <p:cNvSpPr/>
          <p:nvPr/>
        </p:nvSpPr>
        <p:spPr>
          <a:xfrm>
            <a:off x="1490630" y="2091107"/>
            <a:ext cx="3819353" cy="501637"/>
          </a:xfrm>
          <a:prstGeom prst="rect">
            <a:avLst/>
          </a:prstGeom>
          <a:blipFill>
            <a:blip r:embed="rId3" cstate="print"/>
            <a:stretch>
              <a:fillRect/>
            </a:stretch>
          </a:blipFill>
        </p:spPr>
        <p:txBody>
          <a:bodyPr wrap="square" lIns="0" tIns="0" rIns="0" bIns="0" rtlCol="0">
            <a:noAutofit/>
          </a:bodyPr>
          <a:lstStyle/>
          <a:p>
            <a:endParaRPr/>
          </a:p>
        </p:txBody>
      </p:sp>
      <p:sp>
        <p:nvSpPr>
          <p:cNvPr id="25" name="object 6"/>
          <p:cNvSpPr/>
          <p:nvPr/>
        </p:nvSpPr>
        <p:spPr>
          <a:xfrm>
            <a:off x="1455693" y="2056176"/>
            <a:ext cx="3898895" cy="571500"/>
          </a:xfrm>
          <a:prstGeom prst="rect">
            <a:avLst/>
          </a:prstGeom>
          <a:blipFill>
            <a:blip r:embed="rId4" cstate="print"/>
            <a:stretch>
              <a:fillRect/>
            </a:stretch>
          </a:blipFill>
        </p:spPr>
        <p:txBody>
          <a:bodyPr wrap="square" lIns="0" tIns="0" rIns="0" bIns="0" rtlCol="0">
            <a:noAutofit/>
          </a:bodyPr>
          <a:lstStyle/>
          <a:p>
            <a:endParaRPr/>
          </a:p>
        </p:txBody>
      </p:sp>
      <p:sp>
        <p:nvSpPr>
          <p:cNvPr id="26" name="object 7"/>
          <p:cNvSpPr txBox="1"/>
          <p:nvPr/>
        </p:nvSpPr>
        <p:spPr>
          <a:xfrm>
            <a:off x="2472169" y="2211960"/>
            <a:ext cx="1935002"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1</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规模性</a:t>
            </a:r>
            <a:r>
              <a:rPr sz="1600" b="1" spc="-105" dirty="0">
                <a:solidFill>
                  <a:srgbClr val="FFFFFF"/>
                </a:solidFill>
                <a:latin typeface="Arial Black"/>
                <a:cs typeface="Arial Black"/>
              </a:rPr>
              <a:t>V</a:t>
            </a:r>
            <a:r>
              <a:rPr sz="1600" b="1" spc="-15" dirty="0">
                <a:solidFill>
                  <a:srgbClr val="FFFFFF"/>
                </a:solidFill>
                <a:latin typeface="Arial Black"/>
                <a:cs typeface="Arial Black"/>
              </a:rPr>
              <a:t>olume</a:t>
            </a:r>
            <a:endParaRPr sz="1600" dirty="0">
              <a:latin typeface="Arial Black"/>
              <a:cs typeface="Arial Black"/>
            </a:endParaRPr>
          </a:p>
        </p:txBody>
      </p:sp>
      <p:sp>
        <p:nvSpPr>
          <p:cNvPr id="27" name="object 8"/>
          <p:cNvSpPr/>
          <p:nvPr/>
        </p:nvSpPr>
        <p:spPr>
          <a:xfrm>
            <a:off x="6378789" y="2102338"/>
            <a:ext cx="3724197" cy="501637"/>
          </a:xfrm>
          <a:prstGeom prst="rect">
            <a:avLst/>
          </a:prstGeom>
          <a:blipFill>
            <a:blip r:embed="rId5" cstate="print"/>
            <a:stretch>
              <a:fillRect/>
            </a:stretch>
          </a:blipFill>
        </p:spPr>
        <p:txBody>
          <a:bodyPr wrap="square" lIns="0" tIns="0" rIns="0" bIns="0" rtlCol="0">
            <a:noAutofit/>
          </a:bodyPr>
          <a:lstStyle/>
          <a:p>
            <a:endParaRPr/>
          </a:p>
        </p:txBody>
      </p:sp>
      <p:sp>
        <p:nvSpPr>
          <p:cNvPr id="28" name="object 9"/>
          <p:cNvSpPr/>
          <p:nvPr/>
        </p:nvSpPr>
        <p:spPr>
          <a:xfrm>
            <a:off x="6336127" y="2067407"/>
            <a:ext cx="3801784" cy="571500"/>
          </a:xfrm>
          <a:prstGeom prst="rect">
            <a:avLst/>
          </a:prstGeom>
          <a:blipFill>
            <a:blip r:embed="rId6" cstate="print"/>
            <a:stretch>
              <a:fillRect/>
            </a:stretch>
          </a:blipFill>
        </p:spPr>
        <p:txBody>
          <a:bodyPr wrap="square" lIns="0" tIns="0" rIns="0" bIns="0" rtlCol="0">
            <a:noAutofit/>
          </a:bodyPr>
          <a:lstStyle/>
          <a:p>
            <a:endParaRPr/>
          </a:p>
        </p:txBody>
      </p:sp>
      <p:sp>
        <p:nvSpPr>
          <p:cNvPr id="29" name="object 10"/>
          <p:cNvSpPr txBox="1"/>
          <p:nvPr/>
        </p:nvSpPr>
        <p:spPr>
          <a:xfrm>
            <a:off x="6815662" y="2177827"/>
            <a:ext cx="1852224" cy="260985"/>
          </a:xfrm>
          <a:prstGeom prst="rect">
            <a:avLst/>
          </a:prstGeom>
        </p:spPr>
        <p:txBody>
          <a:bodyPr vert="horz" wrap="square" lIns="0" tIns="0" rIns="0" bIns="0" rtlCol="0">
            <a:noAutofit/>
          </a:bodyPr>
          <a:lstStyle/>
          <a:p>
            <a:pPr marL="12700"/>
            <a:r>
              <a:rPr sz="1600" b="1" spc="-10" dirty="0">
                <a:solidFill>
                  <a:srgbClr val="FFFFFF"/>
                </a:solidFill>
                <a:latin typeface="Microsoft YaHei UI"/>
                <a:cs typeface="Microsoft YaHei UI"/>
              </a:rPr>
              <a:t>2.</a:t>
            </a:r>
            <a:r>
              <a:rPr sz="1600" b="1" spc="-20" dirty="0">
                <a:solidFill>
                  <a:srgbClr val="FFFFFF"/>
                </a:solidFill>
                <a:latin typeface="Microsoft YaHei UI"/>
                <a:cs typeface="Microsoft YaHei UI"/>
              </a:rPr>
              <a:t>多样性 </a:t>
            </a:r>
            <a:r>
              <a:rPr sz="1600" b="1" spc="-95" dirty="0">
                <a:solidFill>
                  <a:srgbClr val="FFFFFF"/>
                </a:solidFill>
                <a:latin typeface="Arial Black"/>
                <a:cs typeface="Arial Black"/>
              </a:rPr>
              <a:t>V</a:t>
            </a:r>
            <a:r>
              <a:rPr sz="1600" b="1" spc="-10" dirty="0">
                <a:solidFill>
                  <a:srgbClr val="FFFFFF"/>
                </a:solidFill>
                <a:latin typeface="Arial Black"/>
                <a:cs typeface="Arial Black"/>
              </a:rPr>
              <a:t>ar</a:t>
            </a:r>
            <a:r>
              <a:rPr sz="1600" b="1" spc="-15" dirty="0">
                <a:solidFill>
                  <a:srgbClr val="FFFFFF"/>
                </a:solidFill>
                <a:latin typeface="Arial Black"/>
                <a:cs typeface="Arial Black"/>
              </a:rPr>
              <a:t>i</a:t>
            </a:r>
            <a:r>
              <a:rPr sz="1600" b="1" spc="-10" dirty="0">
                <a:solidFill>
                  <a:srgbClr val="FFFFFF"/>
                </a:solidFill>
                <a:latin typeface="Arial Black"/>
                <a:cs typeface="Arial Black"/>
              </a:rPr>
              <a:t>ety</a:t>
            </a:r>
            <a:endParaRPr sz="1600" dirty="0">
              <a:latin typeface="Arial Black"/>
              <a:cs typeface="Arial Black"/>
            </a:endParaRPr>
          </a:p>
        </p:txBody>
      </p:sp>
      <p:sp>
        <p:nvSpPr>
          <p:cNvPr id="31" name="object 12"/>
          <p:cNvSpPr/>
          <p:nvPr/>
        </p:nvSpPr>
        <p:spPr>
          <a:xfrm>
            <a:off x="1526690" y="4044999"/>
            <a:ext cx="3766353" cy="570230"/>
          </a:xfrm>
          <a:prstGeom prst="rect">
            <a:avLst/>
          </a:prstGeom>
          <a:blipFill>
            <a:blip r:embed="rId7" cstate="print"/>
            <a:stretch>
              <a:fillRect/>
            </a:stretch>
          </a:blipFill>
        </p:spPr>
        <p:txBody>
          <a:bodyPr wrap="square" lIns="0" tIns="0" rIns="0" bIns="0" rtlCol="0">
            <a:noAutofit/>
          </a:bodyPr>
          <a:lstStyle/>
          <a:p>
            <a:endParaRPr/>
          </a:p>
        </p:txBody>
      </p:sp>
      <p:sp>
        <p:nvSpPr>
          <p:cNvPr id="32" name="object 13"/>
          <p:cNvSpPr txBox="1"/>
          <p:nvPr/>
        </p:nvSpPr>
        <p:spPr>
          <a:xfrm>
            <a:off x="2048096" y="4201844"/>
            <a:ext cx="2657475" cy="256540"/>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3</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价值性</a:t>
            </a:r>
            <a:r>
              <a:rPr sz="1600" b="1" spc="-150" dirty="0">
                <a:solidFill>
                  <a:srgbClr val="FFFFFF"/>
                </a:solidFill>
                <a:latin typeface="Microsoft YaHei UI"/>
                <a:cs typeface="Microsoft YaHei UI"/>
              </a:rPr>
              <a:t>V</a:t>
            </a:r>
            <a:r>
              <a:rPr sz="1600" b="1" spc="-10" dirty="0">
                <a:solidFill>
                  <a:srgbClr val="FFFFFF"/>
                </a:solidFill>
                <a:latin typeface="Microsoft YaHei UI"/>
                <a:cs typeface="Microsoft YaHei UI"/>
              </a:rPr>
              <a:t>alu</a:t>
            </a:r>
            <a:r>
              <a:rPr sz="1600" b="1" spc="-15" dirty="0">
                <a:solidFill>
                  <a:srgbClr val="FFFFFF"/>
                </a:solidFill>
                <a:latin typeface="Microsoft YaHei UI"/>
                <a:cs typeface="Microsoft YaHei UI"/>
              </a:rPr>
              <a:t>e</a:t>
            </a:r>
            <a:r>
              <a:rPr sz="1600" b="1" spc="-10" dirty="0">
                <a:solidFill>
                  <a:srgbClr val="FFFFFF"/>
                </a:solidFill>
                <a:latin typeface="Microsoft YaHei UI"/>
                <a:cs typeface="Microsoft YaHei UI"/>
              </a:rPr>
              <a:t>（</a:t>
            </a:r>
            <a:r>
              <a:rPr sz="1600" b="1" spc="-114" dirty="0">
                <a:solidFill>
                  <a:srgbClr val="FFFFFF"/>
                </a:solidFill>
                <a:latin typeface="Microsoft YaHei UI"/>
                <a:cs typeface="Microsoft YaHei UI"/>
              </a:rPr>
              <a:t>V</a:t>
            </a:r>
            <a:r>
              <a:rPr sz="1600" b="1" spc="-15" dirty="0">
                <a:solidFill>
                  <a:srgbClr val="FFFFFF"/>
                </a:solidFill>
                <a:latin typeface="Microsoft YaHei UI"/>
                <a:cs typeface="Microsoft YaHei UI"/>
              </a:rPr>
              <a:t>er</a:t>
            </a:r>
            <a:r>
              <a:rPr sz="1600" b="1" spc="-10" dirty="0">
                <a:solidFill>
                  <a:srgbClr val="FFFFFF"/>
                </a:solidFill>
                <a:latin typeface="Microsoft YaHei UI"/>
                <a:cs typeface="Microsoft YaHei UI"/>
              </a:rPr>
              <a:t>ac</a:t>
            </a:r>
            <a:r>
              <a:rPr sz="1600" b="1" dirty="0">
                <a:solidFill>
                  <a:srgbClr val="FFFFFF"/>
                </a:solidFill>
                <a:latin typeface="Microsoft YaHei UI"/>
                <a:cs typeface="Microsoft YaHei UI"/>
              </a:rPr>
              <a:t>it</a:t>
            </a:r>
            <a:r>
              <a:rPr sz="1600" b="1" spc="-20" dirty="0">
                <a:solidFill>
                  <a:srgbClr val="FFFFFF"/>
                </a:solidFill>
                <a:latin typeface="Microsoft YaHei UI"/>
                <a:cs typeface="Microsoft YaHei UI"/>
              </a:rPr>
              <a:t>y）</a:t>
            </a:r>
            <a:endParaRPr sz="1600" dirty="0">
              <a:latin typeface="Microsoft YaHei UI"/>
              <a:cs typeface="Microsoft YaHei UI"/>
            </a:endParaRPr>
          </a:p>
        </p:txBody>
      </p:sp>
      <p:sp>
        <p:nvSpPr>
          <p:cNvPr id="33" name="object 14"/>
          <p:cNvSpPr/>
          <p:nvPr/>
        </p:nvSpPr>
        <p:spPr>
          <a:xfrm>
            <a:off x="6404028" y="4062945"/>
            <a:ext cx="3698958" cy="501637"/>
          </a:xfrm>
          <a:prstGeom prst="rect">
            <a:avLst/>
          </a:prstGeom>
          <a:blipFill>
            <a:blip r:embed="rId8" cstate="print"/>
            <a:stretch>
              <a:fillRect/>
            </a:stretch>
          </a:blipFill>
        </p:spPr>
        <p:txBody>
          <a:bodyPr wrap="square" lIns="0" tIns="0" rIns="0" bIns="0" rtlCol="0">
            <a:noAutofit/>
          </a:bodyPr>
          <a:lstStyle/>
          <a:p>
            <a:endParaRPr/>
          </a:p>
        </p:txBody>
      </p:sp>
      <p:sp>
        <p:nvSpPr>
          <p:cNvPr id="34" name="object 15"/>
          <p:cNvSpPr/>
          <p:nvPr/>
        </p:nvSpPr>
        <p:spPr>
          <a:xfrm>
            <a:off x="6361889" y="4029283"/>
            <a:ext cx="3776020" cy="570230"/>
          </a:xfrm>
          <a:prstGeom prst="rect">
            <a:avLst/>
          </a:prstGeom>
          <a:blipFill>
            <a:blip r:embed="rId9" cstate="print"/>
            <a:stretch>
              <a:fillRect/>
            </a:stretch>
          </a:blipFill>
        </p:spPr>
        <p:txBody>
          <a:bodyPr wrap="square" lIns="0" tIns="0" rIns="0" bIns="0" rtlCol="0">
            <a:noAutofit/>
          </a:bodyPr>
          <a:lstStyle/>
          <a:p>
            <a:endParaRPr/>
          </a:p>
        </p:txBody>
      </p:sp>
      <p:sp>
        <p:nvSpPr>
          <p:cNvPr id="35" name="object 16"/>
          <p:cNvSpPr txBox="1"/>
          <p:nvPr/>
        </p:nvSpPr>
        <p:spPr>
          <a:xfrm>
            <a:off x="7270899" y="4217508"/>
            <a:ext cx="1960867" cy="260985"/>
          </a:xfrm>
          <a:prstGeom prst="rect">
            <a:avLst/>
          </a:prstGeom>
        </p:spPr>
        <p:txBody>
          <a:bodyPr vert="horz" wrap="square" lIns="0" tIns="0" rIns="0" bIns="0" rtlCol="0">
            <a:noAutofit/>
          </a:bodyPr>
          <a:lstStyle/>
          <a:p>
            <a:pPr marL="12700"/>
            <a:r>
              <a:rPr sz="1600" b="1" spc="-15" dirty="0">
                <a:solidFill>
                  <a:srgbClr val="FFFFFF"/>
                </a:solidFill>
                <a:latin typeface="Microsoft YaHei UI"/>
                <a:cs typeface="Microsoft YaHei UI"/>
              </a:rPr>
              <a:t>4</a:t>
            </a:r>
            <a:r>
              <a:rPr sz="1600" b="1" spc="-5" dirty="0">
                <a:solidFill>
                  <a:srgbClr val="FFFFFF"/>
                </a:solidFill>
                <a:latin typeface="Microsoft YaHei UI"/>
                <a:cs typeface="Microsoft YaHei UI"/>
              </a:rPr>
              <a:t>.</a:t>
            </a:r>
            <a:r>
              <a:rPr sz="1600" b="1" spc="-10" dirty="0">
                <a:solidFill>
                  <a:srgbClr val="FFFFFF"/>
                </a:solidFill>
                <a:latin typeface="Microsoft YaHei UI"/>
                <a:cs typeface="Microsoft YaHei UI"/>
              </a:rPr>
              <a:t> </a:t>
            </a:r>
            <a:r>
              <a:rPr sz="1600" b="1" spc="-20" dirty="0">
                <a:solidFill>
                  <a:srgbClr val="FFFFFF"/>
                </a:solidFill>
                <a:latin typeface="Microsoft YaHei UI"/>
                <a:cs typeface="Microsoft YaHei UI"/>
              </a:rPr>
              <a:t>高速性</a:t>
            </a:r>
            <a:r>
              <a:rPr sz="1600" b="1" spc="-105" dirty="0">
                <a:solidFill>
                  <a:srgbClr val="FFFFFF"/>
                </a:solidFill>
                <a:latin typeface="Arial Black"/>
                <a:cs typeface="Arial Black"/>
              </a:rPr>
              <a:t>V</a:t>
            </a:r>
            <a:r>
              <a:rPr sz="1600" b="1" spc="-15" dirty="0">
                <a:solidFill>
                  <a:srgbClr val="FFFFFF"/>
                </a:solidFill>
                <a:latin typeface="Arial Black"/>
                <a:cs typeface="Arial Black"/>
              </a:rPr>
              <a:t>eloci</a:t>
            </a:r>
            <a:r>
              <a:rPr sz="1600" b="1" spc="-10" dirty="0">
                <a:solidFill>
                  <a:srgbClr val="FFFFFF"/>
                </a:solidFill>
                <a:latin typeface="Arial Black"/>
                <a:cs typeface="Arial Black"/>
              </a:rPr>
              <a:t>ty</a:t>
            </a:r>
            <a:endParaRPr sz="1600" dirty="0">
              <a:latin typeface="Arial Black"/>
              <a:cs typeface="Arial Black"/>
            </a:endParaRPr>
          </a:p>
        </p:txBody>
      </p:sp>
      <p:sp>
        <p:nvSpPr>
          <p:cNvPr id="36" name="object 17"/>
          <p:cNvSpPr txBox="1"/>
          <p:nvPr/>
        </p:nvSpPr>
        <p:spPr>
          <a:xfrm>
            <a:off x="6336128" y="2854063"/>
            <a:ext cx="3801782" cy="944244"/>
          </a:xfrm>
          <a:prstGeom prst="rect">
            <a:avLst/>
          </a:prstGeom>
        </p:spPr>
        <p:txBody>
          <a:bodyPr vert="horz" wrap="square" lIns="0" tIns="0" rIns="0" bIns="0" rtlCol="0">
            <a:noAutofit/>
          </a:bodyPr>
          <a:lstStyle/>
          <a:p>
            <a:pPr marL="12700" marR="12700"/>
            <a:r>
              <a:rPr sz="1600" b="1" spc="-20" dirty="0" err="1">
                <a:latin typeface="Microsoft YaHei UI"/>
                <a:cs typeface="Microsoft YaHei UI"/>
              </a:rPr>
              <a:t>结构化数据、</a:t>
            </a:r>
            <a:r>
              <a:rPr sz="1600" b="1" spc="-20" dirty="0" err="1" smtClean="0">
                <a:latin typeface="Microsoft YaHei UI"/>
                <a:cs typeface="Microsoft YaHei UI"/>
              </a:rPr>
              <a:t>半结构化数据和非结</a:t>
            </a:r>
            <a:r>
              <a:rPr sz="1600" b="1" spc="-10" dirty="0" err="1" smtClean="0">
                <a:latin typeface="Microsoft YaHei UI"/>
                <a:cs typeface="Microsoft YaHei UI"/>
              </a:rPr>
              <a:t>构</a:t>
            </a:r>
            <a:r>
              <a:rPr sz="1600" b="1" spc="-20" dirty="0" err="1" smtClean="0">
                <a:latin typeface="Microsoft YaHei UI"/>
                <a:cs typeface="Microsoft YaHei UI"/>
              </a:rPr>
              <a:t>化</a:t>
            </a:r>
            <a:r>
              <a:rPr sz="1600" b="1" spc="-15" dirty="0" err="1" smtClean="0">
                <a:latin typeface="Microsoft YaHei UI"/>
                <a:cs typeface="Microsoft YaHei UI"/>
              </a:rPr>
              <a:t>数据</a:t>
            </a:r>
            <a:endParaRPr sz="1600" dirty="0">
              <a:latin typeface="Microsoft YaHei UI"/>
              <a:cs typeface="Microsoft YaHei UI"/>
            </a:endParaRPr>
          </a:p>
          <a:p>
            <a:pPr>
              <a:lnSpc>
                <a:spcPts val="600"/>
              </a:lnSpc>
              <a:spcBef>
                <a:spcPts val="15"/>
              </a:spcBef>
            </a:pPr>
            <a:endParaRPr sz="600" dirty="0"/>
          </a:p>
          <a:p>
            <a:pPr marL="12700" marR="106680"/>
            <a:r>
              <a:rPr sz="1200" dirty="0" err="1">
                <a:latin typeface="Microsoft YaHei UI"/>
                <a:cs typeface="Microsoft YaHei UI"/>
              </a:rPr>
              <a:t>如今的数据类型早已不是单一的文本形式，订单</a:t>
            </a:r>
            <a:r>
              <a:rPr sz="1200" dirty="0" err="1" smtClean="0">
                <a:latin typeface="Microsoft YaHei UI"/>
                <a:cs typeface="Microsoft YaHei UI"/>
              </a:rPr>
              <a:t>、日志</a:t>
            </a:r>
            <a:r>
              <a:rPr sz="1200" dirty="0" err="1">
                <a:latin typeface="Microsoft YaHei UI"/>
                <a:cs typeface="Microsoft YaHei UI"/>
              </a:rPr>
              <a:t>、音频，能力提出了更高的要求</a:t>
            </a:r>
            <a:endParaRPr sz="1200" dirty="0">
              <a:latin typeface="Microsoft YaHei UI"/>
              <a:cs typeface="Microsoft YaHei UI"/>
            </a:endParaRPr>
          </a:p>
        </p:txBody>
      </p:sp>
      <p:sp>
        <p:nvSpPr>
          <p:cNvPr id="37" name="object 18"/>
          <p:cNvSpPr txBox="1"/>
          <p:nvPr/>
        </p:nvSpPr>
        <p:spPr>
          <a:xfrm>
            <a:off x="1569357" y="4656092"/>
            <a:ext cx="3740626" cy="1255913"/>
          </a:xfrm>
          <a:prstGeom prst="rect">
            <a:avLst/>
          </a:prstGeom>
        </p:spPr>
        <p:txBody>
          <a:bodyPr vert="horz" wrap="square" lIns="0" tIns="0" rIns="0" bIns="0" rtlCol="0">
            <a:noAutofit/>
          </a:bodyPr>
          <a:lstStyle/>
          <a:p>
            <a:pPr marL="12700" marR="12700">
              <a:lnSpc>
                <a:spcPct val="129800"/>
              </a:lnSpc>
            </a:pPr>
            <a:r>
              <a:rPr sz="1600" b="1" spc="-20" dirty="0" err="1">
                <a:latin typeface="Microsoft YaHei UI"/>
                <a:cs typeface="Microsoft YaHei UI"/>
              </a:rPr>
              <a:t>沙里淘金，</a:t>
            </a:r>
            <a:r>
              <a:rPr sz="1600" b="1" spc="-20" dirty="0" err="1" smtClean="0">
                <a:latin typeface="Microsoft YaHei UI"/>
                <a:cs typeface="Microsoft YaHei UI"/>
              </a:rPr>
              <a:t>价值密度低</a:t>
            </a:r>
            <a:endParaRPr lang="en-US" sz="1600" b="1" spc="-20" dirty="0" smtClean="0">
              <a:latin typeface="Microsoft YaHei UI"/>
              <a:cs typeface="Microsoft YaHei UI"/>
            </a:endParaRPr>
          </a:p>
          <a:p>
            <a:pPr marL="12700" marR="12700">
              <a:lnSpc>
                <a:spcPct val="129800"/>
              </a:lnSpc>
            </a:pPr>
            <a:r>
              <a:rPr sz="1600" b="1" spc="-5" dirty="0" smtClean="0">
                <a:latin typeface="Microsoft YaHei UI"/>
                <a:cs typeface="Microsoft YaHei UI"/>
              </a:rPr>
              <a:t> </a:t>
            </a:r>
            <a:r>
              <a:rPr sz="1200" spc="-5" dirty="0">
                <a:latin typeface="Microsoft YaHei UI"/>
                <a:cs typeface="Microsoft YaHei UI"/>
              </a:rPr>
              <a:t>以视频为例，一部一小时的视频，在连续不间断监 </a:t>
            </a:r>
            <a:r>
              <a:rPr sz="1200" spc="-5" dirty="0" err="1">
                <a:latin typeface="Microsoft YaHei UI"/>
                <a:cs typeface="Microsoft YaHei UI"/>
              </a:rPr>
              <a:t>控过程中，可能有用的数据仅仅只有一两秒。</a:t>
            </a:r>
            <a:r>
              <a:rPr sz="1200" spc="-5" dirty="0" err="1" smtClean="0">
                <a:latin typeface="Microsoft YaHei UI"/>
                <a:cs typeface="Microsoft YaHei UI"/>
              </a:rPr>
              <a:t>如何</a:t>
            </a:r>
            <a:r>
              <a:rPr sz="1200" spc="20" dirty="0" err="1" smtClean="0">
                <a:latin typeface="Microsoft YaHei UI"/>
                <a:cs typeface="Microsoft YaHei UI"/>
              </a:rPr>
              <a:t>通过强大的机器算法更迅速地完成数据的价值</a:t>
            </a:r>
            <a:r>
              <a:rPr lang="zh-CN" altLang="en-US" sz="1200" spc="20" dirty="0" smtClean="0">
                <a:latin typeface="Microsoft YaHei UI"/>
                <a:cs typeface="Microsoft YaHei UI"/>
              </a:rPr>
              <a:t>。</a:t>
            </a:r>
            <a:r>
              <a:rPr lang="zh-CN" altLang="en-US" sz="1200" spc="20" dirty="0" smtClean="0">
                <a:latin typeface="Microsoft YaHei UI" panose="020B0503020204020204" pitchFamily="34" charset="-122"/>
                <a:ea typeface="Microsoft YaHei UI" panose="020B0503020204020204" pitchFamily="34" charset="-122"/>
                <a:cs typeface="Microsoft YaHei UI"/>
              </a:rPr>
              <a:t>“提纯”</a:t>
            </a:r>
            <a:r>
              <a:rPr lang="zh-CN" altLang="en-US" sz="1200" spc="20" dirty="0">
                <a:latin typeface="Microsoft YaHei UI" panose="020B0503020204020204" pitchFamily="34" charset="-122"/>
                <a:ea typeface="Microsoft YaHei UI" panose="020B0503020204020204" pitchFamily="34" charset="-122"/>
                <a:cs typeface="Microsoft YaHei UI"/>
              </a:rPr>
              <a:t>是目前大数据汹涌背景下亟待解决的难题</a:t>
            </a:r>
            <a:endParaRPr sz="1200" spc="20" dirty="0">
              <a:latin typeface="Microsoft YaHei UI" panose="020B0503020204020204" pitchFamily="34" charset="-122"/>
              <a:ea typeface="Microsoft YaHei UI" panose="020B0503020204020204" pitchFamily="34" charset="-122"/>
              <a:cs typeface="Microsoft YaHei UI"/>
            </a:endParaRPr>
          </a:p>
        </p:txBody>
      </p:sp>
      <p:sp>
        <p:nvSpPr>
          <p:cNvPr id="38" name="object 20"/>
          <p:cNvSpPr txBox="1"/>
          <p:nvPr/>
        </p:nvSpPr>
        <p:spPr>
          <a:xfrm>
            <a:off x="6404028" y="4762540"/>
            <a:ext cx="3733881" cy="883285"/>
          </a:xfrm>
          <a:prstGeom prst="rect">
            <a:avLst/>
          </a:prstGeom>
        </p:spPr>
        <p:txBody>
          <a:bodyPr vert="horz" wrap="square" lIns="0" tIns="0" rIns="0" bIns="0" rtlCol="0">
            <a:noAutofit/>
          </a:bodyPr>
          <a:lstStyle/>
          <a:p>
            <a:pPr marL="12700" marR="1578610" algn="just"/>
            <a:r>
              <a:rPr sz="1600" b="1" spc="-20" dirty="0">
                <a:latin typeface="Microsoft YaHei UI"/>
                <a:cs typeface="Microsoft YaHei UI"/>
              </a:rPr>
              <a:t>实时获取需要的信息</a:t>
            </a:r>
            <a:endParaRPr sz="1600" dirty="0">
              <a:latin typeface="Microsoft YaHei UI"/>
              <a:cs typeface="Microsoft YaHei UI"/>
            </a:endParaRPr>
          </a:p>
          <a:p>
            <a:pPr>
              <a:lnSpc>
                <a:spcPts val="600"/>
              </a:lnSpc>
              <a:spcBef>
                <a:spcPts val="15"/>
              </a:spcBef>
            </a:pPr>
            <a:endParaRPr sz="600" dirty="0"/>
          </a:p>
          <a:p>
            <a:pPr marL="12700" marR="12700" algn="just"/>
            <a:r>
              <a:rPr sz="1200" dirty="0">
                <a:latin typeface="Microsoft YaHei UI"/>
                <a:cs typeface="Microsoft YaHei UI"/>
              </a:rPr>
              <a:t>大数据区分于传统数据最显著的特征。如今已是ZB 时代，在如此海量的数据面前，处理数据的效率就 是企业的生命</a:t>
            </a:r>
          </a:p>
        </p:txBody>
      </p:sp>
      <p:sp>
        <p:nvSpPr>
          <p:cNvPr id="39" name="object 21"/>
          <p:cNvSpPr txBox="1"/>
          <p:nvPr/>
        </p:nvSpPr>
        <p:spPr>
          <a:xfrm>
            <a:off x="1089498" y="1545660"/>
            <a:ext cx="9786025" cy="561340"/>
          </a:xfrm>
          <a:prstGeom prst="rect">
            <a:avLst/>
          </a:prstGeom>
        </p:spPr>
        <p:txBody>
          <a:bodyPr vert="horz" wrap="square" lIns="0" tIns="0" rIns="0" bIns="0" rtlCol="0">
            <a:noAutofit/>
          </a:bodyPr>
          <a:lstStyle/>
          <a:p>
            <a:pPr marL="12700" marR="12700"/>
            <a:r>
              <a:rPr dirty="0">
                <a:latin typeface="Microsoft YaHei UI"/>
                <a:cs typeface="Microsoft YaHei UI"/>
              </a:rPr>
              <a:t>大数据是指无法在一定时间内用传统数据库软件工具对其内容进行抓取、管理 和处理的数据集合</a:t>
            </a:r>
          </a:p>
        </p:txBody>
      </p:sp>
      <p:sp>
        <p:nvSpPr>
          <p:cNvPr id="40" name="object 22"/>
          <p:cNvSpPr txBox="1"/>
          <p:nvPr/>
        </p:nvSpPr>
        <p:spPr>
          <a:xfrm>
            <a:off x="1685245" y="2845602"/>
            <a:ext cx="1183425" cy="256540"/>
          </a:xfrm>
          <a:prstGeom prst="rect">
            <a:avLst/>
          </a:prstGeom>
        </p:spPr>
        <p:txBody>
          <a:bodyPr vert="horz" wrap="square" lIns="0" tIns="0" rIns="0" bIns="0" rtlCol="0">
            <a:noAutofit/>
          </a:bodyPr>
          <a:lstStyle/>
          <a:p>
            <a:pPr marL="12700"/>
            <a:r>
              <a:rPr sz="1600" b="1" spc="-20" dirty="0" err="1" smtClean="0">
                <a:latin typeface="Microsoft YaHei UI"/>
                <a:cs typeface="Microsoft YaHei UI"/>
              </a:rPr>
              <a:t>数据量巨大</a:t>
            </a:r>
            <a:endParaRPr sz="1600" dirty="0">
              <a:latin typeface="Microsoft YaHei UI"/>
              <a:cs typeface="Microsoft YaHei UI"/>
            </a:endParaRPr>
          </a:p>
        </p:txBody>
      </p:sp>
      <p:sp>
        <p:nvSpPr>
          <p:cNvPr id="41" name="object 23"/>
          <p:cNvSpPr txBox="1"/>
          <p:nvPr/>
        </p:nvSpPr>
        <p:spPr>
          <a:xfrm>
            <a:off x="1685245" y="3276588"/>
            <a:ext cx="3383179" cy="378460"/>
          </a:xfrm>
          <a:prstGeom prst="rect">
            <a:avLst/>
          </a:prstGeom>
        </p:spPr>
        <p:txBody>
          <a:bodyPr vert="horz" wrap="square" lIns="0" tIns="0" rIns="0" bIns="0" rtlCol="0">
            <a:noAutofit/>
          </a:bodyPr>
          <a:lstStyle/>
          <a:p>
            <a:pPr marL="12700" marR="12700"/>
            <a:r>
              <a:rPr sz="1200" dirty="0" smtClean="0">
                <a:latin typeface="Microsoft YaHei UI"/>
                <a:cs typeface="Microsoft YaHei UI"/>
              </a:rPr>
              <a:t>全球在2010</a:t>
            </a:r>
            <a:r>
              <a:rPr sz="1200" spc="-55" dirty="0" smtClean="0">
                <a:latin typeface="Microsoft YaHei UI"/>
                <a:cs typeface="Microsoft YaHei UI"/>
              </a:rPr>
              <a:t> </a:t>
            </a:r>
            <a:r>
              <a:rPr sz="1200" dirty="0" err="1" smtClean="0">
                <a:latin typeface="Microsoft YaHei UI"/>
                <a:cs typeface="Microsoft YaHei UI"/>
              </a:rPr>
              <a:t>年正式进入ZB</a:t>
            </a:r>
            <a:r>
              <a:rPr sz="1200" spc="5" dirty="0" smtClean="0">
                <a:latin typeface="Microsoft YaHei UI"/>
                <a:cs typeface="Microsoft YaHei UI"/>
              </a:rPr>
              <a:t> </a:t>
            </a:r>
            <a:r>
              <a:rPr sz="1200" dirty="0" err="1" smtClean="0">
                <a:latin typeface="Microsoft YaHei UI"/>
                <a:cs typeface="Microsoft YaHei UI"/>
              </a:rPr>
              <a:t>时代，</a:t>
            </a:r>
            <a:r>
              <a:rPr sz="1200" spc="-15" dirty="0" err="1" smtClean="0">
                <a:latin typeface="Microsoft YaHei UI"/>
                <a:cs typeface="Microsoft YaHei UI"/>
              </a:rPr>
              <a:t>ID</a:t>
            </a:r>
            <a:r>
              <a:rPr sz="1200" spc="-10" dirty="0" err="1" smtClean="0">
                <a:latin typeface="Microsoft YaHei UI"/>
                <a:cs typeface="Microsoft YaHei UI"/>
              </a:rPr>
              <a:t>C预计</a:t>
            </a:r>
            <a:r>
              <a:rPr sz="1200" spc="-10" dirty="0" smtClean="0">
                <a:latin typeface="Microsoft YaHei UI"/>
                <a:cs typeface="Microsoft YaHei UI"/>
              </a:rPr>
              <a:t> 到2020</a:t>
            </a:r>
            <a:r>
              <a:rPr sz="1200" spc="-55" dirty="0" smtClean="0">
                <a:latin typeface="Microsoft YaHei UI"/>
                <a:cs typeface="Microsoft YaHei UI"/>
              </a:rPr>
              <a:t> </a:t>
            </a:r>
            <a:r>
              <a:rPr sz="1200" dirty="0" smtClean="0">
                <a:latin typeface="Microsoft YaHei UI"/>
                <a:cs typeface="Microsoft YaHei UI"/>
              </a:rPr>
              <a:t>年，全球将总共拥有35</a:t>
            </a:r>
            <a:r>
              <a:rPr sz="1200" spc="-5" dirty="0" smtClean="0">
                <a:latin typeface="Microsoft YaHei UI"/>
                <a:cs typeface="Microsoft YaHei UI"/>
              </a:rPr>
              <a:t>Z</a:t>
            </a:r>
            <a:r>
              <a:rPr sz="1200" dirty="0" smtClean="0">
                <a:latin typeface="Microsoft YaHei UI"/>
                <a:cs typeface="Microsoft YaHei UI"/>
              </a:rPr>
              <a:t>B</a:t>
            </a:r>
            <a:r>
              <a:rPr sz="1200" spc="-20" dirty="0" smtClean="0">
                <a:latin typeface="Microsoft YaHei UI"/>
                <a:cs typeface="Microsoft YaHei UI"/>
              </a:rPr>
              <a:t> </a:t>
            </a:r>
            <a:r>
              <a:rPr sz="1200" dirty="0" err="1" smtClean="0">
                <a:latin typeface="Microsoft YaHei UI"/>
                <a:cs typeface="Microsoft YaHei UI"/>
              </a:rPr>
              <a:t>的数据量</a:t>
            </a:r>
            <a:endParaRPr sz="1200" dirty="0">
              <a:latin typeface="Microsoft YaHei UI"/>
              <a:cs typeface="Microsoft YaHei UI"/>
            </a:endParaRPr>
          </a:p>
        </p:txBody>
      </p:sp>
    </p:spTree>
    <p:extLst>
      <p:ext uri="{BB962C8B-B14F-4D97-AF65-F5344CB8AC3E}">
        <p14:creationId xmlns:p14="http://schemas.microsoft.com/office/powerpoint/2010/main" val="147432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2afxounwud5gq.cloudfront.net/3d01a50180884b5b5a6203f7e57ded2f_big_330_460.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5906" y="2292679"/>
            <a:ext cx="4381500"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zh-CN" altLang="en-US" dirty="0"/>
              <a:t>大</a:t>
            </a:r>
            <a:r>
              <a:rPr lang="zh-CN" altLang="en-US" dirty="0" smtClean="0"/>
              <a:t>是相对的</a:t>
            </a:r>
            <a:endParaRPr lang="zh-CN" altLang="en-US" dirty="0"/>
          </a:p>
        </p:txBody>
      </p:sp>
      <p:sp>
        <p:nvSpPr>
          <p:cNvPr id="6" name="Content Placeholder 5"/>
          <p:cNvSpPr>
            <a:spLocks noGrp="1"/>
          </p:cNvSpPr>
          <p:nvPr>
            <p:ph idx="1"/>
          </p:nvPr>
        </p:nvSpPr>
        <p:spPr>
          <a:xfrm>
            <a:off x="943583" y="1340768"/>
            <a:ext cx="9267217" cy="4700109"/>
          </a:xfrm>
        </p:spPr>
        <p:txBody>
          <a:bodyPr>
            <a:normAutofit fontScale="70000" lnSpcReduction="20000"/>
          </a:bodyPr>
          <a:lstStyle/>
          <a:p>
            <a:pPr>
              <a:lnSpc>
                <a:spcPct val="170000"/>
              </a:lnSpc>
              <a:buFont typeface="Wingdings" panose="05000000000000000000" pitchFamily="2" charset="2"/>
              <a:buChar char="p"/>
            </a:pPr>
            <a:r>
              <a:rPr lang="en-US" altLang="zh-CN" dirty="0" smtClean="0"/>
              <a:t>10MB</a:t>
            </a:r>
            <a:r>
              <a:rPr lang="zh-CN" altLang="en-US" dirty="0" smtClean="0"/>
              <a:t>的</a:t>
            </a:r>
            <a:r>
              <a:rPr lang="zh-CN" altLang="en-US" dirty="0"/>
              <a:t>数据量并不大，但要在 </a:t>
            </a:r>
            <a:r>
              <a:rPr lang="en-US" altLang="zh-CN" dirty="0"/>
              <a:t>1 </a:t>
            </a:r>
            <a:r>
              <a:rPr lang="zh-CN" altLang="en-US" dirty="0"/>
              <a:t>毫秒之内对 </a:t>
            </a:r>
            <a:r>
              <a:rPr lang="en-US" altLang="zh-CN" dirty="0"/>
              <a:t>10MB </a:t>
            </a:r>
            <a:r>
              <a:rPr lang="zh-CN" altLang="en-US" dirty="0"/>
              <a:t>数据完成复杂的数据挖掘分析，可能超越目前常用设备</a:t>
            </a:r>
            <a:r>
              <a:rPr lang="zh-CN" altLang="en-US" dirty="0" smtClean="0"/>
              <a:t>的数据处理能力</a:t>
            </a:r>
            <a:endParaRPr lang="en-US" altLang="zh-CN" dirty="0" smtClean="0"/>
          </a:p>
          <a:p>
            <a:pPr marL="0" indent="0">
              <a:lnSpc>
                <a:spcPct val="170000"/>
              </a:lnSpc>
              <a:buNone/>
            </a:pPr>
            <a:r>
              <a:rPr lang="en-US" altLang="zh-CN" dirty="0" smtClean="0">
                <a:solidFill>
                  <a:srgbClr val="002060"/>
                </a:solidFill>
              </a:rPr>
              <a:t>        10MB</a:t>
            </a:r>
            <a:r>
              <a:rPr lang="zh-CN" altLang="en-US" dirty="0" smtClean="0">
                <a:solidFill>
                  <a:srgbClr val="002060"/>
                </a:solidFill>
              </a:rPr>
              <a:t>在</a:t>
            </a:r>
            <a:r>
              <a:rPr lang="en-US" altLang="zh-CN" dirty="0" smtClean="0">
                <a:solidFill>
                  <a:srgbClr val="002060"/>
                </a:solidFill>
              </a:rPr>
              <a:t>30</a:t>
            </a:r>
            <a:r>
              <a:rPr lang="zh-CN" altLang="en-US" dirty="0" smtClean="0">
                <a:solidFill>
                  <a:srgbClr val="002060"/>
                </a:solidFill>
              </a:rPr>
              <a:t>年前也曾经是大数据</a:t>
            </a:r>
            <a:endParaRPr lang="en-US" altLang="zh-CN" dirty="0" smtClean="0">
              <a:solidFill>
                <a:srgbClr val="002060"/>
              </a:solidFill>
            </a:endParaRPr>
          </a:p>
          <a:p>
            <a:pPr>
              <a:lnSpc>
                <a:spcPct val="170000"/>
              </a:lnSpc>
              <a:buFont typeface="Wingdings" panose="05000000000000000000" pitchFamily="2" charset="2"/>
              <a:buChar char="p"/>
            </a:pPr>
            <a:r>
              <a:rPr lang="zh-CN" altLang="en-US" dirty="0"/>
              <a:t>计算学科的</a:t>
            </a:r>
            <a:r>
              <a:rPr lang="zh-CN" altLang="en-US" dirty="0" smtClean="0"/>
              <a:t>永恒话题</a:t>
            </a:r>
            <a:endParaRPr lang="en-US" altLang="zh-CN" dirty="0" smtClean="0"/>
          </a:p>
          <a:p>
            <a:pPr lvl="1">
              <a:lnSpc>
                <a:spcPct val="170000"/>
              </a:lnSpc>
              <a:buFont typeface="Wingdings" panose="05000000000000000000" pitchFamily="2" charset="2"/>
              <a:buChar char="p"/>
            </a:pPr>
            <a:r>
              <a:rPr lang="zh-CN" altLang="en-US" dirty="0" smtClean="0"/>
              <a:t>给定有限的计算资源</a:t>
            </a:r>
            <a:r>
              <a:rPr lang="en-US" altLang="zh-CN" dirty="0" smtClean="0"/>
              <a:t>c</a:t>
            </a:r>
            <a:r>
              <a:rPr lang="zh-CN" altLang="en-US" dirty="0" smtClean="0"/>
              <a:t>，或成本</a:t>
            </a:r>
            <a:endParaRPr lang="en-US" altLang="zh-CN" dirty="0" smtClean="0"/>
          </a:p>
          <a:p>
            <a:pPr lvl="1">
              <a:lnSpc>
                <a:spcPct val="170000"/>
              </a:lnSpc>
              <a:buFont typeface="Wingdings" panose="05000000000000000000" pitchFamily="2" charset="2"/>
              <a:buChar char="p"/>
            </a:pPr>
            <a:r>
              <a:rPr lang="zh-CN" altLang="en-US" dirty="0" smtClean="0"/>
              <a:t>以及问题输入</a:t>
            </a:r>
            <a:r>
              <a:rPr lang="en-US" altLang="zh-CN" dirty="0" smtClean="0"/>
              <a:t>x</a:t>
            </a:r>
          </a:p>
          <a:p>
            <a:pPr lvl="1">
              <a:lnSpc>
                <a:spcPct val="170000"/>
              </a:lnSpc>
              <a:buFont typeface="Wingdings" panose="05000000000000000000" pitchFamily="2" charset="2"/>
              <a:buChar char="p"/>
            </a:pPr>
            <a:r>
              <a:rPr lang="zh-CN" altLang="en-US" dirty="0" smtClean="0"/>
              <a:t>在一定时间</a:t>
            </a:r>
            <a:r>
              <a:rPr lang="en-US" altLang="zh-CN" dirty="0" smtClean="0"/>
              <a:t>t</a:t>
            </a:r>
            <a:r>
              <a:rPr lang="zh-CN" altLang="en-US" dirty="0" smtClean="0"/>
              <a:t>内</a:t>
            </a:r>
            <a:endParaRPr lang="en-US" altLang="zh-CN" dirty="0" smtClean="0"/>
          </a:p>
          <a:p>
            <a:pPr lvl="1">
              <a:lnSpc>
                <a:spcPct val="170000"/>
              </a:lnSpc>
              <a:buFont typeface="Wingdings" panose="05000000000000000000" pitchFamily="2" charset="2"/>
              <a:buChar char="p"/>
            </a:pPr>
            <a:r>
              <a:rPr lang="zh-CN" altLang="en-US" dirty="0"/>
              <a:t>计算</a:t>
            </a:r>
            <a:r>
              <a:rPr lang="zh-CN" altLang="en-US" dirty="0" smtClean="0"/>
              <a:t>出结果</a:t>
            </a:r>
            <a:r>
              <a:rPr lang="en-US" altLang="zh-CN" dirty="0" smtClean="0"/>
              <a:t>f(x)</a:t>
            </a:r>
          </a:p>
          <a:p>
            <a:pPr>
              <a:lnSpc>
                <a:spcPct val="170000"/>
              </a:lnSpc>
              <a:buFont typeface="Wingdings" panose="05000000000000000000" pitchFamily="2" charset="2"/>
              <a:buChar char="p"/>
            </a:pPr>
            <a:r>
              <a:rPr lang="zh-CN" altLang="en-US" dirty="0" smtClean="0">
                <a:solidFill>
                  <a:srgbClr val="002060"/>
                </a:solidFill>
              </a:rPr>
              <a:t>当输入数据</a:t>
            </a:r>
            <a:r>
              <a:rPr lang="en-US" altLang="zh-CN" dirty="0" smtClean="0">
                <a:solidFill>
                  <a:srgbClr val="002060"/>
                </a:solidFill>
              </a:rPr>
              <a:t>x</a:t>
            </a:r>
            <a:r>
              <a:rPr lang="zh-CN" altLang="en-US" dirty="0" smtClean="0">
                <a:solidFill>
                  <a:srgbClr val="002060"/>
                </a:solidFill>
              </a:rPr>
              <a:t>大到超出了一定的计算能力</a:t>
            </a:r>
            <a:r>
              <a:rPr lang="en-US" altLang="zh-CN" dirty="0" smtClean="0">
                <a:solidFill>
                  <a:srgbClr val="002060"/>
                </a:solidFill>
              </a:rPr>
              <a:t>c</a:t>
            </a:r>
            <a:r>
              <a:rPr lang="zh-CN" altLang="en-US" dirty="0" smtClean="0">
                <a:solidFill>
                  <a:srgbClr val="002060"/>
                </a:solidFill>
              </a:rPr>
              <a:t>或可容忍的时间</a:t>
            </a:r>
            <a:r>
              <a:rPr lang="en-US" altLang="zh-CN" dirty="0" smtClean="0">
                <a:solidFill>
                  <a:srgbClr val="002060"/>
                </a:solidFill>
              </a:rPr>
              <a:t>t</a:t>
            </a:r>
            <a:r>
              <a:rPr lang="zh-CN" altLang="en-US" dirty="0" smtClean="0">
                <a:solidFill>
                  <a:srgbClr val="002060"/>
                </a:solidFill>
              </a:rPr>
              <a:t>，即成为大数据问题</a:t>
            </a:r>
            <a:endParaRPr lang="zh-CN" altLang="en-US" dirty="0">
              <a:solidFill>
                <a:srgbClr val="002060"/>
              </a:solidFill>
            </a:endParaRPr>
          </a:p>
        </p:txBody>
      </p:sp>
      <p:sp>
        <p:nvSpPr>
          <p:cNvPr id="4" name="Slide Number Placeholder 3"/>
          <p:cNvSpPr>
            <a:spLocks noGrp="1"/>
          </p:cNvSpPr>
          <p:nvPr>
            <p:ph type="sldNum" sz="quarter" idx="12"/>
          </p:nvPr>
        </p:nvSpPr>
        <p:spPr/>
        <p:txBody>
          <a:bodyPr/>
          <a:lstStyle/>
          <a:p>
            <a:fld id="{8D0BA80A-DD45-4E53-A64F-B6712A67CF0B}" type="slidenum">
              <a:rPr lang="zh-CN" altLang="en-US" smtClean="0"/>
              <a:pPr/>
              <a:t>5</a:t>
            </a:fld>
            <a:endParaRPr lang="zh-CN" altLang="en-US"/>
          </a:p>
        </p:txBody>
      </p:sp>
    </p:spTree>
    <p:extLst>
      <p:ext uri="{BB962C8B-B14F-4D97-AF65-F5344CB8AC3E}">
        <p14:creationId xmlns:p14="http://schemas.microsoft.com/office/powerpoint/2010/main" val="428547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267" dirty="0">
                <a:latin typeface="+mj-ea"/>
                <a:cs typeface="ＭＳ Ｐゴシック" charset="0"/>
              </a:rPr>
              <a:t>摩尔定律：能跟上大数据要求么？</a:t>
            </a:r>
            <a:endParaRPr kumimoji="1" lang="zh-CN" altLang="en-US" sz="4267" dirty="0">
              <a:latin typeface="+mj-ea"/>
            </a:endParaRPr>
          </a:p>
        </p:txBody>
      </p:sp>
      <p:grpSp>
        <p:nvGrpSpPr>
          <p:cNvPr id="4" name="Group 3"/>
          <p:cNvGrpSpPr>
            <a:grpSpLocks/>
          </p:cNvGrpSpPr>
          <p:nvPr/>
        </p:nvGrpSpPr>
        <p:grpSpPr bwMode="auto">
          <a:xfrm>
            <a:off x="5570421" y="1417638"/>
            <a:ext cx="5839796" cy="3831023"/>
            <a:chOff x="0" y="1008"/>
            <a:chExt cx="2688" cy="1536"/>
          </a:xfrm>
        </p:grpSpPr>
        <p:sp>
          <p:nvSpPr>
            <p:cNvPr id="6" name="Rectangle 5"/>
            <p:cNvSpPr>
              <a:spLocks noChangeArrowheads="1"/>
            </p:cNvSpPr>
            <p:nvPr/>
          </p:nvSpPr>
          <p:spPr bwMode="auto">
            <a:xfrm>
              <a:off x="1491" y="1690"/>
              <a:ext cx="855" cy="20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120649" tIns="59267" rIns="120649" bIns="59267">
              <a:spAutoFit/>
            </a:bodyPr>
            <a:lstStyle/>
            <a:p>
              <a:r>
                <a:rPr lang="en-US" altLang="zh-CN" sz="2400"/>
                <a:t>Moore</a:t>
              </a:r>
              <a:r>
                <a:rPr lang="ja-JP" altLang="en-US" sz="2400"/>
                <a:t>’</a:t>
              </a:r>
              <a:r>
                <a:rPr lang="en-US" altLang="ja-JP" sz="2400"/>
                <a:t>s Law</a:t>
              </a:r>
              <a:endParaRPr lang="en-US" altLang="zh-CN" sz="2400"/>
            </a:p>
          </p:txBody>
        </p:sp>
        <p:pic>
          <p:nvPicPr>
            <p:cNvPr id="7" name="Picture 6" descr="moores-la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08"/>
              <a:ext cx="2688" cy="15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 name="Group 8"/>
          <p:cNvGrpSpPr>
            <a:grpSpLocks/>
          </p:cNvGrpSpPr>
          <p:nvPr/>
        </p:nvGrpSpPr>
        <p:grpSpPr bwMode="auto">
          <a:xfrm>
            <a:off x="612742" y="1556009"/>
            <a:ext cx="4775241" cy="3884321"/>
            <a:chOff x="3392" y="528"/>
            <a:chExt cx="2997" cy="2392"/>
          </a:xfrm>
        </p:grpSpPr>
        <p:sp>
          <p:nvSpPr>
            <p:cNvPr id="10" name="Rectangle 9"/>
            <p:cNvSpPr>
              <a:spLocks noChangeArrowheads="1"/>
            </p:cNvSpPr>
            <p:nvPr/>
          </p:nvSpPr>
          <p:spPr bwMode="auto">
            <a:xfrm>
              <a:off x="3392" y="2181"/>
              <a:ext cx="2997" cy="7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kumimoji="1" lang="en-US" altLang="zh-CN" sz="2400" dirty="0"/>
                <a:t>Gordon Moore (Intel</a:t>
              </a:r>
              <a:r>
                <a:rPr kumimoji="1" lang="zh-CN" altLang="en-US" sz="2400" dirty="0"/>
                <a:t>创始人</a:t>
              </a:r>
              <a:r>
                <a:rPr kumimoji="1" lang="en-US" altLang="zh-CN" sz="2400" dirty="0"/>
                <a:t>) </a:t>
              </a:r>
              <a:r>
                <a:rPr kumimoji="1" lang="zh-CN" altLang="en-US" sz="2400" dirty="0"/>
                <a:t>在</a:t>
              </a:r>
              <a:r>
                <a:rPr kumimoji="1" lang="en-US" altLang="zh-CN" sz="2400" dirty="0"/>
                <a:t>1965</a:t>
              </a:r>
              <a:r>
                <a:rPr kumimoji="1" lang="zh-CN" altLang="en-US" sz="2400" dirty="0"/>
                <a:t>年的时候预测半导体芯片上的晶体管密集度每</a:t>
              </a:r>
              <a:r>
                <a:rPr kumimoji="1" lang="en-US" altLang="zh-CN" sz="2400" dirty="0"/>
                <a:t>18</a:t>
              </a:r>
              <a:r>
                <a:rPr kumimoji="1" lang="zh-CN" altLang="en-US" sz="2400" dirty="0"/>
                <a:t>个月就会翻一翻。</a:t>
              </a:r>
              <a:endParaRPr kumimoji="1" lang="en-US" altLang="zh-CN" sz="2400" dirty="0"/>
            </a:p>
          </p:txBody>
        </p:sp>
        <p:pic>
          <p:nvPicPr>
            <p:cNvPr id="12" name="Picture 11" descr="mo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528"/>
              <a:ext cx="1920" cy="1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3" name="矩形 4"/>
          <p:cNvSpPr>
            <a:spLocks noChangeArrowheads="1"/>
          </p:cNvSpPr>
          <p:nvPr/>
        </p:nvSpPr>
        <p:spPr bwMode="auto">
          <a:xfrm>
            <a:off x="3000363" y="5510118"/>
            <a:ext cx="65024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zh-CN" altLang="en-US" sz="1600" dirty="0">
                <a:latin typeface="Times" charset="0"/>
              </a:rPr>
              <a:t>摘自</a:t>
            </a:r>
            <a:r>
              <a:rPr lang="en-US" altLang="zh-CN" sz="1600" dirty="0">
                <a:latin typeface="Times" charset="0"/>
              </a:rPr>
              <a:t>Hennessy and Patterson,</a:t>
            </a:r>
            <a:r>
              <a:rPr lang="zh-CN" altLang="en-US" sz="1600" dirty="0">
                <a:latin typeface="Times" charset="0"/>
              </a:rPr>
              <a:t>计算机体系结构：量化研究方法，第四版</a:t>
            </a:r>
            <a:r>
              <a:rPr lang="en-US" altLang="zh-CN" sz="1600" dirty="0">
                <a:latin typeface="Times" charset="0"/>
              </a:rPr>
              <a:t>, </a:t>
            </a:r>
            <a:r>
              <a:rPr lang="zh-CN" altLang="en-US" sz="1600" dirty="0">
                <a:latin typeface="Times" charset="0"/>
              </a:rPr>
              <a:t>（</a:t>
            </a:r>
            <a:r>
              <a:rPr lang="en-US" altLang="zh-CN" sz="1600" dirty="0">
                <a:latin typeface="Times" charset="0"/>
              </a:rPr>
              <a:t>2006</a:t>
            </a:r>
            <a:r>
              <a:rPr lang="zh-CN" altLang="en-US" sz="1600" dirty="0">
                <a:latin typeface="Times" charset="0"/>
              </a:rPr>
              <a:t>年</a:t>
            </a:r>
            <a:r>
              <a:rPr lang="en-US" altLang="zh-CN" sz="1600" dirty="0">
                <a:latin typeface="Times" charset="0"/>
              </a:rPr>
              <a:t>9</a:t>
            </a:r>
            <a:r>
              <a:rPr lang="zh-CN" altLang="en-US" sz="1600" dirty="0">
                <a:latin typeface="Times" charset="0"/>
              </a:rPr>
              <a:t>月版）</a:t>
            </a:r>
            <a:endParaRPr lang="en-US" altLang="zh-CN" sz="1600" dirty="0">
              <a:latin typeface="Times" charset="0"/>
            </a:endParaRPr>
          </a:p>
        </p:txBody>
      </p:sp>
      <p:sp>
        <p:nvSpPr>
          <p:cNvPr id="5" name="灯片编号占位符 4"/>
          <p:cNvSpPr>
            <a:spLocks noGrp="1"/>
          </p:cNvSpPr>
          <p:nvPr>
            <p:ph type="sldNum" sz="quarter" idx="12"/>
          </p:nvPr>
        </p:nvSpPr>
        <p:spPr/>
        <p:txBody>
          <a:bodyPr/>
          <a:lstStyle/>
          <a:p>
            <a:fld id="{37C2EA07-9005-44A4-AD36-5C14C6B8AD7E}" type="slidenum">
              <a:rPr lang="zh-CN" altLang="en-US" smtClean="0"/>
              <a:t>6</a:t>
            </a:fld>
            <a:endParaRPr lang="zh-CN" altLang="en-US"/>
          </a:p>
        </p:txBody>
      </p:sp>
    </p:spTree>
    <p:extLst>
      <p:ext uri="{BB962C8B-B14F-4D97-AF65-F5344CB8AC3E}">
        <p14:creationId xmlns:p14="http://schemas.microsoft.com/office/powerpoint/2010/main" val="1073502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 </a:t>
            </a:r>
            <a:r>
              <a:rPr lang="en-US" altLang="zh-CN" dirty="0" smtClean="0"/>
              <a:t>VS </a:t>
            </a:r>
            <a:r>
              <a:rPr lang="zh-CN" altLang="en-US" dirty="0" smtClean="0"/>
              <a:t>算法</a:t>
            </a:r>
            <a:endParaRPr lang="zh-CN" altLang="en-US" dirty="0"/>
          </a:p>
        </p:txBody>
      </p:sp>
      <p:sp>
        <p:nvSpPr>
          <p:cNvPr id="3" name="内容占位符 2"/>
          <p:cNvSpPr>
            <a:spLocks noGrp="1"/>
          </p:cNvSpPr>
          <p:nvPr>
            <p:ph idx="1"/>
          </p:nvPr>
        </p:nvSpPr>
        <p:spPr>
          <a:xfrm>
            <a:off x="1095541" y="1737998"/>
            <a:ext cx="1175426" cy="527844"/>
          </a:xfrm>
        </p:spPr>
        <p:txBody>
          <a:bodyPr/>
          <a:lstStyle/>
          <a:p>
            <a:pPr marL="0" indent="0">
              <a:buNone/>
            </a:pPr>
            <a:r>
              <a:rPr lang="en-US" altLang="zh-CN" dirty="0" smtClean="0"/>
              <a:t>Y=F(X)</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7</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59" y="1027906"/>
            <a:ext cx="4679005" cy="4363973"/>
          </a:xfrm>
          <a:prstGeom prst="rect">
            <a:avLst/>
          </a:prstGeom>
        </p:spPr>
      </p:pic>
      <p:sp>
        <p:nvSpPr>
          <p:cNvPr id="6" name="文本框 5"/>
          <p:cNvSpPr txBox="1"/>
          <p:nvPr/>
        </p:nvSpPr>
        <p:spPr>
          <a:xfrm>
            <a:off x="5155659" y="5432435"/>
            <a:ext cx="5904689" cy="954107"/>
          </a:xfrm>
          <a:prstGeom prst="rect">
            <a:avLst/>
          </a:prstGeom>
          <a:noFill/>
        </p:spPr>
        <p:txBody>
          <a:bodyPr wrap="square" rtlCol="0">
            <a:spAutoFit/>
          </a:bodyPr>
          <a:lstStyle/>
          <a:p>
            <a:r>
              <a:rPr lang="en-US" altLang="zh-CN" sz="1400" dirty="0" err="1"/>
              <a:t>Banko</a:t>
            </a:r>
            <a:r>
              <a:rPr lang="en-US" altLang="zh-CN" sz="1400" dirty="0"/>
              <a:t> M, Brill E. Scaling to very </a:t>
            </a:r>
            <a:r>
              <a:rPr lang="en-US" altLang="zh-CN" sz="1400" dirty="0" err="1"/>
              <a:t>very</a:t>
            </a:r>
            <a:r>
              <a:rPr lang="en-US" altLang="zh-CN" sz="1400" dirty="0"/>
              <a:t> large corpora for natural language disambiguation[C]//Proceedings of the 39th Annual Meeting on Association for Computational Linguistics. Association for Computational Linguistics, 2001: 26-33</a:t>
            </a:r>
            <a:r>
              <a:rPr lang="en-US" altLang="zh-CN" sz="1400" dirty="0" smtClean="0"/>
              <a:t>.</a:t>
            </a:r>
            <a:endParaRPr lang="zh-CN" altLang="zh-CN" sz="1400" dirty="0"/>
          </a:p>
        </p:txBody>
      </p:sp>
      <p:sp>
        <p:nvSpPr>
          <p:cNvPr id="7" name="文本框 6"/>
          <p:cNvSpPr txBox="1"/>
          <p:nvPr/>
        </p:nvSpPr>
        <p:spPr>
          <a:xfrm>
            <a:off x="838200" y="3862775"/>
            <a:ext cx="4317459" cy="1569660"/>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grammar </a:t>
            </a:r>
            <a:r>
              <a:rPr lang="en-US" altLang="zh-CN" sz="2400" dirty="0" smtClean="0">
                <a:latin typeface="Times New Roman" panose="02020603050405020304" pitchFamily="18" charset="0"/>
                <a:cs typeface="Times New Roman" panose="02020603050405020304" pitchFamily="18" charset="0"/>
              </a:rPr>
              <a:t>checker:</a:t>
            </a:r>
          </a:p>
          <a:p>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we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may want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to reconsider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the trade-off between spending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time and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money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on algorithm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development </a:t>
            </a:r>
            <a:r>
              <a:rPr lang="en-US" altLang="zh-CN" dirty="0" smtClean="0">
                <a:latin typeface="Times New Roman" panose="02020603050405020304" pitchFamily="18" charset="0"/>
                <a:ea typeface="Arial Unicode MS" panose="020B0604020202020204" pitchFamily="34" charset="-122"/>
                <a:cs typeface="Times New Roman" panose="02020603050405020304" pitchFamily="18" charset="0"/>
              </a:rPr>
              <a:t>versus spending </a:t>
            </a:r>
            <a:r>
              <a:rPr lang="en-US" altLang="zh-CN" dirty="0">
                <a:latin typeface="Times New Roman" panose="02020603050405020304" pitchFamily="18" charset="0"/>
                <a:ea typeface="Arial Unicode MS" panose="020B0604020202020204" pitchFamily="34" charset="-122"/>
                <a:cs typeface="Times New Roman" panose="02020603050405020304" pitchFamily="18" charset="0"/>
              </a:rPr>
              <a:t>it on corpus development.</a:t>
            </a:r>
            <a:endParaRPr lang="zh-CN" altLang="en-US" dirty="0">
              <a:latin typeface="Times New Roman" panose="02020603050405020304" pitchFamily="18" charset="0"/>
              <a:ea typeface="Arial Unicode MS" panose="020B0604020202020204" pitchFamily="34" charset="-122"/>
              <a:cs typeface="Times New Roman" panose="02020603050405020304" pitchFamily="18" charset="0"/>
            </a:endParaRPr>
          </a:p>
        </p:txBody>
      </p:sp>
    </p:spTree>
    <p:extLst>
      <p:ext uri="{BB962C8B-B14F-4D97-AF65-F5344CB8AC3E}">
        <p14:creationId xmlns:p14="http://schemas.microsoft.com/office/powerpoint/2010/main" val="2309658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科学技术的第四范式</a:t>
            </a:r>
            <a:endParaRPr lang="zh-CN" altLang="en-US"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8</a:t>
            </a:fld>
            <a:endParaRPr lang="zh-CN" altLang="en-US"/>
          </a:p>
        </p:txBody>
      </p:sp>
      <p:sp>
        <p:nvSpPr>
          <p:cNvPr id="5" name="object 4"/>
          <p:cNvSpPr/>
          <p:nvPr/>
        </p:nvSpPr>
        <p:spPr>
          <a:xfrm>
            <a:off x="1967973" y="1478747"/>
            <a:ext cx="7934296" cy="5153000"/>
          </a:xfrm>
          <a:prstGeom prst="rect">
            <a:avLst/>
          </a:prstGeom>
          <a:blipFill>
            <a:blip r:embed="rId3" cstate="print"/>
            <a:stretch>
              <a:fillRect/>
            </a:stretch>
          </a:blipFill>
        </p:spPr>
        <p:txBody>
          <a:bodyPr wrap="square" lIns="0" tIns="0" rIns="0" bIns="0" rtlCol="0">
            <a:noAutofit/>
          </a:bodyPr>
          <a:lstStyle/>
          <a:p>
            <a:endParaRPr/>
          </a:p>
        </p:txBody>
      </p:sp>
      <p:sp>
        <p:nvSpPr>
          <p:cNvPr id="6" name="object 5"/>
          <p:cNvSpPr/>
          <p:nvPr/>
        </p:nvSpPr>
        <p:spPr>
          <a:xfrm>
            <a:off x="1773902" y="4001294"/>
            <a:ext cx="2643205" cy="2643206"/>
          </a:xfrm>
          <a:prstGeom prst="rect">
            <a:avLst/>
          </a:prstGeom>
          <a:blipFill>
            <a:blip r:embed="rId4" cstate="print"/>
            <a:stretch>
              <a:fillRect/>
            </a:stretch>
          </a:blipFill>
        </p:spPr>
        <p:txBody>
          <a:bodyPr wrap="square" lIns="0" tIns="0" rIns="0" bIns="0" rtlCol="0">
            <a:noAutofit/>
          </a:bodyPr>
          <a:lstStyle/>
          <a:p>
            <a:endParaRPr/>
          </a:p>
        </p:txBody>
      </p:sp>
    </p:spTree>
    <p:extLst>
      <p:ext uri="{BB962C8B-B14F-4D97-AF65-F5344CB8AC3E}">
        <p14:creationId xmlns:p14="http://schemas.microsoft.com/office/powerpoint/2010/main" val="320550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大数据深度加工</a:t>
            </a:r>
          </a:p>
        </p:txBody>
      </p:sp>
      <p:sp>
        <p:nvSpPr>
          <p:cNvPr id="3" name="内容占位符 2"/>
          <p:cNvSpPr>
            <a:spLocks noGrp="1"/>
          </p:cNvSpPr>
          <p:nvPr>
            <p:ph idx="1"/>
          </p:nvPr>
        </p:nvSpPr>
        <p:spPr/>
        <p:txBody>
          <a:bodyPr>
            <a:normAutofit lnSpcReduction="10000"/>
          </a:bodyPr>
          <a:lstStyle/>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数据 </a:t>
            </a:r>
            <a:r>
              <a:rPr lang="en-US" altLang="zh-CN" dirty="0"/>
              <a:t>Raw data</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i.e., unprocessed data, refers to a collection of numbers, characters and is a relative </a:t>
            </a:r>
            <a:r>
              <a:rPr lang="en-US" altLang="zh-CN" dirty="0" smtClean="0"/>
              <a:t>term.</a:t>
            </a:r>
            <a:endParaRPr lang="en-US" altLang="zh-CN" dirty="0">
              <a:latin typeface="黑体" panose="02010609060101010101" pitchFamily="49" charset="-122"/>
              <a:ea typeface="黑体" panose="02010609060101010101" pitchFamily="49" charset="-122"/>
            </a:endParaRP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信息 </a:t>
            </a:r>
            <a:r>
              <a:rPr lang="en-US" altLang="zh-CN" dirty="0"/>
              <a:t>Information</a:t>
            </a:r>
            <a:endParaRPr lang="en-US" altLang="zh-CN" dirty="0">
              <a:latin typeface="黑体" panose="02010609060101010101" pitchFamily="49" charset="-122"/>
              <a:ea typeface="黑体" panose="02010609060101010101" pitchFamily="49" charset="-122"/>
            </a:endParaRPr>
          </a:p>
          <a:p>
            <a:pPr marL="0" indent="0">
              <a:buNone/>
            </a:pPr>
            <a:r>
              <a:rPr lang="en-US" altLang="zh-CN" dirty="0"/>
              <a:t>is that which informs, i.e. that from which data can be derived.</a:t>
            </a:r>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知识 </a:t>
            </a:r>
            <a:r>
              <a:rPr lang="en-US" altLang="zh-CN" dirty="0"/>
              <a:t>Knowledge </a:t>
            </a:r>
            <a:endParaRPr lang="en-US" altLang="zh-CN" dirty="0">
              <a:latin typeface="黑体" panose="02010609060101010101" pitchFamily="49" charset="-122"/>
              <a:ea typeface="黑体" panose="02010609060101010101" pitchFamily="49" charset="-122"/>
            </a:endParaRPr>
          </a:p>
          <a:p>
            <a:pPr marL="0" indent="0">
              <a:buNone/>
            </a:pPr>
            <a:r>
              <a:rPr lang="en-US" altLang="zh-CN" dirty="0"/>
              <a:t>can refer to a theoretical or practical understanding of a </a:t>
            </a:r>
            <a:r>
              <a:rPr lang="en-US" altLang="zh-CN" dirty="0" smtClean="0"/>
              <a:t>subject.</a:t>
            </a:r>
            <a:endParaRPr lang="en-US" altLang="zh-CN" dirty="0"/>
          </a:p>
          <a:p>
            <a:pPr>
              <a:buFont typeface="Wingdings" panose="05000000000000000000" pitchFamily="2" charset="2"/>
              <a:buChar char="p"/>
            </a:pPr>
            <a:r>
              <a:rPr lang="zh-CN" altLang="en-US" dirty="0">
                <a:latin typeface="黑体" panose="02010609060101010101" pitchFamily="49" charset="-122"/>
                <a:ea typeface="黑体" panose="02010609060101010101" pitchFamily="49" charset="-122"/>
              </a:rPr>
              <a:t>智慧 </a:t>
            </a:r>
            <a:r>
              <a:rPr lang="en-US" altLang="zh-CN" dirty="0"/>
              <a:t>Insight </a:t>
            </a:r>
          </a:p>
          <a:p>
            <a:pPr marL="0" indent="0">
              <a:buNone/>
            </a:pPr>
            <a:r>
              <a:rPr lang="en-US" altLang="zh-CN" dirty="0"/>
              <a:t>is the understanding of a specific cause and effect in a specific </a:t>
            </a:r>
            <a:r>
              <a:rPr lang="en-US" altLang="zh-CN" dirty="0" smtClean="0"/>
              <a:t>context</a:t>
            </a:r>
            <a:r>
              <a:rPr lang="en-US" altLang="zh-CN" dirty="0" smtClean="0">
                <a:latin typeface="黑体" panose="02010609060101010101" pitchFamily="49" charset="-122"/>
                <a:ea typeface="黑体" panose="02010609060101010101" pitchFamily="49" charset="-122"/>
              </a:rPr>
              <a:t>.</a:t>
            </a:r>
            <a:endParaRPr lang="en-US" altLang="zh-CN" dirty="0"/>
          </a:p>
        </p:txBody>
      </p:sp>
      <p:sp>
        <p:nvSpPr>
          <p:cNvPr id="4" name="灯片编号占位符 3"/>
          <p:cNvSpPr>
            <a:spLocks noGrp="1"/>
          </p:cNvSpPr>
          <p:nvPr>
            <p:ph type="sldNum" sz="quarter" idx="12"/>
          </p:nvPr>
        </p:nvSpPr>
        <p:spPr/>
        <p:txBody>
          <a:bodyPr/>
          <a:lstStyle/>
          <a:p>
            <a:fld id="{37C2EA07-9005-44A4-AD36-5C14C6B8AD7E}" type="slidenum">
              <a:rPr lang="zh-CN" altLang="en-US" smtClean="0"/>
              <a:t>9</a:t>
            </a:fld>
            <a:endParaRPr lang="zh-CN" altLang="en-US"/>
          </a:p>
        </p:txBody>
      </p:sp>
    </p:spTree>
    <p:extLst>
      <p:ext uri="{BB962C8B-B14F-4D97-AF65-F5344CB8AC3E}">
        <p14:creationId xmlns:p14="http://schemas.microsoft.com/office/powerpoint/2010/main" val="196168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7714</TotalTime>
  <Words>1958</Words>
  <Application>Microsoft Office PowerPoint</Application>
  <PresentationFormat>宽屏</PresentationFormat>
  <Paragraphs>271</Paragraphs>
  <Slides>31</Slides>
  <Notes>18</Notes>
  <HiddenSlides>1</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31</vt:i4>
      </vt:variant>
    </vt:vector>
  </HeadingPairs>
  <TitlesOfParts>
    <vt:vector size="47" baseType="lpstr">
      <vt:lpstr>Arial Unicode MS</vt:lpstr>
      <vt:lpstr>Microsoft YaHei UI</vt:lpstr>
      <vt:lpstr>ＭＳ Ｐゴシック</vt:lpstr>
      <vt:lpstr>黑体</vt:lpstr>
      <vt:lpstr>宋体</vt:lpstr>
      <vt:lpstr>微软雅黑</vt:lpstr>
      <vt:lpstr>Arial</vt:lpstr>
      <vt:lpstr>Arial Black</vt:lpstr>
      <vt:lpstr>Calibri</vt:lpstr>
      <vt:lpstr>Calibri Light</vt:lpstr>
      <vt:lpstr>Gill Sans MT</vt:lpstr>
      <vt:lpstr>Times</vt:lpstr>
      <vt:lpstr>Times New Roman</vt:lpstr>
      <vt:lpstr>Wingdings</vt:lpstr>
      <vt:lpstr>Wingdings 3</vt:lpstr>
      <vt:lpstr>Office 主题</vt:lpstr>
      <vt:lpstr>大数据</vt:lpstr>
      <vt:lpstr>PowerPoint 演示文稿</vt:lpstr>
      <vt:lpstr>What is Big Data?</vt:lpstr>
      <vt:lpstr>大数据的特点</vt:lpstr>
      <vt:lpstr>大是相对的</vt:lpstr>
      <vt:lpstr>摩尔定律：能跟上大数据要求么？</vt:lpstr>
      <vt:lpstr>数据 VS 算法</vt:lpstr>
      <vt:lpstr>科学技术的第四范式</vt:lpstr>
      <vt:lpstr>大数据深度加工</vt:lpstr>
      <vt:lpstr>大数据的研究层及主要研究内容</vt:lpstr>
      <vt:lpstr>Gartner新技术炒作曲线</vt:lpstr>
      <vt:lpstr>PowerPoint 演示文稿</vt:lpstr>
      <vt:lpstr>大数据的案例</vt:lpstr>
      <vt:lpstr>塔吉特百货孕妇营销分析</vt:lpstr>
      <vt:lpstr>Google基于搜索数据预测流感</vt:lpstr>
      <vt:lpstr>奥巴马大选连任成功</vt:lpstr>
      <vt:lpstr>美国大选预测结果</vt:lpstr>
      <vt:lpstr>微软大数据成功预测奥斯卡21项大奖</vt:lpstr>
      <vt:lpstr>PowerPoint 演示文稿</vt:lpstr>
      <vt:lpstr>Divide and Conquer</vt:lpstr>
      <vt:lpstr>Parallelization Challenges</vt:lpstr>
      <vt:lpstr>PowerPoint 演示文稿</vt:lpstr>
      <vt:lpstr>PowerPoint 演示文稿</vt:lpstr>
      <vt:lpstr>常用分析方法</vt:lpstr>
      <vt:lpstr>PowerPoint 演示文稿</vt:lpstr>
      <vt:lpstr>大数据的应用</vt:lpstr>
      <vt:lpstr>PowerPoint 演示文稿</vt:lpstr>
      <vt:lpstr>案例：Netflix大数据经典--纸牌屋</vt:lpstr>
      <vt:lpstr>PowerPoint 演示文稿</vt:lpstr>
      <vt:lpstr>PowerPoint 演示文稿</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庞人铭</dc:creator>
  <cp:lastModifiedBy> 庞人铭</cp:lastModifiedBy>
  <cp:revision>80</cp:revision>
  <dcterms:created xsi:type="dcterms:W3CDTF">2015-09-10T08:44:22Z</dcterms:created>
  <dcterms:modified xsi:type="dcterms:W3CDTF">2015-10-15T05:50:05Z</dcterms:modified>
</cp:coreProperties>
</file>