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6" r:id="rId2"/>
    <p:sldMasterId id="2147483698" r:id="rId3"/>
    <p:sldMasterId id="2147483712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B3686-F1B9-4FAD-BAB3-314199D40161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897B3-42FD-4FCE-BD80-528FC1EA4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592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897B3-42FD-4FCE-BD80-528FC1EA4FA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33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1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2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42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001D50A-EC23-4CB9-8BA0-24864161E3A6}" type="datetime1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6BDD156-9A05-4FBB-95F3-C65FF062D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01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3F35ED-01E7-429B-8805-A499526B8AAB}" type="datetime1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DD156-9A05-4FBB-95F3-C65FF062D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863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C46DA2-3B45-4C0B-8527-72E0D7B2A8A6}" type="datetime1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DD156-9A05-4FBB-95F3-C65FF062D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297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2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C64AA9-B12B-4F6F-B726-86A301A36D85}" type="datetime1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DD156-9A05-4FBB-95F3-C65FF062D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660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D8EAD9-18F4-4D55-8169-B9F0F141098A}" type="datetime1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DD156-9A05-4FBB-95F3-C65FF062D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402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9A04-B028-4DDA-983A-740574A9E66D}" type="datetime1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388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1E25-8DD9-4720-B450-942147513C7B}" type="datetime1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997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B35D1-FCAC-47DF-9DF5-1E7F0B07E164}" type="datetime1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601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48EF-79EA-4708-987F-B19FA086B737}" type="datetime1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374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5BBF-8388-43C1-944A-7D851096784B}" type="datetime1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3236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A5DB-2420-4E3F-AC13-F688C594B25F}" type="datetime1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97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BF0690-A703-4B2D-9115-56F45C58BADF}" type="datetime1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DD156-9A05-4FBB-95F3-C65FF062D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2305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AD53-3679-4020-991E-3B68F87EB4AC}" type="datetime1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983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83D2-76FA-4185-92C5-12BF82FF3277}" type="datetime1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874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3ECD-19CF-4162-A536-FF7D9BEE1774}" type="datetime1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410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3ECD-9B68-480F-A6FC-812ADAB1AA09}" type="datetime1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4351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1443D-70A7-47D0-B669-ACD1C8F878EA}" type="datetime1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5041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1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42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5AC9A04-B028-4DDA-983A-740574A9E66D}" type="datetime1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1796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DB1E25-8DD9-4720-B450-942147513C7B}" type="datetime1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8393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8B35D1-FCAC-47DF-9DF5-1E7F0B07E164}" type="datetime1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7082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0948EF-79EA-4708-987F-B19FA086B737}" type="datetime1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7091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625BBF-8388-43C1-944A-7D851096784B}" type="datetime1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35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980376-D79A-43BE-BEEF-4F5232401EB7}" type="datetime1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DD156-9A05-4FBB-95F3-C65FF062D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5007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F1A5DB-2420-4E3F-AC13-F688C594B25F}" type="datetime1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5670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9EAD53-3679-4020-991E-3B68F87EB4AC}" type="datetime1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9480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A483D2-76FA-4185-92C5-12BF82FF3277}" type="datetime1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476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3ECD-19CF-4162-A536-FF7D9BEE1774}" type="datetime1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8782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833ECD-9B68-480F-A6FC-812ADAB1AA09}" type="datetime1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8625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61443D-70A7-47D0-B669-ACD1C8F878EA}" type="datetime1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4359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C3E15B-2CD9-443B-968B-2924DDA1532A}" type="datetime1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793717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C3E15B-2CD9-443B-968B-2924DDA1532A}" type="datetime1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800619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51C9-9C9E-41E3-B884-17ABE256450A}" type="datetimeFigureOut">
              <a:rPr lang="zh-CN" altLang="en-US" smtClean="0"/>
              <a:pPr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9631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51C9-9C9E-41E3-B884-17ABE256450A}" type="datetimeFigureOut">
              <a:rPr lang="zh-CN" altLang="en-US" smtClean="0"/>
              <a:pPr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39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396602-8830-4954-BFC8-621B85752865}" type="datetime1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DD156-9A05-4FBB-95F3-C65FF062D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1557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51C9-9C9E-41E3-B884-17ABE256450A}" type="datetimeFigureOut">
              <a:rPr lang="zh-CN" altLang="en-US" smtClean="0"/>
              <a:pPr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2690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51C9-9C9E-41E3-B884-17ABE256450A}" type="datetimeFigureOut">
              <a:rPr lang="zh-CN" altLang="en-US" smtClean="0"/>
              <a:pPr/>
              <a:t>2016/11/20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8470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51C9-9C9E-41E3-B884-17ABE256450A}" type="datetimeFigureOut">
              <a:rPr lang="zh-CN" altLang="en-US" smtClean="0"/>
              <a:pPr/>
              <a:t>2016/11/20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6257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51C9-9C9E-41E3-B884-17ABE256450A}" type="datetimeFigureOut">
              <a:rPr lang="zh-CN" altLang="en-US" smtClean="0"/>
              <a:pPr/>
              <a:t>2016/11/20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2951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51C9-9C9E-41E3-B884-17ABE256450A}" type="datetimeFigureOut">
              <a:rPr lang="zh-CN" altLang="en-US" smtClean="0"/>
              <a:pPr/>
              <a:t>2016/11/20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654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51C9-9C9E-41E3-B884-17ABE256450A}" type="datetimeFigureOut">
              <a:rPr lang="zh-CN" altLang="en-US" smtClean="0"/>
              <a:pPr/>
              <a:t>2016/11/20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5495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51C9-9C9E-41E3-B884-17ABE256450A}" type="datetimeFigureOut">
              <a:rPr lang="zh-CN" altLang="en-US" smtClean="0"/>
              <a:pPr/>
              <a:t>2016/11/20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9127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51C9-9C9E-41E3-B884-17ABE256450A}" type="datetimeFigureOut">
              <a:rPr lang="zh-CN" altLang="en-US" smtClean="0"/>
              <a:pPr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5423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51C9-9C9E-41E3-B884-17ABE256450A}" type="datetimeFigureOut">
              <a:rPr lang="zh-CN" altLang="en-US" smtClean="0"/>
              <a:pPr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37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DFFE62-E12F-4B16-8DA7-599867E98FBE}" type="datetime1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DD156-9A05-4FBB-95F3-C65FF062D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97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A4C13D-83EF-4F38-A079-BD7CFE1CF236}" type="datetime1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DD156-9A05-4FBB-95F3-C65FF062D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42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ED1431-BFE0-41F0-9EC5-4674898FF935}" type="datetime1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DD156-9A05-4FBB-95F3-C65FF062D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36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181920-FB0F-4882-A752-A81324916FA5}" type="datetime1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DD156-9A05-4FBB-95F3-C65FF062D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39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DD59AC-37E5-46CB-8BA0-CA732F14321B}" type="datetime1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DD156-9A05-4FBB-95F3-C65FF062D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49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7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5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19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A8510046-B2C0-4C23-B763-6D067A48C231}" type="datetime1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4120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4121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ffectLst/>
              </a:defRPr>
            </a:lvl1pPr>
          </a:lstStyle>
          <a:p>
            <a:fld id="{E6BDD156-9A05-4FBB-95F3-C65FF062D6F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199" name="图片 6" descr="图片1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" y="533400"/>
            <a:ext cx="90217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6039621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3E15B-2CD9-443B-968B-2924DDA1532A}" type="datetime1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00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7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5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19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A8510046-B2C0-4C23-B763-6D067A48C231}" type="datetime1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4120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4121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E6BDD156-9A05-4FBB-95F3-C65FF062D6F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199" name="图片 6" descr="图片1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533400"/>
            <a:ext cx="90217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924573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251C9-9C9E-41E3-B884-17ABE256450A}" type="datetimeFigureOut">
              <a:rPr lang="zh-CN" altLang="en-US" smtClean="0"/>
              <a:pPr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43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 smtClean="0"/>
              <a:t>模型相似度总结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zh-CN" altLang="en-US" dirty="0" smtClean="0"/>
              <a:t>庞人铭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48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高炉炉况的分析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主要分为两类：正常、异常</a:t>
            </a:r>
            <a:endParaRPr lang="en-US" altLang="zh-CN" dirty="0" smtClean="0"/>
          </a:p>
          <a:p>
            <a:r>
              <a:rPr lang="zh-CN" altLang="en-US" dirty="0" smtClean="0"/>
              <a:t>正常炉况的聚类，还看不出区别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156-9A05-4FBB-95F3-C65FF062D6F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843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PCA</a:t>
            </a:r>
            <a:r>
              <a:rPr lang="zh-CN" altLang="zh-CN" dirty="0"/>
              <a:t>模型</a:t>
            </a:r>
            <a:r>
              <a:rPr lang="zh-CN" altLang="zh-CN" dirty="0" smtClean="0"/>
              <a:t>相似度</a:t>
            </a:r>
            <a:r>
              <a:rPr lang="zh-CN" altLang="en-US" dirty="0" smtClean="0"/>
              <a:t>的简介与</a:t>
            </a:r>
            <a:r>
              <a:rPr lang="zh-CN" altLang="zh-CN" dirty="0" smtClean="0"/>
              <a:t>改进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两种</a:t>
            </a:r>
            <a:r>
              <a:rPr lang="en-US" altLang="zh-CN" dirty="0" smtClean="0"/>
              <a:t>PCA</a:t>
            </a:r>
            <a:r>
              <a:rPr lang="zh-CN" altLang="en-US" dirty="0" smtClean="0"/>
              <a:t>模型相似度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相似度的改进与物理意义</a:t>
            </a:r>
            <a:endParaRPr lang="en-US" altLang="zh-CN" dirty="0" smtClean="0"/>
          </a:p>
          <a:p>
            <a:r>
              <a:rPr lang="zh-CN" altLang="zh-CN" dirty="0" smtClean="0"/>
              <a:t>相似度</a:t>
            </a:r>
            <a:r>
              <a:rPr lang="zh-CN" altLang="zh-CN" dirty="0"/>
              <a:t>饱和曲线及其基于</a:t>
            </a:r>
            <a:r>
              <a:rPr lang="en-US" altLang="zh-CN" dirty="0"/>
              <a:t>PPCA</a:t>
            </a:r>
            <a:r>
              <a:rPr lang="zh-CN" altLang="zh-CN" dirty="0"/>
              <a:t>的理论</a:t>
            </a:r>
            <a:r>
              <a:rPr lang="zh-CN" altLang="zh-CN" dirty="0" smtClean="0"/>
              <a:t>解释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饱和曲线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PPCA</a:t>
            </a:r>
            <a:r>
              <a:rPr lang="zh-CN" altLang="en-US" dirty="0" smtClean="0"/>
              <a:t>的理论解释和仿真</a:t>
            </a:r>
            <a:endParaRPr lang="en-US" altLang="zh-CN" dirty="0"/>
          </a:p>
          <a:p>
            <a:r>
              <a:rPr lang="zh-CN" altLang="zh-CN" dirty="0"/>
              <a:t>饱和曲线用于高炉炉况</a:t>
            </a:r>
            <a:r>
              <a:rPr lang="zh-CN" altLang="zh-CN"/>
              <a:t>的</a:t>
            </a:r>
            <a:r>
              <a:rPr lang="zh-CN" altLang="zh-CN" smtClean="0"/>
              <a:t>聚类分析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156-9A05-4FBB-95F3-C65FF062D6F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13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MSI</a:t>
            </a:r>
            <a:r>
              <a:rPr lang="zh-CN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简介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 narrow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7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1600">
                              <a:latin typeface="Cambria Math" panose="02040503050406030204" pitchFamily="18" charset="0"/>
                            </a:rPr>
                            <m:t>MSI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1600">
                              <a:latin typeface="Cambria Math" panose="02040503050406030204" pitchFamily="18" charset="0"/>
                            </a:rPr>
                            <m:t>narrow</m:t>
                          </m:r>
                        </m:sub>
                      </m:sSub>
                      <m:d>
                        <m:d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16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en-US" sz="160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zh-CN" altLang="en-US" sz="16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160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  <m:sSup>
                            <m:sSup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zh-CN" altLang="en-US" sz="160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zh-CN" altLang="en-US" sz="160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zh-CN" altLang="en-US" sz="160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zh-CN" altLang="en-US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1600" dirty="0" smtClean="0"/>
              </a:p>
              <a:p>
                <a:endParaRPr lang="en-US" altLang="zh-CN" sz="1600" dirty="0"/>
              </a:p>
              <a:p>
                <a:r>
                  <a:rPr lang="zh-CN" altLang="en-US" sz="1600" dirty="0" smtClean="0"/>
                  <a:t>主元方向和次序严格一致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按协方差</a:t>
                </a:r>
                <a:r>
                  <a:rPr lang="zh-CN" altLang="en-US" sz="1600" dirty="0"/>
                  <a:t>矩阵特征值</a:t>
                </a:r>
                <a:r>
                  <a:rPr lang="zh-CN" altLang="en-US" sz="1600" dirty="0" smtClean="0"/>
                  <a:t>大小加权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8" name="内容占位符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占位符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en-US" altLang="zh-CN" dirty="0" smtClean="0"/>
              <a:t>general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9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1600">
                              <a:latin typeface="Cambria Math" panose="02040503050406030204" pitchFamily="18" charset="0"/>
                            </a:rPr>
                            <m:t>MSI</m:t>
                          </m:r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𝑔𝑒𝑛𝑒𝑟𝑎𝑙</m:t>
                          </m:r>
                        </m:sub>
                      </m:sSub>
                      <m:d>
                        <m:d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16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en-US" sz="160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zh-CN" altLang="en-US" sz="1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1600">
                              <a:latin typeface="Cambria Math" panose="02040503050406030204" pitchFamily="18" charset="0"/>
                            </a:rPr>
                            <m:t>k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unc>
                            <m:func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16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zh-CN" alt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sSub>
                                    <m:sSub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sz="1600" dirty="0" smtClean="0"/>
              </a:p>
              <a:p>
                <a:endParaRPr lang="en-US" altLang="zh-CN" sz="1600" dirty="0"/>
              </a:p>
              <a:p>
                <a:r>
                  <a:rPr lang="zh-CN" altLang="en-US" sz="1600" dirty="0" smtClean="0"/>
                  <a:t>只关注主元方向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与协方差矩阵特征值大小无关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10" name="内容占位符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156-9A05-4FBB-95F3-C65FF062D6F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46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问题与改进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占位符 5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57200" y="1600202"/>
                <a:ext cx="4038600" cy="4791454"/>
              </a:xfrm>
            </p:spPr>
            <p:txBody>
              <a:bodyPr/>
              <a:lstStyle/>
              <a:p>
                <a:r>
                  <a:rPr lang="zh-CN" altLang="zh-CN" sz="1600" dirty="0"/>
                  <a:t>原来的广义</a:t>
                </a:r>
                <a:r>
                  <a:rPr lang="zh-CN" altLang="zh-CN" sz="1600" dirty="0" smtClean="0"/>
                  <a:t>相似度</a:t>
                </a:r>
                <a:endParaRPr lang="en-US" altLang="zh-CN" sz="1600" dirty="0" smtClean="0"/>
              </a:p>
              <a:p>
                <a:endParaRPr lang="en-US" altLang="zh-CN" sz="1600" dirty="0"/>
              </a:p>
              <a:p>
                <a:endParaRPr lang="en-US" altLang="zh-CN" sz="1600" dirty="0" smtClean="0"/>
              </a:p>
              <a:p>
                <a:pPr marL="0" indent="0">
                  <a:buNone/>
                </a:pPr>
                <a:endParaRPr lang="en-US" altLang="zh-CN" sz="1600" dirty="0" smtClean="0"/>
              </a:p>
              <a:p>
                <a:r>
                  <a:rPr lang="zh-CN" altLang="zh-CN" sz="1600" dirty="0"/>
                  <a:t>论文中提出了一种考虑主元空间特征值大小进行加权的</a:t>
                </a:r>
                <a:r>
                  <a:rPr lang="zh-CN" altLang="zh-CN" sz="1600" dirty="0" smtClean="0"/>
                  <a:t>算法</a:t>
                </a:r>
                <a:endParaRPr lang="en-US" altLang="zh-CN" sz="1600" dirty="0" smtClean="0"/>
              </a:p>
              <a:p>
                <a:endParaRPr lang="en-US" altLang="zh-CN" sz="1600" dirty="0"/>
              </a:p>
              <a:p>
                <a:endParaRPr lang="en-US" altLang="zh-CN" sz="1600" dirty="0" smtClean="0"/>
              </a:p>
              <a:p>
                <a:endParaRPr lang="en-US" altLang="zh-CN" sz="1600" dirty="0"/>
              </a:p>
              <a:p>
                <a:endParaRPr lang="en-US" altLang="zh-CN" sz="1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  <m:sSubSup>
                            <m:sSubSup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</m:oMath>
                  </m:oMathPara>
                </a14:m>
                <a:endParaRPr lang="zh-CN" altLang="zh-CN" sz="1600" dirty="0"/>
              </a:p>
              <a:p>
                <a:r>
                  <a:rPr lang="zh-CN" altLang="en-US" sz="1600" dirty="0" smtClean="0"/>
                  <a:t>问题：</a:t>
                </a:r>
                <a:endParaRPr lang="en-US" altLang="zh-CN" sz="1600" dirty="0" smtClean="0"/>
              </a:p>
              <a:p>
                <a:pPr marL="0" indent="0">
                  <a:buNone/>
                </a:pPr>
                <a:r>
                  <a:rPr lang="zh-CN" altLang="en-US" sz="1600" dirty="0" smtClean="0"/>
                  <a:t>没有归一化，</a:t>
                </a:r>
                <a:r>
                  <a:rPr lang="zh-CN" altLang="en-US" sz="1600" dirty="0"/>
                  <a:t>存在</a:t>
                </a:r>
                <a:r>
                  <a:rPr lang="en-US" altLang="zh-CN" sz="1600" dirty="0" smtClean="0"/>
                  <a:t>bad case</a:t>
                </a:r>
              </a:p>
              <a:p>
                <a:pPr marL="0" indent="0">
                  <a:buNone/>
                </a:pPr>
                <a:r>
                  <a:rPr lang="zh-CN" altLang="en-US" sz="1600" dirty="0" smtClean="0"/>
                  <a:t>没有解释物理含义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6" name="文本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600202"/>
                <a:ext cx="4038600" cy="4791454"/>
              </a:xfrm>
              <a:blipFill rotWithShape="0">
                <a:blip r:embed="rId2"/>
                <a:stretch>
                  <a:fillRect l="-754" t="-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/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4648200" y="1600202"/>
                <a:ext cx="4038600" cy="142943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d>
                            <m:d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  <m:sSubSup>
                                <m:sSub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𝑡𝑟𝑎𝑐𝑒</m:t>
                          </m:r>
                          <m:d>
                            <m:d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zh-CN" sz="1600" dirty="0"/>
              </a:p>
              <a:p>
                <a:r>
                  <a:rPr lang="zh-CN" altLang="zh-CN" sz="1600" dirty="0"/>
                  <a:t>当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zh-CN" sz="1600" dirty="0"/>
                  <a:t>时即为</a:t>
                </a:r>
                <a:r>
                  <a:rPr lang="en-US" altLang="zh-CN" sz="1600" dirty="0"/>
                  <a:t>1</a:t>
                </a:r>
                <a:r>
                  <a:rPr lang="zh-CN" altLang="zh-CN" sz="1600" dirty="0"/>
                  <a:t>，即主元方向、顺序完全相同时为</a:t>
                </a:r>
                <a:r>
                  <a:rPr lang="en-US" altLang="zh-CN" sz="1600" dirty="0" smtClean="0"/>
                  <a:t>1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7" name="内容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4648200" y="1600202"/>
                <a:ext cx="4038600" cy="1429437"/>
              </a:xfrm>
              <a:blipFill rotWithShape="0">
                <a:blip r:embed="rId3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7"/>
              <p:cNvSpPr>
                <a:spLocks noGrp="1"/>
              </p:cNvSpPr>
              <p:nvPr>
                <p:ph sz="quarter" idx="3"/>
              </p:nvPr>
            </p:nvSpPr>
            <p:spPr>
              <a:xfrm>
                <a:off x="4648200" y="3135896"/>
                <a:ext cx="4038600" cy="137000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d>
                            <m:d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  <m:sSubSup>
                                <m:sSub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𝑡𝑟𝑎𝑐𝑒</m:t>
                              </m:r>
                              <m:d>
                                <m:d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𝑡𝑟𝑎𝑐𝑒</m:t>
                              </m:r>
                              <m:d>
                                <m:d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sz="1600" dirty="0" smtClean="0"/>
              </a:p>
              <a:p>
                <a:r>
                  <a:rPr lang="zh-CN" altLang="zh-CN" sz="1600" dirty="0"/>
                  <a:t>只有当主元方向、顺序、大小比例完全相同时为</a:t>
                </a:r>
                <a:r>
                  <a:rPr lang="en-US" altLang="zh-CN" sz="1600" dirty="0"/>
                  <a:t>1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8" name="内容占位符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>
              <a:xfrm>
                <a:off x="4648200" y="3135896"/>
                <a:ext cx="4038600" cy="1370003"/>
              </a:xfrm>
              <a:blipFill rotWithShape="0">
                <a:blip r:embed="rId4"/>
                <a:stretch>
                  <a:fillRect b="-2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156-9A05-4FBB-95F3-C65FF062D6FD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108" y="1934570"/>
            <a:ext cx="3875329" cy="767990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6"/>
          <a:stretch>
            <a:fillRect/>
          </a:stretch>
        </p:blipFill>
        <p:spPr>
          <a:xfrm>
            <a:off x="754620" y="3466959"/>
            <a:ext cx="3211452" cy="7635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7"/>
              <p:cNvSpPr txBox="1">
                <a:spLocks/>
              </p:cNvSpPr>
              <p:nvPr/>
            </p:nvSpPr>
            <p:spPr bwMode="auto">
              <a:xfrm>
                <a:off x="4648200" y="4878397"/>
                <a:ext cx="4038600" cy="1370003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2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2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𝑆𝑉𝐷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d>
                            <m:d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  <m:sSubSup>
                                <m:sSub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𝑡𝑟𝑎𝑐𝑒</m:t>
                              </m:r>
                              <m:d>
                                <m:d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𝑡𝑟𝑎𝑐𝑒</m:t>
                              </m:r>
                              <m:d>
                                <m:d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sz="1600" kern="0" dirty="0" smtClean="0"/>
              </a:p>
              <a:p>
                <a:r>
                  <a:rPr lang="zh-CN" altLang="zh-CN" sz="1600" kern="0" dirty="0"/>
                  <a:t>只有当主元方向、顺序、大小比例完全相同时为</a:t>
                </a:r>
                <a:r>
                  <a:rPr lang="en-US" altLang="zh-CN" sz="1600" kern="0" dirty="0" smtClean="0"/>
                  <a:t>1</a:t>
                </a:r>
                <a:r>
                  <a:rPr lang="zh-CN" altLang="en-US" sz="1600" kern="0" dirty="0" smtClean="0"/>
                  <a:t>，主角度的余弦和</a:t>
                </a:r>
                <a:endParaRPr lang="zh-CN" altLang="en-US" sz="1600" kern="0" dirty="0"/>
              </a:p>
            </p:txBody>
          </p:sp>
        </mc:Choice>
        <mc:Fallback xmlns="">
          <p:sp>
            <p:nvSpPr>
              <p:cNvPr id="13" name="内容占位符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0" y="4878397"/>
                <a:ext cx="4038600" cy="1370003"/>
              </a:xfrm>
              <a:prstGeom prst="rect">
                <a:avLst/>
              </a:prstGeom>
              <a:blipFill rotWithShape="0">
                <a:blip r:embed="rId7"/>
                <a:stretch>
                  <a:fillRect b="-8772"/>
                </a:stretch>
              </a:blipFill>
              <a:ln w="19050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37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改进</a:t>
            </a:r>
            <a:r>
              <a:rPr lang="en-US" altLang="zh-CN" dirty="0" smtClean="0"/>
              <a:t>MSI</a:t>
            </a:r>
            <a:r>
              <a:rPr lang="zh-CN" altLang="en-US" dirty="0" smtClean="0"/>
              <a:t>的物理含义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Principle angle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lim>
                              </m:limLow>
                            </m:fName>
                            <m:e>
                              <m:limLow>
                                <m:limLow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lim>
                              </m:limLow>
                            </m:e>
                          </m:func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zh-CN" sz="1600" dirty="0"/>
              </a:p>
              <a:p>
                <a:pPr marL="0" indent="0">
                  <a:buNone/>
                </a:pPr>
                <a:r>
                  <a:rPr lang="en-US" altLang="zh-CN" sz="1600" dirty="0"/>
                  <a:t>Subject to</a:t>
                </a:r>
                <a:endParaRPr lang="zh-CN" altLang="zh-CN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zh-CN" sz="1600" dirty="0"/>
              </a:p>
              <a:p>
                <a:pPr marL="0" indent="0">
                  <a:buNone/>
                </a:pPr>
                <a:r>
                  <a:rPr lang="en-US" altLang="zh-CN" sz="1600" dirty="0"/>
                  <a:t>And</a:t>
                </a:r>
                <a:endParaRPr lang="zh-CN" altLang="zh-CN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lim>
                              </m:limLow>
                            </m:fName>
                            <m:e>
                              <m:limLow>
                                <m:limLow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lim>
                              </m:limLow>
                            </m:e>
                          </m:func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zh-CN" sz="1600" dirty="0"/>
              </a:p>
              <a:p>
                <a:pPr marL="0" indent="0">
                  <a:buNone/>
                </a:pPr>
                <a:r>
                  <a:rPr lang="en-US" altLang="zh-CN" sz="1600" dirty="0"/>
                  <a:t>Subject to</a:t>
                </a:r>
                <a:endParaRPr lang="zh-CN" altLang="zh-CN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=1,2,…,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=2,…,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sz="1600" dirty="0"/>
              </a:p>
              <a:p>
                <a:pPr marL="0" indent="0">
                  <a:buNone/>
                </a:pPr>
                <a:endParaRPr lang="en-US" altLang="zh-CN" sz="1600" dirty="0" smtClean="0"/>
              </a:p>
              <a:p>
                <a:pPr marL="0" indent="0">
                  <a:buNone/>
                </a:pPr>
                <a:endParaRPr lang="en-US" altLang="zh-CN" sz="1600" dirty="0"/>
              </a:p>
              <a:p>
                <a:pPr marL="0" indent="0">
                  <a:buNone/>
                </a:pPr>
                <a:endParaRPr lang="en-US" altLang="zh-CN" sz="1600" dirty="0" smtClean="0"/>
              </a:p>
              <a:p>
                <a:endParaRPr lang="zh-CN" altLang="en-US" sz="1600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Elliptical principle angle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7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6" y="2174874"/>
                <a:ext cx="4041775" cy="426250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lim>
                              </m:limLow>
                            </m:fName>
                            <m:e>
                              <m:limLow>
                                <m:limLow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lim>
                              </m:limLow>
                            </m:e>
                          </m:func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zh-CN" sz="1600" dirty="0"/>
              </a:p>
              <a:p>
                <a:pPr marL="0" indent="0">
                  <a:buNone/>
                </a:pPr>
                <a:r>
                  <a:rPr lang="en-US" altLang="zh-CN" sz="1600" dirty="0"/>
                  <a:t>Subject to</a:t>
                </a:r>
                <a:endParaRPr lang="zh-CN" altLang="zh-CN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sz="1600" dirty="0"/>
              </a:p>
              <a:p>
                <a:pPr marL="0" indent="0">
                  <a:buNone/>
                </a:pPr>
                <a:r>
                  <a:rPr lang="en-US" altLang="zh-CN" sz="1600" dirty="0"/>
                  <a:t>And</a:t>
                </a:r>
                <a:endParaRPr lang="zh-CN" altLang="zh-CN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lim>
                              </m:limLow>
                            </m:fName>
                            <m:e>
                              <m:limLow>
                                <m:limLow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lim>
                              </m:limLow>
                            </m:e>
                          </m:func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zh-CN" sz="1600" dirty="0"/>
              </a:p>
              <a:p>
                <a:pPr marL="0" indent="0">
                  <a:buNone/>
                </a:pPr>
                <a:r>
                  <a:rPr lang="en-US" altLang="zh-CN" sz="1600" dirty="0"/>
                  <a:t>Subject to</a:t>
                </a:r>
                <a:endParaRPr lang="zh-CN" altLang="zh-CN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</m:e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=1,2,…,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=2,…,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sz="1600" dirty="0"/>
              </a:p>
              <a:p>
                <a:pPr marL="0" indent="0">
                  <a:buNone/>
                </a:pPr>
                <a:endParaRPr lang="zh-CN" altLang="en-US" sz="1600" dirty="0"/>
              </a:p>
            </p:txBody>
          </p:sp>
        </mc:Choice>
        <mc:Fallback>
          <p:sp>
            <p:nvSpPr>
              <p:cNvPr id="8" name="内容占位符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6" y="2174874"/>
                <a:ext cx="4041775" cy="4262501"/>
              </a:xfrm>
              <a:blipFill rotWithShape="0">
                <a:blip r:embed="rId3"/>
                <a:stretch>
                  <a:fillRect l="-905" b="-6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83880" y="6248400"/>
            <a:ext cx="502920" cy="457200"/>
          </a:xfrm>
        </p:spPr>
        <p:txBody>
          <a:bodyPr/>
          <a:lstStyle/>
          <a:p>
            <a:fld id="{E6BDD156-9A05-4FBB-95F3-C65FF062D6FD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460" y="4982521"/>
            <a:ext cx="2382860" cy="177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1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改进</a:t>
            </a: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MSI</a:t>
            </a:r>
            <a:r>
              <a:rPr lang="zh-CN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的物理含义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4646612" y="1553402"/>
            <a:ext cx="4040188" cy="639762"/>
          </a:xfrm>
        </p:spPr>
        <p:txBody>
          <a:bodyPr/>
          <a:lstStyle/>
          <a:p>
            <a:r>
              <a:rPr lang="en-US" altLang="zh-CN" dirty="0" smtClean="0"/>
              <a:t>Normalization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33106" y="2255933"/>
                <a:ext cx="4040188" cy="39512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1400" dirty="0" smtClean="0"/>
                  <a:t>令</a:t>
                </a:r>
                <a:endParaRPr lang="en-US" altLang="zh-CN" sz="1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𝑡𝑟𝑎𝑐𝑒</m:t>
                                  </m:r>
                                  <m:d>
                                    <m:d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400">
                                              <a:latin typeface="Cambria Math" panose="02040503050406030204" pitchFamily="18" charset="0"/>
                                            </a:rPr>
                                            <m:t>Λ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40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𝑡𝑟𝑎𝑐𝑒</m:t>
                                  </m:r>
                                  <m:d>
                                    <m:d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400">
                                              <a:latin typeface="Cambria Math" panose="02040503050406030204" pitchFamily="18" charset="0"/>
                                            </a:rPr>
                                            <m:t>Λ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sz="1400" dirty="0"/>
              </a:p>
              <a:p>
                <a:pPr marL="0" indent="0">
                  <a:buNone/>
                </a:pPr>
                <a:r>
                  <a:rPr lang="zh-CN" altLang="en-US" sz="1400" dirty="0" smtClean="0"/>
                  <a:t>则</a:t>
                </a:r>
                <a:endParaRPr lang="en-US" altLang="zh-CN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𝑆𝑉𝐷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{"/>
                          <m:endChr m:val="}"/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sub>
                              </m:sSub>
                            </m:e>
                            <m:sup>
                              <m:f>
                                <m:f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bSup>
                            <m:sSub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  <m:sup>
                              <m:f>
                                <m:f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𝑆𝑉𝐷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d>
                            <m:dPr>
                              <m:begChr m:val="{"/>
                              <m:endChr m:val="}"/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  <m:sSubSup>
                                <m:sSub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𝑡𝑟𝑎𝑐𝑒</m:t>
                              </m:r>
                              <m:d>
                                <m:d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𝑡𝑟𝑎𝑐𝑒</m:t>
                              </m:r>
                              <m:d>
                                <m:d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zh-CN" altLang="zh-CN" sz="1400" dirty="0"/>
              </a:p>
              <a:p>
                <a:pPr marL="0" indent="0">
                  <a:buNone/>
                </a:pPr>
                <a:r>
                  <a:rPr lang="zh-CN" altLang="en-US" sz="1400" dirty="0" smtClean="0"/>
                  <a:t>此时</a:t>
                </a:r>
                <a:endParaRPr lang="en-US" altLang="zh-CN" sz="1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Sup>
                                <m:sSub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Sup>
                                <m:sSub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sz="1400" dirty="0"/>
              </a:p>
              <a:p>
                <a:pPr marL="0" indent="0">
                  <a:buNone/>
                </a:pPr>
                <a:endParaRPr lang="zh-CN" altLang="zh-CN" sz="1400" dirty="0"/>
              </a:p>
              <a:p>
                <a:pPr marL="0" indent="0">
                  <a:buNone/>
                </a:pPr>
                <a:endParaRPr lang="zh-CN" altLang="zh-CN" sz="1400" dirty="0"/>
              </a:p>
              <a:p>
                <a:pPr marL="0" indent="0">
                  <a:buNone/>
                </a:pPr>
                <a:endParaRPr lang="en-US" altLang="zh-CN" sz="1400" dirty="0" smtClean="0"/>
              </a:p>
              <a:p>
                <a:pPr marL="0" indent="0">
                  <a:buNone/>
                </a:pPr>
                <a:endParaRPr lang="zh-CN" altLang="en-US" sz="1400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33106" y="2255933"/>
                <a:ext cx="4040188" cy="3951288"/>
              </a:xfrm>
              <a:blipFill rotWithShape="0">
                <a:blip r:embed="rId2"/>
                <a:stretch>
                  <a:fillRect l="-453" t="-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8" name="文本占位符 6"/>
          <p:cNvSpPr txBox="1">
            <a:spLocks/>
          </p:cNvSpPr>
          <p:nvPr/>
        </p:nvSpPr>
        <p:spPr>
          <a:xfrm>
            <a:off x="454025" y="1553402"/>
            <a:ext cx="2715894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Why is elliptical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7"/>
              <p:cNvSpPr txBox="1">
                <a:spLocks/>
              </p:cNvSpPr>
              <p:nvPr/>
            </p:nvSpPr>
            <p:spPr>
              <a:xfrm>
                <a:off x="530225" y="2328928"/>
                <a:ext cx="4041775" cy="4262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400" dirty="0" smtClean="0"/>
              </a:p>
              <a:p>
                <a:pPr marL="0" indent="0">
                  <a:buNone/>
                </a:pPr>
                <a:r>
                  <a:rPr lang="zh-CN" altLang="zh-CN" sz="1400" dirty="0"/>
                  <a:t>令</a:t>
                </a:r>
                <a:endParaRPr lang="en-US" altLang="zh-CN" sz="14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f>
                            <m:f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zh-CN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,3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lang="en-US" altLang="zh-CN" sz="1400" dirty="0"/>
              </a:p>
              <a:p>
                <a:pPr marL="0" indent="0">
                  <a:buNone/>
                </a:pPr>
                <a:r>
                  <a:rPr lang="zh-CN" altLang="zh-CN" sz="1400" dirty="0"/>
                  <a:t>则</a:t>
                </a:r>
                <a:endParaRPr lang="en-US" altLang="zh-CN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zh-CN" sz="14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zh-CN" sz="1400" dirty="0"/>
              </a:p>
              <a:p>
                <a:pPr marL="0" indent="0">
                  <a:buNone/>
                </a:pPr>
                <a:r>
                  <a:rPr lang="zh-CN" altLang="en-US" sz="1400" dirty="0"/>
                  <a:t>同理</a:t>
                </a:r>
                <a:endParaRPr lang="en-US" altLang="zh-CN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400" dirty="0"/>
              </a:p>
              <a:p>
                <a:pPr marL="0" indent="0">
                  <a:buFont typeface="Arial" pitchFamily="34" charset="0"/>
                  <a:buNone/>
                </a:pPr>
                <a:endParaRPr lang="zh-CN" altLang="zh-CN" sz="1400" dirty="0"/>
              </a:p>
              <a:p>
                <a:pPr marL="0" indent="0">
                  <a:buFont typeface="Arial" pitchFamily="34" charset="0"/>
                  <a:buNone/>
                </a:pPr>
                <a:endParaRPr lang="zh-CN" altLang="zh-CN" sz="1400" dirty="0"/>
              </a:p>
              <a:p>
                <a:pPr marL="0" indent="0">
                  <a:buFont typeface="Arial" pitchFamily="34" charset="0"/>
                  <a:buNone/>
                </a:pPr>
                <a:endParaRPr lang="zh-CN" altLang="en-US" sz="1400" dirty="0"/>
              </a:p>
            </p:txBody>
          </p:sp>
        </mc:Choice>
        <mc:Fallback xmlns="">
          <p:sp>
            <p:nvSpPr>
              <p:cNvPr id="9" name="内容占位符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25" y="2328928"/>
                <a:ext cx="4041775" cy="4262501"/>
              </a:xfrm>
              <a:prstGeom prst="rect">
                <a:avLst/>
              </a:prstGeom>
              <a:blipFill rotWithShape="0">
                <a:blip r:embed="rId3"/>
                <a:stretch>
                  <a:fillRect l="-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401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相似度饱和曲线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sz="1400" dirty="0" smtClean="0"/>
                  <a:t>对于</a:t>
                </a:r>
                <a:r>
                  <a:rPr lang="en-US" altLang="zh-CN" sz="1400" dirty="0"/>
                  <a:t>N*M</a:t>
                </a:r>
                <a:r>
                  <a:rPr lang="zh-CN" altLang="zh-CN" sz="1400" dirty="0"/>
                  <a:t>的数据集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r>
                  <a:rPr lang="zh-CN" altLang="zh-CN" sz="1400" dirty="0"/>
                  <a:t>，定义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pitchFamily="18" charset="0"/>
                        </a:rPr>
                        <m:t>mean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/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𝑠𝑖𝑚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𝑠𝑡𝑒𝑝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+1: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𝑠𝑡𝑒𝑝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sz="1400" dirty="0" smtClean="0"/>
              </a:p>
              <a:p>
                <a:pPr marL="0" indent="0">
                  <a:buNone/>
                </a:pPr>
                <a:r>
                  <a:rPr lang="zh-CN" altLang="en-US" sz="1400" dirty="0" smtClean="0"/>
                  <a:t>注：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𝑠𝑖𝑚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1400" i="1">
                        <a:latin typeface="Cambria Math" panose="02040503050406030204" pitchFamily="18" charset="0"/>
                      </a:rPr>
                      <m:t>对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1400" i="1">
                        <a:latin typeface="Cambria Math" panose="02040503050406030204" pitchFamily="18" charset="0"/>
                      </a:rPr>
                      <m:t>标准化时，减去</m:t>
                    </m:r>
                  </m:oMath>
                </a14:m>
                <a:r>
                  <a:rPr lang="zh-CN" altLang="en-US" sz="1400" dirty="0" smtClean="0"/>
                  <a:t>各自的均值，但都除以总样本数据的标准差</a:t>
                </a:r>
                <a:endParaRPr lang="zh-CN" altLang="zh-CN" sz="1400" dirty="0"/>
              </a:p>
              <a:p>
                <a:r>
                  <a:rPr lang="zh-CN" altLang="zh-CN" sz="1400" dirty="0"/>
                  <a:t>计算出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4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400">
                                <a:latin typeface="Cambria Math" panose="02040503050406030204" pitchFamily="18" charset="0"/>
                              </a:rPr>
                              <m:t>δ</m:t>
                            </m:r>
                          </m:sub>
                        </m:sSub>
                        <m:r>
                          <a:rPr lang="en-US" altLang="zh-CN" sz="140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4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sz="14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1400">
                                <a:latin typeface="Cambria Math" panose="02040503050406030204" pitchFamily="18" charset="0"/>
                              </a:rPr>
                              <m:t>δ</m:t>
                            </m:r>
                          </m:sub>
                        </m:sSub>
                        <m:r>
                          <a:rPr lang="en-US" altLang="zh-CN" sz="140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4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sz="140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altLang="zh-CN" sz="1400">
                                <a:latin typeface="Cambria Math" panose="02040503050406030204" pitchFamily="18" charset="0"/>
                              </a:rPr>
                              <m:t>δ</m:t>
                            </m:r>
                          </m:sub>
                        </m:sSub>
                        <m:r>
                          <a:rPr lang="en-US" altLang="zh-CN" sz="140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4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40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r>
                          <a:rPr lang="en-US" altLang="zh-CN" sz="14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zh-CN" altLang="zh-CN" sz="1400" dirty="0"/>
                  <a:t>，并画图</a:t>
                </a:r>
                <a:r>
                  <a:rPr lang="zh-CN" altLang="zh-CN" sz="1400" dirty="0" smtClean="0"/>
                  <a:t>。</a:t>
                </a:r>
                <a:endParaRPr lang="en-US" altLang="zh-CN" sz="1400" dirty="0" smtClean="0"/>
              </a:p>
              <a:p>
                <a:pPr marL="0" indent="0">
                  <a:buNone/>
                </a:pPr>
                <a:endParaRPr lang="en-US" altLang="zh-CN" sz="1400" dirty="0" smtClean="0"/>
              </a:p>
              <a:p>
                <a:pPr marL="0" indent="0">
                  <a:buNone/>
                </a:pPr>
                <a:r>
                  <a:rPr lang="zh-CN" altLang="en-US" sz="1400" dirty="0" smtClean="0"/>
                  <a:t>理论上，系统内部参数变化越小，</a:t>
                </a:r>
                <a:endParaRPr lang="en-US" altLang="zh-CN" sz="1400" dirty="0" smtClean="0"/>
              </a:p>
              <a:p>
                <a:pPr marL="0" indent="0">
                  <a:buNone/>
                </a:pPr>
                <a:r>
                  <a:rPr lang="zh-CN" altLang="en-US" sz="1400" dirty="0" smtClean="0"/>
                  <a:t>不同长度数据建立的模型越相似，</a:t>
                </a:r>
                <a:endParaRPr lang="en-US" altLang="zh-CN" sz="1400" dirty="0" smtClean="0"/>
              </a:p>
              <a:p>
                <a:pPr marL="0" indent="0">
                  <a:buNone/>
                </a:pPr>
                <a:r>
                  <a:rPr lang="zh-CN" altLang="en-US" sz="1400" dirty="0" smtClean="0"/>
                  <a:t>饱和曲线越靠上。</a:t>
                </a:r>
                <a:endParaRPr lang="en-US" altLang="zh-CN" sz="1400" dirty="0" smtClean="0"/>
              </a:p>
              <a:p>
                <a:pPr marL="0" indent="0">
                  <a:buNone/>
                </a:pPr>
                <a:endParaRPr lang="en-US" altLang="zh-CN" sz="1400" dirty="0"/>
              </a:p>
              <a:p>
                <a:r>
                  <a:rPr lang="zh-CN" altLang="en-US" sz="1400" dirty="0" smtClean="0"/>
                  <a:t>优点：</a:t>
                </a:r>
                <a:endParaRPr lang="en-US" altLang="zh-CN" sz="1400" dirty="0" smtClean="0"/>
              </a:p>
              <a:p>
                <a:pPr marL="0" indent="0">
                  <a:buNone/>
                </a:pPr>
                <a:r>
                  <a:rPr lang="zh-CN" altLang="en-US" sz="1400" dirty="0" smtClean="0"/>
                  <a:t>多尺度</a:t>
                </a:r>
                <a:endParaRPr lang="en-US" altLang="zh-CN" sz="1400" dirty="0" smtClean="0"/>
              </a:p>
              <a:p>
                <a:pPr marL="0" indent="0">
                  <a:buNone/>
                </a:pPr>
                <a:r>
                  <a:rPr lang="zh-CN" altLang="en-US" sz="1400" dirty="0" smtClean="0"/>
                  <a:t>反应了观测变量时域分布的相似性</a:t>
                </a:r>
                <a:endParaRPr lang="zh-CN" altLang="zh-CN" sz="1400" dirty="0"/>
              </a:p>
              <a:p>
                <a:r>
                  <a:rPr lang="zh-CN" altLang="en-US" sz="1400" dirty="0" smtClean="0"/>
                  <a:t>缺点：</a:t>
                </a:r>
                <a:endParaRPr lang="en-US" altLang="zh-CN" sz="1400" dirty="0" smtClean="0"/>
              </a:p>
              <a:p>
                <a:pPr marL="0" indent="0">
                  <a:buNone/>
                </a:pPr>
                <a:r>
                  <a:rPr lang="zh-CN" altLang="en-US" sz="1400" dirty="0" smtClean="0"/>
                  <a:t>只有标量值，缺乏细节信息</a:t>
                </a:r>
                <a:endParaRPr lang="en-US" altLang="zh-CN" sz="1400" dirty="0" smtClean="0"/>
              </a:p>
              <a:p>
                <a:pPr marL="0" indent="0">
                  <a:buNone/>
                </a:pPr>
                <a:r>
                  <a:rPr lang="zh-CN" altLang="en-US" sz="1400" dirty="0" smtClean="0"/>
                  <a:t>需要较长时间数据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22" t="-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156-9A05-4FBB-95F3-C65FF062D6FD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内容占位符 7"/>
          <p:cNvPicPr>
            <a:picLocks noChangeAspect="1"/>
          </p:cNvPicPr>
          <p:nvPr/>
        </p:nvPicPr>
        <p:blipFill rotWithShape="1">
          <a:blip r:embed="rId3"/>
          <a:srcRect r="22392" b="15750"/>
          <a:stretch/>
        </p:blipFill>
        <p:spPr bwMode="auto">
          <a:xfrm>
            <a:off x="3538107" y="2955291"/>
            <a:ext cx="4770346" cy="3902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491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PPCA</a:t>
            </a:r>
            <a:r>
              <a:rPr lang="zh-CN" altLang="en-US" dirty="0"/>
              <a:t>的理论解释和</a:t>
            </a:r>
            <a:r>
              <a:rPr lang="zh-CN" altLang="en-US" dirty="0" smtClean="0"/>
              <a:t>仿真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sz="1600" dirty="0"/>
                  <a:t>系统：</a:t>
                </a:r>
                <a:endParaRPr lang="en-US" altLang="zh-CN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hlinkClick r:id="" action="ppaction://noaction"/>
                        </a:rPr>
                        <m:t>𝜇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hlinkClick r:id="" action="ppaction://noaction"/>
                        </a:rPr>
                        <m:t>𝜖</m:t>
                      </m:r>
                    </m:oMath>
                  </m:oMathPara>
                </a14:m>
                <a:endParaRPr lang="zh-CN" altLang="zh-CN" sz="1600" dirty="0"/>
              </a:p>
              <a:p>
                <a:pPr marL="0" indent="0">
                  <a:buNone/>
                </a:pPr>
                <a:r>
                  <a:rPr lang="zh-CN" altLang="zh-CN" sz="1600" dirty="0"/>
                  <a:t>参数：</a:t>
                </a:r>
                <a:r>
                  <a:rPr lang="en-US" altLang="zh-CN" sz="1600" dirty="0"/>
                  <a:t>W</a:t>
                </a:r>
                <a:r>
                  <a:rPr lang="zh-CN" altLang="zh-CN" sz="16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zh-CN" altLang="zh-CN" sz="1600" dirty="0"/>
              </a:p>
              <a:p>
                <a:pPr marL="0" indent="0">
                  <a:buNone/>
                </a:pPr>
                <a:r>
                  <a:rPr lang="zh-CN" altLang="zh-CN" sz="1600" dirty="0"/>
                  <a:t>高斯噪声：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hlinkClick r:id="" action="ppaction://noaction"/>
                      </a:rPr>
                      <m:t>𝑁</m:t>
                    </m:r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</m:oMath>
                </a14:m>
                <a:endParaRPr lang="zh-CN" altLang="zh-CN" sz="1600" dirty="0"/>
              </a:p>
              <a:p>
                <a:pPr marL="0" indent="0">
                  <a:buNone/>
                </a:pPr>
                <a:r>
                  <a:rPr lang="zh-CN" altLang="zh-CN" sz="1600" dirty="0"/>
                  <a:t>输入（隐变量）：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</m:oMath>
                </a14:m>
                <a:endParaRPr lang="zh-CN" altLang="zh-CN" sz="1600" dirty="0"/>
              </a:p>
              <a:p>
                <a:pPr marL="0" indent="0">
                  <a:buNone/>
                </a:pPr>
                <a:r>
                  <a:rPr lang="zh-CN" altLang="zh-CN" sz="1600" dirty="0"/>
                  <a:t>则可求得对应的输出（观测变量）：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WW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</m:oMath>
                </a14:m>
                <a:endParaRPr lang="zh-CN" altLang="zh-CN" sz="1600" dirty="0"/>
              </a:p>
              <a:p>
                <a:pPr marL="0" indent="0">
                  <a:buNone/>
                </a:pPr>
                <a:r>
                  <a:rPr lang="zh-CN" altLang="zh-CN" sz="1600" dirty="0"/>
                  <a:t>时变系统：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600" dirty="0" smtClean="0"/>
              </a:p>
              <a:p>
                <a:pPr marL="0" indent="0">
                  <a:buNone/>
                </a:pPr>
                <a:r>
                  <a:rPr lang="zh-CN" altLang="en-US" sz="1600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1600" dirty="0" smtClean="0"/>
                  <a:t>或者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1600" dirty="0" smtClean="0"/>
                  <a:t>变化的幅度和速度越大，不同长度的数据建立的模型之间的相似度就越低。</a:t>
                </a:r>
                <a:endParaRPr lang="zh-CN" altLang="zh-CN" sz="1600" dirty="0"/>
              </a:p>
              <a:p>
                <a:endParaRPr lang="zh-CN" altLang="en-US" sz="16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70" t="-538" r="-2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156-9A05-4FBB-95F3-C65FF062D6FD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71600" y="4743039"/>
            <a:ext cx="6400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Tipping M E, Bishop C M. Probabilistic principal component analysis[J]. Journal of the Royal Statistical Society: Series B (Statistical Methodology), 1999, 61(3): 611-622.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01230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设定初始</a:t>
                </a:r>
                <a:r>
                  <a:rPr lang="zh-CN" altLang="en-US" sz="1600" dirty="0"/>
                  <a:t>的</a:t>
                </a:r>
                <a:r>
                  <a:rPr lang="en-US" altLang="zh-CN" sz="1600" dirty="0" smtClean="0"/>
                  <a:t>W</a:t>
                </a:r>
                <a:r>
                  <a:rPr lang="zh-CN" altLang="en-US" sz="1600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hlinkClick r:id="" action="ppaction://noaction"/>
                      </a:rPr>
                      <m:t>𝜇</m:t>
                    </m:r>
                  </m:oMath>
                </a14:m>
                <a:r>
                  <a:rPr lang="zh-CN" altLang="en-US" sz="1600" dirty="0" smtClean="0"/>
                  <a:t>，每过一段时间在参数上加上某一固定强度的高斯噪声</a:t>
                </a:r>
                <a:endParaRPr lang="en-US" altLang="zh-CN" sz="1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sz="1600" dirty="0"/>
              </a:p>
              <a:p>
                <a:endParaRPr lang="zh-CN" altLang="en-US" sz="16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156-9A05-4FBB-95F3-C65FF062D6FD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04032"/>
            <a:ext cx="4356227" cy="3401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093" y="3307080"/>
            <a:ext cx="4676267" cy="3398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7810535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自定义 1">
      <a:dk1>
        <a:srgbClr val="5D0CFF"/>
      </a:dk1>
      <a:lt1>
        <a:srgbClr val="001428"/>
      </a:lt1>
      <a:dk2>
        <a:srgbClr val="95FF95"/>
      </a:dk2>
      <a:lt2>
        <a:srgbClr val="001428"/>
      </a:lt2>
      <a:accent1>
        <a:srgbClr val="00CC99"/>
      </a:accent1>
      <a:accent2>
        <a:srgbClr val="007825"/>
      </a:accent2>
      <a:accent3>
        <a:srgbClr val="AAB4AA"/>
      </a:accent3>
      <a:accent4>
        <a:srgbClr val="DADADA"/>
      </a:accent4>
      <a:accent5>
        <a:srgbClr val="AAE2CA"/>
      </a:accent5>
      <a:accent6>
        <a:srgbClr val="006C20"/>
      </a:accent6>
      <a:hlink>
        <a:srgbClr val="9966FF"/>
      </a:hlink>
      <a:folHlink>
        <a:srgbClr val="99CCFF"/>
      </a:folHlink>
    </a:clrScheme>
    <a:fontScheme name="Mapl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A6E7A6B5-397B-4DEA-A228-B2FFFCD23BCE}" vid="{A21A23D5-5700-41A7-8791-AB62C9A350AD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课件">
  <a:themeElements>
    <a:clrScheme name="自定义 1">
      <a:dk1>
        <a:srgbClr val="5D0CFF"/>
      </a:dk1>
      <a:lt1>
        <a:srgbClr val="001428"/>
      </a:lt1>
      <a:dk2>
        <a:srgbClr val="95FF95"/>
      </a:dk2>
      <a:lt2>
        <a:srgbClr val="001428"/>
      </a:lt2>
      <a:accent1>
        <a:srgbClr val="00CC99"/>
      </a:accent1>
      <a:accent2>
        <a:srgbClr val="007825"/>
      </a:accent2>
      <a:accent3>
        <a:srgbClr val="AAB4AA"/>
      </a:accent3>
      <a:accent4>
        <a:srgbClr val="DADADA"/>
      </a:accent4>
      <a:accent5>
        <a:srgbClr val="AAE2CA"/>
      </a:accent5>
      <a:accent6>
        <a:srgbClr val="006C20"/>
      </a:accent6>
      <a:hlink>
        <a:srgbClr val="9966FF"/>
      </a:hlink>
      <a:folHlink>
        <a:srgbClr val="99CCFF"/>
      </a:folHlink>
    </a:clrScheme>
    <a:fontScheme name="Mapl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件" id="{6FF00354-C558-488B-8DBE-C44598A767B1}" vid="{0F79B92B-DFFF-429E-853A-00AD7C9E705A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1885</TotalTime>
  <Words>336</Words>
  <Application>Microsoft Office PowerPoint</Application>
  <PresentationFormat>全屏显示(4:3)</PresentationFormat>
  <Paragraphs>124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宋体</vt:lpstr>
      <vt:lpstr>Arial</vt:lpstr>
      <vt:lpstr>Calibri</vt:lpstr>
      <vt:lpstr>Cambria Math</vt:lpstr>
      <vt:lpstr>Times New Roman</vt:lpstr>
      <vt:lpstr>Wingdings</vt:lpstr>
      <vt:lpstr>主题1</vt:lpstr>
      <vt:lpstr>自定义设计方案</vt:lpstr>
      <vt:lpstr>课件</vt:lpstr>
      <vt:lpstr>1_自定义设计方案</vt:lpstr>
      <vt:lpstr>模型相似度总结</vt:lpstr>
      <vt:lpstr>提纲</vt:lpstr>
      <vt:lpstr>MSI简介</vt:lpstr>
      <vt:lpstr>问题与改进</vt:lpstr>
      <vt:lpstr>改进MSI的物理含义</vt:lpstr>
      <vt:lpstr>改进MSI的物理含义</vt:lpstr>
      <vt:lpstr>相似度饱和曲线</vt:lpstr>
      <vt:lpstr>基于PPCA的理论解释和仿真</vt:lpstr>
      <vt:lpstr>仿真</vt:lpstr>
      <vt:lpstr>高炉炉况的分析</vt:lpstr>
    </vt:vector>
  </TitlesOfParts>
  <Company>清华大学自动化系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庞人铭</dc:creator>
  <cp:lastModifiedBy>庞人铭</cp:lastModifiedBy>
  <cp:revision>93</cp:revision>
  <dcterms:created xsi:type="dcterms:W3CDTF">2016-10-31T06:01:00Z</dcterms:created>
  <dcterms:modified xsi:type="dcterms:W3CDTF">2016-11-20T03:09:20Z</dcterms:modified>
</cp:coreProperties>
</file>