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92" r:id="rId4"/>
    <p:sldId id="293" r:id="rId5"/>
    <p:sldId id="266" r:id="rId6"/>
    <p:sldId id="269" r:id="rId7"/>
    <p:sldId id="296" r:id="rId8"/>
    <p:sldId id="286" r:id="rId9"/>
    <p:sldId id="294" r:id="rId10"/>
    <p:sldId id="260" r:id="rId11"/>
    <p:sldId id="268" r:id="rId12"/>
    <p:sldId id="271" r:id="rId13"/>
    <p:sldId id="276" r:id="rId14"/>
    <p:sldId id="280" r:id="rId15"/>
    <p:sldId id="287" r:id="rId16"/>
    <p:sldId id="283" r:id="rId17"/>
    <p:sldId id="284" r:id="rId18"/>
    <p:sldId id="288" r:id="rId19"/>
    <p:sldId id="272" r:id="rId20"/>
    <p:sldId id="278" r:id="rId21"/>
    <p:sldId id="277" r:id="rId22"/>
    <p:sldId id="279" r:id="rId23"/>
    <p:sldId id="273" r:id="rId24"/>
    <p:sldId id="289" r:id="rId25"/>
    <p:sldId id="274" r:id="rId26"/>
    <p:sldId id="295" r:id="rId27"/>
    <p:sldId id="290" r:id="rId28"/>
    <p:sldId id="291" r:id="rId29"/>
    <p:sldId id="257" r:id="rId30"/>
    <p:sldId id="275"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00" autoAdjust="0"/>
  </p:normalViewPr>
  <p:slideViewPr>
    <p:cSldViewPr snapToGrid="0">
      <p:cViewPr varScale="1">
        <p:scale>
          <a:sx n="55" d="100"/>
          <a:sy n="55" d="100"/>
        </p:scale>
        <p:origin x="1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响应叶老师很久以前的号召，来给大家做一个关于大数据的汇报</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a:t>
            </a:fld>
            <a:endParaRPr lang="zh-CN" altLang="en-US"/>
          </a:p>
        </p:txBody>
      </p:sp>
    </p:spTree>
    <p:extLst>
      <p:ext uri="{BB962C8B-B14F-4D97-AF65-F5344CB8AC3E}">
        <p14:creationId xmlns:p14="http://schemas.microsoft.com/office/powerpoint/2010/main" val="419690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12</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331839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15</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个，成为人们津津乐道的话题。第二年罗斯柴尔德再接再厉，成功预测第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18</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28</a:t>
            </a:fld>
            <a:endParaRPr lang="zh-CN" altLang="en-US"/>
          </a:p>
        </p:txBody>
      </p:sp>
    </p:spTree>
    <p:extLst>
      <p:ext uri="{BB962C8B-B14F-4D97-AF65-F5344CB8AC3E}">
        <p14:creationId xmlns:p14="http://schemas.microsoft.com/office/powerpoint/2010/main" val="173199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今天所要讲的内容主要分为以下几个方面</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a:t>
            </a:fld>
            <a:endParaRPr lang="zh-CN" altLang="en-US"/>
          </a:p>
        </p:txBody>
      </p:sp>
    </p:spTree>
    <p:extLst>
      <p:ext uri="{BB962C8B-B14F-4D97-AF65-F5344CB8AC3E}">
        <p14:creationId xmlns:p14="http://schemas.microsoft.com/office/powerpoint/2010/main" val="21273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a:t>
            </a:r>
            <a:r>
              <a:rPr lang="en-US" altLang="zh-CN" dirty="0" smtClean="0"/>
              <a:t>big data</a:t>
            </a:r>
            <a:r>
              <a:rPr lang="zh-CN" altLang="en-US" dirty="0" smtClean="0"/>
              <a:t>），是指无法在可承受的时间范围内用常规软件工具进行捕捉、管理和处理的数据集合。</a:t>
            </a:r>
            <a:endParaRPr lang="en-US" altLang="zh-CN" dirty="0" smtClean="0"/>
          </a:p>
          <a:p>
            <a:r>
              <a:rPr lang="en-US" altLang="zh-CN" dirty="0" smtClean="0"/>
              <a:t>IDC</a:t>
            </a:r>
            <a:r>
              <a:rPr lang="zh-CN" altLang="en-US" dirty="0" smtClean="0"/>
              <a:t>是国际数据公司的简称</a:t>
            </a:r>
            <a:endParaRPr lang="en-US" altLang="zh-CN" dirty="0" smtClean="0"/>
          </a:p>
          <a:p>
            <a:r>
              <a:rPr lang="zh-CN" altLang="en-US" dirty="0" smtClean="0"/>
              <a:t>第二个定义则强调了从大数据中挖掘价值的重要性</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3</a:t>
            </a:fld>
            <a:endParaRPr lang="zh-CN" altLang="en-US"/>
          </a:p>
        </p:txBody>
      </p:sp>
    </p:spTree>
    <p:extLst>
      <p:ext uri="{BB962C8B-B14F-4D97-AF65-F5344CB8AC3E}">
        <p14:creationId xmlns:p14="http://schemas.microsoft.com/office/powerpoint/2010/main" val="38667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35349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当然，大数据的“大”的标准也不是一成不变的</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5</a:t>
            </a:fld>
            <a:endParaRPr lang="zh-CN" altLang="en-US"/>
          </a:p>
        </p:txBody>
      </p:sp>
    </p:spTree>
    <p:extLst>
      <p:ext uri="{BB962C8B-B14F-4D97-AF65-F5344CB8AC3E}">
        <p14:creationId xmlns:p14="http://schemas.microsoft.com/office/powerpoint/2010/main" val="152961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endParaRPr lang="en-US" altLang="zh-CN" dirty="0" smtClean="0"/>
          </a:p>
          <a:p>
            <a:endParaRPr lang="en-US" dirty="0" smtClean="0"/>
          </a:p>
          <a:p>
            <a:r>
              <a:rPr lang="zh-CN" altLang="en-US" dirty="0" smtClean="0"/>
              <a:t>这里不得不提一下众所周知的摩尔定律。</a:t>
            </a:r>
            <a:endParaRPr lang="en-US" altLang="zh-CN" dirty="0" smtClean="0"/>
          </a:p>
          <a:p>
            <a:endParaRPr lang="en-US" dirty="0" smtClean="0"/>
          </a:p>
          <a:p>
            <a:r>
              <a:rPr lang="zh-CN" altLang="en-US" dirty="0" smtClean="0"/>
              <a:t>摩尔定律：当价格不变时，集成电路上可容纳的元器件的数目，约每隔</a:t>
            </a:r>
            <a:r>
              <a:rPr lang="en-US" altLang="zh-CN" dirty="0" smtClean="0"/>
              <a:t>18-24</a:t>
            </a:r>
            <a:r>
              <a:rPr lang="zh-CN" altLang="en-US" dirty="0" smtClean="0"/>
              <a:t>个月便会增加一倍，性能也将提升一倍。换言之，每一美元所能买到的电脑性能，将每隔</a:t>
            </a:r>
            <a:r>
              <a:rPr lang="en-US" altLang="zh-CN" dirty="0" smtClean="0"/>
              <a:t>18-24</a:t>
            </a:r>
            <a:r>
              <a:rPr lang="zh-CN" altLang="en-US" dirty="0" smtClean="0"/>
              <a:t>个月翻一倍以上。</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7</a:t>
            </a:fld>
            <a:endParaRPr lang="zh-CN" altLang="en-US"/>
          </a:p>
        </p:txBody>
      </p:sp>
    </p:spTree>
    <p:extLst>
      <p:ext uri="{BB962C8B-B14F-4D97-AF65-F5344CB8AC3E}">
        <p14:creationId xmlns:p14="http://schemas.microsoft.com/office/powerpoint/2010/main" val="16375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10</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2BBAEBF-BE66-4E2C-9370-0926B416DEB1}"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C0C32C-5D90-472A-A226-5C679B3F204F}"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22005-96A2-40CB-9293-C3FB710C2B70}"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F407D3-8C1D-4BA5-85F5-0E61EF2042B8}"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EE926AB-E578-4B44-A971-98EBD2D2EB5E}" type="datetime1">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019552-1A8E-4F2D-ABB7-35125C9AD181}"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92ECB9-5344-4ACF-A64D-AE1A7D06B8D9}" type="datetime1">
              <a:rPr lang="zh-CN" altLang="en-US" smtClean="0"/>
              <a:t>2015/10/14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6DD144-4302-4655-ABAE-28068F22CE48}" type="datetime1">
              <a:rPr lang="zh-CN" altLang="en-US" smtClean="0"/>
              <a:t>2015/10/14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1CDBC-B9DC-45C0-AA57-D78E7F0C06AC}" type="datetime1">
              <a:rPr lang="zh-CN" altLang="en-US" smtClean="0"/>
              <a:t>2015/10/14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ED8DB7-E8AC-472B-87AD-B50E193817FC}"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A2C582-93D7-4C24-B34F-F8DFFB8F37E9}" type="datetime1">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03A77-ACCF-4B33-8524-EA4C5F3E7323}" type="datetime1">
              <a:rPr lang="zh-CN" altLang="en-US" smtClean="0"/>
              <a:t>2015/10/14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0" y="782774"/>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数据的案例</a:t>
            </a:r>
            <a:endParaRPr lang="en-US" altLang="zh-CN" b="1" dirty="0" smtClean="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14186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谷歌预测流感，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美国第三大零售商塔吉特，通过分析所有女性客户购买记录，可以“猜出”哪些是孕妇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出预产期后，就能抢先一步，将孕妇装、婴儿床等折扣券寄给客户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14</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15</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Tree>
    <p:extLst>
      <p:ext uri="{BB962C8B-B14F-4D97-AF65-F5344CB8AC3E}">
        <p14:creationId xmlns:p14="http://schemas.microsoft.com/office/powerpoint/2010/main" val="59684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17</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en-US" altLang="zh-CN" dirty="0"/>
              <a:t>2013</a:t>
            </a:r>
            <a:r>
              <a:rPr lang="zh-CN" altLang="en-US" dirty="0"/>
              <a:t>年，微软纽约研究院的经济学家大卫</a:t>
            </a:r>
            <a:r>
              <a:rPr lang="en-US" altLang="zh-CN" dirty="0"/>
              <a:t>•</a:t>
            </a:r>
            <a:r>
              <a:rPr lang="zh-CN" altLang="en-US" dirty="0"/>
              <a:t>罗斯柴尔德（</a:t>
            </a:r>
            <a:r>
              <a:rPr lang="en-US" altLang="zh-CN" dirty="0"/>
              <a:t>David Rothschild</a:t>
            </a:r>
            <a:r>
              <a:rPr lang="zh-CN" altLang="en-US" dirty="0"/>
              <a:t>）利用大数据成功预测</a:t>
            </a:r>
            <a:r>
              <a:rPr lang="en-US" altLang="zh-CN" dirty="0"/>
              <a:t>24</a:t>
            </a:r>
            <a:r>
              <a:rPr lang="zh-CN" altLang="en-US" dirty="0"/>
              <a:t>个奥斯卡奖项中的</a:t>
            </a:r>
            <a:r>
              <a:rPr lang="en-US" altLang="zh-CN" dirty="0"/>
              <a:t>19</a:t>
            </a:r>
            <a:r>
              <a:rPr lang="zh-CN" altLang="en-US" dirty="0"/>
              <a:t>个，成为人们津津乐道的话题。第二年罗斯柴尔德再接再厉，成功预测第</a:t>
            </a:r>
            <a:r>
              <a:rPr lang="en-US" altLang="zh-CN" dirty="0"/>
              <a:t>86</a:t>
            </a:r>
            <a:r>
              <a:rPr lang="zh-CN" altLang="en-US" dirty="0"/>
              <a:t>届奥斯卡金像奖颁奖典礼</a:t>
            </a:r>
            <a:r>
              <a:rPr lang="en-US" altLang="zh-CN" dirty="0"/>
              <a:t>24</a:t>
            </a:r>
            <a:r>
              <a:rPr lang="zh-CN" altLang="en-US" dirty="0"/>
              <a:t>个奖项中的</a:t>
            </a:r>
            <a:r>
              <a:rPr lang="en-US" altLang="zh-CN" dirty="0"/>
              <a:t>21</a:t>
            </a:r>
            <a:r>
              <a:rPr lang="zh-CN" altLang="en-US" dirty="0"/>
              <a:t>个，继续向人们展示现代科技的神奇魔力。</a:t>
            </a:r>
          </a:p>
          <a:p>
            <a:r>
              <a:rPr lang="zh-CN" altLang="en-US" dirty="0" smtClean="0"/>
              <a:t>罗</a:t>
            </a:r>
            <a:r>
              <a:rPr lang="zh-CN" altLang="en-US" dirty="0"/>
              <a:t>斯柴尔德通过收集投票数据、预测市场数据、基础数据和用户生成数据，如赌博市场、好莱坞证券交易所等大量公开数据建立预测模型</a:t>
            </a:r>
            <a:r>
              <a:rPr lang="zh-CN" altLang="en-US" dirty="0" smtClean="0"/>
              <a:t>。</a:t>
            </a:r>
            <a:endParaRPr lang="en-US" altLang="zh-CN" dirty="0" smtClean="0"/>
          </a:p>
          <a:p>
            <a:r>
              <a:rPr lang="zh-CN" altLang="en-US" dirty="0" smtClean="0"/>
              <a:t>他们</a:t>
            </a:r>
            <a:r>
              <a:rPr lang="zh-CN" altLang="en-US" dirty="0"/>
              <a:t>和</a:t>
            </a:r>
            <a:r>
              <a:rPr lang="en-US" altLang="zh-CN" dirty="0"/>
              <a:t>Office</a:t>
            </a:r>
            <a:r>
              <a:rPr lang="zh-CN" altLang="en-US" dirty="0"/>
              <a:t>部门合作开发了</a:t>
            </a:r>
            <a:r>
              <a:rPr lang="en-US" altLang="zh-CN" dirty="0"/>
              <a:t>Excel App 『Oscars Ballot Predictor』</a:t>
            </a:r>
            <a:r>
              <a:rPr lang="zh-CN" altLang="en-US" dirty="0"/>
              <a:t>，帮助实现动态数据的挖掘</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b="1" dirty="0" smtClean="0"/>
              <a:t>大数据的处理框架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a:t>
            </a:r>
            <a:r>
              <a:rPr lang="zh-CN" altLang="en-US" dirty="0"/>
              <a:t>的</a:t>
            </a:r>
            <a:r>
              <a:rPr lang="zh-CN" altLang="en-US" dirty="0" smtClean="0"/>
              <a:t>案例</a:t>
            </a:r>
            <a:endParaRPr lang="en-US" altLang="zh-CN" dirty="0" smtClean="0"/>
          </a:p>
          <a:p>
            <a:r>
              <a:rPr lang="zh-CN" altLang="en-US" dirty="0" smtClean="0"/>
              <a:t>大</a:t>
            </a:r>
            <a:r>
              <a:rPr lang="zh-CN" altLang="en-US" dirty="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a:t>
            </a:r>
            <a:r>
              <a:rPr lang="zh-CN" altLang="zh-CN" dirty="0" smtClean="0"/>
              <a:t>过滤</a:t>
            </a:r>
            <a:r>
              <a:rPr lang="zh-CN" altLang="en-US" dirty="0" smtClean="0"/>
              <a:t>（推荐）</a:t>
            </a:r>
            <a:endParaRPr lang="zh-CN" altLang="zh-CN" dirty="0"/>
          </a:p>
          <a:p>
            <a:r>
              <a:rPr lang="zh-CN" altLang="zh-CN" dirty="0"/>
              <a:t>主题</a:t>
            </a:r>
            <a:r>
              <a:rPr lang="zh-CN" altLang="zh-CN" dirty="0" smtClean="0"/>
              <a:t>模型</a:t>
            </a:r>
            <a:r>
              <a:rPr lang="zh-CN" altLang="en-US" dirty="0" smtClean="0"/>
              <a:t>（文本分析）</a:t>
            </a:r>
            <a:endParaRPr lang="zh-CN" altLang="zh-CN" dirty="0"/>
          </a:p>
          <a:p>
            <a:r>
              <a:rPr lang="zh-CN" altLang="zh-CN" dirty="0"/>
              <a:t>深度</a:t>
            </a:r>
            <a:r>
              <a:rPr lang="zh-CN" altLang="zh-CN" dirty="0" smtClean="0"/>
              <a:t>学习</a:t>
            </a:r>
            <a:r>
              <a:rPr lang="zh-CN" altLang="en-US" dirty="0" smtClean="0"/>
              <a:t>（图像、语音）</a:t>
            </a:r>
            <a:endParaRPr lang="zh-CN" altLang="zh-CN" dirty="0"/>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25</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社交媒体</a:t>
            </a:r>
          </a:p>
          <a:p>
            <a:r>
              <a:rPr lang="zh-CN" altLang="en-US" dirty="0"/>
              <a:t>电子商务</a:t>
            </a:r>
          </a:p>
          <a:p>
            <a:r>
              <a:rPr lang="zh-CN" altLang="en-US" dirty="0"/>
              <a:t>金融</a:t>
            </a:r>
          </a:p>
          <a:p>
            <a:r>
              <a:rPr lang="zh-CN" altLang="en-US" dirty="0"/>
              <a:t>健康医疗</a:t>
            </a:r>
          </a:p>
          <a:p>
            <a:r>
              <a:rPr lang="zh-CN" altLang="en-US" dirty="0"/>
              <a:t>电力</a:t>
            </a:r>
          </a:p>
          <a:p>
            <a:r>
              <a:rPr lang="zh-CN" altLang="en-US" dirty="0"/>
              <a:t>交通</a:t>
            </a:r>
          </a:p>
          <a:p>
            <a:r>
              <a:rPr lang="zh-CN" altLang="en-US" dirty="0"/>
              <a:t>电子</a:t>
            </a:r>
            <a:r>
              <a:rPr lang="zh-CN" altLang="en-US" dirty="0" smtClean="0"/>
              <a:t>政务</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26</a:t>
            </a:fld>
            <a:endParaRPr lang="zh-CN" altLang="en-US"/>
          </a:p>
        </p:txBody>
      </p:sp>
    </p:spTree>
    <p:extLst>
      <p:ext uri="{BB962C8B-B14F-4D97-AF65-F5344CB8AC3E}">
        <p14:creationId xmlns:p14="http://schemas.microsoft.com/office/powerpoint/2010/main" val="198470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6070" y="522679"/>
            <a:ext cx="612584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大数据在健康医疗方面</a:t>
            </a:r>
            <a:r>
              <a:rPr sz="3200" b="1" spc="-15" dirty="0">
                <a:solidFill>
                  <a:srgbClr val="464653"/>
                </a:solidFill>
                <a:latin typeface="Microsoft YaHei UI"/>
                <a:cs typeface="Microsoft YaHei UI"/>
              </a:rPr>
              <a:t>的</a:t>
            </a:r>
            <a:r>
              <a:rPr sz="3200" b="1" dirty="0">
                <a:solidFill>
                  <a:srgbClr val="464653"/>
                </a:solidFill>
                <a:latin typeface="Microsoft YaHei UI"/>
                <a:cs typeface="Microsoft YaHei UI"/>
              </a:rPr>
              <a:t>应用</a:t>
            </a:r>
            <a:r>
              <a:rPr sz="3200" b="1" spc="-15" dirty="0">
                <a:solidFill>
                  <a:srgbClr val="464653"/>
                </a:solidFill>
                <a:latin typeface="Microsoft YaHei UI"/>
                <a:cs typeface="Microsoft YaHei UI"/>
              </a:rPr>
              <a:t>场</a:t>
            </a:r>
            <a:r>
              <a:rPr sz="3200" b="1" dirty="0">
                <a:solidFill>
                  <a:srgbClr val="464653"/>
                </a:solidFill>
                <a:latin typeface="Microsoft YaHei UI"/>
                <a:cs typeface="Microsoft YaHei UI"/>
              </a:rPr>
              <a:t>景</a:t>
            </a:r>
            <a:endParaRPr sz="3200" dirty="0">
              <a:latin typeface="Microsoft YaHei UI"/>
              <a:cs typeface="Microsoft YaHei UI"/>
            </a:endParaRPr>
          </a:p>
        </p:txBody>
      </p:sp>
      <p:sp>
        <p:nvSpPr>
          <p:cNvPr id="6" name="object 6"/>
          <p:cNvSpPr txBox="1"/>
          <p:nvPr/>
        </p:nvSpPr>
        <p:spPr>
          <a:xfrm>
            <a:off x="1896070" y="1188746"/>
            <a:ext cx="9299372" cy="5157470"/>
          </a:xfrm>
          <a:prstGeom prst="rect">
            <a:avLst/>
          </a:prstGeom>
        </p:spPr>
        <p:txBody>
          <a:bodyPr vert="horz" wrap="square" lIns="0" tIns="0" rIns="0" bIns="0" rtlCol="0">
            <a:noAutofit/>
          </a:bodyPr>
          <a:lstStyle/>
          <a:p>
            <a:pPr marL="104139">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临床操作</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比较效果研究</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临床决策支持系统</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医疗数据透明度</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远程病人监控</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对病人档案的先进</a:t>
            </a:r>
            <a:r>
              <a:rPr sz="1400" spc="-15" dirty="0">
                <a:solidFill>
                  <a:srgbClr val="464653"/>
                </a:solidFill>
                <a:latin typeface="Microsoft YaHei UI"/>
                <a:cs typeface="Microsoft YaHei UI"/>
              </a:rPr>
              <a:t>分</a:t>
            </a:r>
            <a:r>
              <a:rPr sz="1400" dirty="0">
                <a:solidFill>
                  <a:srgbClr val="464653"/>
                </a:solidFill>
                <a:latin typeface="Microsoft YaHei UI"/>
                <a:cs typeface="Microsoft YaHei UI"/>
              </a:rPr>
              <a:t>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付款</a:t>
            </a:r>
            <a:r>
              <a:rPr spc="-10" dirty="0">
                <a:latin typeface="Gill Sans MT"/>
                <a:cs typeface="Gill Sans MT"/>
              </a:rPr>
              <a:t>/</a:t>
            </a:r>
            <a:r>
              <a:rPr dirty="0">
                <a:latin typeface="Microsoft YaHei UI"/>
                <a:cs typeface="Microsoft YaHei UI"/>
              </a:rPr>
              <a:t>定价</a:t>
            </a:r>
          </a:p>
          <a:p>
            <a:pPr marL="378460">
              <a:spcBef>
                <a:spcPts val="34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自动化系统</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基于卫生经济学和</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效研</a:t>
            </a:r>
            <a:r>
              <a:rPr sz="1400" spc="-15" dirty="0">
                <a:solidFill>
                  <a:srgbClr val="464653"/>
                </a:solidFill>
                <a:latin typeface="Microsoft YaHei UI"/>
                <a:cs typeface="Microsoft YaHei UI"/>
              </a:rPr>
              <a:t>究</a:t>
            </a:r>
            <a:r>
              <a:rPr sz="1400" dirty="0">
                <a:solidFill>
                  <a:srgbClr val="464653"/>
                </a:solidFill>
                <a:latin typeface="Microsoft YaHei UI"/>
                <a:cs typeface="Microsoft YaHei UI"/>
              </a:rPr>
              <a:t>的定</a:t>
            </a:r>
            <a:r>
              <a:rPr sz="1400" spc="-15" dirty="0">
                <a:solidFill>
                  <a:srgbClr val="464653"/>
                </a:solidFill>
                <a:latin typeface="Microsoft YaHei UI"/>
                <a:cs typeface="Microsoft YaHei UI"/>
              </a:rPr>
              <a:t>价</a:t>
            </a:r>
            <a:r>
              <a:rPr sz="1400" dirty="0">
                <a:solidFill>
                  <a:srgbClr val="464653"/>
                </a:solidFill>
                <a:latin typeface="Microsoft YaHei UI"/>
                <a:cs typeface="Microsoft YaHei UI"/>
              </a:rPr>
              <a:t>计划</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研发</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预测建模</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提高临床试验设计</a:t>
            </a:r>
            <a:r>
              <a:rPr sz="1400" spc="-15" dirty="0">
                <a:solidFill>
                  <a:srgbClr val="464653"/>
                </a:solidFill>
                <a:latin typeface="Microsoft YaHei UI"/>
                <a:cs typeface="Microsoft YaHei UI"/>
              </a:rPr>
              <a:t>的</a:t>
            </a:r>
            <a:r>
              <a:rPr sz="1400" dirty="0">
                <a:solidFill>
                  <a:srgbClr val="464653"/>
                </a:solidFill>
                <a:latin typeface="Microsoft YaHei UI"/>
                <a:cs typeface="Microsoft YaHei UI"/>
              </a:rPr>
              <a:t>统计</a:t>
            </a:r>
            <a:r>
              <a:rPr sz="1400" spc="-15" dirty="0">
                <a:solidFill>
                  <a:srgbClr val="464653"/>
                </a:solidFill>
                <a:latin typeface="Microsoft YaHei UI"/>
                <a:cs typeface="Microsoft YaHei UI"/>
              </a:rPr>
              <a:t>工</a:t>
            </a:r>
            <a:r>
              <a:rPr sz="1400" dirty="0">
                <a:solidFill>
                  <a:srgbClr val="464653"/>
                </a:solidFill>
                <a:latin typeface="Microsoft YaHei UI"/>
                <a:cs typeface="Microsoft YaHei UI"/>
              </a:rPr>
              <a:t>具和</a:t>
            </a:r>
            <a:r>
              <a:rPr sz="1400" spc="-15" dirty="0">
                <a:solidFill>
                  <a:srgbClr val="464653"/>
                </a:solidFill>
                <a:latin typeface="Microsoft YaHei UI"/>
                <a:cs typeface="Microsoft YaHei UI"/>
              </a:rPr>
              <a:t>算</a:t>
            </a:r>
            <a:r>
              <a:rPr sz="1400" dirty="0">
                <a:solidFill>
                  <a:srgbClr val="464653"/>
                </a:solidFill>
                <a:latin typeface="Microsoft YaHei UI"/>
                <a:cs typeface="Microsoft YaHei UI"/>
              </a:rPr>
              <a:t>法</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临床实验数据的分析</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个性化治疗</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疾病模式的分析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新的商业模式</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汇总患者的临床记</a:t>
            </a:r>
            <a:r>
              <a:rPr sz="1400" spc="-15" dirty="0">
                <a:solidFill>
                  <a:srgbClr val="464653"/>
                </a:solidFill>
                <a:latin typeface="Microsoft YaHei UI"/>
                <a:cs typeface="Microsoft YaHei UI"/>
              </a:rPr>
              <a:t>录</a:t>
            </a:r>
            <a:r>
              <a:rPr sz="1400" dirty="0">
                <a:solidFill>
                  <a:srgbClr val="464653"/>
                </a:solidFill>
                <a:latin typeface="Microsoft YaHei UI"/>
                <a:cs typeface="Microsoft YaHei UI"/>
              </a:rPr>
              <a:t>和医</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保险</a:t>
            </a:r>
            <a:r>
              <a:rPr sz="1400" spc="-15" dirty="0">
                <a:solidFill>
                  <a:srgbClr val="464653"/>
                </a:solidFill>
                <a:latin typeface="Microsoft YaHei UI"/>
                <a:cs typeface="Microsoft YaHei UI"/>
              </a:rPr>
              <a:t>数</a:t>
            </a:r>
            <a:r>
              <a:rPr sz="1400" dirty="0">
                <a:solidFill>
                  <a:srgbClr val="464653"/>
                </a:solidFill>
                <a:latin typeface="Microsoft YaHei UI"/>
                <a:cs typeface="Microsoft YaHei UI"/>
              </a:rPr>
              <a:t>据集</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smtClean="0">
                <a:solidFill>
                  <a:srgbClr val="464653"/>
                </a:solidFill>
                <a:latin typeface="Microsoft YaHei UI"/>
                <a:cs typeface="Microsoft YaHei UI"/>
              </a:rPr>
              <a:t>网络平台和社区</a:t>
            </a:r>
            <a:endParaRPr lang="en-US" dirty="0">
              <a:latin typeface="Microsoft YaHei UI"/>
              <a:cs typeface="Microsoft YaHei UI"/>
            </a:endParaRPr>
          </a:p>
          <a:p>
            <a:pPr marL="104139">
              <a:spcBef>
                <a:spcPts val="365"/>
              </a:spcBef>
              <a:tabLst>
                <a:tab pos="377825" algn="l"/>
              </a:tabLst>
            </a:pPr>
            <a:r>
              <a:rPr lang="zh-CN" altLang="en-US" sz="1350" spc="5" dirty="0">
                <a:solidFill>
                  <a:srgbClr val="727CA3"/>
                </a:solidFill>
                <a:latin typeface="Wingdings 3"/>
                <a:cs typeface="Wingdings 3"/>
              </a:rPr>
              <a:t></a:t>
            </a:r>
            <a:r>
              <a:rPr lang="zh-CN" altLang="en-US" sz="1350" spc="5" dirty="0">
                <a:solidFill>
                  <a:srgbClr val="727CA3"/>
                </a:solidFill>
                <a:latin typeface="Times New Roman"/>
                <a:cs typeface="Times New Roman"/>
              </a:rPr>
              <a:t>	</a:t>
            </a:r>
            <a:r>
              <a:rPr lang="zh-CN" altLang="en-US" spc="5" dirty="0" smtClean="0">
                <a:latin typeface="Microsoft YaHei UI" panose="020B0503020204020204" pitchFamily="34" charset="-122"/>
                <a:ea typeface="Microsoft YaHei UI" panose="020B0503020204020204" pitchFamily="34" charset="-122"/>
                <a:cs typeface="Microsoft YaHei UI"/>
              </a:rPr>
              <a:t>公众健康</a:t>
            </a:r>
            <a:endParaRPr lang="zh-CN" altLang="en-US"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833047" y="1209295"/>
            <a:ext cx="4370173" cy="5136921"/>
          </a:xfrm>
          <a:prstGeom prst="rect">
            <a:avLst/>
          </a:prstGeom>
          <a:blipFill>
            <a:blip r:embed="rId2"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34943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00669" y="208110"/>
            <a:ext cx="10515600" cy="1325563"/>
          </a:xfrm>
          <a:prstGeom prst="rect">
            <a:avLst/>
          </a:prstGeom>
        </p:spPr>
        <p:txBody>
          <a:bodyPr vert="horz" wrap="square" lIns="0" tIns="0" rIns="0" bIns="0" rtlCol="0" anchor="ctr">
            <a:noAutofit/>
          </a:bodyPr>
          <a:lstStyle/>
          <a:p>
            <a:pPr marL="12700">
              <a:lnSpc>
                <a:spcPct val="100000"/>
              </a:lnSpc>
            </a:pPr>
            <a:r>
              <a:rPr sz="3200" b="1" dirty="0">
                <a:solidFill>
                  <a:srgbClr val="464653"/>
                </a:solidFill>
                <a:latin typeface="Microsoft YaHei UI"/>
                <a:cs typeface="Microsoft YaHei UI"/>
              </a:rPr>
              <a:t>案例：</a:t>
            </a:r>
            <a:r>
              <a:rPr sz="3200" b="1" spc="-5" dirty="0">
                <a:solidFill>
                  <a:srgbClr val="464653"/>
                </a:solidFill>
                <a:latin typeface="Gill Sans MT"/>
                <a:cs typeface="Gill Sans MT"/>
              </a:rPr>
              <a:t>Ne</a:t>
            </a:r>
            <a:r>
              <a:rPr sz="3200" b="1" spc="-10" dirty="0">
                <a:solidFill>
                  <a:srgbClr val="464653"/>
                </a:solidFill>
                <a:latin typeface="Gill Sans MT"/>
                <a:cs typeface="Gill Sans MT"/>
              </a:rPr>
              <a:t>t</a:t>
            </a:r>
            <a:r>
              <a:rPr sz="3200" b="1" dirty="0">
                <a:solidFill>
                  <a:srgbClr val="464653"/>
                </a:solidFill>
                <a:latin typeface="Gill Sans MT"/>
                <a:cs typeface="Gill Sans MT"/>
              </a:rPr>
              <a:t>f</a:t>
            </a:r>
            <a:r>
              <a:rPr sz="3200" b="1" spc="-5" dirty="0">
                <a:solidFill>
                  <a:srgbClr val="464653"/>
                </a:solidFill>
                <a:latin typeface="Gill Sans MT"/>
                <a:cs typeface="Gill Sans MT"/>
              </a:rPr>
              <a:t>lix</a:t>
            </a:r>
            <a:r>
              <a:rPr sz="3200" b="1" dirty="0">
                <a:solidFill>
                  <a:srgbClr val="464653"/>
                </a:solidFill>
                <a:latin typeface="Microsoft YaHei UI"/>
                <a:cs typeface="Microsoft YaHei UI"/>
              </a:rPr>
              <a:t>大数据经</a:t>
            </a:r>
            <a:r>
              <a:rPr sz="3200" b="1" spc="-20" dirty="0">
                <a:solidFill>
                  <a:srgbClr val="464653"/>
                </a:solidFill>
                <a:latin typeface="Microsoft YaHei UI"/>
                <a:cs typeface="Microsoft YaHei UI"/>
              </a:rPr>
              <a:t>典</a:t>
            </a:r>
            <a:r>
              <a:rPr sz="3200" b="1" dirty="0">
                <a:solidFill>
                  <a:srgbClr val="464653"/>
                </a:solidFill>
                <a:latin typeface="Gill Sans MT"/>
                <a:cs typeface="Gill Sans MT"/>
              </a:rPr>
              <a:t>-</a:t>
            </a:r>
            <a:r>
              <a:rPr sz="3200" b="1" spc="-10" dirty="0">
                <a:solidFill>
                  <a:srgbClr val="464653"/>
                </a:solidFill>
                <a:latin typeface="Gill Sans MT"/>
                <a:cs typeface="Gill Sans MT"/>
              </a:rPr>
              <a:t>-</a:t>
            </a:r>
            <a:r>
              <a:rPr sz="3200" b="1" dirty="0">
                <a:solidFill>
                  <a:srgbClr val="464653"/>
                </a:solidFill>
                <a:latin typeface="Microsoft YaHei UI"/>
                <a:cs typeface="Microsoft YaHei UI"/>
              </a:rPr>
              <a:t>纸牌屋</a:t>
            </a:r>
            <a:endParaRPr sz="3200" dirty="0">
              <a:latin typeface="Microsoft YaHei UI"/>
              <a:cs typeface="Microsoft YaHei UI"/>
            </a:endParaRPr>
          </a:p>
        </p:txBody>
      </p:sp>
      <p:sp>
        <p:nvSpPr>
          <p:cNvPr id="5" name="object 5"/>
          <p:cNvSpPr/>
          <p:nvPr/>
        </p:nvSpPr>
        <p:spPr>
          <a:xfrm>
            <a:off x="5402766" y="3653943"/>
            <a:ext cx="4841993" cy="2656709"/>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800669" y="1504484"/>
            <a:ext cx="9203592" cy="4172576"/>
          </a:xfrm>
          <a:prstGeom prst="rect">
            <a:avLst/>
          </a:prstGeom>
        </p:spPr>
        <p:txBody>
          <a:bodyPr vert="horz" wrap="square" lIns="0" tIns="0" rIns="0" bIns="0" rtlCol="0">
            <a:noAutofit/>
          </a:bodyPr>
          <a:lstStyle/>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20" dirty="0" err="1" smtClean="0">
                <a:latin typeface="Microsoft YaHei UI"/>
                <a:cs typeface="Microsoft YaHei UI"/>
              </a:rPr>
              <a:t>作为世界上最大的在线影片租恁</a:t>
            </a:r>
            <a:r>
              <a:rPr sz="1600" spc="-15" dirty="0" err="1" smtClean="0">
                <a:latin typeface="Microsoft YaHei UI"/>
                <a:cs typeface="Microsoft YaHei UI"/>
              </a:rPr>
              <a:t>服务商</a:t>
            </a:r>
            <a:r>
              <a:rPr sz="1600" spc="-15" dirty="0" err="1">
                <a:latin typeface="Microsoft YaHei UI"/>
                <a:cs typeface="Microsoft YaHei UI"/>
              </a:rPr>
              <a:t>，</a:t>
            </a:r>
            <a:r>
              <a:rPr sz="1600" spc="-10" dirty="0" err="1">
                <a:latin typeface="Gill Sans MT"/>
                <a:cs typeface="Gill Sans MT"/>
              </a:rPr>
              <a:t>Netflix</a:t>
            </a:r>
            <a:r>
              <a:rPr sz="1600" spc="25" dirty="0">
                <a:latin typeface="Gill Sans MT"/>
                <a:cs typeface="Gill Sans MT"/>
              </a:rPr>
              <a:t> </a:t>
            </a:r>
            <a:r>
              <a:rPr sz="1600" spc="-20" dirty="0">
                <a:latin typeface="Microsoft YaHei UI"/>
                <a:cs typeface="Microsoft YaHei UI"/>
              </a:rPr>
              <a:t>在美国有</a:t>
            </a:r>
            <a:r>
              <a:rPr sz="1600" spc="-10" dirty="0">
                <a:latin typeface="Microsoft YaHei UI"/>
                <a:cs typeface="Microsoft YaHei UI"/>
              </a:rPr>
              <a:t> </a:t>
            </a:r>
            <a:r>
              <a:rPr sz="1600" spc="-5" dirty="0">
                <a:latin typeface="Gill Sans MT"/>
                <a:cs typeface="Gill Sans MT"/>
              </a:rPr>
              <a:t>2700</a:t>
            </a:r>
            <a:r>
              <a:rPr sz="1600" dirty="0">
                <a:latin typeface="Gill Sans MT"/>
                <a:cs typeface="Gill Sans MT"/>
              </a:rPr>
              <a:t> </a:t>
            </a:r>
            <a:r>
              <a:rPr sz="1600" spc="-20" dirty="0">
                <a:latin typeface="Microsoft YaHei UI"/>
                <a:cs typeface="Microsoft YaHei UI"/>
              </a:rPr>
              <a:t>万订阅用户，在全世界则有</a:t>
            </a:r>
            <a:r>
              <a:rPr sz="1600" spc="-5" dirty="0">
                <a:latin typeface="Microsoft YaHei UI"/>
                <a:cs typeface="Microsoft YaHei UI"/>
              </a:rPr>
              <a:t> </a:t>
            </a:r>
            <a:r>
              <a:rPr sz="1600" spc="-5" dirty="0">
                <a:latin typeface="Gill Sans MT"/>
                <a:cs typeface="Gill Sans MT"/>
              </a:rPr>
              <a:t>330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a:t>
            </a:r>
            <a:endParaRPr sz="1600" dirty="0">
              <a:latin typeface="Microsoft YaHei UI"/>
              <a:cs typeface="Microsoft YaHei UI"/>
            </a:endParaRPr>
          </a:p>
          <a:p>
            <a:pPr>
              <a:lnSpc>
                <a:spcPts val="600"/>
              </a:lnSpc>
            </a:pPr>
            <a:endParaRPr sz="600" dirty="0"/>
          </a:p>
          <a:p>
            <a:pPr marL="377825" marR="502666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每天用户在 </a:t>
            </a:r>
            <a:r>
              <a:rPr sz="1600" spc="-10" dirty="0">
                <a:latin typeface="Gill Sans MT"/>
                <a:cs typeface="Gill Sans MT"/>
              </a:rPr>
              <a:t>Netflix</a:t>
            </a:r>
            <a:r>
              <a:rPr sz="1600" spc="25" dirty="0">
                <a:latin typeface="Gill Sans MT"/>
                <a:cs typeface="Gill Sans MT"/>
              </a:rPr>
              <a:t> </a:t>
            </a:r>
            <a:r>
              <a:rPr sz="1600" spc="-20" dirty="0">
                <a:latin typeface="Microsoft YaHei UI"/>
                <a:cs typeface="Microsoft YaHei UI"/>
              </a:rPr>
              <a:t>上产生 </a:t>
            </a:r>
            <a:r>
              <a:rPr sz="1600" spc="-5" dirty="0">
                <a:latin typeface="Gill Sans MT"/>
                <a:cs typeface="Gill Sans MT"/>
              </a:rPr>
              <a:t>3000</a:t>
            </a:r>
            <a:r>
              <a:rPr sz="1600" dirty="0">
                <a:latin typeface="Gill Sans MT"/>
                <a:cs typeface="Gill Sans MT"/>
              </a:rPr>
              <a:t> </a:t>
            </a:r>
            <a:r>
              <a:rPr sz="1600" spc="-20" dirty="0">
                <a:latin typeface="Microsoft YaHei UI"/>
                <a:cs typeface="Microsoft YaHei UI"/>
              </a:rPr>
              <a:t>万多个行为，比如你暂停、回放 或者快进时都会产生一个行为，</a:t>
            </a:r>
            <a:r>
              <a:rPr sz="1600" spc="-5" dirty="0">
                <a:latin typeface="Microsoft YaHei UI"/>
                <a:cs typeface="Microsoft YaHei UI"/>
              </a:rPr>
              <a:t> </a:t>
            </a:r>
            <a:r>
              <a:rPr sz="1600" spc="-10" dirty="0">
                <a:latin typeface="Gill Sans MT"/>
                <a:cs typeface="Gill Sans MT"/>
              </a:rPr>
              <a:t>Netflix</a:t>
            </a:r>
            <a:r>
              <a:rPr sz="1600" spc="5" dirty="0">
                <a:latin typeface="Gill Sans MT"/>
                <a:cs typeface="Gill Sans MT"/>
              </a:rPr>
              <a:t> </a:t>
            </a:r>
            <a:r>
              <a:rPr sz="1600" spc="-20" dirty="0">
                <a:latin typeface="Microsoft YaHei UI"/>
                <a:cs typeface="Microsoft YaHei UI"/>
              </a:rPr>
              <a:t>的订阅用户每天还会给出</a:t>
            </a:r>
            <a:r>
              <a:rPr sz="1600" spc="-5" dirty="0">
                <a:latin typeface="Microsoft YaHei UI"/>
                <a:cs typeface="Microsoft YaHei UI"/>
              </a:rPr>
              <a:t> </a:t>
            </a:r>
            <a:r>
              <a:rPr sz="1600" spc="-5" dirty="0">
                <a:latin typeface="Gill Sans MT"/>
                <a:cs typeface="Gill Sans MT"/>
              </a:rPr>
              <a:t>40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万个评分，还会有</a:t>
            </a:r>
            <a:r>
              <a:rPr sz="1600" spc="15" dirty="0">
                <a:latin typeface="Microsoft YaHei UI"/>
                <a:cs typeface="Microsoft YaHei UI"/>
              </a:rPr>
              <a:t> </a:t>
            </a:r>
            <a:r>
              <a:rPr sz="1600" spc="-5" dirty="0">
                <a:latin typeface="Gill Sans MT"/>
                <a:cs typeface="Gill Sans MT"/>
              </a:rPr>
              <a:t>30</a:t>
            </a:r>
            <a:r>
              <a:rPr sz="1600" spc="-10" dirty="0">
                <a:latin typeface="Gill Sans MT"/>
                <a:cs typeface="Gill Sans MT"/>
              </a:rPr>
              <a:t>0 </a:t>
            </a:r>
            <a:r>
              <a:rPr sz="1600" spc="-20" dirty="0" err="1" smtClean="0">
                <a:latin typeface="Microsoft YaHei UI"/>
                <a:cs typeface="Microsoft YaHei UI"/>
              </a:rPr>
              <a:t>万次搜索请求</a:t>
            </a:r>
            <a:r>
              <a:rPr sz="1600" spc="-20" dirty="0" err="1">
                <a:latin typeface="Microsoft YaHei UI"/>
                <a:cs typeface="Microsoft YaHei UI"/>
              </a:rPr>
              <a:t>，</a:t>
            </a:r>
            <a:r>
              <a:rPr sz="1600" spc="-20" dirty="0" err="1" smtClean="0">
                <a:latin typeface="Microsoft YaHei UI"/>
                <a:cs typeface="Microsoft YaHei UI"/>
              </a:rPr>
              <a:t>询问剧集播放时间和</a:t>
            </a:r>
            <a:r>
              <a:rPr sz="1600" spc="-15" dirty="0" err="1" smtClean="0">
                <a:latin typeface="Microsoft YaHei UI"/>
                <a:cs typeface="Microsoft YaHei UI"/>
              </a:rPr>
              <a:t>设备</a:t>
            </a:r>
            <a:r>
              <a:rPr sz="1600" spc="-15"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482981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大数据分析表明用户很喜欢</a:t>
            </a:r>
            <a:r>
              <a:rPr sz="1600" spc="-5" dirty="0">
                <a:latin typeface="Microsoft YaHei UI"/>
                <a:cs typeface="Microsoft YaHei UI"/>
              </a:rPr>
              <a:t> </a:t>
            </a:r>
            <a:r>
              <a:rPr sz="1600" spc="-20" dirty="0" err="1">
                <a:latin typeface="Gill Sans MT"/>
                <a:cs typeface="Gill Sans MT"/>
              </a:rPr>
              <a:t>F</a:t>
            </a:r>
            <a:r>
              <a:rPr sz="1600" spc="-10" dirty="0" err="1">
                <a:latin typeface="Gill Sans MT"/>
                <a:cs typeface="Gill Sans MT"/>
              </a:rPr>
              <a:t>i</a:t>
            </a:r>
            <a:r>
              <a:rPr sz="1600" spc="-5" dirty="0" err="1">
                <a:latin typeface="Gill Sans MT"/>
                <a:cs typeface="Gill Sans MT"/>
              </a:rPr>
              <a:t>n</a:t>
            </a:r>
            <a:r>
              <a:rPr sz="1600" spc="-15" dirty="0" err="1">
                <a:latin typeface="Gill Sans MT"/>
                <a:cs typeface="Gill Sans MT"/>
              </a:rPr>
              <a:t>c</a:t>
            </a:r>
            <a:r>
              <a:rPr sz="1600" spc="-5" dirty="0" err="1">
                <a:latin typeface="Gill Sans MT"/>
                <a:cs typeface="Gill Sans MT"/>
              </a:rPr>
              <a:t>h</a:t>
            </a:r>
            <a:r>
              <a:rPr sz="1600" spc="-10" dirty="0" err="1">
                <a:latin typeface="Gill Sans MT"/>
                <a:cs typeface="Gill Sans MT"/>
              </a:rPr>
              <a:t>er</a:t>
            </a:r>
            <a:r>
              <a:rPr sz="1600" spc="-20" dirty="0" err="1">
                <a:latin typeface="Microsoft YaHei UI"/>
                <a:cs typeface="Microsoft YaHei UI"/>
              </a:rPr>
              <a:t>（社交网络、</a:t>
            </a:r>
            <a:r>
              <a:rPr sz="1600" spc="-20" dirty="0" err="1" smtClean="0">
                <a:latin typeface="Microsoft YaHei UI"/>
                <a:cs typeface="Microsoft YaHei UI"/>
              </a:rPr>
              <a:t>七宗罪的导</a:t>
            </a:r>
            <a:r>
              <a:rPr sz="1600" spc="-15" dirty="0" err="1" smtClean="0">
                <a:latin typeface="Microsoft YaHei UI"/>
                <a:cs typeface="Microsoft YaHei UI"/>
              </a:rPr>
              <a:t>演</a:t>
            </a:r>
            <a:r>
              <a:rPr sz="1600" spc="-15" dirty="0" smtClean="0">
                <a:latin typeface="Microsoft YaHei UI"/>
                <a:cs typeface="Microsoft YaHei UI"/>
              </a:rPr>
              <a:t>），</a:t>
            </a:r>
            <a:r>
              <a:rPr sz="1600" spc="-10" dirty="0">
                <a:latin typeface="Gill Sans MT"/>
                <a:cs typeface="Gill Sans MT"/>
              </a:rPr>
              <a:t>S</a:t>
            </a:r>
            <a:r>
              <a:rPr sz="1600" spc="-5" dirty="0">
                <a:latin typeface="Gill Sans MT"/>
                <a:cs typeface="Gill Sans MT"/>
              </a:rPr>
              <a:t>p</a:t>
            </a:r>
            <a:r>
              <a:rPr sz="1600" spc="-10" dirty="0">
                <a:latin typeface="Gill Sans MT"/>
                <a:cs typeface="Gill Sans MT"/>
              </a:rPr>
              <a:t>a</a:t>
            </a:r>
            <a:r>
              <a:rPr sz="1600" spc="-15" dirty="0">
                <a:latin typeface="Gill Sans MT"/>
                <a:cs typeface="Gill Sans MT"/>
              </a:rPr>
              <a:t>c</a:t>
            </a:r>
            <a:r>
              <a:rPr sz="1600" spc="-35" dirty="0">
                <a:latin typeface="Gill Sans MT"/>
                <a:cs typeface="Gill Sans MT"/>
              </a:rPr>
              <a:t>e</a:t>
            </a:r>
            <a:r>
              <a:rPr sz="1600" spc="-10" dirty="0">
                <a:latin typeface="Gill Sans MT"/>
                <a:cs typeface="Gill Sans MT"/>
              </a:rPr>
              <a:t>y</a:t>
            </a:r>
            <a:r>
              <a:rPr sz="1600" spc="5" dirty="0">
                <a:latin typeface="Gill Sans MT"/>
                <a:cs typeface="Gill Sans MT"/>
              </a:rPr>
              <a:t> </a:t>
            </a:r>
            <a:r>
              <a:rPr sz="1600" spc="-20" dirty="0" err="1" smtClean="0">
                <a:latin typeface="Microsoft YaHei UI"/>
                <a:cs typeface="Microsoft YaHei UI"/>
              </a:rPr>
              <a:t>主演的片子表现都</a:t>
            </a:r>
            <a:r>
              <a:rPr sz="1600" spc="-15" dirty="0" err="1" smtClean="0">
                <a:latin typeface="Microsoft YaHei UI"/>
                <a:cs typeface="Microsoft YaHei UI"/>
              </a:rPr>
              <a:t>不错</a:t>
            </a:r>
            <a:r>
              <a:rPr sz="1600" spc="-15" dirty="0" err="1">
                <a:latin typeface="Microsoft YaHei UI"/>
                <a:cs typeface="Microsoft YaHei UI"/>
              </a:rPr>
              <a:t>，</a:t>
            </a:r>
            <a:r>
              <a:rPr sz="1600" spc="-10" dirty="0" err="1">
                <a:latin typeface="Microsoft YaHei UI"/>
                <a:cs typeface="Microsoft YaHei UI"/>
              </a:rPr>
              <a:t>还</a:t>
            </a:r>
            <a:r>
              <a:rPr sz="1600" spc="-20" dirty="0" err="1">
                <a:latin typeface="Microsoft YaHei UI"/>
                <a:cs typeface="Microsoft YaHei UI"/>
              </a:rPr>
              <a:t>知道</a:t>
            </a:r>
            <a:r>
              <a:rPr sz="1600" spc="-10" dirty="0" err="1">
                <a:latin typeface="Microsoft YaHei UI"/>
                <a:cs typeface="Microsoft YaHei UI"/>
              </a:rPr>
              <a:t>英</a:t>
            </a:r>
            <a:r>
              <a:rPr sz="1600" spc="-20" dirty="0" err="1">
                <a:latin typeface="Microsoft YaHei UI"/>
                <a:cs typeface="Microsoft YaHei UI"/>
              </a:rPr>
              <a:t>剧版的</a:t>
            </a:r>
            <a:r>
              <a:rPr sz="1600" spc="-10" dirty="0" err="1">
                <a:latin typeface="Microsoft YaHei UI"/>
                <a:cs typeface="Microsoft YaHei UI"/>
              </a:rPr>
              <a:t>《</a:t>
            </a:r>
            <a:r>
              <a:rPr sz="1600" spc="-20" dirty="0" err="1">
                <a:latin typeface="Microsoft YaHei UI"/>
                <a:cs typeface="Microsoft YaHei UI"/>
              </a:rPr>
              <a:t>纸牌</a:t>
            </a:r>
            <a:r>
              <a:rPr sz="1600" spc="-10" dirty="0" err="1">
                <a:latin typeface="Microsoft YaHei UI"/>
                <a:cs typeface="Microsoft YaHei UI"/>
              </a:rPr>
              <a:t>屋</a:t>
            </a:r>
            <a:r>
              <a:rPr sz="1600" spc="-20" dirty="0" err="1" smtClean="0">
                <a:latin typeface="Microsoft YaHei UI"/>
                <a:cs typeface="Microsoft YaHei UI"/>
              </a:rPr>
              <a:t>》很受欢迎</a:t>
            </a:r>
            <a:r>
              <a:rPr lang="zh-CN" altLang="en-US" sz="1600" spc="-20" dirty="0" smtClean="0">
                <a:latin typeface="Microsoft YaHei UI"/>
                <a:cs typeface="Microsoft YaHei UI"/>
              </a:rPr>
              <a:t>，</a:t>
            </a:r>
            <a:r>
              <a:rPr sz="1600" spc="-20" dirty="0" err="1" smtClean="0">
                <a:latin typeface="Microsoft YaHei UI"/>
                <a:cs typeface="Microsoft YaHei UI"/>
              </a:rPr>
              <a:t>三者的交集表明</a:t>
            </a:r>
            <a:r>
              <a:rPr lang="zh-CN" altLang="en-US" sz="1600" spc="-20" dirty="0" smtClean="0">
                <a:latin typeface="Microsoft YaHei UI"/>
                <a:cs typeface="Microsoft YaHei UI"/>
              </a:rPr>
              <a:t>，</a:t>
            </a:r>
            <a:r>
              <a:rPr sz="1600" b="1" spc="-15" dirty="0" err="1" smtClean="0">
                <a:solidFill>
                  <a:srgbClr val="FF0000"/>
                </a:solidFill>
                <a:latin typeface="Microsoft YaHei UI"/>
                <a:cs typeface="Microsoft YaHei UI"/>
              </a:rPr>
              <a:t>该剧一定会火</a:t>
            </a:r>
            <a:r>
              <a:rPr sz="1600" b="1" spc="-20"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10" dirty="0">
                <a:latin typeface="Gill Sans MT"/>
                <a:cs typeface="Gill Sans MT"/>
              </a:rPr>
              <a:t>Netfli</a:t>
            </a:r>
            <a:r>
              <a:rPr sz="1600" spc="-5" dirty="0">
                <a:latin typeface="Gill Sans MT"/>
                <a:cs typeface="Gill Sans MT"/>
              </a:rPr>
              <a:t>x</a:t>
            </a:r>
            <a:r>
              <a:rPr sz="1600" spc="-20" dirty="0">
                <a:latin typeface="Microsoft YaHei UI"/>
                <a:cs typeface="Microsoft YaHei UI"/>
              </a:rPr>
              <a:t>有一套独特的计算方法， </a:t>
            </a:r>
            <a:r>
              <a:rPr sz="1600" spc="-20" dirty="0" err="1">
                <a:latin typeface="Microsoft YaHei UI"/>
                <a:cs typeface="Microsoft YaHei UI"/>
              </a:rPr>
              <a:t>用户的行为、喜好，</a:t>
            </a:r>
            <a:r>
              <a:rPr sz="1600" spc="-20" dirty="0" err="1" smtClean="0">
                <a:latin typeface="Microsoft YaHei UI" panose="020B0503020204020204" pitchFamily="34" charset="-122"/>
                <a:ea typeface="Microsoft YaHei UI" panose="020B0503020204020204" pitchFamily="34" charset="-122"/>
                <a:cs typeface="Microsoft YaHei UI"/>
              </a:rPr>
              <a:t>最终都演变</a:t>
            </a:r>
            <a:r>
              <a:rPr lang="zh-CN" altLang="en-US" sz="1600" spc="-20" dirty="0" smtClean="0">
                <a:latin typeface="Microsoft YaHei UI" panose="020B0503020204020204" pitchFamily="34" charset="-122"/>
                <a:ea typeface="Microsoft YaHei UI" panose="020B0503020204020204" pitchFamily="34" charset="-122"/>
                <a:cs typeface="Microsoft YaHei UI"/>
              </a:rPr>
              <a:t>成数据，成为它决策的依据。</a:t>
            </a:r>
            <a:endParaRPr sz="1600"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402465" y="1218831"/>
            <a:ext cx="4832636" cy="2371941"/>
          </a:xfrm>
          <a:prstGeom prst="rect">
            <a:avLst/>
          </a:prstGeom>
          <a:blipFill>
            <a:blip r:embed="rId4"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9930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大数据的必要性</a:t>
            </a:r>
          </a:p>
          <a:p>
            <a:pPr marL="0" indent="0">
              <a:buNone/>
            </a:pPr>
            <a:r>
              <a:rPr lang="zh-CN" altLang="en-US" dirty="0"/>
              <a:t>大数据已经证明了效果提升</a:t>
            </a:r>
          </a:p>
          <a:p>
            <a:pPr marL="0" indent="0">
              <a:buNone/>
            </a:pPr>
            <a:r>
              <a:rPr lang="zh-CN" altLang="en-US" dirty="0"/>
              <a:t>图像， 语音领域， 公开竞赛</a:t>
            </a:r>
          </a:p>
          <a:p>
            <a:pPr marL="0" indent="0">
              <a:buNone/>
            </a:pPr>
            <a:r>
              <a:rPr lang="zh-CN" altLang="en-US" dirty="0"/>
              <a:t>广告点击</a:t>
            </a:r>
          </a:p>
          <a:p>
            <a:pPr marL="0" indent="0">
              <a:buNone/>
            </a:pPr>
            <a:r>
              <a:rPr lang="zh-CN" altLang="en-US" dirty="0"/>
              <a:t>自然语言理解（小范围）</a:t>
            </a:r>
          </a:p>
          <a:p>
            <a:r>
              <a:rPr lang="zh-CN" altLang="en-US" dirty="0"/>
              <a:t>解决真实场景问题需要大数据</a:t>
            </a:r>
          </a:p>
          <a:p>
            <a:pPr marL="0" indent="0">
              <a:buNone/>
            </a:pPr>
            <a:r>
              <a:rPr lang="zh-CN" altLang="en-US" dirty="0"/>
              <a:t>行为预估</a:t>
            </a:r>
          </a:p>
          <a:p>
            <a:pPr marL="0" indent="0">
              <a:buNone/>
            </a:pPr>
            <a:r>
              <a:rPr lang="zh-CN" altLang="en-US" dirty="0" smtClean="0"/>
              <a:t>获取，分析，预测</a:t>
            </a:r>
            <a:endParaRPr lang="zh-CN" altLang="en-US" dirty="0"/>
          </a:p>
          <a:p>
            <a:pPr marL="0" indent="0">
              <a:buNone/>
            </a:pPr>
            <a:r>
              <a:rPr lang="zh-CN" altLang="en-US" dirty="0"/>
              <a:t>人机交互</a:t>
            </a:r>
          </a:p>
          <a:p>
            <a:pPr marL="0" indent="0">
              <a:buNone/>
            </a:pPr>
            <a:r>
              <a:rPr lang="zh-CN" altLang="en-US" dirty="0" smtClean="0"/>
              <a:t>识别，理解，反馈</a:t>
            </a:r>
            <a:endParaRPr lang="zh-CN" altLang="en-US" dirty="0"/>
          </a:p>
          <a:p>
            <a:pPr marL="0" indent="0">
              <a:buNone/>
            </a:pPr>
            <a:r>
              <a:rPr lang="zh-CN" altLang="en-US" dirty="0"/>
              <a:t>智能控制</a:t>
            </a:r>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微软雅黑" pitchFamily="34" charset="-122"/>
                <a:ea typeface="微软雅黑" pitchFamily="34" charset="-122"/>
              </a:rPr>
              <a:t>What is Big Data</a:t>
            </a:r>
            <a:r>
              <a:rPr lang="en-US" altLang="zh-CN" dirty="0" smtClean="0">
                <a:solidFill>
                  <a:srgbClr val="000000"/>
                </a:solidFill>
                <a:latin typeface="微软雅黑" pitchFamily="34" charset="-122"/>
                <a:ea typeface="微软雅黑" pitchFamily="34" charset="-122"/>
              </a:rPr>
              <a:t>?</a:t>
            </a:r>
            <a:endParaRPr lang="zh-CN" altLang="en-US" dirty="0"/>
          </a:p>
        </p:txBody>
      </p:sp>
      <p:sp>
        <p:nvSpPr>
          <p:cNvPr id="3" name="内容占位符 2"/>
          <p:cNvSpPr>
            <a:spLocks noGrp="1"/>
          </p:cNvSpPr>
          <p:nvPr>
            <p:ph idx="1"/>
          </p:nvPr>
        </p:nvSpPr>
        <p:spPr/>
        <p:txBody>
          <a:bodyPr>
            <a:normAutofit fontScale="92500"/>
          </a:bodyPr>
          <a:lstStyle/>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Wiki: </a:t>
            </a:r>
            <a:r>
              <a:rPr lang="en-US" altLang="zh-CN"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r>
              <a:rPr lang="en-US" altLang="zh-CN" kern="0" dirty="0" smtClean="0">
                <a:solidFill>
                  <a:srgbClr val="000000"/>
                </a:solidFill>
                <a:latin typeface="微软雅黑" pitchFamily="34" charset="-122"/>
                <a:ea typeface="微软雅黑" pitchFamily="34" charset="-122"/>
              </a:rPr>
              <a:t>.</a:t>
            </a:r>
            <a:endParaRPr lang="en-US" altLang="zh-CN"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IDC: </a:t>
            </a:r>
            <a:r>
              <a:rPr lang="en-US" altLang="zh-CN"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t>
            </a:r>
            <a:r>
              <a:rPr lang="en-US" altLang="zh-CN" kern="0" dirty="0" smtClean="0">
                <a:solidFill>
                  <a:srgbClr val="000000"/>
                </a:solidFill>
                <a:latin typeface="微软雅黑" pitchFamily="34" charset="-122"/>
                <a:ea typeface="微软雅黑" pitchFamily="34" charset="-122"/>
              </a:rPr>
              <a:t>analysis.</a:t>
            </a:r>
            <a:endParaRPr lang="en-US" altLang="zh-CN" kern="0" dirty="0">
              <a:solidFill>
                <a:srgbClr val="000000"/>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45511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30</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a:latin typeface="+mn-ea"/>
              </a:rPr>
              <a:t>大数据不仅来源于谷歌、百度等厂商，工业领域也在源源不断地产生数据，其规模可能比网络服务厂商还大。飞机汽轮机压缩器叶片的监控数据为</a:t>
            </a:r>
            <a:r>
              <a:rPr lang="en-US" altLang="zh-CN" dirty="0">
                <a:latin typeface="+mn-ea"/>
              </a:rPr>
              <a:t>588GB/</a:t>
            </a:r>
            <a:r>
              <a:rPr lang="zh-CN" altLang="en-US" dirty="0">
                <a:latin typeface="+mn-ea"/>
              </a:rPr>
              <a:t>天，是世界最大的微博公司（</a:t>
            </a:r>
            <a:r>
              <a:rPr lang="en-US" altLang="zh-CN" dirty="0">
                <a:latin typeface="+mn-ea"/>
              </a:rPr>
              <a:t>Twitter</a:t>
            </a:r>
            <a:r>
              <a:rPr lang="zh-CN" altLang="en-US" dirty="0">
                <a:latin typeface="+mn-ea"/>
              </a:rPr>
              <a:t>）每天产生数据（</a:t>
            </a:r>
            <a:r>
              <a:rPr lang="en-US" altLang="zh-CN" dirty="0">
                <a:latin typeface="+mn-ea"/>
              </a:rPr>
              <a:t>80GB</a:t>
            </a:r>
            <a:r>
              <a:rPr lang="zh-CN" altLang="en-US" dirty="0">
                <a:latin typeface="+mn-ea"/>
              </a:rPr>
              <a:t>）的</a:t>
            </a:r>
            <a:r>
              <a:rPr lang="en-US" altLang="zh-CN" dirty="0">
                <a:latin typeface="+mn-ea"/>
              </a:rPr>
              <a:t>7</a:t>
            </a:r>
            <a:r>
              <a:rPr lang="zh-CN" altLang="en-US" dirty="0">
                <a:latin typeface="+mn-ea"/>
              </a:rPr>
              <a:t>倍。制造业是数据分析的广阔天地，应充分挖掘工业领域大数据的价值。</a:t>
            </a:r>
          </a:p>
          <a:p>
            <a:pPr>
              <a:lnSpc>
                <a:spcPct val="160000"/>
              </a:lnSpc>
            </a:pPr>
            <a:r>
              <a:rPr lang="zh-CN" altLang="en-US" dirty="0">
                <a:latin typeface="+mn-ea"/>
              </a:rPr>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latin typeface="+mn-ea"/>
              </a:rPr>
              <a:t>PB</a:t>
            </a:r>
            <a:r>
              <a:rPr lang="zh-CN" altLang="en-US" dirty="0">
                <a:latin typeface="+mn-ea"/>
              </a:rPr>
              <a:t>级或</a:t>
            </a:r>
            <a:r>
              <a:rPr lang="en-US" altLang="zh-CN" dirty="0">
                <a:latin typeface="+mn-ea"/>
              </a:rPr>
              <a:t>EB</a:t>
            </a:r>
            <a:r>
              <a:rPr lang="zh-CN" altLang="en-US" dirty="0">
                <a:latin typeface="+mn-ea"/>
              </a:rPr>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31</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64653"/>
                </a:solidFill>
                <a:latin typeface="Microsoft YaHei UI"/>
                <a:cs typeface="Microsoft YaHei UI"/>
              </a:rPr>
              <a:t>大数据的</a:t>
            </a:r>
            <a:r>
              <a:rPr lang="zh-CN" altLang="en-US" dirty="0" smtClean="0">
                <a:solidFill>
                  <a:srgbClr val="464653"/>
                </a:solidFill>
                <a:latin typeface="Microsoft YaHei UI"/>
                <a:cs typeface="Microsoft YaHei UI"/>
              </a:rPr>
              <a:t>特点</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4</a:t>
            </a:fld>
            <a:endParaRPr lang="zh-CN" altLang="en-US"/>
          </a:p>
        </p:txBody>
      </p:sp>
      <p:sp>
        <p:nvSpPr>
          <p:cNvPr id="23" name="object 5"/>
          <p:cNvSpPr/>
          <p:nvPr/>
        </p:nvSpPr>
        <p:spPr>
          <a:xfrm>
            <a:off x="1526691" y="4079296"/>
            <a:ext cx="3766353" cy="50163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5"/>
          <p:cNvSpPr/>
          <p:nvPr/>
        </p:nvSpPr>
        <p:spPr>
          <a:xfrm>
            <a:off x="1490630" y="2091107"/>
            <a:ext cx="3819353" cy="501637"/>
          </a:xfrm>
          <a:prstGeom prst="rect">
            <a:avLst/>
          </a:prstGeom>
          <a:blipFill>
            <a:blip r:embed="rId3" cstate="print"/>
            <a:stretch>
              <a:fillRect/>
            </a:stretch>
          </a:blipFill>
        </p:spPr>
        <p:txBody>
          <a:bodyPr wrap="square" lIns="0" tIns="0" rIns="0" bIns="0" rtlCol="0">
            <a:noAutofit/>
          </a:bodyPr>
          <a:lstStyle/>
          <a:p>
            <a:endParaRPr/>
          </a:p>
        </p:txBody>
      </p:sp>
      <p:sp>
        <p:nvSpPr>
          <p:cNvPr id="25" name="object 6"/>
          <p:cNvSpPr/>
          <p:nvPr/>
        </p:nvSpPr>
        <p:spPr>
          <a:xfrm>
            <a:off x="1455693" y="2056176"/>
            <a:ext cx="3898895" cy="571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7"/>
          <p:cNvSpPr txBox="1"/>
          <p:nvPr/>
        </p:nvSpPr>
        <p:spPr>
          <a:xfrm>
            <a:off x="2472169" y="2211960"/>
            <a:ext cx="1935002"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dirty="0">
              <a:latin typeface="Arial Black"/>
              <a:cs typeface="Arial Black"/>
            </a:endParaRPr>
          </a:p>
        </p:txBody>
      </p:sp>
      <p:sp>
        <p:nvSpPr>
          <p:cNvPr id="27" name="object 8"/>
          <p:cNvSpPr/>
          <p:nvPr/>
        </p:nvSpPr>
        <p:spPr>
          <a:xfrm>
            <a:off x="6378789" y="2102338"/>
            <a:ext cx="3724197" cy="501637"/>
          </a:xfrm>
          <a:prstGeom prst="rect">
            <a:avLst/>
          </a:prstGeom>
          <a:blipFill>
            <a:blip r:embed="rId5" cstate="print"/>
            <a:stretch>
              <a:fillRect/>
            </a:stretch>
          </a:blipFill>
        </p:spPr>
        <p:txBody>
          <a:bodyPr wrap="square" lIns="0" tIns="0" rIns="0" bIns="0" rtlCol="0">
            <a:noAutofit/>
          </a:bodyPr>
          <a:lstStyle/>
          <a:p>
            <a:endParaRPr/>
          </a:p>
        </p:txBody>
      </p:sp>
      <p:sp>
        <p:nvSpPr>
          <p:cNvPr id="28" name="object 9"/>
          <p:cNvSpPr/>
          <p:nvPr/>
        </p:nvSpPr>
        <p:spPr>
          <a:xfrm>
            <a:off x="6336127" y="2067407"/>
            <a:ext cx="3801784" cy="571500"/>
          </a:xfrm>
          <a:prstGeom prst="rect">
            <a:avLst/>
          </a:prstGeom>
          <a:blipFill>
            <a:blip r:embed="rId6" cstate="print"/>
            <a:stretch>
              <a:fillRect/>
            </a:stretch>
          </a:blipFill>
        </p:spPr>
        <p:txBody>
          <a:bodyPr wrap="square" lIns="0" tIns="0" rIns="0" bIns="0" rtlCol="0">
            <a:noAutofit/>
          </a:bodyPr>
          <a:lstStyle/>
          <a:p>
            <a:endParaRPr/>
          </a:p>
        </p:txBody>
      </p:sp>
      <p:sp>
        <p:nvSpPr>
          <p:cNvPr id="29" name="object 10"/>
          <p:cNvSpPr txBox="1"/>
          <p:nvPr/>
        </p:nvSpPr>
        <p:spPr>
          <a:xfrm>
            <a:off x="6815662" y="2177827"/>
            <a:ext cx="1852224"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a:latin typeface="Arial Black"/>
              <a:cs typeface="Arial Black"/>
            </a:endParaRPr>
          </a:p>
        </p:txBody>
      </p:sp>
      <p:sp>
        <p:nvSpPr>
          <p:cNvPr id="31" name="object 12"/>
          <p:cNvSpPr/>
          <p:nvPr/>
        </p:nvSpPr>
        <p:spPr>
          <a:xfrm>
            <a:off x="1526690" y="4044999"/>
            <a:ext cx="3766353" cy="570230"/>
          </a:xfrm>
          <a:prstGeom prst="rect">
            <a:avLst/>
          </a:prstGeom>
          <a:blipFill>
            <a:blip r:embed="rId7" cstate="print"/>
            <a:stretch>
              <a:fillRect/>
            </a:stretch>
          </a:blipFill>
        </p:spPr>
        <p:txBody>
          <a:bodyPr wrap="square" lIns="0" tIns="0" rIns="0" bIns="0" rtlCol="0">
            <a:noAutofit/>
          </a:bodyPr>
          <a:lstStyle/>
          <a:p>
            <a:endParaRPr/>
          </a:p>
        </p:txBody>
      </p:sp>
      <p:sp>
        <p:nvSpPr>
          <p:cNvPr id="32" name="object 13"/>
          <p:cNvSpPr txBox="1"/>
          <p:nvPr/>
        </p:nvSpPr>
        <p:spPr>
          <a:xfrm>
            <a:off x="2048096" y="4201844"/>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endParaRPr sz="1600" dirty="0">
              <a:latin typeface="Microsoft YaHei UI"/>
              <a:cs typeface="Microsoft YaHei UI"/>
            </a:endParaRPr>
          </a:p>
        </p:txBody>
      </p:sp>
      <p:sp>
        <p:nvSpPr>
          <p:cNvPr id="33" name="object 14"/>
          <p:cNvSpPr/>
          <p:nvPr/>
        </p:nvSpPr>
        <p:spPr>
          <a:xfrm>
            <a:off x="6404028" y="4062945"/>
            <a:ext cx="3698958" cy="501637"/>
          </a:xfrm>
          <a:prstGeom prst="rect">
            <a:avLst/>
          </a:prstGeom>
          <a:blipFill>
            <a:blip r:embed="rId8" cstate="print"/>
            <a:stretch>
              <a:fillRect/>
            </a:stretch>
          </a:blipFill>
        </p:spPr>
        <p:txBody>
          <a:bodyPr wrap="square" lIns="0" tIns="0" rIns="0" bIns="0" rtlCol="0">
            <a:noAutofit/>
          </a:bodyPr>
          <a:lstStyle/>
          <a:p>
            <a:endParaRPr/>
          </a:p>
        </p:txBody>
      </p:sp>
      <p:sp>
        <p:nvSpPr>
          <p:cNvPr id="34" name="object 15"/>
          <p:cNvSpPr/>
          <p:nvPr/>
        </p:nvSpPr>
        <p:spPr>
          <a:xfrm>
            <a:off x="6361889" y="4029283"/>
            <a:ext cx="3776020" cy="570230"/>
          </a:xfrm>
          <a:prstGeom prst="rect">
            <a:avLst/>
          </a:prstGeom>
          <a:blipFill>
            <a:blip r:embed="rId9" cstate="print"/>
            <a:stretch>
              <a:fillRect/>
            </a:stretch>
          </a:blipFill>
        </p:spPr>
        <p:txBody>
          <a:bodyPr wrap="square" lIns="0" tIns="0" rIns="0" bIns="0" rtlCol="0">
            <a:noAutofit/>
          </a:bodyPr>
          <a:lstStyle/>
          <a:p>
            <a:endParaRPr/>
          </a:p>
        </p:txBody>
      </p:sp>
      <p:sp>
        <p:nvSpPr>
          <p:cNvPr id="35" name="object 16"/>
          <p:cNvSpPr txBox="1"/>
          <p:nvPr/>
        </p:nvSpPr>
        <p:spPr>
          <a:xfrm>
            <a:off x="7270899" y="4217508"/>
            <a:ext cx="1960867"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dirty="0">
              <a:latin typeface="Arial Black"/>
              <a:cs typeface="Arial Black"/>
            </a:endParaRPr>
          </a:p>
        </p:txBody>
      </p:sp>
      <p:sp>
        <p:nvSpPr>
          <p:cNvPr id="36" name="object 17"/>
          <p:cNvSpPr txBox="1"/>
          <p:nvPr/>
        </p:nvSpPr>
        <p:spPr>
          <a:xfrm>
            <a:off x="6336128" y="2854063"/>
            <a:ext cx="3801782" cy="944244"/>
          </a:xfrm>
          <a:prstGeom prst="rect">
            <a:avLst/>
          </a:prstGeom>
        </p:spPr>
        <p:txBody>
          <a:bodyPr vert="horz" wrap="square" lIns="0" tIns="0" rIns="0" bIns="0" rtlCol="0">
            <a:noAutofit/>
          </a:bodyPr>
          <a:lstStyle/>
          <a:p>
            <a:pPr marL="12700" marR="12700"/>
            <a:r>
              <a:rPr sz="1600" b="1" spc="-20" dirty="0" err="1">
                <a:latin typeface="Microsoft YaHei UI"/>
                <a:cs typeface="Microsoft YaHei UI"/>
              </a:rPr>
              <a:t>结构化数据、</a:t>
            </a:r>
            <a:r>
              <a:rPr sz="1600" b="1" spc="-20" dirty="0" err="1" smtClean="0">
                <a:latin typeface="Microsoft YaHei UI"/>
                <a:cs typeface="Microsoft YaHei UI"/>
              </a:rPr>
              <a:t>半结构化数据和非结</a:t>
            </a:r>
            <a:r>
              <a:rPr sz="1600" b="1" spc="-10" dirty="0" err="1" smtClean="0">
                <a:latin typeface="Microsoft YaHei UI"/>
                <a:cs typeface="Microsoft YaHei UI"/>
              </a:rPr>
              <a:t>构</a:t>
            </a:r>
            <a:r>
              <a:rPr sz="1600" b="1" spc="-20" dirty="0" err="1" smtClean="0">
                <a:latin typeface="Microsoft YaHei UI"/>
                <a:cs typeface="Microsoft YaHei UI"/>
              </a:rPr>
              <a:t>化</a:t>
            </a:r>
            <a:r>
              <a:rPr sz="1600" b="1" spc="-15" dirty="0" err="1" smtClean="0">
                <a:latin typeface="Microsoft YaHei UI"/>
                <a:cs typeface="Microsoft YaHei UI"/>
              </a:rPr>
              <a:t>数据</a:t>
            </a:r>
            <a:endParaRPr sz="1600" dirty="0">
              <a:latin typeface="Microsoft YaHei UI"/>
              <a:cs typeface="Microsoft YaHei UI"/>
            </a:endParaRPr>
          </a:p>
          <a:p>
            <a:pPr>
              <a:lnSpc>
                <a:spcPts val="600"/>
              </a:lnSpc>
              <a:spcBef>
                <a:spcPts val="15"/>
              </a:spcBef>
            </a:pPr>
            <a:endParaRPr sz="600" dirty="0"/>
          </a:p>
          <a:p>
            <a:pPr marL="12700" marR="106680"/>
            <a:r>
              <a:rPr sz="1200" dirty="0" err="1">
                <a:latin typeface="Microsoft YaHei UI"/>
                <a:cs typeface="Microsoft YaHei UI"/>
              </a:rPr>
              <a:t>如今的数据类型早已不是单一的文本形式，订单</a:t>
            </a:r>
            <a:r>
              <a:rPr sz="1200" dirty="0" err="1" smtClean="0">
                <a:latin typeface="Microsoft YaHei UI"/>
                <a:cs typeface="Microsoft YaHei UI"/>
              </a:rPr>
              <a:t>、日志</a:t>
            </a:r>
            <a:r>
              <a:rPr sz="1200" dirty="0" err="1">
                <a:latin typeface="Microsoft YaHei UI"/>
                <a:cs typeface="Microsoft YaHei UI"/>
              </a:rPr>
              <a:t>、音频，能力提出了更高的要求</a:t>
            </a:r>
            <a:endParaRPr sz="1200" dirty="0">
              <a:latin typeface="Microsoft YaHei UI"/>
              <a:cs typeface="Microsoft YaHei UI"/>
            </a:endParaRPr>
          </a:p>
        </p:txBody>
      </p:sp>
      <p:sp>
        <p:nvSpPr>
          <p:cNvPr id="37" name="object 18"/>
          <p:cNvSpPr txBox="1"/>
          <p:nvPr/>
        </p:nvSpPr>
        <p:spPr>
          <a:xfrm>
            <a:off x="1569357" y="4656092"/>
            <a:ext cx="3740626" cy="1255913"/>
          </a:xfrm>
          <a:prstGeom prst="rect">
            <a:avLst/>
          </a:prstGeom>
        </p:spPr>
        <p:txBody>
          <a:bodyPr vert="horz" wrap="square" lIns="0" tIns="0" rIns="0" bIns="0" rtlCol="0">
            <a:noAutofit/>
          </a:bodyPr>
          <a:lstStyle/>
          <a:p>
            <a:pPr marL="12700" marR="12700">
              <a:lnSpc>
                <a:spcPct val="129800"/>
              </a:lnSpc>
            </a:pPr>
            <a:r>
              <a:rPr sz="1600" b="1" spc="-20" dirty="0" err="1">
                <a:latin typeface="Microsoft YaHei UI"/>
                <a:cs typeface="Microsoft YaHei UI"/>
              </a:rPr>
              <a:t>沙里淘金，</a:t>
            </a:r>
            <a:r>
              <a:rPr sz="1600" b="1" spc="-20" dirty="0" err="1" smtClean="0">
                <a:latin typeface="Microsoft YaHei UI"/>
                <a:cs typeface="Microsoft YaHei UI"/>
              </a:rPr>
              <a:t>价值密度低</a:t>
            </a:r>
            <a:endParaRPr lang="en-US" sz="1600" b="1" spc="-20" dirty="0" smtClean="0">
              <a:latin typeface="Microsoft YaHei UI"/>
              <a:cs typeface="Microsoft YaHei UI"/>
            </a:endParaRPr>
          </a:p>
          <a:p>
            <a:pPr marL="12700" marR="12700">
              <a:lnSpc>
                <a:spcPct val="129800"/>
              </a:lnSpc>
            </a:pPr>
            <a:r>
              <a:rPr sz="1600" b="1" spc="-5" dirty="0" smtClean="0">
                <a:latin typeface="Microsoft YaHei UI"/>
                <a:cs typeface="Microsoft YaHei UI"/>
              </a:rPr>
              <a:t> </a:t>
            </a:r>
            <a:r>
              <a:rPr sz="1200" spc="-5" dirty="0">
                <a:latin typeface="Microsoft YaHei UI"/>
                <a:cs typeface="Microsoft YaHei UI"/>
              </a:rPr>
              <a:t>以视频为例，一部一小时的视频，在连续不间断监 </a:t>
            </a:r>
            <a:r>
              <a:rPr sz="1200" spc="-5" dirty="0" err="1">
                <a:latin typeface="Microsoft YaHei UI"/>
                <a:cs typeface="Microsoft YaHei UI"/>
              </a:rPr>
              <a:t>控过程中，可能有用的数据仅仅只有一两秒。</a:t>
            </a:r>
            <a:r>
              <a:rPr sz="1200" spc="-5" dirty="0" err="1" smtClean="0">
                <a:latin typeface="Microsoft YaHei UI"/>
                <a:cs typeface="Microsoft YaHei UI"/>
              </a:rPr>
              <a:t>如何</a:t>
            </a:r>
            <a:r>
              <a:rPr sz="1200" spc="20" dirty="0" err="1" smtClean="0">
                <a:latin typeface="Microsoft YaHei UI"/>
                <a:cs typeface="Microsoft YaHei UI"/>
              </a:rPr>
              <a:t>通过强大的机器算法更迅速地完成数据的价值</a:t>
            </a:r>
            <a:r>
              <a:rPr lang="zh-CN" altLang="en-US" sz="1200" spc="20" dirty="0" smtClean="0">
                <a:latin typeface="Microsoft YaHei UI"/>
                <a:cs typeface="Microsoft YaHei UI"/>
              </a:rPr>
              <a:t>。</a:t>
            </a:r>
            <a:r>
              <a:rPr lang="zh-CN" altLang="en-US" sz="1200" spc="20" dirty="0" smtClean="0">
                <a:latin typeface="Microsoft YaHei UI" panose="020B0503020204020204" pitchFamily="34" charset="-122"/>
                <a:ea typeface="Microsoft YaHei UI" panose="020B0503020204020204" pitchFamily="34" charset="-122"/>
                <a:cs typeface="Microsoft YaHei UI"/>
              </a:rPr>
              <a:t>“提纯”</a:t>
            </a:r>
            <a:r>
              <a:rPr lang="zh-CN" altLang="en-US" sz="1200" spc="20" dirty="0">
                <a:latin typeface="Microsoft YaHei UI" panose="020B0503020204020204" pitchFamily="34" charset="-122"/>
                <a:ea typeface="Microsoft YaHei UI" panose="020B0503020204020204" pitchFamily="34" charset="-122"/>
                <a:cs typeface="Microsoft YaHei UI"/>
              </a:rPr>
              <a:t>是目前大数据汹涌背景下亟待解决的难题</a:t>
            </a:r>
            <a:endParaRPr sz="1200" spc="20" dirty="0">
              <a:latin typeface="Microsoft YaHei UI" panose="020B0503020204020204" pitchFamily="34" charset="-122"/>
              <a:ea typeface="Microsoft YaHei UI" panose="020B0503020204020204" pitchFamily="34" charset="-122"/>
              <a:cs typeface="Microsoft YaHei UI"/>
            </a:endParaRPr>
          </a:p>
        </p:txBody>
      </p:sp>
      <p:sp>
        <p:nvSpPr>
          <p:cNvPr id="38" name="object 20"/>
          <p:cNvSpPr txBox="1"/>
          <p:nvPr/>
        </p:nvSpPr>
        <p:spPr>
          <a:xfrm>
            <a:off x="6404028" y="4762540"/>
            <a:ext cx="3733881"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dirty="0">
              <a:latin typeface="Microsoft YaHei UI"/>
              <a:cs typeface="Microsoft YaHei UI"/>
            </a:endParaRPr>
          </a:p>
          <a:p>
            <a:pPr>
              <a:lnSpc>
                <a:spcPts val="600"/>
              </a:lnSpc>
              <a:spcBef>
                <a:spcPts val="15"/>
              </a:spcBef>
            </a:pPr>
            <a:endParaRPr sz="600" dirty="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p>
        </p:txBody>
      </p:sp>
      <p:sp>
        <p:nvSpPr>
          <p:cNvPr id="39" name="object 21"/>
          <p:cNvSpPr txBox="1"/>
          <p:nvPr/>
        </p:nvSpPr>
        <p:spPr>
          <a:xfrm>
            <a:off x="1089498" y="1545660"/>
            <a:ext cx="9786025"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p>
        </p:txBody>
      </p:sp>
      <p:sp>
        <p:nvSpPr>
          <p:cNvPr id="40" name="object 22"/>
          <p:cNvSpPr txBox="1"/>
          <p:nvPr/>
        </p:nvSpPr>
        <p:spPr>
          <a:xfrm>
            <a:off x="1685245" y="2845602"/>
            <a:ext cx="1183425" cy="256540"/>
          </a:xfrm>
          <a:prstGeom prst="rect">
            <a:avLst/>
          </a:prstGeom>
        </p:spPr>
        <p:txBody>
          <a:bodyPr vert="horz" wrap="square" lIns="0" tIns="0" rIns="0" bIns="0" rtlCol="0">
            <a:noAutofit/>
          </a:bodyPr>
          <a:lstStyle/>
          <a:p>
            <a:pPr marL="12700"/>
            <a:r>
              <a:rPr sz="1600" b="1" spc="-20" dirty="0" err="1" smtClean="0">
                <a:latin typeface="Microsoft YaHei UI"/>
                <a:cs typeface="Microsoft YaHei UI"/>
              </a:rPr>
              <a:t>数据量巨大</a:t>
            </a:r>
            <a:endParaRPr sz="1600" dirty="0">
              <a:latin typeface="Microsoft YaHei UI"/>
              <a:cs typeface="Microsoft YaHei UI"/>
            </a:endParaRPr>
          </a:p>
        </p:txBody>
      </p:sp>
      <p:sp>
        <p:nvSpPr>
          <p:cNvPr id="41" name="object 23"/>
          <p:cNvSpPr txBox="1"/>
          <p:nvPr/>
        </p:nvSpPr>
        <p:spPr>
          <a:xfrm>
            <a:off x="1685245" y="3276588"/>
            <a:ext cx="3383179" cy="378460"/>
          </a:xfrm>
          <a:prstGeom prst="rect">
            <a:avLst/>
          </a:prstGeom>
        </p:spPr>
        <p:txBody>
          <a:bodyPr vert="horz" wrap="square" lIns="0" tIns="0" rIns="0" bIns="0" rtlCol="0">
            <a:noAutofit/>
          </a:bodyPr>
          <a:lstStyle/>
          <a:p>
            <a:pPr marL="12700" marR="12700"/>
            <a:r>
              <a:rPr sz="1200" dirty="0" smtClean="0">
                <a:latin typeface="Microsoft YaHei UI"/>
                <a:cs typeface="Microsoft YaHei UI"/>
              </a:rPr>
              <a:t>全球在2010</a:t>
            </a:r>
            <a:r>
              <a:rPr sz="1200" spc="-55" dirty="0" smtClean="0">
                <a:latin typeface="Microsoft YaHei UI"/>
                <a:cs typeface="Microsoft YaHei UI"/>
              </a:rPr>
              <a:t> </a:t>
            </a:r>
            <a:r>
              <a:rPr sz="1200" dirty="0" err="1" smtClean="0">
                <a:latin typeface="Microsoft YaHei UI"/>
                <a:cs typeface="Microsoft YaHei UI"/>
              </a:rPr>
              <a:t>年正式进入ZB</a:t>
            </a:r>
            <a:r>
              <a:rPr sz="1200" spc="5" dirty="0" smtClean="0">
                <a:latin typeface="Microsoft YaHei UI"/>
                <a:cs typeface="Microsoft YaHei UI"/>
              </a:rPr>
              <a:t> </a:t>
            </a:r>
            <a:r>
              <a:rPr sz="1200" dirty="0" err="1" smtClean="0">
                <a:latin typeface="Microsoft YaHei UI"/>
                <a:cs typeface="Microsoft YaHei UI"/>
              </a:rPr>
              <a:t>时代，</a:t>
            </a:r>
            <a:r>
              <a:rPr sz="1200" spc="-15" dirty="0" err="1" smtClean="0">
                <a:latin typeface="Microsoft YaHei UI"/>
                <a:cs typeface="Microsoft YaHei UI"/>
              </a:rPr>
              <a:t>ID</a:t>
            </a:r>
            <a:r>
              <a:rPr sz="1200" spc="-10" dirty="0" err="1" smtClean="0">
                <a:latin typeface="Microsoft YaHei UI"/>
                <a:cs typeface="Microsoft YaHei UI"/>
              </a:rPr>
              <a:t>C预计</a:t>
            </a:r>
            <a:r>
              <a:rPr sz="1200" spc="-10" dirty="0" smtClean="0">
                <a:latin typeface="Microsoft YaHei UI"/>
                <a:cs typeface="Microsoft YaHei UI"/>
              </a:rPr>
              <a:t> 到2020</a:t>
            </a:r>
            <a:r>
              <a:rPr sz="1200" spc="-55" dirty="0" smtClean="0">
                <a:latin typeface="Microsoft YaHei UI"/>
                <a:cs typeface="Microsoft YaHei UI"/>
              </a:rPr>
              <a:t> </a:t>
            </a:r>
            <a:r>
              <a:rPr sz="1200" dirty="0" smtClean="0">
                <a:latin typeface="Microsoft YaHei UI"/>
                <a:cs typeface="Microsoft YaHei UI"/>
              </a:rPr>
              <a:t>年，全球将总共拥有35</a:t>
            </a:r>
            <a:r>
              <a:rPr sz="1200" spc="-5" dirty="0" smtClean="0">
                <a:latin typeface="Microsoft YaHei UI"/>
                <a:cs typeface="Microsoft YaHei UI"/>
              </a:rPr>
              <a:t>Z</a:t>
            </a:r>
            <a:r>
              <a:rPr sz="1200" dirty="0" smtClean="0">
                <a:latin typeface="Microsoft YaHei UI"/>
                <a:cs typeface="Microsoft YaHei UI"/>
              </a:rPr>
              <a:t>B</a:t>
            </a:r>
            <a:r>
              <a:rPr sz="1200" spc="-20" dirty="0" smtClean="0">
                <a:latin typeface="Microsoft YaHei UI"/>
                <a:cs typeface="Microsoft YaHei UI"/>
              </a:rPr>
              <a:t> </a:t>
            </a:r>
            <a:r>
              <a:rPr sz="1200" dirty="0" err="1" smtClean="0">
                <a:latin typeface="Microsoft YaHei UI"/>
                <a:cs typeface="Microsoft YaHei UI"/>
              </a:rPr>
              <a:t>的数据量</a:t>
            </a:r>
            <a:endParaRPr sz="1200" dirty="0">
              <a:latin typeface="Microsoft YaHei UI"/>
              <a:cs typeface="Microsoft YaHei UI"/>
            </a:endParaRPr>
          </a:p>
        </p:txBody>
      </p:sp>
    </p:spTree>
    <p:extLst>
      <p:ext uri="{BB962C8B-B14F-4D97-AF65-F5344CB8AC3E}">
        <p14:creationId xmlns:p14="http://schemas.microsoft.com/office/powerpoint/2010/main" val="14743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943583" y="1340768"/>
            <a:ext cx="9267217" cy="4700109"/>
          </a:xfrm>
        </p:spPr>
        <p:txBody>
          <a:bodyPr>
            <a:normAutofit fontScale="700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5</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 </a:t>
            </a:r>
            <a:r>
              <a:rPr lang="en-US" altLang="zh-CN" dirty="0" smtClean="0"/>
              <a:t>VS </a:t>
            </a:r>
            <a:r>
              <a:rPr lang="zh-CN" altLang="en-US" dirty="0" smtClean="0"/>
              <a:t>算法</a:t>
            </a:r>
            <a:endParaRPr lang="zh-CN" altLang="en-US" dirty="0"/>
          </a:p>
        </p:txBody>
      </p:sp>
      <p:sp>
        <p:nvSpPr>
          <p:cNvPr id="3" name="内容占位符 2"/>
          <p:cNvSpPr>
            <a:spLocks noGrp="1"/>
          </p:cNvSpPr>
          <p:nvPr>
            <p:ph idx="1"/>
          </p:nvPr>
        </p:nvSpPr>
        <p:spPr>
          <a:xfrm>
            <a:off x="1095541" y="1737998"/>
            <a:ext cx="1175426" cy="527844"/>
          </a:xfrm>
        </p:spPr>
        <p:txBody>
          <a:bodyPr/>
          <a:lstStyle/>
          <a:p>
            <a:pPr marL="0" indent="0">
              <a:buNone/>
            </a:pPr>
            <a:r>
              <a:rPr lang="en-US" altLang="zh-CN" dirty="0" smtClean="0"/>
              <a:t>Y=F(X)</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7</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59" y="1027906"/>
            <a:ext cx="4679005" cy="4363973"/>
          </a:xfrm>
          <a:prstGeom prst="rect">
            <a:avLst/>
          </a:prstGeom>
        </p:spPr>
      </p:pic>
      <p:sp>
        <p:nvSpPr>
          <p:cNvPr id="6" name="文本框 5"/>
          <p:cNvSpPr txBox="1"/>
          <p:nvPr/>
        </p:nvSpPr>
        <p:spPr>
          <a:xfrm>
            <a:off x="5155659" y="5432435"/>
            <a:ext cx="5904689" cy="954107"/>
          </a:xfrm>
          <a:prstGeom prst="rect">
            <a:avLst/>
          </a:prstGeom>
          <a:noFill/>
        </p:spPr>
        <p:txBody>
          <a:bodyPr wrap="square" rtlCol="0">
            <a:spAutoFit/>
          </a:bodyPr>
          <a:lstStyle/>
          <a:p>
            <a:r>
              <a:rPr lang="en-US" altLang="zh-CN" sz="1400" dirty="0" err="1"/>
              <a:t>Banko</a:t>
            </a:r>
            <a:r>
              <a:rPr lang="en-US" altLang="zh-CN" sz="1400" dirty="0"/>
              <a:t> M, Brill E. Scaling to very </a:t>
            </a:r>
            <a:r>
              <a:rPr lang="en-US" altLang="zh-CN" sz="1400" dirty="0" err="1"/>
              <a:t>very</a:t>
            </a:r>
            <a:r>
              <a:rPr lang="en-US" altLang="zh-CN" sz="1400" dirty="0"/>
              <a:t> large corpora for natural language disambiguation[C]//Proceedings of the 39th Annual Meeting on Association for Computational Linguistics. Association for Computational Linguistics, 2001: 26-33</a:t>
            </a:r>
            <a:r>
              <a:rPr lang="en-US" altLang="zh-CN" sz="1400" dirty="0" smtClean="0"/>
              <a:t>.</a:t>
            </a:r>
            <a:endParaRPr lang="zh-CN" altLang="zh-CN" sz="1400" dirty="0"/>
          </a:p>
        </p:txBody>
      </p:sp>
      <p:sp>
        <p:nvSpPr>
          <p:cNvPr id="7" name="文本框 6"/>
          <p:cNvSpPr txBox="1"/>
          <p:nvPr/>
        </p:nvSpPr>
        <p:spPr>
          <a:xfrm>
            <a:off x="838200" y="3862775"/>
            <a:ext cx="4317459"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grammar </a:t>
            </a:r>
            <a:r>
              <a:rPr lang="en-US" altLang="zh-CN" sz="2400" dirty="0" smtClean="0">
                <a:latin typeface="Times New Roman" panose="02020603050405020304" pitchFamily="18" charset="0"/>
                <a:cs typeface="Times New Roman" panose="02020603050405020304" pitchFamily="18" charset="0"/>
              </a:rPr>
              <a:t>checker:</a:t>
            </a:r>
          </a:p>
          <a:p>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we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may want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to reconsider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the trade-off between spending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time and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money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on algorithm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development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versus spending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it on corpus development.</a:t>
            </a:r>
            <a:endParaRPr lang="zh-CN" altLang="en-US" dirty="0">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23096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8</a:t>
            </a:fld>
            <a:endParaRPr lang="zh-CN" altLang="en-US"/>
          </a:p>
        </p:txBody>
      </p:sp>
      <p:sp>
        <p:nvSpPr>
          <p:cNvPr id="5" name="object 4"/>
          <p:cNvSpPr/>
          <p:nvPr/>
        </p:nvSpPr>
        <p:spPr>
          <a:xfrm>
            <a:off x="1967973" y="1478747"/>
            <a:ext cx="7934296" cy="5153000"/>
          </a:xfrm>
          <a:prstGeom prst="rect">
            <a:avLst/>
          </a:prstGeom>
          <a:blipFill>
            <a:blip r:embed="rId2"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大数据深度加工</a:t>
            </a: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i.e., unprocessed data, refers to a collection of numbers, characters and is a relative </a:t>
            </a:r>
            <a:r>
              <a:rPr lang="en-US" altLang="zh-CN" dirty="0" smtClean="0"/>
              <a:t>term.</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dirty="0"/>
              <a:t>can refer to a theoretical or practical understanding of a </a:t>
            </a:r>
            <a:r>
              <a:rPr lang="en-US" altLang="zh-CN" dirty="0" smtClean="0"/>
              <a:t>subject.</a:t>
            </a:r>
            <a:endParaRPr lang="en-US" altLang="zh-CN" dirty="0"/>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a:t>
            </a:r>
            <a:r>
              <a:rPr lang="en-US" altLang="zh-CN" dirty="0" smtClean="0"/>
              <a:t>context</a:t>
            </a:r>
            <a:r>
              <a:rPr lang="en-US" altLang="zh-CN" dirty="0" smtClean="0">
                <a:latin typeface="黑体" panose="02010609060101010101" pitchFamily="49" charset="-122"/>
                <a:ea typeface="黑体" panose="02010609060101010101" pitchFamily="49" charset="-122"/>
              </a:rPr>
              <a:t>.</a:t>
            </a:r>
            <a:endParaRPr lang="en-US" altLang="zh-CN"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6168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7603</TotalTime>
  <Words>1778</Words>
  <Application>Microsoft Office PowerPoint</Application>
  <PresentationFormat>宽屏</PresentationFormat>
  <Paragraphs>258</Paragraphs>
  <Slides>31</Slides>
  <Notes>15</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 Unicode MS</vt: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Times New Roman</vt:lpstr>
      <vt:lpstr>Wingdings</vt:lpstr>
      <vt:lpstr>Wingdings 3</vt:lpstr>
      <vt:lpstr>Office 主题</vt:lpstr>
      <vt:lpstr>大数据</vt:lpstr>
      <vt:lpstr>PowerPoint 演示文稿</vt:lpstr>
      <vt:lpstr>What is Big Data?</vt:lpstr>
      <vt:lpstr>大数据的特点</vt:lpstr>
      <vt:lpstr>大是相对的</vt:lpstr>
      <vt:lpstr>摩尔定律：能跟上大数据要求么？</vt:lpstr>
      <vt:lpstr>数据 VS 算法</vt:lpstr>
      <vt:lpstr>科学技术的第四范式</vt:lpstr>
      <vt:lpstr>大数据深度加工</vt:lpstr>
      <vt:lpstr>大数据的研究层及主要研究内容</vt:lpstr>
      <vt:lpstr>Gartner新技术炒作曲线</vt:lpstr>
      <vt:lpstr>PowerPoint 演示文稿</vt:lpstr>
      <vt:lpstr>大数据的案例</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大数据的应用</vt:lpstr>
      <vt:lpstr>PowerPoint 演示文稿</vt:lpstr>
      <vt:lpstr>案例：Netflix大数据经典--纸牌屋</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庞人铭</cp:lastModifiedBy>
  <cp:revision>70</cp:revision>
  <dcterms:created xsi:type="dcterms:W3CDTF">2015-09-10T08:44:22Z</dcterms:created>
  <dcterms:modified xsi:type="dcterms:W3CDTF">2015-10-14T11:50:58Z</dcterms:modified>
</cp:coreProperties>
</file>