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</p:sldMasterIdLst>
  <p:notesMasterIdLst>
    <p:notesMasterId r:id="rId34"/>
  </p:notesMasterIdLst>
  <p:sldIdLst>
    <p:sldId id="256" r:id="rId3"/>
    <p:sldId id="282" r:id="rId4"/>
    <p:sldId id="293" r:id="rId5"/>
    <p:sldId id="265" r:id="rId6"/>
    <p:sldId id="257" r:id="rId7"/>
    <p:sldId id="260" r:id="rId8"/>
    <p:sldId id="259" r:id="rId9"/>
    <p:sldId id="261" r:id="rId10"/>
    <p:sldId id="262" r:id="rId11"/>
    <p:sldId id="290" r:id="rId12"/>
    <p:sldId id="292" r:id="rId13"/>
    <p:sldId id="291" r:id="rId14"/>
    <p:sldId id="274" r:id="rId15"/>
    <p:sldId id="281" r:id="rId16"/>
    <p:sldId id="263" r:id="rId17"/>
    <p:sldId id="264" r:id="rId18"/>
    <p:sldId id="294" r:id="rId19"/>
    <p:sldId id="289" r:id="rId20"/>
    <p:sldId id="267" r:id="rId21"/>
    <p:sldId id="268" r:id="rId22"/>
    <p:sldId id="283" r:id="rId23"/>
    <p:sldId id="285" r:id="rId24"/>
    <p:sldId id="270" r:id="rId25"/>
    <p:sldId id="271" r:id="rId26"/>
    <p:sldId id="272" r:id="rId27"/>
    <p:sldId id="287" r:id="rId28"/>
    <p:sldId id="288" r:id="rId29"/>
    <p:sldId id="284" r:id="rId30"/>
    <p:sldId id="286" r:id="rId31"/>
    <p:sldId id="278" r:id="rId32"/>
    <p:sldId id="27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A5102-A676-4635-9CFA-148E356E891E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43EBA-0515-4AB4-A88F-C31CD14BA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8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模型很难在线运行超过一周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80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看起来检测性能很好啊。。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01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那是因为没看后面一段时间的表现。。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4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当然，训练集可以选的足够长，但是不能否认工作点漂移的事实。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39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8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可以看出，一次异常炉况后，高炉往往很难完全恢复到之前的状态。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1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可以看出炉况呈周期性的波动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43EBA-0515-4AB4-A88F-C31CD14BA52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52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2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3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7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774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2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956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42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B40B-C52D-4749-9FC0-EB6C1BEB07E7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0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B4DC-21B6-4A40-B8C1-ABF6980F4070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3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21BE3-E198-4B63-BEBD-F001681E0E92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68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A884C-8C68-4872-85A9-70EC8F717416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99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CC9E-0C6D-4365-B76A-F07D93AF1347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25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D686-2631-43FA-8D85-E722FB955452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9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33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4A43-4C76-44EE-AA96-452B9E8B0342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468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D7D4-6F39-4765-97DC-8565B7552ECD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34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4F43-C703-47FA-B732-F51F40E01B1D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53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71A6-7E0D-4B3D-838E-F8C24A255F29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3431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C66FF-2FE5-4157-8A1B-8CB6ADB8F3AD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8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8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6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2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15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71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9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7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195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19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A3B48B78-41FE-4451-A652-F7987494B724}" type="datetimeFigureOut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4120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412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ffectLst/>
              </a:defRPr>
            </a:lvl1pPr>
          </a:lstStyle>
          <a:p>
            <a:fld id="{F2307EC4-3696-432E-9951-7EF73D0005D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199" name="图片 6" descr="图片1.pn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" y="533400"/>
            <a:ext cx="90217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890966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F9C8A-BC34-40F9-A0C2-C36076C80B22}" type="datetime1">
              <a:rPr lang="zh-CN" altLang="en-US" smtClean="0"/>
              <a:t>2016/3/30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7A318-C482-4346-9433-FF5DB3A5602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9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基于模型相似度的炉况分析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庞人铭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83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炉况波动对异常检测的影响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例子：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号高炉</a:t>
            </a:r>
            <a:r>
              <a:rPr lang="en-US" altLang="zh-CN" dirty="0" smtClean="0"/>
              <a:t>2012-11-08~ 2012-11-16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90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炉况波动对异常检测的影响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操作工的记录：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炉况波动对异常检测的影响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炉况波动的原因：人工</a:t>
            </a:r>
            <a:r>
              <a:rPr lang="zh-CN" altLang="en-US" dirty="0" smtClean="0"/>
              <a:t>操作（输入）、</a:t>
            </a:r>
            <a:r>
              <a:rPr lang="zh-CN" altLang="en-US" dirty="0"/>
              <a:t>矿石原料</a:t>
            </a:r>
            <a:r>
              <a:rPr lang="zh-CN" altLang="en-US" dirty="0" smtClean="0"/>
              <a:t>、环境、异常炉况</a:t>
            </a:r>
            <a:r>
              <a:rPr lang="en-US" altLang="zh-CN" dirty="0" smtClean="0"/>
              <a:t>……</a:t>
            </a:r>
            <a:endParaRPr lang="zh-CN" altLang="en-US" dirty="0"/>
          </a:p>
          <a:p>
            <a:r>
              <a:rPr lang="zh-CN" altLang="en-US" dirty="0" smtClean="0"/>
              <a:t>炉况波动后，高炉工作点往往会发生变化。甚至即使将之前改变了的输入复位，工作点也不会还原，而是进入一个新稳态。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139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7225" y="318505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r="26800" b="19865"/>
          <a:stretch/>
        </p:blipFill>
        <p:spPr bwMode="auto">
          <a:xfrm>
            <a:off x="0" y="1499060"/>
            <a:ext cx="6249801" cy="53589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6392883" y="193178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2012-07-01</a:t>
            </a:r>
            <a:r>
              <a:rPr lang="zh-CN" altLang="zh-CN" dirty="0" smtClean="0"/>
              <a:t>至</a:t>
            </a:r>
            <a:r>
              <a:rPr lang="en-US" altLang="zh-CN" dirty="0" smtClean="0"/>
              <a:t>2012-07-06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533002" y="3541456"/>
            <a:ext cx="24929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所谓的“工作点漂移”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3481330" y="3726122"/>
            <a:ext cx="3051672" cy="15181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</p:cNvCxnSpPr>
          <p:nvPr/>
        </p:nvCxnSpPr>
        <p:spPr>
          <a:xfrm flipH="1">
            <a:off x="2324559" y="3726122"/>
            <a:ext cx="4208443" cy="103316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1"/>
          </p:cNvCxnSpPr>
          <p:nvPr/>
        </p:nvCxnSpPr>
        <p:spPr>
          <a:xfrm flipH="1">
            <a:off x="3481330" y="3726122"/>
            <a:ext cx="3051672" cy="157299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602226" y="2301120"/>
            <a:ext cx="215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第一天作为训练集</a:t>
            </a:r>
            <a:endParaRPr lang="en-US" altLang="zh-CN" dirty="0" smtClean="0"/>
          </a:p>
          <a:p>
            <a:r>
              <a:rPr lang="zh-CN" altLang="en-US" dirty="0" smtClean="0"/>
              <a:t>剩下五天为测试集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51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工作点漂移</a:t>
            </a:r>
            <a:endParaRPr lang="en-US" altLang="zh-CN" dirty="0" smtClean="0"/>
          </a:p>
          <a:p>
            <a:r>
              <a:rPr lang="zh-CN" altLang="en-US" dirty="0" smtClean="0"/>
              <a:t>炉况难行、矿石成分等变化后工作点跳变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迭代算法的难点：</a:t>
            </a:r>
            <a:endParaRPr lang="en-US" altLang="zh-CN" dirty="0"/>
          </a:p>
          <a:p>
            <a:pPr lvl="1"/>
            <a:r>
              <a:rPr lang="zh-CN" altLang="en-US" dirty="0" smtClean="0"/>
              <a:t>如何区分炉况的正常波动和异常炉况（基于阈值不靠谱，基于人工过于繁琐）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设计一套怎样的规则实现数据集的更新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222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敏感的代价是持续误报</a:t>
            </a:r>
            <a:endParaRPr lang="en-US" altLang="zh-CN" dirty="0" smtClean="0"/>
          </a:p>
          <a:p>
            <a:r>
              <a:rPr lang="zh-CN" altLang="en-US" dirty="0" smtClean="0"/>
              <a:t>模型对异常炉况检测的灵敏度与在线运行的鲁棒性之间权衡很困难，缺乏依据</a:t>
            </a:r>
            <a:endParaRPr lang="en-US" altLang="zh-CN" dirty="0"/>
          </a:p>
          <a:p>
            <a:r>
              <a:rPr lang="zh-CN" altLang="en-US" dirty="0" smtClean="0"/>
              <a:t>迭代模型使得误报降低，但同时也对异常炉况不敏感；而且更新不够快仍然会误报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60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400" dirty="0" smtClean="0"/>
                  <a:t>减少</a:t>
                </a:r>
                <a:r>
                  <a:rPr lang="zh-CN" altLang="en-US" sz="2400" dirty="0" smtClean="0"/>
                  <a:t>过程噪声的干扰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减少</a:t>
                </a:r>
                <a:r>
                  <a:rPr lang="zh-CN" altLang="en-US" sz="2400" dirty="0" smtClean="0"/>
                  <a:t>工作点漂移的干扰</a:t>
                </a:r>
                <a:endParaRPr lang="en-US" altLang="zh-CN" sz="2400" dirty="0" smtClean="0"/>
              </a:p>
              <a:p>
                <a:r>
                  <a:rPr lang="zh-CN" altLang="en-US" sz="2400" dirty="0"/>
                  <a:t>尽可能多的利用历史数据的</a:t>
                </a:r>
                <a:r>
                  <a:rPr lang="zh-CN" altLang="en-US" sz="2400" dirty="0" smtClean="0"/>
                  <a:t>信息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 smtClean="0"/>
                  <a:t>高炉</a:t>
                </a:r>
                <a:r>
                  <a:rPr lang="zh-CN" altLang="en-US" sz="2000" dirty="0" smtClean="0"/>
                  <a:t>炉况的复杂多变和内部状态的不可测，使得基于某一段历史数据的建模很难有普遍代表性</a:t>
                </a:r>
                <a:r>
                  <a:rPr lang="zh-CN" altLang="en-US" sz="2000" dirty="0" smtClean="0"/>
                  <a:t>。</a:t>
                </a:r>
                <a:endParaRPr lang="en-US" altLang="zh-CN" sz="2400" dirty="0" smtClean="0"/>
              </a:p>
              <a:p>
                <a:pPr lvl="1"/>
                <a:r>
                  <a:rPr lang="zh-CN" altLang="en-US" sz="2000" dirty="0"/>
                  <a:t>历史数据中，顺行炉况占</a:t>
                </a:r>
                <a:r>
                  <a:rPr lang="zh-CN" altLang="en-US" sz="2000" dirty="0" smtClean="0"/>
                  <a:t>大多数</a:t>
                </a:r>
                <a:endParaRPr lang="en-US" altLang="zh-CN" sz="2000" dirty="0" smtClean="0"/>
              </a:p>
              <a:p>
                <a:r>
                  <a:rPr lang="en-US" altLang="zh-CN" sz="2400" dirty="0" smtClean="0"/>
                  <a:t>PCA</a:t>
                </a:r>
                <a:r>
                  <a:rPr lang="zh-CN" altLang="en-US" sz="2400" dirty="0"/>
                  <a:t>模型对所有样本点</a:t>
                </a:r>
                <a:r>
                  <a:rPr lang="zh-CN" altLang="en-US" sz="2400" dirty="0" smtClean="0"/>
                  <a:t>敏感，可以考虑一种将每个数据样本对</a:t>
                </a:r>
                <a:r>
                  <a:rPr lang="en-US" altLang="zh-CN" sz="2400" dirty="0" err="1" smtClean="0"/>
                  <a:t>pca</a:t>
                </a:r>
                <a:r>
                  <a:rPr lang="zh-CN" altLang="en-US" sz="2400" dirty="0" smtClean="0"/>
                  <a:t>模型的贡献定量描述的</a:t>
                </a:r>
                <a:r>
                  <a:rPr lang="zh-CN" altLang="en-US" sz="2400" dirty="0" smtClean="0"/>
                  <a:t>方法（还没做）</a:t>
                </a:r>
                <a:endParaRPr lang="en-US" altLang="zh-CN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i="1"/>
                      <m:t>𝑠𝑒𝑛𝑠𝑖𝑡𝑖𝑣𝑖𝑡𝑦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i="1"/>
                      <m:t>=</m:t>
                    </m:r>
                    <m:f>
                      <m:fPr>
                        <m:ctrlPr>
                          <a:rPr lang="zh-CN" altLang="zh-CN" sz="2000" i="1"/>
                        </m:ctrlPr>
                      </m:fPr>
                      <m:num>
                        <m:r>
                          <a:rPr lang="en-US" altLang="zh-CN" sz="2000"/>
                          <m:t>∂</m:t>
                        </m:r>
                        <m:r>
                          <m:rPr>
                            <m:sty m:val="p"/>
                          </m:rPr>
                          <a:rPr lang="en-US" altLang="zh-CN" sz="2000"/>
                          <m:t>PCA</m:t>
                        </m:r>
                        <m:d>
                          <m:dPr>
                            <m:ctrlPr>
                              <a:rPr lang="zh-CN" altLang="zh-CN" sz="2000" i="1"/>
                            </m:ctrlPr>
                          </m:dPr>
                          <m:e>
                            <m:r>
                              <a:rPr lang="en-US" altLang="zh-CN" sz="2000" i="1"/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zh-CN" sz="2000" i="1"/>
                          <m:t>𝜕</m:t>
                        </m:r>
                        <m:sSub>
                          <m:sSubPr>
                            <m:ctrlPr>
                              <a:rPr lang="zh-CN" altLang="zh-CN" sz="2000" i="1"/>
                            </m:ctrlPr>
                          </m:sSubPr>
                          <m:e>
                            <m:r>
                              <a:rPr lang="en-US" altLang="zh-CN" sz="2000" i="1"/>
                              <m:t>𝑥</m:t>
                            </m:r>
                          </m:e>
                          <m:sub>
                            <m:r>
                              <a:rPr lang="en-US" altLang="zh-CN" sz="2000" i="1"/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zh-CN" altLang="zh-CN" sz="2000" dirty="0"/>
              </a:p>
              <a:p>
                <a:pPr lvl="1"/>
                <a:endParaRPr lang="en-US" altLang="zh-CN" sz="2000" dirty="0" smtClean="0"/>
              </a:p>
              <a:p>
                <a:endParaRPr lang="en-US" altLang="zh-CN" sz="2400" dirty="0"/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" t="-1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854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zh-CN" altLang="en-US" dirty="0" smtClean="0"/>
              <a:t>模型相似度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PCA</a:t>
            </a:r>
          </a:p>
          <a:p>
            <a:pPr lvl="1"/>
            <a:r>
              <a:rPr lang="zh-CN" altLang="en-US" dirty="0" smtClean="0"/>
              <a:t>广义</a:t>
            </a:r>
            <a:r>
              <a:rPr lang="en-US" altLang="zh-CN" dirty="0" smtClean="0"/>
              <a:t>MSI</a:t>
            </a:r>
            <a:r>
              <a:rPr lang="zh-CN" altLang="en-US" dirty="0" smtClean="0"/>
              <a:t>与狭义</a:t>
            </a:r>
            <a:r>
              <a:rPr lang="en-US" altLang="zh-CN" dirty="0" smtClean="0"/>
              <a:t>MSI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</a:t>
            </a:r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相似度矩阵图像分析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聚类分析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炉况质量评测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346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传统的</a:t>
            </a:r>
            <a:r>
              <a:rPr lang="en-US" altLang="zh-CN" dirty="0" smtClean="0"/>
              <a:t>Multiple-PCA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operating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 or multistage batch processes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需要考虑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个纬度：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process variables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sampling points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normal batch runs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35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模型相似度（狭义）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5680571"/>
            <a:ext cx="7886700" cy="58052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Ningyun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Furong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Gao, and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Wang. "Sub‐PCA modeling and on‐line monitoring strategy for batch processes." 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AIChE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50.1 (2004): 255-259.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8650" y="5199340"/>
            <a:ext cx="746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李荣雨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zh-CN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zh-CN" altLang="en-US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的统计过程监控研究 </a:t>
            </a:r>
            <a:r>
              <a:rPr lang="en-US" altLang="zh-CN" i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[D]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Diss. 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杭州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浙江大学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2007.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8650" y="1918811"/>
            <a:ext cx="7277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要求</a:t>
            </a:r>
            <a:r>
              <a:rPr lang="zh-CN" altLang="en-US" dirty="0"/>
              <a:t>有</a:t>
            </a:r>
            <a:r>
              <a:rPr lang="zh-CN" altLang="en-US" dirty="0" smtClean="0"/>
              <a:t>相同</a:t>
            </a:r>
            <a:r>
              <a:rPr lang="zh-CN" altLang="en-US" dirty="0"/>
              <a:t>的最(次)大数据变动方向,即</a:t>
            </a:r>
            <a:r>
              <a:rPr lang="zh-CN" altLang="en-US" dirty="0" smtClean="0"/>
              <a:t>要求负荷向量方向及其</a:t>
            </a:r>
            <a:r>
              <a:rPr lang="zh-CN" altLang="en-US" dirty="0"/>
              <a:t>排列</a:t>
            </a:r>
            <a:r>
              <a:rPr lang="zh-CN" altLang="en-US" dirty="0" smtClean="0"/>
              <a:t>顺序都相同。此时</a:t>
            </a:r>
            <a:r>
              <a:rPr lang="zh-CN" altLang="en-US" dirty="0"/>
              <a:t>可用</a:t>
            </a:r>
            <a:r>
              <a:rPr lang="zh-CN" altLang="en-US" dirty="0" smtClean="0"/>
              <a:t>相应</a:t>
            </a:r>
            <a:r>
              <a:rPr lang="zh-CN" altLang="en-US" dirty="0"/>
              <a:t>次序的负荷向量间的夹角来</a:t>
            </a:r>
            <a:r>
              <a:rPr lang="zh-CN" altLang="en-US" dirty="0" smtClean="0"/>
              <a:t>度量</a:t>
            </a:r>
            <a:r>
              <a:rPr lang="en-US" altLang="zh-CN" dirty="0" smtClean="0"/>
              <a:t>MSI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28650" y="2610882"/>
                <a:ext cx="5207195" cy="1773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MSI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narrow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Distance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narrow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10882"/>
                <a:ext cx="5207195" cy="17730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28650" y="4309261"/>
                <a:ext cx="4351961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SI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narrow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09261"/>
                <a:ext cx="4351961" cy="8769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72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有方法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zh-CN" altLang="en-US" dirty="0" smtClean="0"/>
              <a:t>难点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案例分析</a:t>
            </a:r>
            <a:endParaRPr lang="en-US" altLang="zh-CN" dirty="0" smtClean="0"/>
          </a:p>
          <a:p>
            <a:r>
              <a:rPr lang="zh-CN" altLang="en-US" dirty="0" smtClean="0"/>
              <a:t>模型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Multiple PCA</a:t>
            </a:r>
          </a:p>
          <a:p>
            <a:pPr lvl="1"/>
            <a:r>
              <a:rPr lang="zh-CN" altLang="en-US" dirty="0" smtClean="0"/>
              <a:t>广义</a:t>
            </a:r>
            <a:r>
              <a:rPr lang="en-US" altLang="zh-CN" dirty="0" smtClean="0"/>
              <a:t>MSI</a:t>
            </a:r>
            <a:r>
              <a:rPr lang="zh-CN" altLang="en-US" dirty="0" smtClean="0"/>
              <a:t>与狭义</a:t>
            </a:r>
            <a:r>
              <a:rPr lang="en-US" altLang="zh-CN" dirty="0" smtClean="0"/>
              <a:t>MSI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</a:t>
            </a:r>
            <a:r>
              <a:rPr lang="zh-CN" altLang="en-US" dirty="0" smtClean="0"/>
              <a:t>数据分析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相似度矩阵图像分析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聚类分析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炉况质量评测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180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模型相似度（广义）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715219"/>
            <a:ext cx="7886700" cy="164903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Zhao, Shi Jian, </a:t>
            </a:r>
            <a:r>
              <a:rPr lang="en-US" altLang="zh-CN" dirty="0" err="1"/>
              <a:t>Jie</a:t>
            </a:r>
            <a:r>
              <a:rPr lang="en-US" altLang="zh-CN" dirty="0"/>
              <a:t> Zhang, and Yong Mao Xu. "Monitoring of processes with multiple operating modes through multiple principle component analysis models." </a:t>
            </a:r>
            <a:r>
              <a:rPr lang="en-US" altLang="zh-CN" i="1" dirty="0"/>
              <a:t>Industrial &amp; engineering chemistry research</a:t>
            </a:r>
            <a:r>
              <a:rPr lang="en-US" altLang="zh-CN" dirty="0"/>
              <a:t> 43.22 (2004): 7025-7035.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4875" y="1910060"/>
            <a:ext cx="4543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两个PCA模型之间的偏差可以通过它们主元负荷向量张成的</a:t>
            </a:r>
            <a:r>
              <a:rPr lang="zh-CN" altLang="en-US" dirty="0" smtClean="0"/>
              <a:t>子空间之间</a:t>
            </a:r>
            <a:r>
              <a:rPr lang="zh-CN" altLang="en-US" dirty="0"/>
              <a:t>的偏差来衡量</a:t>
            </a:r>
          </a:p>
        </p:txBody>
      </p:sp>
    </p:spTree>
    <p:extLst>
      <p:ext uri="{BB962C8B-B14F-4D97-AF65-F5344CB8AC3E}">
        <p14:creationId xmlns:p14="http://schemas.microsoft.com/office/powerpoint/2010/main" val="616709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两种相似度的异同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广义</a:t>
            </a:r>
            <a:r>
              <a:rPr lang="en-US" altLang="zh-CN" dirty="0" smtClean="0"/>
              <a:t>MSI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上述</a:t>
            </a:r>
            <a:r>
              <a:rPr lang="zh-CN" altLang="en-US" dirty="0"/>
              <a:t>所定义的相似度指数有时又称广义</a:t>
            </a:r>
            <a:r>
              <a:rPr lang="en-US" altLang="zh-CN" dirty="0" err="1"/>
              <a:t>Msl</a:t>
            </a:r>
            <a:r>
              <a:rPr lang="en-US" altLang="zh-CN" dirty="0"/>
              <a:t>,</a:t>
            </a:r>
            <a:r>
              <a:rPr lang="zh-CN" altLang="en-US" dirty="0"/>
              <a:t>不加说明</a:t>
            </a:r>
            <a:r>
              <a:rPr lang="en-US" altLang="zh-CN" dirty="0" err="1"/>
              <a:t>Msl</a:t>
            </a:r>
            <a:r>
              <a:rPr lang="zh-CN" altLang="en-US" dirty="0"/>
              <a:t>即指广义</a:t>
            </a:r>
            <a:r>
              <a:rPr lang="en-US" altLang="zh-CN" dirty="0" err="1"/>
              <a:t>Msl</a:t>
            </a:r>
            <a:r>
              <a:rPr lang="zh-CN" altLang="en-US" dirty="0"/>
              <a:t>。在</a:t>
            </a:r>
            <a:r>
              <a:rPr lang="en-US" altLang="zh-CN" dirty="0" smtClean="0"/>
              <a:t>PCS</a:t>
            </a:r>
            <a:r>
              <a:rPr lang="zh-CN" altLang="en-US" dirty="0" smtClean="0"/>
              <a:t>中</a:t>
            </a:r>
            <a:r>
              <a:rPr lang="zh-CN" altLang="en-US" dirty="0"/>
              <a:t>评价</a:t>
            </a:r>
            <a:r>
              <a:rPr lang="en-US" altLang="zh-CN" dirty="0"/>
              <a:t>PCA</a:t>
            </a:r>
            <a:r>
              <a:rPr lang="zh-CN" altLang="en-US" dirty="0"/>
              <a:t>模型间的差异时</a:t>
            </a:r>
            <a:r>
              <a:rPr lang="en-US" altLang="zh-CN" dirty="0"/>
              <a:t>,</a:t>
            </a:r>
            <a:r>
              <a:rPr lang="zh-CN" altLang="en-US" dirty="0"/>
              <a:t>有时不仅根据两个子空间的相似度是否高</a:t>
            </a:r>
            <a:r>
              <a:rPr lang="en-US" altLang="zh-CN" dirty="0"/>
              <a:t>,</a:t>
            </a:r>
            <a:r>
              <a:rPr lang="zh-CN" altLang="en-US" dirty="0"/>
              <a:t>还要求有</a:t>
            </a:r>
            <a:r>
              <a:rPr lang="zh-CN" altLang="en-US" dirty="0" smtClean="0"/>
              <a:t>相同</a:t>
            </a:r>
            <a:r>
              <a:rPr lang="zh-CN" altLang="en-US" dirty="0"/>
              <a:t>的最</a:t>
            </a:r>
            <a:r>
              <a:rPr lang="en-US" altLang="zh-CN" dirty="0"/>
              <a:t>(</a:t>
            </a:r>
            <a:r>
              <a:rPr lang="zh-CN" altLang="en-US" dirty="0"/>
              <a:t>次</a:t>
            </a:r>
            <a:r>
              <a:rPr lang="en-US" altLang="zh-CN" dirty="0"/>
              <a:t>)</a:t>
            </a:r>
            <a:r>
              <a:rPr lang="zh-CN" altLang="en-US" dirty="0"/>
              <a:t>大数据变动方向</a:t>
            </a:r>
            <a:r>
              <a:rPr lang="en-US" altLang="zh-CN" dirty="0"/>
              <a:t>,</a:t>
            </a:r>
            <a:r>
              <a:rPr lang="zh-CN" altLang="en-US" dirty="0"/>
              <a:t>即要求</a:t>
            </a:r>
            <a:r>
              <a:rPr lang="en-US" altLang="zh-CN" dirty="0"/>
              <a:t>PCS</a:t>
            </a:r>
            <a:r>
              <a:rPr lang="zh-CN" altLang="en-US" dirty="0"/>
              <a:t>中的负荷向量及其排列顺序相同。此时可用</a:t>
            </a:r>
            <a:r>
              <a:rPr lang="zh-CN" altLang="en-US" dirty="0" smtClean="0"/>
              <a:t>相应</a:t>
            </a:r>
            <a:r>
              <a:rPr lang="zh-CN" altLang="en-US" dirty="0"/>
              <a:t>次序的负荷向量间的夹角来度量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9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56763" y="1690689"/>
            <a:ext cx="2820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2687" y="2492695"/>
            <a:ext cx="476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do not matter!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38959" y="3294701"/>
            <a:ext cx="1255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48287" y="4096707"/>
            <a:ext cx="3437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 system!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33877" y="4898713"/>
            <a:ext cx="2666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model!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2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的大数据分析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建立时间</a:t>
            </a:r>
            <a:r>
              <a:rPr lang="zh-CN" altLang="en-US" dirty="0"/>
              <a:t>窗口</a:t>
            </a:r>
            <a:r>
              <a:rPr lang="zh-CN" altLang="zh-CN" dirty="0"/>
              <a:t>长度为</a:t>
            </a:r>
            <a:r>
              <a:rPr lang="en-US" altLang="zh-CN" dirty="0"/>
              <a:t>24</a:t>
            </a:r>
            <a:r>
              <a:rPr lang="zh-CN" altLang="zh-CN" dirty="0" smtClean="0"/>
              <a:t>小时</a:t>
            </a:r>
            <a:r>
              <a:rPr lang="zh-CN" altLang="en-US" dirty="0" smtClean="0"/>
              <a:t>、步长</a:t>
            </a:r>
            <a:r>
              <a:rPr lang="zh-CN" altLang="zh-CN" dirty="0" smtClean="0"/>
              <a:t>为</a:t>
            </a:r>
            <a:r>
              <a:rPr lang="en-US" altLang="zh-CN" dirty="0"/>
              <a:t>1</a:t>
            </a:r>
            <a:r>
              <a:rPr lang="zh-CN" altLang="zh-CN" dirty="0" smtClean="0"/>
              <a:t>小时的</a:t>
            </a:r>
            <a:r>
              <a:rPr lang="en-US" altLang="zh-CN" dirty="0" smtClean="0"/>
              <a:t>PCA</a:t>
            </a:r>
            <a:r>
              <a:rPr lang="zh-CN" altLang="zh-CN" dirty="0" smtClean="0"/>
              <a:t>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参数设置的标准：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既要</a:t>
            </a:r>
            <a:r>
              <a:rPr lang="zh-CN" altLang="zh-CN" dirty="0" smtClean="0"/>
              <a:t>保证</a:t>
            </a:r>
            <a:r>
              <a:rPr lang="zh-CN" altLang="en-US" dirty="0" smtClean="0"/>
              <a:t>模型</a:t>
            </a:r>
            <a:r>
              <a:rPr lang="zh-CN" altLang="zh-CN" dirty="0" smtClean="0"/>
              <a:t>足够平稳</a:t>
            </a:r>
            <a:r>
              <a:rPr lang="zh-CN" altLang="en-US" dirty="0" smtClean="0"/>
              <a:t>，所以窗口长度不能太短</a:t>
            </a:r>
            <a:endParaRPr lang="en-US" altLang="zh-CN" dirty="0"/>
          </a:p>
          <a:p>
            <a:pPr lvl="2"/>
            <a:r>
              <a:rPr lang="zh-CN" altLang="zh-CN" dirty="0" smtClean="0"/>
              <a:t>又要反映出系统的动态特性</a:t>
            </a:r>
            <a:r>
              <a:rPr lang="zh-CN" altLang="en-US" dirty="0" smtClean="0"/>
              <a:t>，所以窗口长度不能太长</a:t>
            </a:r>
            <a:r>
              <a:rPr lang="zh-CN" altLang="zh-CN" dirty="0" smtClean="0"/>
              <a:t>。</a:t>
            </a:r>
            <a:endParaRPr lang="en-US" altLang="zh-CN" sz="2400" dirty="0"/>
          </a:p>
          <a:p>
            <a:pPr marL="685800" lvl="3">
              <a:spcBef>
                <a:spcPts val="1000"/>
              </a:spcBef>
            </a:pPr>
            <a:r>
              <a:rPr lang="en-US" altLang="zh-CN" sz="2200" dirty="0"/>
              <a:t>P(t)=</a:t>
            </a:r>
            <a:r>
              <a:rPr lang="en-US" altLang="zh-CN" sz="2200" dirty="0" err="1"/>
              <a:t>pca</a:t>
            </a:r>
            <a:r>
              <a:rPr lang="en-US" altLang="zh-CN" sz="2200" dirty="0"/>
              <a:t>((x-mean(x))/</a:t>
            </a:r>
            <a:r>
              <a:rPr lang="en-US" altLang="zh-CN" sz="2200" dirty="0" err="1"/>
              <a:t>std</a:t>
            </a:r>
            <a:r>
              <a:rPr lang="en-US" altLang="zh-CN" sz="2200" dirty="0"/>
              <a:t>(x)); x=data[t-24+1:t</a:t>
            </a:r>
            <a:r>
              <a:rPr lang="en-US" altLang="zh-CN" sz="2200" dirty="0" smtClean="0"/>
              <a:t>,:];</a:t>
            </a:r>
            <a:endParaRPr lang="en-US" altLang="zh-CN" dirty="0" smtClean="0"/>
          </a:p>
          <a:p>
            <a:r>
              <a:rPr lang="zh-CN" altLang="en-US" dirty="0" smtClean="0"/>
              <a:t>计算每个</a:t>
            </a:r>
            <a:r>
              <a:rPr lang="en-US" altLang="zh-CN" dirty="0" smtClean="0"/>
              <a:t>PCA</a:t>
            </a:r>
            <a:r>
              <a:rPr lang="zh-CN" altLang="en-US" dirty="0" smtClean="0"/>
              <a:t>之间的模型相似度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包括狭义相似度和广义相似度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)=sim(P(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),P(j)), for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=1:m, j=1:m</a:t>
            </a:r>
            <a:endParaRPr lang="en-US" altLang="zh-CN" dirty="0"/>
          </a:p>
          <a:p>
            <a:r>
              <a:rPr lang="zh-CN" altLang="en-US" dirty="0" smtClean="0"/>
              <a:t>画图分析、聚类分析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46461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的大</a:t>
            </a:r>
            <a:r>
              <a:rPr lang="zh-CN" altLang="en-US" dirty="0" smtClean="0"/>
              <a:t>数据分析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一张细粒度的图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窗口长度</a:t>
            </a:r>
            <a:r>
              <a:rPr lang="en-US" altLang="zh-CN" dirty="0" smtClean="0"/>
              <a:t>24h</a:t>
            </a:r>
            <a:r>
              <a:rPr lang="zh-CN" altLang="en-US" dirty="0" smtClean="0"/>
              <a:t>，步长</a:t>
            </a:r>
            <a:r>
              <a:rPr lang="en-US" altLang="zh-CN" dirty="0" smtClean="0"/>
              <a:t>10min</a:t>
            </a:r>
          </a:p>
          <a:p>
            <a:pPr lvl="1"/>
            <a:r>
              <a:rPr lang="zh-CN" altLang="en-US" dirty="0" smtClean="0"/>
              <a:t>计算能力有限，仅画了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为了在</a:t>
            </a:r>
            <a:r>
              <a:rPr lang="zh-CN" altLang="en-US" dirty="0"/>
              <a:t>有限</a:t>
            </a:r>
            <a:r>
              <a:rPr lang="zh-CN" altLang="en-US" dirty="0" smtClean="0"/>
              <a:t>内存和有限时间内计算出更大范围的相似度，将步长调整为</a:t>
            </a:r>
            <a:r>
              <a:rPr lang="en-US" altLang="zh-CN" dirty="0" smtClean="0"/>
              <a:t>1h</a:t>
            </a:r>
          </a:p>
        </p:txBody>
      </p:sp>
    </p:spTree>
    <p:extLst>
      <p:ext uri="{BB962C8B-B14F-4D97-AF65-F5344CB8AC3E}">
        <p14:creationId xmlns:p14="http://schemas.microsoft.com/office/powerpoint/2010/main" val="33746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的大数据分析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初步分析可以有以下结论：</a:t>
            </a:r>
            <a:endParaRPr lang="en-US" altLang="zh-CN" dirty="0" smtClean="0"/>
          </a:p>
          <a:p>
            <a:r>
              <a:rPr lang="zh-CN" altLang="en-US" dirty="0" smtClean="0"/>
              <a:t>两种定义下的相似度图像较为相似；广义相似度的第一角度和第二角度比较相似。</a:t>
            </a:r>
            <a:endParaRPr lang="en-US" altLang="zh-CN" dirty="0" smtClean="0"/>
          </a:p>
          <a:p>
            <a:r>
              <a:rPr lang="zh-CN" altLang="en-US" dirty="0" smtClean="0"/>
              <a:t>炉况呈周期性波动，有明显的漂移和切换</a:t>
            </a:r>
            <a:endParaRPr lang="en-US" altLang="zh-CN" dirty="0" smtClean="0"/>
          </a:p>
          <a:p>
            <a:r>
              <a:rPr lang="zh-CN" altLang="en-US" dirty="0" smtClean="0"/>
              <a:t>工作点一直在变化，有时会跟历史某一段工作点很相似，但再也不会完全一致</a:t>
            </a:r>
            <a:endParaRPr lang="en-US" altLang="zh-CN" dirty="0" smtClean="0"/>
          </a:p>
          <a:p>
            <a:r>
              <a:rPr lang="zh-CN" altLang="en-US" dirty="0"/>
              <a:t>难行后，高炉往往</a:t>
            </a:r>
            <a:r>
              <a:rPr lang="zh-CN" altLang="en-US" dirty="0" smtClean="0"/>
              <a:t>很难恢复</a:t>
            </a:r>
            <a:r>
              <a:rPr lang="zh-CN" altLang="en-US" dirty="0"/>
              <a:t>到之前的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聚类分析发现炉况可以大致分为有限的几种情况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03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统计炉况的时间分布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一个统计炉况每天</a:t>
            </a:r>
            <a:r>
              <a:rPr lang="en-US" altLang="zh-CN" dirty="0" smtClean="0"/>
              <a:t>24</a:t>
            </a:r>
            <a:r>
              <a:rPr lang="zh-CN" altLang="en-US" dirty="0" smtClean="0"/>
              <a:t>小时波动情况的例子：</a:t>
            </a:r>
            <a:endParaRPr lang="en-US" altLang="zh-CN" dirty="0" smtClean="0"/>
          </a:p>
          <a:p>
            <a:r>
              <a:rPr lang="zh-CN" altLang="en-US" dirty="0" smtClean="0"/>
              <a:t>统计时刻</a:t>
            </a:r>
            <a:r>
              <a:rPr lang="en-US" altLang="zh-CN" dirty="0" smtClean="0"/>
              <a:t>t</a:t>
            </a:r>
            <a:r>
              <a:rPr lang="zh-CN" altLang="en-US" dirty="0" smtClean="0"/>
              <a:t>的模型与其他所有时刻模型的相似度的均值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X[t]=mean(Sim(:,t))</a:t>
            </a:r>
            <a:endParaRPr lang="en-US" altLang="zh-CN" dirty="0"/>
          </a:p>
          <a:p>
            <a:r>
              <a:rPr lang="zh-CN" altLang="en-US" dirty="0" smtClean="0"/>
              <a:t>再将统计值</a:t>
            </a:r>
            <a:r>
              <a:rPr lang="en-US" altLang="zh-CN" dirty="0" smtClean="0"/>
              <a:t>X[t]</a:t>
            </a:r>
            <a:r>
              <a:rPr lang="zh-CN" altLang="en-US" dirty="0" smtClean="0"/>
              <a:t>映射到</a:t>
            </a:r>
            <a:r>
              <a:rPr lang="en-US" altLang="zh-CN" dirty="0" smtClean="0"/>
              <a:t>0~23</a:t>
            </a:r>
            <a:r>
              <a:rPr lang="zh-CN" altLang="en-US" dirty="0" smtClean="0"/>
              <a:t>小时，统计每个小时内的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的中位数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避免特别坏的炉况的影响过大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Y[h]=median(X[24*</a:t>
            </a:r>
            <a:r>
              <a:rPr lang="en-US" altLang="zh-CN" dirty="0" err="1" smtClean="0"/>
              <a:t>k+h</a:t>
            </a:r>
            <a:r>
              <a:rPr lang="en-US" altLang="zh-CN" dirty="0" smtClean="0"/>
              <a:t>]), h=0:23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08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MSI</a:t>
            </a:r>
            <a:r>
              <a:rPr lang="zh-CN" altLang="en-US" dirty="0"/>
              <a:t>统计炉况的时间分布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还可以做：</a:t>
            </a:r>
            <a:endParaRPr lang="en-US" altLang="zh-CN" dirty="0" smtClean="0"/>
          </a:p>
          <a:p>
            <a:r>
              <a:rPr lang="zh-CN" altLang="en-US" dirty="0" smtClean="0"/>
              <a:t>在不同操作工时的炉况好坏情况</a:t>
            </a:r>
            <a:endParaRPr lang="en-US" altLang="zh-CN" dirty="0" smtClean="0"/>
          </a:p>
          <a:p>
            <a:r>
              <a:rPr lang="zh-CN" altLang="en-US" dirty="0" smtClean="0"/>
              <a:t>基于某些标准选出好的炉况</a:t>
            </a:r>
            <a:endParaRPr lang="en-US" altLang="zh-CN" dirty="0" smtClean="0"/>
          </a:p>
          <a:p>
            <a:r>
              <a:rPr lang="zh-CN" altLang="en-US" dirty="0" smtClean="0"/>
              <a:t>对坏的炉况做分类，或是分析哪些炉况的出现容易导致异常。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尚需</a:t>
            </a:r>
            <a:r>
              <a:rPr lang="zh-CN" altLang="en-US" dirty="0" smtClean="0"/>
              <a:t>讨论：</a:t>
            </a:r>
            <a:endParaRPr lang="en-US" altLang="zh-CN" dirty="0" smtClean="0"/>
          </a:p>
          <a:p>
            <a:r>
              <a:rPr lang="zh-CN" altLang="en-US" dirty="0" smtClean="0"/>
              <a:t>与所有时刻</a:t>
            </a:r>
            <a:r>
              <a:rPr lang="en-US" altLang="zh-CN" dirty="0" smtClean="0"/>
              <a:t>PCA</a:t>
            </a:r>
            <a:r>
              <a:rPr lang="zh-CN" altLang="en-US" dirty="0" smtClean="0"/>
              <a:t>模型的相似度均值作为炉况好坏的判断是否合理（考虑聚类后的</a:t>
            </a:r>
            <a:r>
              <a:rPr lang="en-US" altLang="zh-CN" dirty="0" smtClean="0"/>
              <a:t>PCA</a:t>
            </a:r>
            <a:r>
              <a:rPr lang="zh-CN" altLang="en-US" dirty="0" smtClean="0"/>
              <a:t>模型？一段时间内相似度矩阵的均值方差？）。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059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的大数据分析的用处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基于与历史模型的相似度分布判断当前炉况好坏</a:t>
            </a:r>
            <a:endParaRPr lang="en-US" altLang="zh-CN" dirty="0" smtClean="0"/>
          </a:p>
          <a:p>
            <a:r>
              <a:rPr lang="zh-CN" altLang="en-US" dirty="0" smtClean="0"/>
              <a:t>对历史模型聚类，找出与当前炉况相似的工作点</a:t>
            </a:r>
            <a:endParaRPr lang="en-US" altLang="zh-CN" dirty="0" smtClean="0"/>
          </a:p>
          <a:p>
            <a:r>
              <a:rPr lang="zh-CN" altLang="en-US" dirty="0" smtClean="0"/>
              <a:t>基于模型相似度做故障分类（因为故障状态的变化方向与正常必然不同）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5518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不去除过程噪声、不做数据</a:t>
            </a:r>
            <a:r>
              <a:rPr lang="zh-CN" altLang="en-US" dirty="0" smtClean="0"/>
              <a:t>平滑</a:t>
            </a:r>
            <a:endParaRPr lang="en-US" altLang="zh-CN" dirty="0" smtClean="0"/>
          </a:p>
          <a:p>
            <a:pPr lvl="0"/>
            <a:r>
              <a:rPr lang="zh-CN" altLang="zh-CN" dirty="0"/>
              <a:t>充分利用所有历史炉况数据</a:t>
            </a:r>
          </a:p>
          <a:p>
            <a:pPr lvl="0"/>
            <a:r>
              <a:rPr lang="zh-CN" altLang="zh-CN" dirty="0"/>
              <a:t>更好的鲁棒性，因为利用了一段时间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数据样本</a:t>
            </a:r>
            <a:r>
              <a:rPr lang="zh-CN" altLang="zh-CN" dirty="0" smtClean="0"/>
              <a:t>，</a:t>
            </a:r>
            <a:r>
              <a:rPr lang="zh-CN" altLang="zh-CN" dirty="0"/>
              <a:t>而不是只看一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切片</a:t>
            </a:r>
            <a:endParaRPr lang="zh-CN" altLang="zh-CN" dirty="0"/>
          </a:p>
          <a:p>
            <a:pPr lvl="0"/>
            <a:r>
              <a:rPr lang="zh-CN" altLang="zh-CN" dirty="0"/>
              <a:t>不需用</a:t>
            </a:r>
            <a:r>
              <a:rPr lang="zh-CN" altLang="zh-CN" dirty="0" smtClean="0"/>
              <a:t>规则</a:t>
            </a:r>
            <a:r>
              <a:rPr lang="zh-CN" altLang="en-US" dirty="0" smtClean="0"/>
              <a:t>、平滑滤波</a:t>
            </a:r>
            <a:r>
              <a:rPr lang="zh-CN" altLang="zh-CN" dirty="0" smtClean="0"/>
              <a:t>或者</a:t>
            </a:r>
            <a:r>
              <a:rPr lang="zh-CN" altLang="en-US" dirty="0" smtClean="0"/>
              <a:t>针对性的</a:t>
            </a:r>
            <a:r>
              <a:rPr lang="zh-CN" altLang="zh-CN" dirty="0" smtClean="0"/>
              <a:t>算法过滤</a:t>
            </a:r>
            <a:r>
              <a:rPr lang="zh-CN" altLang="zh-CN" dirty="0"/>
              <a:t>热风炉换炉、铁矿石或</a:t>
            </a:r>
            <a:r>
              <a:rPr lang="zh-CN" altLang="zh-CN" dirty="0" smtClean="0"/>
              <a:t>焦炭</a:t>
            </a:r>
            <a:r>
              <a:rPr lang="zh-CN" altLang="en-US" dirty="0" smtClean="0"/>
              <a:t>上</a:t>
            </a:r>
            <a:r>
              <a:rPr lang="zh-CN" altLang="zh-CN" dirty="0" smtClean="0"/>
              <a:t>料</a:t>
            </a:r>
            <a:r>
              <a:rPr lang="zh-CN" altLang="zh-CN" dirty="0"/>
              <a:t>等造成的过程噪声。由于模型只对多变量的变化方向敏感，而忽略了具体投影大小，所以不怕过程噪声的干扰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而</a:t>
            </a:r>
            <a:r>
              <a:rPr lang="zh-CN" altLang="zh-CN" dirty="0"/>
              <a:t>当变量变化幅度剧烈时</a:t>
            </a:r>
            <a:r>
              <a:rPr lang="zh-CN" altLang="zh-CN" dirty="0" smtClean="0"/>
              <a:t>，近似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成线性系统</a:t>
            </a:r>
            <a:r>
              <a:rPr lang="zh-CN" altLang="en-US" dirty="0" smtClean="0"/>
              <a:t>也会不同</a:t>
            </a:r>
            <a:r>
              <a:rPr lang="zh-CN" altLang="zh-CN" dirty="0" smtClean="0"/>
              <a:t>，</a:t>
            </a:r>
            <a:r>
              <a:rPr lang="zh-CN" altLang="zh-CN" dirty="0"/>
              <a:t>因此求得的方向应该也会发生变化。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3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背景</a:t>
            </a:r>
            <a:r>
              <a:rPr lang="zh-CN" altLang="en-US" b="1" dirty="0" smtClean="0"/>
              <a:t>简介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有方法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主要</a:t>
            </a:r>
            <a:r>
              <a:rPr lang="zh-CN" altLang="en-US" dirty="0" smtClean="0"/>
              <a:t>难点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案例分析</a:t>
            </a:r>
            <a:endParaRPr lang="en-US" altLang="zh-CN" dirty="0" smtClean="0"/>
          </a:p>
          <a:p>
            <a:r>
              <a:rPr lang="zh-CN" altLang="en-US" dirty="0" smtClean="0"/>
              <a:t>模型</a:t>
            </a:r>
            <a:r>
              <a:rPr lang="zh-CN" altLang="en-US" dirty="0" smtClean="0"/>
              <a:t>相似度</a:t>
            </a:r>
            <a:endParaRPr lang="en-US" altLang="zh-CN" dirty="0" smtClean="0"/>
          </a:p>
          <a:p>
            <a:r>
              <a:rPr lang="zh-CN" altLang="en-US" dirty="0" smtClean="0"/>
              <a:t>基于</a:t>
            </a:r>
            <a:r>
              <a:rPr lang="en-US" altLang="zh-CN" dirty="0" smtClean="0"/>
              <a:t>MSI</a:t>
            </a:r>
            <a:r>
              <a:rPr lang="zh-CN" altLang="en-US" dirty="0" smtClean="0"/>
              <a:t>的大</a:t>
            </a:r>
            <a:r>
              <a:rPr lang="zh-CN" altLang="en-US" dirty="0" smtClean="0"/>
              <a:t>数据分析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32071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Future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从相似度矩阵中抽取出高炉工作点漂移和切换的具体指标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40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2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数据长啥样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19" y="1285307"/>
            <a:ext cx="7836335" cy="5624064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17" idx="2"/>
          </p:cNvCxnSpPr>
          <p:nvPr/>
        </p:nvCxnSpPr>
        <p:spPr>
          <a:xfrm>
            <a:off x="731819" y="5463893"/>
            <a:ext cx="1525606" cy="555907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87287" y="4940673"/>
            <a:ext cx="108906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上</a:t>
            </a:r>
            <a:r>
              <a:rPr lang="zh-CN" altLang="en-US" sz="1400" dirty="0" smtClean="0"/>
              <a:t>料（焦炭、铁矿石）</a:t>
            </a:r>
            <a:endParaRPr lang="zh-CN" altLang="en-US" sz="1400" dirty="0"/>
          </a:p>
        </p:txBody>
      </p:sp>
      <p:cxnSp>
        <p:nvCxnSpPr>
          <p:cNvPr id="20" name="直接箭头连接符 19"/>
          <p:cNvCxnSpPr>
            <a:stCxn id="21" idx="2"/>
          </p:cNvCxnSpPr>
          <p:nvPr/>
        </p:nvCxnSpPr>
        <p:spPr>
          <a:xfrm flipH="1">
            <a:off x="6705600" y="3412184"/>
            <a:ext cx="1755413" cy="883591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915678" y="3104407"/>
            <a:ext cx="109066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热风炉换炉</a:t>
            </a:r>
            <a:endParaRPr lang="zh-CN" altLang="en-US" sz="1400" dirty="0"/>
          </a:p>
        </p:txBody>
      </p:sp>
      <p:cxnSp>
        <p:nvCxnSpPr>
          <p:cNvPr id="23" name="直接箭头连接符 22"/>
          <p:cNvCxnSpPr>
            <a:stCxn id="24" idx="3"/>
          </p:cNvCxnSpPr>
          <p:nvPr/>
        </p:nvCxnSpPr>
        <p:spPr>
          <a:xfrm>
            <a:off x="1524001" y="2213909"/>
            <a:ext cx="933449" cy="21439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900" y="1736855"/>
            <a:ext cx="143510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工长判断炉况后的人工调整：减风、减煤、卸顶压</a:t>
            </a:r>
            <a:r>
              <a:rPr lang="zh-CN" altLang="en-US" sz="1400" dirty="0" smtClean="0"/>
              <a:t>、减氧</a:t>
            </a:r>
            <a:r>
              <a:rPr lang="en-US" altLang="zh-CN" sz="1400" dirty="0" smtClean="0"/>
              <a:t>……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134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PCA</a:t>
            </a:r>
          </a:p>
          <a:p>
            <a:pPr lvl="1"/>
            <a:r>
              <a:rPr lang="zh-CN" altLang="en-US" dirty="0" smtClean="0"/>
              <a:t>利用训练集计算负荷矩阵</a:t>
            </a:r>
            <a:r>
              <a:rPr lang="en-US" altLang="zh-CN" dirty="0" smtClean="0"/>
              <a:t>P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T2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统计量的阈值</a:t>
            </a:r>
            <a:endParaRPr lang="en-US" altLang="zh-CN" dirty="0" smtClean="0"/>
          </a:p>
          <a:p>
            <a:pPr lvl="1"/>
            <a:r>
              <a:rPr lang="zh-CN" altLang="en-US" dirty="0"/>
              <a:t>在</a:t>
            </a:r>
            <a:r>
              <a:rPr lang="zh-CN" altLang="en-US" dirty="0" smtClean="0"/>
              <a:t>测试集上计算</a:t>
            </a:r>
            <a:r>
              <a:rPr lang="en-US" altLang="zh-CN" dirty="0" smtClean="0"/>
              <a:t>T^2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SPE</a:t>
            </a:r>
            <a:r>
              <a:rPr lang="zh-CN" altLang="en-US" dirty="0" smtClean="0"/>
              <a:t>统计量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判断统计量是否超限，如果超限则报警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9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已有方法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针对高炉中过程噪声，尤其是换炉扰动：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两阶段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去除了换炉扰动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主元凸包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重新定义了可行域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sz="2800" dirty="0"/>
              <a:t>针对高炉稳态工作点漂移</a:t>
            </a:r>
            <a:endParaRPr lang="en-US" altLang="zh-CN" sz="2800" dirty="0"/>
          </a:p>
          <a:p>
            <a:pPr lvl="1"/>
            <a:r>
              <a:rPr lang="zh-CN" altLang="en-US" dirty="0" smtClean="0"/>
              <a:t>迭代</a:t>
            </a:r>
            <a:r>
              <a:rPr lang="en-US" altLang="zh-CN" dirty="0" smtClean="0"/>
              <a:t>PCA</a:t>
            </a:r>
          </a:p>
          <a:p>
            <a:pPr lvl="2"/>
            <a:r>
              <a:rPr lang="zh-CN" altLang="en-US" dirty="0" smtClean="0"/>
              <a:t>基于一些规则定期更新一定比例的训练集数据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00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训练集需要人工判断</a:t>
            </a:r>
            <a:r>
              <a:rPr lang="en-US" altLang="zh-CN" dirty="0" smtClean="0"/>
              <a:t>/</a:t>
            </a:r>
            <a:r>
              <a:rPr lang="zh-CN" altLang="en-US" dirty="0" smtClean="0"/>
              <a:t>尝试选取正常炉况（顺行）所在区间，训练集的好坏直接决定了异常炉况检测的</a:t>
            </a:r>
            <a:r>
              <a:rPr lang="zh-CN" altLang="en-US" dirty="0" smtClean="0"/>
              <a:t>性能，有较强的主观性。</a:t>
            </a:r>
            <a:endParaRPr lang="en-US" altLang="zh-CN" dirty="0" smtClean="0"/>
          </a:p>
          <a:p>
            <a:pPr marL="171450" lvl="1">
              <a:spcBef>
                <a:spcPts val="750"/>
              </a:spcBef>
            </a:pPr>
            <a:r>
              <a:rPr lang="zh-CN" altLang="en-US" dirty="0" smtClean="0"/>
              <a:t>由于高炉炉况复杂多变，工作点的漂移时常发生，在实际运行时都遇到模型迭代的问题：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如果训练集更新过慢，模型跟不上工作点的变化，误报率升高；如果训练集更新过快，模型容易加入轻微异常数据，漏报率升高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r>
              <a:rPr lang="zh-CN" altLang="en-US" dirty="0" smtClean="0"/>
              <a:t>模型的迭代过多会造成统计量的频繁抖动，增加了误报率</a:t>
            </a:r>
            <a:endParaRPr lang="en-US" altLang="zh-CN" dirty="0" smtClean="0"/>
          </a:p>
          <a:p>
            <a:pPr marL="514350" lvl="2">
              <a:spcBef>
                <a:spcPts val="750"/>
              </a:spcBef>
            </a:pPr>
            <a:endParaRPr lang="en-US" altLang="zh-CN" dirty="0"/>
          </a:p>
          <a:p>
            <a:pPr marL="171450" lvl="1">
              <a:spcBef>
                <a:spcPts val="750"/>
              </a:spcBef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5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模型在测试集中的表现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53" y="1788193"/>
            <a:ext cx="4671599" cy="4943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894" y="1829044"/>
            <a:ext cx="5107608" cy="49022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90946" y="1577732"/>
            <a:ext cx="10796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27858" y="1606407"/>
            <a:ext cx="11620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92962" y="1488459"/>
            <a:ext cx="3073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2013-01-22~2013-01-25 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10:29:08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0112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实际在线运行时。。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22196" y="1688687"/>
            <a:ext cx="4961705" cy="50582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393" y="1681454"/>
            <a:ext cx="5132483" cy="50057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48792" y="1536933"/>
            <a:ext cx="12197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训练集固定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312452" y="1531413"/>
            <a:ext cx="12149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训练集迭代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92192" y="1420441"/>
            <a:ext cx="2416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时间：</a:t>
            </a:r>
            <a:r>
              <a:rPr lang="en-US" altLang="zh-CN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2012-11-14~2012-11-30</a:t>
            </a: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91484446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">
      <a:dk1>
        <a:srgbClr val="5D0CFF"/>
      </a:dk1>
      <a:lt1>
        <a:srgbClr val="001428"/>
      </a:lt1>
      <a:dk2>
        <a:srgbClr val="95FF95"/>
      </a:dk2>
      <a:lt2>
        <a:srgbClr val="001428"/>
      </a:lt2>
      <a:accent1>
        <a:srgbClr val="00CC99"/>
      </a:accent1>
      <a:accent2>
        <a:srgbClr val="007825"/>
      </a:accent2>
      <a:accent3>
        <a:srgbClr val="AAB4AA"/>
      </a:accent3>
      <a:accent4>
        <a:srgbClr val="DADADA"/>
      </a:accent4>
      <a:accent5>
        <a:srgbClr val="AAE2CA"/>
      </a:accent5>
      <a:accent6>
        <a:srgbClr val="006C20"/>
      </a:accent6>
      <a:hlink>
        <a:srgbClr val="9966FF"/>
      </a:hlink>
      <a:folHlink>
        <a:srgbClr val="99CCFF"/>
      </a:folHlink>
    </a:clrScheme>
    <a:fontScheme name="Map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主题1" id="{A6E7A6B5-397B-4DEA-A228-B2FFFCD23BCE}" vid="{A21A23D5-5700-41A7-8791-AB62C9A350AD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1328</TotalTime>
  <Words>1632</Words>
  <Application>Microsoft Office PowerPoint</Application>
  <PresentationFormat>全屏显示(4:3)</PresentationFormat>
  <Paragraphs>187</Paragraphs>
  <Slides>31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宋体</vt:lpstr>
      <vt:lpstr>Arial</vt:lpstr>
      <vt:lpstr>Calibri</vt:lpstr>
      <vt:lpstr>Cambria Math</vt:lpstr>
      <vt:lpstr>Tahoma</vt:lpstr>
      <vt:lpstr>Times New Roman</vt:lpstr>
      <vt:lpstr>Wingdings</vt:lpstr>
      <vt:lpstr>主题1</vt:lpstr>
      <vt:lpstr>自定义设计方案</vt:lpstr>
      <vt:lpstr>基于模型相似度的炉况分析</vt:lpstr>
      <vt:lpstr>目录</vt:lpstr>
      <vt:lpstr>目录</vt:lpstr>
      <vt:lpstr>数据长啥样</vt:lpstr>
      <vt:lpstr>已有方法</vt:lpstr>
      <vt:lpstr>已有方法</vt:lpstr>
      <vt:lpstr>主要难点</vt:lpstr>
      <vt:lpstr>模型在测试集中的表现</vt:lpstr>
      <vt:lpstr>实际在线运行时。。</vt:lpstr>
      <vt:lpstr>炉况波动对异常检测的影响</vt:lpstr>
      <vt:lpstr>炉况波动对异常检测的影响</vt:lpstr>
      <vt:lpstr>炉况波动对异常检测的影响</vt:lpstr>
      <vt:lpstr>原因</vt:lpstr>
      <vt:lpstr>原因</vt:lpstr>
      <vt:lpstr>小结</vt:lpstr>
      <vt:lpstr>关键</vt:lpstr>
      <vt:lpstr>目录</vt:lpstr>
      <vt:lpstr>传统的Multiple-PCA</vt:lpstr>
      <vt:lpstr>模型相似度（狭义）</vt:lpstr>
      <vt:lpstr>模型相似度（广义）</vt:lpstr>
      <vt:lpstr>两种相似度的异同</vt:lpstr>
      <vt:lpstr>Focus point：</vt:lpstr>
      <vt:lpstr>基于MSI的大数据分析</vt:lpstr>
      <vt:lpstr>基于MSI的大数据分析 </vt:lpstr>
      <vt:lpstr>基于MSI的大数据分析</vt:lpstr>
      <vt:lpstr>基于MSI统计炉况的时间分布</vt:lpstr>
      <vt:lpstr>基于MSI统计炉况的时间分布</vt:lpstr>
      <vt:lpstr>基于MSI的大数据分析的用处</vt:lpstr>
      <vt:lpstr>优势</vt:lpstr>
      <vt:lpstr>Future work</vt:lpstr>
      <vt:lpstr>PowerPoint 演示文稿</vt:lpstr>
    </vt:vector>
  </TitlesOfParts>
  <Company>清华大学自动化系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基于模型相似度的异常炉况检测</dc:title>
  <dc:creator> 庞人铭</dc:creator>
  <cp:lastModifiedBy> 庞人铭</cp:lastModifiedBy>
  <cp:revision>98</cp:revision>
  <dcterms:created xsi:type="dcterms:W3CDTF">2016-03-20T11:13:27Z</dcterms:created>
  <dcterms:modified xsi:type="dcterms:W3CDTF">2016-03-30T13:44:44Z</dcterms:modified>
</cp:coreProperties>
</file>