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86" r:id="rId2"/>
    <p:sldMasterId id="2147483698" r:id="rId3"/>
    <p:sldMasterId id="2147483712" r:id="rId4"/>
  </p:sldMasterIdLst>
  <p:notesMasterIdLst>
    <p:notesMasterId r:id="rId15"/>
  </p:notesMasterIdLst>
  <p:sldIdLst>
    <p:sldId id="256" r:id="rId5"/>
    <p:sldId id="257" r:id="rId6"/>
    <p:sldId id="258" r:id="rId7"/>
    <p:sldId id="259" r:id="rId8"/>
    <p:sldId id="260" r:id="rId9"/>
    <p:sldId id="262" r:id="rId10"/>
    <p:sldId id="261" r:id="rId11"/>
    <p:sldId id="263" r:id="rId12"/>
    <p:sldId id="264" r:id="rId13"/>
    <p:sldId id="265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B3686-F1B9-4FAD-BAB3-314199D40161}" type="datetimeFigureOut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897B3-42FD-4FCE-BD80-528FC1EA4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592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897B3-42FD-4FCE-BD80-528FC1EA4FA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33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1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8802"/>
            <a:ext cx="7772400" cy="1736725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42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001D50A-EC23-4CB9-8BA0-24864161E3A6}" type="datetime1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6BDD156-9A05-4FBB-95F3-C65FF062D6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01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3F35ED-01E7-429B-8805-A499526B8AAB}" type="datetime1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BDD156-9A05-4FBB-95F3-C65FF062D6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863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C46DA2-3B45-4C0B-8527-72E0D7B2A8A6}" type="datetime1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BDD156-9A05-4FBB-95F3-C65FF062D6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297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2"/>
            <a:ext cx="40386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C64AA9-B12B-4F6F-B726-86A301A36D85}" type="datetime1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BDD156-9A05-4FBB-95F3-C65FF062D6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660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D8EAD9-18F4-4D55-8169-B9F0F141098A}" type="datetime1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BDD156-9A05-4FBB-95F3-C65FF062D6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402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9A04-B028-4DDA-983A-740574A9E66D}" type="datetime1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388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1E25-8DD9-4720-B450-942147513C7B}" type="datetime1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997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B35D1-FCAC-47DF-9DF5-1E7F0B07E164}" type="datetime1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601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948EF-79EA-4708-987F-B19FA086B737}" type="datetime1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3746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25BBF-8388-43C1-944A-7D851096784B}" type="datetime1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3236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1A5DB-2420-4E3F-AC13-F688C594B25F}" type="datetime1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97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BF0690-A703-4B2D-9115-56F45C58BADF}" type="datetime1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BDD156-9A05-4FBB-95F3-C65FF062D6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2305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AD53-3679-4020-991E-3B68F87EB4AC}" type="datetime1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9834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83D2-76FA-4185-92C5-12BF82FF3277}" type="datetime1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8749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3ECD-19CF-4162-A536-FF7D9BEE1774}" type="datetime1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4104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33ECD-9B68-480F-A6FC-812ADAB1AA09}" type="datetime1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4351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1443D-70A7-47D0-B669-ACD1C8F878EA}" type="datetime1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5041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1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8800"/>
            <a:ext cx="7772400" cy="1736725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5142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5AC9A04-B028-4DDA-983A-740574A9E66D}" type="datetime1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1796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DB1E25-8DD9-4720-B450-942147513C7B}" type="datetime1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8393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8B35D1-FCAC-47DF-9DF5-1E7F0B07E164}" type="datetime1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7082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0948EF-79EA-4708-987F-B19FA086B737}" type="datetime1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7091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625BBF-8388-43C1-944A-7D851096784B}" type="datetime1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358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980376-D79A-43BE-BEEF-4F5232401EB7}" type="datetime1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BDD156-9A05-4FBB-95F3-C65FF062D6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5007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F1A5DB-2420-4E3F-AC13-F688C594B25F}" type="datetime1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5670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9EAD53-3679-4020-991E-3B68F87EB4AC}" type="datetime1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9480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A483D2-76FA-4185-92C5-12BF82FF3277}" type="datetime1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476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3ECD-19CF-4162-A536-FF7D9BEE1774}" type="datetime1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8782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833ECD-9B68-480F-A6FC-812ADAB1AA09}" type="datetime1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8625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61443D-70A7-47D0-B669-ACD1C8F878EA}" type="datetime1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43591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C3E15B-2CD9-443B-968B-2924DDA1532A}" type="datetime1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793717"/>
      </p:ext>
    </p:extLst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C3E15B-2CD9-443B-968B-2924DDA1532A}" type="datetime1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800619"/>
      </p:ext>
    </p:extLst>
  </p:cSld>
  <p:clrMapOvr>
    <a:masterClrMapping/>
  </p:clrMapOvr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51C9-9C9E-41E3-B884-17ABE256450A}" type="datetimeFigureOut">
              <a:rPr lang="zh-CN" altLang="en-US" smtClean="0"/>
              <a:pPr/>
              <a:t>2016/11/2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9631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51C9-9C9E-41E3-B884-17ABE256450A}" type="datetimeFigureOut">
              <a:rPr lang="zh-CN" altLang="en-US" smtClean="0"/>
              <a:pPr/>
              <a:t>2016/11/2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397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396602-8830-4954-BFC8-621B85752865}" type="datetime1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BDD156-9A05-4FBB-95F3-C65FF062D6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15578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51C9-9C9E-41E3-B884-17ABE256450A}" type="datetimeFigureOut">
              <a:rPr lang="zh-CN" altLang="en-US" smtClean="0"/>
              <a:pPr/>
              <a:t>2016/11/2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26907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51C9-9C9E-41E3-B884-17ABE256450A}" type="datetimeFigureOut">
              <a:rPr lang="zh-CN" altLang="en-US" smtClean="0"/>
              <a:pPr/>
              <a:t>2016/11/2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84702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51C9-9C9E-41E3-B884-17ABE256450A}" type="datetimeFigureOut">
              <a:rPr lang="zh-CN" altLang="en-US" smtClean="0"/>
              <a:pPr/>
              <a:t>2016/11/2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62579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51C9-9C9E-41E3-B884-17ABE256450A}" type="datetimeFigureOut">
              <a:rPr lang="zh-CN" altLang="en-US" smtClean="0"/>
              <a:pPr/>
              <a:t>2016/11/2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29510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51C9-9C9E-41E3-B884-17ABE256450A}" type="datetimeFigureOut">
              <a:rPr lang="zh-CN" altLang="en-US" smtClean="0"/>
              <a:pPr/>
              <a:t>2016/11/2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654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51C9-9C9E-41E3-B884-17ABE256450A}" type="datetimeFigureOut">
              <a:rPr lang="zh-CN" altLang="en-US" smtClean="0"/>
              <a:pPr/>
              <a:t>2016/11/2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5495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51C9-9C9E-41E3-B884-17ABE256450A}" type="datetimeFigureOut">
              <a:rPr lang="zh-CN" altLang="en-US" smtClean="0"/>
              <a:pPr/>
              <a:t>2016/11/2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91272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51C9-9C9E-41E3-B884-17ABE256450A}" type="datetimeFigureOut">
              <a:rPr lang="zh-CN" altLang="en-US" smtClean="0"/>
              <a:pPr/>
              <a:t>2016/11/2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54239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51C9-9C9E-41E3-B884-17ABE256450A}" type="datetimeFigureOut">
              <a:rPr lang="zh-CN" altLang="en-US" smtClean="0"/>
              <a:pPr/>
              <a:t>2016/11/2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375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DFFE62-E12F-4B16-8DA7-599867E98FBE}" type="datetime1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BDD156-9A05-4FBB-95F3-C65FF062D6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972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A4C13D-83EF-4F38-A079-BD7CFE1CF236}" type="datetime1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BDD156-9A05-4FBB-95F3-C65FF062D6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42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ED1431-BFE0-41F0-9EC5-4674898FF935}" type="datetime1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BDD156-9A05-4FBB-95F3-C65FF062D6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36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181920-FB0F-4882-A752-A81324916FA5}" type="datetime1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BDD156-9A05-4FBB-95F3-C65FF062D6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39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DD59AC-37E5-46CB-8BA0-CA732F14321B}" type="datetime1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BDD156-9A05-4FBB-95F3-C65FF062D6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491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7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195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19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A8510046-B2C0-4C23-B763-6D067A48C231}" type="datetime1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4120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zh-CN" altLang="en-US"/>
          </a:p>
        </p:txBody>
      </p:sp>
      <p:sp>
        <p:nvSpPr>
          <p:cNvPr id="4121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ffectLst/>
              </a:defRPr>
            </a:lvl1pPr>
          </a:lstStyle>
          <a:p>
            <a:fld id="{E6BDD156-9A05-4FBB-95F3-C65FF062D6F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199" name="图片 6" descr="图片1.pn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" y="533400"/>
            <a:ext cx="90217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6039621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3E15B-2CD9-443B-968B-2924DDA1532A}" type="datetime1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001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7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195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19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A8510046-B2C0-4C23-B763-6D067A48C231}" type="datetime1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4120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zh-CN" altLang="en-US"/>
          </a:p>
        </p:txBody>
      </p:sp>
      <p:sp>
        <p:nvSpPr>
          <p:cNvPr id="4121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E6BDD156-9A05-4FBB-95F3-C65FF062D6F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199" name="图片 6" descr="图片1.pn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533400"/>
            <a:ext cx="90217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7924573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251C9-9C9E-41E3-B884-17ABE256450A}" type="datetimeFigureOut">
              <a:rPr lang="zh-CN" altLang="en-US" smtClean="0"/>
              <a:pPr/>
              <a:t>2016/11/2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43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dirty="0" smtClean="0"/>
              <a:t>模型相似度总结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zh-CN" altLang="en-US" dirty="0" smtClean="0"/>
              <a:t>庞人铭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48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高炉炉况的分析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主要分为两类：正常、异常</a:t>
            </a:r>
            <a:endParaRPr lang="en-US" altLang="zh-CN" dirty="0" smtClean="0"/>
          </a:p>
          <a:p>
            <a:r>
              <a:rPr lang="zh-CN" altLang="en-US" dirty="0" smtClean="0"/>
              <a:t>正常炉况的聚类，还看不出区别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D156-9A05-4FBB-95F3-C65FF062D6F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843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PCA</a:t>
            </a:r>
            <a:r>
              <a:rPr lang="zh-CN" altLang="zh-CN" dirty="0"/>
              <a:t>模型</a:t>
            </a:r>
            <a:r>
              <a:rPr lang="zh-CN" altLang="zh-CN" dirty="0" smtClean="0"/>
              <a:t>相似度</a:t>
            </a:r>
            <a:r>
              <a:rPr lang="zh-CN" altLang="en-US" dirty="0" smtClean="0"/>
              <a:t>的简介与</a:t>
            </a:r>
            <a:r>
              <a:rPr lang="zh-CN" altLang="zh-CN" dirty="0" smtClean="0"/>
              <a:t>改进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两种</a:t>
            </a:r>
            <a:r>
              <a:rPr lang="en-US" altLang="zh-CN" dirty="0" smtClean="0"/>
              <a:t>PCA</a:t>
            </a:r>
            <a:r>
              <a:rPr lang="zh-CN" altLang="en-US" dirty="0" smtClean="0"/>
              <a:t>模型相似度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相似度的改进与物理意义</a:t>
            </a:r>
            <a:endParaRPr lang="en-US" altLang="zh-CN" dirty="0" smtClean="0"/>
          </a:p>
          <a:p>
            <a:r>
              <a:rPr lang="zh-CN" altLang="zh-CN" dirty="0" smtClean="0"/>
              <a:t>相似度</a:t>
            </a:r>
            <a:r>
              <a:rPr lang="zh-CN" altLang="zh-CN" dirty="0"/>
              <a:t>饱和曲线及其基于</a:t>
            </a:r>
            <a:r>
              <a:rPr lang="en-US" altLang="zh-CN" dirty="0"/>
              <a:t>PPCA</a:t>
            </a:r>
            <a:r>
              <a:rPr lang="zh-CN" altLang="zh-CN" dirty="0"/>
              <a:t>的理论</a:t>
            </a:r>
            <a:r>
              <a:rPr lang="zh-CN" altLang="zh-CN" dirty="0" smtClean="0"/>
              <a:t>解释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饱和曲线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smtClean="0"/>
              <a:t>PPCA</a:t>
            </a:r>
            <a:r>
              <a:rPr lang="zh-CN" altLang="en-US" dirty="0" smtClean="0"/>
              <a:t>的理论</a:t>
            </a:r>
            <a:r>
              <a:rPr lang="zh-CN" altLang="en-US" dirty="0" smtClean="0"/>
              <a:t>解释和仿真</a:t>
            </a:r>
            <a:endParaRPr lang="en-US" altLang="zh-CN" dirty="0"/>
          </a:p>
          <a:p>
            <a:r>
              <a:rPr lang="zh-CN" altLang="zh-CN" dirty="0"/>
              <a:t>饱和曲线用于高炉炉况</a:t>
            </a:r>
            <a:r>
              <a:rPr lang="zh-CN" altLang="zh-CN"/>
              <a:t>的</a:t>
            </a:r>
            <a:r>
              <a:rPr lang="zh-CN" altLang="zh-CN" smtClean="0"/>
              <a:t>聚类分析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D156-9A05-4FBB-95F3-C65FF062D6F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13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MSI</a:t>
            </a:r>
            <a:r>
              <a:rPr lang="zh-CN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简介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 narrow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内容占位符 7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1600">
                              <a:latin typeface="Cambria Math" panose="02040503050406030204" pitchFamily="18" charset="0"/>
                            </a:rPr>
                            <m:t>MSI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sz="1600">
                              <a:latin typeface="Cambria Math" panose="02040503050406030204" pitchFamily="18" charset="0"/>
                            </a:rPr>
                            <m:t>narrow</m:t>
                          </m:r>
                        </m:sub>
                      </m:sSub>
                      <m:d>
                        <m:d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sz="160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zh-CN" altLang="en-US" sz="16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zh-CN" altLang="en-US" sz="160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zh-CN" altLang="en-US" sz="16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16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160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  <m:sSup>
                            <m:sSup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zh-CN" altLang="en-US" sz="160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zh-CN" altLang="en-US" sz="160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zh-CN" altLang="en-US" sz="160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zh-CN" altLang="en-US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1600" dirty="0" smtClean="0"/>
              </a:p>
              <a:p>
                <a:endParaRPr lang="en-US" altLang="zh-CN" sz="1600" dirty="0"/>
              </a:p>
              <a:p>
                <a:r>
                  <a:rPr lang="zh-CN" altLang="en-US" sz="1600" dirty="0" smtClean="0"/>
                  <a:t>主元方向和次序严格一致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按协方差</a:t>
                </a:r>
                <a:r>
                  <a:rPr lang="zh-CN" altLang="en-US" sz="1600" dirty="0"/>
                  <a:t>矩阵特征值</a:t>
                </a:r>
                <a:r>
                  <a:rPr lang="zh-CN" altLang="en-US" sz="1600" dirty="0" smtClean="0"/>
                  <a:t>大小加权</a:t>
                </a:r>
                <a:endParaRPr lang="zh-CN" altLang="en-US" sz="1600" dirty="0"/>
              </a:p>
            </p:txBody>
          </p:sp>
        </mc:Choice>
        <mc:Fallback>
          <p:sp>
            <p:nvSpPr>
              <p:cNvPr id="8" name="内容占位符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占位符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en-US" altLang="zh-CN" dirty="0" smtClean="0"/>
              <a:t>general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内容占位符 9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1600">
                              <a:latin typeface="Cambria Math" panose="02040503050406030204" pitchFamily="18" charset="0"/>
                            </a:rPr>
                            <m:t>MSI</m:t>
                          </m:r>
                        </m:e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𝑔𝑒𝑛𝑒𝑟𝑎𝑙</m:t>
                          </m:r>
                        </m:sub>
                      </m:sSub>
                      <m:d>
                        <m:d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sz="160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zh-CN" altLang="en-US" sz="16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zh-CN" altLang="en-US" sz="160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zh-CN" altLang="en-US" sz="16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sz="1600">
                              <a:latin typeface="Cambria Math" panose="02040503050406030204" pitchFamily="18" charset="0"/>
                            </a:rPr>
                            <m:t>k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16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unc>
                            <m:func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16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zh-CN" altLang="en-US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  <m:sSub>
                                    <m:sSubPr>
                                      <m:ctrlP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altLang="zh-CN" sz="1600" dirty="0" smtClean="0"/>
              </a:p>
              <a:p>
                <a:endParaRPr lang="en-US" altLang="zh-CN" sz="1600" dirty="0"/>
              </a:p>
              <a:p>
                <a:r>
                  <a:rPr lang="zh-CN" altLang="en-US" sz="1600" dirty="0" smtClean="0"/>
                  <a:t>只关注主元方向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与协方差矩阵特征值大小无关</a:t>
                </a:r>
                <a:endParaRPr lang="zh-CN" altLang="en-US" sz="1600" dirty="0"/>
              </a:p>
            </p:txBody>
          </p:sp>
        </mc:Choice>
        <mc:Fallback>
          <p:sp>
            <p:nvSpPr>
              <p:cNvPr id="10" name="内容占位符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D156-9A05-4FBB-95F3-C65FF062D6F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46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问题与改进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占位符 5"/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457200" y="1600202"/>
                <a:ext cx="4038600" cy="4791454"/>
              </a:xfrm>
            </p:spPr>
            <p:txBody>
              <a:bodyPr/>
              <a:lstStyle/>
              <a:p>
                <a:r>
                  <a:rPr lang="zh-CN" altLang="zh-CN" sz="1600" dirty="0"/>
                  <a:t>原来的广义</a:t>
                </a:r>
                <a:r>
                  <a:rPr lang="zh-CN" altLang="zh-CN" sz="1600" dirty="0" smtClean="0"/>
                  <a:t>相似度</a:t>
                </a:r>
                <a:endParaRPr lang="en-US" altLang="zh-CN" sz="1600" dirty="0" smtClean="0"/>
              </a:p>
              <a:p>
                <a:endParaRPr lang="en-US" altLang="zh-CN" sz="1600" dirty="0"/>
              </a:p>
              <a:p>
                <a:endParaRPr lang="en-US" altLang="zh-CN" sz="1600" dirty="0" smtClean="0"/>
              </a:p>
              <a:p>
                <a:pPr marL="0" indent="0">
                  <a:buNone/>
                </a:pPr>
                <a:endParaRPr lang="en-US" altLang="zh-CN" sz="1600" dirty="0" smtClean="0"/>
              </a:p>
              <a:p>
                <a:r>
                  <a:rPr lang="zh-CN" altLang="zh-CN" sz="1600" dirty="0"/>
                  <a:t>论文中提出了一种考虑主元空间特征值大小进行加权的</a:t>
                </a:r>
                <a:r>
                  <a:rPr lang="zh-CN" altLang="zh-CN" sz="1600" dirty="0" smtClean="0"/>
                  <a:t>算法</a:t>
                </a:r>
                <a:endParaRPr lang="en-US" altLang="zh-CN" sz="1600" dirty="0" smtClean="0"/>
              </a:p>
              <a:p>
                <a:endParaRPr lang="en-US" altLang="zh-CN" sz="1600" dirty="0"/>
              </a:p>
              <a:p>
                <a:endParaRPr lang="en-US" altLang="zh-CN" sz="1600" dirty="0" smtClean="0"/>
              </a:p>
              <a:p>
                <a:endParaRPr lang="en-US" altLang="zh-CN" sz="1600" dirty="0"/>
              </a:p>
              <a:p>
                <a:endParaRPr lang="en-US" altLang="zh-CN" sz="16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  <m:sup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  <m:sSubSup>
                            <m:sSubSup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</m:e>
                      </m:d>
                    </m:oMath>
                  </m:oMathPara>
                </a14:m>
                <a:endParaRPr lang="zh-CN" altLang="zh-CN" sz="1600" dirty="0"/>
              </a:p>
              <a:p>
                <a:r>
                  <a:rPr lang="zh-CN" altLang="en-US" sz="1600" dirty="0" smtClean="0"/>
                  <a:t>问题：</a:t>
                </a:r>
                <a:endParaRPr lang="en-US" altLang="zh-CN" sz="1600" dirty="0" smtClean="0"/>
              </a:p>
              <a:p>
                <a:pPr marL="0" indent="0">
                  <a:buNone/>
                </a:pPr>
                <a:r>
                  <a:rPr lang="zh-CN" altLang="en-US" sz="1600" dirty="0" smtClean="0"/>
                  <a:t>没有归一化，</a:t>
                </a:r>
                <a:r>
                  <a:rPr lang="zh-CN" altLang="en-US" sz="1600" dirty="0"/>
                  <a:t>存在</a:t>
                </a:r>
                <a:r>
                  <a:rPr lang="en-US" altLang="zh-CN" sz="1600" dirty="0" smtClean="0"/>
                  <a:t>bad case</a:t>
                </a:r>
              </a:p>
              <a:p>
                <a:pPr marL="0" indent="0">
                  <a:buNone/>
                </a:pPr>
                <a:r>
                  <a:rPr lang="zh-CN" altLang="en-US" sz="1600" dirty="0" smtClean="0"/>
                  <a:t>没有解释物理含义</a:t>
                </a:r>
                <a:endParaRPr lang="zh-CN" altLang="en-US" sz="1600" dirty="0"/>
              </a:p>
            </p:txBody>
          </p:sp>
        </mc:Choice>
        <mc:Fallback>
          <p:sp>
            <p:nvSpPr>
              <p:cNvPr id="6" name="文本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600202"/>
                <a:ext cx="4038600" cy="4791454"/>
              </a:xfrm>
              <a:blipFill rotWithShape="0">
                <a:blip r:embed="rId2"/>
                <a:stretch>
                  <a:fillRect l="-754" t="-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6"/>
              <p:cNvSpPr>
                <a:spLocks noGrp="1"/>
              </p:cNvSpPr>
              <p:nvPr>
                <p:ph sz="quarter" idx="2"/>
              </p:nvPr>
            </p:nvSpPr>
            <p:spPr>
              <a:xfrm>
                <a:off x="4648200" y="1600202"/>
                <a:ext cx="4038600" cy="1429437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  <m:sup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  <m:d>
                            <m:d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f>
                                    <m:fPr>
                                      <m:ctrlPr>
                                        <a:rPr lang="zh-CN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bSup>
                              <m:sSubSup>
                                <m:sSubSup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f>
                                    <m:fPr>
                                      <m:ctrlPr>
                                        <a:rPr lang="zh-CN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𝑡𝑟𝑎𝑐𝑒</m:t>
                          </m:r>
                          <m:d>
                            <m:d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CN" altLang="zh-CN" sz="1600" dirty="0"/>
              </a:p>
              <a:p>
                <a:r>
                  <a:rPr lang="zh-CN" altLang="zh-CN" sz="1600" dirty="0"/>
                  <a:t>当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zh-CN" sz="1600" dirty="0"/>
                  <a:t>时即为</a:t>
                </a:r>
                <a:r>
                  <a:rPr lang="en-US" altLang="zh-CN" sz="1600" dirty="0"/>
                  <a:t>1</a:t>
                </a:r>
                <a:r>
                  <a:rPr lang="zh-CN" altLang="zh-CN" sz="1600" dirty="0"/>
                  <a:t>，即主元方向、顺序完全相同时为</a:t>
                </a:r>
                <a:r>
                  <a:rPr lang="en-US" altLang="zh-CN" sz="1600" dirty="0" smtClean="0"/>
                  <a:t>1</a:t>
                </a:r>
                <a:endParaRPr lang="zh-CN" altLang="en-US" sz="1600" dirty="0"/>
              </a:p>
            </p:txBody>
          </p:sp>
        </mc:Choice>
        <mc:Fallback>
          <p:sp>
            <p:nvSpPr>
              <p:cNvPr id="7" name="内容占位符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>
              <a:xfrm>
                <a:off x="4648200" y="1600202"/>
                <a:ext cx="4038600" cy="1429437"/>
              </a:xfrm>
              <a:blipFill rotWithShape="0">
                <a:blip r:embed="rId3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内容占位符 7"/>
              <p:cNvSpPr>
                <a:spLocks noGrp="1"/>
              </p:cNvSpPr>
              <p:nvPr>
                <p:ph sz="quarter" idx="3"/>
              </p:nvPr>
            </p:nvSpPr>
            <p:spPr>
              <a:xfrm>
                <a:off x="4648200" y="3135896"/>
                <a:ext cx="4038600" cy="137000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  <m:sup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  <m:d>
                            <m:d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f>
                                    <m:fPr>
                                      <m:ctrlPr>
                                        <a:rPr lang="zh-CN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bSup>
                              <m:sSubSup>
                                <m:sSubSup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f>
                                    <m:fPr>
                                      <m:ctrlPr>
                                        <a:rPr lang="zh-CN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bSup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𝑡𝑟𝑎𝑐𝑒</m:t>
                              </m:r>
                              <m:d>
                                <m:d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600"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60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  <m: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𝑡𝑟𝑎𝑐𝑒</m:t>
                              </m:r>
                              <m:d>
                                <m:d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600"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600"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  <m: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n-US" altLang="zh-CN" sz="1600" dirty="0" smtClean="0"/>
              </a:p>
              <a:p>
                <a:r>
                  <a:rPr lang="zh-CN" altLang="zh-CN" sz="1600" dirty="0"/>
                  <a:t>只有当主元方向、顺序、大小比例完全相同时为</a:t>
                </a:r>
                <a:r>
                  <a:rPr lang="en-US" altLang="zh-CN" sz="1600" dirty="0"/>
                  <a:t>1</a:t>
                </a:r>
                <a:endParaRPr lang="zh-CN" altLang="en-US" sz="1600" dirty="0"/>
              </a:p>
            </p:txBody>
          </p:sp>
        </mc:Choice>
        <mc:Fallback>
          <p:sp>
            <p:nvSpPr>
              <p:cNvPr id="8" name="内容占位符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3"/>
              </p:nvPr>
            </p:nvSpPr>
            <p:spPr>
              <a:xfrm>
                <a:off x="4648200" y="3135896"/>
                <a:ext cx="4038600" cy="1370003"/>
              </a:xfrm>
              <a:blipFill rotWithShape="0">
                <a:blip r:embed="rId4"/>
                <a:stretch>
                  <a:fillRect b="-2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D156-9A05-4FBB-95F3-C65FF062D6FD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108" y="1934570"/>
            <a:ext cx="3875329" cy="767990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6"/>
          <a:stretch>
            <a:fillRect/>
          </a:stretch>
        </p:blipFill>
        <p:spPr>
          <a:xfrm>
            <a:off x="754620" y="3466959"/>
            <a:ext cx="3211452" cy="76351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内容占位符 7"/>
              <p:cNvSpPr txBox="1">
                <a:spLocks/>
              </p:cNvSpPr>
              <p:nvPr/>
            </p:nvSpPr>
            <p:spPr bwMode="auto">
              <a:xfrm>
                <a:off x="4648200" y="4878397"/>
                <a:ext cx="4038600" cy="1370003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2"/>
                    </a:solidFill>
                    <a:latin typeface="+mn-lt"/>
                    <a:ea typeface="+mn-ea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2"/>
                    </a:solidFill>
                    <a:latin typeface="+mn-lt"/>
                    <a:ea typeface="+mn-ea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  <a:ea typeface="+mn-ea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  <m:sup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𝑆𝑉𝐷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  <m:d>
                            <m:d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f>
                                    <m:fPr>
                                      <m:ctrlPr>
                                        <a:rPr lang="zh-CN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bSup>
                              <m:sSubSup>
                                <m:sSubSup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  <m:sup>
                                  <m:f>
                                    <m:fPr>
                                      <m:ctrlPr>
                                        <a:rPr lang="zh-CN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bSup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𝑡𝑟𝑎𝑐𝑒</m:t>
                              </m:r>
                              <m:d>
                                <m:d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600"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60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𝑡𝑟𝑎𝑐𝑒</m:t>
                              </m:r>
                              <m:d>
                                <m:d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600"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60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n-US" altLang="zh-CN" sz="1600" kern="0" dirty="0" smtClean="0"/>
              </a:p>
              <a:p>
                <a:r>
                  <a:rPr lang="zh-CN" altLang="zh-CN" sz="1600" kern="0" dirty="0"/>
                  <a:t>只有当主元方向、顺序、大小比例完全相同时为</a:t>
                </a:r>
                <a:r>
                  <a:rPr lang="en-US" altLang="zh-CN" sz="1600" kern="0" dirty="0" smtClean="0"/>
                  <a:t>1</a:t>
                </a:r>
                <a:r>
                  <a:rPr lang="zh-CN" altLang="en-US" sz="1600" kern="0" dirty="0" smtClean="0"/>
                  <a:t>，主角度的余弦和</a:t>
                </a:r>
                <a:endParaRPr lang="zh-CN" altLang="en-US" sz="1600" kern="0" dirty="0"/>
              </a:p>
            </p:txBody>
          </p:sp>
        </mc:Choice>
        <mc:Fallback>
          <p:sp>
            <p:nvSpPr>
              <p:cNvPr id="13" name="内容占位符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8200" y="4878397"/>
                <a:ext cx="4038600" cy="1370003"/>
              </a:xfrm>
              <a:prstGeom prst="rect">
                <a:avLst/>
              </a:prstGeom>
              <a:blipFill rotWithShape="0">
                <a:blip r:embed="rId7"/>
                <a:stretch>
                  <a:fillRect b="-8772"/>
                </a:stretch>
              </a:blipFill>
              <a:ln w="19050">
                <a:solidFill>
                  <a:srgbClr val="FF0000"/>
                </a:solidFill>
                <a:prstDash val="dash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737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改进</a:t>
            </a:r>
            <a:r>
              <a:rPr lang="en-US" altLang="zh-CN" dirty="0" smtClean="0"/>
              <a:t>MSI</a:t>
            </a:r>
            <a:r>
              <a:rPr lang="zh-CN" altLang="en-US" dirty="0" smtClean="0"/>
              <a:t>的物理含义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Principle angle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lim>
                              </m:limLow>
                            </m:fName>
                            <m:e>
                              <m:limLow>
                                <m:limLow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lim>
                              </m:limLow>
                            </m:e>
                          </m:func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zh-CN" sz="1600" dirty="0"/>
              </a:p>
              <a:p>
                <a:pPr marL="0" indent="0">
                  <a:buNone/>
                </a:pPr>
                <a:r>
                  <a:rPr lang="en-US" altLang="zh-CN" sz="1600" dirty="0"/>
                  <a:t>Subject to</a:t>
                </a:r>
                <a:endParaRPr lang="zh-CN" altLang="zh-CN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zh-CN" sz="1600" dirty="0"/>
              </a:p>
              <a:p>
                <a:pPr marL="0" indent="0">
                  <a:buNone/>
                </a:pPr>
                <a:r>
                  <a:rPr lang="en-US" altLang="zh-CN" sz="1600" dirty="0"/>
                  <a:t>And</a:t>
                </a:r>
                <a:endParaRPr lang="zh-CN" altLang="zh-CN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lim>
                              </m:limLow>
                            </m:fName>
                            <m:e>
                              <m:limLow>
                                <m:limLow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lim>
                              </m:limLow>
                            </m:e>
                          </m:func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zh-CN" sz="1600" dirty="0"/>
              </a:p>
              <a:p>
                <a:pPr marL="0" indent="0">
                  <a:buNone/>
                </a:pPr>
                <a:r>
                  <a:rPr lang="en-US" altLang="zh-CN" sz="1600" dirty="0"/>
                  <a:t>Subject to</a:t>
                </a:r>
                <a:endParaRPr lang="zh-CN" altLang="zh-CN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zh-CN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zh-CN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𝑤h𝑒𝑟𝑒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=1,2,…,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=2,…,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zh-CN" sz="1600" dirty="0"/>
              </a:p>
              <a:p>
                <a:pPr marL="0" indent="0">
                  <a:buNone/>
                </a:pPr>
                <a:endParaRPr lang="en-US" altLang="zh-CN" sz="1600" dirty="0" smtClean="0"/>
              </a:p>
              <a:p>
                <a:pPr marL="0" indent="0">
                  <a:buNone/>
                </a:pPr>
                <a:endParaRPr lang="en-US" altLang="zh-CN" sz="1600" dirty="0"/>
              </a:p>
              <a:p>
                <a:pPr marL="0" indent="0">
                  <a:buNone/>
                </a:pPr>
                <a:endParaRPr lang="en-US" altLang="zh-CN" sz="1600" dirty="0" smtClean="0"/>
              </a:p>
              <a:p>
                <a:endParaRPr lang="zh-CN" altLang="en-US" sz="1600" dirty="0"/>
              </a:p>
            </p:txBody>
          </p:sp>
        </mc:Choice>
        <mc:Fallback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smtClean="0"/>
              <a:t>Elliptical principle angle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内容占位符 7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45026" y="2174874"/>
                <a:ext cx="4041775" cy="426250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lim>
                              </m:limLow>
                            </m:fName>
                            <m:e>
                              <m:limLow>
                                <m:limLow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lim>
                              </m:limLow>
                            </m:e>
                          </m:func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zh-CN" sz="1600" dirty="0"/>
              </a:p>
              <a:p>
                <a:pPr marL="0" indent="0">
                  <a:buNone/>
                </a:pPr>
                <a:r>
                  <a:rPr lang="en-US" altLang="zh-CN" sz="1600" dirty="0"/>
                  <a:t>Subject to</a:t>
                </a:r>
                <a:endParaRPr lang="zh-CN" altLang="zh-CN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  <m:sup>
                                  <m:f>
                                    <m:fPr>
                                      <m:ctrlPr>
                                        <a:rPr lang="zh-CN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b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  <m:sup>
                                  <m:f>
                                    <m:fPr>
                                      <m:ctrlPr>
                                        <a:rPr lang="zh-CN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b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zh-CN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zh-CN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zh-CN" sz="1600" dirty="0"/>
              </a:p>
              <a:p>
                <a:pPr marL="0" indent="0">
                  <a:buNone/>
                </a:pPr>
                <a:r>
                  <a:rPr lang="en-US" altLang="zh-CN" sz="1600" dirty="0"/>
                  <a:t>And</a:t>
                </a:r>
                <a:endParaRPr lang="zh-CN" altLang="zh-CN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lim>
                              </m:limLow>
                            </m:fName>
                            <m:e>
                              <m:limLow>
                                <m:limLow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lim>
                              </m:limLow>
                            </m:e>
                          </m:func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zh-CN" sz="1600" dirty="0"/>
              </a:p>
              <a:p>
                <a:pPr marL="0" indent="0">
                  <a:buNone/>
                </a:pPr>
                <a:r>
                  <a:rPr lang="en-US" altLang="zh-CN" sz="1600" dirty="0"/>
                  <a:t>Subject to</a:t>
                </a:r>
                <a:endParaRPr lang="zh-CN" altLang="zh-CN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  <m:sup>
                                  <m:f>
                                    <m:fPr>
                                      <m:ctrlPr>
                                        <a:rPr lang="zh-CN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b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  <m:sup>
                                  <m:f>
                                    <m:fPr>
                                      <m:ctrlPr>
                                        <a:rPr lang="zh-CN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b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zh-CN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zh-CN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</m:e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𝑤h𝑒𝑟𝑒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=1,2,…,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=2,…,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zh-CN" sz="1600" dirty="0"/>
              </a:p>
              <a:p>
                <a:pPr marL="0" indent="0">
                  <a:buNone/>
                </a:pPr>
                <a:endParaRPr lang="zh-CN" altLang="en-US" sz="1600" dirty="0"/>
              </a:p>
            </p:txBody>
          </p:sp>
        </mc:Choice>
        <mc:Fallback>
          <p:sp>
            <p:nvSpPr>
              <p:cNvPr id="8" name="内容占位符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45026" y="2174874"/>
                <a:ext cx="4041775" cy="4262501"/>
              </a:xfrm>
              <a:blipFill rotWithShape="0">
                <a:blip r:embed="rId3"/>
                <a:stretch>
                  <a:fillRect l="-905" b="-64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D156-9A05-4FBB-95F3-C65FF062D6FD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460" y="4982521"/>
            <a:ext cx="2382860" cy="177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01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改进</a:t>
            </a:r>
            <a:r>
              <a:rPr lang="en-US" altLang="zh-CN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MSI</a:t>
            </a:r>
            <a:r>
              <a:rPr lang="zh-CN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的物理含义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4646612" y="1553402"/>
            <a:ext cx="4040188" cy="639762"/>
          </a:xfrm>
        </p:spPr>
        <p:txBody>
          <a:bodyPr/>
          <a:lstStyle/>
          <a:p>
            <a:r>
              <a:rPr lang="en-US" altLang="zh-CN" dirty="0" smtClean="0"/>
              <a:t>Normalization 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33106" y="2255933"/>
                <a:ext cx="4040188" cy="39512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1400" dirty="0" smtClean="0"/>
                  <a:t>令</a:t>
                </a:r>
                <a:endParaRPr lang="en-US" altLang="zh-CN" sz="1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40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sub>
                              </m:s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𝑡𝑟𝑎𝑐𝑒</m:t>
                                  </m:r>
                                  <m:d>
                                    <m:d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400">
                                              <a:latin typeface="Cambria Math" panose="02040503050406030204" pitchFamily="18" charset="0"/>
                                            </a:rPr>
                                            <m:t>Λ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400"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𝑡𝑟𝑎𝑐𝑒</m:t>
                                  </m:r>
                                  <m:d>
                                    <m:d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400">
                                              <a:latin typeface="Cambria Math" panose="02040503050406030204" pitchFamily="18" charset="0"/>
                                            </a:rPr>
                                            <m:t>Λ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zh-CN" altLang="zh-CN" sz="1400" dirty="0"/>
              </a:p>
              <a:p>
                <a:pPr marL="0" indent="0">
                  <a:buNone/>
                </a:pPr>
                <a:r>
                  <a:rPr lang="zh-CN" altLang="en-US" sz="1400" dirty="0" smtClean="0"/>
                  <a:t>则</a:t>
                </a:r>
                <a:endParaRPr lang="en-US" altLang="zh-CN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1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  <m:sup>
                          <m:r>
                            <a:rPr lang="en-US" altLang="zh-CN" sz="140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𝑆𝑉𝐷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{"/>
                          <m:endChr m:val="}"/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40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sub>
                              </m:sSub>
                            </m:e>
                            <m:sup>
                              <m:f>
                                <m:f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sSubSup>
                            <m:sSubSup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e>
                            <m:sup>
                              <m:f>
                                <m:f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𝑆𝑉𝐷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  <m:d>
                            <m:dPr>
                              <m:begChr m:val="{"/>
                              <m:endChr m:val="}"/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f>
                                    <m:f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bSup>
                              <m:sSubSup>
                                <m:sSubSup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40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  <m:sup>
                                  <m:f>
                                    <m:f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4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1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bSup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𝑡𝑟𝑎𝑐𝑒</m:t>
                              </m:r>
                              <m:d>
                                <m:d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𝑡𝑟𝑎𝑐𝑒</m:t>
                              </m:r>
                              <m:d>
                                <m:d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zh-CN" altLang="zh-CN" sz="1400" dirty="0"/>
              </a:p>
              <a:p>
                <a:pPr marL="0" indent="0">
                  <a:buNone/>
                </a:pPr>
                <a:r>
                  <a:rPr lang="zh-CN" altLang="en-US" sz="1400" dirty="0" smtClean="0"/>
                  <a:t>此时</a:t>
                </a:r>
                <a:endParaRPr lang="en-US" altLang="zh-CN" sz="1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zh-CN" sz="1400" i="1"/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1400" i="1"/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zh-CN" altLang="zh-CN" sz="1400" i="1"/>
                                  </m:ctrlPr>
                                </m:sSubSupPr>
                                <m:e>
                                  <m:r>
                                    <a:rPr lang="en-US" altLang="zh-CN" sz="1400" i="1"/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400" i="1"/>
                                    <m:t>𝐹</m:t>
                                  </m:r>
                                  <m:r>
                                    <a:rPr lang="en-US" altLang="zh-CN" sz="1400" i="1"/>
                                    <m:t>,1</m:t>
                                  </m:r>
                                </m:sub>
                                <m:sup>
                                  <m:r>
                                    <a:rPr lang="en-US" altLang="zh-CN" sz="1400" i="1"/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400" i="1"/>
                                <m:t>+</m:t>
                              </m:r>
                              <m:sSubSup>
                                <m:sSubSupPr>
                                  <m:ctrlPr>
                                    <a:rPr lang="zh-CN" altLang="zh-CN" sz="1400" i="1"/>
                                  </m:ctrlPr>
                                </m:sSubSupPr>
                                <m:e>
                                  <m:r>
                                    <a:rPr lang="en-US" altLang="zh-CN" sz="1400" i="1"/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400" i="1"/>
                                    <m:t>𝐹</m:t>
                                  </m:r>
                                  <m:r>
                                    <a:rPr lang="en-US" altLang="zh-CN" sz="1400" i="1"/>
                                    <m:t>,2</m:t>
                                  </m:r>
                                </m:sub>
                                <m:sup>
                                  <m:r>
                                    <a:rPr lang="en-US" altLang="zh-CN" sz="1400" i="1"/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400" i="1"/>
                                <m:t>+…+</m:t>
                              </m:r>
                              <m:sSubSup>
                                <m:sSubSupPr>
                                  <m:ctrlPr>
                                    <a:rPr lang="zh-CN" altLang="zh-CN" sz="1400" i="1"/>
                                  </m:ctrlPr>
                                </m:sSubSupPr>
                                <m:e>
                                  <m:r>
                                    <a:rPr lang="en-US" altLang="zh-CN" sz="1400" i="1"/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400" i="1"/>
                                    <m:t>𝐹</m:t>
                                  </m:r>
                                  <m:r>
                                    <a:rPr lang="en-US" altLang="zh-CN" sz="1400" i="1"/>
                                    <m:t>,</m:t>
                                  </m:r>
                                  <m:r>
                                    <a:rPr lang="en-US" altLang="zh-CN" sz="1400" i="1"/>
                                    <m:t>𝑚</m:t>
                                  </m:r>
                                </m:sub>
                                <m:sup>
                                  <m:r>
                                    <a:rPr lang="en-US" altLang="zh-CN" sz="1400" i="1"/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400" i="1"/>
                                <m:t>=1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sz="1400" i="1"/>
                                  </m:ctrlPr>
                                </m:sSubSupPr>
                                <m:e>
                                  <m:r>
                                    <a:rPr lang="en-US" altLang="zh-CN" sz="1400" i="1"/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400" i="1"/>
                                    <m:t>𝐺</m:t>
                                  </m:r>
                                  <m:r>
                                    <a:rPr lang="en-US" altLang="zh-CN" sz="1400" i="1"/>
                                    <m:t>,1</m:t>
                                  </m:r>
                                </m:sub>
                                <m:sup>
                                  <m:r>
                                    <a:rPr lang="en-US" altLang="zh-CN" sz="1400" i="1"/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400" i="1"/>
                                <m:t>+</m:t>
                              </m:r>
                              <m:sSubSup>
                                <m:sSubSupPr>
                                  <m:ctrlPr>
                                    <a:rPr lang="zh-CN" altLang="zh-CN" sz="1400" i="1"/>
                                  </m:ctrlPr>
                                </m:sSubSupPr>
                                <m:e>
                                  <m:r>
                                    <a:rPr lang="en-US" altLang="zh-CN" sz="1400" i="1"/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400" i="1"/>
                                    <m:t>𝐺</m:t>
                                  </m:r>
                                  <m:r>
                                    <a:rPr lang="en-US" altLang="zh-CN" sz="1400" i="1"/>
                                    <m:t>,2</m:t>
                                  </m:r>
                                </m:sub>
                                <m:sup>
                                  <m:r>
                                    <a:rPr lang="en-US" altLang="zh-CN" sz="1400" i="1"/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400" i="1"/>
                                <m:t>+…+</m:t>
                              </m:r>
                              <m:sSubSup>
                                <m:sSubSupPr>
                                  <m:ctrlPr>
                                    <a:rPr lang="zh-CN" altLang="zh-CN" sz="1400" i="1"/>
                                  </m:ctrlPr>
                                </m:sSubSupPr>
                                <m:e>
                                  <m:r>
                                    <a:rPr lang="en-US" altLang="zh-CN" sz="1400" i="1"/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400" i="1"/>
                                    <m:t>𝐺</m:t>
                                  </m:r>
                                  <m:r>
                                    <a:rPr lang="en-US" altLang="zh-CN" sz="1400" i="1"/>
                                    <m:t>,</m:t>
                                  </m:r>
                                  <m:r>
                                    <a:rPr lang="en-US" altLang="zh-CN" sz="1400" i="1"/>
                                    <m:t>𝑚</m:t>
                                  </m:r>
                                </m:sub>
                                <m:sup>
                                  <m:r>
                                    <a:rPr lang="en-US" altLang="zh-CN" sz="1400" i="1"/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400" i="1"/>
                                <m:t>=1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zh-CN" sz="1400" dirty="0"/>
              </a:p>
              <a:p>
                <a:pPr marL="0" indent="0">
                  <a:buNone/>
                </a:pPr>
                <a:endParaRPr lang="zh-CN" altLang="zh-CN" sz="1400" dirty="0"/>
              </a:p>
              <a:p>
                <a:pPr marL="0" indent="0">
                  <a:buNone/>
                </a:pPr>
                <a:endParaRPr lang="zh-CN" altLang="zh-CN" sz="1400" dirty="0"/>
              </a:p>
              <a:p>
                <a:pPr marL="0" indent="0">
                  <a:buNone/>
                </a:pPr>
                <a:endParaRPr lang="en-US" altLang="zh-CN" sz="1400" dirty="0" smtClean="0"/>
              </a:p>
              <a:p>
                <a:pPr marL="0" indent="0">
                  <a:buNone/>
                </a:pPr>
                <a:endParaRPr lang="zh-CN" altLang="en-US" sz="1400" dirty="0"/>
              </a:p>
            </p:txBody>
          </p:sp>
        </mc:Choice>
        <mc:Fallback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33106" y="2255933"/>
                <a:ext cx="4040188" cy="3951288"/>
              </a:xfrm>
              <a:blipFill rotWithShape="0">
                <a:blip r:embed="rId2"/>
                <a:stretch>
                  <a:fillRect l="-453" t="-4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A318-C482-4346-9433-FF5DB3A56023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8" name="文本占位符 6"/>
          <p:cNvSpPr txBox="1">
            <a:spLocks/>
          </p:cNvSpPr>
          <p:nvPr/>
        </p:nvSpPr>
        <p:spPr>
          <a:xfrm>
            <a:off x="454025" y="1553402"/>
            <a:ext cx="2715894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Why is elliptical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内容占位符 7"/>
              <p:cNvSpPr txBox="1">
                <a:spLocks/>
              </p:cNvSpPr>
              <p:nvPr/>
            </p:nvSpPr>
            <p:spPr>
              <a:xfrm>
                <a:off x="530225" y="2328928"/>
                <a:ext cx="4041775" cy="4262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zh-CN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  <m:sup>
                                  <m:f>
                                    <m:f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b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  <m:sup>
                                  <m:f>
                                    <m:f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b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1400" dirty="0" smtClean="0"/>
              </a:p>
              <a:p>
                <a:pPr marL="0" indent="0">
                  <a:buNone/>
                </a:pPr>
                <a:r>
                  <a:rPr lang="zh-CN" altLang="zh-CN" sz="1400" dirty="0"/>
                  <a:t>令</a:t>
                </a:r>
                <a:endParaRPr lang="en-US" altLang="zh-CN" sz="14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f>
                            <m:f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zh-CN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𝑑𝑖𝑎𝑔</m:t>
                      </m:r>
                      <m:d>
                        <m:d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,3</m:t>
                              </m:r>
                            </m:sub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</m:oMath>
                  </m:oMathPara>
                </a14:m>
                <a:endParaRPr lang="en-US" altLang="zh-CN" sz="1400" dirty="0"/>
              </a:p>
              <a:p>
                <a:pPr marL="0" indent="0">
                  <a:buNone/>
                </a:pPr>
                <a:r>
                  <a:rPr lang="zh-CN" altLang="zh-CN" sz="1400" dirty="0"/>
                  <a:t>则</a:t>
                </a:r>
                <a:endParaRPr lang="en-US" altLang="zh-CN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zh-CN" sz="14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zh-CN" sz="1400" dirty="0"/>
              </a:p>
              <a:p>
                <a:pPr marL="0" indent="0">
                  <a:buNone/>
                </a:pPr>
                <a:r>
                  <a:rPr lang="zh-CN" altLang="en-US" sz="1400" dirty="0"/>
                  <a:t>同理</a:t>
                </a:r>
                <a:endParaRPr lang="en-US" altLang="zh-CN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1400" dirty="0"/>
              </a:p>
              <a:p>
                <a:pPr marL="0" indent="0">
                  <a:buFont typeface="Arial" pitchFamily="34" charset="0"/>
                  <a:buNone/>
                </a:pPr>
                <a:endParaRPr lang="zh-CN" altLang="zh-CN" sz="1400" dirty="0"/>
              </a:p>
              <a:p>
                <a:pPr marL="0" indent="0">
                  <a:buFont typeface="Arial" pitchFamily="34" charset="0"/>
                  <a:buNone/>
                </a:pPr>
                <a:endParaRPr lang="zh-CN" altLang="zh-CN" sz="1400" dirty="0"/>
              </a:p>
              <a:p>
                <a:pPr marL="0" indent="0">
                  <a:buFont typeface="Arial" pitchFamily="34" charset="0"/>
                  <a:buNone/>
                </a:pPr>
                <a:endParaRPr lang="zh-CN" altLang="en-US" sz="1400" dirty="0"/>
              </a:p>
            </p:txBody>
          </p:sp>
        </mc:Choice>
        <mc:Fallback>
          <p:sp>
            <p:nvSpPr>
              <p:cNvPr id="9" name="内容占位符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25" y="2328928"/>
                <a:ext cx="4041775" cy="4262501"/>
              </a:xfrm>
              <a:prstGeom prst="rect">
                <a:avLst/>
              </a:prstGeom>
              <a:blipFill rotWithShape="0">
                <a:blip r:embed="rId3"/>
                <a:stretch>
                  <a:fillRect l="-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3401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相似度饱和曲线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sz="1400" dirty="0" smtClean="0"/>
                  <a:t>对于</a:t>
                </a:r>
                <a:r>
                  <a:rPr lang="en-US" altLang="zh-CN" sz="1400" dirty="0"/>
                  <a:t>N*M</a:t>
                </a:r>
                <a:r>
                  <a:rPr lang="zh-CN" altLang="zh-CN" sz="1400" dirty="0"/>
                  <a:t>的数据集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/>
                      <m:t>X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400" i="1"/>
                        </m:ctrlPr>
                      </m:dPr>
                      <m:e>
                        <m:r>
                          <a:rPr lang="en-US" altLang="zh-CN" sz="1400"/>
                          <m:t>1:</m:t>
                        </m:r>
                        <m:r>
                          <m:rPr>
                            <m:sty m:val="p"/>
                          </m:rPr>
                          <a:rPr lang="en-US" altLang="zh-CN" sz="1400"/>
                          <m:t>N</m:t>
                        </m:r>
                      </m:e>
                    </m:d>
                  </m:oMath>
                </a14:m>
                <a:r>
                  <a:rPr lang="zh-CN" altLang="zh-CN" sz="1400" dirty="0"/>
                  <a:t>，定义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400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/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/>
                            <m:t>L</m:t>
                          </m:r>
                        </m:sub>
                      </m:sSub>
                      <m:r>
                        <a:rPr lang="en-US" altLang="zh-CN" sz="1400"/>
                        <m:t>=</m:t>
                      </m:r>
                      <m:r>
                        <m:rPr>
                          <m:sty m:val="p"/>
                        </m:rPr>
                        <a:rPr lang="en-US" altLang="zh-CN" sz="1400"/>
                        <m:t>mean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zh-CN" sz="1400" i="1"/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zh-CN" altLang="zh-CN" sz="1400" i="1"/>
                              </m:ctrlPr>
                            </m:naryPr>
                            <m:sub>
                              <m:r>
                                <a:rPr lang="en-US" altLang="zh-CN" sz="1400" i="1"/>
                                <m:t>𝑖</m:t>
                              </m:r>
                              <m:r>
                                <a:rPr lang="en-US" altLang="zh-CN" sz="1400" i="1"/>
                                <m:t>=0</m:t>
                              </m:r>
                            </m:sub>
                            <m:sup/>
                            <m:e>
                              <m:r>
                                <a:rPr lang="en-US" altLang="zh-CN" sz="1400" i="1"/>
                                <m:t>𝑠𝑖𝑚</m:t>
                              </m:r>
                              <m:r>
                                <a:rPr lang="en-US" altLang="zh-CN" sz="1400" i="1"/>
                                <m:t>(</m:t>
                              </m:r>
                              <m:r>
                                <a:rPr lang="en-US" altLang="zh-CN" sz="1400" i="1"/>
                                <m:t>𝑋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zh-CN" sz="1400" i="1"/>
                                  </m:ctrlPr>
                                </m:dPr>
                                <m:e>
                                  <m:r>
                                    <a:rPr lang="en-US" altLang="zh-CN" sz="1400" i="1"/>
                                    <m:t>1:</m:t>
                                  </m:r>
                                  <m:r>
                                    <a:rPr lang="en-US" altLang="zh-CN" sz="1400" i="1"/>
                                    <m:t>𝑁</m:t>
                                  </m:r>
                                </m:e>
                              </m:d>
                              <m:r>
                                <a:rPr lang="en-US" altLang="zh-CN" sz="1400" i="1"/>
                                <m:t>,</m:t>
                              </m:r>
                              <m:r>
                                <a:rPr lang="en-US" altLang="zh-CN" sz="1400" i="1"/>
                                <m:t>𝑋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zh-CN" sz="1400" i="1"/>
                                  </m:ctrlPr>
                                </m:dPr>
                                <m:e>
                                  <m:r>
                                    <a:rPr lang="en-US" altLang="zh-CN" sz="1400" i="1"/>
                                    <m:t>𝑖</m:t>
                                  </m:r>
                                  <m:r>
                                    <a:rPr lang="en-US" altLang="zh-CN" sz="1400" i="1"/>
                                    <m:t>∗</m:t>
                                  </m:r>
                                  <m:r>
                                    <a:rPr lang="en-US" altLang="zh-CN" sz="1400" i="1"/>
                                    <m:t>𝑠𝑡𝑒𝑝</m:t>
                                  </m:r>
                                  <m:r>
                                    <a:rPr lang="en-US" altLang="zh-CN" sz="1400" i="1"/>
                                    <m:t>+1:</m:t>
                                  </m:r>
                                  <m:r>
                                    <a:rPr lang="en-US" altLang="zh-CN" sz="1400" i="1"/>
                                    <m:t>𝑖</m:t>
                                  </m:r>
                                  <m:r>
                                    <a:rPr lang="en-US" altLang="zh-CN" sz="1400" i="1"/>
                                    <m:t>∗</m:t>
                                  </m:r>
                                  <m:r>
                                    <a:rPr lang="en-US" altLang="zh-CN" sz="1400" i="1"/>
                                    <m:t>𝑠𝑡𝑒𝑝</m:t>
                                  </m:r>
                                  <m:r>
                                    <a:rPr lang="en-US" altLang="zh-CN" sz="1400" i="1"/>
                                    <m:t>+</m:t>
                                  </m:r>
                                  <m:r>
                                    <a:rPr lang="en-US" altLang="zh-CN" sz="1400" i="1"/>
                                    <m:t>𝐿</m:t>
                                  </m:r>
                                </m:e>
                              </m:d>
                              <m:r>
                                <a:rPr lang="en-US" altLang="zh-CN" sz="1400" i="1"/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altLang="zh-CN" sz="1400" dirty="0" smtClean="0"/>
              </a:p>
              <a:p>
                <a:pPr marL="0" indent="0">
                  <a:buNone/>
                </a:pPr>
                <a:r>
                  <a:rPr lang="zh-CN" altLang="en-US" sz="1400" dirty="0" smtClean="0"/>
                  <a:t>注：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𝑠𝑖𝑚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zh-CN" altLang="en-US" sz="1400" i="1">
                        <a:latin typeface="Cambria Math" panose="02040503050406030204" pitchFamily="18" charset="0"/>
                      </a:rPr>
                      <m:t>对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1400" i="1">
                        <a:latin typeface="Cambria Math" panose="02040503050406030204" pitchFamily="18" charset="0"/>
                      </a:rPr>
                      <m:t>标准化</m:t>
                    </m:r>
                    <m:r>
                      <a:rPr lang="zh-CN" altLang="en-US" sz="1400" i="1">
                        <a:latin typeface="Cambria Math" panose="02040503050406030204" pitchFamily="18" charset="0"/>
                      </a:rPr>
                      <m:t>时</m:t>
                    </m:r>
                    <m:r>
                      <a:rPr lang="zh-CN" altLang="en-US" sz="14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1400" i="1">
                        <a:latin typeface="Cambria Math" panose="02040503050406030204" pitchFamily="18" charset="0"/>
                      </a:rPr>
                      <m:t>减去</m:t>
                    </m:r>
                  </m:oMath>
                </a14:m>
                <a:r>
                  <a:rPr lang="zh-CN" altLang="en-US" sz="1400" dirty="0" smtClean="0"/>
                  <a:t>各自的均值，但都除以总样本数据的标准差</a:t>
                </a:r>
                <a:endParaRPr lang="zh-CN" altLang="zh-CN" sz="1400" dirty="0"/>
              </a:p>
              <a:p>
                <a:r>
                  <a:rPr lang="zh-CN" altLang="zh-CN" sz="1400" dirty="0"/>
                  <a:t>计算出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/>
                      <m:t>S</m:t>
                    </m:r>
                    <m:r>
                      <a:rPr lang="en-US" altLang="zh-CN" sz="1400"/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400" i="1"/>
                        </m:ctrlPr>
                      </m:dPr>
                      <m:e>
                        <m:sSub>
                          <m:sSubPr>
                            <m:ctrlPr>
                              <a:rPr lang="zh-CN" altLang="zh-CN" sz="1400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400"/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400"/>
                              <m:t>δ</m:t>
                            </m:r>
                          </m:sub>
                        </m:sSub>
                        <m:r>
                          <a:rPr lang="en-US" altLang="zh-CN" sz="1400"/>
                          <m:t> , </m:t>
                        </m:r>
                        <m:sSub>
                          <m:sSubPr>
                            <m:ctrlPr>
                              <a:rPr lang="zh-CN" altLang="zh-CN" sz="1400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400"/>
                              <m:t>S</m:t>
                            </m:r>
                          </m:e>
                          <m:sub>
                            <m:r>
                              <a:rPr lang="en-US" altLang="zh-CN" sz="1400"/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CN" sz="1400"/>
                              <m:t>δ</m:t>
                            </m:r>
                          </m:sub>
                        </m:sSub>
                        <m:r>
                          <a:rPr lang="en-US" altLang="zh-CN" sz="1400"/>
                          <m:t>, </m:t>
                        </m:r>
                        <m:sSub>
                          <m:sSubPr>
                            <m:ctrlPr>
                              <a:rPr lang="zh-CN" altLang="zh-CN" sz="1400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400"/>
                              <m:t>S</m:t>
                            </m:r>
                          </m:e>
                          <m:sub>
                            <m:r>
                              <a:rPr lang="en-US" altLang="zh-CN" sz="1400"/>
                              <m:t>3</m:t>
                            </m:r>
                            <m:r>
                              <m:rPr>
                                <m:sty m:val="p"/>
                              </m:rPr>
                              <a:rPr lang="en-US" altLang="zh-CN" sz="1400"/>
                              <m:t>δ</m:t>
                            </m:r>
                          </m:sub>
                        </m:sSub>
                        <m:r>
                          <a:rPr lang="en-US" altLang="zh-CN" sz="1400"/>
                          <m:t>, …,</m:t>
                        </m:r>
                        <m:sSub>
                          <m:sSubPr>
                            <m:ctrlPr>
                              <a:rPr lang="zh-CN" altLang="zh-CN" sz="1400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400"/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400"/>
                              <m:t>N</m:t>
                            </m:r>
                          </m:sub>
                        </m:sSub>
                        <m:r>
                          <a:rPr lang="en-US" altLang="zh-CN" sz="1400"/>
                          <m:t> </m:t>
                        </m:r>
                      </m:e>
                    </m:d>
                  </m:oMath>
                </a14:m>
                <a:r>
                  <a:rPr lang="zh-CN" altLang="zh-CN" sz="1400" dirty="0"/>
                  <a:t>，并画图</a:t>
                </a:r>
                <a:r>
                  <a:rPr lang="zh-CN" altLang="zh-CN" sz="1400" dirty="0" smtClean="0"/>
                  <a:t>。</a:t>
                </a:r>
                <a:endParaRPr lang="en-US" altLang="zh-CN" sz="1400" dirty="0" smtClean="0"/>
              </a:p>
              <a:p>
                <a:pPr marL="0" indent="0">
                  <a:buNone/>
                </a:pPr>
                <a:endParaRPr lang="en-US" altLang="zh-CN" sz="1400" dirty="0" smtClean="0"/>
              </a:p>
              <a:p>
                <a:pPr marL="0" indent="0">
                  <a:buNone/>
                </a:pPr>
                <a:r>
                  <a:rPr lang="zh-CN" altLang="en-US" sz="1400" dirty="0" smtClean="0"/>
                  <a:t>理论上，系统内部参数变化越小，</a:t>
                </a:r>
                <a:endParaRPr lang="en-US" altLang="zh-CN" sz="1400" dirty="0" smtClean="0"/>
              </a:p>
              <a:p>
                <a:pPr marL="0" indent="0">
                  <a:buNone/>
                </a:pPr>
                <a:r>
                  <a:rPr lang="zh-CN" altLang="en-US" sz="1400" dirty="0" smtClean="0"/>
                  <a:t>不同长度数据建立的模型越相似，</a:t>
                </a:r>
                <a:endParaRPr lang="en-US" altLang="zh-CN" sz="1400" dirty="0" smtClean="0"/>
              </a:p>
              <a:p>
                <a:pPr marL="0" indent="0">
                  <a:buNone/>
                </a:pPr>
                <a:r>
                  <a:rPr lang="zh-CN" altLang="en-US" sz="1400" dirty="0" smtClean="0"/>
                  <a:t>饱和曲线越靠上。</a:t>
                </a:r>
                <a:endParaRPr lang="en-US" altLang="zh-CN" sz="1400" dirty="0" smtClean="0"/>
              </a:p>
              <a:p>
                <a:pPr marL="0" indent="0">
                  <a:buNone/>
                </a:pPr>
                <a:endParaRPr lang="en-US" altLang="zh-CN" sz="1400" dirty="0"/>
              </a:p>
              <a:p>
                <a:r>
                  <a:rPr lang="zh-CN" altLang="en-US" sz="1400" dirty="0" smtClean="0"/>
                  <a:t>优点：</a:t>
                </a:r>
                <a:endParaRPr lang="en-US" altLang="zh-CN" sz="1400" dirty="0" smtClean="0"/>
              </a:p>
              <a:p>
                <a:pPr marL="0" indent="0">
                  <a:buNone/>
                </a:pPr>
                <a:r>
                  <a:rPr lang="zh-CN" altLang="en-US" sz="1400" dirty="0" smtClean="0"/>
                  <a:t>多尺度</a:t>
                </a:r>
                <a:endParaRPr lang="en-US" altLang="zh-CN" sz="1400" dirty="0" smtClean="0"/>
              </a:p>
              <a:p>
                <a:pPr marL="0" indent="0">
                  <a:buNone/>
                </a:pPr>
                <a:r>
                  <a:rPr lang="zh-CN" altLang="en-US" sz="1400" dirty="0" smtClean="0"/>
                  <a:t>反应了观测变量时域分布的相似性</a:t>
                </a:r>
                <a:endParaRPr lang="zh-CN" altLang="zh-CN" sz="1400" dirty="0"/>
              </a:p>
              <a:p>
                <a:r>
                  <a:rPr lang="zh-CN" altLang="en-US" sz="1400" dirty="0" smtClean="0"/>
                  <a:t>缺点：</a:t>
                </a:r>
                <a:endParaRPr lang="en-US" altLang="zh-CN" sz="1400" dirty="0" smtClean="0"/>
              </a:p>
              <a:p>
                <a:pPr marL="0" indent="0">
                  <a:buNone/>
                </a:pPr>
                <a:r>
                  <a:rPr lang="zh-CN" altLang="en-US" sz="1400" dirty="0" smtClean="0"/>
                  <a:t>只有标量值，缺乏细节信息</a:t>
                </a:r>
                <a:endParaRPr lang="en-US" altLang="zh-CN" sz="1400" dirty="0" smtClean="0"/>
              </a:p>
              <a:p>
                <a:pPr marL="0" indent="0">
                  <a:buNone/>
                </a:pPr>
                <a:r>
                  <a:rPr lang="zh-CN" altLang="en-US" sz="1400" dirty="0" smtClean="0"/>
                  <a:t>需要较长时间数据</a:t>
                </a:r>
                <a:endParaRPr lang="zh-CN" altLang="en-US" sz="14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22" t="-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D156-9A05-4FBB-95F3-C65FF062D6FD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5" name="内容占位符 7"/>
          <p:cNvPicPr>
            <a:picLocks noChangeAspect="1"/>
          </p:cNvPicPr>
          <p:nvPr/>
        </p:nvPicPr>
        <p:blipFill rotWithShape="1">
          <a:blip r:embed="rId3"/>
          <a:srcRect r="22392" b="15750"/>
          <a:stretch/>
        </p:blipFill>
        <p:spPr bwMode="auto">
          <a:xfrm>
            <a:off x="3538107" y="2955291"/>
            <a:ext cx="4770346" cy="3902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6491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PPCA</a:t>
            </a:r>
            <a:r>
              <a:rPr lang="zh-CN" altLang="en-US" dirty="0"/>
              <a:t>的理论解释和</a:t>
            </a:r>
            <a:r>
              <a:rPr lang="zh-CN" altLang="en-US" dirty="0" smtClean="0"/>
              <a:t>仿真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sz="1600" dirty="0"/>
                  <a:t>系统：</a:t>
                </a:r>
                <a:endParaRPr lang="en-US" altLang="zh-CN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/>
                        <m:t>𝑦</m:t>
                      </m:r>
                      <m:r>
                        <a:rPr lang="en-US" altLang="zh-CN" sz="1600" i="1"/>
                        <m:t>=</m:t>
                      </m:r>
                      <m:r>
                        <a:rPr lang="en-US" altLang="zh-CN" sz="1600" i="1"/>
                        <m:t>𝑊𝑥</m:t>
                      </m:r>
                      <m:r>
                        <a:rPr lang="en-US" altLang="zh-CN" sz="1600" i="1"/>
                        <m:t>+</m:t>
                      </m:r>
                      <m:r>
                        <a:rPr lang="en-US" altLang="zh-CN" sz="1600" i="1">
                          <a:hlinkClick r:id="" action="ppaction://noaction"/>
                        </a:rPr>
                        <m:t>𝜇</m:t>
                      </m:r>
                      <m:r>
                        <a:rPr lang="en-US" altLang="zh-CN" sz="1600" i="1"/>
                        <m:t>+</m:t>
                      </m:r>
                      <m:r>
                        <a:rPr lang="en-US" altLang="zh-CN" sz="1600" i="1">
                          <a:hlinkClick r:id="" action="ppaction://noaction"/>
                        </a:rPr>
                        <m:t>𝜖</m:t>
                      </m:r>
                    </m:oMath>
                  </m:oMathPara>
                </a14:m>
                <a:endParaRPr lang="zh-CN" altLang="zh-CN" sz="1600" dirty="0"/>
              </a:p>
              <a:p>
                <a:pPr marL="0" indent="0">
                  <a:buNone/>
                </a:pPr>
                <a:r>
                  <a:rPr lang="zh-CN" altLang="zh-CN" sz="1600" dirty="0"/>
                  <a:t>参数：</a:t>
                </a:r>
                <a:r>
                  <a:rPr lang="en-US" altLang="zh-CN" sz="1600" dirty="0"/>
                  <a:t>W</a:t>
                </a:r>
                <a:r>
                  <a:rPr lang="zh-CN" altLang="zh-CN" sz="16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1600" i="1"/>
                      <m:t>𝜇</m:t>
                    </m:r>
                  </m:oMath>
                </a14:m>
                <a:endParaRPr lang="zh-CN" altLang="zh-CN" sz="1600" dirty="0"/>
              </a:p>
              <a:p>
                <a:pPr marL="0" indent="0">
                  <a:buNone/>
                </a:pPr>
                <a:r>
                  <a:rPr lang="zh-CN" altLang="zh-CN" sz="1600" dirty="0"/>
                  <a:t>高斯噪声：</a:t>
                </a:r>
                <a14:m>
                  <m:oMath xmlns:m="http://schemas.openxmlformats.org/officeDocument/2006/math">
                    <m:r>
                      <a:rPr lang="en-US" altLang="zh-CN" sz="1600" i="1"/>
                      <m:t>𝜖</m:t>
                    </m:r>
                    <m:r>
                      <a:rPr lang="en-US" altLang="zh-CN" sz="1600" i="1"/>
                      <m:t>~</m:t>
                    </m:r>
                    <m:r>
                      <a:rPr lang="en-US" altLang="zh-CN" sz="1600" i="1">
                        <a:hlinkClick r:id="" action="ppaction://noaction"/>
                      </a:rPr>
                      <m:t>𝑁</m:t>
                    </m:r>
                    <m:d>
                      <m:dPr>
                        <m:ctrlPr>
                          <a:rPr lang="zh-CN" altLang="zh-CN" sz="1600" i="1"/>
                        </m:ctrlPr>
                      </m:dPr>
                      <m:e>
                        <m:r>
                          <a:rPr lang="en-US" altLang="zh-CN" sz="1600" i="1"/>
                          <m:t>0, </m:t>
                        </m:r>
                        <m:r>
                          <m:rPr>
                            <m:sty m:val="p"/>
                          </m:rPr>
                          <a:rPr lang="en-US" altLang="zh-CN" sz="1600"/>
                          <m:t>Ψ</m:t>
                        </m:r>
                      </m:e>
                    </m:d>
                  </m:oMath>
                </a14:m>
                <a:endParaRPr lang="zh-CN" altLang="zh-CN" sz="1600" dirty="0"/>
              </a:p>
              <a:p>
                <a:pPr marL="0" indent="0">
                  <a:buNone/>
                </a:pPr>
                <a:r>
                  <a:rPr lang="zh-CN" altLang="zh-CN" sz="1600" dirty="0"/>
                  <a:t>输入（隐变量）：</a:t>
                </a:r>
                <a14:m>
                  <m:oMath xmlns:m="http://schemas.openxmlformats.org/officeDocument/2006/math">
                    <m:r>
                      <a:rPr lang="en-US" altLang="zh-CN" sz="1600" i="1"/>
                      <m:t>𝑥</m:t>
                    </m:r>
                    <m:r>
                      <a:rPr lang="en-US" altLang="zh-CN" sz="1600" i="1"/>
                      <m:t>~</m:t>
                    </m:r>
                    <m:r>
                      <a:rPr lang="en-US" altLang="zh-CN" sz="1600" i="1"/>
                      <m:t>𝑁</m:t>
                    </m:r>
                    <m:d>
                      <m:dPr>
                        <m:ctrlPr>
                          <a:rPr lang="zh-CN" altLang="zh-CN" sz="1600" i="1"/>
                        </m:ctrlPr>
                      </m:dPr>
                      <m:e>
                        <m:r>
                          <a:rPr lang="en-US" altLang="zh-CN" sz="1600" i="1"/>
                          <m:t>0, </m:t>
                        </m:r>
                        <m:r>
                          <m:rPr>
                            <m:sty m:val="p"/>
                          </m:rPr>
                          <a:rPr lang="en-US" altLang="zh-CN" sz="1600"/>
                          <m:t>I</m:t>
                        </m:r>
                      </m:e>
                    </m:d>
                  </m:oMath>
                </a14:m>
                <a:endParaRPr lang="zh-CN" altLang="zh-CN" sz="1600" dirty="0"/>
              </a:p>
              <a:p>
                <a:pPr marL="0" indent="0">
                  <a:buNone/>
                </a:pPr>
                <a:r>
                  <a:rPr lang="zh-CN" altLang="zh-CN" sz="1600" dirty="0"/>
                  <a:t>则可求得对应的输出（观测变量）：</a:t>
                </a:r>
                <a14:m>
                  <m:oMath xmlns:m="http://schemas.openxmlformats.org/officeDocument/2006/math">
                    <m:r>
                      <a:rPr lang="en-US" altLang="zh-CN" sz="1600" i="1"/>
                      <m:t>𝑦</m:t>
                    </m:r>
                    <m:r>
                      <a:rPr lang="en-US" altLang="zh-CN" sz="1600" i="1"/>
                      <m:t>~</m:t>
                    </m:r>
                    <m:r>
                      <a:rPr lang="en-US" altLang="zh-CN" sz="1600" i="1"/>
                      <m:t>𝑁</m:t>
                    </m:r>
                    <m:d>
                      <m:dPr>
                        <m:ctrlPr>
                          <a:rPr lang="zh-CN" altLang="zh-CN" sz="1600" i="1"/>
                        </m:ctrlPr>
                      </m:dPr>
                      <m:e>
                        <m:r>
                          <a:rPr lang="en-US" altLang="zh-CN" sz="1600" i="1"/>
                          <m:t>𝜇</m:t>
                        </m:r>
                        <m:r>
                          <a:rPr lang="en-US" altLang="zh-CN" sz="1600" i="1"/>
                          <m:t>, </m:t>
                        </m:r>
                        <m:sSup>
                          <m:sSupPr>
                            <m:ctrlPr>
                              <a:rPr lang="zh-CN" altLang="zh-CN" sz="1600" i="1"/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600"/>
                              <m:t>WW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1600"/>
                              <m:t>T</m:t>
                            </m:r>
                          </m:sup>
                        </m:sSup>
                        <m:r>
                          <a:rPr lang="en-US" altLang="zh-CN" sz="1600" i="1"/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1600"/>
                          <m:t>Ψ</m:t>
                        </m:r>
                      </m:e>
                    </m:d>
                  </m:oMath>
                </a14:m>
                <a:endParaRPr lang="zh-CN" altLang="zh-CN" sz="1600" dirty="0"/>
              </a:p>
              <a:p>
                <a:pPr marL="0" indent="0">
                  <a:buNone/>
                </a:pPr>
                <a:r>
                  <a:rPr lang="zh-CN" altLang="zh-CN" sz="1600" dirty="0"/>
                  <a:t>时变系统：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/>
                        <m:t>𝑦</m:t>
                      </m:r>
                      <m:r>
                        <a:rPr lang="en-US" altLang="zh-CN" sz="1600" i="1"/>
                        <m:t>=</m:t>
                      </m:r>
                      <m:r>
                        <a:rPr lang="en-US" altLang="zh-CN" sz="1600" i="1"/>
                        <m:t>𝑊</m:t>
                      </m:r>
                      <m:d>
                        <m:dPr>
                          <m:ctrlPr>
                            <a:rPr lang="zh-CN" altLang="zh-CN" sz="1600" i="1"/>
                          </m:ctrlPr>
                        </m:dPr>
                        <m:e>
                          <m:r>
                            <a:rPr lang="en-US" altLang="zh-CN" sz="1600" i="1"/>
                            <m:t>𝑡</m:t>
                          </m:r>
                        </m:e>
                      </m:d>
                      <m:r>
                        <a:rPr lang="en-US" altLang="zh-CN" sz="1600" i="1"/>
                        <m:t>𝑥</m:t>
                      </m:r>
                      <m:r>
                        <a:rPr lang="en-US" altLang="zh-CN" sz="1600" i="1"/>
                        <m:t>+</m:t>
                      </m:r>
                      <m:r>
                        <a:rPr lang="en-US" altLang="zh-CN" sz="1600" i="1"/>
                        <m:t>𝜇</m:t>
                      </m:r>
                      <m:d>
                        <m:dPr>
                          <m:ctrlPr>
                            <a:rPr lang="zh-CN" altLang="zh-CN" sz="1600" i="1"/>
                          </m:ctrlPr>
                        </m:dPr>
                        <m:e>
                          <m:r>
                            <a:rPr lang="en-US" altLang="zh-CN" sz="1600" i="1"/>
                            <m:t>𝑡</m:t>
                          </m:r>
                        </m:e>
                      </m:d>
                      <m:r>
                        <a:rPr lang="en-US" altLang="zh-CN" sz="1600" i="1"/>
                        <m:t>+</m:t>
                      </m:r>
                      <m:r>
                        <a:rPr lang="en-US" altLang="zh-CN" sz="1600" i="1"/>
                        <m:t>𝜖</m:t>
                      </m:r>
                    </m:oMath>
                  </m:oMathPara>
                </a14:m>
                <a:endParaRPr lang="en-US" altLang="zh-CN" sz="1600" dirty="0" smtClean="0"/>
              </a:p>
              <a:p>
                <a:pPr marL="0" indent="0">
                  <a:buNone/>
                </a:pPr>
                <a:r>
                  <a:rPr lang="zh-CN" altLang="en-US" sz="1600" dirty="0" smtClean="0"/>
                  <a:t>当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sz="1600" dirty="0" smtClean="0"/>
                  <a:t>或者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sz="1600" dirty="0" smtClean="0"/>
                  <a:t>变化的幅度和速度越大，不同长度的数据建立的模型之间的相似度就越低。</a:t>
                </a:r>
                <a:endParaRPr lang="zh-CN" altLang="zh-CN" sz="1600" dirty="0"/>
              </a:p>
              <a:p>
                <a:endParaRPr lang="zh-CN" altLang="en-US" sz="16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70" t="-538" r="-2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D156-9A05-4FBB-95F3-C65FF062D6FD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371600" y="4743039"/>
            <a:ext cx="6400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222222"/>
                </a:solidFill>
                <a:latin typeface="Arial" panose="020B0604020202020204" pitchFamily="34" charset="0"/>
              </a:rPr>
              <a:t>Tipping M E, Bishop C M. Probabilistic principal component analysis[J]. Journal of the Royal Statistical Society: Series B (Statistical Methodology), 1999, 61(3): 611-622.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01230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仿真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设定初始</a:t>
                </a:r>
                <a:r>
                  <a:rPr lang="zh-CN" altLang="en-US" sz="1600" dirty="0"/>
                  <a:t>的</a:t>
                </a:r>
                <a:r>
                  <a:rPr lang="en-US" altLang="zh-CN" sz="1600" dirty="0" smtClean="0"/>
                  <a:t>W</a:t>
                </a:r>
                <a:r>
                  <a:rPr lang="zh-CN" altLang="en-US" sz="1600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hlinkClick r:id="" action="ppaction://noaction"/>
                      </a:rPr>
                      <m:t>𝜇</m:t>
                    </m:r>
                  </m:oMath>
                </a14:m>
                <a:r>
                  <a:rPr lang="zh-CN" altLang="en-US" sz="1600" dirty="0" smtClean="0"/>
                  <a:t>，每过一段时间在参数上加上某一固定强度的高斯噪声</a:t>
                </a:r>
                <a:endParaRPr lang="en-US" altLang="zh-CN" sz="16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zh-CN" sz="1600" i="1"/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1600" i="1"/>
                              </m:ctrlPr>
                            </m:eqArrPr>
                            <m:e>
                              <m:r>
                                <a:rPr lang="en-US" altLang="zh-CN" sz="1600" i="1"/>
                                <m:t>𝑊</m:t>
                              </m:r>
                              <m:d>
                                <m:dPr>
                                  <m:ctrlPr>
                                    <a:rPr lang="zh-CN" altLang="zh-CN" sz="1600" i="1"/>
                                  </m:ctrlPr>
                                </m:dPr>
                                <m:e>
                                  <m:r>
                                    <a:rPr lang="en-US" altLang="zh-CN" sz="1600" i="1"/>
                                    <m:t>𝑘</m:t>
                                  </m:r>
                                </m:e>
                              </m:d>
                              <m:r>
                                <a:rPr lang="en-US" altLang="zh-CN" sz="1600" i="1"/>
                                <m:t>=</m:t>
                              </m:r>
                              <m:r>
                                <a:rPr lang="en-US" altLang="zh-CN" sz="1600" i="1"/>
                                <m:t>𝑊</m:t>
                              </m:r>
                              <m:d>
                                <m:dPr>
                                  <m:ctrlPr>
                                    <a:rPr lang="zh-CN" altLang="zh-CN" sz="1600" i="1"/>
                                  </m:ctrlPr>
                                </m:dPr>
                                <m:e>
                                  <m:r>
                                    <a:rPr lang="en-US" altLang="zh-CN" sz="1600" i="1"/>
                                    <m:t>0</m:t>
                                  </m:r>
                                </m:e>
                              </m:d>
                              <m:r>
                                <a:rPr lang="en-US" altLang="zh-CN" sz="1600" i="1"/>
                                <m:t>+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zh-CN" altLang="zh-CN" sz="1600" i="1"/>
                                  </m:ctrlPr>
                                </m:naryPr>
                                <m:sub>
                                  <m:r>
                                    <a:rPr lang="en-US" altLang="zh-CN" sz="1600" i="1"/>
                                    <m:t>𝑖</m:t>
                                  </m:r>
                                  <m:r>
                                    <a:rPr lang="en-US" altLang="zh-CN" sz="1600" i="1"/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1600" i="1"/>
                                    <m:t>𝑘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zh-CN" altLang="zh-CN" sz="1600" i="1"/>
                                      </m:ctrlPr>
                                    </m:sSubPr>
                                    <m:e>
                                      <m:r>
                                        <a:rPr lang="en-US" altLang="zh-CN" sz="1600" i="1"/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1600" i="1"/>
                                        <m:t>𝑊</m:t>
                                      </m:r>
                                    </m:sub>
                                  </m:sSub>
                                  <m:r>
                                    <a:rPr lang="en-US" altLang="zh-CN" sz="1600" i="1"/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zh-CN" altLang="zh-CN" sz="1600" i="1"/>
                                      </m:ctrlPr>
                                    </m:sSubPr>
                                    <m:e>
                                      <m:r>
                                        <a:rPr lang="en-US" altLang="zh-CN" sz="1600" i="1"/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CN" sz="1600" i="1"/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  <m:e>
                              <m:r>
                                <a:rPr lang="en-US" altLang="zh-CN" sz="1600" i="1"/>
                                <m:t>𝜇</m:t>
                              </m:r>
                              <m:d>
                                <m:dPr>
                                  <m:ctrlPr>
                                    <a:rPr lang="zh-CN" altLang="zh-CN" sz="1600" i="1"/>
                                  </m:ctrlPr>
                                </m:dPr>
                                <m:e>
                                  <m:r>
                                    <a:rPr lang="en-US" altLang="zh-CN" sz="1600" i="1"/>
                                    <m:t>𝑘</m:t>
                                  </m:r>
                                </m:e>
                              </m:d>
                              <m:r>
                                <a:rPr lang="en-US" altLang="zh-CN" sz="1600" i="1"/>
                                <m:t>=</m:t>
                              </m:r>
                              <m:r>
                                <a:rPr lang="en-US" altLang="zh-CN" sz="1600" i="1"/>
                                <m:t>𝜇</m:t>
                              </m:r>
                              <m:d>
                                <m:dPr>
                                  <m:ctrlPr>
                                    <a:rPr lang="zh-CN" altLang="zh-CN" sz="1600" i="1"/>
                                  </m:ctrlPr>
                                </m:dPr>
                                <m:e>
                                  <m:r>
                                    <a:rPr lang="en-US" altLang="zh-CN" sz="1600" i="1"/>
                                    <m:t>0</m:t>
                                  </m:r>
                                </m:e>
                              </m:d>
                              <m:r>
                                <a:rPr lang="en-US" altLang="zh-CN" sz="1600" i="1"/>
                                <m:t>+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zh-CN" altLang="zh-CN" sz="1600" i="1"/>
                                  </m:ctrlPr>
                                </m:naryPr>
                                <m:sub>
                                  <m:r>
                                    <a:rPr lang="en-US" altLang="zh-CN" sz="1600" i="1"/>
                                    <m:t>𝑖</m:t>
                                  </m:r>
                                  <m:r>
                                    <a:rPr lang="en-US" altLang="zh-CN" sz="1600" i="1"/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1600" i="1"/>
                                    <m:t>𝑘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zh-CN" altLang="zh-CN" sz="1600" i="1"/>
                                      </m:ctrlPr>
                                    </m:sSubPr>
                                    <m:e>
                                      <m:r>
                                        <a:rPr lang="en-US" altLang="zh-CN" sz="1600" i="1"/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1600" i="1"/>
                                        <m:t>𝜇</m:t>
                                      </m:r>
                                    </m:sub>
                                  </m:sSub>
                                  <m:r>
                                    <a:rPr lang="en-US" altLang="zh-CN" sz="1600" i="1"/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zh-CN" altLang="zh-CN" sz="1600" i="1"/>
                                      </m:ctrlPr>
                                    </m:sSubPr>
                                    <m:e>
                                      <m:r>
                                        <a:rPr lang="en-US" altLang="zh-CN" sz="1600" i="1"/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CN" sz="1600" i="1"/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lang="zh-CN" altLang="zh-CN" sz="1600" dirty="0"/>
              </a:p>
              <a:p>
                <a:endParaRPr lang="zh-CN" altLang="en-US" sz="16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D156-9A05-4FBB-95F3-C65FF062D6FD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04032"/>
            <a:ext cx="4356227" cy="3401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093" y="3307080"/>
            <a:ext cx="4676267" cy="3398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7810535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自定义 1">
      <a:dk1>
        <a:srgbClr val="5D0CFF"/>
      </a:dk1>
      <a:lt1>
        <a:srgbClr val="001428"/>
      </a:lt1>
      <a:dk2>
        <a:srgbClr val="95FF95"/>
      </a:dk2>
      <a:lt2>
        <a:srgbClr val="001428"/>
      </a:lt2>
      <a:accent1>
        <a:srgbClr val="00CC99"/>
      </a:accent1>
      <a:accent2>
        <a:srgbClr val="007825"/>
      </a:accent2>
      <a:accent3>
        <a:srgbClr val="AAB4AA"/>
      </a:accent3>
      <a:accent4>
        <a:srgbClr val="DADADA"/>
      </a:accent4>
      <a:accent5>
        <a:srgbClr val="AAE2CA"/>
      </a:accent5>
      <a:accent6>
        <a:srgbClr val="006C20"/>
      </a:accent6>
      <a:hlink>
        <a:srgbClr val="9966FF"/>
      </a:hlink>
      <a:folHlink>
        <a:srgbClr val="99CCFF"/>
      </a:folHlink>
    </a:clrScheme>
    <a:fontScheme name="Mapl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Maple 1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2">
        <a:dk1>
          <a:srgbClr val="EA9306"/>
        </a:dk1>
        <a:lt1>
          <a:srgbClr val="FFFFFF"/>
        </a:lt1>
        <a:dk2>
          <a:srgbClr val="FAC120"/>
        </a:dk2>
        <a:lt2>
          <a:srgbClr val="FFFDD1"/>
        </a:lt2>
        <a:accent1>
          <a:srgbClr val="CC6600"/>
        </a:accent1>
        <a:accent2>
          <a:srgbClr val="FF9933"/>
        </a:accent2>
        <a:accent3>
          <a:srgbClr val="FCDDAB"/>
        </a:accent3>
        <a:accent4>
          <a:srgbClr val="DADADA"/>
        </a:accent4>
        <a:accent5>
          <a:srgbClr val="E2B8AA"/>
        </a:accent5>
        <a:accent6>
          <a:srgbClr val="E78A2D"/>
        </a:accent6>
        <a:hlink>
          <a:srgbClr val="A50021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3">
        <a:dk1>
          <a:srgbClr val="000000"/>
        </a:dk1>
        <a:lt1>
          <a:srgbClr val="FFFFCC"/>
        </a:lt1>
        <a:dk2>
          <a:srgbClr val="A26D18"/>
        </a:dk2>
        <a:lt2>
          <a:srgbClr val="F9D793"/>
        </a:lt2>
        <a:accent1>
          <a:srgbClr val="FFD05B"/>
        </a:accent1>
        <a:accent2>
          <a:srgbClr val="FEE1A8"/>
        </a:accent2>
        <a:accent3>
          <a:srgbClr val="FFFFE2"/>
        </a:accent3>
        <a:accent4>
          <a:srgbClr val="000000"/>
        </a:accent4>
        <a:accent5>
          <a:srgbClr val="FFE4B5"/>
        </a:accent5>
        <a:accent6>
          <a:srgbClr val="E6CC98"/>
        </a:accent6>
        <a:hlink>
          <a:srgbClr val="FF0000"/>
        </a:hlink>
        <a:folHlink>
          <a:srgbClr val="CC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ple 4">
        <a:dk1>
          <a:srgbClr val="008000"/>
        </a:dk1>
        <a:lt1>
          <a:srgbClr val="FFFFFF"/>
        </a:lt1>
        <a:dk2>
          <a:srgbClr val="005800"/>
        </a:dk2>
        <a:lt2>
          <a:srgbClr val="FFFFCC"/>
        </a:lt2>
        <a:accent1>
          <a:srgbClr val="00CC99"/>
        </a:accent1>
        <a:accent2>
          <a:srgbClr val="007825"/>
        </a:accent2>
        <a:accent3>
          <a:srgbClr val="AAB4AA"/>
        </a:accent3>
        <a:accent4>
          <a:srgbClr val="DADADA"/>
        </a:accent4>
        <a:accent5>
          <a:srgbClr val="AAE2CA"/>
        </a:accent5>
        <a:accent6>
          <a:srgbClr val="006C20"/>
        </a:accent6>
        <a:hlink>
          <a:srgbClr val="9966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5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6">
        <a:dk1>
          <a:srgbClr val="006699"/>
        </a:dk1>
        <a:lt1>
          <a:srgbClr val="FFFFFF"/>
        </a:lt1>
        <a:dk2>
          <a:srgbClr val="006666"/>
        </a:dk2>
        <a:lt2>
          <a:srgbClr val="CCECFF"/>
        </a:lt2>
        <a:accent1>
          <a:srgbClr val="00CCFF"/>
        </a:accent1>
        <a:accent2>
          <a:srgbClr val="017A83"/>
        </a:accent2>
        <a:accent3>
          <a:srgbClr val="AAB8B8"/>
        </a:accent3>
        <a:accent4>
          <a:srgbClr val="DADADA"/>
        </a:accent4>
        <a:accent5>
          <a:srgbClr val="AAE2FF"/>
        </a:accent5>
        <a:accent6>
          <a:srgbClr val="016E76"/>
        </a:accent6>
        <a:hlink>
          <a:srgbClr val="FFFFCC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7">
        <a:dk1>
          <a:srgbClr val="80ACC4"/>
        </a:dk1>
        <a:lt1>
          <a:srgbClr val="FFFFFF"/>
        </a:lt1>
        <a:dk2>
          <a:srgbClr val="B3D1DF"/>
        </a:dk2>
        <a:lt2>
          <a:srgbClr val="FFFFFF"/>
        </a:lt2>
        <a:accent1>
          <a:srgbClr val="5089A8"/>
        </a:accent1>
        <a:accent2>
          <a:srgbClr val="BBC6DB"/>
        </a:accent2>
        <a:accent3>
          <a:srgbClr val="D6E5EC"/>
        </a:accent3>
        <a:accent4>
          <a:srgbClr val="DADADA"/>
        </a:accent4>
        <a:accent5>
          <a:srgbClr val="B3C4D1"/>
        </a:accent5>
        <a:accent6>
          <a:srgbClr val="A9B3C6"/>
        </a:accent6>
        <a:hlink>
          <a:srgbClr val="0000FF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8">
        <a:dk1>
          <a:srgbClr val="5700AE"/>
        </a:dk1>
        <a:lt1>
          <a:srgbClr val="FFFFFF"/>
        </a:lt1>
        <a:dk2>
          <a:srgbClr val="7301CB"/>
        </a:dk2>
        <a:lt2>
          <a:srgbClr val="C5C5FF"/>
        </a:lt2>
        <a:accent1>
          <a:srgbClr val="9999FF"/>
        </a:accent1>
        <a:accent2>
          <a:srgbClr val="7000E0"/>
        </a:accent2>
        <a:accent3>
          <a:srgbClr val="BCAAE2"/>
        </a:accent3>
        <a:accent4>
          <a:srgbClr val="DADADA"/>
        </a:accent4>
        <a:accent5>
          <a:srgbClr val="CACAFF"/>
        </a:accent5>
        <a:accent6>
          <a:srgbClr val="6500CB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9">
        <a:dk1>
          <a:srgbClr val="003366"/>
        </a:dk1>
        <a:lt1>
          <a:srgbClr val="FFFFFF"/>
        </a:lt1>
        <a:dk2>
          <a:srgbClr val="003366"/>
        </a:dk2>
        <a:lt2>
          <a:srgbClr val="CBD5DF"/>
        </a:lt2>
        <a:accent1>
          <a:srgbClr val="A9BEE9"/>
        </a:accent1>
        <a:accent2>
          <a:srgbClr val="D6E4F2"/>
        </a:accent2>
        <a:accent3>
          <a:srgbClr val="FFFFFF"/>
        </a:accent3>
        <a:accent4>
          <a:srgbClr val="002A56"/>
        </a:accent4>
        <a:accent5>
          <a:srgbClr val="D1DBF2"/>
        </a:accent5>
        <a:accent6>
          <a:srgbClr val="C2CFDB"/>
        </a:accent6>
        <a:hlink>
          <a:srgbClr val="0000CC"/>
        </a:hlink>
        <a:folHlink>
          <a:srgbClr val="8668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主题1" id="{A6E7A6B5-397B-4DEA-A228-B2FFFCD23BCE}" vid="{A21A23D5-5700-41A7-8791-AB62C9A350AD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课件">
  <a:themeElements>
    <a:clrScheme name="自定义 1">
      <a:dk1>
        <a:srgbClr val="5D0CFF"/>
      </a:dk1>
      <a:lt1>
        <a:srgbClr val="001428"/>
      </a:lt1>
      <a:dk2>
        <a:srgbClr val="95FF95"/>
      </a:dk2>
      <a:lt2>
        <a:srgbClr val="001428"/>
      </a:lt2>
      <a:accent1>
        <a:srgbClr val="00CC99"/>
      </a:accent1>
      <a:accent2>
        <a:srgbClr val="007825"/>
      </a:accent2>
      <a:accent3>
        <a:srgbClr val="AAB4AA"/>
      </a:accent3>
      <a:accent4>
        <a:srgbClr val="DADADA"/>
      </a:accent4>
      <a:accent5>
        <a:srgbClr val="AAE2CA"/>
      </a:accent5>
      <a:accent6>
        <a:srgbClr val="006C20"/>
      </a:accent6>
      <a:hlink>
        <a:srgbClr val="9966FF"/>
      </a:hlink>
      <a:folHlink>
        <a:srgbClr val="99CCFF"/>
      </a:folHlink>
    </a:clrScheme>
    <a:fontScheme name="Mapl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Maple 1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2">
        <a:dk1>
          <a:srgbClr val="EA9306"/>
        </a:dk1>
        <a:lt1>
          <a:srgbClr val="FFFFFF"/>
        </a:lt1>
        <a:dk2>
          <a:srgbClr val="FAC120"/>
        </a:dk2>
        <a:lt2>
          <a:srgbClr val="FFFDD1"/>
        </a:lt2>
        <a:accent1>
          <a:srgbClr val="CC6600"/>
        </a:accent1>
        <a:accent2>
          <a:srgbClr val="FF9933"/>
        </a:accent2>
        <a:accent3>
          <a:srgbClr val="FCDDAB"/>
        </a:accent3>
        <a:accent4>
          <a:srgbClr val="DADADA"/>
        </a:accent4>
        <a:accent5>
          <a:srgbClr val="E2B8AA"/>
        </a:accent5>
        <a:accent6>
          <a:srgbClr val="E78A2D"/>
        </a:accent6>
        <a:hlink>
          <a:srgbClr val="A50021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3">
        <a:dk1>
          <a:srgbClr val="000000"/>
        </a:dk1>
        <a:lt1>
          <a:srgbClr val="FFFFCC"/>
        </a:lt1>
        <a:dk2>
          <a:srgbClr val="A26D18"/>
        </a:dk2>
        <a:lt2>
          <a:srgbClr val="F9D793"/>
        </a:lt2>
        <a:accent1>
          <a:srgbClr val="FFD05B"/>
        </a:accent1>
        <a:accent2>
          <a:srgbClr val="FEE1A8"/>
        </a:accent2>
        <a:accent3>
          <a:srgbClr val="FFFFE2"/>
        </a:accent3>
        <a:accent4>
          <a:srgbClr val="000000"/>
        </a:accent4>
        <a:accent5>
          <a:srgbClr val="FFE4B5"/>
        </a:accent5>
        <a:accent6>
          <a:srgbClr val="E6CC98"/>
        </a:accent6>
        <a:hlink>
          <a:srgbClr val="FF0000"/>
        </a:hlink>
        <a:folHlink>
          <a:srgbClr val="CC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ple 4">
        <a:dk1>
          <a:srgbClr val="008000"/>
        </a:dk1>
        <a:lt1>
          <a:srgbClr val="FFFFFF"/>
        </a:lt1>
        <a:dk2>
          <a:srgbClr val="005800"/>
        </a:dk2>
        <a:lt2>
          <a:srgbClr val="FFFFCC"/>
        </a:lt2>
        <a:accent1>
          <a:srgbClr val="00CC99"/>
        </a:accent1>
        <a:accent2>
          <a:srgbClr val="007825"/>
        </a:accent2>
        <a:accent3>
          <a:srgbClr val="AAB4AA"/>
        </a:accent3>
        <a:accent4>
          <a:srgbClr val="DADADA"/>
        </a:accent4>
        <a:accent5>
          <a:srgbClr val="AAE2CA"/>
        </a:accent5>
        <a:accent6>
          <a:srgbClr val="006C20"/>
        </a:accent6>
        <a:hlink>
          <a:srgbClr val="9966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5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6">
        <a:dk1>
          <a:srgbClr val="006699"/>
        </a:dk1>
        <a:lt1>
          <a:srgbClr val="FFFFFF"/>
        </a:lt1>
        <a:dk2>
          <a:srgbClr val="006666"/>
        </a:dk2>
        <a:lt2>
          <a:srgbClr val="CCECFF"/>
        </a:lt2>
        <a:accent1>
          <a:srgbClr val="00CCFF"/>
        </a:accent1>
        <a:accent2>
          <a:srgbClr val="017A83"/>
        </a:accent2>
        <a:accent3>
          <a:srgbClr val="AAB8B8"/>
        </a:accent3>
        <a:accent4>
          <a:srgbClr val="DADADA"/>
        </a:accent4>
        <a:accent5>
          <a:srgbClr val="AAE2FF"/>
        </a:accent5>
        <a:accent6>
          <a:srgbClr val="016E76"/>
        </a:accent6>
        <a:hlink>
          <a:srgbClr val="FFFFCC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7">
        <a:dk1>
          <a:srgbClr val="80ACC4"/>
        </a:dk1>
        <a:lt1>
          <a:srgbClr val="FFFFFF"/>
        </a:lt1>
        <a:dk2>
          <a:srgbClr val="B3D1DF"/>
        </a:dk2>
        <a:lt2>
          <a:srgbClr val="FFFFFF"/>
        </a:lt2>
        <a:accent1>
          <a:srgbClr val="5089A8"/>
        </a:accent1>
        <a:accent2>
          <a:srgbClr val="BBC6DB"/>
        </a:accent2>
        <a:accent3>
          <a:srgbClr val="D6E5EC"/>
        </a:accent3>
        <a:accent4>
          <a:srgbClr val="DADADA"/>
        </a:accent4>
        <a:accent5>
          <a:srgbClr val="B3C4D1"/>
        </a:accent5>
        <a:accent6>
          <a:srgbClr val="A9B3C6"/>
        </a:accent6>
        <a:hlink>
          <a:srgbClr val="0000FF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8">
        <a:dk1>
          <a:srgbClr val="5700AE"/>
        </a:dk1>
        <a:lt1>
          <a:srgbClr val="FFFFFF"/>
        </a:lt1>
        <a:dk2>
          <a:srgbClr val="7301CB"/>
        </a:dk2>
        <a:lt2>
          <a:srgbClr val="C5C5FF"/>
        </a:lt2>
        <a:accent1>
          <a:srgbClr val="9999FF"/>
        </a:accent1>
        <a:accent2>
          <a:srgbClr val="7000E0"/>
        </a:accent2>
        <a:accent3>
          <a:srgbClr val="BCAAE2"/>
        </a:accent3>
        <a:accent4>
          <a:srgbClr val="DADADA"/>
        </a:accent4>
        <a:accent5>
          <a:srgbClr val="CACAFF"/>
        </a:accent5>
        <a:accent6>
          <a:srgbClr val="6500CB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9">
        <a:dk1>
          <a:srgbClr val="003366"/>
        </a:dk1>
        <a:lt1>
          <a:srgbClr val="FFFFFF"/>
        </a:lt1>
        <a:dk2>
          <a:srgbClr val="003366"/>
        </a:dk2>
        <a:lt2>
          <a:srgbClr val="CBD5DF"/>
        </a:lt2>
        <a:accent1>
          <a:srgbClr val="A9BEE9"/>
        </a:accent1>
        <a:accent2>
          <a:srgbClr val="D6E4F2"/>
        </a:accent2>
        <a:accent3>
          <a:srgbClr val="FFFFFF"/>
        </a:accent3>
        <a:accent4>
          <a:srgbClr val="002A56"/>
        </a:accent4>
        <a:accent5>
          <a:srgbClr val="D1DBF2"/>
        </a:accent5>
        <a:accent6>
          <a:srgbClr val="C2CFDB"/>
        </a:accent6>
        <a:hlink>
          <a:srgbClr val="0000CC"/>
        </a:hlink>
        <a:folHlink>
          <a:srgbClr val="8668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课件" id="{6FF00354-C558-488B-8DBE-C44598A767B1}" vid="{0F79B92B-DFFF-429E-853A-00AD7C9E705A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1879</TotalTime>
  <Words>336</Words>
  <Application>Microsoft Office PowerPoint</Application>
  <PresentationFormat>全屏显示(4:3)</PresentationFormat>
  <Paragraphs>124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宋体</vt:lpstr>
      <vt:lpstr>Arial</vt:lpstr>
      <vt:lpstr>Calibri</vt:lpstr>
      <vt:lpstr>Cambria Math</vt:lpstr>
      <vt:lpstr>Times New Roman</vt:lpstr>
      <vt:lpstr>Wingdings</vt:lpstr>
      <vt:lpstr>主题1</vt:lpstr>
      <vt:lpstr>自定义设计方案</vt:lpstr>
      <vt:lpstr>课件</vt:lpstr>
      <vt:lpstr>1_自定义设计方案</vt:lpstr>
      <vt:lpstr>模型相似度总结</vt:lpstr>
      <vt:lpstr>提纲</vt:lpstr>
      <vt:lpstr>MSI简介</vt:lpstr>
      <vt:lpstr>问题与改进</vt:lpstr>
      <vt:lpstr>改进MSI的物理含义</vt:lpstr>
      <vt:lpstr>改进MSI的物理含义</vt:lpstr>
      <vt:lpstr>相似度饱和曲线</vt:lpstr>
      <vt:lpstr>基于PPCA的理论解释和仿真</vt:lpstr>
      <vt:lpstr>仿真</vt:lpstr>
      <vt:lpstr>高炉炉况的分析</vt:lpstr>
    </vt:vector>
  </TitlesOfParts>
  <Company>清华大学自动化系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 庞人铭</dc:creator>
  <cp:lastModifiedBy>庞人铭</cp:lastModifiedBy>
  <cp:revision>91</cp:revision>
  <dcterms:created xsi:type="dcterms:W3CDTF">2016-10-31T06:01:00Z</dcterms:created>
  <dcterms:modified xsi:type="dcterms:W3CDTF">2016-11-01T18:55:21Z</dcterms:modified>
</cp:coreProperties>
</file>