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0" r:id="rId3"/>
    <p:sldId id="258" r:id="rId4"/>
    <p:sldId id="285" r:id="rId5"/>
    <p:sldId id="286" r:id="rId6"/>
    <p:sldId id="269" r:id="rId7"/>
    <p:sldId id="266" r:id="rId8"/>
    <p:sldId id="267" r:id="rId9"/>
    <p:sldId id="260" r:id="rId10"/>
    <p:sldId id="268" r:id="rId11"/>
    <p:sldId id="271" r:id="rId12"/>
    <p:sldId id="276" r:id="rId13"/>
    <p:sldId id="280" r:id="rId14"/>
    <p:sldId id="287" r:id="rId15"/>
    <p:sldId id="283" r:id="rId16"/>
    <p:sldId id="284" r:id="rId17"/>
    <p:sldId id="288" r:id="rId18"/>
    <p:sldId id="272" r:id="rId19"/>
    <p:sldId id="278" r:id="rId20"/>
    <p:sldId id="277" r:id="rId21"/>
    <p:sldId id="279" r:id="rId22"/>
    <p:sldId id="273" r:id="rId23"/>
    <p:sldId id="289" r:id="rId24"/>
    <p:sldId id="274" r:id="rId25"/>
    <p:sldId id="275" r:id="rId26"/>
    <p:sldId id="261" r:id="rId27"/>
    <p:sldId id="257" r:id="rId28"/>
    <p:sldId id="262" r:id="rId29"/>
    <p:sldId id="26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508" autoAdjust="0"/>
  </p:normalViewPr>
  <p:slideViewPr>
    <p:cSldViewPr snapToGrid="0">
      <p:cViewPr varScale="1">
        <p:scale>
          <a:sx n="83" d="100"/>
          <a:sy n="83" d="100"/>
        </p:scale>
        <p:origin x="15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740B5-2598-494E-A2E0-B116B57B1FEF}" type="datetimeFigureOut">
              <a:rPr lang="zh-CN" altLang="en-US" smtClean="0"/>
              <a:t>2015/10/14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58054-39BD-4AE9-9829-39FA46130BAF}" type="slidenum">
              <a:rPr lang="zh-CN" altLang="en-US" smtClean="0"/>
              <a:t>‹#›</a:t>
            </a:fld>
            <a:endParaRPr lang="zh-CN" altLang="en-US"/>
          </a:p>
        </p:txBody>
      </p:sp>
    </p:spTree>
    <p:extLst>
      <p:ext uri="{BB962C8B-B14F-4D97-AF65-F5344CB8AC3E}">
        <p14:creationId xmlns:p14="http://schemas.microsoft.com/office/powerpoint/2010/main" val="1725104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58054-39BD-4AE9-9829-39FA46130BAF}" type="slidenum">
              <a:rPr lang="zh-CN" altLang="en-US" smtClean="0"/>
              <a:t>4</a:t>
            </a:fld>
            <a:endParaRPr lang="zh-CN" altLang="en-US"/>
          </a:p>
        </p:txBody>
      </p:sp>
    </p:spTree>
    <p:extLst>
      <p:ext uri="{BB962C8B-B14F-4D97-AF65-F5344CB8AC3E}">
        <p14:creationId xmlns:p14="http://schemas.microsoft.com/office/powerpoint/2010/main" val="888082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为什么需要并行化呢？</a:t>
            </a:r>
            <a:endParaRPr lang="en-US" altLang="zh-CN" dirty="0" smtClean="0"/>
          </a:p>
          <a:p>
            <a:endParaRPr lang="en-US" dirty="0" smtClean="0"/>
          </a:p>
          <a:p>
            <a:r>
              <a:rPr lang="zh-CN" altLang="en-US" dirty="0" smtClean="0"/>
              <a:t>这里不得不提一下众所周知的摩尔定律。</a:t>
            </a:r>
            <a:endParaRPr lang="en-US" dirty="0"/>
          </a:p>
        </p:txBody>
      </p:sp>
      <p:sp>
        <p:nvSpPr>
          <p:cNvPr id="4" name="Slide Number Placeholder 3"/>
          <p:cNvSpPr>
            <a:spLocks noGrp="1"/>
          </p:cNvSpPr>
          <p:nvPr>
            <p:ph type="sldNum" sz="quarter" idx="10"/>
          </p:nvPr>
        </p:nvSpPr>
        <p:spPr/>
        <p:txBody>
          <a:bodyPr/>
          <a:lstStyle/>
          <a:p>
            <a:fld id="{E902F770-9BAE-8544-9A06-D4ACF7739F66}" type="slidenum">
              <a:rPr lang="en-US" smtClean="0"/>
              <a:t>6</a:t>
            </a:fld>
            <a:endParaRPr lang="en-US"/>
          </a:p>
        </p:txBody>
      </p:sp>
    </p:spTree>
    <p:extLst>
      <p:ext uri="{BB962C8B-B14F-4D97-AF65-F5344CB8AC3E}">
        <p14:creationId xmlns:p14="http://schemas.microsoft.com/office/powerpoint/2010/main" val="1437666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0076C2-AE9A-4556-9BE1-BF38B294DC0F}" type="slidenum">
              <a:rPr lang="en-US" smtClean="0"/>
              <a:t>8</a:t>
            </a:fld>
            <a:endParaRPr lang="en-US"/>
          </a:p>
        </p:txBody>
      </p:sp>
    </p:spTree>
    <p:extLst>
      <p:ext uri="{BB962C8B-B14F-4D97-AF65-F5344CB8AC3E}">
        <p14:creationId xmlns:p14="http://schemas.microsoft.com/office/powerpoint/2010/main" val="758908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F4CD3-16EB-4930-86AD-74B9E432378E}" type="slidenum">
              <a:rPr lang="zh-CN" altLang="en-US" smtClean="0"/>
              <a:t>9</a:t>
            </a:fld>
            <a:endParaRPr lang="zh-CN" altLang="en-US"/>
          </a:p>
        </p:txBody>
      </p:sp>
    </p:spTree>
    <p:extLst>
      <p:ext uri="{BB962C8B-B14F-4D97-AF65-F5344CB8AC3E}">
        <p14:creationId xmlns:p14="http://schemas.microsoft.com/office/powerpoint/2010/main" val="2523572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58054-39BD-4AE9-9829-39FA46130BAF}" type="slidenum">
              <a:rPr lang="zh-CN" altLang="en-US" smtClean="0"/>
              <a:t>10</a:t>
            </a:fld>
            <a:endParaRPr lang="zh-CN" altLang="en-US"/>
          </a:p>
        </p:txBody>
      </p:sp>
    </p:spTree>
    <p:extLst>
      <p:ext uri="{BB962C8B-B14F-4D97-AF65-F5344CB8AC3E}">
        <p14:creationId xmlns:p14="http://schemas.microsoft.com/office/powerpoint/2010/main" val="3688811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58054-39BD-4AE9-9829-39FA46130BAF}" type="slidenum">
              <a:rPr lang="zh-CN" altLang="en-US" smtClean="0"/>
              <a:t>11</a:t>
            </a:fld>
            <a:endParaRPr lang="zh-CN" altLang="en-US"/>
          </a:p>
        </p:txBody>
      </p:sp>
    </p:spTree>
    <p:extLst>
      <p:ext uri="{BB962C8B-B14F-4D97-AF65-F5344CB8AC3E}">
        <p14:creationId xmlns:p14="http://schemas.microsoft.com/office/powerpoint/2010/main" val="3967927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2009</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Google</a:t>
            </a:r>
            <a:r>
              <a:rPr lang="zh-CN" altLang="en-US" sz="1200" b="0" i="0" kern="1200" dirty="0" smtClean="0">
                <a:solidFill>
                  <a:schemeClr val="tx1"/>
                </a:solidFill>
                <a:effectLst/>
                <a:latin typeface="+mn-lt"/>
                <a:ea typeface="+mn-ea"/>
                <a:cs typeface="+mn-cs"/>
              </a:rPr>
              <a:t>通过分析</a:t>
            </a:r>
            <a:r>
              <a:rPr lang="en-US" altLang="zh-CN" sz="1200" b="0" i="0" kern="1200" dirty="0" smtClean="0">
                <a:solidFill>
                  <a:schemeClr val="tx1"/>
                </a:solidFill>
                <a:effectLst/>
                <a:latin typeface="+mn-lt"/>
                <a:ea typeface="+mn-ea"/>
                <a:cs typeface="+mn-cs"/>
              </a:rPr>
              <a:t>5000</a:t>
            </a:r>
            <a:r>
              <a:rPr lang="zh-CN" altLang="en-US" sz="1200" b="0" i="0" kern="1200" dirty="0" smtClean="0">
                <a:solidFill>
                  <a:schemeClr val="tx1"/>
                </a:solidFill>
                <a:effectLst/>
                <a:latin typeface="+mn-lt"/>
                <a:ea typeface="+mn-ea"/>
                <a:cs typeface="+mn-cs"/>
              </a:rPr>
              <a:t>万条美国人最频繁检索的词汇，将之和美国疾病中心在</a:t>
            </a:r>
            <a:r>
              <a:rPr lang="en-US" altLang="zh-CN" sz="1200" b="0" i="0" kern="1200" dirty="0" smtClean="0">
                <a:solidFill>
                  <a:schemeClr val="tx1"/>
                </a:solidFill>
                <a:effectLst/>
                <a:latin typeface="+mn-lt"/>
                <a:ea typeface="+mn-ea"/>
                <a:cs typeface="+mn-cs"/>
              </a:rPr>
              <a:t>2003</a:t>
            </a:r>
            <a:r>
              <a:rPr lang="zh-CN" altLang="en-US" sz="1200" b="0" i="0" kern="1200" dirty="0" smtClean="0">
                <a:solidFill>
                  <a:schemeClr val="tx1"/>
                </a:solidFill>
                <a:effectLst/>
                <a:latin typeface="+mn-lt"/>
                <a:ea typeface="+mn-ea"/>
                <a:cs typeface="+mn-cs"/>
              </a:rPr>
              <a:t>年到</a:t>
            </a:r>
            <a:r>
              <a:rPr lang="en-US" altLang="zh-CN" sz="1200" b="0" i="0" kern="1200" dirty="0" smtClean="0">
                <a:solidFill>
                  <a:schemeClr val="tx1"/>
                </a:solidFill>
                <a:effectLst/>
                <a:latin typeface="+mn-lt"/>
                <a:ea typeface="+mn-ea"/>
                <a:cs typeface="+mn-cs"/>
              </a:rPr>
              <a:t>2008</a:t>
            </a:r>
            <a:r>
              <a:rPr lang="zh-CN" altLang="en-US" sz="1200" b="0" i="0" kern="1200" dirty="0" smtClean="0">
                <a:solidFill>
                  <a:schemeClr val="tx1"/>
                </a:solidFill>
                <a:effectLst/>
                <a:latin typeface="+mn-lt"/>
                <a:ea typeface="+mn-ea"/>
                <a:cs typeface="+mn-cs"/>
              </a:rPr>
              <a:t>年间季节性流感传播时期的数据进行比较，并建立一个特定的数学模型。最终</a:t>
            </a:r>
            <a:r>
              <a:rPr lang="en-US" altLang="zh-CN" sz="1200" b="0" i="0" kern="1200" dirty="0" smtClean="0">
                <a:solidFill>
                  <a:schemeClr val="tx1"/>
                </a:solidFill>
                <a:effectLst/>
                <a:latin typeface="+mn-lt"/>
                <a:ea typeface="+mn-ea"/>
                <a:cs typeface="+mn-cs"/>
              </a:rPr>
              <a:t>google</a:t>
            </a:r>
            <a:r>
              <a:rPr lang="zh-CN" altLang="en-US" sz="1200" b="0" i="0" kern="1200" dirty="0" smtClean="0">
                <a:solidFill>
                  <a:schemeClr val="tx1"/>
                </a:solidFill>
                <a:effectLst/>
                <a:latin typeface="+mn-lt"/>
                <a:ea typeface="+mn-ea"/>
                <a:cs typeface="+mn-cs"/>
              </a:rPr>
              <a:t>成功预测了</a:t>
            </a:r>
            <a:r>
              <a:rPr lang="en-US" altLang="zh-CN" sz="1200" b="0" i="0" kern="1200" dirty="0" smtClean="0">
                <a:solidFill>
                  <a:schemeClr val="tx1"/>
                </a:solidFill>
                <a:effectLst/>
                <a:latin typeface="+mn-lt"/>
                <a:ea typeface="+mn-ea"/>
                <a:cs typeface="+mn-cs"/>
              </a:rPr>
              <a:t>2009</a:t>
            </a:r>
            <a:r>
              <a:rPr lang="zh-CN" altLang="en-US" sz="1200" b="0" i="0" kern="1200" dirty="0" smtClean="0">
                <a:solidFill>
                  <a:schemeClr val="tx1"/>
                </a:solidFill>
                <a:effectLst/>
                <a:latin typeface="+mn-lt"/>
                <a:ea typeface="+mn-ea"/>
                <a:cs typeface="+mn-cs"/>
              </a:rPr>
              <a:t>冬季流感的传播甚至可以具体到特定的地区和州。</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14</a:t>
            </a:fld>
            <a:endParaRPr lang="zh-CN" altLang="en-US"/>
          </a:p>
        </p:txBody>
      </p:sp>
    </p:spTree>
    <p:extLst>
      <p:ext uri="{BB962C8B-B14F-4D97-AF65-F5344CB8AC3E}">
        <p14:creationId xmlns:p14="http://schemas.microsoft.com/office/powerpoint/2010/main" val="275100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2012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11</a:t>
            </a:r>
            <a:r>
              <a:rPr lang="zh-CN" altLang="en-US" sz="1200" b="0" i="0" kern="1200" dirty="0" smtClean="0">
                <a:solidFill>
                  <a:schemeClr val="tx1"/>
                </a:solidFill>
                <a:effectLst/>
                <a:latin typeface="+mn-lt"/>
                <a:ea typeface="+mn-ea"/>
                <a:cs typeface="+mn-cs"/>
              </a:rPr>
              <a:t>月奥巴马大选连任成功的胜利果实也被归功于大数据，因为他的竞选团队进行了大规模与深入的数据挖掘。时代杂志更是断言，依靠直觉与经验进行决策的优势急剧下降，在政治领域，大数据的时代已经到来；各色媒体、论坛、专家铺天盖地的宣传让人们对大数据时代的来临兴奋不已，无数公司和创业者都纷纷跳进了这个狂欢队伍。</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16</a:t>
            </a:fld>
            <a:endParaRPr lang="zh-CN" altLang="en-US"/>
          </a:p>
        </p:txBody>
      </p:sp>
    </p:spTree>
    <p:extLst>
      <p:ext uri="{BB962C8B-B14F-4D97-AF65-F5344CB8AC3E}">
        <p14:creationId xmlns:p14="http://schemas.microsoft.com/office/powerpoint/2010/main" val="2653929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2013</a:t>
            </a:r>
            <a:r>
              <a:rPr lang="zh-CN" altLang="en-US" sz="1200" b="0" i="0" kern="1200" dirty="0" smtClean="0">
                <a:solidFill>
                  <a:schemeClr val="tx1"/>
                </a:solidFill>
                <a:effectLst/>
                <a:latin typeface="+mn-lt"/>
                <a:ea typeface="+mn-ea"/>
                <a:cs typeface="+mn-cs"/>
              </a:rPr>
              <a:t>年，微软纽约研究院的经济学家大卫</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罗斯柴尔德（</a:t>
            </a:r>
            <a:r>
              <a:rPr lang="en-US" altLang="zh-CN" sz="1200" b="0" i="0" kern="1200" dirty="0" smtClean="0">
                <a:solidFill>
                  <a:schemeClr val="tx1"/>
                </a:solidFill>
                <a:effectLst/>
                <a:latin typeface="+mn-lt"/>
                <a:ea typeface="+mn-ea"/>
                <a:cs typeface="+mn-cs"/>
              </a:rPr>
              <a:t>David Rothschild</a:t>
            </a:r>
            <a:r>
              <a:rPr lang="zh-CN" altLang="en-US" sz="1200" b="0" i="0" kern="1200" dirty="0" smtClean="0">
                <a:solidFill>
                  <a:schemeClr val="tx1"/>
                </a:solidFill>
                <a:effectLst/>
                <a:latin typeface="+mn-lt"/>
                <a:ea typeface="+mn-ea"/>
                <a:cs typeface="+mn-cs"/>
              </a:rPr>
              <a:t>）利用大数据成功预测</a:t>
            </a:r>
            <a:r>
              <a:rPr lang="en-US" altLang="zh-CN" sz="1200" b="0" i="0" kern="1200" dirty="0" smtClean="0">
                <a:solidFill>
                  <a:schemeClr val="tx1"/>
                </a:solidFill>
                <a:effectLst/>
                <a:latin typeface="+mn-lt"/>
                <a:ea typeface="+mn-ea"/>
                <a:cs typeface="+mn-cs"/>
              </a:rPr>
              <a:t>24</a:t>
            </a:r>
            <a:r>
              <a:rPr lang="zh-CN" altLang="en-US" sz="1200" b="0" i="0" kern="1200" dirty="0" smtClean="0">
                <a:solidFill>
                  <a:schemeClr val="tx1"/>
                </a:solidFill>
                <a:effectLst/>
                <a:latin typeface="+mn-lt"/>
                <a:ea typeface="+mn-ea"/>
                <a:cs typeface="+mn-cs"/>
              </a:rPr>
              <a:t>个奥斯卡奖项中的</a:t>
            </a:r>
            <a:r>
              <a:rPr lang="en-US" altLang="zh-CN" sz="1200" b="0" i="0" kern="1200" dirty="0" smtClean="0">
                <a:solidFill>
                  <a:schemeClr val="tx1"/>
                </a:solidFill>
                <a:effectLst/>
                <a:latin typeface="+mn-lt"/>
                <a:ea typeface="+mn-ea"/>
                <a:cs typeface="+mn-cs"/>
              </a:rPr>
              <a:t>19</a:t>
            </a:r>
            <a:r>
              <a:rPr lang="zh-CN" altLang="en-US" sz="1200" b="0" i="0" kern="1200" dirty="0" smtClean="0">
                <a:solidFill>
                  <a:schemeClr val="tx1"/>
                </a:solidFill>
                <a:effectLst/>
                <a:latin typeface="+mn-lt"/>
                <a:ea typeface="+mn-ea"/>
                <a:cs typeface="+mn-cs"/>
              </a:rPr>
              <a:t>个，成为人们津津乐道的话题。今年罗斯柴尔德再接再厉，成功预测第</a:t>
            </a:r>
            <a:r>
              <a:rPr lang="en-US" altLang="zh-CN" sz="1200" b="0" i="0" kern="1200" dirty="0" smtClean="0">
                <a:solidFill>
                  <a:schemeClr val="tx1"/>
                </a:solidFill>
                <a:effectLst/>
                <a:latin typeface="+mn-lt"/>
                <a:ea typeface="+mn-ea"/>
                <a:cs typeface="+mn-cs"/>
              </a:rPr>
              <a:t>86</a:t>
            </a:r>
            <a:r>
              <a:rPr lang="zh-CN" altLang="en-US" sz="1200" b="0" i="0" kern="1200" dirty="0" smtClean="0">
                <a:solidFill>
                  <a:schemeClr val="tx1"/>
                </a:solidFill>
                <a:effectLst/>
                <a:latin typeface="+mn-lt"/>
                <a:ea typeface="+mn-ea"/>
                <a:cs typeface="+mn-cs"/>
              </a:rPr>
              <a:t>届奥斯卡金像奖颁奖典礼</a:t>
            </a:r>
            <a:r>
              <a:rPr lang="en-US" altLang="zh-CN" sz="1200" b="0" i="0" kern="1200" dirty="0" smtClean="0">
                <a:solidFill>
                  <a:schemeClr val="tx1"/>
                </a:solidFill>
                <a:effectLst/>
                <a:latin typeface="+mn-lt"/>
                <a:ea typeface="+mn-ea"/>
                <a:cs typeface="+mn-cs"/>
              </a:rPr>
              <a:t>24</a:t>
            </a:r>
            <a:r>
              <a:rPr lang="zh-CN" altLang="en-US" sz="1200" b="0" i="0" kern="1200" dirty="0" smtClean="0">
                <a:solidFill>
                  <a:schemeClr val="tx1"/>
                </a:solidFill>
                <a:effectLst/>
                <a:latin typeface="+mn-lt"/>
                <a:ea typeface="+mn-ea"/>
                <a:cs typeface="+mn-cs"/>
              </a:rPr>
              <a:t>个奖项中的</a:t>
            </a:r>
            <a:r>
              <a:rPr lang="en-US" altLang="zh-CN" sz="1200" b="0" i="0" kern="1200" dirty="0" smtClean="0">
                <a:solidFill>
                  <a:schemeClr val="tx1"/>
                </a:solidFill>
                <a:effectLst/>
                <a:latin typeface="+mn-lt"/>
                <a:ea typeface="+mn-ea"/>
                <a:cs typeface="+mn-cs"/>
              </a:rPr>
              <a:t>21</a:t>
            </a:r>
            <a:r>
              <a:rPr lang="zh-CN" altLang="en-US" sz="1200" b="0" i="0" kern="1200" dirty="0" smtClean="0">
                <a:solidFill>
                  <a:schemeClr val="tx1"/>
                </a:solidFill>
                <a:effectLst/>
                <a:latin typeface="+mn-lt"/>
                <a:ea typeface="+mn-ea"/>
                <a:cs typeface="+mn-cs"/>
              </a:rPr>
              <a:t>个，继续向人们展示现代科技的神奇魔力。</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17</a:t>
            </a:fld>
            <a:endParaRPr lang="zh-CN" altLang="en-US"/>
          </a:p>
        </p:txBody>
      </p:sp>
    </p:spTree>
    <p:extLst>
      <p:ext uri="{BB962C8B-B14F-4D97-AF65-F5344CB8AC3E}">
        <p14:creationId xmlns:p14="http://schemas.microsoft.com/office/powerpoint/2010/main" val="3552674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2BBAEBF-BE66-4E2C-9370-0926B416DEB1}" type="datetime1">
              <a:rPr lang="zh-CN" altLang="en-US" smtClean="0"/>
              <a:t>2015/10/14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876287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0C0C32C-5D90-472A-A226-5C679B3F204F}" type="datetime1">
              <a:rPr lang="zh-CN" altLang="en-US" smtClean="0"/>
              <a:t>2015/10/14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95654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722005-96A2-40CB-9293-C3FB710C2B70}" type="datetime1">
              <a:rPr lang="zh-CN" altLang="en-US" smtClean="0"/>
              <a:t>2015/10/14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31073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F407D3-8C1D-4BA5-85F5-0E61EF2042B8}" type="datetime1">
              <a:rPr lang="zh-CN" altLang="en-US" smtClean="0"/>
              <a:t>2015/10/14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165442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EE926AB-E578-4B44-A971-98EBD2D2EB5E}" type="datetime1">
              <a:rPr lang="zh-CN" altLang="en-US" smtClean="0"/>
              <a:t>2015/10/14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408068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F019552-1A8E-4F2D-ABB7-35125C9AD181}" type="datetime1">
              <a:rPr lang="zh-CN" altLang="en-US" smtClean="0"/>
              <a:t>2015/10/14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1566201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192ECB9-5344-4ACF-A64D-AE1A7D06B8D9}" type="datetime1">
              <a:rPr lang="zh-CN" altLang="en-US" smtClean="0"/>
              <a:t>2015/10/14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127462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F6DD144-4302-4655-ABAE-28068F22CE48}" type="datetime1">
              <a:rPr lang="zh-CN" altLang="en-US" smtClean="0"/>
              <a:t>2015/10/14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41022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81CDBC-B9DC-45C0-AA57-D78E7F0C06AC}" type="datetime1">
              <a:rPr lang="zh-CN" altLang="en-US" smtClean="0"/>
              <a:t>2015/10/14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209962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6ED8DB7-E8AC-472B-87AD-B50E193817FC}" type="datetime1">
              <a:rPr lang="zh-CN" altLang="en-US" smtClean="0"/>
              <a:t>2015/10/14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396898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4A2C582-93D7-4C24-B34F-F8DFFB8F37E9}" type="datetime1">
              <a:rPr lang="zh-CN" altLang="en-US" smtClean="0"/>
              <a:t>2015/10/14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2692552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03A77-ACCF-4B33-8524-EA4C5F3E7323}" type="datetime1">
              <a:rPr lang="zh-CN" altLang="en-US" smtClean="0"/>
              <a:t>2015/10/14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3932896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大数据</a:t>
            </a:r>
            <a:endParaRPr lang="zh-CN" altLang="en-US" dirty="0"/>
          </a:p>
        </p:txBody>
      </p:sp>
      <p:sp>
        <p:nvSpPr>
          <p:cNvPr id="3" name="副标题 2"/>
          <p:cNvSpPr>
            <a:spLocks noGrp="1"/>
          </p:cNvSpPr>
          <p:nvPr>
            <p:ph type="subTitle" idx="1"/>
          </p:nvPr>
        </p:nvSpPr>
        <p:spPr/>
        <p:txBody>
          <a:bodyPr/>
          <a:lstStyle/>
          <a:p>
            <a:r>
              <a:rPr lang="zh-CN" altLang="en-US" dirty="0" smtClean="0"/>
              <a:t>庞人铭</a:t>
            </a:r>
            <a:endParaRPr lang="zh-CN" altLang="en-US"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a:t>
            </a:fld>
            <a:endParaRPr lang="zh-CN" altLang="en-US"/>
          </a:p>
        </p:txBody>
      </p:sp>
    </p:spTree>
    <p:extLst>
      <p:ext uri="{BB962C8B-B14F-4D97-AF65-F5344CB8AC3E}">
        <p14:creationId xmlns:p14="http://schemas.microsoft.com/office/powerpoint/2010/main" val="2496373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61749"/>
            <a:ext cx="10972800" cy="1143000"/>
          </a:xfrm>
        </p:spPr>
        <p:txBody>
          <a:bodyPr>
            <a:normAutofit/>
          </a:bodyPr>
          <a:lstStyle/>
          <a:p>
            <a:r>
              <a:rPr lang="en-US" altLang="zh-CN" sz="4267" dirty="0">
                <a:latin typeface="+mj-ea"/>
              </a:rPr>
              <a:t>Gartner</a:t>
            </a:r>
            <a:r>
              <a:rPr lang="zh-CN" altLang="en-US" sz="4267" dirty="0">
                <a:latin typeface="+mj-ea"/>
              </a:rPr>
              <a:t>新技术炒作曲线</a:t>
            </a:r>
            <a:endParaRPr kumimoji="1" lang="zh-CN" altLang="en-US" sz="4267" dirty="0">
              <a:latin typeface="+mj-ea"/>
            </a:endParaRPr>
          </a:p>
        </p:txBody>
      </p:sp>
      <p:pic>
        <p:nvPicPr>
          <p:cNvPr id="4" name="Picture 2"/>
          <p:cNvPicPr>
            <a:picLocks noChangeAspect="1"/>
          </p:cNvPicPr>
          <p:nvPr/>
        </p:nvPicPr>
        <p:blipFill>
          <a:blip r:embed="rId3"/>
          <a:stretch>
            <a:fillRect/>
          </a:stretch>
        </p:blipFill>
        <p:spPr>
          <a:xfrm>
            <a:off x="778475" y="1140728"/>
            <a:ext cx="10610760" cy="5055617"/>
          </a:xfrm>
          <a:prstGeom prst="rect">
            <a:avLst/>
          </a:prstGeom>
        </p:spPr>
      </p:pic>
      <p:sp>
        <p:nvSpPr>
          <p:cNvPr id="5" name="TextBox 4"/>
          <p:cNvSpPr txBox="1"/>
          <p:nvPr/>
        </p:nvSpPr>
        <p:spPr>
          <a:xfrm>
            <a:off x="893531" y="6199825"/>
            <a:ext cx="5754371" cy="420564"/>
          </a:xfrm>
          <a:prstGeom prst="rect">
            <a:avLst/>
          </a:prstGeom>
          <a:noFill/>
        </p:spPr>
        <p:txBody>
          <a:bodyPr wrap="square" rtlCol="0">
            <a:spAutoFit/>
          </a:bodyPr>
          <a:lstStyle/>
          <a:p>
            <a:r>
              <a:rPr lang="en-US" sz="2133" dirty="0"/>
              <a:t>Source: Gartner (August 2014) </a:t>
            </a:r>
          </a:p>
        </p:txBody>
      </p:sp>
      <p:sp>
        <p:nvSpPr>
          <p:cNvPr id="6" name="灯片编号占位符 5"/>
          <p:cNvSpPr>
            <a:spLocks noGrp="1"/>
          </p:cNvSpPr>
          <p:nvPr>
            <p:ph type="sldNum" sz="quarter" idx="12"/>
          </p:nvPr>
        </p:nvSpPr>
        <p:spPr/>
        <p:txBody>
          <a:bodyPr/>
          <a:lstStyle/>
          <a:p>
            <a:fld id="{37C2EA07-9005-44A4-AD36-5C14C6B8AD7E}" type="slidenum">
              <a:rPr lang="zh-CN" altLang="en-US" smtClean="0"/>
              <a:t>10</a:t>
            </a:fld>
            <a:endParaRPr lang="zh-CN" altLang="en-US"/>
          </a:p>
        </p:txBody>
      </p:sp>
    </p:spTree>
    <p:extLst>
      <p:ext uri="{BB962C8B-B14F-4D97-AF65-F5344CB8AC3E}">
        <p14:creationId xmlns:p14="http://schemas.microsoft.com/office/powerpoint/2010/main" val="2986231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b="1" dirty="0"/>
              <a:t>大</a:t>
            </a:r>
            <a:r>
              <a:rPr lang="zh-CN" altLang="en-US" b="1" dirty="0" smtClean="0"/>
              <a:t>数据的</a:t>
            </a:r>
            <a:r>
              <a:rPr lang="zh-CN" altLang="en-US" b="1" dirty="0"/>
              <a:t>威力</a:t>
            </a:r>
            <a:endParaRPr lang="en-US" altLang="zh-CN" b="1" dirty="0" smtClean="0"/>
          </a:p>
          <a:p>
            <a:r>
              <a:rPr lang="zh-CN" altLang="en-US" dirty="0"/>
              <a:t>大</a:t>
            </a:r>
            <a:r>
              <a:rPr lang="zh-CN" altLang="en-US" dirty="0" smtClean="0"/>
              <a:t>数据的处理框架</a:t>
            </a:r>
            <a:endParaRPr lang="en-US" altLang="zh-CN" dirty="0" smtClean="0"/>
          </a:p>
          <a:p>
            <a:r>
              <a:rPr lang="zh-CN" altLang="en-US" dirty="0" smtClean="0"/>
              <a:t>常用分析方法</a:t>
            </a:r>
            <a:endParaRPr lang="en-US" altLang="zh-CN" dirty="0" smtClean="0"/>
          </a:p>
          <a:p>
            <a:r>
              <a:rPr lang="zh-CN" altLang="en-US" dirty="0"/>
              <a:t>大</a:t>
            </a:r>
            <a:r>
              <a:rPr lang="zh-CN" altLang="en-US" dirty="0" smtClean="0"/>
              <a:t>数据的应用</a:t>
            </a:r>
            <a:endParaRPr lang="en-US" altLang="zh-CN"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11</a:t>
            </a:fld>
            <a:endParaRPr lang="zh-CN" altLang="en-US"/>
          </a:p>
        </p:txBody>
      </p:sp>
    </p:spTree>
    <p:extLst>
      <p:ext uri="{BB962C8B-B14F-4D97-AF65-F5344CB8AC3E}">
        <p14:creationId xmlns:p14="http://schemas.microsoft.com/office/powerpoint/2010/main" val="141861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塔吉特</a:t>
            </a:r>
            <a:r>
              <a:rPr lang="zh-CN" altLang="en-US" dirty="0"/>
              <a:t>百货孕妇营销分析，</a:t>
            </a:r>
            <a:r>
              <a:rPr lang="en-US" altLang="zh-CN" dirty="0"/>
              <a:t>2002</a:t>
            </a:r>
            <a:r>
              <a:rPr lang="zh-CN" altLang="en-US" dirty="0"/>
              <a:t>年</a:t>
            </a:r>
          </a:p>
          <a:p>
            <a:pPr marL="0" indent="0">
              <a:buNone/>
            </a:pPr>
            <a:r>
              <a:rPr lang="zh-CN" altLang="en-US" dirty="0"/>
              <a:t>谷歌</a:t>
            </a:r>
            <a:r>
              <a:rPr lang="zh-CN" altLang="en-US" dirty="0"/>
              <a:t>预测</a:t>
            </a:r>
            <a:r>
              <a:rPr lang="zh-CN" altLang="en-US" dirty="0"/>
              <a:t>流感，</a:t>
            </a:r>
            <a:r>
              <a:rPr lang="en-US" altLang="zh-CN" dirty="0"/>
              <a:t>2009</a:t>
            </a:r>
            <a:r>
              <a:rPr lang="zh-CN" altLang="en-US" dirty="0"/>
              <a:t>年</a:t>
            </a:r>
          </a:p>
          <a:p>
            <a:pPr marL="0" indent="0">
              <a:buNone/>
            </a:pPr>
            <a:r>
              <a:rPr lang="zh-CN" altLang="en-US" dirty="0"/>
              <a:t>奥巴马大选连任成功，</a:t>
            </a:r>
            <a:r>
              <a:rPr lang="en-US" altLang="zh-CN" dirty="0"/>
              <a:t>2012</a:t>
            </a:r>
            <a:r>
              <a:rPr lang="zh-CN" altLang="en-US" dirty="0"/>
              <a:t>年</a:t>
            </a:r>
          </a:p>
          <a:p>
            <a:pPr marL="0" indent="0">
              <a:buNone/>
            </a:pPr>
            <a:r>
              <a:rPr lang="zh-CN" altLang="en-US" dirty="0"/>
              <a:t>微软大数据成功预测奥斯卡</a:t>
            </a:r>
            <a:r>
              <a:rPr lang="en-US" altLang="zh-CN" dirty="0"/>
              <a:t>21</a:t>
            </a:r>
            <a:r>
              <a:rPr lang="zh-CN" altLang="en-US" dirty="0"/>
              <a:t>项大奖，</a:t>
            </a:r>
            <a:r>
              <a:rPr lang="en-US" altLang="zh-CN" dirty="0"/>
              <a:t>2013</a:t>
            </a:r>
            <a:r>
              <a:rPr lang="zh-CN" altLang="en-US" dirty="0"/>
              <a:t>年</a:t>
            </a:r>
          </a:p>
          <a:p>
            <a:pPr marL="0" indent="0">
              <a:buNone/>
            </a:pP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12</a:t>
            </a:fld>
            <a:endParaRPr lang="zh-CN" altLang="en-US"/>
          </a:p>
        </p:txBody>
      </p:sp>
    </p:spTree>
    <p:extLst>
      <p:ext uri="{BB962C8B-B14F-4D97-AF65-F5344CB8AC3E}">
        <p14:creationId xmlns:p14="http://schemas.microsoft.com/office/powerpoint/2010/main" val="3053058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塔吉特百货孕妇营销分析</a:t>
            </a:r>
          </a:p>
        </p:txBody>
      </p:sp>
      <p:sp>
        <p:nvSpPr>
          <p:cNvPr id="3" name="内容占位符 2"/>
          <p:cNvSpPr>
            <a:spLocks noGrp="1"/>
          </p:cNvSpPr>
          <p:nvPr>
            <p:ph idx="1"/>
          </p:nvPr>
        </p:nvSpPr>
        <p:spPr/>
        <p:txBody>
          <a:bodyPr/>
          <a:lstStyle/>
          <a:p>
            <a:r>
              <a:rPr lang="zh-CN" altLang="en-US" dirty="0"/>
              <a:t>美国第三大零售商塔吉特，通过分析所有女性客户购买记录，可以</a:t>
            </a:r>
            <a:r>
              <a:rPr lang="zh-CN" altLang="en-US" dirty="0"/>
              <a:t>“猜出”</a:t>
            </a:r>
            <a:r>
              <a:rPr lang="zh-CN" altLang="en-US" dirty="0"/>
              <a:t>哪些是孕妇</a:t>
            </a:r>
            <a:r>
              <a:rPr lang="zh-CN" altLang="en-US" dirty="0" smtClean="0"/>
              <a:t>。</a:t>
            </a:r>
            <a:endParaRPr lang="en-US" altLang="zh-CN" dirty="0" smtClean="0"/>
          </a:p>
          <a:p>
            <a:r>
              <a:rPr lang="zh-CN" altLang="en-US" dirty="0" smtClean="0"/>
              <a:t>挖掘</a:t>
            </a:r>
            <a:r>
              <a:rPr lang="zh-CN" altLang="en-US" dirty="0"/>
              <a:t>出</a:t>
            </a:r>
            <a:r>
              <a:rPr lang="en-US" altLang="zh-CN" dirty="0"/>
              <a:t>25</a:t>
            </a:r>
            <a:r>
              <a:rPr lang="zh-CN" altLang="en-US" dirty="0"/>
              <a:t>项与怀孕高度相关的商品，制作“怀孕预测”指数</a:t>
            </a:r>
            <a:r>
              <a:rPr lang="zh-CN" altLang="en-US" dirty="0" smtClean="0"/>
              <a:t>。推算</a:t>
            </a:r>
            <a:r>
              <a:rPr lang="zh-CN" altLang="en-US" dirty="0"/>
              <a:t>出</a:t>
            </a:r>
            <a:r>
              <a:rPr lang="zh-CN" altLang="en-US" dirty="0"/>
              <a:t>预产期后，</a:t>
            </a:r>
            <a:r>
              <a:rPr lang="zh-CN" altLang="en-US" dirty="0"/>
              <a:t>就能抢先一步，将孕妇装、婴儿床等折扣券寄给客户</a:t>
            </a:r>
            <a:r>
              <a:rPr lang="zh-CN" altLang="en-US" dirty="0" smtClean="0"/>
              <a:t>。</a:t>
            </a:r>
            <a:endParaRPr lang="en-US" altLang="zh-CN" dirty="0" smtClean="0"/>
          </a:p>
          <a:p>
            <a:r>
              <a:rPr lang="zh-CN" altLang="en-US" dirty="0" smtClean="0"/>
              <a:t>塔吉特</a:t>
            </a:r>
            <a:r>
              <a:rPr lang="zh-CN" altLang="en-US" dirty="0"/>
              <a:t>还创建了一套购买女性行为在怀孕期间产生变化的模型，不仅如此，如果用户从他们的店铺中购买了婴儿用品，他们在接下来的几年中会根据婴儿的生长周期给这些客户推送相关产品，使这些客户形成长期的忠诚度。</a:t>
            </a:r>
            <a:endParaRPr lang="zh-CN" altLang="en-US"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13</a:t>
            </a:fld>
            <a:endParaRPr lang="zh-CN" altLang="en-US"/>
          </a:p>
        </p:txBody>
      </p:sp>
    </p:spTree>
    <p:extLst>
      <p:ext uri="{BB962C8B-B14F-4D97-AF65-F5344CB8AC3E}">
        <p14:creationId xmlns:p14="http://schemas.microsoft.com/office/powerpoint/2010/main" val="59321294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Google</a:t>
            </a:r>
            <a:r>
              <a:rPr lang="zh-CN" altLang="en-US" dirty="0"/>
              <a:t>基于搜索</a:t>
            </a:r>
            <a:r>
              <a:rPr lang="zh-CN" altLang="en-US" dirty="0" smtClean="0"/>
              <a:t>数据预测</a:t>
            </a:r>
            <a:r>
              <a:rPr lang="zh-CN" altLang="en-US" dirty="0"/>
              <a:t>流感</a:t>
            </a:r>
          </a:p>
        </p:txBody>
      </p:sp>
      <p:sp>
        <p:nvSpPr>
          <p:cNvPr id="4" name="灯片编号占位符 3"/>
          <p:cNvSpPr>
            <a:spLocks noGrp="1"/>
          </p:cNvSpPr>
          <p:nvPr>
            <p:ph type="sldNum" sz="quarter" idx="12"/>
          </p:nvPr>
        </p:nvSpPr>
        <p:spPr/>
        <p:txBody>
          <a:bodyPr/>
          <a:lstStyle/>
          <a:p>
            <a:fld id="{37C2EA07-9005-44A4-AD36-5C14C6B8AD7E}" type="slidenum">
              <a:rPr lang="zh-CN" altLang="en-US" smtClean="0"/>
              <a:t>14</a:t>
            </a:fld>
            <a:endParaRPr lang="zh-CN" altLang="en-US"/>
          </a:p>
        </p:txBody>
      </p:sp>
      <p:sp>
        <p:nvSpPr>
          <p:cNvPr id="5" name="object 3"/>
          <p:cNvSpPr/>
          <p:nvPr/>
        </p:nvSpPr>
        <p:spPr>
          <a:xfrm>
            <a:off x="838200" y="1690688"/>
            <a:ext cx="7283920" cy="2367738"/>
          </a:xfrm>
          <a:prstGeom prst="rect">
            <a:avLst/>
          </a:prstGeom>
          <a:blipFill>
            <a:blip r:embed="rId3" cstate="print"/>
            <a:stretch>
              <a:fillRect/>
            </a:stretch>
          </a:blipFill>
        </p:spPr>
        <p:txBody>
          <a:bodyPr wrap="square" lIns="0" tIns="0" rIns="0" bIns="0" rtlCol="0">
            <a:noAutofit/>
          </a:bodyPr>
          <a:lstStyle/>
          <a:p>
            <a:endParaRPr/>
          </a:p>
        </p:txBody>
      </p:sp>
      <p:sp>
        <p:nvSpPr>
          <p:cNvPr id="6" name="object 4"/>
          <p:cNvSpPr/>
          <p:nvPr/>
        </p:nvSpPr>
        <p:spPr>
          <a:xfrm>
            <a:off x="838200" y="4684159"/>
            <a:ext cx="7386790" cy="1399660"/>
          </a:xfrm>
          <a:prstGeom prst="rect">
            <a:avLst/>
          </a:prstGeom>
          <a:blipFill>
            <a:blip r:embed="rId4" cstate="print"/>
            <a:stretch>
              <a:fillRect/>
            </a:stretch>
          </a:blipFill>
        </p:spPr>
        <p:txBody>
          <a:bodyPr wrap="square" lIns="0" tIns="0" rIns="0" bIns="0" rtlCol="0">
            <a:noAutofit/>
          </a:bodyPr>
          <a:lstStyle/>
          <a:p>
            <a:endParaRPr/>
          </a:p>
        </p:txBody>
      </p:sp>
      <p:sp>
        <p:nvSpPr>
          <p:cNvPr id="7" name="object 9"/>
          <p:cNvSpPr txBox="1"/>
          <p:nvPr/>
        </p:nvSpPr>
        <p:spPr>
          <a:xfrm>
            <a:off x="8332469" y="1986387"/>
            <a:ext cx="3348991" cy="722524"/>
          </a:xfrm>
          <a:prstGeom prst="rect">
            <a:avLst/>
          </a:prstGeom>
        </p:spPr>
        <p:txBody>
          <a:bodyPr vert="horz" wrap="square" lIns="0" tIns="0" rIns="0" bIns="0" rtlCol="0">
            <a:noAutofit/>
          </a:bodyPr>
          <a:lstStyle/>
          <a:p>
            <a:pPr marL="12700">
              <a:lnSpc>
                <a:spcPct val="100000"/>
              </a:lnSpc>
            </a:pPr>
            <a:r>
              <a:rPr sz="1800" b="1" dirty="0" smtClean="0">
                <a:latin typeface="Microsoft YaHei UI"/>
                <a:cs typeface="Microsoft YaHei UI"/>
              </a:rPr>
              <a:t>黑线</a:t>
            </a:r>
            <a:r>
              <a:rPr sz="1800" b="1" spc="-45" dirty="0" smtClean="0">
                <a:latin typeface="Microsoft YaHei UI"/>
                <a:cs typeface="Microsoft YaHei UI"/>
              </a:rPr>
              <a:t> </a:t>
            </a:r>
            <a:r>
              <a:rPr sz="1800" b="1" spc="0" dirty="0" smtClean="0">
                <a:solidFill>
                  <a:srgbClr val="0070C0"/>
                </a:solidFill>
                <a:latin typeface="Gill Sans MT"/>
                <a:cs typeface="Gill Sans MT"/>
              </a:rPr>
              <a:t>–</a:t>
            </a:r>
            <a:r>
              <a:rPr sz="1800" b="1" spc="-10" dirty="0" smtClean="0">
                <a:solidFill>
                  <a:srgbClr val="0070C0"/>
                </a:solidFill>
                <a:latin typeface="Gill Sans MT"/>
                <a:cs typeface="Gill Sans MT"/>
              </a:rPr>
              <a:t> </a:t>
            </a:r>
            <a:r>
              <a:rPr sz="1800" b="1" spc="0" dirty="0" smtClean="0">
                <a:solidFill>
                  <a:srgbClr val="0070C0"/>
                </a:solidFill>
                <a:latin typeface="Microsoft YaHei UI"/>
                <a:cs typeface="Microsoft YaHei UI"/>
              </a:rPr>
              <a:t>基于大数据预测流感传播</a:t>
            </a:r>
            <a:endParaRPr sz="1800" dirty="0">
              <a:latin typeface="Microsoft YaHei UI"/>
              <a:cs typeface="Microsoft YaHei UI"/>
            </a:endParaRPr>
          </a:p>
          <a:p>
            <a:pPr marL="12700">
              <a:lnSpc>
                <a:spcPct val="100000"/>
              </a:lnSpc>
            </a:pPr>
            <a:r>
              <a:rPr sz="1800" b="1" dirty="0" smtClean="0">
                <a:solidFill>
                  <a:srgbClr val="FF0000"/>
                </a:solidFill>
                <a:latin typeface="Microsoft YaHei UI"/>
                <a:cs typeface="Microsoft YaHei UI"/>
              </a:rPr>
              <a:t>红线</a:t>
            </a:r>
            <a:r>
              <a:rPr sz="1800" b="1" spc="-45" dirty="0" smtClean="0">
                <a:solidFill>
                  <a:srgbClr val="FF0000"/>
                </a:solidFill>
                <a:latin typeface="Microsoft YaHei UI"/>
                <a:cs typeface="Microsoft YaHei UI"/>
              </a:rPr>
              <a:t> </a:t>
            </a:r>
            <a:r>
              <a:rPr sz="1800" b="1" spc="0" dirty="0" smtClean="0">
                <a:solidFill>
                  <a:srgbClr val="0070C0"/>
                </a:solidFill>
                <a:latin typeface="Gill Sans MT"/>
                <a:cs typeface="Gill Sans MT"/>
              </a:rPr>
              <a:t>–</a:t>
            </a:r>
            <a:r>
              <a:rPr sz="1800" b="1" spc="-10" dirty="0" smtClean="0">
                <a:solidFill>
                  <a:srgbClr val="0070C0"/>
                </a:solidFill>
                <a:latin typeface="Gill Sans MT"/>
                <a:cs typeface="Gill Sans MT"/>
              </a:rPr>
              <a:t> </a:t>
            </a:r>
            <a:r>
              <a:rPr sz="1800" b="1" spc="0" dirty="0" smtClean="0">
                <a:solidFill>
                  <a:srgbClr val="0070C0"/>
                </a:solidFill>
                <a:latin typeface="Microsoft YaHei UI"/>
                <a:cs typeface="Microsoft YaHei UI"/>
              </a:rPr>
              <a:t>实际流感传播</a:t>
            </a:r>
            <a:endParaRPr sz="1800" dirty="0">
              <a:latin typeface="Microsoft YaHei UI"/>
              <a:cs typeface="Microsoft YaHei UI"/>
            </a:endParaRPr>
          </a:p>
        </p:txBody>
      </p:sp>
      <p:sp>
        <p:nvSpPr>
          <p:cNvPr id="8" name="object 8"/>
          <p:cNvSpPr txBox="1"/>
          <p:nvPr/>
        </p:nvSpPr>
        <p:spPr>
          <a:xfrm>
            <a:off x="3582670" y="4512709"/>
            <a:ext cx="2317750" cy="171450"/>
          </a:xfrm>
          <a:prstGeom prst="rect">
            <a:avLst/>
          </a:prstGeom>
        </p:spPr>
        <p:txBody>
          <a:bodyPr vert="horz" wrap="square" lIns="0" tIns="0" rIns="0" bIns="0" rtlCol="0">
            <a:noAutofit/>
          </a:bodyPr>
          <a:lstStyle/>
          <a:p>
            <a:pPr marL="12700">
              <a:lnSpc>
                <a:spcPct val="100000"/>
              </a:lnSpc>
            </a:pPr>
            <a:r>
              <a:rPr sz="1000" spc="-10" dirty="0" smtClean="0">
                <a:latin typeface="Calibri"/>
                <a:cs typeface="Calibri"/>
              </a:rPr>
              <a:t>2008</a:t>
            </a:r>
            <a:r>
              <a:rPr sz="1000" spc="-10" dirty="0" smtClean="0">
                <a:latin typeface="宋体"/>
                <a:cs typeface="宋体"/>
              </a:rPr>
              <a:t>年</a:t>
            </a:r>
            <a:r>
              <a:rPr sz="1000" spc="0" dirty="0" smtClean="0">
                <a:latin typeface="Calibri"/>
                <a:cs typeface="Calibri"/>
              </a:rPr>
              <a:t>5</a:t>
            </a:r>
            <a:r>
              <a:rPr sz="1000" spc="-10" dirty="0" smtClean="0">
                <a:latin typeface="宋体"/>
                <a:cs typeface="宋体"/>
              </a:rPr>
              <a:t>月流</a:t>
            </a:r>
            <a:r>
              <a:rPr sz="1000" spc="0" dirty="0" smtClean="0">
                <a:latin typeface="宋体"/>
                <a:cs typeface="宋体"/>
              </a:rPr>
              <a:t>感</a:t>
            </a:r>
            <a:r>
              <a:rPr sz="1000" spc="-10" dirty="0" smtClean="0">
                <a:latin typeface="宋体"/>
                <a:cs typeface="宋体"/>
              </a:rPr>
              <a:t>爆发</a:t>
            </a:r>
            <a:r>
              <a:rPr sz="1000" spc="0" dirty="0" smtClean="0">
                <a:latin typeface="宋体"/>
                <a:cs typeface="宋体"/>
              </a:rPr>
              <a:t>前</a:t>
            </a:r>
            <a:r>
              <a:rPr sz="1000" spc="-10" dirty="0" smtClean="0">
                <a:latin typeface="宋体"/>
                <a:cs typeface="宋体"/>
              </a:rPr>
              <a:t>几周</a:t>
            </a:r>
            <a:r>
              <a:rPr sz="1000" spc="0" dirty="0" smtClean="0">
                <a:latin typeface="宋体"/>
                <a:cs typeface="宋体"/>
              </a:rPr>
              <a:t>传</a:t>
            </a:r>
            <a:r>
              <a:rPr sz="1000" spc="-10" dirty="0" smtClean="0">
                <a:latin typeface="宋体"/>
                <a:cs typeface="宋体"/>
              </a:rPr>
              <a:t>播情况</a:t>
            </a:r>
            <a:endParaRPr sz="1000" dirty="0">
              <a:latin typeface="宋体"/>
              <a:cs typeface="宋体"/>
            </a:endParaRPr>
          </a:p>
        </p:txBody>
      </p:sp>
    </p:spTree>
    <p:extLst>
      <p:ext uri="{BB962C8B-B14F-4D97-AF65-F5344CB8AC3E}">
        <p14:creationId xmlns:p14="http://schemas.microsoft.com/office/powerpoint/2010/main" val="596845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奥巴马大选</a:t>
            </a:r>
            <a:r>
              <a:rPr lang="zh-CN" altLang="en-US" dirty="0" smtClean="0"/>
              <a:t>连任成功</a:t>
            </a:r>
            <a:endParaRPr lang="zh-CN" altLang="en-US" dirty="0"/>
          </a:p>
        </p:txBody>
      </p:sp>
      <p:sp>
        <p:nvSpPr>
          <p:cNvPr id="3" name="内容占位符 2"/>
          <p:cNvSpPr>
            <a:spLocks noGrp="1"/>
          </p:cNvSpPr>
          <p:nvPr>
            <p:ph idx="1"/>
          </p:nvPr>
        </p:nvSpPr>
        <p:spPr/>
        <p:txBody>
          <a:bodyPr>
            <a:normAutofit/>
          </a:bodyPr>
          <a:lstStyle/>
          <a:p>
            <a:r>
              <a:rPr lang="zh-CN" altLang="en-US" dirty="0" smtClean="0"/>
              <a:t>目标</a:t>
            </a:r>
            <a:endParaRPr lang="zh-CN" altLang="en-US" dirty="0"/>
          </a:p>
          <a:p>
            <a:pPr marL="0" indent="0">
              <a:buNone/>
            </a:pPr>
            <a:r>
              <a:rPr lang="en-US" altLang="zh-CN" dirty="0"/>
              <a:t>– </a:t>
            </a:r>
            <a:r>
              <a:rPr lang="zh-CN" altLang="en-US" dirty="0"/>
              <a:t>根据新闻、博客、微博等多通道的社会媒体</a:t>
            </a:r>
            <a:r>
              <a:rPr lang="zh-CN" altLang="en-US" dirty="0" smtClean="0"/>
              <a:t>数据</a:t>
            </a:r>
            <a:r>
              <a:rPr lang="zh-CN" altLang="en-US" dirty="0"/>
              <a:t>，分析态势和预测结果</a:t>
            </a:r>
          </a:p>
          <a:p>
            <a:r>
              <a:rPr lang="en-US" altLang="zh-CN" dirty="0" smtClean="0"/>
              <a:t> </a:t>
            </a:r>
            <a:r>
              <a:rPr lang="zh-CN" altLang="en-US" dirty="0"/>
              <a:t>关键技术</a:t>
            </a:r>
          </a:p>
          <a:p>
            <a:pPr marL="0" indent="0">
              <a:buNone/>
            </a:pPr>
            <a:r>
              <a:rPr lang="en-US" altLang="zh-CN" dirty="0"/>
              <a:t>– </a:t>
            </a:r>
            <a:r>
              <a:rPr lang="zh-CN" altLang="en-US" dirty="0"/>
              <a:t>多通道数据的实时感知与获取</a:t>
            </a:r>
          </a:p>
          <a:p>
            <a:pPr marL="0" indent="0">
              <a:buNone/>
            </a:pPr>
            <a:r>
              <a:rPr lang="en-US" altLang="zh-CN" dirty="0"/>
              <a:t>– </a:t>
            </a:r>
            <a:r>
              <a:rPr lang="zh-CN" altLang="en-US" dirty="0"/>
              <a:t>实体抽取与内容分析</a:t>
            </a:r>
          </a:p>
          <a:p>
            <a:pPr marL="0" indent="0">
              <a:buNone/>
            </a:pPr>
            <a:r>
              <a:rPr lang="en-US" altLang="zh-CN" dirty="0"/>
              <a:t>– </a:t>
            </a:r>
            <a:r>
              <a:rPr lang="zh-CN" altLang="en-US" dirty="0"/>
              <a:t>关系挖掘与群体识别</a:t>
            </a:r>
          </a:p>
          <a:p>
            <a:pPr marL="0" indent="0">
              <a:buNone/>
            </a:pPr>
            <a:r>
              <a:rPr lang="en-US" altLang="zh-CN" dirty="0"/>
              <a:t>– </a:t>
            </a:r>
            <a:r>
              <a:rPr lang="zh-CN" altLang="en-US" dirty="0"/>
              <a:t>群体情绪与情感分析</a:t>
            </a:r>
          </a:p>
        </p:txBody>
      </p:sp>
      <p:sp>
        <p:nvSpPr>
          <p:cNvPr id="5" name="灯片编号占位符 4"/>
          <p:cNvSpPr>
            <a:spLocks noGrp="1"/>
          </p:cNvSpPr>
          <p:nvPr>
            <p:ph type="sldNum" sz="quarter" idx="12"/>
          </p:nvPr>
        </p:nvSpPr>
        <p:spPr/>
        <p:txBody>
          <a:bodyPr/>
          <a:lstStyle/>
          <a:p>
            <a:fld id="{37C2EA07-9005-44A4-AD36-5C14C6B8AD7E}" type="slidenum">
              <a:rPr lang="zh-CN" altLang="en-US" smtClean="0"/>
              <a:t>15</a:t>
            </a:fld>
            <a:endParaRPr lang="zh-CN" altLang="en-US"/>
          </a:p>
        </p:txBody>
      </p:sp>
    </p:spTree>
    <p:extLst>
      <p:ext uri="{BB962C8B-B14F-4D97-AF65-F5344CB8AC3E}">
        <p14:creationId xmlns:p14="http://schemas.microsoft.com/office/powerpoint/2010/main" val="657629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美国大选预测</a:t>
            </a:r>
            <a:r>
              <a:rPr lang="zh-CN" altLang="en-US" dirty="0" smtClean="0"/>
              <a:t>结果</a:t>
            </a:r>
            <a:endParaRPr lang="zh-CN" altLang="en-US"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16</a:t>
            </a:fld>
            <a:endParaRPr lang="zh-CN" altLang="en-US"/>
          </a:p>
        </p:txBody>
      </p:sp>
      <p:sp>
        <p:nvSpPr>
          <p:cNvPr id="7" name="object 3"/>
          <p:cNvSpPr/>
          <p:nvPr/>
        </p:nvSpPr>
        <p:spPr>
          <a:xfrm>
            <a:off x="1548581" y="1485793"/>
            <a:ext cx="8229600" cy="5075453"/>
          </a:xfrm>
          <a:prstGeom prst="rect">
            <a:avLst/>
          </a:prstGeom>
          <a:blipFill>
            <a:blip r:embed="rId3" cstate="print"/>
            <a:stretch>
              <a:fillRect/>
            </a:stretch>
          </a:blipFill>
        </p:spPr>
        <p:txBody>
          <a:bodyPr wrap="square" lIns="0" tIns="0" rIns="0" bIns="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40532533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微软大数据成功预测奥斯卡</a:t>
            </a:r>
            <a:r>
              <a:rPr lang="en-US" altLang="zh-CN" dirty="0"/>
              <a:t>21</a:t>
            </a:r>
            <a:r>
              <a:rPr lang="zh-CN" altLang="en-US" dirty="0"/>
              <a:t>项大奖</a:t>
            </a:r>
          </a:p>
        </p:txBody>
      </p:sp>
      <p:sp>
        <p:nvSpPr>
          <p:cNvPr id="3" name="内容占位符 2"/>
          <p:cNvSpPr>
            <a:spLocks noGrp="1"/>
          </p:cNvSpPr>
          <p:nvPr>
            <p:ph idx="1"/>
          </p:nvPr>
        </p:nvSpPr>
        <p:spPr/>
        <p:txBody>
          <a:bodyPr/>
          <a:lstStyle/>
          <a:p>
            <a:r>
              <a:rPr lang="zh-CN" altLang="en-US" dirty="0"/>
              <a:t>罗斯柴尔德通过收集投票数据、预测市场数据、基础数据和用户生成数据，如赌博市场、好莱坞证券交易所等大量公开数据建立预测模型。他们和</a:t>
            </a:r>
            <a:r>
              <a:rPr lang="en-US" altLang="zh-CN" dirty="0"/>
              <a:t>Office</a:t>
            </a:r>
            <a:r>
              <a:rPr lang="zh-CN" altLang="en-US" dirty="0"/>
              <a:t>部门合作开发了</a:t>
            </a:r>
            <a:r>
              <a:rPr lang="en-US" altLang="zh-CN" dirty="0"/>
              <a:t>Excel App 『Oscars Ballot Predictor』</a:t>
            </a:r>
            <a:r>
              <a:rPr lang="zh-CN" altLang="en-US" dirty="0"/>
              <a:t>，帮助实现动态数据的挖掘。作为一个科学的分析预测结果，罗斯柴尔德没有直接指出每个奖项的得主，而是用百分比来表示不同电影或个人获得该奖项的可能性，预测结果会随着时间和数据变化而更新。</a:t>
            </a:r>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17</a:t>
            </a:fld>
            <a:endParaRPr lang="zh-CN" altLang="en-US"/>
          </a:p>
        </p:txBody>
      </p:sp>
    </p:spTree>
    <p:extLst>
      <p:ext uri="{BB962C8B-B14F-4D97-AF65-F5344CB8AC3E}">
        <p14:creationId xmlns:p14="http://schemas.microsoft.com/office/powerpoint/2010/main" val="2158800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dirty="0"/>
              <a:t>大</a:t>
            </a:r>
            <a:r>
              <a:rPr lang="zh-CN" altLang="en-US" dirty="0" smtClean="0"/>
              <a:t>数据的</a:t>
            </a:r>
            <a:r>
              <a:rPr lang="zh-CN" altLang="en-US" dirty="0"/>
              <a:t>威力</a:t>
            </a:r>
            <a:endParaRPr lang="en-US" altLang="zh-CN" dirty="0" smtClean="0"/>
          </a:p>
          <a:p>
            <a:r>
              <a:rPr lang="zh-CN" altLang="en-US" b="1" dirty="0"/>
              <a:t>大</a:t>
            </a:r>
            <a:r>
              <a:rPr lang="zh-CN" altLang="en-US" b="1" dirty="0" smtClean="0"/>
              <a:t>数据的处理框架</a:t>
            </a:r>
            <a:endParaRPr lang="en-US" altLang="zh-CN" b="1" dirty="0" smtClean="0"/>
          </a:p>
          <a:p>
            <a:r>
              <a:rPr lang="zh-CN" altLang="en-US" dirty="0" smtClean="0"/>
              <a:t>常用分析方法</a:t>
            </a:r>
            <a:endParaRPr lang="en-US" altLang="zh-CN" dirty="0" smtClean="0"/>
          </a:p>
          <a:p>
            <a:r>
              <a:rPr lang="zh-CN" altLang="en-US" dirty="0"/>
              <a:t>大</a:t>
            </a:r>
            <a:r>
              <a:rPr lang="zh-CN" altLang="en-US" dirty="0" smtClean="0"/>
              <a:t>数据的应用</a:t>
            </a:r>
            <a:endParaRPr lang="en-US" altLang="zh-CN"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18</a:t>
            </a:fld>
            <a:endParaRPr lang="zh-CN" altLang="en-US"/>
          </a:p>
        </p:txBody>
      </p:sp>
    </p:spTree>
    <p:extLst>
      <p:ext uri="{BB962C8B-B14F-4D97-AF65-F5344CB8AC3E}">
        <p14:creationId xmlns:p14="http://schemas.microsoft.com/office/powerpoint/2010/main" val="2227241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noAutofit/>
          </a:bodyPr>
          <a:lstStyle/>
          <a:p>
            <a:pPr marL="1660525">
              <a:lnSpc>
                <a:spcPct val="100000"/>
              </a:lnSpc>
            </a:pPr>
            <a:r>
              <a:rPr dirty="0">
                <a:latin typeface="Calibri"/>
                <a:cs typeface="Calibri"/>
              </a:rPr>
              <a:t>Divide</a:t>
            </a:r>
            <a:r>
              <a:rPr spc="5" dirty="0">
                <a:latin typeface="Calibri"/>
                <a:cs typeface="Calibri"/>
              </a:rPr>
              <a:t> </a:t>
            </a:r>
            <a:r>
              <a:rPr dirty="0">
                <a:latin typeface="Calibri"/>
                <a:cs typeface="Calibri"/>
              </a:rPr>
              <a:t>a</a:t>
            </a:r>
            <a:r>
              <a:rPr spc="5" dirty="0">
                <a:latin typeface="Calibri"/>
                <a:cs typeface="Calibri"/>
              </a:rPr>
              <a:t>n</a:t>
            </a:r>
            <a:r>
              <a:rPr dirty="0">
                <a:latin typeface="Calibri"/>
                <a:cs typeface="Calibri"/>
              </a:rPr>
              <a:t>d</a:t>
            </a:r>
            <a:r>
              <a:rPr spc="-5" dirty="0">
                <a:latin typeface="Calibri"/>
                <a:cs typeface="Calibri"/>
              </a:rPr>
              <a:t> </a:t>
            </a:r>
            <a:r>
              <a:rPr dirty="0">
                <a:latin typeface="Calibri"/>
                <a:cs typeface="Calibri"/>
              </a:rPr>
              <a:t>C</a:t>
            </a:r>
            <a:r>
              <a:rPr spc="10" dirty="0">
                <a:latin typeface="Calibri"/>
                <a:cs typeface="Calibri"/>
              </a:rPr>
              <a:t>o</a:t>
            </a:r>
            <a:r>
              <a:rPr dirty="0">
                <a:latin typeface="Calibri"/>
                <a:cs typeface="Calibri"/>
              </a:rPr>
              <a:t>nquer</a:t>
            </a:r>
            <a:endParaRPr dirty="0">
              <a:latin typeface="Calibri"/>
              <a:cs typeface="Calibri"/>
            </a:endParaRPr>
          </a:p>
        </p:txBody>
      </p:sp>
      <p:sp>
        <p:nvSpPr>
          <p:cNvPr id="3" name="object 3"/>
          <p:cNvSpPr/>
          <p:nvPr/>
        </p:nvSpPr>
        <p:spPr>
          <a:xfrm>
            <a:off x="3581400" y="1676400"/>
            <a:ext cx="3505200" cy="381000"/>
          </a:xfrm>
          <a:custGeom>
            <a:avLst/>
            <a:gdLst/>
            <a:ahLst/>
            <a:cxnLst/>
            <a:rect l="l" t="t" r="r" b="b"/>
            <a:pathLst>
              <a:path w="3505200" h="381000">
                <a:moveTo>
                  <a:pt x="0" y="381000"/>
                </a:moveTo>
                <a:lnTo>
                  <a:pt x="3505200" y="381000"/>
                </a:lnTo>
                <a:lnTo>
                  <a:pt x="3505200" y="0"/>
                </a:lnTo>
                <a:lnTo>
                  <a:pt x="0" y="0"/>
                </a:lnTo>
                <a:lnTo>
                  <a:pt x="0" y="381000"/>
                </a:lnTo>
                <a:close/>
              </a:path>
            </a:pathLst>
          </a:custGeom>
          <a:solidFill>
            <a:srgbClr val="F79546"/>
          </a:solidFill>
        </p:spPr>
        <p:txBody>
          <a:bodyPr wrap="square" lIns="0" tIns="0" rIns="0" bIns="0" rtlCol="0">
            <a:noAutofit/>
          </a:bodyPr>
          <a:lstStyle/>
          <a:p>
            <a:endParaRPr/>
          </a:p>
        </p:txBody>
      </p:sp>
      <p:sp>
        <p:nvSpPr>
          <p:cNvPr id="4" name="object 4"/>
          <p:cNvSpPr/>
          <p:nvPr/>
        </p:nvSpPr>
        <p:spPr>
          <a:xfrm>
            <a:off x="3581400" y="1676400"/>
            <a:ext cx="3505200" cy="381000"/>
          </a:xfrm>
          <a:custGeom>
            <a:avLst/>
            <a:gdLst/>
            <a:ahLst/>
            <a:cxnLst/>
            <a:rect l="l" t="t" r="r" b="b"/>
            <a:pathLst>
              <a:path w="3505200" h="381000">
                <a:moveTo>
                  <a:pt x="0" y="381000"/>
                </a:moveTo>
                <a:lnTo>
                  <a:pt x="3505200" y="381000"/>
                </a:lnTo>
                <a:lnTo>
                  <a:pt x="3505200" y="0"/>
                </a:lnTo>
                <a:lnTo>
                  <a:pt x="0" y="0"/>
                </a:lnTo>
                <a:lnTo>
                  <a:pt x="0" y="381000"/>
                </a:lnTo>
                <a:close/>
              </a:path>
            </a:pathLst>
          </a:custGeom>
          <a:ln w="25400">
            <a:solidFill>
              <a:srgbClr val="B66C30"/>
            </a:solidFill>
          </a:ln>
        </p:spPr>
        <p:txBody>
          <a:bodyPr wrap="square" lIns="0" tIns="0" rIns="0" bIns="0" rtlCol="0">
            <a:noAutofit/>
          </a:bodyPr>
          <a:lstStyle/>
          <a:p>
            <a:endParaRPr/>
          </a:p>
        </p:txBody>
      </p:sp>
      <p:sp>
        <p:nvSpPr>
          <p:cNvPr id="5" name="object 5"/>
          <p:cNvSpPr txBox="1"/>
          <p:nvPr/>
        </p:nvSpPr>
        <p:spPr>
          <a:xfrm>
            <a:off x="4976622" y="1714753"/>
            <a:ext cx="715645" cy="298450"/>
          </a:xfrm>
          <a:prstGeom prst="rect">
            <a:avLst/>
          </a:prstGeom>
        </p:spPr>
        <p:txBody>
          <a:bodyPr vert="horz" wrap="square" lIns="0" tIns="0" rIns="0" bIns="0" rtlCol="0">
            <a:noAutofit/>
          </a:bodyPr>
          <a:lstStyle/>
          <a:p>
            <a:pPr marL="12700"/>
            <a:r>
              <a:rPr spc="10" dirty="0">
                <a:solidFill>
                  <a:srgbClr val="EDEBE0"/>
                </a:solidFill>
                <a:latin typeface="Calibri"/>
                <a:cs typeface="Calibri"/>
              </a:rPr>
              <a:t>“</a:t>
            </a:r>
            <a:r>
              <a:rPr spc="-80" dirty="0">
                <a:solidFill>
                  <a:srgbClr val="EDEBE0"/>
                </a:solidFill>
                <a:latin typeface="Calibri"/>
                <a:cs typeface="Calibri"/>
              </a:rPr>
              <a:t>W</a:t>
            </a:r>
            <a:r>
              <a:rPr dirty="0">
                <a:solidFill>
                  <a:srgbClr val="EDEBE0"/>
                </a:solidFill>
                <a:latin typeface="Calibri"/>
                <a:cs typeface="Calibri"/>
              </a:rPr>
              <a:t>or</a:t>
            </a:r>
            <a:r>
              <a:rPr spc="-10" dirty="0">
                <a:solidFill>
                  <a:srgbClr val="EDEBE0"/>
                </a:solidFill>
                <a:latin typeface="Calibri"/>
                <a:cs typeface="Calibri"/>
              </a:rPr>
              <a:t>k</a:t>
            </a:r>
            <a:r>
              <a:rPr dirty="0">
                <a:solidFill>
                  <a:srgbClr val="EDEBE0"/>
                </a:solidFill>
                <a:latin typeface="Calibri"/>
                <a:cs typeface="Calibri"/>
              </a:rPr>
              <a:t>”</a:t>
            </a:r>
            <a:endParaRPr dirty="0">
              <a:latin typeface="Calibri"/>
              <a:cs typeface="Calibri"/>
            </a:endParaRPr>
          </a:p>
        </p:txBody>
      </p:sp>
      <p:sp>
        <p:nvSpPr>
          <p:cNvPr id="6" name="object 6"/>
          <p:cNvSpPr/>
          <p:nvPr/>
        </p:nvSpPr>
        <p:spPr>
          <a:xfrm>
            <a:off x="5294503" y="2135123"/>
            <a:ext cx="76200" cy="609600"/>
          </a:xfrm>
          <a:custGeom>
            <a:avLst/>
            <a:gdLst/>
            <a:ahLst/>
            <a:cxnLst/>
            <a:rect l="l" t="t" r="r" b="b"/>
            <a:pathLst>
              <a:path w="76200" h="609600">
                <a:moveTo>
                  <a:pt x="0" y="533400"/>
                </a:moveTo>
                <a:lnTo>
                  <a:pt x="37973" y="609600"/>
                </a:lnTo>
                <a:lnTo>
                  <a:pt x="69818" y="546226"/>
                </a:lnTo>
                <a:lnTo>
                  <a:pt x="45974" y="546226"/>
                </a:lnTo>
                <a:lnTo>
                  <a:pt x="30099" y="546100"/>
                </a:lnTo>
                <a:lnTo>
                  <a:pt x="30134" y="533450"/>
                </a:lnTo>
                <a:lnTo>
                  <a:pt x="0" y="533400"/>
                </a:lnTo>
                <a:close/>
              </a:path>
              <a:path w="76200" h="609600">
                <a:moveTo>
                  <a:pt x="30134" y="533450"/>
                </a:moveTo>
                <a:lnTo>
                  <a:pt x="30099" y="546100"/>
                </a:lnTo>
                <a:lnTo>
                  <a:pt x="45974" y="546226"/>
                </a:lnTo>
                <a:lnTo>
                  <a:pt x="46009" y="533476"/>
                </a:lnTo>
                <a:lnTo>
                  <a:pt x="30134" y="533450"/>
                </a:lnTo>
                <a:close/>
              </a:path>
              <a:path w="76200" h="609600">
                <a:moveTo>
                  <a:pt x="46009" y="533476"/>
                </a:moveTo>
                <a:lnTo>
                  <a:pt x="45974" y="546226"/>
                </a:lnTo>
                <a:lnTo>
                  <a:pt x="69818" y="546226"/>
                </a:lnTo>
                <a:lnTo>
                  <a:pt x="76200" y="533526"/>
                </a:lnTo>
                <a:lnTo>
                  <a:pt x="46009" y="533476"/>
                </a:lnTo>
                <a:close/>
              </a:path>
              <a:path w="76200" h="609600">
                <a:moveTo>
                  <a:pt x="31623" y="0"/>
                </a:moveTo>
                <a:lnTo>
                  <a:pt x="30134" y="533450"/>
                </a:lnTo>
                <a:lnTo>
                  <a:pt x="46009" y="533476"/>
                </a:lnTo>
                <a:lnTo>
                  <a:pt x="47498" y="126"/>
                </a:lnTo>
                <a:lnTo>
                  <a:pt x="31623" y="0"/>
                </a:lnTo>
                <a:close/>
              </a:path>
            </a:pathLst>
          </a:custGeom>
          <a:solidFill>
            <a:srgbClr val="000000"/>
          </a:solidFill>
        </p:spPr>
        <p:txBody>
          <a:bodyPr wrap="square" lIns="0" tIns="0" rIns="0" bIns="0" rtlCol="0">
            <a:noAutofit/>
          </a:bodyPr>
          <a:lstStyle/>
          <a:p>
            <a:endParaRPr/>
          </a:p>
        </p:txBody>
      </p:sp>
      <p:sp>
        <p:nvSpPr>
          <p:cNvPr id="7" name="object 7"/>
          <p:cNvSpPr/>
          <p:nvPr/>
        </p:nvSpPr>
        <p:spPr>
          <a:xfrm>
            <a:off x="6091046" y="2127377"/>
            <a:ext cx="766952" cy="615823"/>
          </a:xfrm>
          <a:custGeom>
            <a:avLst/>
            <a:gdLst/>
            <a:ahLst/>
            <a:cxnLst/>
            <a:rect l="l" t="t" r="r" b="b"/>
            <a:pathLst>
              <a:path w="766952" h="615823">
                <a:moveTo>
                  <a:pt x="702528" y="574343"/>
                </a:moveTo>
                <a:lnTo>
                  <a:pt x="683640" y="597915"/>
                </a:lnTo>
                <a:lnTo>
                  <a:pt x="766952" y="615823"/>
                </a:lnTo>
                <a:lnTo>
                  <a:pt x="751482" y="582295"/>
                </a:lnTo>
                <a:lnTo>
                  <a:pt x="712469" y="582295"/>
                </a:lnTo>
                <a:lnTo>
                  <a:pt x="702528" y="574343"/>
                </a:lnTo>
                <a:close/>
              </a:path>
              <a:path w="766952" h="615823">
                <a:moveTo>
                  <a:pt x="712414" y="562006"/>
                </a:moveTo>
                <a:lnTo>
                  <a:pt x="702528" y="574343"/>
                </a:lnTo>
                <a:lnTo>
                  <a:pt x="712469" y="582295"/>
                </a:lnTo>
                <a:lnTo>
                  <a:pt x="722376" y="569976"/>
                </a:lnTo>
                <a:lnTo>
                  <a:pt x="712414" y="562006"/>
                </a:lnTo>
                <a:close/>
              </a:path>
              <a:path w="766952" h="615823">
                <a:moveTo>
                  <a:pt x="731265" y="538480"/>
                </a:moveTo>
                <a:lnTo>
                  <a:pt x="712414" y="562006"/>
                </a:lnTo>
                <a:lnTo>
                  <a:pt x="722376" y="569976"/>
                </a:lnTo>
                <a:lnTo>
                  <a:pt x="712469" y="582295"/>
                </a:lnTo>
                <a:lnTo>
                  <a:pt x="751482" y="582295"/>
                </a:lnTo>
                <a:lnTo>
                  <a:pt x="731265" y="538480"/>
                </a:lnTo>
                <a:close/>
              </a:path>
              <a:path w="766952" h="615823">
                <a:moveTo>
                  <a:pt x="9905" y="0"/>
                </a:moveTo>
                <a:lnTo>
                  <a:pt x="0" y="12446"/>
                </a:lnTo>
                <a:lnTo>
                  <a:pt x="702528" y="574343"/>
                </a:lnTo>
                <a:lnTo>
                  <a:pt x="712414" y="562006"/>
                </a:lnTo>
                <a:lnTo>
                  <a:pt x="9905" y="0"/>
                </a:lnTo>
                <a:close/>
              </a:path>
            </a:pathLst>
          </a:custGeom>
          <a:solidFill>
            <a:srgbClr val="000000"/>
          </a:solidFill>
        </p:spPr>
        <p:txBody>
          <a:bodyPr wrap="square" lIns="0" tIns="0" rIns="0" bIns="0" rtlCol="0">
            <a:noAutofit/>
          </a:bodyPr>
          <a:lstStyle/>
          <a:p>
            <a:endParaRPr/>
          </a:p>
        </p:txBody>
      </p:sp>
      <p:sp>
        <p:nvSpPr>
          <p:cNvPr id="8" name="object 8"/>
          <p:cNvSpPr/>
          <p:nvPr/>
        </p:nvSpPr>
        <p:spPr>
          <a:xfrm>
            <a:off x="3810000" y="2127377"/>
            <a:ext cx="766952" cy="615823"/>
          </a:xfrm>
          <a:custGeom>
            <a:avLst/>
            <a:gdLst/>
            <a:ahLst/>
            <a:cxnLst/>
            <a:rect l="l" t="t" r="r" b="b"/>
            <a:pathLst>
              <a:path w="766952" h="615823">
                <a:moveTo>
                  <a:pt x="35687" y="538480"/>
                </a:moveTo>
                <a:lnTo>
                  <a:pt x="0" y="615823"/>
                </a:lnTo>
                <a:lnTo>
                  <a:pt x="83312" y="597915"/>
                </a:lnTo>
                <a:lnTo>
                  <a:pt x="70795" y="582295"/>
                </a:lnTo>
                <a:lnTo>
                  <a:pt x="54482" y="582295"/>
                </a:lnTo>
                <a:lnTo>
                  <a:pt x="44576" y="569976"/>
                </a:lnTo>
                <a:lnTo>
                  <a:pt x="54538" y="562006"/>
                </a:lnTo>
                <a:lnTo>
                  <a:pt x="35687" y="538480"/>
                </a:lnTo>
                <a:close/>
              </a:path>
              <a:path w="766952" h="615823">
                <a:moveTo>
                  <a:pt x="54538" y="562006"/>
                </a:moveTo>
                <a:lnTo>
                  <a:pt x="44576" y="569976"/>
                </a:lnTo>
                <a:lnTo>
                  <a:pt x="54482" y="582295"/>
                </a:lnTo>
                <a:lnTo>
                  <a:pt x="64424" y="574343"/>
                </a:lnTo>
                <a:lnTo>
                  <a:pt x="54538" y="562006"/>
                </a:lnTo>
                <a:close/>
              </a:path>
              <a:path w="766952" h="615823">
                <a:moveTo>
                  <a:pt x="64424" y="574343"/>
                </a:moveTo>
                <a:lnTo>
                  <a:pt x="54482" y="582295"/>
                </a:lnTo>
                <a:lnTo>
                  <a:pt x="70795" y="582295"/>
                </a:lnTo>
                <a:lnTo>
                  <a:pt x="64424" y="574343"/>
                </a:lnTo>
                <a:close/>
              </a:path>
              <a:path w="766952" h="615823">
                <a:moveTo>
                  <a:pt x="757047" y="0"/>
                </a:moveTo>
                <a:lnTo>
                  <a:pt x="54538" y="562006"/>
                </a:lnTo>
                <a:lnTo>
                  <a:pt x="64424" y="574343"/>
                </a:lnTo>
                <a:lnTo>
                  <a:pt x="766952" y="12446"/>
                </a:lnTo>
                <a:lnTo>
                  <a:pt x="757047" y="0"/>
                </a:lnTo>
                <a:close/>
              </a:path>
            </a:pathLst>
          </a:custGeom>
          <a:solidFill>
            <a:srgbClr val="000000"/>
          </a:solidFill>
        </p:spPr>
        <p:txBody>
          <a:bodyPr wrap="square" lIns="0" tIns="0" rIns="0" bIns="0" rtlCol="0">
            <a:noAutofit/>
          </a:bodyPr>
          <a:lstStyle/>
          <a:p>
            <a:endParaRPr/>
          </a:p>
        </p:txBody>
      </p:sp>
      <p:sp>
        <p:nvSpPr>
          <p:cNvPr id="9" name="object 9"/>
          <p:cNvSpPr/>
          <p:nvPr/>
        </p:nvSpPr>
        <p:spPr>
          <a:xfrm>
            <a:off x="5296153" y="3352800"/>
            <a:ext cx="76200" cy="609600"/>
          </a:xfrm>
          <a:custGeom>
            <a:avLst/>
            <a:gdLst/>
            <a:ahLst/>
            <a:cxnLst/>
            <a:rect l="l" t="t" r="r" b="b"/>
            <a:pathLst>
              <a:path w="76200" h="609600">
                <a:moveTo>
                  <a:pt x="0" y="533273"/>
                </a:moveTo>
                <a:lnTo>
                  <a:pt x="37846" y="609600"/>
                </a:lnTo>
                <a:lnTo>
                  <a:pt x="69861" y="546100"/>
                </a:lnTo>
                <a:lnTo>
                  <a:pt x="30099" y="546100"/>
                </a:lnTo>
                <a:lnTo>
                  <a:pt x="30131" y="533373"/>
                </a:lnTo>
                <a:lnTo>
                  <a:pt x="0" y="533273"/>
                </a:lnTo>
                <a:close/>
              </a:path>
              <a:path w="76200" h="609600">
                <a:moveTo>
                  <a:pt x="30131" y="533373"/>
                </a:moveTo>
                <a:lnTo>
                  <a:pt x="30099" y="546100"/>
                </a:lnTo>
                <a:lnTo>
                  <a:pt x="45974" y="546100"/>
                </a:lnTo>
                <a:lnTo>
                  <a:pt x="46006" y="533426"/>
                </a:lnTo>
                <a:lnTo>
                  <a:pt x="30131" y="533373"/>
                </a:lnTo>
                <a:close/>
              </a:path>
              <a:path w="76200" h="609600">
                <a:moveTo>
                  <a:pt x="46006" y="533426"/>
                </a:moveTo>
                <a:lnTo>
                  <a:pt x="45974" y="546100"/>
                </a:lnTo>
                <a:lnTo>
                  <a:pt x="69861" y="546100"/>
                </a:lnTo>
                <a:lnTo>
                  <a:pt x="76200" y="533526"/>
                </a:lnTo>
                <a:lnTo>
                  <a:pt x="46006" y="533426"/>
                </a:lnTo>
                <a:close/>
              </a:path>
              <a:path w="76200" h="609600">
                <a:moveTo>
                  <a:pt x="47371" y="0"/>
                </a:moveTo>
                <a:lnTo>
                  <a:pt x="31496" y="0"/>
                </a:lnTo>
                <a:lnTo>
                  <a:pt x="30131" y="533373"/>
                </a:lnTo>
                <a:lnTo>
                  <a:pt x="46006" y="533426"/>
                </a:lnTo>
                <a:lnTo>
                  <a:pt x="47371" y="0"/>
                </a:lnTo>
                <a:close/>
              </a:path>
            </a:pathLst>
          </a:custGeom>
          <a:solidFill>
            <a:srgbClr val="000000"/>
          </a:solidFill>
        </p:spPr>
        <p:txBody>
          <a:bodyPr wrap="square" lIns="0" tIns="0" rIns="0" bIns="0" rtlCol="0">
            <a:noAutofit/>
          </a:bodyPr>
          <a:lstStyle/>
          <a:p>
            <a:endParaRPr/>
          </a:p>
        </p:txBody>
      </p:sp>
      <p:sp>
        <p:nvSpPr>
          <p:cNvPr id="10" name="object 10"/>
          <p:cNvSpPr/>
          <p:nvPr/>
        </p:nvSpPr>
        <p:spPr>
          <a:xfrm>
            <a:off x="6970903" y="3352800"/>
            <a:ext cx="76200" cy="609600"/>
          </a:xfrm>
          <a:custGeom>
            <a:avLst/>
            <a:gdLst/>
            <a:ahLst/>
            <a:cxnLst/>
            <a:rect l="l" t="t" r="r" b="b"/>
            <a:pathLst>
              <a:path w="76200" h="609600">
                <a:moveTo>
                  <a:pt x="0" y="533273"/>
                </a:moveTo>
                <a:lnTo>
                  <a:pt x="37973" y="609600"/>
                </a:lnTo>
                <a:lnTo>
                  <a:pt x="69882" y="546100"/>
                </a:lnTo>
                <a:lnTo>
                  <a:pt x="30099" y="546100"/>
                </a:lnTo>
                <a:lnTo>
                  <a:pt x="30134" y="533373"/>
                </a:lnTo>
                <a:lnTo>
                  <a:pt x="0" y="533273"/>
                </a:lnTo>
                <a:close/>
              </a:path>
              <a:path w="76200" h="609600">
                <a:moveTo>
                  <a:pt x="30134" y="533373"/>
                </a:moveTo>
                <a:lnTo>
                  <a:pt x="30099" y="546100"/>
                </a:lnTo>
                <a:lnTo>
                  <a:pt x="45974" y="546100"/>
                </a:lnTo>
                <a:lnTo>
                  <a:pt x="46009" y="533426"/>
                </a:lnTo>
                <a:lnTo>
                  <a:pt x="30134" y="533373"/>
                </a:lnTo>
                <a:close/>
              </a:path>
              <a:path w="76200" h="609600">
                <a:moveTo>
                  <a:pt x="46009" y="533426"/>
                </a:moveTo>
                <a:lnTo>
                  <a:pt x="45974" y="546100"/>
                </a:lnTo>
                <a:lnTo>
                  <a:pt x="69882" y="546100"/>
                </a:lnTo>
                <a:lnTo>
                  <a:pt x="76200" y="533526"/>
                </a:lnTo>
                <a:lnTo>
                  <a:pt x="46009" y="533426"/>
                </a:lnTo>
                <a:close/>
              </a:path>
              <a:path w="76200" h="609600">
                <a:moveTo>
                  <a:pt x="47498" y="0"/>
                </a:moveTo>
                <a:lnTo>
                  <a:pt x="31623" y="0"/>
                </a:lnTo>
                <a:lnTo>
                  <a:pt x="30134" y="533373"/>
                </a:lnTo>
                <a:lnTo>
                  <a:pt x="46009" y="533426"/>
                </a:lnTo>
                <a:lnTo>
                  <a:pt x="47498" y="0"/>
                </a:lnTo>
                <a:close/>
              </a:path>
            </a:pathLst>
          </a:custGeom>
          <a:solidFill>
            <a:srgbClr val="000000"/>
          </a:solidFill>
        </p:spPr>
        <p:txBody>
          <a:bodyPr wrap="square" lIns="0" tIns="0" rIns="0" bIns="0" rtlCol="0">
            <a:noAutofit/>
          </a:bodyPr>
          <a:lstStyle/>
          <a:p>
            <a:endParaRPr/>
          </a:p>
        </p:txBody>
      </p:sp>
      <p:sp>
        <p:nvSpPr>
          <p:cNvPr id="11" name="object 11"/>
          <p:cNvSpPr/>
          <p:nvPr/>
        </p:nvSpPr>
        <p:spPr>
          <a:xfrm>
            <a:off x="3543554" y="3352800"/>
            <a:ext cx="76200" cy="609600"/>
          </a:xfrm>
          <a:custGeom>
            <a:avLst/>
            <a:gdLst/>
            <a:ahLst/>
            <a:cxnLst/>
            <a:rect l="l" t="t" r="r" b="b"/>
            <a:pathLst>
              <a:path w="76200" h="609600">
                <a:moveTo>
                  <a:pt x="0" y="533273"/>
                </a:moveTo>
                <a:lnTo>
                  <a:pt x="37845" y="609600"/>
                </a:lnTo>
                <a:lnTo>
                  <a:pt x="69861" y="546100"/>
                </a:lnTo>
                <a:lnTo>
                  <a:pt x="30098" y="546100"/>
                </a:lnTo>
                <a:lnTo>
                  <a:pt x="30131" y="533373"/>
                </a:lnTo>
                <a:lnTo>
                  <a:pt x="0" y="533273"/>
                </a:lnTo>
                <a:close/>
              </a:path>
              <a:path w="76200" h="609600">
                <a:moveTo>
                  <a:pt x="30131" y="533373"/>
                </a:moveTo>
                <a:lnTo>
                  <a:pt x="30098" y="546100"/>
                </a:lnTo>
                <a:lnTo>
                  <a:pt x="45973" y="546100"/>
                </a:lnTo>
                <a:lnTo>
                  <a:pt x="46006" y="533426"/>
                </a:lnTo>
                <a:lnTo>
                  <a:pt x="30131" y="533373"/>
                </a:lnTo>
                <a:close/>
              </a:path>
              <a:path w="76200" h="609600">
                <a:moveTo>
                  <a:pt x="46006" y="533426"/>
                </a:moveTo>
                <a:lnTo>
                  <a:pt x="45973" y="546100"/>
                </a:lnTo>
                <a:lnTo>
                  <a:pt x="69861" y="546100"/>
                </a:lnTo>
                <a:lnTo>
                  <a:pt x="76200" y="533526"/>
                </a:lnTo>
                <a:lnTo>
                  <a:pt x="46006" y="533426"/>
                </a:lnTo>
                <a:close/>
              </a:path>
              <a:path w="76200" h="609600">
                <a:moveTo>
                  <a:pt x="47370" y="0"/>
                </a:moveTo>
                <a:lnTo>
                  <a:pt x="31495" y="0"/>
                </a:lnTo>
                <a:lnTo>
                  <a:pt x="30131" y="533373"/>
                </a:lnTo>
                <a:lnTo>
                  <a:pt x="46006" y="533426"/>
                </a:lnTo>
                <a:lnTo>
                  <a:pt x="47370" y="0"/>
                </a:lnTo>
                <a:close/>
              </a:path>
            </a:pathLst>
          </a:custGeom>
          <a:solidFill>
            <a:srgbClr val="000000"/>
          </a:solidFill>
        </p:spPr>
        <p:txBody>
          <a:bodyPr wrap="square" lIns="0" tIns="0" rIns="0" bIns="0" rtlCol="0">
            <a:noAutofit/>
          </a:bodyPr>
          <a:lstStyle/>
          <a:p>
            <a:endParaRPr/>
          </a:p>
        </p:txBody>
      </p:sp>
      <p:sp>
        <p:nvSpPr>
          <p:cNvPr id="12" name="object 12"/>
          <p:cNvSpPr/>
          <p:nvPr/>
        </p:nvSpPr>
        <p:spPr>
          <a:xfrm>
            <a:off x="3581400" y="5334000"/>
            <a:ext cx="3505200" cy="381000"/>
          </a:xfrm>
          <a:custGeom>
            <a:avLst/>
            <a:gdLst/>
            <a:ahLst/>
            <a:cxnLst/>
            <a:rect l="l" t="t" r="r" b="b"/>
            <a:pathLst>
              <a:path w="3505200" h="381000">
                <a:moveTo>
                  <a:pt x="0" y="381000"/>
                </a:moveTo>
                <a:lnTo>
                  <a:pt x="3505200" y="381000"/>
                </a:lnTo>
                <a:lnTo>
                  <a:pt x="3505200" y="0"/>
                </a:lnTo>
                <a:lnTo>
                  <a:pt x="0" y="0"/>
                </a:lnTo>
                <a:lnTo>
                  <a:pt x="0" y="381000"/>
                </a:lnTo>
                <a:close/>
              </a:path>
            </a:pathLst>
          </a:custGeom>
          <a:solidFill>
            <a:srgbClr val="9BBA58"/>
          </a:solidFill>
        </p:spPr>
        <p:txBody>
          <a:bodyPr wrap="square" lIns="0" tIns="0" rIns="0" bIns="0" rtlCol="0">
            <a:noAutofit/>
          </a:bodyPr>
          <a:lstStyle/>
          <a:p>
            <a:endParaRPr/>
          </a:p>
        </p:txBody>
      </p:sp>
      <p:sp>
        <p:nvSpPr>
          <p:cNvPr id="13" name="object 13"/>
          <p:cNvSpPr/>
          <p:nvPr/>
        </p:nvSpPr>
        <p:spPr>
          <a:xfrm>
            <a:off x="3581400" y="5334000"/>
            <a:ext cx="3505200" cy="381000"/>
          </a:xfrm>
          <a:custGeom>
            <a:avLst/>
            <a:gdLst/>
            <a:ahLst/>
            <a:cxnLst/>
            <a:rect l="l" t="t" r="r" b="b"/>
            <a:pathLst>
              <a:path w="3505200" h="381000">
                <a:moveTo>
                  <a:pt x="0" y="381000"/>
                </a:moveTo>
                <a:lnTo>
                  <a:pt x="3505200" y="381000"/>
                </a:lnTo>
                <a:lnTo>
                  <a:pt x="3505200" y="0"/>
                </a:lnTo>
                <a:lnTo>
                  <a:pt x="0" y="0"/>
                </a:lnTo>
                <a:lnTo>
                  <a:pt x="0" y="381000"/>
                </a:lnTo>
                <a:close/>
              </a:path>
            </a:pathLst>
          </a:custGeom>
          <a:ln w="25400">
            <a:solidFill>
              <a:srgbClr val="70883E"/>
            </a:solidFill>
          </a:ln>
        </p:spPr>
        <p:txBody>
          <a:bodyPr wrap="square" lIns="0" tIns="0" rIns="0" bIns="0" rtlCol="0">
            <a:noAutofit/>
          </a:bodyPr>
          <a:lstStyle/>
          <a:p>
            <a:endParaRPr/>
          </a:p>
        </p:txBody>
      </p:sp>
      <p:sp>
        <p:nvSpPr>
          <p:cNvPr id="14" name="object 14"/>
          <p:cNvSpPr txBox="1"/>
          <p:nvPr/>
        </p:nvSpPr>
        <p:spPr>
          <a:xfrm>
            <a:off x="4935474" y="5373319"/>
            <a:ext cx="795655" cy="298450"/>
          </a:xfrm>
          <a:prstGeom prst="rect">
            <a:avLst/>
          </a:prstGeom>
        </p:spPr>
        <p:txBody>
          <a:bodyPr vert="horz" wrap="square" lIns="0" tIns="0" rIns="0" bIns="0" rtlCol="0">
            <a:noAutofit/>
          </a:bodyPr>
          <a:lstStyle/>
          <a:p>
            <a:pPr marL="12700"/>
            <a:r>
              <a:rPr dirty="0">
                <a:solidFill>
                  <a:srgbClr val="EDEBE0"/>
                </a:solidFill>
                <a:latin typeface="Calibri"/>
                <a:cs typeface="Calibri"/>
              </a:rPr>
              <a:t>“</a:t>
            </a:r>
            <a:r>
              <a:rPr spc="-40" dirty="0">
                <a:solidFill>
                  <a:srgbClr val="EDEBE0"/>
                </a:solidFill>
                <a:latin typeface="Calibri"/>
                <a:cs typeface="Calibri"/>
              </a:rPr>
              <a:t>R</a:t>
            </a:r>
            <a:r>
              <a:rPr dirty="0">
                <a:solidFill>
                  <a:srgbClr val="EDEBE0"/>
                </a:solidFill>
                <a:latin typeface="Calibri"/>
                <a:cs typeface="Calibri"/>
              </a:rPr>
              <a:t>e</a:t>
            </a:r>
            <a:r>
              <a:rPr spc="5" dirty="0">
                <a:solidFill>
                  <a:srgbClr val="EDEBE0"/>
                </a:solidFill>
                <a:latin typeface="Calibri"/>
                <a:cs typeface="Calibri"/>
              </a:rPr>
              <a:t>s</a:t>
            </a:r>
            <a:r>
              <a:rPr dirty="0">
                <a:solidFill>
                  <a:srgbClr val="EDEBE0"/>
                </a:solidFill>
                <a:latin typeface="Calibri"/>
                <a:cs typeface="Calibri"/>
              </a:rPr>
              <a:t>ul</a:t>
            </a:r>
            <a:r>
              <a:rPr spc="50" dirty="0">
                <a:solidFill>
                  <a:srgbClr val="EDEBE0"/>
                </a:solidFill>
                <a:latin typeface="Calibri"/>
                <a:cs typeface="Calibri"/>
              </a:rPr>
              <a:t>t</a:t>
            </a:r>
            <a:r>
              <a:rPr dirty="0">
                <a:solidFill>
                  <a:srgbClr val="EDEBE0"/>
                </a:solidFill>
                <a:latin typeface="Calibri"/>
                <a:cs typeface="Calibri"/>
              </a:rPr>
              <a:t>”</a:t>
            </a:r>
            <a:endParaRPr>
              <a:latin typeface="Calibri"/>
              <a:cs typeface="Calibri"/>
            </a:endParaRPr>
          </a:p>
        </p:txBody>
      </p:sp>
      <p:sp>
        <p:nvSpPr>
          <p:cNvPr id="15" name="object 15"/>
          <p:cNvSpPr/>
          <p:nvPr/>
        </p:nvSpPr>
        <p:spPr>
          <a:xfrm>
            <a:off x="5296153" y="4572000"/>
            <a:ext cx="76200" cy="609600"/>
          </a:xfrm>
          <a:custGeom>
            <a:avLst/>
            <a:gdLst/>
            <a:ahLst/>
            <a:cxnLst/>
            <a:rect l="l" t="t" r="r" b="b"/>
            <a:pathLst>
              <a:path w="76200" h="609600">
                <a:moveTo>
                  <a:pt x="0" y="533273"/>
                </a:moveTo>
                <a:lnTo>
                  <a:pt x="37846" y="609600"/>
                </a:lnTo>
                <a:lnTo>
                  <a:pt x="69861" y="546100"/>
                </a:lnTo>
                <a:lnTo>
                  <a:pt x="30099" y="546100"/>
                </a:lnTo>
                <a:lnTo>
                  <a:pt x="30131" y="533373"/>
                </a:lnTo>
                <a:lnTo>
                  <a:pt x="0" y="533273"/>
                </a:lnTo>
                <a:close/>
              </a:path>
              <a:path w="76200" h="609600">
                <a:moveTo>
                  <a:pt x="30131" y="533373"/>
                </a:moveTo>
                <a:lnTo>
                  <a:pt x="30099" y="546100"/>
                </a:lnTo>
                <a:lnTo>
                  <a:pt x="45974" y="546100"/>
                </a:lnTo>
                <a:lnTo>
                  <a:pt x="46006" y="533426"/>
                </a:lnTo>
                <a:lnTo>
                  <a:pt x="30131" y="533373"/>
                </a:lnTo>
                <a:close/>
              </a:path>
              <a:path w="76200" h="609600">
                <a:moveTo>
                  <a:pt x="46006" y="533426"/>
                </a:moveTo>
                <a:lnTo>
                  <a:pt x="45974" y="546100"/>
                </a:lnTo>
                <a:lnTo>
                  <a:pt x="69861" y="546100"/>
                </a:lnTo>
                <a:lnTo>
                  <a:pt x="76200" y="533526"/>
                </a:lnTo>
                <a:lnTo>
                  <a:pt x="46006" y="533426"/>
                </a:lnTo>
                <a:close/>
              </a:path>
              <a:path w="76200" h="609600">
                <a:moveTo>
                  <a:pt x="47371" y="0"/>
                </a:moveTo>
                <a:lnTo>
                  <a:pt x="31496" y="0"/>
                </a:lnTo>
                <a:lnTo>
                  <a:pt x="30131" y="533373"/>
                </a:lnTo>
                <a:lnTo>
                  <a:pt x="46006" y="533426"/>
                </a:lnTo>
                <a:lnTo>
                  <a:pt x="47371" y="0"/>
                </a:lnTo>
                <a:close/>
              </a:path>
            </a:pathLst>
          </a:custGeom>
          <a:solidFill>
            <a:srgbClr val="000000"/>
          </a:solidFill>
        </p:spPr>
        <p:txBody>
          <a:bodyPr wrap="square" lIns="0" tIns="0" rIns="0" bIns="0" rtlCol="0">
            <a:noAutofit/>
          </a:bodyPr>
          <a:lstStyle/>
          <a:p>
            <a:endParaRPr/>
          </a:p>
        </p:txBody>
      </p:sp>
      <p:sp>
        <p:nvSpPr>
          <p:cNvPr id="16" name="object 16"/>
          <p:cNvSpPr/>
          <p:nvPr/>
        </p:nvSpPr>
        <p:spPr>
          <a:xfrm>
            <a:off x="6096000" y="4565778"/>
            <a:ext cx="766952" cy="615823"/>
          </a:xfrm>
          <a:custGeom>
            <a:avLst/>
            <a:gdLst/>
            <a:ahLst/>
            <a:cxnLst/>
            <a:rect l="l" t="t" r="r" b="b"/>
            <a:pathLst>
              <a:path w="766952" h="615823">
                <a:moveTo>
                  <a:pt x="35687" y="538480"/>
                </a:moveTo>
                <a:lnTo>
                  <a:pt x="0" y="615823"/>
                </a:lnTo>
                <a:lnTo>
                  <a:pt x="83312" y="597916"/>
                </a:lnTo>
                <a:lnTo>
                  <a:pt x="70795" y="582295"/>
                </a:lnTo>
                <a:lnTo>
                  <a:pt x="54483" y="582295"/>
                </a:lnTo>
                <a:lnTo>
                  <a:pt x="44576" y="569976"/>
                </a:lnTo>
                <a:lnTo>
                  <a:pt x="54538" y="562006"/>
                </a:lnTo>
                <a:lnTo>
                  <a:pt x="35687" y="538480"/>
                </a:lnTo>
                <a:close/>
              </a:path>
              <a:path w="766952" h="615823">
                <a:moveTo>
                  <a:pt x="54538" y="562006"/>
                </a:moveTo>
                <a:lnTo>
                  <a:pt x="44576" y="569976"/>
                </a:lnTo>
                <a:lnTo>
                  <a:pt x="54483" y="582295"/>
                </a:lnTo>
                <a:lnTo>
                  <a:pt x="64424" y="574343"/>
                </a:lnTo>
                <a:lnTo>
                  <a:pt x="54538" y="562006"/>
                </a:lnTo>
                <a:close/>
              </a:path>
              <a:path w="766952" h="615823">
                <a:moveTo>
                  <a:pt x="64424" y="574343"/>
                </a:moveTo>
                <a:lnTo>
                  <a:pt x="54483" y="582295"/>
                </a:lnTo>
                <a:lnTo>
                  <a:pt x="70795" y="582295"/>
                </a:lnTo>
                <a:lnTo>
                  <a:pt x="64424" y="574343"/>
                </a:lnTo>
                <a:close/>
              </a:path>
              <a:path w="766952" h="615823">
                <a:moveTo>
                  <a:pt x="757047" y="0"/>
                </a:moveTo>
                <a:lnTo>
                  <a:pt x="54538" y="562006"/>
                </a:lnTo>
                <a:lnTo>
                  <a:pt x="64424" y="574343"/>
                </a:lnTo>
                <a:lnTo>
                  <a:pt x="766952" y="12446"/>
                </a:lnTo>
                <a:lnTo>
                  <a:pt x="757047" y="0"/>
                </a:lnTo>
                <a:close/>
              </a:path>
            </a:pathLst>
          </a:custGeom>
          <a:solidFill>
            <a:srgbClr val="000000"/>
          </a:solidFill>
        </p:spPr>
        <p:txBody>
          <a:bodyPr wrap="square" lIns="0" tIns="0" rIns="0" bIns="0" rtlCol="0">
            <a:noAutofit/>
          </a:bodyPr>
          <a:lstStyle/>
          <a:p>
            <a:endParaRPr/>
          </a:p>
        </p:txBody>
      </p:sp>
      <p:sp>
        <p:nvSpPr>
          <p:cNvPr id="17" name="object 17"/>
          <p:cNvSpPr/>
          <p:nvPr/>
        </p:nvSpPr>
        <p:spPr>
          <a:xfrm>
            <a:off x="3805047" y="4565778"/>
            <a:ext cx="766952" cy="615823"/>
          </a:xfrm>
          <a:custGeom>
            <a:avLst/>
            <a:gdLst/>
            <a:ahLst/>
            <a:cxnLst/>
            <a:rect l="l" t="t" r="r" b="b"/>
            <a:pathLst>
              <a:path w="766952" h="615823">
                <a:moveTo>
                  <a:pt x="702528" y="574343"/>
                </a:moveTo>
                <a:lnTo>
                  <a:pt x="683640" y="597916"/>
                </a:lnTo>
                <a:lnTo>
                  <a:pt x="766952" y="615823"/>
                </a:lnTo>
                <a:lnTo>
                  <a:pt x="751482" y="582295"/>
                </a:lnTo>
                <a:lnTo>
                  <a:pt x="712469" y="582295"/>
                </a:lnTo>
                <a:lnTo>
                  <a:pt x="702528" y="574343"/>
                </a:lnTo>
                <a:close/>
              </a:path>
              <a:path w="766952" h="615823">
                <a:moveTo>
                  <a:pt x="712414" y="562006"/>
                </a:moveTo>
                <a:lnTo>
                  <a:pt x="702528" y="574343"/>
                </a:lnTo>
                <a:lnTo>
                  <a:pt x="712469" y="582295"/>
                </a:lnTo>
                <a:lnTo>
                  <a:pt x="722376" y="569976"/>
                </a:lnTo>
                <a:lnTo>
                  <a:pt x="712414" y="562006"/>
                </a:lnTo>
                <a:close/>
              </a:path>
              <a:path w="766952" h="615823">
                <a:moveTo>
                  <a:pt x="731265" y="538480"/>
                </a:moveTo>
                <a:lnTo>
                  <a:pt x="712414" y="562006"/>
                </a:lnTo>
                <a:lnTo>
                  <a:pt x="722376" y="569976"/>
                </a:lnTo>
                <a:lnTo>
                  <a:pt x="712469" y="582295"/>
                </a:lnTo>
                <a:lnTo>
                  <a:pt x="751482" y="582295"/>
                </a:lnTo>
                <a:lnTo>
                  <a:pt x="731265" y="538480"/>
                </a:lnTo>
                <a:close/>
              </a:path>
              <a:path w="766952" h="615823">
                <a:moveTo>
                  <a:pt x="9905" y="0"/>
                </a:moveTo>
                <a:lnTo>
                  <a:pt x="0" y="12446"/>
                </a:lnTo>
                <a:lnTo>
                  <a:pt x="702528" y="574343"/>
                </a:lnTo>
                <a:lnTo>
                  <a:pt x="712414" y="562006"/>
                </a:lnTo>
                <a:lnTo>
                  <a:pt x="9905" y="0"/>
                </a:lnTo>
                <a:close/>
              </a:path>
            </a:pathLst>
          </a:custGeom>
          <a:solidFill>
            <a:srgbClr val="000000"/>
          </a:solidFill>
        </p:spPr>
        <p:txBody>
          <a:bodyPr wrap="square" lIns="0" tIns="0" rIns="0" bIns="0" rtlCol="0">
            <a:noAutofit/>
          </a:bodyPr>
          <a:lstStyle/>
          <a:p>
            <a:endParaRPr/>
          </a:p>
        </p:txBody>
      </p:sp>
      <p:sp>
        <p:nvSpPr>
          <p:cNvPr id="18" name="object 18"/>
          <p:cNvSpPr/>
          <p:nvPr/>
        </p:nvSpPr>
        <p:spPr>
          <a:xfrm>
            <a:off x="3124208" y="3429000"/>
            <a:ext cx="914382" cy="381000"/>
          </a:xfrm>
          <a:custGeom>
            <a:avLst/>
            <a:gdLst/>
            <a:ahLst/>
            <a:cxnLst/>
            <a:rect l="l" t="t" r="r" b="b"/>
            <a:pathLst>
              <a:path w="914382" h="381000">
                <a:moveTo>
                  <a:pt x="850891" y="0"/>
                </a:moveTo>
                <a:lnTo>
                  <a:pt x="62436" y="8"/>
                </a:lnTo>
                <a:lnTo>
                  <a:pt x="23347" y="14308"/>
                </a:lnTo>
                <a:lnTo>
                  <a:pt x="1636" y="49086"/>
                </a:lnTo>
                <a:lnTo>
                  <a:pt x="0" y="318554"/>
                </a:lnTo>
                <a:lnTo>
                  <a:pt x="1873" y="332897"/>
                </a:lnTo>
                <a:lnTo>
                  <a:pt x="24111" y="367306"/>
                </a:lnTo>
                <a:lnTo>
                  <a:pt x="63491" y="381000"/>
                </a:lnTo>
                <a:lnTo>
                  <a:pt x="851946" y="380991"/>
                </a:lnTo>
                <a:lnTo>
                  <a:pt x="891035" y="366691"/>
                </a:lnTo>
                <a:lnTo>
                  <a:pt x="912746" y="331913"/>
                </a:lnTo>
                <a:lnTo>
                  <a:pt x="914382" y="62445"/>
                </a:lnTo>
                <a:lnTo>
                  <a:pt x="912509" y="48102"/>
                </a:lnTo>
                <a:lnTo>
                  <a:pt x="890270" y="13693"/>
                </a:lnTo>
                <a:lnTo>
                  <a:pt x="850891" y="0"/>
                </a:lnTo>
                <a:close/>
              </a:path>
            </a:pathLst>
          </a:custGeom>
          <a:solidFill>
            <a:srgbClr val="4F81BC"/>
          </a:solidFill>
        </p:spPr>
        <p:txBody>
          <a:bodyPr wrap="square" lIns="0" tIns="0" rIns="0" bIns="0" rtlCol="0">
            <a:noAutofit/>
          </a:bodyPr>
          <a:lstStyle/>
          <a:p>
            <a:endParaRPr/>
          </a:p>
        </p:txBody>
      </p:sp>
      <p:sp>
        <p:nvSpPr>
          <p:cNvPr id="19" name="object 19"/>
          <p:cNvSpPr/>
          <p:nvPr/>
        </p:nvSpPr>
        <p:spPr>
          <a:xfrm>
            <a:off x="3124200" y="3429000"/>
            <a:ext cx="914400" cy="381000"/>
          </a:xfrm>
          <a:custGeom>
            <a:avLst/>
            <a:gdLst/>
            <a:ahLst/>
            <a:cxnLst/>
            <a:rect l="l" t="t" r="r" b="b"/>
            <a:pathLst>
              <a:path w="914400" h="381000">
                <a:moveTo>
                  <a:pt x="0" y="63500"/>
                </a:moveTo>
                <a:lnTo>
                  <a:pt x="13693" y="24120"/>
                </a:lnTo>
                <a:lnTo>
                  <a:pt x="48102" y="1882"/>
                </a:lnTo>
                <a:lnTo>
                  <a:pt x="850900" y="0"/>
                </a:lnTo>
                <a:lnTo>
                  <a:pt x="865313" y="1645"/>
                </a:lnTo>
                <a:lnTo>
                  <a:pt x="900091" y="23355"/>
                </a:lnTo>
                <a:lnTo>
                  <a:pt x="914391" y="62445"/>
                </a:lnTo>
                <a:lnTo>
                  <a:pt x="914400" y="317500"/>
                </a:lnTo>
                <a:lnTo>
                  <a:pt x="912754" y="331913"/>
                </a:lnTo>
                <a:lnTo>
                  <a:pt x="891044" y="366691"/>
                </a:lnTo>
                <a:lnTo>
                  <a:pt x="851954" y="380991"/>
                </a:lnTo>
                <a:lnTo>
                  <a:pt x="63500" y="381000"/>
                </a:lnTo>
                <a:lnTo>
                  <a:pt x="49086" y="379354"/>
                </a:lnTo>
                <a:lnTo>
                  <a:pt x="14308" y="357644"/>
                </a:lnTo>
                <a:lnTo>
                  <a:pt x="8" y="318554"/>
                </a:lnTo>
                <a:lnTo>
                  <a:pt x="0" y="63500"/>
                </a:lnTo>
                <a:close/>
              </a:path>
            </a:pathLst>
          </a:custGeom>
          <a:ln w="25400">
            <a:solidFill>
              <a:srgbClr val="385D89"/>
            </a:solidFill>
          </a:ln>
        </p:spPr>
        <p:txBody>
          <a:bodyPr wrap="square" lIns="0" tIns="0" rIns="0" bIns="0" rtlCol="0">
            <a:noAutofit/>
          </a:bodyPr>
          <a:lstStyle/>
          <a:p>
            <a:endParaRPr/>
          </a:p>
        </p:txBody>
      </p:sp>
      <p:sp>
        <p:nvSpPr>
          <p:cNvPr id="20" name="object 20"/>
          <p:cNvSpPr/>
          <p:nvPr/>
        </p:nvSpPr>
        <p:spPr>
          <a:xfrm>
            <a:off x="4876808" y="3429000"/>
            <a:ext cx="914382" cy="381000"/>
          </a:xfrm>
          <a:custGeom>
            <a:avLst/>
            <a:gdLst/>
            <a:ahLst/>
            <a:cxnLst/>
            <a:rect l="l" t="t" r="r" b="b"/>
            <a:pathLst>
              <a:path w="914382" h="381000">
                <a:moveTo>
                  <a:pt x="850891" y="0"/>
                </a:moveTo>
                <a:lnTo>
                  <a:pt x="62436" y="8"/>
                </a:lnTo>
                <a:lnTo>
                  <a:pt x="23347" y="14308"/>
                </a:lnTo>
                <a:lnTo>
                  <a:pt x="1636" y="49086"/>
                </a:lnTo>
                <a:lnTo>
                  <a:pt x="0" y="318554"/>
                </a:lnTo>
                <a:lnTo>
                  <a:pt x="1873" y="332897"/>
                </a:lnTo>
                <a:lnTo>
                  <a:pt x="24111" y="367306"/>
                </a:lnTo>
                <a:lnTo>
                  <a:pt x="63491" y="381000"/>
                </a:lnTo>
                <a:lnTo>
                  <a:pt x="851946" y="380991"/>
                </a:lnTo>
                <a:lnTo>
                  <a:pt x="891035" y="366691"/>
                </a:lnTo>
                <a:lnTo>
                  <a:pt x="912746" y="331913"/>
                </a:lnTo>
                <a:lnTo>
                  <a:pt x="914382" y="62445"/>
                </a:lnTo>
                <a:lnTo>
                  <a:pt x="912509" y="48102"/>
                </a:lnTo>
                <a:lnTo>
                  <a:pt x="890270" y="13693"/>
                </a:lnTo>
                <a:lnTo>
                  <a:pt x="850891" y="0"/>
                </a:lnTo>
                <a:close/>
              </a:path>
            </a:pathLst>
          </a:custGeom>
          <a:solidFill>
            <a:srgbClr val="4F81BC"/>
          </a:solidFill>
        </p:spPr>
        <p:txBody>
          <a:bodyPr wrap="square" lIns="0" tIns="0" rIns="0" bIns="0" rtlCol="0">
            <a:noAutofit/>
          </a:bodyPr>
          <a:lstStyle/>
          <a:p>
            <a:endParaRPr/>
          </a:p>
        </p:txBody>
      </p:sp>
      <p:sp>
        <p:nvSpPr>
          <p:cNvPr id="21" name="object 21"/>
          <p:cNvSpPr/>
          <p:nvPr/>
        </p:nvSpPr>
        <p:spPr>
          <a:xfrm>
            <a:off x="4876800" y="3429000"/>
            <a:ext cx="914400" cy="381000"/>
          </a:xfrm>
          <a:custGeom>
            <a:avLst/>
            <a:gdLst/>
            <a:ahLst/>
            <a:cxnLst/>
            <a:rect l="l" t="t" r="r" b="b"/>
            <a:pathLst>
              <a:path w="914400" h="381000">
                <a:moveTo>
                  <a:pt x="0" y="63500"/>
                </a:moveTo>
                <a:lnTo>
                  <a:pt x="13693" y="24120"/>
                </a:lnTo>
                <a:lnTo>
                  <a:pt x="48102" y="1882"/>
                </a:lnTo>
                <a:lnTo>
                  <a:pt x="850900" y="0"/>
                </a:lnTo>
                <a:lnTo>
                  <a:pt x="865313" y="1645"/>
                </a:lnTo>
                <a:lnTo>
                  <a:pt x="900091" y="23355"/>
                </a:lnTo>
                <a:lnTo>
                  <a:pt x="914391" y="62445"/>
                </a:lnTo>
                <a:lnTo>
                  <a:pt x="914400" y="317500"/>
                </a:lnTo>
                <a:lnTo>
                  <a:pt x="912754" y="331913"/>
                </a:lnTo>
                <a:lnTo>
                  <a:pt x="891044" y="366691"/>
                </a:lnTo>
                <a:lnTo>
                  <a:pt x="851954" y="380991"/>
                </a:lnTo>
                <a:lnTo>
                  <a:pt x="63500" y="381000"/>
                </a:lnTo>
                <a:lnTo>
                  <a:pt x="49086" y="379354"/>
                </a:lnTo>
                <a:lnTo>
                  <a:pt x="14308" y="357644"/>
                </a:lnTo>
                <a:lnTo>
                  <a:pt x="8" y="318554"/>
                </a:lnTo>
                <a:lnTo>
                  <a:pt x="0" y="63500"/>
                </a:lnTo>
                <a:close/>
              </a:path>
            </a:pathLst>
          </a:custGeom>
          <a:ln w="25400">
            <a:solidFill>
              <a:srgbClr val="385D89"/>
            </a:solidFill>
          </a:ln>
        </p:spPr>
        <p:txBody>
          <a:bodyPr wrap="square" lIns="0" tIns="0" rIns="0" bIns="0" rtlCol="0">
            <a:noAutofit/>
          </a:bodyPr>
          <a:lstStyle/>
          <a:p>
            <a:endParaRPr/>
          </a:p>
        </p:txBody>
      </p:sp>
      <p:sp>
        <p:nvSpPr>
          <p:cNvPr id="22" name="object 22"/>
          <p:cNvSpPr/>
          <p:nvPr/>
        </p:nvSpPr>
        <p:spPr>
          <a:xfrm>
            <a:off x="6553208" y="3429000"/>
            <a:ext cx="914382" cy="381000"/>
          </a:xfrm>
          <a:custGeom>
            <a:avLst/>
            <a:gdLst/>
            <a:ahLst/>
            <a:cxnLst/>
            <a:rect l="l" t="t" r="r" b="b"/>
            <a:pathLst>
              <a:path w="914382" h="381000">
                <a:moveTo>
                  <a:pt x="850891" y="0"/>
                </a:moveTo>
                <a:lnTo>
                  <a:pt x="62436" y="8"/>
                </a:lnTo>
                <a:lnTo>
                  <a:pt x="23347" y="14308"/>
                </a:lnTo>
                <a:lnTo>
                  <a:pt x="1636" y="49086"/>
                </a:lnTo>
                <a:lnTo>
                  <a:pt x="0" y="318554"/>
                </a:lnTo>
                <a:lnTo>
                  <a:pt x="1873" y="332897"/>
                </a:lnTo>
                <a:lnTo>
                  <a:pt x="24111" y="367306"/>
                </a:lnTo>
                <a:lnTo>
                  <a:pt x="63491" y="381000"/>
                </a:lnTo>
                <a:lnTo>
                  <a:pt x="851946" y="380991"/>
                </a:lnTo>
                <a:lnTo>
                  <a:pt x="891035" y="366691"/>
                </a:lnTo>
                <a:lnTo>
                  <a:pt x="912746" y="331913"/>
                </a:lnTo>
                <a:lnTo>
                  <a:pt x="914382" y="62445"/>
                </a:lnTo>
                <a:lnTo>
                  <a:pt x="912509" y="48102"/>
                </a:lnTo>
                <a:lnTo>
                  <a:pt x="890270" y="13693"/>
                </a:lnTo>
                <a:lnTo>
                  <a:pt x="850891" y="0"/>
                </a:lnTo>
                <a:close/>
              </a:path>
            </a:pathLst>
          </a:custGeom>
          <a:solidFill>
            <a:srgbClr val="4F81BC"/>
          </a:solidFill>
        </p:spPr>
        <p:txBody>
          <a:bodyPr wrap="square" lIns="0" tIns="0" rIns="0" bIns="0" rtlCol="0">
            <a:noAutofit/>
          </a:bodyPr>
          <a:lstStyle/>
          <a:p>
            <a:endParaRPr/>
          </a:p>
        </p:txBody>
      </p:sp>
      <p:sp>
        <p:nvSpPr>
          <p:cNvPr id="23" name="object 23"/>
          <p:cNvSpPr/>
          <p:nvPr/>
        </p:nvSpPr>
        <p:spPr>
          <a:xfrm>
            <a:off x="6553200" y="3429000"/>
            <a:ext cx="914400" cy="381000"/>
          </a:xfrm>
          <a:custGeom>
            <a:avLst/>
            <a:gdLst/>
            <a:ahLst/>
            <a:cxnLst/>
            <a:rect l="l" t="t" r="r" b="b"/>
            <a:pathLst>
              <a:path w="914400" h="381000">
                <a:moveTo>
                  <a:pt x="0" y="63500"/>
                </a:moveTo>
                <a:lnTo>
                  <a:pt x="13693" y="24120"/>
                </a:lnTo>
                <a:lnTo>
                  <a:pt x="48102" y="1882"/>
                </a:lnTo>
                <a:lnTo>
                  <a:pt x="850900" y="0"/>
                </a:lnTo>
                <a:lnTo>
                  <a:pt x="865313" y="1645"/>
                </a:lnTo>
                <a:lnTo>
                  <a:pt x="900091" y="23355"/>
                </a:lnTo>
                <a:lnTo>
                  <a:pt x="914391" y="62445"/>
                </a:lnTo>
                <a:lnTo>
                  <a:pt x="914400" y="317500"/>
                </a:lnTo>
                <a:lnTo>
                  <a:pt x="912754" y="331913"/>
                </a:lnTo>
                <a:lnTo>
                  <a:pt x="891044" y="366691"/>
                </a:lnTo>
                <a:lnTo>
                  <a:pt x="851954" y="380991"/>
                </a:lnTo>
                <a:lnTo>
                  <a:pt x="63500" y="381000"/>
                </a:lnTo>
                <a:lnTo>
                  <a:pt x="49086" y="379354"/>
                </a:lnTo>
                <a:lnTo>
                  <a:pt x="14308" y="357644"/>
                </a:lnTo>
                <a:lnTo>
                  <a:pt x="8" y="318554"/>
                </a:lnTo>
                <a:lnTo>
                  <a:pt x="0" y="63500"/>
                </a:lnTo>
                <a:close/>
              </a:path>
            </a:pathLst>
          </a:custGeom>
          <a:ln w="25400">
            <a:solidFill>
              <a:srgbClr val="385D89"/>
            </a:solidFill>
          </a:ln>
        </p:spPr>
        <p:txBody>
          <a:bodyPr wrap="square" lIns="0" tIns="0" rIns="0" bIns="0" rtlCol="0">
            <a:noAutofit/>
          </a:bodyPr>
          <a:lstStyle/>
          <a:p>
            <a:endParaRPr/>
          </a:p>
        </p:txBody>
      </p:sp>
      <p:graphicFrame>
        <p:nvGraphicFramePr>
          <p:cNvPr id="24" name="object 24"/>
          <p:cNvGraphicFramePr>
            <a:graphicFrameLocks noGrp="1"/>
          </p:cNvGraphicFramePr>
          <p:nvPr/>
        </p:nvGraphicFramePr>
        <p:xfrm>
          <a:off x="2959100" y="2832100"/>
          <a:ext cx="4648200" cy="1600200"/>
        </p:xfrm>
        <a:graphic>
          <a:graphicData uri="http://schemas.openxmlformats.org/drawingml/2006/table">
            <a:tbl>
              <a:tblPr firstRow="1" bandRow="1">
                <a:tableStyleId>{2D5ABB26-0587-4C30-8999-92F81FD0307C}</a:tableStyleId>
              </a:tblPr>
              <a:tblGrid>
                <a:gridCol w="1219200"/>
                <a:gridCol w="533400"/>
                <a:gridCol w="1219200"/>
                <a:gridCol w="457200"/>
                <a:gridCol w="1219200"/>
              </a:tblGrid>
              <a:tr h="381000">
                <a:tc>
                  <a:txBody>
                    <a:bodyPr/>
                    <a:lstStyle/>
                    <a:p>
                      <a:pPr marR="1270" algn="ctr">
                        <a:lnSpc>
                          <a:spcPct val="100000"/>
                        </a:lnSpc>
                      </a:pPr>
                      <a:r>
                        <a:rPr sz="1800" i="1" spc="-5" dirty="0" smtClean="0">
                          <a:solidFill>
                            <a:srgbClr val="EDEBE0"/>
                          </a:solidFill>
                          <a:latin typeface="Calibri"/>
                          <a:cs typeface="Calibri"/>
                        </a:rPr>
                        <a:t>w</a:t>
                      </a:r>
                      <a:r>
                        <a:rPr sz="1800" i="1" spc="0" baseline="-20833" dirty="0" smtClean="0">
                          <a:solidFill>
                            <a:srgbClr val="EDEBE0"/>
                          </a:solidFill>
                          <a:latin typeface="Calibri"/>
                          <a:cs typeface="Calibri"/>
                        </a:rPr>
                        <a:t>1</a:t>
                      </a:r>
                      <a:endParaRPr sz="1800" baseline="-20833" dirty="0">
                        <a:latin typeface="Calibri"/>
                        <a:cs typeface="Calibri"/>
                      </a:endParaRPr>
                    </a:p>
                  </a:txBody>
                  <a:tcPr marL="0" marR="0" marT="0" marB="0">
                    <a:lnL w="25400">
                      <a:solidFill>
                        <a:srgbClr val="B66C30"/>
                      </a:solidFill>
                      <a:prstDash val="solid"/>
                    </a:lnL>
                    <a:lnR w="25400">
                      <a:solidFill>
                        <a:srgbClr val="B66C30"/>
                      </a:solidFill>
                      <a:prstDash val="solid"/>
                    </a:lnR>
                    <a:lnT w="25400">
                      <a:solidFill>
                        <a:srgbClr val="B66C30"/>
                      </a:solidFill>
                      <a:prstDash val="solid"/>
                    </a:lnT>
                    <a:lnB w="25400">
                      <a:solidFill>
                        <a:srgbClr val="B66C30"/>
                      </a:solidFill>
                      <a:prstDash val="solid"/>
                    </a:lnB>
                    <a:solidFill>
                      <a:srgbClr val="F79546"/>
                    </a:solidFill>
                  </a:tcPr>
                </a:tc>
                <a:tc>
                  <a:txBody>
                    <a:bodyPr/>
                    <a:lstStyle/>
                    <a:p>
                      <a:endParaRPr sz="1800" baseline="-20833">
                        <a:latin typeface="Calibri"/>
                        <a:cs typeface="Calibri"/>
                      </a:endParaRPr>
                    </a:p>
                  </a:txBody>
                  <a:tcPr marL="0" marR="0" marT="0" marB="0">
                    <a:lnL w="25400" cap="flat" cmpd="sng" algn="ctr">
                      <a:solidFill>
                        <a:srgbClr val="B66C30"/>
                      </a:solidFill>
                      <a:prstDash val="solid"/>
                      <a:round/>
                      <a:headEnd type="none" w="med" len="med"/>
                      <a:tailEnd type="none" w="med" len="med"/>
                    </a:lnL>
                  </a:tcPr>
                </a:tc>
                <a:tc>
                  <a:txBody>
                    <a:bodyPr/>
                    <a:lstStyle/>
                    <a:p>
                      <a:pPr marR="635" algn="ctr">
                        <a:lnSpc>
                          <a:spcPct val="100000"/>
                        </a:lnSpc>
                      </a:pPr>
                      <a:r>
                        <a:rPr sz="1800" i="1" spc="-5" dirty="0" smtClean="0">
                          <a:solidFill>
                            <a:srgbClr val="EDEBE0"/>
                          </a:solidFill>
                          <a:latin typeface="Calibri"/>
                          <a:cs typeface="Calibri"/>
                        </a:rPr>
                        <a:t>w</a:t>
                      </a:r>
                      <a:r>
                        <a:rPr sz="1800" i="1" spc="0" baseline="-20833" dirty="0" smtClean="0">
                          <a:solidFill>
                            <a:srgbClr val="EDEBE0"/>
                          </a:solidFill>
                          <a:latin typeface="Calibri"/>
                          <a:cs typeface="Calibri"/>
                        </a:rPr>
                        <a:t>2</a:t>
                      </a:r>
                      <a:endParaRPr sz="1800" baseline="-20833" dirty="0">
                        <a:latin typeface="Calibri"/>
                        <a:cs typeface="Calibri"/>
                      </a:endParaRPr>
                    </a:p>
                  </a:txBody>
                  <a:tcPr marL="0" marR="0" marT="0" marB="0">
                    <a:lnR w="25400">
                      <a:solidFill>
                        <a:srgbClr val="B66C30"/>
                      </a:solidFill>
                      <a:prstDash val="solid"/>
                    </a:lnR>
                    <a:lnT w="25400">
                      <a:solidFill>
                        <a:srgbClr val="B66C30"/>
                      </a:solidFill>
                      <a:prstDash val="solid"/>
                    </a:lnT>
                    <a:lnB w="25400">
                      <a:solidFill>
                        <a:srgbClr val="B66C30"/>
                      </a:solidFill>
                      <a:prstDash val="solid"/>
                    </a:lnB>
                    <a:solidFill>
                      <a:srgbClr val="F79546"/>
                    </a:solidFill>
                  </a:tcPr>
                </a:tc>
                <a:tc>
                  <a:txBody>
                    <a:bodyPr/>
                    <a:lstStyle/>
                    <a:p>
                      <a:endParaRPr sz="1800" baseline="-20833">
                        <a:latin typeface="Calibri"/>
                        <a:cs typeface="Calibri"/>
                      </a:endParaRPr>
                    </a:p>
                  </a:txBody>
                  <a:tcPr marL="0" marR="0" marT="0" marB="0">
                    <a:lnL w="25400" cap="flat" cmpd="sng" algn="ctr">
                      <a:solidFill>
                        <a:srgbClr val="B66C30"/>
                      </a:solidFill>
                      <a:prstDash val="solid"/>
                      <a:round/>
                      <a:headEnd type="none" w="med" len="med"/>
                      <a:tailEnd type="none" w="med" len="med"/>
                    </a:lnL>
                  </a:tcPr>
                </a:tc>
                <a:tc>
                  <a:txBody>
                    <a:bodyPr/>
                    <a:lstStyle/>
                    <a:p>
                      <a:pPr marR="0" algn="ctr">
                        <a:lnSpc>
                          <a:spcPct val="100000"/>
                        </a:lnSpc>
                      </a:pPr>
                      <a:r>
                        <a:rPr sz="1800" i="1" spc="-5" dirty="0" smtClean="0">
                          <a:solidFill>
                            <a:srgbClr val="EDEBE0"/>
                          </a:solidFill>
                          <a:latin typeface="Calibri"/>
                          <a:cs typeface="Calibri"/>
                        </a:rPr>
                        <a:t>w</a:t>
                      </a:r>
                      <a:r>
                        <a:rPr sz="1800" i="1" spc="0" baseline="-20833" dirty="0" smtClean="0">
                          <a:solidFill>
                            <a:srgbClr val="EDEBE0"/>
                          </a:solidFill>
                          <a:latin typeface="Calibri"/>
                          <a:cs typeface="Calibri"/>
                        </a:rPr>
                        <a:t>3</a:t>
                      </a:r>
                      <a:endParaRPr sz="1800" baseline="-20833">
                        <a:latin typeface="Calibri"/>
                        <a:cs typeface="Calibri"/>
                      </a:endParaRPr>
                    </a:p>
                  </a:txBody>
                  <a:tcPr marL="0" marR="0" marT="0" marB="0">
                    <a:lnR w="25400">
                      <a:solidFill>
                        <a:srgbClr val="B66C30"/>
                      </a:solidFill>
                      <a:prstDash val="solid"/>
                    </a:lnR>
                    <a:lnT w="25400">
                      <a:solidFill>
                        <a:srgbClr val="B66C30"/>
                      </a:solidFill>
                      <a:prstDash val="solid"/>
                    </a:lnT>
                    <a:lnB w="25400">
                      <a:solidFill>
                        <a:srgbClr val="B66C30"/>
                      </a:solidFill>
                      <a:prstDash val="solid"/>
                    </a:lnB>
                    <a:solidFill>
                      <a:srgbClr val="F79546"/>
                    </a:solidFill>
                  </a:tcPr>
                </a:tc>
              </a:tr>
              <a:tr h="838200">
                <a:tc>
                  <a:txBody>
                    <a:bodyPr/>
                    <a:lstStyle/>
                    <a:p>
                      <a:pPr marL="276225">
                        <a:lnSpc>
                          <a:spcPct val="100000"/>
                        </a:lnSpc>
                      </a:pPr>
                      <a:endParaRPr lang="en-US" sz="1400" dirty="0" smtClean="0">
                        <a:solidFill>
                          <a:srgbClr val="EDEBE0"/>
                        </a:solidFill>
                        <a:latin typeface="Calibri"/>
                        <a:cs typeface="Calibri"/>
                      </a:endParaRPr>
                    </a:p>
                    <a:p>
                      <a:pPr marL="276225">
                        <a:lnSpc>
                          <a:spcPct val="100000"/>
                        </a:lnSpc>
                      </a:pPr>
                      <a:r>
                        <a:rPr sz="1400" dirty="0" smtClean="0">
                          <a:solidFill>
                            <a:srgbClr val="EDEBE0"/>
                          </a:solidFill>
                          <a:latin typeface="Calibri"/>
                          <a:cs typeface="Calibri"/>
                        </a:rPr>
                        <a:t>“</a:t>
                      </a:r>
                      <a:r>
                        <a:rPr sz="1400" spc="-10" dirty="0" smtClean="0">
                          <a:solidFill>
                            <a:srgbClr val="EDEBE0"/>
                          </a:solidFill>
                          <a:latin typeface="Calibri"/>
                          <a:cs typeface="Calibri"/>
                        </a:rPr>
                        <a:t>w</a:t>
                      </a:r>
                      <a:r>
                        <a:rPr sz="1400" spc="0" dirty="0" smtClean="0">
                          <a:solidFill>
                            <a:srgbClr val="EDEBE0"/>
                          </a:solidFill>
                          <a:latin typeface="Calibri"/>
                          <a:cs typeface="Calibri"/>
                        </a:rPr>
                        <a:t>or</a:t>
                      </a:r>
                      <a:r>
                        <a:rPr sz="1400" spc="-50" dirty="0" smtClean="0">
                          <a:solidFill>
                            <a:srgbClr val="EDEBE0"/>
                          </a:solidFill>
                          <a:latin typeface="Calibri"/>
                          <a:cs typeface="Calibri"/>
                        </a:rPr>
                        <a:t>k</a:t>
                      </a:r>
                      <a:r>
                        <a:rPr sz="1400" spc="-5" dirty="0" smtClean="0">
                          <a:solidFill>
                            <a:srgbClr val="EDEBE0"/>
                          </a:solidFill>
                          <a:latin typeface="Calibri"/>
                          <a:cs typeface="Calibri"/>
                        </a:rPr>
                        <a:t>e</a:t>
                      </a:r>
                      <a:r>
                        <a:rPr sz="1400" spc="55" dirty="0" smtClean="0">
                          <a:solidFill>
                            <a:srgbClr val="EDEBE0"/>
                          </a:solidFill>
                          <a:latin typeface="Calibri"/>
                          <a:cs typeface="Calibri"/>
                        </a:rPr>
                        <a:t>r</a:t>
                      </a:r>
                      <a:r>
                        <a:rPr sz="1400" spc="0" dirty="0" smtClean="0">
                          <a:solidFill>
                            <a:srgbClr val="EDEBE0"/>
                          </a:solidFill>
                          <a:latin typeface="Calibri"/>
                          <a:cs typeface="Calibri"/>
                        </a:rPr>
                        <a:t>”</a:t>
                      </a:r>
                      <a:endParaRPr sz="1400" dirty="0">
                        <a:latin typeface="Calibri"/>
                        <a:cs typeface="Calibri"/>
                      </a:endParaRPr>
                    </a:p>
                  </a:txBody>
                  <a:tcPr marL="0" marR="0" marT="0" marB="0">
                    <a:lnT w="25400">
                      <a:solidFill>
                        <a:srgbClr val="B66C30"/>
                      </a:solidFill>
                      <a:prstDash val="solid"/>
                    </a:lnT>
                    <a:lnB w="25400">
                      <a:solidFill>
                        <a:srgbClr val="70883E"/>
                      </a:solidFill>
                      <a:prstDash val="solid"/>
                    </a:lnB>
                  </a:tcPr>
                </a:tc>
                <a:tc>
                  <a:txBody>
                    <a:bodyPr/>
                    <a:lstStyle/>
                    <a:p>
                      <a:endParaRPr sz="1400" dirty="0">
                        <a:latin typeface="Calibri"/>
                        <a:cs typeface="Calibri"/>
                      </a:endParaRPr>
                    </a:p>
                  </a:txBody>
                  <a:tcPr marL="0" marR="0" marT="0" marB="0"/>
                </a:tc>
                <a:tc>
                  <a:txBody>
                    <a:bodyPr/>
                    <a:lstStyle/>
                    <a:p>
                      <a:pPr marL="276225">
                        <a:lnSpc>
                          <a:spcPct val="100000"/>
                        </a:lnSpc>
                      </a:pPr>
                      <a:endParaRPr lang="en-US" sz="1400" dirty="0" smtClean="0">
                        <a:solidFill>
                          <a:srgbClr val="EDEBE0"/>
                        </a:solidFill>
                        <a:latin typeface="Calibri"/>
                        <a:cs typeface="Calibri"/>
                      </a:endParaRPr>
                    </a:p>
                    <a:p>
                      <a:pPr marL="276225">
                        <a:lnSpc>
                          <a:spcPct val="100000"/>
                        </a:lnSpc>
                      </a:pPr>
                      <a:r>
                        <a:rPr sz="1400" dirty="0" smtClean="0">
                          <a:solidFill>
                            <a:srgbClr val="EDEBE0"/>
                          </a:solidFill>
                          <a:latin typeface="Calibri"/>
                          <a:cs typeface="Calibri"/>
                        </a:rPr>
                        <a:t>“</a:t>
                      </a:r>
                      <a:r>
                        <a:rPr sz="1400" spc="-10" dirty="0" smtClean="0">
                          <a:solidFill>
                            <a:srgbClr val="EDEBE0"/>
                          </a:solidFill>
                          <a:latin typeface="Calibri"/>
                          <a:cs typeface="Calibri"/>
                        </a:rPr>
                        <a:t>w</a:t>
                      </a:r>
                      <a:r>
                        <a:rPr sz="1400" spc="0" dirty="0" smtClean="0">
                          <a:solidFill>
                            <a:srgbClr val="EDEBE0"/>
                          </a:solidFill>
                          <a:latin typeface="Calibri"/>
                          <a:cs typeface="Calibri"/>
                        </a:rPr>
                        <a:t>or</a:t>
                      </a:r>
                      <a:r>
                        <a:rPr sz="1400" spc="-50" dirty="0" smtClean="0">
                          <a:solidFill>
                            <a:srgbClr val="EDEBE0"/>
                          </a:solidFill>
                          <a:latin typeface="Calibri"/>
                          <a:cs typeface="Calibri"/>
                        </a:rPr>
                        <a:t>k</a:t>
                      </a:r>
                      <a:r>
                        <a:rPr sz="1400" spc="-5" dirty="0" smtClean="0">
                          <a:solidFill>
                            <a:srgbClr val="EDEBE0"/>
                          </a:solidFill>
                          <a:latin typeface="Calibri"/>
                          <a:cs typeface="Calibri"/>
                        </a:rPr>
                        <a:t>e</a:t>
                      </a:r>
                      <a:r>
                        <a:rPr sz="1400" spc="55" dirty="0" smtClean="0">
                          <a:solidFill>
                            <a:srgbClr val="EDEBE0"/>
                          </a:solidFill>
                          <a:latin typeface="Calibri"/>
                          <a:cs typeface="Calibri"/>
                        </a:rPr>
                        <a:t>r</a:t>
                      </a:r>
                      <a:r>
                        <a:rPr sz="1400" spc="0" dirty="0" smtClean="0">
                          <a:solidFill>
                            <a:srgbClr val="EDEBE0"/>
                          </a:solidFill>
                          <a:latin typeface="Calibri"/>
                          <a:cs typeface="Calibri"/>
                        </a:rPr>
                        <a:t>”</a:t>
                      </a:r>
                      <a:endParaRPr sz="1400" dirty="0">
                        <a:latin typeface="Calibri"/>
                        <a:cs typeface="Calibri"/>
                      </a:endParaRPr>
                    </a:p>
                  </a:txBody>
                  <a:tcPr marL="0" marR="0" marT="0" marB="0">
                    <a:lnT w="25400">
                      <a:solidFill>
                        <a:srgbClr val="B66C30"/>
                      </a:solidFill>
                      <a:prstDash val="solid"/>
                    </a:lnT>
                    <a:lnB w="25400">
                      <a:solidFill>
                        <a:srgbClr val="70883E"/>
                      </a:solidFill>
                      <a:prstDash val="solid"/>
                    </a:lnB>
                  </a:tcPr>
                </a:tc>
                <a:tc>
                  <a:txBody>
                    <a:bodyPr/>
                    <a:lstStyle/>
                    <a:p>
                      <a:endParaRPr sz="1400">
                        <a:latin typeface="Calibri"/>
                        <a:cs typeface="Calibri"/>
                      </a:endParaRPr>
                    </a:p>
                  </a:txBody>
                  <a:tcPr marL="0" marR="0" marT="0" marB="0"/>
                </a:tc>
                <a:tc>
                  <a:txBody>
                    <a:bodyPr/>
                    <a:lstStyle/>
                    <a:p>
                      <a:pPr marL="276860">
                        <a:lnSpc>
                          <a:spcPct val="100000"/>
                        </a:lnSpc>
                      </a:pPr>
                      <a:endParaRPr lang="en-US" sz="1400" dirty="0" smtClean="0">
                        <a:solidFill>
                          <a:srgbClr val="EDEBE0"/>
                        </a:solidFill>
                        <a:latin typeface="Calibri"/>
                        <a:cs typeface="Calibri"/>
                      </a:endParaRPr>
                    </a:p>
                    <a:p>
                      <a:pPr marL="276860">
                        <a:lnSpc>
                          <a:spcPct val="100000"/>
                        </a:lnSpc>
                      </a:pPr>
                      <a:r>
                        <a:rPr sz="1400" dirty="0" smtClean="0">
                          <a:solidFill>
                            <a:srgbClr val="EDEBE0"/>
                          </a:solidFill>
                          <a:latin typeface="Calibri"/>
                          <a:cs typeface="Calibri"/>
                        </a:rPr>
                        <a:t>“</a:t>
                      </a:r>
                      <a:r>
                        <a:rPr sz="1400" spc="-10" dirty="0" smtClean="0">
                          <a:solidFill>
                            <a:srgbClr val="EDEBE0"/>
                          </a:solidFill>
                          <a:latin typeface="Calibri"/>
                          <a:cs typeface="Calibri"/>
                        </a:rPr>
                        <a:t>w</a:t>
                      </a:r>
                      <a:r>
                        <a:rPr sz="1400" spc="0" dirty="0" smtClean="0">
                          <a:solidFill>
                            <a:srgbClr val="EDEBE0"/>
                          </a:solidFill>
                          <a:latin typeface="Calibri"/>
                          <a:cs typeface="Calibri"/>
                        </a:rPr>
                        <a:t>or</a:t>
                      </a:r>
                      <a:r>
                        <a:rPr sz="1400" spc="-50" dirty="0" smtClean="0">
                          <a:solidFill>
                            <a:srgbClr val="EDEBE0"/>
                          </a:solidFill>
                          <a:latin typeface="Calibri"/>
                          <a:cs typeface="Calibri"/>
                        </a:rPr>
                        <a:t>k</a:t>
                      </a:r>
                      <a:r>
                        <a:rPr sz="1400" spc="-5" dirty="0" smtClean="0">
                          <a:solidFill>
                            <a:srgbClr val="EDEBE0"/>
                          </a:solidFill>
                          <a:latin typeface="Calibri"/>
                          <a:cs typeface="Calibri"/>
                        </a:rPr>
                        <a:t>e</a:t>
                      </a:r>
                      <a:r>
                        <a:rPr sz="1400" spc="55" dirty="0" smtClean="0">
                          <a:solidFill>
                            <a:srgbClr val="EDEBE0"/>
                          </a:solidFill>
                          <a:latin typeface="Calibri"/>
                          <a:cs typeface="Calibri"/>
                        </a:rPr>
                        <a:t>r</a:t>
                      </a:r>
                      <a:r>
                        <a:rPr sz="1400" spc="0" dirty="0" smtClean="0">
                          <a:solidFill>
                            <a:srgbClr val="EDEBE0"/>
                          </a:solidFill>
                          <a:latin typeface="Calibri"/>
                          <a:cs typeface="Calibri"/>
                        </a:rPr>
                        <a:t>”</a:t>
                      </a:r>
                      <a:endParaRPr sz="1400" dirty="0">
                        <a:latin typeface="Calibri"/>
                        <a:cs typeface="Calibri"/>
                      </a:endParaRPr>
                    </a:p>
                  </a:txBody>
                  <a:tcPr marL="0" marR="0" marT="0" marB="0">
                    <a:lnT w="25400">
                      <a:solidFill>
                        <a:srgbClr val="B66C30"/>
                      </a:solidFill>
                      <a:prstDash val="solid"/>
                    </a:lnT>
                    <a:lnB w="25400">
                      <a:solidFill>
                        <a:srgbClr val="70883E"/>
                      </a:solidFill>
                      <a:prstDash val="solid"/>
                    </a:lnB>
                  </a:tcPr>
                </a:tc>
              </a:tr>
              <a:tr h="381000">
                <a:tc>
                  <a:txBody>
                    <a:bodyPr/>
                    <a:lstStyle/>
                    <a:p>
                      <a:pPr marR="1270" algn="ctr">
                        <a:lnSpc>
                          <a:spcPct val="100000"/>
                        </a:lnSpc>
                      </a:pPr>
                      <a:r>
                        <a:rPr sz="1800" i="1" spc="-5" dirty="0" smtClean="0">
                          <a:solidFill>
                            <a:srgbClr val="EDEBE0"/>
                          </a:solidFill>
                          <a:latin typeface="Calibri"/>
                          <a:cs typeface="Calibri"/>
                        </a:rPr>
                        <a:t>r</a:t>
                      </a:r>
                      <a:r>
                        <a:rPr sz="1800" i="1" spc="0" baseline="-20833" dirty="0" smtClean="0">
                          <a:solidFill>
                            <a:srgbClr val="EDEBE0"/>
                          </a:solidFill>
                          <a:latin typeface="Calibri"/>
                          <a:cs typeface="Calibri"/>
                        </a:rPr>
                        <a:t>1</a:t>
                      </a:r>
                      <a:endParaRPr sz="1800" baseline="-20833">
                        <a:latin typeface="Calibri"/>
                        <a:cs typeface="Calibri"/>
                      </a:endParaRPr>
                    </a:p>
                  </a:txBody>
                  <a:tcPr marL="0" marR="0" marT="0" marB="0">
                    <a:lnL w="25400">
                      <a:solidFill>
                        <a:srgbClr val="70883E"/>
                      </a:solidFill>
                      <a:prstDash val="solid"/>
                    </a:lnL>
                    <a:lnR w="25400">
                      <a:solidFill>
                        <a:srgbClr val="70883E"/>
                      </a:solidFill>
                      <a:prstDash val="solid"/>
                    </a:lnR>
                    <a:lnT w="25400">
                      <a:solidFill>
                        <a:srgbClr val="70883E"/>
                      </a:solidFill>
                      <a:prstDash val="solid"/>
                    </a:lnT>
                    <a:lnB w="25400">
                      <a:solidFill>
                        <a:srgbClr val="70883E"/>
                      </a:solidFill>
                      <a:prstDash val="solid"/>
                    </a:lnB>
                    <a:solidFill>
                      <a:srgbClr val="9BBA58"/>
                    </a:solidFill>
                  </a:tcPr>
                </a:tc>
                <a:tc>
                  <a:txBody>
                    <a:bodyPr/>
                    <a:lstStyle/>
                    <a:p>
                      <a:endParaRPr sz="1800" baseline="-20833">
                        <a:latin typeface="Calibri"/>
                        <a:cs typeface="Calibri"/>
                      </a:endParaRPr>
                    </a:p>
                  </a:txBody>
                  <a:tcPr marL="0" marR="0" marT="0" marB="0">
                    <a:lnL w="25400" cap="flat" cmpd="sng" algn="ctr">
                      <a:solidFill>
                        <a:srgbClr val="70883E"/>
                      </a:solidFill>
                      <a:prstDash val="solid"/>
                      <a:round/>
                      <a:headEnd type="none" w="med" len="med"/>
                      <a:tailEnd type="none" w="med" len="med"/>
                    </a:lnL>
                  </a:tcPr>
                </a:tc>
                <a:tc>
                  <a:txBody>
                    <a:bodyPr/>
                    <a:lstStyle/>
                    <a:p>
                      <a:pPr marR="635" algn="ctr">
                        <a:lnSpc>
                          <a:spcPct val="100000"/>
                        </a:lnSpc>
                      </a:pPr>
                      <a:r>
                        <a:rPr sz="1800" i="1" spc="-5" dirty="0" smtClean="0">
                          <a:solidFill>
                            <a:srgbClr val="EDEBE0"/>
                          </a:solidFill>
                          <a:latin typeface="Calibri"/>
                          <a:cs typeface="Calibri"/>
                        </a:rPr>
                        <a:t>r</a:t>
                      </a:r>
                      <a:r>
                        <a:rPr sz="1800" i="1" spc="0" baseline="-20833" dirty="0" smtClean="0">
                          <a:solidFill>
                            <a:srgbClr val="EDEBE0"/>
                          </a:solidFill>
                          <a:latin typeface="Calibri"/>
                          <a:cs typeface="Calibri"/>
                        </a:rPr>
                        <a:t>2</a:t>
                      </a:r>
                      <a:endParaRPr sz="1800" baseline="-20833">
                        <a:latin typeface="Calibri"/>
                        <a:cs typeface="Calibri"/>
                      </a:endParaRPr>
                    </a:p>
                  </a:txBody>
                  <a:tcPr marL="0" marR="0" marT="0" marB="0">
                    <a:lnR w="25400">
                      <a:solidFill>
                        <a:srgbClr val="70883E"/>
                      </a:solidFill>
                      <a:prstDash val="solid"/>
                    </a:lnR>
                    <a:lnT w="25400">
                      <a:solidFill>
                        <a:srgbClr val="70883E"/>
                      </a:solidFill>
                      <a:prstDash val="solid"/>
                    </a:lnT>
                    <a:lnB w="25400">
                      <a:solidFill>
                        <a:srgbClr val="70883E"/>
                      </a:solidFill>
                      <a:prstDash val="solid"/>
                    </a:lnB>
                    <a:solidFill>
                      <a:srgbClr val="9BBA58"/>
                    </a:solidFill>
                  </a:tcPr>
                </a:tc>
                <a:tc>
                  <a:txBody>
                    <a:bodyPr/>
                    <a:lstStyle/>
                    <a:p>
                      <a:endParaRPr sz="1800" baseline="-20833">
                        <a:latin typeface="Calibri"/>
                        <a:cs typeface="Calibri"/>
                      </a:endParaRPr>
                    </a:p>
                  </a:txBody>
                  <a:tcPr marL="0" marR="0" marT="0" marB="0">
                    <a:lnL w="25400" cap="flat" cmpd="sng" algn="ctr">
                      <a:solidFill>
                        <a:srgbClr val="70883E"/>
                      </a:solidFill>
                      <a:prstDash val="solid"/>
                      <a:round/>
                      <a:headEnd type="none" w="med" len="med"/>
                      <a:tailEnd type="none" w="med" len="med"/>
                    </a:lnL>
                  </a:tcPr>
                </a:tc>
                <a:tc>
                  <a:txBody>
                    <a:bodyPr/>
                    <a:lstStyle/>
                    <a:p>
                      <a:pPr marR="0" algn="ctr">
                        <a:lnSpc>
                          <a:spcPct val="100000"/>
                        </a:lnSpc>
                      </a:pPr>
                      <a:r>
                        <a:rPr sz="1800" i="1" spc="-5" dirty="0" smtClean="0">
                          <a:solidFill>
                            <a:srgbClr val="EDEBE0"/>
                          </a:solidFill>
                          <a:latin typeface="Calibri"/>
                          <a:cs typeface="Calibri"/>
                        </a:rPr>
                        <a:t>r</a:t>
                      </a:r>
                      <a:r>
                        <a:rPr sz="1800" i="1" spc="0" baseline="-20833" dirty="0" smtClean="0">
                          <a:solidFill>
                            <a:srgbClr val="EDEBE0"/>
                          </a:solidFill>
                          <a:latin typeface="Calibri"/>
                          <a:cs typeface="Calibri"/>
                        </a:rPr>
                        <a:t>3</a:t>
                      </a:r>
                      <a:endParaRPr sz="1800" baseline="-20833" dirty="0">
                        <a:latin typeface="Calibri"/>
                        <a:cs typeface="Calibri"/>
                      </a:endParaRPr>
                    </a:p>
                  </a:txBody>
                  <a:tcPr marL="0" marR="0" marT="0" marB="0">
                    <a:lnR w="25400">
                      <a:solidFill>
                        <a:srgbClr val="70883E"/>
                      </a:solidFill>
                      <a:prstDash val="solid"/>
                    </a:lnR>
                    <a:lnT w="25400">
                      <a:solidFill>
                        <a:srgbClr val="70883E"/>
                      </a:solidFill>
                      <a:prstDash val="solid"/>
                    </a:lnT>
                    <a:lnB w="25400">
                      <a:solidFill>
                        <a:srgbClr val="70883E"/>
                      </a:solidFill>
                      <a:prstDash val="solid"/>
                    </a:lnB>
                    <a:solidFill>
                      <a:srgbClr val="9BBA58"/>
                    </a:solidFill>
                  </a:tcPr>
                </a:tc>
              </a:tr>
            </a:tbl>
          </a:graphicData>
        </a:graphic>
      </p:graphicFrame>
      <p:sp>
        <p:nvSpPr>
          <p:cNvPr id="26" name="灯片编号占位符 25"/>
          <p:cNvSpPr>
            <a:spLocks noGrp="1"/>
          </p:cNvSpPr>
          <p:nvPr>
            <p:ph type="sldNum" sz="quarter" idx="12"/>
          </p:nvPr>
        </p:nvSpPr>
        <p:spPr/>
        <p:txBody>
          <a:bodyPr/>
          <a:lstStyle/>
          <a:p>
            <a:fld id="{37C2EA07-9005-44A4-AD36-5C14C6B8AD7E}" type="slidenum">
              <a:rPr lang="zh-CN" altLang="en-US" smtClean="0"/>
              <a:t>19</a:t>
            </a:fld>
            <a:endParaRPr lang="zh-CN" altLang="en-US"/>
          </a:p>
        </p:txBody>
      </p:sp>
    </p:spTree>
    <p:extLst>
      <p:ext uri="{BB962C8B-B14F-4D97-AF65-F5344CB8AC3E}">
        <p14:creationId xmlns:p14="http://schemas.microsoft.com/office/powerpoint/2010/main" val="3252914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什么是大数据</a:t>
            </a:r>
            <a:endParaRPr lang="en-US" altLang="zh-CN" b="1" dirty="0" smtClean="0"/>
          </a:p>
          <a:p>
            <a:r>
              <a:rPr lang="zh-CN" altLang="en-US" dirty="0"/>
              <a:t>大</a:t>
            </a:r>
            <a:r>
              <a:rPr lang="zh-CN" altLang="en-US" dirty="0" smtClean="0"/>
              <a:t>数据的</a:t>
            </a:r>
            <a:r>
              <a:rPr lang="zh-CN" altLang="en-US" dirty="0"/>
              <a:t>威力</a:t>
            </a:r>
            <a:endParaRPr lang="en-US" altLang="zh-CN" dirty="0" smtClean="0"/>
          </a:p>
          <a:p>
            <a:r>
              <a:rPr lang="zh-CN" altLang="en-US" dirty="0"/>
              <a:t>大</a:t>
            </a:r>
            <a:r>
              <a:rPr lang="zh-CN" altLang="en-US" dirty="0" smtClean="0"/>
              <a:t>数据的处理框架</a:t>
            </a:r>
            <a:endParaRPr lang="en-US" altLang="zh-CN" dirty="0" smtClean="0"/>
          </a:p>
          <a:p>
            <a:r>
              <a:rPr lang="zh-CN" altLang="en-US" dirty="0" smtClean="0"/>
              <a:t>常用分析方法</a:t>
            </a:r>
            <a:endParaRPr lang="en-US" altLang="zh-CN" dirty="0" smtClean="0"/>
          </a:p>
          <a:p>
            <a:r>
              <a:rPr lang="zh-CN" altLang="en-US" dirty="0"/>
              <a:t>大</a:t>
            </a:r>
            <a:r>
              <a:rPr lang="zh-CN" altLang="en-US" dirty="0" smtClean="0"/>
              <a:t>数据的应用</a:t>
            </a:r>
            <a:endParaRPr lang="en-US" altLang="zh-CN"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a:t>
            </a:fld>
            <a:endParaRPr lang="zh-CN" altLang="en-US"/>
          </a:p>
        </p:txBody>
      </p:sp>
    </p:spTree>
    <p:extLst>
      <p:ext uri="{BB962C8B-B14F-4D97-AF65-F5344CB8AC3E}">
        <p14:creationId xmlns:p14="http://schemas.microsoft.com/office/powerpoint/2010/main" val="1874301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noAutofit/>
          </a:bodyPr>
          <a:lstStyle/>
          <a:p>
            <a:pPr marL="1032510">
              <a:lnSpc>
                <a:spcPct val="100000"/>
              </a:lnSpc>
            </a:pPr>
            <a:r>
              <a:rPr spc="-95" dirty="0">
                <a:latin typeface="Calibri"/>
                <a:cs typeface="Calibri"/>
              </a:rPr>
              <a:t>P</a:t>
            </a:r>
            <a:r>
              <a:rPr dirty="0">
                <a:latin typeface="Calibri"/>
                <a:cs typeface="Calibri"/>
              </a:rPr>
              <a:t>a</a:t>
            </a:r>
            <a:r>
              <a:rPr spc="-85" dirty="0">
                <a:latin typeface="Calibri"/>
                <a:cs typeface="Calibri"/>
              </a:rPr>
              <a:t>r</a:t>
            </a:r>
            <a:r>
              <a:rPr dirty="0">
                <a:latin typeface="Calibri"/>
                <a:cs typeface="Calibri"/>
              </a:rPr>
              <a:t>alle</a:t>
            </a:r>
            <a:r>
              <a:rPr spc="-5" dirty="0">
                <a:latin typeface="Calibri"/>
                <a:cs typeface="Calibri"/>
              </a:rPr>
              <a:t>l</a:t>
            </a:r>
            <a:r>
              <a:rPr dirty="0">
                <a:latin typeface="Calibri"/>
                <a:cs typeface="Calibri"/>
              </a:rPr>
              <a:t>i</a:t>
            </a:r>
            <a:r>
              <a:rPr spc="-80" dirty="0">
                <a:latin typeface="Calibri"/>
                <a:cs typeface="Calibri"/>
              </a:rPr>
              <a:t>z</a:t>
            </a:r>
            <a:r>
              <a:rPr spc="-40" dirty="0">
                <a:latin typeface="Calibri"/>
                <a:cs typeface="Calibri"/>
              </a:rPr>
              <a:t>a</a:t>
            </a:r>
            <a:r>
              <a:rPr dirty="0">
                <a:latin typeface="Calibri"/>
                <a:cs typeface="Calibri"/>
              </a:rPr>
              <a:t>tion Challen</a:t>
            </a:r>
            <a:r>
              <a:rPr spc="-30" dirty="0">
                <a:latin typeface="Calibri"/>
                <a:cs typeface="Calibri"/>
              </a:rPr>
              <a:t>g</a:t>
            </a:r>
            <a:r>
              <a:rPr dirty="0">
                <a:latin typeface="Calibri"/>
                <a:cs typeface="Calibri"/>
              </a:rPr>
              <a:t>es</a:t>
            </a:r>
            <a:endParaRPr>
              <a:latin typeface="Calibri"/>
              <a:cs typeface="Calibri"/>
            </a:endParaRPr>
          </a:p>
        </p:txBody>
      </p:sp>
      <p:sp>
        <p:nvSpPr>
          <p:cNvPr id="3" name="object 3"/>
          <p:cNvSpPr txBox="1"/>
          <p:nvPr/>
        </p:nvSpPr>
        <p:spPr>
          <a:xfrm>
            <a:off x="1032387" y="1620774"/>
            <a:ext cx="9674942" cy="4695825"/>
          </a:xfrm>
          <a:prstGeom prst="rect">
            <a:avLst/>
          </a:prstGeom>
        </p:spPr>
        <p:txBody>
          <a:bodyPr vert="horz" wrap="square" lIns="0" tIns="0" rIns="0" bIns="0" rtlCol="0">
            <a:noAutofit/>
          </a:bodyPr>
          <a:lstStyle/>
          <a:p>
            <a:pPr marL="355600" indent="-343535">
              <a:buFont typeface="Arial"/>
              <a:buChar char="•"/>
              <a:tabLst>
                <a:tab pos="355600" algn="l"/>
              </a:tabLst>
            </a:pPr>
            <a:r>
              <a:rPr sz="3200" dirty="0">
                <a:latin typeface="Calibri"/>
                <a:cs typeface="Calibri"/>
              </a:rPr>
              <a:t>H</a:t>
            </a:r>
            <a:r>
              <a:rPr sz="3200" spc="-15" dirty="0">
                <a:latin typeface="Calibri"/>
                <a:cs typeface="Calibri"/>
              </a:rPr>
              <a:t>o</a:t>
            </a:r>
            <a:r>
              <a:rPr sz="3200" dirty="0">
                <a:latin typeface="Calibri"/>
                <a:cs typeface="Calibri"/>
              </a:rPr>
              <a:t>w do</a:t>
            </a:r>
            <a:r>
              <a:rPr sz="3200" spc="-5" dirty="0">
                <a:latin typeface="Calibri"/>
                <a:cs typeface="Calibri"/>
              </a:rPr>
              <a:t> </a:t>
            </a:r>
            <a:r>
              <a:rPr sz="3200" spc="-15" dirty="0">
                <a:latin typeface="Calibri"/>
                <a:cs typeface="Calibri"/>
              </a:rPr>
              <a:t>w</a:t>
            </a:r>
            <a:r>
              <a:rPr sz="3200" dirty="0">
                <a:latin typeface="Calibri"/>
                <a:cs typeface="Calibri"/>
              </a:rPr>
              <a:t>e</a:t>
            </a:r>
            <a:r>
              <a:rPr sz="3200" spc="-15" dirty="0">
                <a:latin typeface="Calibri"/>
                <a:cs typeface="Calibri"/>
              </a:rPr>
              <a:t> </a:t>
            </a:r>
            <a:r>
              <a:rPr sz="3200" dirty="0">
                <a:latin typeface="Calibri"/>
                <a:cs typeface="Calibri"/>
              </a:rPr>
              <a:t>ass</a:t>
            </a:r>
            <a:r>
              <a:rPr sz="3200" spc="-15" dirty="0">
                <a:latin typeface="Calibri"/>
                <a:cs typeface="Calibri"/>
              </a:rPr>
              <a:t>i</a:t>
            </a:r>
            <a:r>
              <a:rPr sz="3200" dirty="0">
                <a:latin typeface="Calibri"/>
                <a:cs typeface="Calibri"/>
              </a:rPr>
              <a:t>gn</a:t>
            </a:r>
            <a:r>
              <a:rPr sz="3200" spc="15" dirty="0">
                <a:latin typeface="Calibri"/>
                <a:cs typeface="Calibri"/>
              </a:rPr>
              <a:t> </a:t>
            </a:r>
            <a:r>
              <a:rPr sz="3200" spc="-25" dirty="0">
                <a:latin typeface="Calibri"/>
                <a:cs typeface="Calibri"/>
              </a:rPr>
              <a:t>w</a:t>
            </a:r>
            <a:r>
              <a:rPr sz="3200" dirty="0">
                <a:latin typeface="Calibri"/>
                <a:cs typeface="Calibri"/>
              </a:rPr>
              <a:t>ork</a:t>
            </a:r>
            <a:r>
              <a:rPr sz="3200" spc="-20" dirty="0">
                <a:latin typeface="Calibri"/>
                <a:cs typeface="Calibri"/>
              </a:rPr>
              <a:t> </a:t>
            </a:r>
            <a:r>
              <a:rPr sz="3200" dirty="0">
                <a:latin typeface="Calibri"/>
                <a:cs typeface="Calibri"/>
              </a:rPr>
              <a:t>uni</a:t>
            </a:r>
            <a:r>
              <a:rPr sz="3200" spc="-20" dirty="0">
                <a:latin typeface="Calibri"/>
                <a:cs typeface="Calibri"/>
              </a:rPr>
              <a:t>t</a:t>
            </a:r>
            <a:r>
              <a:rPr sz="3200" dirty="0">
                <a:latin typeface="Calibri"/>
                <a:cs typeface="Calibri"/>
              </a:rPr>
              <a:t>s</a:t>
            </a:r>
            <a:r>
              <a:rPr sz="3200" spc="20" dirty="0">
                <a:latin typeface="Calibri"/>
                <a:cs typeface="Calibri"/>
              </a:rPr>
              <a:t> </a:t>
            </a:r>
            <a:r>
              <a:rPr sz="3200" spc="-45" dirty="0">
                <a:latin typeface="Calibri"/>
                <a:cs typeface="Calibri"/>
              </a:rPr>
              <a:t>t</a:t>
            </a:r>
            <a:r>
              <a:rPr sz="3200" dirty="0">
                <a:latin typeface="Calibri"/>
                <a:cs typeface="Calibri"/>
              </a:rPr>
              <a:t>o</a:t>
            </a:r>
            <a:r>
              <a:rPr sz="3200" spc="5" dirty="0">
                <a:latin typeface="Calibri"/>
                <a:cs typeface="Calibri"/>
              </a:rPr>
              <a:t> </a:t>
            </a:r>
            <a:r>
              <a:rPr sz="3200" spc="-25" dirty="0">
                <a:latin typeface="Calibri"/>
                <a:cs typeface="Calibri"/>
              </a:rPr>
              <a:t>w</a:t>
            </a:r>
            <a:r>
              <a:rPr sz="3200" dirty="0">
                <a:latin typeface="Calibri"/>
                <a:cs typeface="Calibri"/>
              </a:rPr>
              <a:t>or</a:t>
            </a:r>
            <a:r>
              <a:rPr sz="3200" spc="-114" dirty="0">
                <a:latin typeface="Calibri"/>
                <a:cs typeface="Calibri"/>
              </a:rPr>
              <a:t>k</a:t>
            </a:r>
            <a:r>
              <a:rPr sz="3200" dirty="0">
                <a:latin typeface="Calibri"/>
                <a:cs typeface="Calibri"/>
              </a:rPr>
              <a:t>e</a:t>
            </a:r>
            <a:r>
              <a:rPr sz="3200" spc="-60" dirty="0">
                <a:latin typeface="Calibri"/>
                <a:cs typeface="Calibri"/>
              </a:rPr>
              <a:t>r</a:t>
            </a:r>
            <a:r>
              <a:rPr sz="3200" dirty="0">
                <a:latin typeface="Calibri"/>
                <a:cs typeface="Calibri"/>
              </a:rPr>
              <a:t>s?</a:t>
            </a:r>
            <a:endParaRPr sz="3200" dirty="0">
              <a:latin typeface="Calibri"/>
              <a:cs typeface="Calibri"/>
            </a:endParaRPr>
          </a:p>
          <a:p>
            <a:pPr>
              <a:lnSpc>
                <a:spcPts val="750"/>
              </a:lnSpc>
              <a:spcBef>
                <a:spcPts val="21"/>
              </a:spcBef>
              <a:buFont typeface="Arial"/>
              <a:buChar char="•"/>
            </a:pPr>
            <a:endParaRPr sz="750" dirty="0"/>
          </a:p>
          <a:p>
            <a:pPr marL="355600" indent="-343535">
              <a:buFont typeface="Arial"/>
              <a:buChar char="•"/>
              <a:tabLst>
                <a:tab pos="355600" algn="l"/>
              </a:tabLst>
            </a:pPr>
            <a:r>
              <a:rPr sz="3200" dirty="0">
                <a:latin typeface="Calibri"/>
                <a:cs typeface="Calibri"/>
              </a:rPr>
              <a:t>Wh</a:t>
            </a:r>
            <a:r>
              <a:rPr sz="3200" spc="-25" dirty="0">
                <a:latin typeface="Calibri"/>
                <a:cs typeface="Calibri"/>
              </a:rPr>
              <a:t>a</a:t>
            </a:r>
            <a:r>
              <a:rPr sz="3200" dirty="0">
                <a:latin typeface="Calibri"/>
                <a:cs typeface="Calibri"/>
              </a:rPr>
              <a:t>t if</a:t>
            </a:r>
            <a:r>
              <a:rPr sz="3200" spc="-10" dirty="0">
                <a:latin typeface="Calibri"/>
                <a:cs typeface="Calibri"/>
              </a:rPr>
              <a:t> </a:t>
            </a:r>
            <a:r>
              <a:rPr sz="3200" spc="-20" dirty="0">
                <a:latin typeface="Calibri"/>
                <a:cs typeface="Calibri"/>
              </a:rPr>
              <a:t>w</a:t>
            </a:r>
            <a:r>
              <a:rPr sz="3200" dirty="0">
                <a:latin typeface="Calibri"/>
                <a:cs typeface="Calibri"/>
              </a:rPr>
              <a:t>e</a:t>
            </a:r>
            <a:r>
              <a:rPr sz="3200" spc="-15" dirty="0">
                <a:latin typeface="Calibri"/>
                <a:cs typeface="Calibri"/>
              </a:rPr>
              <a:t> </a:t>
            </a:r>
            <a:r>
              <a:rPr sz="3200" dirty="0">
                <a:latin typeface="Calibri"/>
                <a:cs typeface="Calibri"/>
              </a:rPr>
              <a:t>h</a:t>
            </a:r>
            <a:r>
              <a:rPr sz="3200" spc="-55" dirty="0">
                <a:latin typeface="Calibri"/>
                <a:cs typeface="Calibri"/>
              </a:rPr>
              <a:t>a</a:t>
            </a:r>
            <a:r>
              <a:rPr sz="3200" spc="-35" dirty="0">
                <a:latin typeface="Calibri"/>
                <a:cs typeface="Calibri"/>
              </a:rPr>
              <a:t>v</a:t>
            </a:r>
            <a:r>
              <a:rPr sz="3200" dirty="0">
                <a:latin typeface="Calibri"/>
                <a:cs typeface="Calibri"/>
              </a:rPr>
              <a:t>e mo</a:t>
            </a:r>
            <a:r>
              <a:rPr sz="3200" spc="-45" dirty="0">
                <a:latin typeface="Calibri"/>
                <a:cs typeface="Calibri"/>
              </a:rPr>
              <a:t>r</a:t>
            </a:r>
            <a:r>
              <a:rPr sz="3200" dirty="0">
                <a:latin typeface="Calibri"/>
                <a:cs typeface="Calibri"/>
              </a:rPr>
              <a:t>e</a:t>
            </a:r>
            <a:r>
              <a:rPr sz="3200" spc="-15" dirty="0">
                <a:latin typeface="Calibri"/>
                <a:cs typeface="Calibri"/>
              </a:rPr>
              <a:t> </a:t>
            </a:r>
            <a:r>
              <a:rPr sz="3200" spc="-30" dirty="0">
                <a:latin typeface="Calibri"/>
                <a:cs typeface="Calibri"/>
              </a:rPr>
              <a:t>w</a:t>
            </a:r>
            <a:r>
              <a:rPr sz="3200" dirty="0">
                <a:latin typeface="Calibri"/>
                <a:cs typeface="Calibri"/>
              </a:rPr>
              <a:t>ork</a:t>
            </a:r>
            <a:r>
              <a:rPr sz="3200" spc="-25" dirty="0">
                <a:latin typeface="Calibri"/>
                <a:cs typeface="Calibri"/>
              </a:rPr>
              <a:t> </a:t>
            </a:r>
            <a:r>
              <a:rPr sz="3200" dirty="0">
                <a:latin typeface="Calibri"/>
                <a:cs typeface="Calibri"/>
              </a:rPr>
              <a:t>un</a:t>
            </a:r>
            <a:r>
              <a:rPr sz="3200" spc="-15" dirty="0">
                <a:latin typeface="Calibri"/>
                <a:cs typeface="Calibri"/>
              </a:rPr>
              <a:t>i</a:t>
            </a:r>
            <a:r>
              <a:rPr sz="3200" dirty="0">
                <a:latin typeface="Calibri"/>
                <a:cs typeface="Calibri"/>
              </a:rPr>
              <a:t>ts</a:t>
            </a:r>
            <a:r>
              <a:rPr sz="3200" spc="15" dirty="0">
                <a:latin typeface="Calibri"/>
                <a:cs typeface="Calibri"/>
              </a:rPr>
              <a:t> </a:t>
            </a:r>
            <a:r>
              <a:rPr sz="3200" dirty="0" smtClean="0">
                <a:latin typeface="Calibri"/>
                <a:cs typeface="Calibri"/>
              </a:rPr>
              <a:t>than</a:t>
            </a:r>
            <a:r>
              <a:rPr lang="en-US" sz="3200" dirty="0" smtClean="0">
                <a:latin typeface="Calibri"/>
                <a:cs typeface="Calibri"/>
              </a:rPr>
              <a:t> </a:t>
            </a:r>
            <a:r>
              <a:rPr sz="3200" spc="-25" dirty="0" smtClean="0">
                <a:latin typeface="Calibri"/>
                <a:cs typeface="Calibri"/>
              </a:rPr>
              <a:t>w</a:t>
            </a:r>
            <a:r>
              <a:rPr sz="3200" dirty="0" smtClean="0">
                <a:latin typeface="Calibri"/>
                <a:cs typeface="Calibri"/>
              </a:rPr>
              <a:t>or</a:t>
            </a:r>
            <a:r>
              <a:rPr sz="3200" spc="-114" dirty="0" smtClean="0">
                <a:latin typeface="Calibri"/>
                <a:cs typeface="Calibri"/>
              </a:rPr>
              <a:t>k</a:t>
            </a:r>
            <a:r>
              <a:rPr sz="3200" dirty="0" smtClean="0">
                <a:latin typeface="Calibri"/>
                <a:cs typeface="Calibri"/>
              </a:rPr>
              <a:t>e</a:t>
            </a:r>
            <a:r>
              <a:rPr sz="3200" spc="-60" dirty="0" smtClean="0">
                <a:latin typeface="Calibri"/>
                <a:cs typeface="Calibri"/>
              </a:rPr>
              <a:t>r</a:t>
            </a:r>
            <a:r>
              <a:rPr sz="3200" dirty="0" smtClean="0">
                <a:latin typeface="Calibri"/>
                <a:cs typeface="Calibri"/>
              </a:rPr>
              <a:t>s</a:t>
            </a:r>
            <a:r>
              <a:rPr sz="3200" dirty="0">
                <a:latin typeface="Calibri"/>
                <a:cs typeface="Calibri"/>
              </a:rPr>
              <a:t>?</a:t>
            </a:r>
            <a:endParaRPr sz="3200" dirty="0">
              <a:latin typeface="Calibri"/>
              <a:cs typeface="Calibri"/>
            </a:endParaRPr>
          </a:p>
          <a:p>
            <a:pPr>
              <a:lnSpc>
                <a:spcPts val="750"/>
              </a:lnSpc>
              <a:spcBef>
                <a:spcPts val="18"/>
              </a:spcBef>
            </a:pPr>
            <a:endParaRPr sz="750" dirty="0"/>
          </a:p>
          <a:p>
            <a:pPr marL="355600" indent="-343535">
              <a:buFont typeface="Arial"/>
              <a:buChar char="•"/>
              <a:tabLst>
                <a:tab pos="355600" algn="l"/>
              </a:tabLst>
            </a:pPr>
            <a:r>
              <a:rPr sz="3200" dirty="0">
                <a:latin typeface="Calibri"/>
                <a:cs typeface="Calibri"/>
              </a:rPr>
              <a:t>Wh</a:t>
            </a:r>
            <a:r>
              <a:rPr sz="3200" spc="-20" dirty="0">
                <a:latin typeface="Calibri"/>
                <a:cs typeface="Calibri"/>
              </a:rPr>
              <a:t>a</a:t>
            </a:r>
            <a:r>
              <a:rPr sz="3200" dirty="0">
                <a:latin typeface="Calibri"/>
                <a:cs typeface="Calibri"/>
              </a:rPr>
              <a:t>t if </a:t>
            </a:r>
            <a:r>
              <a:rPr sz="3200" spc="-25" dirty="0">
                <a:latin typeface="Calibri"/>
                <a:cs typeface="Calibri"/>
              </a:rPr>
              <a:t>w</a:t>
            </a:r>
            <a:r>
              <a:rPr sz="3200" dirty="0">
                <a:latin typeface="Calibri"/>
                <a:cs typeface="Calibri"/>
              </a:rPr>
              <a:t>or</a:t>
            </a:r>
            <a:r>
              <a:rPr sz="3200" spc="-114" dirty="0">
                <a:latin typeface="Calibri"/>
                <a:cs typeface="Calibri"/>
              </a:rPr>
              <a:t>k</a:t>
            </a:r>
            <a:r>
              <a:rPr sz="3200" dirty="0">
                <a:latin typeface="Calibri"/>
                <a:cs typeface="Calibri"/>
              </a:rPr>
              <a:t>e</a:t>
            </a:r>
            <a:r>
              <a:rPr sz="3200" spc="-60" dirty="0">
                <a:latin typeface="Calibri"/>
                <a:cs typeface="Calibri"/>
              </a:rPr>
              <a:t>r</a:t>
            </a:r>
            <a:r>
              <a:rPr sz="3200" dirty="0">
                <a:latin typeface="Calibri"/>
                <a:cs typeface="Calibri"/>
              </a:rPr>
              <a:t>s</a:t>
            </a:r>
            <a:r>
              <a:rPr sz="3200" spc="-25" dirty="0">
                <a:latin typeface="Calibri"/>
                <a:cs typeface="Calibri"/>
              </a:rPr>
              <a:t> </a:t>
            </a:r>
            <a:r>
              <a:rPr sz="3200" dirty="0">
                <a:latin typeface="Calibri"/>
                <a:cs typeface="Calibri"/>
              </a:rPr>
              <a:t>need </a:t>
            </a:r>
            <a:r>
              <a:rPr sz="3200" spc="-50" dirty="0">
                <a:latin typeface="Calibri"/>
                <a:cs typeface="Calibri"/>
              </a:rPr>
              <a:t>t</a:t>
            </a:r>
            <a:r>
              <a:rPr sz="3200" dirty="0">
                <a:latin typeface="Calibri"/>
                <a:cs typeface="Calibri"/>
              </a:rPr>
              <a:t>o</a:t>
            </a:r>
            <a:r>
              <a:rPr sz="3200" spc="5" dirty="0">
                <a:latin typeface="Calibri"/>
                <a:cs typeface="Calibri"/>
              </a:rPr>
              <a:t> </a:t>
            </a:r>
            <a:r>
              <a:rPr sz="3200" dirty="0">
                <a:latin typeface="Calibri"/>
                <a:cs typeface="Calibri"/>
              </a:rPr>
              <a:t>sha</a:t>
            </a:r>
            <a:r>
              <a:rPr sz="3200" spc="-50" dirty="0">
                <a:latin typeface="Calibri"/>
                <a:cs typeface="Calibri"/>
              </a:rPr>
              <a:t>r</a:t>
            </a:r>
            <a:r>
              <a:rPr sz="3200" dirty="0">
                <a:latin typeface="Calibri"/>
                <a:cs typeface="Calibri"/>
              </a:rPr>
              <a:t>e par</a:t>
            </a:r>
            <a:r>
              <a:rPr sz="3200" spc="-15" dirty="0">
                <a:latin typeface="Calibri"/>
                <a:cs typeface="Calibri"/>
              </a:rPr>
              <a:t>t</a:t>
            </a:r>
            <a:r>
              <a:rPr sz="3200" dirty="0">
                <a:latin typeface="Calibri"/>
                <a:cs typeface="Calibri"/>
              </a:rPr>
              <a:t>ial</a:t>
            </a:r>
            <a:r>
              <a:rPr sz="3200" spc="10" dirty="0">
                <a:latin typeface="Calibri"/>
                <a:cs typeface="Calibri"/>
              </a:rPr>
              <a:t> </a:t>
            </a:r>
            <a:r>
              <a:rPr sz="3200" spc="-40" dirty="0">
                <a:latin typeface="Calibri"/>
                <a:cs typeface="Calibri"/>
              </a:rPr>
              <a:t>r</a:t>
            </a:r>
            <a:r>
              <a:rPr sz="3200" dirty="0">
                <a:latin typeface="Calibri"/>
                <a:cs typeface="Calibri"/>
              </a:rPr>
              <a:t>esu</a:t>
            </a:r>
            <a:r>
              <a:rPr sz="3200" spc="-15" dirty="0">
                <a:latin typeface="Calibri"/>
                <a:cs typeface="Calibri"/>
              </a:rPr>
              <a:t>l</a:t>
            </a:r>
            <a:r>
              <a:rPr sz="3200" dirty="0">
                <a:latin typeface="Calibri"/>
                <a:cs typeface="Calibri"/>
              </a:rPr>
              <a:t>t</a:t>
            </a:r>
            <a:r>
              <a:rPr sz="3200" spc="-10" dirty="0">
                <a:latin typeface="Calibri"/>
                <a:cs typeface="Calibri"/>
              </a:rPr>
              <a:t>s</a:t>
            </a:r>
            <a:r>
              <a:rPr sz="3200" dirty="0">
                <a:latin typeface="Calibri"/>
                <a:cs typeface="Calibri"/>
              </a:rPr>
              <a:t>?</a:t>
            </a:r>
            <a:endParaRPr sz="3200" dirty="0">
              <a:latin typeface="Calibri"/>
              <a:cs typeface="Calibri"/>
            </a:endParaRPr>
          </a:p>
          <a:p>
            <a:pPr>
              <a:lnSpc>
                <a:spcPts val="750"/>
              </a:lnSpc>
              <a:spcBef>
                <a:spcPts val="19"/>
              </a:spcBef>
              <a:buFont typeface="Arial"/>
              <a:buChar char="•"/>
            </a:pPr>
            <a:endParaRPr sz="750" dirty="0"/>
          </a:p>
          <a:p>
            <a:pPr marL="355600" indent="-343535">
              <a:buFont typeface="Arial"/>
              <a:buChar char="•"/>
              <a:tabLst>
                <a:tab pos="355600" algn="l"/>
              </a:tabLst>
            </a:pPr>
            <a:r>
              <a:rPr sz="3200" dirty="0">
                <a:latin typeface="Calibri"/>
                <a:cs typeface="Calibri"/>
              </a:rPr>
              <a:t>H</a:t>
            </a:r>
            <a:r>
              <a:rPr sz="3200" spc="-15" dirty="0">
                <a:latin typeface="Calibri"/>
                <a:cs typeface="Calibri"/>
              </a:rPr>
              <a:t>o</a:t>
            </a:r>
            <a:r>
              <a:rPr sz="3200" dirty="0">
                <a:latin typeface="Calibri"/>
                <a:cs typeface="Calibri"/>
              </a:rPr>
              <a:t>w do</a:t>
            </a:r>
            <a:r>
              <a:rPr sz="3200" spc="-5" dirty="0">
                <a:latin typeface="Calibri"/>
                <a:cs typeface="Calibri"/>
              </a:rPr>
              <a:t> </a:t>
            </a:r>
            <a:r>
              <a:rPr sz="3200" spc="-15" dirty="0">
                <a:latin typeface="Calibri"/>
                <a:cs typeface="Calibri"/>
              </a:rPr>
              <a:t>w</a:t>
            </a:r>
            <a:r>
              <a:rPr sz="3200" dirty="0">
                <a:latin typeface="Calibri"/>
                <a:cs typeface="Calibri"/>
              </a:rPr>
              <a:t>e</a:t>
            </a:r>
            <a:r>
              <a:rPr sz="3200" spc="-15" dirty="0">
                <a:latin typeface="Calibri"/>
                <a:cs typeface="Calibri"/>
              </a:rPr>
              <a:t> </a:t>
            </a:r>
            <a:r>
              <a:rPr sz="3200" dirty="0">
                <a:latin typeface="Calibri"/>
                <a:cs typeface="Calibri"/>
              </a:rPr>
              <a:t>a</a:t>
            </a:r>
            <a:r>
              <a:rPr sz="3200" spc="25" dirty="0">
                <a:latin typeface="Calibri"/>
                <a:cs typeface="Calibri"/>
              </a:rPr>
              <a:t>g</a:t>
            </a:r>
            <a:r>
              <a:rPr sz="3200" dirty="0">
                <a:latin typeface="Calibri"/>
                <a:cs typeface="Calibri"/>
              </a:rPr>
              <a:t>g</a:t>
            </a:r>
            <a:r>
              <a:rPr sz="3200" spc="-35" dirty="0">
                <a:latin typeface="Calibri"/>
                <a:cs typeface="Calibri"/>
              </a:rPr>
              <a:t>r</a:t>
            </a:r>
            <a:r>
              <a:rPr sz="3200" dirty="0">
                <a:latin typeface="Calibri"/>
                <a:cs typeface="Calibri"/>
              </a:rPr>
              <a:t>e</a:t>
            </a:r>
            <a:r>
              <a:rPr sz="3200" spc="-60" dirty="0">
                <a:latin typeface="Calibri"/>
                <a:cs typeface="Calibri"/>
              </a:rPr>
              <a:t>g</a:t>
            </a:r>
            <a:r>
              <a:rPr sz="3200" spc="-25" dirty="0">
                <a:latin typeface="Calibri"/>
                <a:cs typeface="Calibri"/>
              </a:rPr>
              <a:t>a</a:t>
            </a:r>
            <a:r>
              <a:rPr sz="3200" spc="-45" dirty="0">
                <a:latin typeface="Calibri"/>
                <a:cs typeface="Calibri"/>
              </a:rPr>
              <a:t>t</a:t>
            </a:r>
            <a:r>
              <a:rPr sz="3200" dirty="0">
                <a:latin typeface="Calibri"/>
                <a:cs typeface="Calibri"/>
              </a:rPr>
              <a:t>e</a:t>
            </a:r>
            <a:r>
              <a:rPr sz="3200" spc="-15" dirty="0">
                <a:latin typeface="Calibri"/>
                <a:cs typeface="Calibri"/>
              </a:rPr>
              <a:t> </a:t>
            </a:r>
            <a:r>
              <a:rPr sz="3200" dirty="0">
                <a:latin typeface="Calibri"/>
                <a:cs typeface="Calibri"/>
              </a:rPr>
              <a:t>part</a:t>
            </a:r>
            <a:r>
              <a:rPr sz="3200" spc="-15" dirty="0">
                <a:latin typeface="Calibri"/>
                <a:cs typeface="Calibri"/>
              </a:rPr>
              <a:t>i</a:t>
            </a:r>
            <a:r>
              <a:rPr sz="3200" dirty="0">
                <a:latin typeface="Calibri"/>
                <a:cs typeface="Calibri"/>
              </a:rPr>
              <a:t>al</a:t>
            </a:r>
            <a:r>
              <a:rPr sz="3200" spc="25" dirty="0">
                <a:latin typeface="Calibri"/>
                <a:cs typeface="Calibri"/>
              </a:rPr>
              <a:t> </a:t>
            </a:r>
            <a:r>
              <a:rPr sz="3200" spc="-40" dirty="0">
                <a:latin typeface="Calibri"/>
                <a:cs typeface="Calibri"/>
              </a:rPr>
              <a:t>r</a:t>
            </a:r>
            <a:r>
              <a:rPr sz="3200" dirty="0">
                <a:latin typeface="Calibri"/>
                <a:cs typeface="Calibri"/>
              </a:rPr>
              <a:t>esu</a:t>
            </a:r>
            <a:r>
              <a:rPr sz="3200" spc="-15" dirty="0">
                <a:latin typeface="Calibri"/>
                <a:cs typeface="Calibri"/>
              </a:rPr>
              <a:t>l</a:t>
            </a:r>
            <a:r>
              <a:rPr sz="3200" dirty="0">
                <a:latin typeface="Calibri"/>
                <a:cs typeface="Calibri"/>
              </a:rPr>
              <a:t>t</a:t>
            </a:r>
            <a:r>
              <a:rPr sz="3200" spc="-10" dirty="0">
                <a:latin typeface="Calibri"/>
                <a:cs typeface="Calibri"/>
              </a:rPr>
              <a:t>s</a:t>
            </a:r>
            <a:r>
              <a:rPr sz="3200" dirty="0">
                <a:latin typeface="Calibri"/>
                <a:cs typeface="Calibri"/>
              </a:rPr>
              <a:t>?</a:t>
            </a:r>
            <a:endParaRPr sz="3200" dirty="0">
              <a:latin typeface="Calibri"/>
              <a:cs typeface="Calibri"/>
            </a:endParaRPr>
          </a:p>
          <a:p>
            <a:pPr>
              <a:lnSpc>
                <a:spcPts val="750"/>
              </a:lnSpc>
              <a:spcBef>
                <a:spcPts val="18"/>
              </a:spcBef>
              <a:buFont typeface="Arial"/>
              <a:buChar char="•"/>
            </a:pPr>
            <a:endParaRPr sz="750" dirty="0"/>
          </a:p>
          <a:p>
            <a:pPr marL="355600" indent="-343535">
              <a:buFont typeface="Arial"/>
              <a:buChar char="•"/>
              <a:tabLst>
                <a:tab pos="355600" algn="l"/>
              </a:tabLst>
            </a:pPr>
            <a:r>
              <a:rPr sz="3200" dirty="0">
                <a:latin typeface="Calibri"/>
                <a:cs typeface="Calibri"/>
              </a:rPr>
              <a:t>H</a:t>
            </a:r>
            <a:r>
              <a:rPr sz="3200" spc="-15" dirty="0">
                <a:latin typeface="Calibri"/>
                <a:cs typeface="Calibri"/>
              </a:rPr>
              <a:t>o</a:t>
            </a:r>
            <a:r>
              <a:rPr sz="3200" dirty="0">
                <a:latin typeface="Calibri"/>
                <a:cs typeface="Calibri"/>
              </a:rPr>
              <a:t>w do</a:t>
            </a:r>
            <a:r>
              <a:rPr sz="3200" spc="-5" dirty="0">
                <a:latin typeface="Calibri"/>
                <a:cs typeface="Calibri"/>
              </a:rPr>
              <a:t> </a:t>
            </a:r>
            <a:r>
              <a:rPr sz="3200" spc="-15" dirty="0">
                <a:latin typeface="Calibri"/>
                <a:cs typeface="Calibri"/>
              </a:rPr>
              <a:t>w</a:t>
            </a:r>
            <a:r>
              <a:rPr sz="3200" dirty="0">
                <a:latin typeface="Calibri"/>
                <a:cs typeface="Calibri"/>
              </a:rPr>
              <a:t>e</a:t>
            </a:r>
            <a:r>
              <a:rPr sz="3200" spc="-15" dirty="0">
                <a:latin typeface="Calibri"/>
                <a:cs typeface="Calibri"/>
              </a:rPr>
              <a:t> </a:t>
            </a:r>
            <a:r>
              <a:rPr sz="3200" dirty="0">
                <a:latin typeface="Calibri"/>
                <a:cs typeface="Calibri"/>
              </a:rPr>
              <a:t>kn</a:t>
            </a:r>
            <a:r>
              <a:rPr sz="3200" spc="-20" dirty="0">
                <a:latin typeface="Calibri"/>
                <a:cs typeface="Calibri"/>
              </a:rPr>
              <a:t>o</a:t>
            </a:r>
            <a:r>
              <a:rPr sz="3200" dirty="0">
                <a:latin typeface="Calibri"/>
                <a:cs typeface="Calibri"/>
              </a:rPr>
              <a:t>w all</a:t>
            </a:r>
            <a:r>
              <a:rPr sz="3200" spc="10" dirty="0">
                <a:latin typeface="Calibri"/>
                <a:cs typeface="Calibri"/>
              </a:rPr>
              <a:t> </a:t>
            </a:r>
            <a:r>
              <a:rPr sz="3200" dirty="0">
                <a:latin typeface="Calibri"/>
                <a:cs typeface="Calibri"/>
              </a:rPr>
              <a:t>the</a:t>
            </a:r>
            <a:r>
              <a:rPr sz="3200" spc="-10" dirty="0">
                <a:latin typeface="Calibri"/>
                <a:cs typeface="Calibri"/>
              </a:rPr>
              <a:t> </a:t>
            </a:r>
            <a:r>
              <a:rPr sz="3200" spc="-25" dirty="0">
                <a:latin typeface="Calibri"/>
                <a:cs typeface="Calibri"/>
              </a:rPr>
              <a:t>w</a:t>
            </a:r>
            <a:r>
              <a:rPr sz="3200" dirty="0">
                <a:latin typeface="Calibri"/>
                <a:cs typeface="Calibri"/>
              </a:rPr>
              <a:t>or</a:t>
            </a:r>
            <a:r>
              <a:rPr sz="3200" spc="-114" dirty="0">
                <a:latin typeface="Calibri"/>
                <a:cs typeface="Calibri"/>
              </a:rPr>
              <a:t>k</a:t>
            </a:r>
            <a:r>
              <a:rPr sz="3200" dirty="0">
                <a:latin typeface="Calibri"/>
                <a:cs typeface="Calibri"/>
              </a:rPr>
              <a:t>e</a:t>
            </a:r>
            <a:r>
              <a:rPr sz="3200" spc="-60" dirty="0">
                <a:latin typeface="Calibri"/>
                <a:cs typeface="Calibri"/>
              </a:rPr>
              <a:t>r</a:t>
            </a:r>
            <a:r>
              <a:rPr sz="3200" dirty="0">
                <a:latin typeface="Calibri"/>
                <a:cs typeface="Calibri"/>
              </a:rPr>
              <a:t>s</a:t>
            </a:r>
            <a:r>
              <a:rPr sz="3200" spc="-25" dirty="0">
                <a:latin typeface="Calibri"/>
                <a:cs typeface="Calibri"/>
              </a:rPr>
              <a:t> </a:t>
            </a:r>
            <a:r>
              <a:rPr sz="3200" dirty="0" smtClean="0">
                <a:latin typeface="Calibri"/>
                <a:cs typeface="Calibri"/>
              </a:rPr>
              <a:t>h</a:t>
            </a:r>
            <a:r>
              <a:rPr sz="3200" spc="-50" dirty="0" smtClean="0">
                <a:latin typeface="Calibri"/>
                <a:cs typeface="Calibri"/>
              </a:rPr>
              <a:t>a</a:t>
            </a:r>
            <a:r>
              <a:rPr sz="3200" spc="-35" dirty="0" smtClean="0">
                <a:latin typeface="Calibri"/>
                <a:cs typeface="Calibri"/>
              </a:rPr>
              <a:t>v</a:t>
            </a:r>
            <a:r>
              <a:rPr sz="3200" dirty="0" smtClean="0">
                <a:latin typeface="Calibri"/>
                <a:cs typeface="Calibri"/>
              </a:rPr>
              <a:t>e</a:t>
            </a:r>
            <a:r>
              <a:rPr lang="en-US" sz="3200" dirty="0" smtClean="0">
                <a:latin typeface="Calibri"/>
                <a:cs typeface="Calibri"/>
              </a:rPr>
              <a:t> </a:t>
            </a:r>
            <a:r>
              <a:rPr sz="3200" dirty="0" smtClean="0">
                <a:latin typeface="Calibri"/>
                <a:cs typeface="Calibri"/>
              </a:rPr>
              <a:t>f</a:t>
            </a:r>
            <a:r>
              <a:rPr sz="3200" spc="-15" dirty="0" smtClean="0">
                <a:latin typeface="Calibri"/>
                <a:cs typeface="Calibri"/>
              </a:rPr>
              <a:t>i</a:t>
            </a:r>
            <a:r>
              <a:rPr sz="3200" dirty="0" smtClean="0">
                <a:latin typeface="Calibri"/>
                <a:cs typeface="Calibri"/>
              </a:rPr>
              <a:t>ni</a:t>
            </a:r>
            <a:r>
              <a:rPr sz="3200" spc="-20" dirty="0" smtClean="0">
                <a:latin typeface="Calibri"/>
                <a:cs typeface="Calibri"/>
              </a:rPr>
              <a:t>s</a:t>
            </a:r>
            <a:r>
              <a:rPr sz="3200" dirty="0" smtClean="0">
                <a:latin typeface="Calibri"/>
                <a:cs typeface="Calibri"/>
              </a:rPr>
              <a:t>hed?</a:t>
            </a:r>
            <a:endParaRPr lang="en-US" sz="3200" dirty="0" smtClean="0">
              <a:latin typeface="Calibri"/>
              <a:cs typeface="Calibri"/>
            </a:endParaRPr>
          </a:p>
          <a:p>
            <a:pPr marL="355600" indent="-343535">
              <a:lnSpc>
                <a:spcPct val="100000"/>
              </a:lnSpc>
              <a:buFont typeface="Arial"/>
              <a:buChar char="•"/>
              <a:tabLst>
                <a:tab pos="355600" algn="l"/>
              </a:tabLst>
            </a:pPr>
            <a:r>
              <a:rPr lang="en-US" altLang="zh-CN" sz="3200" spc="-75" dirty="0">
                <a:cs typeface="Calibri"/>
              </a:rPr>
              <a:t>P</a:t>
            </a:r>
            <a:r>
              <a:rPr lang="en-US" altLang="zh-CN" sz="3200" dirty="0">
                <a:cs typeface="Calibri"/>
              </a:rPr>
              <a:t>a</a:t>
            </a:r>
            <a:r>
              <a:rPr lang="en-US" altLang="zh-CN" sz="3200" spc="-60" dirty="0">
                <a:cs typeface="Calibri"/>
              </a:rPr>
              <a:t>r</a:t>
            </a:r>
            <a:r>
              <a:rPr lang="en-US" altLang="zh-CN" sz="3200" dirty="0">
                <a:cs typeface="Calibri"/>
              </a:rPr>
              <a:t>alle</a:t>
            </a:r>
            <a:r>
              <a:rPr lang="en-US" altLang="zh-CN" sz="3200" spc="-10" dirty="0">
                <a:cs typeface="Calibri"/>
              </a:rPr>
              <a:t>l</a:t>
            </a:r>
            <a:r>
              <a:rPr lang="en-US" altLang="zh-CN" sz="3200" dirty="0">
                <a:cs typeface="Calibri"/>
              </a:rPr>
              <a:t>i</a:t>
            </a:r>
            <a:r>
              <a:rPr lang="en-US" altLang="zh-CN" sz="3200" spc="-60" dirty="0">
                <a:cs typeface="Calibri"/>
              </a:rPr>
              <a:t>z</a:t>
            </a:r>
            <a:r>
              <a:rPr lang="en-US" altLang="zh-CN" sz="3200" spc="-25" dirty="0">
                <a:cs typeface="Calibri"/>
              </a:rPr>
              <a:t>a</a:t>
            </a:r>
            <a:r>
              <a:rPr lang="en-US" altLang="zh-CN" sz="3200" dirty="0">
                <a:cs typeface="Calibri"/>
              </a:rPr>
              <a:t>t</a:t>
            </a:r>
            <a:r>
              <a:rPr lang="en-US" altLang="zh-CN" sz="3200" spc="-10" dirty="0">
                <a:cs typeface="Calibri"/>
              </a:rPr>
              <a:t>i</a:t>
            </a:r>
            <a:r>
              <a:rPr lang="en-US" altLang="zh-CN" sz="3200" dirty="0">
                <a:cs typeface="Calibri"/>
              </a:rPr>
              <a:t>on</a:t>
            </a:r>
            <a:r>
              <a:rPr lang="en-US" altLang="zh-CN" sz="3200" spc="15" dirty="0">
                <a:cs typeface="Calibri"/>
              </a:rPr>
              <a:t> </a:t>
            </a:r>
            <a:r>
              <a:rPr lang="en-US" altLang="zh-CN" sz="3200" dirty="0">
                <a:cs typeface="Calibri"/>
              </a:rPr>
              <a:t>p</a:t>
            </a:r>
            <a:r>
              <a:rPr lang="en-US" altLang="zh-CN" sz="3200" spc="-55" dirty="0">
                <a:cs typeface="Calibri"/>
              </a:rPr>
              <a:t>r</a:t>
            </a:r>
            <a:r>
              <a:rPr lang="en-US" altLang="zh-CN" sz="3200" dirty="0">
                <a:cs typeface="Calibri"/>
              </a:rPr>
              <a:t>oblems ari</a:t>
            </a:r>
            <a:r>
              <a:rPr lang="en-US" altLang="zh-CN" sz="3200" spc="-15" dirty="0">
                <a:cs typeface="Calibri"/>
              </a:rPr>
              <a:t>s</a:t>
            </a:r>
            <a:r>
              <a:rPr lang="en-US" altLang="zh-CN" sz="3200" dirty="0">
                <a:cs typeface="Calibri"/>
              </a:rPr>
              <a:t>e f</a:t>
            </a:r>
            <a:r>
              <a:rPr lang="en-US" altLang="zh-CN" sz="3200" spc="-60" dirty="0">
                <a:cs typeface="Calibri"/>
              </a:rPr>
              <a:t>r</a:t>
            </a:r>
            <a:r>
              <a:rPr lang="en-US" altLang="zh-CN" sz="3200" dirty="0">
                <a:cs typeface="Calibri"/>
              </a:rPr>
              <a:t>om:</a:t>
            </a:r>
          </a:p>
          <a:p>
            <a:pPr>
              <a:lnSpc>
                <a:spcPts val="650"/>
              </a:lnSpc>
              <a:spcBef>
                <a:spcPts val="40"/>
              </a:spcBef>
              <a:buFont typeface="Arial"/>
              <a:buChar char="•"/>
            </a:pPr>
            <a:endParaRPr lang="en-US" altLang="zh-CN" sz="650" dirty="0"/>
          </a:p>
          <a:p>
            <a:pPr marL="756285" lvl="1" indent="-287020">
              <a:lnSpc>
                <a:spcPct val="100000"/>
              </a:lnSpc>
              <a:buFont typeface="Arial"/>
              <a:buChar char="–"/>
              <a:tabLst>
                <a:tab pos="756285" algn="l"/>
              </a:tabLst>
            </a:pPr>
            <a:r>
              <a:rPr lang="en-US" altLang="zh-CN" sz="2800" spc="-20" dirty="0">
                <a:cs typeface="Calibri"/>
              </a:rPr>
              <a:t>Com</a:t>
            </a:r>
            <a:r>
              <a:rPr lang="en-US" altLang="zh-CN" sz="2800" spc="-40" dirty="0">
                <a:cs typeface="Calibri"/>
              </a:rPr>
              <a:t>m</a:t>
            </a:r>
            <a:r>
              <a:rPr lang="en-US" altLang="zh-CN" sz="2800" dirty="0">
                <a:cs typeface="Calibri"/>
              </a:rPr>
              <a:t>u</a:t>
            </a:r>
            <a:r>
              <a:rPr lang="en-US" altLang="zh-CN" sz="2800" spc="-15" dirty="0">
                <a:cs typeface="Calibri"/>
              </a:rPr>
              <a:t>n</a:t>
            </a:r>
            <a:r>
              <a:rPr lang="en-US" altLang="zh-CN" sz="2800" spc="-10" dirty="0">
                <a:cs typeface="Calibri"/>
              </a:rPr>
              <a:t>i</a:t>
            </a:r>
            <a:r>
              <a:rPr lang="en-US" altLang="zh-CN" sz="2800" spc="-45" dirty="0">
                <a:cs typeface="Calibri"/>
              </a:rPr>
              <a:t>c</a:t>
            </a:r>
            <a:r>
              <a:rPr lang="en-US" altLang="zh-CN" sz="2800" spc="-35" dirty="0">
                <a:cs typeface="Calibri"/>
              </a:rPr>
              <a:t>a</a:t>
            </a:r>
            <a:r>
              <a:rPr lang="en-US" altLang="zh-CN" sz="2800" dirty="0">
                <a:cs typeface="Calibri"/>
              </a:rPr>
              <a:t>t</a:t>
            </a:r>
            <a:r>
              <a:rPr lang="en-US" altLang="zh-CN" sz="2800" spc="-10" dirty="0">
                <a:cs typeface="Calibri"/>
              </a:rPr>
              <a:t>i</a:t>
            </a:r>
            <a:r>
              <a:rPr lang="en-US" altLang="zh-CN" sz="2800" dirty="0">
                <a:cs typeface="Calibri"/>
              </a:rPr>
              <a:t>on</a:t>
            </a:r>
            <a:r>
              <a:rPr lang="en-US" altLang="zh-CN" sz="2800" spc="30" dirty="0">
                <a:cs typeface="Calibri"/>
              </a:rPr>
              <a:t> </a:t>
            </a:r>
            <a:r>
              <a:rPr lang="en-US" altLang="zh-CN" sz="2800" spc="-15" dirty="0">
                <a:cs typeface="Calibri"/>
              </a:rPr>
              <a:t>b</a:t>
            </a:r>
            <a:r>
              <a:rPr lang="en-US" altLang="zh-CN" sz="2800" spc="-35" dirty="0">
                <a:cs typeface="Calibri"/>
              </a:rPr>
              <a:t>e</a:t>
            </a:r>
            <a:r>
              <a:rPr lang="en-US" altLang="zh-CN" sz="2800" spc="-10" dirty="0">
                <a:cs typeface="Calibri"/>
              </a:rPr>
              <a:t>t</a:t>
            </a:r>
            <a:r>
              <a:rPr lang="en-US" altLang="zh-CN" sz="2800" spc="-45" dirty="0">
                <a:cs typeface="Calibri"/>
              </a:rPr>
              <a:t>w</a:t>
            </a:r>
            <a:r>
              <a:rPr lang="en-US" altLang="zh-CN" sz="2800" spc="-15" dirty="0">
                <a:cs typeface="Calibri"/>
              </a:rPr>
              <a:t>een </a:t>
            </a:r>
            <a:r>
              <a:rPr lang="en-US" altLang="zh-CN" sz="2800" spc="-35" dirty="0">
                <a:cs typeface="Calibri"/>
              </a:rPr>
              <a:t>w</a:t>
            </a:r>
            <a:r>
              <a:rPr lang="en-US" altLang="zh-CN" sz="2800" spc="-15" dirty="0">
                <a:cs typeface="Calibri"/>
              </a:rPr>
              <a:t>or</a:t>
            </a:r>
            <a:r>
              <a:rPr lang="en-US" altLang="zh-CN" sz="2800" spc="-105" dirty="0">
                <a:cs typeface="Calibri"/>
              </a:rPr>
              <a:t>k</a:t>
            </a:r>
            <a:r>
              <a:rPr lang="en-US" altLang="zh-CN" sz="2800" spc="-15" dirty="0">
                <a:cs typeface="Calibri"/>
              </a:rPr>
              <a:t>e</a:t>
            </a:r>
            <a:r>
              <a:rPr lang="en-US" altLang="zh-CN" sz="2800" spc="-65" dirty="0">
                <a:cs typeface="Calibri"/>
              </a:rPr>
              <a:t>r</a:t>
            </a:r>
            <a:r>
              <a:rPr lang="en-US" altLang="zh-CN" sz="2800" spc="-15" dirty="0">
                <a:cs typeface="Calibri"/>
              </a:rPr>
              <a:t>s</a:t>
            </a:r>
            <a:r>
              <a:rPr lang="en-US" altLang="zh-CN" sz="2800" spc="-5" dirty="0">
                <a:cs typeface="Calibri"/>
              </a:rPr>
              <a:t> </a:t>
            </a:r>
            <a:r>
              <a:rPr lang="en-US" altLang="zh-CN" sz="2800" spc="-15" dirty="0">
                <a:cs typeface="Calibri"/>
              </a:rPr>
              <a:t>(e</a:t>
            </a:r>
            <a:r>
              <a:rPr lang="en-US" altLang="zh-CN" sz="2800" spc="15" dirty="0">
                <a:cs typeface="Calibri"/>
              </a:rPr>
              <a:t>.</a:t>
            </a:r>
            <a:r>
              <a:rPr lang="en-US" altLang="zh-CN" sz="2800" spc="-10" dirty="0">
                <a:cs typeface="Calibri"/>
              </a:rPr>
              <a:t>g., </a:t>
            </a:r>
            <a:r>
              <a:rPr lang="en-US" altLang="zh-CN" sz="2800" spc="-30" dirty="0">
                <a:cs typeface="Calibri"/>
              </a:rPr>
              <a:t>t</a:t>
            </a:r>
            <a:r>
              <a:rPr lang="en-US" altLang="zh-CN" sz="2800" dirty="0">
                <a:cs typeface="Calibri"/>
              </a:rPr>
              <a:t>o</a:t>
            </a:r>
          </a:p>
          <a:p>
            <a:pPr marL="756285">
              <a:lnSpc>
                <a:spcPct val="100000"/>
              </a:lnSpc>
            </a:pPr>
            <a:r>
              <a:rPr lang="en-US" altLang="zh-CN" sz="2800" spc="-65" dirty="0">
                <a:cs typeface="Calibri"/>
              </a:rPr>
              <a:t>e</a:t>
            </a:r>
            <a:r>
              <a:rPr lang="en-US" altLang="zh-CN" sz="2800" spc="-75" dirty="0">
                <a:cs typeface="Calibri"/>
              </a:rPr>
              <a:t>x</a:t>
            </a:r>
            <a:r>
              <a:rPr lang="en-US" altLang="zh-CN" sz="2800" spc="-15" dirty="0">
                <a:cs typeface="Calibri"/>
              </a:rPr>
              <a:t>chan</a:t>
            </a:r>
            <a:r>
              <a:rPr lang="en-US" altLang="zh-CN" sz="2800" spc="-40" dirty="0">
                <a:cs typeface="Calibri"/>
              </a:rPr>
              <a:t>g</a:t>
            </a:r>
            <a:r>
              <a:rPr lang="en-US" altLang="zh-CN" sz="2800" spc="-15" dirty="0">
                <a:cs typeface="Calibri"/>
              </a:rPr>
              <a:t>e </a:t>
            </a:r>
            <a:r>
              <a:rPr lang="en-US" altLang="zh-CN" sz="2800" spc="-50" dirty="0">
                <a:cs typeface="Calibri"/>
              </a:rPr>
              <a:t>st</a:t>
            </a:r>
            <a:r>
              <a:rPr lang="en-US" altLang="zh-CN" sz="2800" spc="-35" dirty="0">
                <a:cs typeface="Calibri"/>
              </a:rPr>
              <a:t>at</a:t>
            </a:r>
            <a:r>
              <a:rPr lang="en-US" altLang="zh-CN" sz="2800" spc="-15" dirty="0">
                <a:cs typeface="Calibri"/>
              </a:rPr>
              <a:t>e)</a:t>
            </a:r>
            <a:endParaRPr lang="en-US" altLang="zh-CN" sz="2800" dirty="0">
              <a:cs typeface="Calibri"/>
            </a:endParaRPr>
          </a:p>
          <a:p>
            <a:pPr>
              <a:lnSpc>
                <a:spcPts val="650"/>
              </a:lnSpc>
              <a:spcBef>
                <a:spcPts val="22"/>
              </a:spcBef>
            </a:pPr>
            <a:endParaRPr lang="en-US" altLang="zh-CN" sz="650" dirty="0"/>
          </a:p>
          <a:p>
            <a:pPr marL="756285" lvl="1" indent="-287020">
              <a:lnSpc>
                <a:spcPct val="100000"/>
              </a:lnSpc>
              <a:buFont typeface="Arial"/>
              <a:buChar char="–"/>
              <a:tabLst>
                <a:tab pos="756285" algn="l"/>
              </a:tabLst>
            </a:pPr>
            <a:r>
              <a:rPr lang="en-US" altLang="zh-CN" sz="2800" spc="-15" dirty="0">
                <a:cs typeface="Calibri"/>
              </a:rPr>
              <a:t>Ac</a:t>
            </a:r>
            <a:r>
              <a:rPr lang="en-US" altLang="zh-CN" sz="2800" spc="-5" dirty="0">
                <a:cs typeface="Calibri"/>
              </a:rPr>
              <a:t>c</a:t>
            </a:r>
            <a:r>
              <a:rPr lang="en-US" altLang="zh-CN" sz="2800" spc="-15" dirty="0">
                <a:cs typeface="Calibri"/>
              </a:rPr>
              <a:t>ess</a:t>
            </a:r>
            <a:r>
              <a:rPr lang="en-US" altLang="zh-CN" sz="2800" spc="10" dirty="0">
                <a:cs typeface="Calibri"/>
              </a:rPr>
              <a:t> </a:t>
            </a:r>
            <a:r>
              <a:rPr lang="en-US" altLang="zh-CN" sz="2800" spc="-35" dirty="0">
                <a:cs typeface="Calibri"/>
              </a:rPr>
              <a:t>t</a:t>
            </a:r>
            <a:r>
              <a:rPr lang="en-US" altLang="zh-CN" sz="2800" spc="-15" dirty="0">
                <a:cs typeface="Calibri"/>
              </a:rPr>
              <a:t>o</a:t>
            </a:r>
            <a:r>
              <a:rPr lang="en-US" altLang="zh-CN" sz="2800" spc="-5" dirty="0">
                <a:cs typeface="Calibri"/>
              </a:rPr>
              <a:t> </a:t>
            </a:r>
            <a:r>
              <a:rPr lang="en-US" altLang="zh-CN" sz="2800" spc="-15" dirty="0">
                <a:cs typeface="Calibri"/>
              </a:rPr>
              <a:t>sha</a:t>
            </a:r>
            <a:r>
              <a:rPr lang="en-US" altLang="zh-CN" sz="2800" spc="-45" dirty="0">
                <a:cs typeface="Calibri"/>
              </a:rPr>
              <a:t>r</a:t>
            </a:r>
            <a:r>
              <a:rPr lang="en-US" altLang="zh-CN" sz="2800" spc="-15" dirty="0">
                <a:cs typeface="Calibri"/>
              </a:rPr>
              <a:t>ed</a:t>
            </a:r>
            <a:r>
              <a:rPr lang="en-US" altLang="zh-CN" sz="2800" spc="20" dirty="0">
                <a:cs typeface="Calibri"/>
              </a:rPr>
              <a:t> </a:t>
            </a:r>
            <a:r>
              <a:rPr lang="en-US" altLang="zh-CN" sz="2800" spc="-50" dirty="0">
                <a:cs typeface="Calibri"/>
              </a:rPr>
              <a:t>r</a:t>
            </a:r>
            <a:r>
              <a:rPr lang="en-US" altLang="zh-CN" sz="2800" spc="-15" dirty="0">
                <a:cs typeface="Calibri"/>
              </a:rPr>
              <a:t>esou</a:t>
            </a:r>
            <a:r>
              <a:rPr lang="en-US" altLang="zh-CN" sz="2800" spc="-55" dirty="0">
                <a:cs typeface="Calibri"/>
              </a:rPr>
              <a:t>r</a:t>
            </a:r>
            <a:r>
              <a:rPr lang="en-US" altLang="zh-CN" sz="2800" spc="-15" dirty="0">
                <a:cs typeface="Calibri"/>
              </a:rPr>
              <a:t>ces</a:t>
            </a:r>
            <a:r>
              <a:rPr lang="en-US" altLang="zh-CN" sz="2800" spc="25" dirty="0">
                <a:cs typeface="Calibri"/>
              </a:rPr>
              <a:t> </a:t>
            </a:r>
            <a:r>
              <a:rPr lang="en-US" altLang="zh-CN" sz="2800" spc="-15" dirty="0">
                <a:cs typeface="Calibri"/>
              </a:rPr>
              <a:t>(e</a:t>
            </a:r>
            <a:r>
              <a:rPr lang="en-US" altLang="zh-CN" sz="2800" spc="15" dirty="0">
                <a:cs typeface="Calibri"/>
              </a:rPr>
              <a:t>.</a:t>
            </a:r>
            <a:r>
              <a:rPr lang="en-US" altLang="zh-CN" sz="2800" spc="-10" dirty="0">
                <a:cs typeface="Calibri"/>
              </a:rPr>
              <a:t>g., </a:t>
            </a:r>
            <a:r>
              <a:rPr lang="en-US" altLang="zh-CN" sz="2800" spc="-15" dirty="0" smtClean="0">
                <a:cs typeface="Calibri"/>
              </a:rPr>
              <a:t>d</a:t>
            </a:r>
            <a:r>
              <a:rPr lang="en-US" altLang="zh-CN" sz="2800" spc="-35" dirty="0" smtClean="0">
                <a:cs typeface="Calibri"/>
              </a:rPr>
              <a:t>a</a:t>
            </a:r>
            <a:r>
              <a:rPr lang="en-US" altLang="zh-CN" sz="2800" spc="-50" dirty="0" smtClean="0">
                <a:cs typeface="Calibri"/>
              </a:rPr>
              <a:t>t</a:t>
            </a:r>
            <a:r>
              <a:rPr lang="en-US" altLang="zh-CN" sz="2800" spc="-15" dirty="0" smtClean="0">
                <a:cs typeface="Calibri"/>
              </a:rPr>
              <a:t>a)</a:t>
            </a:r>
            <a:endParaRPr sz="1000"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20</a:t>
            </a:fld>
            <a:endParaRPr lang="zh-CN" altLang="en-US"/>
          </a:p>
        </p:txBody>
      </p:sp>
    </p:spTree>
    <p:extLst>
      <p:ext uri="{BB962C8B-B14F-4D97-AF65-F5344CB8AC3E}">
        <p14:creationId xmlns:p14="http://schemas.microsoft.com/office/powerpoint/2010/main" val="69502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10988"/>
            <a:ext cx="10515600" cy="2980612"/>
          </a:xfrm>
        </p:spPr>
      </p:pic>
      <p:sp>
        <p:nvSpPr>
          <p:cNvPr id="5" name="灯片编号占位符 4"/>
          <p:cNvSpPr>
            <a:spLocks noGrp="1"/>
          </p:cNvSpPr>
          <p:nvPr>
            <p:ph type="sldNum" sz="quarter" idx="12"/>
          </p:nvPr>
        </p:nvSpPr>
        <p:spPr/>
        <p:txBody>
          <a:bodyPr/>
          <a:lstStyle/>
          <a:p>
            <a:fld id="{37C2EA07-9005-44A4-AD36-5C14C6B8AD7E}" type="slidenum">
              <a:rPr lang="zh-CN" altLang="en-US" smtClean="0"/>
              <a:t>21</a:t>
            </a:fld>
            <a:endParaRPr lang="zh-CN" altLang="en-US"/>
          </a:p>
        </p:txBody>
      </p:sp>
    </p:spTree>
    <p:extLst>
      <p:ext uri="{BB962C8B-B14F-4D97-AF65-F5344CB8AC3E}">
        <p14:creationId xmlns:p14="http://schemas.microsoft.com/office/powerpoint/2010/main" val="4035430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dirty="0"/>
              <a:t>大</a:t>
            </a:r>
            <a:r>
              <a:rPr lang="zh-CN" altLang="en-US" dirty="0" smtClean="0"/>
              <a:t>数据的</a:t>
            </a:r>
            <a:r>
              <a:rPr lang="zh-CN" altLang="en-US" dirty="0"/>
              <a:t>威力</a:t>
            </a:r>
            <a:endParaRPr lang="en-US" altLang="zh-CN" dirty="0" smtClean="0"/>
          </a:p>
          <a:p>
            <a:r>
              <a:rPr lang="zh-CN" altLang="en-US" dirty="0"/>
              <a:t>大</a:t>
            </a:r>
            <a:r>
              <a:rPr lang="zh-CN" altLang="en-US" dirty="0" smtClean="0"/>
              <a:t>数据的处理框架</a:t>
            </a:r>
            <a:endParaRPr lang="en-US" altLang="zh-CN" dirty="0" smtClean="0"/>
          </a:p>
          <a:p>
            <a:r>
              <a:rPr lang="zh-CN" altLang="en-US" b="1" dirty="0" smtClean="0"/>
              <a:t>常用分析方法</a:t>
            </a:r>
            <a:endParaRPr lang="en-US" altLang="zh-CN" b="1" dirty="0" smtClean="0"/>
          </a:p>
          <a:p>
            <a:r>
              <a:rPr lang="zh-CN" altLang="en-US" dirty="0"/>
              <a:t>大</a:t>
            </a:r>
            <a:r>
              <a:rPr lang="zh-CN" altLang="en-US" dirty="0" smtClean="0"/>
              <a:t>数据的应用</a:t>
            </a:r>
            <a:endParaRPr lang="en-US" altLang="zh-CN"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22</a:t>
            </a:fld>
            <a:endParaRPr lang="zh-CN" altLang="en-US"/>
          </a:p>
        </p:txBody>
      </p:sp>
    </p:spTree>
    <p:extLst>
      <p:ext uri="{BB962C8B-B14F-4D97-AF65-F5344CB8AC3E}">
        <p14:creationId xmlns:p14="http://schemas.microsoft.com/office/powerpoint/2010/main" val="2595509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常用分析</a:t>
            </a:r>
            <a:r>
              <a:rPr lang="zh-CN" altLang="en-US" b="1" dirty="0" smtClean="0"/>
              <a:t>方法</a:t>
            </a:r>
            <a:endParaRPr lang="zh-CN" altLang="en-US" dirty="0"/>
          </a:p>
        </p:txBody>
      </p:sp>
      <p:sp>
        <p:nvSpPr>
          <p:cNvPr id="3" name="内容占位符 2"/>
          <p:cNvSpPr>
            <a:spLocks noGrp="1"/>
          </p:cNvSpPr>
          <p:nvPr>
            <p:ph idx="1"/>
          </p:nvPr>
        </p:nvSpPr>
        <p:spPr/>
        <p:txBody>
          <a:bodyPr/>
          <a:lstStyle/>
          <a:p>
            <a:r>
              <a:rPr lang="zh-CN" altLang="zh-CN" dirty="0"/>
              <a:t>协同过滤</a:t>
            </a:r>
          </a:p>
          <a:p>
            <a:r>
              <a:rPr lang="zh-CN" altLang="zh-CN" dirty="0"/>
              <a:t>主题模型</a:t>
            </a:r>
          </a:p>
          <a:p>
            <a:r>
              <a:rPr lang="zh-CN" altLang="zh-CN" dirty="0"/>
              <a:t>深度学习</a:t>
            </a:r>
          </a:p>
          <a:p>
            <a:r>
              <a:rPr lang="zh-CN" altLang="zh-CN" dirty="0"/>
              <a:t>传统机器学习方法并行化：逻辑回归、贝叶斯网络、</a:t>
            </a:r>
            <a:r>
              <a:rPr lang="en-US" altLang="zh-CN" dirty="0" err="1"/>
              <a:t>svm</a:t>
            </a:r>
            <a:r>
              <a:rPr lang="zh-CN" altLang="zh-CN" dirty="0"/>
              <a:t>、</a:t>
            </a:r>
            <a:r>
              <a:rPr lang="en-US" altLang="zh-CN" dirty="0"/>
              <a:t>GBDT</a:t>
            </a:r>
            <a:r>
              <a:rPr lang="zh-CN" altLang="zh-CN" dirty="0"/>
              <a:t>、随机森林、</a:t>
            </a:r>
            <a:r>
              <a:rPr lang="en-US" altLang="zh-CN" dirty="0" err="1"/>
              <a:t>knn</a:t>
            </a:r>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23</a:t>
            </a:fld>
            <a:endParaRPr lang="zh-CN" altLang="en-US"/>
          </a:p>
        </p:txBody>
      </p:sp>
    </p:spTree>
    <p:extLst>
      <p:ext uri="{BB962C8B-B14F-4D97-AF65-F5344CB8AC3E}">
        <p14:creationId xmlns:p14="http://schemas.microsoft.com/office/powerpoint/2010/main" val="1482882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dirty="0"/>
              <a:t>大</a:t>
            </a:r>
            <a:r>
              <a:rPr lang="zh-CN" altLang="en-US" dirty="0" smtClean="0"/>
              <a:t>数据的</a:t>
            </a:r>
            <a:r>
              <a:rPr lang="zh-CN" altLang="en-US" dirty="0"/>
              <a:t>威力</a:t>
            </a:r>
            <a:endParaRPr lang="en-US" altLang="zh-CN" dirty="0" smtClean="0"/>
          </a:p>
          <a:p>
            <a:r>
              <a:rPr lang="zh-CN" altLang="en-US" dirty="0"/>
              <a:t>大</a:t>
            </a:r>
            <a:r>
              <a:rPr lang="zh-CN" altLang="en-US" dirty="0" smtClean="0"/>
              <a:t>数据的处理框架</a:t>
            </a:r>
            <a:endParaRPr lang="en-US" altLang="zh-CN" dirty="0" smtClean="0"/>
          </a:p>
          <a:p>
            <a:r>
              <a:rPr lang="zh-CN" altLang="en-US" dirty="0" smtClean="0"/>
              <a:t>常用分析方法</a:t>
            </a:r>
            <a:endParaRPr lang="en-US" altLang="zh-CN" dirty="0" smtClean="0"/>
          </a:p>
          <a:p>
            <a:r>
              <a:rPr lang="zh-CN" altLang="en-US" b="1" dirty="0"/>
              <a:t>大</a:t>
            </a:r>
            <a:r>
              <a:rPr lang="zh-CN" altLang="en-US" b="1" dirty="0" smtClean="0"/>
              <a:t>数据的应用</a:t>
            </a:r>
            <a:endParaRPr lang="en-US" altLang="zh-CN" b="1"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24</a:t>
            </a:fld>
            <a:endParaRPr lang="zh-CN" altLang="en-US"/>
          </a:p>
        </p:txBody>
      </p:sp>
    </p:spTree>
    <p:extLst>
      <p:ext uri="{BB962C8B-B14F-4D97-AF65-F5344CB8AC3E}">
        <p14:creationId xmlns:p14="http://schemas.microsoft.com/office/powerpoint/2010/main" val="3537982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dirty="0"/>
              <a:t>大</a:t>
            </a:r>
            <a:r>
              <a:rPr lang="zh-CN" altLang="en-US" dirty="0" smtClean="0"/>
              <a:t>数据的</a:t>
            </a:r>
            <a:r>
              <a:rPr lang="zh-CN" altLang="en-US" dirty="0"/>
              <a:t>威力</a:t>
            </a:r>
            <a:endParaRPr lang="en-US" altLang="zh-CN" dirty="0" smtClean="0"/>
          </a:p>
          <a:p>
            <a:r>
              <a:rPr lang="zh-CN" altLang="en-US" dirty="0"/>
              <a:t>大</a:t>
            </a:r>
            <a:r>
              <a:rPr lang="zh-CN" altLang="en-US" dirty="0" smtClean="0"/>
              <a:t>数据的处理框架</a:t>
            </a:r>
            <a:endParaRPr lang="en-US" altLang="zh-CN" dirty="0" smtClean="0"/>
          </a:p>
          <a:p>
            <a:r>
              <a:rPr lang="zh-CN" altLang="en-US" dirty="0" smtClean="0"/>
              <a:t>常用分析方法</a:t>
            </a:r>
            <a:endParaRPr lang="en-US" altLang="zh-CN" dirty="0" smtClean="0"/>
          </a:p>
          <a:p>
            <a:r>
              <a:rPr lang="zh-CN" altLang="en-US" dirty="0"/>
              <a:t>大</a:t>
            </a:r>
            <a:r>
              <a:rPr lang="zh-CN" altLang="en-US" dirty="0" smtClean="0"/>
              <a:t>数据的应用</a:t>
            </a:r>
            <a:endParaRPr lang="en-US" altLang="zh-CN" dirty="0" smtClean="0"/>
          </a:p>
          <a:p>
            <a:r>
              <a:rPr lang="zh-CN" altLang="en-US" b="1" dirty="0" smtClean="0"/>
              <a:t>工业大数据</a:t>
            </a:r>
            <a:endParaRPr lang="en-US" altLang="zh-CN" b="1"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25</a:t>
            </a:fld>
            <a:endParaRPr lang="zh-CN" altLang="en-US"/>
          </a:p>
        </p:txBody>
      </p:sp>
    </p:spTree>
    <p:extLst>
      <p:ext uri="{BB962C8B-B14F-4D97-AF65-F5344CB8AC3E}">
        <p14:creationId xmlns:p14="http://schemas.microsoft.com/office/powerpoint/2010/main" val="3076772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2"/>
          <p:cNvSpPr>
            <a:spLocks noChangeArrowheads="1"/>
          </p:cNvSpPr>
          <p:nvPr/>
        </p:nvSpPr>
        <p:spPr bwMode="auto">
          <a:xfrm>
            <a:off x="1703390" y="428628"/>
            <a:ext cx="51846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b="1" dirty="0">
                <a:solidFill>
                  <a:srgbClr val="000000"/>
                </a:solidFill>
                <a:latin typeface="微软雅黑" pitchFamily="34" charset="-122"/>
                <a:ea typeface="微软雅黑" pitchFamily="34" charset="-122"/>
              </a:rPr>
              <a:t>大数据的应用</a:t>
            </a:r>
          </a:p>
        </p:txBody>
      </p:sp>
      <p:sp>
        <p:nvSpPr>
          <p:cNvPr id="6" name="Rectangle 5"/>
          <p:cNvSpPr/>
          <p:nvPr/>
        </p:nvSpPr>
        <p:spPr>
          <a:xfrm>
            <a:off x="1393370" y="1772816"/>
            <a:ext cx="9579429" cy="4819781"/>
          </a:xfrm>
          <a:prstGeom prst="rect">
            <a:avLst/>
          </a:prstGeom>
        </p:spPr>
        <p:txBody>
          <a:bodyPr wrap="square">
            <a:spAutoFit/>
          </a:bodyPr>
          <a:lstStyle/>
          <a:p>
            <a:pPr marL="363538" lvl="1" indent="-363538">
              <a:lnSpc>
                <a:spcPct val="120000"/>
              </a:lnSpc>
              <a:spcBef>
                <a:spcPct val="20000"/>
              </a:spcBef>
              <a:buClr>
                <a:srgbClr val="FF3300"/>
              </a:buClr>
              <a:buFont typeface="Wingdings" pitchFamily="2" charset="2"/>
              <a:buChar char="o"/>
            </a:pPr>
            <a:r>
              <a:rPr lang="zh-CN" altLang="zh-CN" sz="3200" kern="0" dirty="0">
                <a:solidFill>
                  <a:srgbClr val="000000"/>
                </a:solidFill>
                <a:latin typeface="微软雅黑" pitchFamily="34" charset="-122"/>
                <a:ea typeface="微软雅黑" pitchFamily="34" charset="-122"/>
              </a:rPr>
              <a:t>社交</a:t>
            </a:r>
            <a:r>
              <a:rPr lang="zh-CN" altLang="zh-CN" sz="3200" kern="0" dirty="0" smtClean="0">
                <a:solidFill>
                  <a:srgbClr val="000000"/>
                </a:solidFill>
                <a:latin typeface="微软雅黑" pitchFamily="34" charset="-122"/>
                <a:ea typeface="微软雅黑" pitchFamily="34" charset="-122"/>
              </a:rPr>
              <a:t>媒体</a:t>
            </a:r>
            <a:endParaRPr lang="en-US" altLang="zh-CN" sz="3200" kern="0" dirty="0" smtClean="0">
              <a:solidFill>
                <a:srgbClr val="000000"/>
              </a:solidFill>
              <a:latin typeface="微软雅黑" pitchFamily="34" charset="-122"/>
              <a:ea typeface="微软雅黑" pitchFamily="34" charset="-122"/>
            </a:endParaRPr>
          </a:p>
          <a:p>
            <a:pPr marL="363538" lvl="1" indent="-363538">
              <a:lnSpc>
                <a:spcPct val="120000"/>
              </a:lnSpc>
              <a:spcBef>
                <a:spcPct val="20000"/>
              </a:spcBef>
              <a:buClr>
                <a:srgbClr val="FF3300"/>
              </a:buClr>
              <a:buFont typeface="Wingdings" pitchFamily="2" charset="2"/>
              <a:buChar char="o"/>
            </a:pPr>
            <a:r>
              <a:rPr lang="zh-CN" altLang="en-US" sz="3200" kern="0" dirty="0" smtClean="0">
                <a:solidFill>
                  <a:srgbClr val="000000"/>
                </a:solidFill>
                <a:latin typeface="微软雅黑" pitchFamily="34" charset="-122"/>
                <a:ea typeface="微软雅黑" pitchFamily="34" charset="-122"/>
              </a:rPr>
              <a:t>电子商务</a:t>
            </a:r>
            <a:endParaRPr lang="en-US" altLang="zh-CN" sz="3200" kern="0" dirty="0">
              <a:solidFill>
                <a:srgbClr val="000000"/>
              </a:solidFill>
              <a:latin typeface="微软雅黑" pitchFamily="34" charset="-122"/>
              <a:ea typeface="微软雅黑" pitchFamily="34" charset="-122"/>
            </a:endParaRPr>
          </a:p>
          <a:p>
            <a:pPr marL="363538" lvl="1" indent="-363538">
              <a:lnSpc>
                <a:spcPct val="120000"/>
              </a:lnSpc>
              <a:spcBef>
                <a:spcPct val="20000"/>
              </a:spcBef>
              <a:buClr>
                <a:srgbClr val="FF3300"/>
              </a:buClr>
              <a:buFont typeface="Wingdings" pitchFamily="2" charset="2"/>
              <a:buChar char="o"/>
            </a:pPr>
            <a:r>
              <a:rPr lang="zh-CN" altLang="en-US" sz="3200" kern="0" dirty="0" smtClean="0">
                <a:solidFill>
                  <a:srgbClr val="000000"/>
                </a:solidFill>
                <a:latin typeface="微软雅黑" pitchFamily="34" charset="-122"/>
                <a:ea typeface="微软雅黑" pitchFamily="34" charset="-122"/>
              </a:rPr>
              <a:t>金融</a:t>
            </a:r>
            <a:endParaRPr lang="en-US" altLang="zh-CN" sz="3200" kern="0" dirty="0">
              <a:solidFill>
                <a:srgbClr val="000000"/>
              </a:solidFill>
              <a:latin typeface="微软雅黑" pitchFamily="34" charset="-122"/>
              <a:ea typeface="微软雅黑" pitchFamily="34" charset="-122"/>
            </a:endParaRPr>
          </a:p>
          <a:p>
            <a:pPr marL="363538" lvl="1" indent="-363538">
              <a:lnSpc>
                <a:spcPct val="120000"/>
              </a:lnSpc>
              <a:spcBef>
                <a:spcPct val="20000"/>
              </a:spcBef>
              <a:buClr>
                <a:srgbClr val="FF3300"/>
              </a:buClr>
              <a:buFont typeface="Wingdings" pitchFamily="2" charset="2"/>
              <a:buChar char="o"/>
            </a:pPr>
            <a:r>
              <a:rPr lang="zh-CN" altLang="en-US" sz="3200" kern="0" dirty="0">
                <a:solidFill>
                  <a:srgbClr val="000000"/>
                </a:solidFill>
                <a:latin typeface="微软雅黑" pitchFamily="34" charset="-122"/>
                <a:ea typeface="微软雅黑" pitchFamily="34" charset="-122"/>
              </a:rPr>
              <a:t>健康</a:t>
            </a:r>
            <a:r>
              <a:rPr lang="zh-CN" altLang="en-US" sz="3200" kern="0" dirty="0" smtClean="0">
                <a:solidFill>
                  <a:srgbClr val="000000"/>
                </a:solidFill>
                <a:latin typeface="微软雅黑" pitchFamily="34" charset="-122"/>
                <a:ea typeface="微软雅黑" pitchFamily="34" charset="-122"/>
              </a:rPr>
              <a:t>医疗</a:t>
            </a:r>
            <a:endParaRPr lang="en-US" altLang="zh-CN" sz="3200" kern="0" dirty="0" smtClean="0">
              <a:solidFill>
                <a:srgbClr val="000000"/>
              </a:solidFill>
              <a:latin typeface="微软雅黑" pitchFamily="34" charset="-122"/>
              <a:ea typeface="微软雅黑" pitchFamily="34" charset="-122"/>
            </a:endParaRPr>
          </a:p>
          <a:p>
            <a:pPr marL="363538" lvl="1" indent="-363538">
              <a:lnSpc>
                <a:spcPct val="120000"/>
              </a:lnSpc>
              <a:spcBef>
                <a:spcPct val="20000"/>
              </a:spcBef>
              <a:buClr>
                <a:srgbClr val="FF3300"/>
              </a:buClr>
              <a:buFont typeface="Wingdings" pitchFamily="2" charset="2"/>
              <a:buChar char="o"/>
            </a:pPr>
            <a:r>
              <a:rPr lang="zh-CN" altLang="en-US" sz="3200" kern="0" dirty="0" smtClean="0">
                <a:solidFill>
                  <a:srgbClr val="000000"/>
                </a:solidFill>
                <a:latin typeface="微软雅黑" pitchFamily="34" charset="-122"/>
                <a:ea typeface="微软雅黑" pitchFamily="34" charset="-122"/>
              </a:rPr>
              <a:t>电力</a:t>
            </a:r>
            <a:endParaRPr lang="en-US" altLang="zh-CN" sz="3200" kern="0" dirty="0" smtClean="0">
              <a:solidFill>
                <a:srgbClr val="000000"/>
              </a:solidFill>
              <a:latin typeface="微软雅黑" pitchFamily="34" charset="-122"/>
              <a:ea typeface="微软雅黑" pitchFamily="34" charset="-122"/>
            </a:endParaRPr>
          </a:p>
          <a:p>
            <a:pPr marL="363538" lvl="1" indent="-363538">
              <a:lnSpc>
                <a:spcPct val="120000"/>
              </a:lnSpc>
              <a:spcBef>
                <a:spcPct val="20000"/>
              </a:spcBef>
              <a:buClr>
                <a:srgbClr val="FF3300"/>
              </a:buClr>
              <a:buFont typeface="Wingdings" pitchFamily="2" charset="2"/>
              <a:buChar char="o"/>
            </a:pPr>
            <a:r>
              <a:rPr lang="zh-CN" altLang="en-US" sz="3200" kern="0" dirty="0" smtClean="0">
                <a:solidFill>
                  <a:srgbClr val="000000"/>
                </a:solidFill>
                <a:latin typeface="微软雅黑" pitchFamily="34" charset="-122"/>
                <a:ea typeface="微软雅黑" pitchFamily="34" charset="-122"/>
              </a:rPr>
              <a:t>交通</a:t>
            </a:r>
            <a:endParaRPr lang="en-US" altLang="zh-CN" sz="3200" kern="0" dirty="0" smtClean="0">
              <a:solidFill>
                <a:srgbClr val="000000"/>
              </a:solidFill>
              <a:latin typeface="微软雅黑" pitchFamily="34" charset="-122"/>
              <a:ea typeface="微软雅黑" pitchFamily="34" charset="-122"/>
            </a:endParaRPr>
          </a:p>
          <a:p>
            <a:pPr marL="363538" lvl="1" indent="-363538">
              <a:lnSpc>
                <a:spcPct val="120000"/>
              </a:lnSpc>
              <a:spcBef>
                <a:spcPct val="20000"/>
              </a:spcBef>
              <a:buClr>
                <a:srgbClr val="FF3300"/>
              </a:buClr>
              <a:buFont typeface="Wingdings" pitchFamily="2" charset="2"/>
              <a:buChar char="o"/>
            </a:pPr>
            <a:r>
              <a:rPr lang="zh-CN" altLang="en-US" sz="3200" kern="0" dirty="0" smtClean="0">
                <a:solidFill>
                  <a:srgbClr val="000000"/>
                </a:solidFill>
                <a:latin typeface="微软雅黑" pitchFamily="34" charset="-122"/>
                <a:ea typeface="微软雅黑" pitchFamily="34" charset="-122"/>
              </a:rPr>
              <a:t>电子政务</a:t>
            </a:r>
            <a:endParaRPr lang="zh-CN" altLang="en-US" sz="2800" dirty="0">
              <a:solidFill>
                <a:srgbClr val="FF0000"/>
              </a:solidFill>
            </a:endParaRPr>
          </a:p>
        </p:txBody>
      </p:sp>
      <p:sp>
        <p:nvSpPr>
          <p:cNvPr id="4" name="灯片编号占位符 3"/>
          <p:cNvSpPr>
            <a:spLocks noGrp="1"/>
          </p:cNvSpPr>
          <p:nvPr>
            <p:ph type="sldNum" sz="quarter" idx="12"/>
          </p:nvPr>
        </p:nvSpPr>
        <p:spPr/>
        <p:txBody>
          <a:bodyPr/>
          <a:lstStyle/>
          <a:p>
            <a:fld id="{37C2EA07-9005-44A4-AD36-5C14C6B8AD7E}" type="slidenum">
              <a:rPr lang="zh-CN" altLang="en-US" smtClean="0"/>
              <a:t>26</a:t>
            </a:fld>
            <a:endParaRPr lang="zh-CN" altLang="en-US"/>
          </a:p>
        </p:txBody>
      </p:sp>
    </p:spTree>
    <p:extLst>
      <p:ext uri="{BB962C8B-B14F-4D97-AF65-F5344CB8AC3E}">
        <p14:creationId xmlns:p14="http://schemas.microsoft.com/office/powerpoint/2010/main" val="821320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6" name="矩形 5"/>
          <p:cNvSpPr/>
          <p:nvPr/>
        </p:nvSpPr>
        <p:spPr>
          <a:xfrm>
            <a:off x="1850572" y="2577797"/>
            <a:ext cx="6096000" cy="3139321"/>
          </a:xfrm>
          <a:prstGeom prst="rect">
            <a:avLst/>
          </a:prstGeom>
        </p:spPr>
        <p:txBody>
          <a:bodyPr>
            <a:spAutoFit/>
          </a:bodyPr>
          <a:lstStyle/>
          <a:p>
            <a:r>
              <a:rPr lang="zh-CN" altLang="en-US" dirty="0" smtClean="0"/>
              <a:t>大数据的必要性</a:t>
            </a:r>
          </a:p>
          <a:p>
            <a:r>
              <a:rPr lang="zh-CN" altLang="en-US" dirty="0" smtClean="0"/>
              <a:t>大数据已经证明了效果提升</a:t>
            </a:r>
          </a:p>
          <a:p>
            <a:r>
              <a:rPr lang="zh-CN" altLang="en-US" dirty="0" smtClean="0"/>
              <a:t>图像， 语音领域， 公开竞赛</a:t>
            </a:r>
          </a:p>
          <a:p>
            <a:r>
              <a:rPr lang="zh-CN" altLang="en-US" dirty="0" smtClean="0"/>
              <a:t>广告点击</a:t>
            </a:r>
          </a:p>
          <a:p>
            <a:r>
              <a:rPr lang="zh-CN" altLang="en-US" dirty="0" smtClean="0"/>
              <a:t>自然语言理解（小范围）</a:t>
            </a:r>
          </a:p>
          <a:p>
            <a:r>
              <a:rPr lang="zh-CN" altLang="en-US" dirty="0" smtClean="0"/>
              <a:t>解决真实场景问题需要大数据</a:t>
            </a:r>
          </a:p>
          <a:p>
            <a:r>
              <a:rPr lang="zh-CN" altLang="en-US" dirty="0" smtClean="0"/>
              <a:t>行为预估</a:t>
            </a:r>
          </a:p>
          <a:p>
            <a:r>
              <a:rPr lang="zh-CN" altLang="en-US" dirty="0" smtClean="0"/>
              <a:t>获取， 分析， 预测</a:t>
            </a:r>
          </a:p>
          <a:p>
            <a:r>
              <a:rPr lang="zh-CN" altLang="en-US" dirty="0" smtClean="0"/>
              <a:t>人机交互</a:t>
            </a:r>
          </a:p>
          <a:p>
            <a:r>
              <a:rPr lang="zh-CN" altLang="en-US" dirty="0" smtClean="0"/>
              <a:t>识别， 理解， 反馈</a:t>
            </a:r>
          </a:p>
          <a:p>
            <a:r>
              <a:rPr lang="zh-CN" altLang="en-US" dirty="0" smtClean="0"/>
              <a:t>智能控制</a:t>
            </a:r>
            <a:endParaRPr lang="zh-CN" altLang="en-US"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27</a:t>
            </a:fld>
            <a:endParaRPr lang="zh-CN" altLang="en-US"/>
          </a:p>
        </p:txBody>
      </p:sp>
    </p:spTree>
    <p:extLst>
      <p:ext uri="{BB962C8B-B14F-4D97-AF65-F5344CB8AC3E}">
        <p14:creationId xmlns:p14="http://schemas.microsoft.com/office/powerpoint/2010/main" val="892254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a:t>大数据不仅来源于谷歌、百度等厂商，工业领域也在源源不断地产生数据，其规模可能比网络服务厂商还大。飞机汽轮机压缩器叶片的监控数据为</a:t>
            </a:r>
            <a:r>
              <a:rPr lang="en-US" altLang="zh-CN" dirty="0"/>
              <a:t>588GB/</a:t>
            </a:r>
            <a:r>
              <a:rPr lang="zh-CN" altLang="en-US" dirty="0"/>
              <a:t>天，是世界最大的微博公司（</a:t>
            </a:r>
            <a:r>
              <a:rPr lang="en-US" altLang="zh-CN" dirty="0"/>
              <a:t>Twitter</a:t>
            </a:r>
            <a:r>
              <a:rPr lang="zh-CN" altLang="en-US" dirty="0"/>
              <a:t>）每天产生数据（</a:t>
            </a:r>
            <a:r>
              <a:rPr lang="en-US" altLang="zh-CN" dirty="0"/>
              <a:t>80GB</a:t>
            </a:r>
            <a:r>
              <a:rPr lang="zh-CN" altLang="en-US" dirty="0"/>
              <a:t>）的</a:t>
            </a:r>
            <a:r>
              <a:rPr lang="en-US" altLang="zh-CN" dirty="0"/>
              <a:t>7</a:t>
            </a:r>
            <a:r>
              <a:rPr lang="zh-CN" altLang="en-US" dirty="0"/>
              <a:t>倍。制造业是数据分析的广阔天地，应充分挖掘工业领域大数据的价值。</a:t>
            </a:r>
          </a:p>
          <a:p>
            <a:r>
              <a:rPr lang="zh-CN" altLang="en-US" dirty="0"/>
              <a:t>“数据量大”是存储、分析大数据的一个难关，但不是最大的挑战。比数据量大更难应对的是数据的多样性、实时性和不确定性。而判断一个数据集是否有价值也是很困难的事，也许今天认为没有价值的数据将来会找到很大的价值。因此，我们应关注的并不是</a:t>
            </a:r>
            <a:r>
              <a:rPr lang="en-US" altLang="zh-CN" dirty="0"/>
              <a:t>PB</a:t>
            </a:r>
            <a:r>
              <a:rPr lang="zh-CN" altLang="en-US" dirty="0"/>
              <a:t>级或</a:t>
            </a:r>
            <a:r>
              <a:rPr lang="en-US" altLang="zh-CN" dirty="0"/>
              <a:t>EB</a:t>
            </a:r>
            <a:r>
              <a:rPr lang="zh-CN" altLang="en-US" dirty="0"/>
              <a:t>级的数据，而是从巨量模态多样、真伪难辨的数据中及时获得价值的“能力”。</a:t>
            </a:r>
          </a:p>
        </p:txBody>
      </p:sp>
      <p:sp>
        <p:nvSpPr>
          <p:cNvPr id="5" name="灯片编号占位符 4"/>
          <p:cNvSpPr>
            <a:spLocks noGrp="1"/>
          </p:cNvSpPr>
          <p:nvPr>
            <p:ph type="sldNum" sz="quarter" idx="12"/>
          </p:nvPr>
        </p:nvSpPr>
        <p:spPr/>
        <p:txBody>
          <a:bodyPr/>
          <a:lstStyle/>
          <a:p>
            <a:fld id="{37C2EA07-9005-44A4-AD36-5C14C6B8AD7E}" type="slidenum">
              <a:rPr lang="zh-CN" altLang="en-US" smtClean="0"/>
              <a:t>28</a:t>
            </a:fld>
            <a:endParaRPr lang="zh-CN" altLang="en-US"/>
          </a:p>
        </p:txBody>
      </p:sp>
    </p:spTree>
    <p:extLst>
      <p:ext uri="{BB962C8B-B14F-4D97-AF65-F5344CB8AC3E}">
        <p14:creationId xmlns:p14="http://schemas.microsoft.com/office/powerpoint/2010/main" val="507609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b="1" dirty="0"/>
              <a:t>塔吉特百货孕妇营销分析，</a:t>
            </a:r>
            <a:r>
              <a:rPr lang="en-US" altLang="zh-CN" dirty="0"/>
              <a:t>2002</a:t>
            </a:r>
            <a:r>
              <a:rPr lang="zh-CN" altLang="en-US" dirty="0"/>
              <a:t>年</a:t>
            </a:r>
            <a:endParaRPr lang="en-US" altLang="zh-CN" dirty="0"/>
          </a:p>
          <a:p>
            <a:pPr>
              <a:buFont typeface="Wingdings" panose="05000000000000000000" pitchFamily="2" charset="2"/>
              <a:buChar char="p"/>
            </a:pPr>
            <a:endParaRPr lang="zh-CN" altLang="en-US" sz="1100" dirty="0" smtClean="0"/>
          </a:p>
          <a:p>
            <a:pPr>
              <a:buFont typeface="Wingdings" panose="05000000000000000000" pitchFamily="2" charset="2"/>
              <a:buChar char="p"/>
            </a:pPr>
            <a:r>
              <a:rPr lang="zh-CN" altLang="en-US" b="1" dirty="0"/>
              <a:t>谷歌预测流感，</a:t>
            </a:r>
            <a:r>
              <a:rPr lang="en-US" altLang="zh-CN" dirty="0"/>
              <a:t>2009</a:t>
            </a:r>
            <a:r>
              <a:rPr lang="zh-CN" altLang="en-US" dirty="0"/>
              <a:t>年</a:t>
            </a:r>
            <a:endParaRPr lang="en-US" altLang="zh-CN" dirty="0"/>
          </a:p>
          <a:p>
            <a:pPr>
              <a:buFont typeface="Wingdings" panose="05000000000000000000" pitchFamily="2" charset="2"/>
              <a:buChar char="p"/>
            </a:pPr>
            <a:endParaRPr lang="en-US" altLang="zh-CN" sz="1100" dirty="0" smtClean="0"/>
          </a:p>
          <a:p>
            <a:pPr>
              <a:buFont typeface="Wingdings" panose="05000000000000000000" pitchFamily="2" charset="2"/>
              <a:buChar char="p"/>
            </a:pPr>
            <a:r>
              <a:rPr lang="zh-CN" altLang="en-US" b="1" dirty="0"/>
              <a:t>奥巴马大选连任成功，</a:t>
            </a:r>
            <a:r>
              <a:rPr lang="en-US" altLang="zh-CN" dirty="0"/>
              <a:t>2012</a:t>
            </a:r>
            <a:r>
              <a:rPr lang="zh-CN" altLang="en-US" dirty="0"/>
              <a:t>年</a:t>
            </a:r>
            <a:endParaRPr lang="en-US" altLang="zh-CN" dirty="0"/>
          </a:p>
          <a:p>
            <a:pPr>
              <a:buFont typeface="Wingdings" panose="05000000000000000000" pitchFamily="2" charset="2"/>
              <a:buChar char="p"/>
            </a:pPr>
            <a:endParaRPr lang="en-US" altLang="zh-CN" sz="1100" dirty="0" smtClean="0"/>
          </a:p>
          <a:p>
            <a:pPr>
              <a:buFont typeface="Wingdings" panose="05000000000000000000" pitchFamily="2" charset="2"/>
              <a:buChar char="p"/>
            </a:pPr>
            <a:r>
              <a:rPr lang="zh-CN" altLang="en-US" b="1" dirty="0"/>
              <a:t>微软大数据成功预测奥斯卡</a:t>
            </a:r>
            <a:r>
              <a:rPr lang="en-US" altLang="zh-CN" b="1" dirty="0"/>
              <a:t>21</a:t>
            </a:r>
            <a:r>
              <a:rPr lang="zh-CN" altLang="en-US" b="1" dirty="0"/>
              <a:t>项大奖，</a:t>
            </a:r>
            <a:r>
              <a:rPr lang="en-US" altLang="zh-CN" dirty="0"/>
              <a:t>2013</a:t>
            </a:r>
            <a:r>
              <a:rPr lang="zh-CN" altLang="en-US" dirty="0"/>
              <a:t>年</a:t>
            </a:r>
            <a:endParaRPr lang="en-US" altLang="zh-CN" dirty="0"/>
          </a:p>
          <a:p>
            <a:endParaRPr lang="zh-CN" altLang="en-US"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29</a:t>
            </a:fld>
            <a:endParaRPr lang="zh-CN" altLang="en-US"/>
          </a:p>
        </p:txBody>
      </p:sp>
    </p:spTree>
    <p:extLst>
      <p:ext uri="{BB962C8B-B14F-4D97-AF65-F5344CB8AC3E}">
        <p14:creationId xmlns:p14="http://schemas.microsoft.com/office/powerpoint/2010/main" val="1583009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a:spLocks noChangeArrowheads="1"/>
          </p:cNvSpPr>
          <p:nvPr/>
        </p:nvSpPr>
        <p:spPr bwMode="auto">
          <a:xfrm>
            <a:off x="1703390" y="428627"/>
            <a:ext cx="38266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000000"/>
                </a:solidFill>
                <a:latin typeface="微软雅黑" pitchFamily="34" charset="-122"/>
                <a:ea typeface="微软雅黑" pitchFamily="34" charset="-122"/>
              </a:rPr>
              <a:t>What is Big Data?</a:t>
            </a:r>
            <a:endParaRPr lang="zh-CN" altLang="en-US" sz="3200" b="1" dirty="0">
              <a:solidFill>
                <a:srgbClr val="000000"/>
              </a:solidFill>
              <a:latin typeface="微软雅黑" pitchFamily="34" charset="-122"/>
              <a:ea typeface="微软雅黑" pitchFamily="34" charset="-122"/>
            </a:endParaRPr>
          </a:p>
        </p:txBody>
      </p:sp>
      <p:sp>
        <p:nvSpPr>
          <p:cNvPr id="3" name="Rectangle 2"/>
          <p:cNvSpPr/>
          <p:nvPr/>
        </p:nvSpPr>
        <p:spPr>
          <a:xfrm>
            <a:off x="1905000" y="1295401"/>
            <a:ext cx="8229600" cy="5558445"/>
          </a:xfrm>
          <a:prstGeom prst="rect">
            <a:avLst/>
          </a:prstGeom>
        </p:spPr>
        <p:txBody>
          <a:bodyPr wrap="square">
            <a:spAutoFit/>
          </a:bodyPr>
          <a:lstStyle/>
          <a:p>
            <a:pPr marL="363538" indent="-363538">
              <a:lnSpc>
                <a:spcPct val="120000"/>
              </a:lnSpc>
              <a:spcBef>
                <a:spcPct val="20000"/>
              </a:spcBef>
              <a:buClr>
                <a:srgbClr val="FF3300"/>
              </a:buClr>
              <a:buFont typeface="Wingdings" pitchFamily="2" charset="2"/>
              <a:buChar char="o"/>
            </a:pPr>
            <a:r>
              <a:rPr lang="en-US" altLang="zh-CN" sz="3000" kern="0" dirty="0">
                <a:solidFill>
                  <a:srgbClr val="000000"/>
                </a:solidFill>
                <a:latin typeface="微软雅黑" pitchFamily="34" charset="-122"/>
                <a:ea typeface="微软雅黑" pitchFamily="34" charset="-122"/>
              </a:rPr>
              <a:t>Wiki: </a:t>
            </a:r>
            <a:r>
              <a:rPr lang="en-US" altLang="zh-CN" sz="2400" kern="0" dirty="0">
                <a:solidFill>
                  <a:srgbClr val="000000"/>
                </a:solidFill>
                <a:latin typeface="微软雅黑" pitchFamily="34" charset="-122"/>
                <a:ea typeface="微软雅黑" pitchFamily="34" charset="-122"/>
              </a:rPr>
              <a:t>Big data is the term for a collection of data sets so large and complex that it becomes difficult to process using on-hand database management tools or traditional data processing applications.</a:t>
            </a:r>
          </a:p>
          <a:p>
            <a:pPr marL="363538" indent="-363538">
              <a:lnSpc>
                <a:spcPct val="120000"/>
              </a:lnSpc>
              <a:spcBef>
                <a:spcPct val="20000"/>
              </a:spcBef>
              <a:buClr>
                <a:srgbClr val="FF3300"/>
              </a:buClr>
              <a:buFont typeface="Wingdings" pitchFamily="2" charset="2"/>
              <a:buChar char="o"/>
            </a:pPr>
            <a:endParaRPr lang="en-US" altLang="zh-CN" sz="2400" kern="0" dirty="0">
              <a:solidFill>
                <a:srgbClr val="000000"/>
              </a:solidFill>
              <a:latin typeface="微软雅黑" pitchFamily="34" charset="-122"/>
              <a:ea typeface="微软雅黑" pitchFamily="34" charset="-122"/>
            </a:endParaRPr>
          </a:p>
          <a:p>
            <a:pPr marL="363538" indent="-363538">
              <a:lnSpc>
                <a:spcPct val="120000"/>
              </a:lnSpc>
              <a:spcBef>
                <a:spcPct val="20000"/>
              </a:spcBef>
              <a:buClr>
                <a:srgbClr val="FF3300"/>
              </a:buClr>
              <a:buFont typeface="Wingdings" pitchFamily="2" charset="2"/>
              <a:buChar char="o"/>
            </a:pPr>
            <a:r>
              <a:rPr lang="en-US" altLang="zh-CN" sz="3000" kern="0" dirty="0">
                <a:solidFill>
                  <a:srgbClr val="000000"/>
                </a:solidFill>
                <a:latin typeface="微软雅黑" pitchFamily="34" charset="-122"/>
                <a:ea typeface="微软雅黑" pitchFamily="34" charset="-122"/>
              </a:rPr>
              <a:t>IDC: </a:t>
            </a:r>
            <a:r>
              <a:rPr lang="en-US" altLang="zh-CN" sz="2400" kern="0" dirty="0">
                <a:solidFill>
                  <a:srgbClr val="000000"/>
                </a:solidFill>
                <a:latin typeface="微软雅黑" pitchFamily="34" charset="-122"/>
                <a:ea typeface="微软雅黑" pitchFamily="34" charset="-122"/>
              </a:rPr>
              <a:t>Big data technologies describe a new generation of technologies and architectures, designed to economically extract value from very large volumes of a wide variety of data, by enabling high-velocity capture, discovery, and/or analysis</a:t>
            </a:r>
          </a:p>
          <a:p>
            <a:pPr marL="363538" indent="-363538">
              <a:lnSpc>
                <a:spcPct val="120000"/>
              </a:lnSpc>
              <a:spcBef>
                <a:spcPct val="20000"/>
              </a:spcBef>
              <a:buClr>
                <a:srgbClr val="FF3300"/>
              </a:buClr>
              <a:buFont typeface="Wingdings" pitchFamily="2" charset="2"/>
              <a:buChar char="o"/>
            </a:pPr>
            <a:endParaRPr lang="en-US" altLang="zh-CN" sz="3000" kern="0" dirty="0">
              <a:solidFill>
                <a:srgbClr val="000000"/>
              </a:solidFill>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37C2EA07-9005-44A4-AD36-5C14C6B8AD7E}" type="slidenum">
              <a:rPr lang="zh-CN" altLang="en-US" smtClean="0"/>
              <a:t>3</a:t>
            </a:fld>
            <a:endParaRPr lang="zh-CN" altLang="en-US"/>
          </a:p>
        </p:txBody>
      </p:sp>
    </p:spTree>
    <p:extLst>
      <p:ext uri="{BB962C8B-B14F-4D97-AF65-F5344CB8AC3E}">
        <p14:creationId xmlns:p14="http://schemas.microsoft.com/office/powerpoint/2010/main" val="3255889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5"/>
          <p:cNvSpPr/>
          <p:nvPr/>
        </p:nvSpPr>
        <p:spPr>
          <a:xfrm>
            <a:off x="2078561" y="4503896"/>
            <a:ext cx="3352787" cy="501637"/>
          </a:xfrm>
          <a:prstGeom prst="rect">
            <a:avLst/>
          </a:prstGeom>
          <a:blipFill>
            <a:blip r:embed="rId3" cstate="print"/>
            <a:stretch>
              <a:fillRect/>
            </a:stretch>
          </a:blipFill>
        </p:spPr>
        <p:txBody>
          <a:bodyPr wrap="square" lIns="0" tIns="0" rIns="0" bIns="0" rtlCol="0">
            <a:noAutofit/>
          </a:bodyPr>
          <a:lstStyle/>
          <a:p>
            <a:endParaRPr/>
          </a:p>
        </p:txBody>
      </p:sp>
      <p:sp>
        <p:nvSpPr>
          <p:cNvPr id="2" name="object 2"/>
          <p:cNvSpPr/>
          <p:nvPr/>
        </p:nvSpPr>
        <p:spPr>
          <a:xfrm>
            <a:off x="1981200" y="1143000"/>
            <a:ext cx="8229600" cy="0"/>
          </a:xfrm>
          <a:custGeom>
            <a:avLst/>
            <a:gdLst/>
            <a:ahLst/>
            <a:cxnLst/>
            <a:rect l="l" t="t" r="r" b="b"/>
            <a:pathLst>
              <a:path w="8229600">
                <a:moveTo>
                  <a:pt x="0" y="0"/>
                </a:moveTo>
                <a:lnTo>
                  <a:pt x="8229600" y="0"/>
                </a:lnTo>
              </a:path>
            </a:pathLst>
          </a:custGeom>
          <a:ln w="12700">
            <a:solidFill>
              <a:srgbClr val="9FB8CD"/>
            </a:solidFill>
            <a:prstDash val="dash"/>
          </a:ln>
        </p:spPr>
        <p:txBody>
          <a:bodyPr wrap="square" lIns="0" tIns="0" rIns="0" bIns="0" rtlCol="0">
            <a:noAutofit/>
          </a:bodyPr>
          <a:lstStyle/>
          <a:p>
            <a:endParaRPr/>
          </a:p>
        </p:txBody>
      </p:sp>
      <p:sp>
        <p:nvSpPr>
          <p:cNvPr id="4" name="object 4"/>
          <p:cNvSpPr txBox="1"/>
          <p:nvPr/>
        </p:nvSpPr>
        <p:spPr>
          <a:xfrm>
            <a:off x="2102775" y="450476"/>
            <a:ext cx="2466975" cy="500380"/>
          </a:xfrm>
          <a:prstGeom prst="rect">
            <a:avLst/>
          </a:prstGeom>
        </p:spPr>
        <p:txBody>
          <a:bodyPr vert="horz" wrap="square" lIns="0" tIns="0" rIns="0" bIns="0" rtlCol="0">
            <a:noAutofit/>
          </a:bodyPr>
          <a:lstStyle/>
          <a:p>
            <a:pPr marL="12700"/>
            <a:r>
              <a:rPr sz="3200" b="1" dirty="0">
                <a:solidFill>
                  <a:srgbClr val="464653"/>
                </a:solidFill>
                <a:latin typeface="Microsoft YaHei UI"/>
                <a:cs typeface="Microsoft YaHei UI"/>
              </a:rPr>
              <a:t>大数据的特点</a:t>
            </a:r>
            <a:endParaRPr sz="3200">
              <a:latin typeface="Microsoft YaHei UI"/>
              <a:cs typeface="Microsoft YaHei UI"/>
            </a:endParaRPr>
          </a:p>
        </p:txBody>
      </p:sp>
      <p:sp>
        <p:nvSpPr>
          <p:cNvPr id="5" name="object 5"/>
          <p:cNvSpPr/>
          <p:nvPr/>
        </p:nvSpPr>
        <p:spPr>
          <a:xfrm>
            <a:off x="2019313" y="2059013"/>
            <a:ext cx="3352787" cy="501637"/>
          </a:xfrm>
          <a:prstGeom prst="rect">
            <a:avLst/>
          </a:prstGeom>
          <a:blipFill>
            <a:blip r:embed="rId3" cstate="print"/>
            <a:stretch>
              <a:fillRect/>
            </a:stretch>
          </a:blipFill>
        </p:spPr>
        <p:txBody>
          <a:bodyPr wrap="square" lIns="0" tIns="0" rIns="0" bIns="0" rtlCol="0">
            <a:noAutofit/>
          </a:bodyPr>
          <a:lstStyle/>
          <a:p>
            <a:endParaRPr/>
          </a:p>
        </p:txBody>
      </p:sp>
      <p:sp>
        <p:nvSpPr>
          <p:cNvPr id="6" name="object 6"/>
          <p:cNvSpPr/>
          <p:nvPr/>
        </p:nvSpPr>
        <p:spPr>
          <a:xfrm>
            <a:off x="1984377" y="2024082"/>
            <a:ext cx="3422612" cy="571500"/>
          </a:xfrm>
          <a:prstGeom prst="rect">
            <a:avLst/>
          </a:prstGeom>
          <a:blipFill>
            <a:blip r:embed="rId4" cstate="print"/>
            <a:stretch>
              <a:fillRect/>
            </a:stretch>
          </a:blipFill>
        </p:spPr>
        <p:txBody>
          <a:bodyPr wrap="square" lIns="0" tIns="0" rIns="0" bIns="0" rtlCol="0">
            <a:noAutofit/>
          </a:bodyPr>
          <a:lstStyle/>
          <a:p>
            <a:endParaRPr/>
          </a:p>
        </p:txBody>
      </p:sp>
      <p:sp>
        <p:nvSpPr>
          <p:cNvPr id="7" name="object 7"/>
          <p:cNvSpPr txBox="1"/>
          <p:nvPr/>
        </p:nvSpPr>
        <p:spPr>
          <a:xfrm>
            <a:off x="2402842" y="2140481"/>
            <a:ext cx="1698625" cy="260985"/>
          </a:xfrm>
          <a:prstGeom prst="rect">
            <a:avLst/>
          </a:prstGeom>
        </p:spPr>
        <p:txBody>
          <a:bodyPr vert="horz" wrap="square" lIns="0" tIns="0" rIns="0" bIns="0" rtlCol="0">
            <a:noAutofit/>
          </a:bodyPr>
          <a:lstStyle/>
          <a:p>
            <a:pPr marL="12700"/>
            <a:r>
              <a:rPr sz="1600" b="1" spc="-15" dirty="0">
                <a:solidFill>
                  <a:srgbClr val="FFFFFF"/>
                </a:solidFill>
                <a:latin typeface="Microsoft YaHei UI"/>
                <a:cs typeface="Microsoft YaHei UI"/>
              </a:rPr>
              <a:t>1</a:t>
            </a:r>
            <a:r>
              <a:rPr sz="1600" b="1" spc="-5" dirty="0">
                <a:solidFill>
                  <a:srgbClr val="FFFFFF"/>
                </a:solidFill>
                <a:latin typeface="Microsoft YaHei UI"/>
                <a:cs typeface="Microsoft YaHei UI"/>
              </a:rPr>
              <a:t>.</a:t>
            </a:r>
            <a:r>
              <a:rPr sz="1600" b="1" spc="-10" dirty="0">
                <a:solidFill>
                  <a:srgbClr val="FFFFFF"/>
                </a:solidFill>
                <a:latin typeface="Microsoft YaHei UI"/>
                <a:cs typeface="Microsoft YaHei UI"/>
              </a:rPr>
              <a:t> </a:t>
            </a:r>
            <a:r>
              <a:rPr sz="1600" b="1" spc="-20" dirty="0">
                <a:solidFill>
                  <a:srgbClr val="FFFFFF"/>
                </a:solidFill>
                <a:latin typeface="Microsoft YaHei UI"/>
                <a:cs typeface="Microsoft YaHei UI"/>
              </a:rPr>
              <a:t>规模性</a:t>
            </a:r>
            <a:r>
              <a:rPr sz="1600" b="1" spc="-105" dirty="0">
                <a:solidFill>
                  <a:srgbClr val="FFFFFF"/>
                </a:solidFill>
                <a:latin typeface="Arial Black"/>
                <a:cs typeface="Arial Black"/>
              </a:rPr>
              <a:t>V</a:t>
            </a:r>
            <a:r>
              <a:rPr sz="1600" b="1" spc="-15" dirty="0">
                <a:solidFill>
                  <a:srgbClr val="FFFFFF"/>
                </a:solidFill>
                <a:latin typeface="Arial Black"/>
                <a:cs typeface="Arial Black"/>
              </a:rPr>
              <a:t>olume</a:t>
            </a:r>
            <a:endParaRPr sz="1600">
              <a:latin typeface="Arial Black"/>
              <a:cs typeface="Arial Black"/>
            </a:endParaRPr>
          </a:p>
        </p:txBody>
      </p:sp>
      <p:sp>
        <p:nvSpPr>
          <p:cNvPr id="8" name="object 8"/>
          <p:cNvSpPr/>
          <p:nvPr/>
        </p:nvSpPr>
        <p:spPr>
          <a:xfrm>
            <a:off x="6438900" y="2059013"/>
            <a:ext cx="3352800" cy="501637"/>
          </a:xfrm>
          <a:prstGeom prst="rect">
            <a:avLst/>
          </a:prstGeom>
          <a:blipFill>
            <a:blip r:embed="rId5" cstate="print"/>
            <a:stretch>
              <a:fillRect/>
            </a:stretch>
          </a:blipFill>
        </p:spPr>
        <p:txBody>
          <a:bodyPr wrap="square" lIns="0" tIns="0" rIns="0" bIns="0" rtlCol="0">
            <a:noAutofit/>
          </a:bodyPr>
          <a:lstStyle/>
          <a:p>
            <a:endParaRPr/>
          </a:p>
        </p:txBody>
      </p:sp>
      <p:sp>
        <p:nvSpPr>
          <p:cNvPr id="9" name="object 9"/>
          <p:cNvSpPr/>
          <p:nvPr/>
        </p:nvSpPr>
        <p:spPr>
          <a:xfrm>
            <a:off x="6403975" y="2024082"/>
            <a:ext cx="3422650" cy="571500"/>
          </a:xfrm>
          <a:prstGeom prst="rect">
            <a:avLst/>
          </a:prstGeom>
          <a:blipFill>
            <a:blip r:embed="rId6" cstate="print"/>
            <a:stretch>
              <a:fillRect/>
            </a:stretch>
          </a:blipFill>
        </p:spPr>
        <p:txBody>
          <a:bodyPr wrap="square" lIns="0" tIns="0" rIns="0" bIns="0" rtlCol="0">
            <a:noAutofit/>
          </a:bodyPr>
          <a:lstStyle/>
          <a:p>
            <a:endParaRPr/>
          </a:p>
        </p:txBody>
      </p:sp>
      <p:sp>
        <p:nvSpPr>
          <p:cNvPr id="10" name="object 10"/>
          <p:cNvSpPr txBox="1"/>
          <p:nvPr/>
        </p:nvSpPr>
        <p:spPr>
          <a:xfrm>
            <a:off x="6689090" y="2134502"/>
            <a:ext cx="1667510" cy="260985"/>
          </a:xfrm>
          <a:prstGeom prst="rect">
            <a:avLst/>
          </a:prstGeom>
        </p:spPr>
        <p:txBody>
          <a:bodyPr vert="horz" wrap="square" lIns="0" tIns="0" rIns="0" bIns="0" rtlCol="0">
            <a:noAutofit/>
          </a:bodyPr>
          <a:lstStyle/>
          <a:p>
            <a:pPr marL="12700"/>
            <a:r>
              <a:rPr sz="1600" b="1" spc="-10" dirty="0">
                <a:solidFill>
                  <a:srgbClr val="FFFFFF"/>
                </a:solidFill>
                <a:latin typeface="Microsoft YaHei UI"/>
                <a:cs typeface="Microsoft YaHei UI"/>
              </a:rPr>
              <a:t>2.</a:t>
            </a:r>
            <a:r>
              <a:rPr sz="1600" b="1" spc="-20" dirty="0">
                <a:solidFill>
                  <a:srgbClr val="FFFFFF"/>
                </a:solidFill>
                <a:latin typeface="Microsoft YaHei UI"/>
                <a:cs typeface="Microsoft YaHei UI"/>
              </a:rPr>
              <a:t>多样性 </a:t>
            </a:r>
            <a:r>
              <a:rPr sz="1600" b="1" spc="-95" dirty="0">
                <a:solidFill>
                  <a:srgbClr val="FFFFFF"/>
                </a:solidFill>
                <a:latin typeface="Arial Black"/>
                <a:cs typeface="Arial Black"/>
              </a:rPr>
              <a:t>V</a:t>
            </a:r>
            <a:r>
              <a:rPr sz="1600" b="1" spc="-10" dirty="0">
                <a:solidFill>
                  <a:srgbClr val="FFFFFF"/>
                </a:solidFill>
                <a:latin typeface="Arial Black"/>
                <a:cs typeface="Arial Black"/>
              </a:rPr>
              <a:t>ar</a:t>
            </a:r>
            <a:r>
              <a:rPr sz="1600" b="1" spc="-15" dirty="0">
                <a:solidFill>
                  <a:srgbClr val="FFFFFF"/>
                </a:solidFill>
                <a:latin typeface="Arial Black"/>
                <a:cs typeface="Arial Black"/>
              </a:rPr>
              <a:t>i</a:t>
            </a:r>
            <a:r>
              <a:rPr sz="1600" b="1" spc="-10" dirty="0">
                <a:solidFill>
                  <a:srgbClr val="FFFFFF"/>
                </a:solidFill>
                <a:latin typeface="Arial Black"/>
                <a:cs typeface="Arial Black"/>
              </a:rPr>
              <a:t>ety</a:t>
            </a:r>
            <a:endParaRPr sz="1600">
              <a:latin typeface="Arial Black"/>
              <a:cs typeface="Arial Black"/>
            </a:endParaRPr>
          </a:p>
        </p:txBody>
      </p:sp>
      <p:sp>
        <p:nvSpPr>
          <p:cNvPr id="11" name="object 11"/>
          <p:cNvSpPr/>
          <p:nvPr/>
        </p:nvSpPr>
        <p:spPr>
          <a:xfrm>
            <a:off x="1992313" y="4144990"/>
            <a:ext cx="7951787" cy="3175"/>
          </a:xfrm>
          <a:custGeom>
            <a:avLst/>
            <a:gdLst/>
            <a:ahLst/>
            <a:cxnLst/>
            <a:rect l="l" t="t" r="r" b="b"/>
            <a:pathLst>
              <a:path w="7951787" h="3175">
                <a:moveTo>
                  <a:pt x="0" y="0"/>
                </a:moveTo>
                <a:lnTo>
                  <a:pt x="7951787" y="3174"/>
                </a:lnTo>
              </a:path>
            </a:pathLst>
          </a:custGeom>
          <a:ln w="12700">
            <a:solidFill>
              <a:srgbClr val="161616"/>
            </a:solidFill>
            <a:prstDash val="lgDash"/>
          </a:ln>
        </p:spPr>
        <p:txBody>
          <a:bodyPr wrap="square" lIns="0" tIns="0" rIns="0" bIns="0" rtlCol="0">
            <a:noAutofit/>
          </a:bodyPr>
          <a:lstStyle/>
          <a:p>
            <a:endParaRPr/>
          </a:p>
        </p:txBody>
      </p:sp>
      <p:sp>
        <p:nvSpPr>
          <p:cNvPr id="12" name="object 12"/>
          <p:cNvSpPr/>
          <p:nvPr/>
        </p:nvSpPr>
        <p:spPr>
          <a:xfrm>
            <a:off x="2060577" y="4458990"/>
            <a:ext cx="3422650" cy="570230"/>
          </a:xfrm>
          <a:prstGeom prst="rect">
            <a:avLst/>
          </a:prstGeom>
          <a:blipFill>
            <a:blip r:embed="rId7" cstate="print"/>
            <a:stretch>
              <a:fillRect/>
            </a:stretch>
          </a:blipFill>
        </p:spPr>
        <p:txBody>
          <a:bodyPr wrap="square" lIns="0" tIns="0" rIns="0" bIns="0" rtlCol="0">
            <a:noAutofit/>
          </a:bodyPr>
          <a:lstStyle/>
          <a:p>
            <a:endParaRPr/>
          </a:p>
        </p:txBody>
      </p:sp>
      <p:sp>
        <p:nvSpPr>
          <p:cNvPr id="13" name="object 13"/>
          <p:cNvSpPr txBox="1"/>
          <p:nvPr/>
        </p:nvSpPr>
        <p:spPr>
          <a:xfrm>
            <a:off x="2479042" y="4577166"/>
            <a:ext cx="2657475" cy="256540"/>
          </a:xfrm>
          <a:prstGeom prst="rect">
            <a:avLst/>
          </a:prstGeom>
        </p:spPr>
        <p:txBody>
          <a:bodyPr vert="horz" wrap="square" lIns="0" tIns="0" rIns="0" bIns="0" rtlCol="0">
            <a:noAutofit/>
          </a:bodyPr>
          <a:lstStyle/>
          <a:p>
            <a:pPr marL="12700"/>
            <a:r>
              <a:rPr sz="1600" b="1" spc="-15" dirty="0">
                <a:solidFill>
                  <a:srgbClr val="FFFFFF"/>
                </a:solidFill>
                <a:latin typeface="Microsoft YaHei UI"/>
                <a:cs typeface="Microsoft YaHei UI"/>
              </a:rPr>
              <a:t>3</a:t>
            </a:r>
            <a:r>
              <a:rPr sz="1600" b="1" spc="-5" dirty="0">
                <a:solidFill>
                  <a:srgbClr val="FFFFFF"/>
                </a:solidFill>
                <a:latin typeface="Microsoft YaHei UI"/>
                <a:cs typeface="Microsoft YaHei UI"/>
              </a:rPr>
              <a:t>.</a:t>
            </a:r>
            <a:r>
              <a:rPr sz="1600" b="1" spc="-10" dirty="0">
                <a:solidFill>
                  <a:srgbClr val="FFFFFF"/>
                </a:solidFill>
                <a:latin typeface="Microsoft YaHei UI"/>
                <a:cs typeface="Microsoft YaHei UI"/>
              </a:rPr>
              <a:t> </a:t>
            </a:r>
            <a:r>
              <a:rPr sz="1600" b="1" spc="-20" dirty="0">
                <a:solidFill>
                  <a:srgbClr val="FFFFFF"/>
                </a:solidFill>
                <a:latin typeface="Microsoft YaHei UI"/>
                <a:cs typeface="Microsoft YaHei UI"/>
              </a:rPr>
              <a:t>价值性</a:t>
            </a:r>
            <a:r>
              <a:rPr sz="1600" b="1" spc="-150" dirty="0">
                <a:solidFill>
                  <a:srgbClr val="FFFFFF"/>
                </a:solidFill>
                <a:latin typeface="Microsoft YaHei UI"/>
                <a:cs typeface="Microsoft YaHei UI"/>
              </a:rPr>
              <a:t>V</a:t>
            </a:r>
            <a:r>
              <a:rPr sz="1600" b="1" spc="-10" dirty="0">
                <a:solidFill>
                  <a:srgbClr val="FFFFFF"/>
                </a:solidFill>
                <a:latin typeface="Microsoft YaHei UI"/>
                <a:cs typeface="Microsoft YaHei UI"/>
              </a:rPr>
              <a:t>alu</a:t>
            </a:r>
            <a:r>
              <a:rPr sz="1600" b="1" spc="-15" dirty="0">
                <a:solidFill>
                  <a:srgbClr val="FFFFFF"/>
                </a:solidFill>
                <a:latin typeface="Microsoft YaHei UI"/>
                <a:cs typeface="Microsoft YaHei UI"/>
              </a:rPr>
              <a:t>e</a:t>
            </a:r>
            <a:r>
              <a:rPr sz="1600" b="1" spc="-10" dirty="0">
                <a:solidFill>
                  <a:srgbClr val="FFFFFF"/>
                </a:solidFill>
                <a:latin typeface="Microsoft YaHei UI"/>
                <a:cs typeface="Microsoft YaHei UI"/>
              </a:rPr>
              <a:t>（</a:t>
            </a:r>
            <a:r>
              <a:rPr sz="1600" b="1" spc="-114" dirty="0">
                <a:solidFill>
                  <a:srgbClr val="FFFFFF"/>
                </a:solidFill>
                <a:latin typeface="Microsoft YaHei UI"/>
                <a:cs typeface="Microsoft YaHei UI"/>
              </a:rPr>
              <a:t>V</a:t>
            </a:r>
            <a:r>
              <a:rPr sz="1600" b="1" spc="-15" dirty="0">
                <a:solidFill>
                  <a:srgbClr val="FFFFFF"/>
                </a:solidFill>
                <a:latin typeface="Microsoft YaHei UI"/>
                <a:cs typeface="Microsoft YaHei UI"/>
              </a:rPr>
              <a:t>er</a:t>
            </a:r>
            <a:r>
              <a:rPr sz="1600" b="1" spc="-10" dirty="0">
                <a:solidFill>
                  <a:srgbClr val="FFFFFF"/>
                </a:solidFill>
                <a:latin typeface="Microsoft YaHei UI"/>
                <a:cs typeface="Microsoft YaHei UI"/>
              </a:rPr>
              <a:t>ac</a:t>
            </a:r>
            <a:r>
              <a:rPr sz="1600" b="1" dirty="0">
                <a:solidFill>
                  <a:srgbClr val="FFFFFF"/>
                </a:solidFill>
                <a:latin typeface="Microsoft YaHei UI"/>
                <a:cs typeface="Microsoft YaHei UI"/>
              </a:rPr>
              <a:t>it</a:t>
            </a:r>
            <a:r>
              <a:rPr sz="1600" b="1" spc="-20" dirty="0">
                <a:solidFill>
                  <a:srgbClr val="FFFFFF"/>
                </a:solidFill>
                <a:latin typeface="Microsoft YaHei UI"/>
                <a:cs typeface="Microsoft YaHei UI"/>
              </a:rPr>
              <a:t>y</a:t>
            </a:r>
            <a:r>
              <a:rPr sz="1600" b="1" spc="-20" dirty="0">
                <a:solidFill>
                  <a:srgbClr val="FFFFFF"/>
                </a:solidFill>
                <a:latin typeface="Microsoft YaHei UI"/>
                <a:cs typeface="Microsoft YaHei UI"/>
              </a:rPr>
              <a:t>）</a:t>
            </a:r>
            <a:endParaRPr sz="1600" dirty="0">
              <a:latin typeface="Microsoft YaHei UI"/>
              <a:cs typeface="Microsoft YaHei UI"/>
            </a:endParaRPr>
          </a:p>
        </p:txBody>
      </p:sp>
      <p:sp>
        <p:nvSpPr>
          <p:cNvPr id="14" name="object 14"/>
          <p:cNvSpPr/>
          <p:nvPr/>
        </p:nvSpPr>
        <p:spPr>
          <a:xfrm>
            <a:off x="6515100" y="4492651"/>
            <a:ext cx="3352800" cy="501637"/>
          </a:xfrm>
          <a:prstGeom prst="rect">
            <a:avLst/>
          </a:prstGeom>
          <a:blipFill>
            <a:blip r:embed="rId8" cstate="print"/>
            <a:stretch>
              <a:fillRect/>
            </a:stretch>
          </a:blipFill>
        </p:spPr>
        <p:txBody>
          <a:bodyPr wrap="square" lIns="0" tIns="0" rIns="0" bIns="0" rtlCol="0">
            <a:noAutofit/>
          </a:bodyPr>
          <a:lstStyle/>
          <a:p>
            <a:endParaRPr/>
          </a:p>
        </p:txBody>
      </p:sp>
      <p:sp>
        <p:nvSpPr>
          <p:cNvPr id="15" name="object 15"/>
          <p:cNvSpPr/>
          <p:nvPr/>
        </p:nvSpPr>
        <p:spPr>
          <a:xfrm>
            <a:off x="6480173" y="4458989"/>
            <a:ext cx="3422650" cy="570230"/>
          </a:xfrm>
          <a:prstGeom prst="rect">
            <a:avLst/>
          </a:prstGeom>
          <a:blipFill>
            <a:blip r:embed="rId9" cstate="print"/>
            <a:stretch>
              <a:fillRect/>
            </a:stretch>
          </a:blipFill>
        </p:spPr>
        <p:txBody>
          <a:bodyPr wrap="square" lIns="0" tIns="0" rIns="0" bIns="0" rtlCol="0">
            <a:noAutofit/>
          </a:bodyPr>
          <a:lstStyle/>
          <a:p>
            <a:endParaRPr/>
          </a:p>
        </p:txBody>
      </p:sp>
      <p:sp>
        <p:nvSpPr>
          <p:cNvPr id="16" name="object 16"/>
          <p:cNvSpPr txBox="1"/>
          <p:nvPr/>
        </p:nvSpPr>
        <p:spPr>
          <a:xfrm>
            <a:off x="6940458" y="4568139"/>
            <a:ext cx="1777364" cy="260985"/>
          </a:xfrm>
          <a:prstGeom prst="rect">
            <a:avLst/>
          </a:prstGeom>
        </p:spPr>
        <p:txBody>
          <a:bodyPr vert="horz" wrap="square" lIns="0" tIns="0" rIns="0" bIns="0" rtlCol="0">
            <a:noAutofit/>
          </a:bodyPr>
          <a:lstStyle/>
          <a:p>
            <a:pPr marL="12700"/>
            <a:r>
              <a:rPr sz="1600" b="1" spc="-15" dirty="0">
                <a:solidFill>
                  <a:srgbClr val="FFFFFF"/>
                </a:solidFill>
                <a:latin typeface="Microsoft YaHei UI"/>
                <a:cs typeface="Microsoft YaHei UI"/>
              </a:rPr>
              <a:t>4</a:t>
            </a:r>
            <a:r>
              <a:rPr sz="1600" b="1" spc="-5" dirty="0">
                <a:solidFill>
                  <a:srgbClr val="FFFFFF"/>
                </a:solidFill>
                <a:latin typeface="Microsoft YaHei UI"/>
                <a:cs typeface="Microsoft YaHei UI"/>
              </a:rPr>
              <a:t>.</a:t>
            </a:r>
            <a:r>
              <a:rPr sz="1600" b="1" spc="-10" dirty="0">
                <a:solidFill>
                  <a:srgbClr val="FFFFFF"/>
                </a:solidFill>
                <a:latin typeface="Microsoft YaHei UI"/>
                <a:cs typeface="Microsoft YaHei UI"/>
              </a:rPr>
              <a:t> </a:t>
            </a:r>
            <a:r>
              <a:rPr sz="1600" b="1" spc="-20" dirty="0">
                <a:solidFill>
                  <a:srgbClr val="FFFFFF"/>
                </a:solidFill>
                <a:latin typeface="Microsoft YaHei UI"/>
                <a:cs typeface="Microsoft YaHei UI"/>
              </a:rPr>
              <a:t>高速性</a:t>
            </a:r>
            <a:r>
              <a:rPr sz="1600" b="1" spc="-105" dirty="0">
                <a:solidFill>
                  <a:srgbClr val="FFFFFF"/>
                </a:solidFill>
                <a:latin typeface="Arial Black"/>
                <a:cs typeface="Arial Black"/>
              </a:rPr>
              <a:t>V</a:t>
            </a:r>
            <a:r>
              <a:rPr sz="1600" b="1" spc="-15" dirty="0">
                <a:solidFill>
                  <a:srgbClr val="FFFFFF"/>
                </a:solidFill>
                <a:latin typeface="Arial Black"/>
                <a:cs typeface="Arial Black"/>
              </a:rPr>
              <a:t>eloci</a:t>
            </a:r>
            <a:r>
              <a:rPr sz="1600" b="1" spc="-10" dirty="0">
                <a:solidFill>
                  <a:srgbClr val="FFFFFF"/>
                </a:solidFill>
                <a:latin typeface="Arial Black"/>
                <a:cs typeface="Arial Black"/>
              </a:rPr>
              <a:t>ty</a:t>
            </a:r>
            <a:endParaRPr sz="1600">
              <a:latin typeface="Arial Black"/>
              <a:cs typeface="Arial Black"/>
            </a:endParaRPr>
          </a:p>
        </p:txBody>
      </p:sp>
      <p:sp>
        <p:nvSpPr>
          <p:cNvPr id="17" name="object 17"/>
          <p:cNvSpPr txBox="1"/>
          <p:nvPr/>
        </p:nvSpPr>
        <p:spPr>
          <a:xfrm>
            <a:off x="6534670" y="2672157"/>
            <a:ext cx="3472815" cy="944244"/>
          </a:xfrm>
          <a:prstGeom prst="rect">
            <a:avLst/>
          </a:prstGeom>
        </p:spPr>
        <p:txBody>
          <a:bodyPr vert="horz" wrap="square" lIns="0" tIns="0" rIns="0" bIns="0" rtlCol="0">
            <a:noAutofit/>
          </a:bodyPr>
          <a:lstStyle/>
          <a:p>
            <a:pPr marL="12700" marR="12700"/>
            <a:r>
              <a:rPr sz="1600" b="1" spc="-20" dirty="0">
                <a:latin typeface="Microsoft YaHei UI"/>
                <a:cs typeface="Microsoft YaHei UI"/>
              </a:rPr>
              <a:t>结构化数据、半结构化数据和非结</a:t>
            </a:r>
            <a:r>
              <a:rPr sz="1600" b="1" spc="-10" dirty="0">
                <a:latin typeface="Microsoft YaHei UI"/>
                <a:cs typeface="Microsoft YaHei UI"/>
              </a:rPr>
              <a:t>构</a:t>
            </a:r>
            <a:r>
              <a:rPr sz="1600" b="1" spc="-20" dirty="0">
                <a:latin typeface="Microsoft YaHei UI"/>
                <a:cs typeface="Microsoft YaHei UI"/>
              </a:rPr>
              <a:t>化</a:t>
            </a:r>
            <a:r>
              <a:rPr sz="1600" b="1" spc="-15" dirty="0">
                <a:latin typeface="Microsoft YaHei UI"/>
                <a:cs typeface="Microsoft YaHei UI"/>
              </a:rPr>
              <a:t> 数据</a:t>
            </a:r>
            <a:endParaRPr sz="1600">
              <a:latin typeface="Microsoft YaHei UI"/>
              <a:cs typeface="Microsoft YaHei UI"/>
            </a:endParaRPr>
          </a:p>
          <a:p>
            <a:pPr>
              <a:lnSpc>
                <a:spcPts val="600"/>
              </a:lnSpc>
              <a:spcBef>
                <a:spcPts val="15"/>
              </a:spcBef>
            </a:pPr>
            <a:endParaRPr sz="600"/>
          </a:p>
          <a:p>
            <a:pPr marL="12700" marR="106680"/>
            <a:r>
              <a:rPr sz="1200" dirty="0">
                <a:latin typeface="Microsoft YaHei UI"/>
                <a:cs typeface="Microsoft YaHei UI"/>
              </a:rPr>
              <a:t>如今的数据类型早已不是单一的文本形式，订单、 日志、音频，能力提出了更高的要求</a:t>
            </a:r>
            <a:endParaRPr sz="1200">
              <a:latin typeface="Microsoft YaHei UI"/>
              <a:cs typeface="Microsoft YaHei UI"/>
            </a:endParaRPr>
          </a:p>
        </p:txBody>
      </p:sp>
      <p:sp>
        <p:nvSpPr>
          <p:cNvPr id="18" name="object 18"/>
          <p:cNvSpPr txBox="1"/>
          <p:nvPr/>
        </p:nvSpPr>
        <p:spPr>
          <a:xfrm>
            <a:off x="2174241" y="5100438"/>
            <a:ext cx="3378200" cy="1047750"/>
          </a:xfrm>
          <a:prstGeom prst="rect">
            <a:avLst/>
          </a:prstGeom>
        </p:spPr>
        <p:txBody>
          <a:bodyPr vert="horz" wrap="square" lIns="0" tIns="0" rIns="0" bIns="0" rtlCol="0">
            <a:noAutofit/>
          </a:bodyPr>
          <a:lstStyle/>
          <a:p>
            <a:pPr marL="12700" marR="12700">
              <a:lnSpc>
                <a:spcPct val="129800"/>
              </a:lnSpc>
            </a:pPr>
            <a:r>
              <a:rPr sz="1600" b="1" spc="-20" dirty="0">
                <a:latin typeface="Microsoft YaHei UI"/>
                <a:cs typeface="Microsoft YaHei UI"/>
              </a:rPr>
              <a:t>沙里淘金，价值密度低</a:t>
            </a:r>
            <a:r>
              <a:rPr sz="1600" b="1" spc="-5" dirty="0">
                <a:latin typeface="Microsoft YaHei UI"/>
                <a:cs typeface="Microsoft YaHei UI"/>
              </a:rPr>
              <a:t> </a:t>
            </a:r>
            <a:r>
              <a:rPr sz="1200" spc="-5" dirty="0">
                <a:latin typeface="Microsoft YaHei UI"/>
                <a:cs typeface="Microsoft YaHei UI"/>
              </a:rPr>
              <a:t>以视频为例，一部一小时的视频，在连续不间断监 控过程中，可能有用的数据仅仅只有一两秒。如何</a:t>
            </a:r>
            <a:endParaRPr sz="1200" dirty="0">
              <a:latin typeface="Microsoft YaHei UI"/>
              <a:cs typeface="Microsoft YaHei UI"/>
            </a:endParaRPr>
          </a:p>
          <a:p>
            <a:pPr marL="12700">
              <a:spcBef>
                <a:spcPts val="285"/>
              </a:spcBef>
            </a:pPr>
            <a:r>
              <a:rPr sz="1200" spc="20" dirty="0">
                <a:latin typeface="Microsoft YaHei UI"/>
                <a:cs typeface="Microsoft YaHei UI"/>
              </a:rPr>
              <a:t>通过强大的机器算法更迅速地完成数据的价值“提</a:t>
            </a:r>
            <a:endParaRPr sz="1200" dirty="0">
              <a:latin typeface="Microsoft YaHei UI"/>
              <a:cs typeface="Microsoft YaHei UI"/>
            </a:endParaRPr>
          </a:p>
        </p:txBody>
      </p:sp>
      <p:sp>
        <p:nvSpPr>
          <p:cNvPr id="20" name="object 20"/>
          <p:cNvSpPr txBox="1"/>
          <p:nvPr/>
        </p:nvSpPr>
        <p:spPr>
          <a:xfrm>
            <a:off x="6606787" y="5192246"/>
            <a:ext cx="3416300" cy="883285"/>
          </a:xfrm>
          <a:prstGeom prst="rect">
            <a:avLst/>
          </a:prstGeom>
        </p:spPr>
        <p:txBody>
          <a:bodyPr vert="horz" wrap="square" lIns="0" tIns="0" rIns="0" bIns="0" rtlCol="0">
            <a:noAutofit/>
          </a:bodyPr>
          <a:lstStyle/>
          <a:p>
            <a:pPr marL="12700" marR="1578610" algn="just"/>
            <a:r>
              <a:rPr sz="1600" b="1" spc="-20" dirty="0">
                <a:latin typeface="Microsoft YaHei UI"/>
                <a:cs typeface="Microsoft YaHei UI"/>
              </a:rPr>
              <a:t>实时获取需要的信息</a:t>
            </a:r>
            <a:endParaRPr sz="1600">
              <a:latin typeface="Microsoft YaHei UI"/>
              <a:cs typeface="Microsoft YaHei UI"/>
            </a:endParaRPr>
          </a:p>
          <a:p>
            <a:pPr>
              <a:lnSpc>
                <a:spcPts val="600"/>
              </a:lnSpc>
              <a:spcBef>
                <a:spcPts val="15"/>
              </a:spcBef>
            </a:pPr>
            <a:endParaRPr sz="600"/>
          </a:p>
          <a:p>
            <a:pPr marL="12700" marR="12700" algn="just"/>
            <a:r>
              <a:rPr sz="1200" dirty="0">
                <a:latin typeface="Microsoft YaHei UI"/>
                <a:cs typeface="Microsoft YaHei UI"/>
              </a:rPr>
              <a:t>大数据区分于传统数据最显著的特征。如今已是ZB 时代，在如此海量的数据面前，处理数据的效率就 是企业的生命</a:t>
            </a:r>
            <a:endParaRPr sz="1200">
              <a:latin typeface="Microsoft YaHei UI"/>
              <a:cs typeface="Microsoft YaHei UI"/>
            </a:endParaRPr>
          </a:p>
        </p:txBody>
      </p:sp>
      <p:sp>
        <p:nvSpPr>
          <p:cNvPr id="21" name="object 21"/>
          <p:cNvSpPr txBox="1"/>
          <p:nvPr/>
        </p:nvSpPr>
        <p:spPr>
          <a:xfrm>
            <a:off x="2071052" y="1230401"/>
            <a:ext cx="7797800" cy="561340"/>
          </a:xfrm>
          <a:prstGeom prst="rect">
            <a:avLst/>
          </a:prstGeom>
        </p:spPr>
        <p:txBody>
          <a:bodyPr vert="horz" wrap="square" lIns="0" tIns="0" rIns="0" bIns="0" rtlCol="0">
            <a:noAutofit/>
          </a:bodyPr>
          <a:lstStyle/>
          <a:p>
            <a:pPr marL="12700" marR="12700"/>
            <a:r>
              <a:rPr dirty="0">
                <a:latin typeface="Microsoft YaHei UI"/>
                <a:cs typeface="Microsoft YaHei UI"/>
              </a:rPr>
              <a:t>大数据是指无法在一定时间内用传统数据库软件工具对其内容进行抓取、管理 和处理的数据集合</a:t>
            </a:r>
            <a:endParaRPr>
              <a:latin typeface="Microsoft YaHei UI"/>
              <a:cs typeface="Microsoft YaHei UI"/>
            </a:endParaRPr>
          </a:p>
        </p:txBody>
      </p:sp>
      <p:sp>
        <p:nvSpPr>
          <p:cNvPr id="22" name="object 22"/>
          <p:cNvSpPr txBox="1"/>
          <p:nvPr/>
        </p:nvSpPr>
        <p:spPr>
          <a:xfrm>
            <a:off x="2213927" y="2815742"/>
            <a:ext cx="1038860" cy="256540"/>
          </a:xfrm>
          <a:prstGeom prst="rect">
            <a:avLst/>
          </a:prstGeom>
        </p:spPr>
        <p:txBody>
          <a:bodyPr vert="horz" wrap="square" lIns="0" tIns="0" rIns="0" bIns="0" rtlCol="0">
            <a:noAutofit/>
          </a:bodyPr>
          <a:lstStyle/>
          <a:p>
            <a:pPr marL="12700"/>
            <a:r>
              <a:rPr sz="1600" b="1" spc="-20" dirty="0">
                <a:latin typeface="Microsoft YaHei UI"/>
                <a:cs typeface="Microsoft YaHei UI"/>
              </a:rPr>
              <a:t>数据量巨大</a:t>
            </a:r>
            <a:endParaRPr sz="1600">
              <a:latin typeface="Microsoft YaHei UI"/>
              <a:cs typeface="Microsoft YaHei UI"/>
            </a:endParaRPr>
          </a:p>
        </p:txBody>
      </p:sp>
      <p:sp>
        <p:nvSpPr>
          <p:cNvPr id="23" name="object 23"/>
          <p:cNvSpPr txBox="1"/>
          <p:nvPr/>
        </p:nvSpPr>
        <p:spPr>
          <a:xfrm>
            <a:off x="2213928" y="3244494"/>
            <a:ext cx="2969895" cy="378460"/>
          </a:xfrm>
          <a:prstGeom prst="rect">
            <a:avLst/>
          </a:prstGeom>
        </p:spPr>
        <p:txBody>
          <a:bodyPr vert="horz" wrap="square" lIns="0" tIns="0" rIns="0" bIns="0" rtlCol="0">
            <a:noAutofit/>
          </a:bodyPr>
          <a:lstStyle/>
          <a:p>
            <a:pPr marL="12700" marR="12700"/>
            <a:r>
              <a:rPr sz="1200" dirty="0">
                <a:latin typeface="Microsoft YaHei UI"/>
                <a:cs typeface="Microsoft YaHei UI"/>
              </a:rPr>
              <a:t>全球在2010</a:t>
            </a:r>
            <a:r>
              <a:rPr sz="1200" spc="-55" dirty="0">
                <a:latin typeface="Microsoft YaHei UI"/>
                <a:cs typeface="Microsoft YaHei UI"/>
              </a:rPr>
              <a:t> </a:t>
            </a:r>
            <a:r>
              <a:rPr sz="1200" dirty="0">
                <a:latin typeface="Microsoft YaHei UI"/>
                <a:cs typeface="Microsoft YaHei UI"/>
              </a:rPr>
              <a:t>年正式进入ZB</a:t>
            </a:r>
            <a:r>
              <a:rPr sz="1200" spc="5" dirty="0">
                <a:latin typeface="Microsoft YaHei UI"/>
                <a:cs typeface="Microsoft YaHei UI"/>
              </a:rPr>
              <a:t> </a:t>
            </a:r>
            <a:r>
              <a:rPr sz="1200" dirty="0">
                <a:latin typeface="Microsoft YaHei UI"/>
                <a:cs typeface="Microsoft YaHei UI"/>
              </a:rPr>
              <a:t>时代，</a:t>
            </a:r>
            <a:r>
              <a:rPr sz="1200" spc="-15" dirty="0">
                <a:latin typeface="Microsoft YaHei UI"/>
                <a:cs typeface="Microsoft YaHei UI"/>
              </a:rPr>
              <a:t>ID</a:t>
            </a:r>
            <a:r>
              <a:rPr sz="1200" spc="-10" dirty="0">
                <a:latin typeface="Microsoft YaHei UI"/>
                <a:cs typeface="Microsoft YaHei UI"/>
              </a:rPr>
              <a:t>C预计 到2020</a:t>
            </a:r>
            <a:r>
              <a:rPr sz="1200" spc="-55" dirty="0">
                <a:latin typeface="Microsoft YaHei UI"/>
                <a:cs typeface="Microsoft YaHei UI"/>
              </a:rPr>
              <a:t> </a:t>
            </a:r>
            <a:r>
              <a:rPr sz="1200" dirty="0">
                <a:latin typeface="Microsoft YaHei UI"/>
                <a:cs typeface="Microsoft YaHei UI"/>
              </a:rPr>
              <a:t>年，全球将总共拥有35</a:t>
            </a:r>
            <a:r>
              <a:rPr sz="1200" spc="-5" dirty="0">
                <a:latin typeface="Microsoft YaHei UI"/>
                <a:cs typeface="Microsoft YaHei UI"/>
              </a:rPr>
              <a:t>Z</a:t>
            </a:r>
            <a:r>
              <a:rPr sz="1200" dirty="0">
                <a:latin typeface="Microsoft YaHei UI"/>
                <a:cs typeface="Microsoft YaHei UI"/>
              </a:rPr>
              <a:t>B</a:t>
            </a:r>
            <a:r>
              <a:rPr sz="1200" spc="-20" dirty="0">
                <a:latin typeface="Microsoft YaHei UI"/>
                <a:cs typeface="Microsoft YaHei UI"/>
              </a:rPr>
              <a:t> </a:t>
            </a:r>
            <a:r>
              <a:rPr sz="1200" dirty="0">
                <a:latin typeface="Microsoft YaHei UI"/>
                <a:cs typeface="Microsoft YaHei UI"/>
              </a:rPr>
              <a:t>的数据量</a:t>
            </a:r>
            <a:endParaRPr sz="1200" dirty="0">
              <a:latin typeface="Microsoft YaHei UI"/>
              <a:cs typeface="Microsoft YaHei UI"/>
            </a:endParaRPr>
          </a:p>
        </p:txBody>
      </p:sp>
      <p:sp>
        <p:nvSpPr>
          <p:cNvPr id="28" name="灯片编号占位符 27"/>
          <p:cNvSpPr>
            <a:spLocks noGrp="1"/>
          </p:cNvSpPr>
          <p:nvPr>
            <p:ph type="sldNum" sz="quarter" idx="12"/>
          </p:nvPr>
        </p:nvSpPr>
        <p:spPr/>
        <p:txBody>
          <a:bodyPr/>
          <a:lstStyle/>
          <a:p>
            <a:fld id="{37C2EA07-9005-44A4-AD36-5C14C6B8AD7E}" type="slidenum">
              <a:rPr lang="zh-CN" altLang="en-US" smtClean="0"/>
              <a:t>4</a:t>
            </a:fld>
            <a:endParaRPr lang="zh-CN" altLang="en-US"/>
          </a:p>
        </p:txBody>
      </p:sp>
    </p:spTree>
    <p:extLst>
      <p:ext uri="{BB962C8B-B14F-4D97-AF65-F5344CB8AC3E}">
        <p14:creationId xmlns:p14="http://schemas.microsoft.com/office/powerpoint/2010/main" val="2859526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科学技术的第四范式</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5</a:t>
            </a:fld>
            <a:endParaRPr lang="zh-CN" altLang="en-US"/>
          </a:p>
        </p:txBody>
      </p:sp>
      <p:sp>
        <p:nvSpPr>
          <p:cNvPr id="5" name="object 4"/>
          <p:cNvSpPr/>
          <p:nvPr/>
        </p:nvSpPr>
        <p:spPr>
          <a:xfrm>
            <a:off x="1967973" y="1478747"/>
            <a:ext cx="7934296" cy="5153000"/>
          </a:xfrm>
          <a:prstGeom prst="rect">
            <a:avLst/>
          </a:prstGeom>
          <a:blipFill>
            <a:blip r:embed="rId2" cstate="print"/>
            <a:stretch>
              <a:fillRect/>
            </a:stretch>
          </a:blipFill>
        </p:spPr>
        <p:txBody>
          <a:bodyPr wrap="square" lIns="0" tIns="0" rIns="0" bIns="0" rtlCol="0">
            <a:noAutofit/>
          </a:bodyPr>
          <a:lstStyle/>
          <a:p>
            <a:endParaRPr/>
          </a:p>
        </p:txBody>
      </p:sp>
      <p:sp>
        <p:nvSpPr>
          <p:cNvPr id="6" name="object 5"/>
          <p:cNvSpPr/>
          <p:nvPr/>
        </p:nvSpPr>
        <p:spPr>
          <a:xfrm>
            <a:off x="1773902" y="4001294"/>
            <a:ext cx="2643205" cy="2643206"/>
          </a:xfrm>
          <a:prstGeom prst="rect">
            <a:avLst/>
          </a:prstGeom>
          <a:blipFill>
            <a:blip r:embed="rId3"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3205504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267" dirty="0">
                <a:latin typeface="+mj-ea"/>
                <a:cs typeface="ＭＳ Ｐゴシック" charset="0"/>
              </a:rPr>
              <a:t>摩尔定律：能跟上大数据要求么？</a:t>
            </a:r>
            <a:endParaRPr kumimoji="1" lang="zh-CN" altLang="en-US" sz="4267" dirty="0">
              <a:latin typeface="+mj-ea"/>
            </a:endParaRPr>
          </a:p>
        </p:txBody>
      </p:sp>
      <p:grpSp>
        <p:nvGrpSpPr>
          <p:cNvPr id="4" name="Group 3"/>
          <p:cNvGrpSpPr>
            <a:grpSpLocks/>
          </p:cNvGrpSpPr>
          <p:nvPr/>
        </p:nvGrpSpPr>
        <p:grpSpPr bwMode="auto">
          <a:xfrm>
            <a:off x="5570421" y="1417638"/>
            <a:ext cx="5839796" cy="3831023"/>
            <a:chOff x="0" y="1008"/>
            <a:chExt cx="2688" cy="1536"/>
          </a:xfrm>
        </p:grpSpPr>
        <p:sp>
          <p:nvSpPr>
            <p:cNvPr id="6" name="Rectangle 5"/>
            <p:cNvSpPr>
              <a:spLocks noChangeArrowheads="1"/>
            </p:cNvSpPr>
            <p:nvPr/>
          </p:nvSpPr>
          <p:spPr bwMode="auto">
            <a:xfrm>
              <a:off x="1491" y="1690"/>
              <a:ext cx="855" cy="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20649" tIns="59267" rIns="120649" bIns="59267">
              <a:spAutoFit/>
            </a:bodyPr>
            <a:lstStyle/>
            <a:p>
              <a:r>
                <a:rPr lang="en-US" altLang="zh-CN" sz="2400"/>
                <a:t>Moore</a:t>
              </a:r>
              <a:r>
                <a:rPr lang="ja-JP" altLang="en-US" sz="2400"/>
                <a:t>’</a:t>
              </a:r>
              <a:r>
                <a:rPr lang="en-US" altLang="ja-JP" sz="2400"/>
                <a:t>s Law</a:t>
              </a:r>
              <a:endParaRPr lang="en-US" altLang="zh-CN" sz="2400"/>
            </a:p>
          </p:txBody>
        </p:sp>
        <p:pic>
          <p:nvPicPr>
            <p:cNvPr id="7" name="Picture 6" descr="moores-la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08"/>
              <a:ext cx="2688" cy="1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9" name="Group 8"/>
          <p:cNvGrpSpPr>
            <a:grpSpLocks/>
          </p:cNvGrpSpPr>
          <p:nvPr/>
        </p:nvGrpSpPr>
        <p:grpSpPr bwMode="auto">
          <a:xfrm>
            <a:off x="612742" y="1556009"/>
            <a:ext cx="4775241" cy="3884321"/>
            <a:chOff x="3392" y="528"/>
            <a:chExt cx="2997" cy="2392"/>
          </a:xfrm>
        </p:grpSpPr>
        <p:sp>
          <p:nvSpPr>
            <p:cNvPr id="10" name="Rectangle 9"/>
            <p:cNvSpPr>
              <a:spLocks noChangeArrowheads="1"/>
            </p:cNvSpPr>
            <p:nvPr/>
          </p:nvSpPr>
          <p:spPr bwMode="auto">
            <a:xfrm>
              <a:off x="3392" y="2181"/>
              <a:ext cx="2997" cy="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kumimoji="1" lang="en-US" altLang="zh-CN" sz="2400" dirty="0"/>
                <a:t>Gordon Moore (Intel</a:t>
              </a:r>
              <a:r>
                <a:rPr kumimoji="1" lang="zh-CN" altLang="en-US" sz="2400" dirty="0"/>
                <a:t>创始人</a:t>
              </a:r>
              <a:r>
                <a:rPr kumimoji="1" lang="en-US" altLang="zh-CN" sz="2400" dirty="0"/>
                <a:t>) </a:t>
              </a:r>
              <a:r>
                <a:rPr kumimoji="1" lang="zh-CN" altLang="en-US" sz="2400" dirty="0"/>
                <a:t>在</a:t>
              </a:r>
              <a:r>
                <a:rPr kumimoji="1" lang="en-US" altLang="zh-CN" sz="2400" dirty="0"/>
                <a:t>1965</a:t>
              </a:r>
              <a:r>
                <a:rPr kumimoji="1" lang="zh-CN" altLang="en-US" sz="2400" dirty="0"/>
                <a:t>年的时候预测半导体芯片上的晶体管密集度每</a:t>
              </a:r>
              <a:r>
                <a:rPr kumimoji="1" lang="en-US" altLang="zh-CN" sz="2400" dirty="0"/>
                <a:t>18</a:t>
              </a:r>
              <a:r>
                <a:rPr kumimoji="1" lang="zh-CN" altLang="en-US" sz="2400" dirty="0"/>
                <a:t>个月就会翻一翻。</a:t>
              </a:r>
              <a:endParaRPr kumimoji="1" lang="en-US" altLang="zh-CN" sz="2400" dirty="0"/>
            </a:p>
          </p:txBody>
        </p:sp>
        <p:pic>
          <p:nvPicPr>
            <p:cNvPr id="12" name="Picture 11" descr="mo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528"/>
              <a:ext cx="1920" cy="1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3" name="矩形 4"/>
          <p:cNvSpPr>
            <a:spLocks noChangeArrowheads="1"/>
          </p:cNvSpPr>
          <p:nvPr/>
        </p:nvSpPr>
        <p:spPr bwMode="auto">
          <a:xfrm>
            <a:off x="3000363" y="5510118"/>
            <a:ext cx="65024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600" dirty="0">
                <a:latin typeface="Times" charset="0"/>
              </a:rPr>
              <a:t>摘自</a:t>
            </a:r>
            <a:r>
              <a:rPr lang="en-US" altLang="zh-CN" sz="1600" dirty="0">
                <a:latin typeface="Times" charset="0"/>
              </a:rPr>
              <a:t>Hennessy and Patterson,</a:t>
            </a:r>
            <a:r>
              <a:rPr lang="zh-CN" altLang="en-US" sz="1600" dirty="0">
                <a:latin typeface="Times" charset="0"/>
              </a:rPr>
              <a:t>计算机体系结构：量化研究方法，第四版</a:t>
            </a:r>
            <a:r>
              <a:rPr lang="en-US" altLang="zh-CN" sz="1600" dirty="0">
                <a:latin typeface="Times" charset="0"/>
              </a:rPr>
              <a:t>, </a:t>
            </a:r>
            <a:r>
              <a:rPr lang="zh-CN" altLang="en-US" sz="1600" dirty="0">
                <a:latin typeface="Times" charset="0"/>
              </a:rPr>
              <a:t>（</a:t>
            </a:r>
            <a:r>
              <a:rPr lang="en-US" altLang="zh-CN" sz="1600" dirty="0">
                <a:latin typeface="Times" charset="0"/>
              </a:rPr>
              <a:t>2006</a:t>
            </a:r>
            <a:r>
              <a:rPr lang="zh-CN" altLang="en-US" sz="1600" dirty="0">
                <a:latin typeface="Times" charset="0"/>
              </a:rPr>
              <a:t>年</a:t>
            </a:r>
            <a:r>
              <a:rPr lang="en-US" altLang="zh-CN" sz="1600" dirty="0">
                <a:latin typeface="Times" charset="0"/>
              </a:rPr>
              <a:t>9</a:t>
            </a:r>
            <a:r>
              <a:rPr lang="zh-CN" altLang="en-US" sz="1600" dirty="0">
                <a:latin typeface="Times" charset="0"/>
              </a:rPr>
              <a:t>月版）</a:t>
            </a:r>
            <a:endParaRPr lang="en-US" altLang="zh-CN" sz="1600" dirty="0">
              <a:latin typeface="Times" charset="0"/>
            </a:endParaRPr>
          </a:p>
        </p:txBody>
      </p:sp>
      <p:sp>
        <p:nvSpPr>
          <p:cNvPr id="5" name="灯片编号占位符 4"/>
          <p:cNvSpPr>
            <a:spLocks noGrp="1"/>
          </p:cNvSpPr>
          <p:nvPr>
            <p:ph type="sldNum" sz="quarter" idx="12"/>
          </p:nvPr>
        </p:nvSpPr>
        <p:spPr/>
        <p:txBody>
          <a:bodyPr/>
          <a:lstStyle/>
          <a:p>
            <a:fld id="{37C2EA07-9005-44A4-AD36-5C14C6B8AD7E}" type="slidenum">
              <a:rPr lang="zh-CN" altLang="en-US" smtClean="0"/>
              <a:t>6</a:t>
            </a:fld>
            <a:endParaRPr lang="zh-CN" altLang="en-US"/>
          </a:p>
        </p:txBody>
      </p:sp>
    </p:spTree>
    <p:extLst>
      <p:ext uri="{BB962C8B-B14F-4D97-AF65-F5344CB8AC3E}">
        <p14:creationId xmlns:p14="http://schemas.microsoft.com/office/powerpoint/2010/main" val="1073502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d2afxounwud5gq.cloudfront.net/3d01a50180884b5b5a6203f7e57ded2f_big_330_460.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5906" y="2292679"/>
            <a:ext cx="4381500" cy="31432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zh-CN" altLang="en-US" dirty="0"/>
              <a:t>大</a:t>
            </a:r>
            <a:r>
              <a:rPr lang="zh-CN" altLang="en-US" dirty="0" smtClean="0"/>
              <a:t>是相对的</a:t>
            </a:r>
            <a:endParaRPr lang="zh-CN" altLang="en-US" dirty="0"/>
          </a:p>
        </p:txBody>
      </p:sp>
      <p:sp>
        <p:nvSpPr>
          <p:cNvPr id="6" name="Content Placeholder 5"/>
          <p:cNvSpPr>
            <a:spLocks noGrp="1"/>
          </p:cNvSpPr>
          <p:nvPr>
            <p:ph idx="1"/>
          </p:nvPr>
        </p:nvSpPr>
        <p:spPr>
          <a:xfrm>
            <a:off x="1981200" y="1340768"/>
            <a:ext cx="8229600" cy="5517232"/>
          </a:xfrm>
        </p:spPr>
        <p:txBody>
          <a:bodyPr>
            <a:normAutofit fontScale="77500" lnSpcReduction="20000"/>
          </a:bodyPr>
          <a:lstStyle/>
          <a:p>
            <a:pPr>
              <a:lnSpc>
                <a:spcPct val="170000"/>
              </a:lnSpc>
              <a:buFont typeface="Wingdings" panose="05000000000000000000" pitchFamily="2" charset="2"/>
              <a:buChar char="p"/>
            </a:pPr>
            <a:r>
              <a:rPr lang="en-US" altLang="zh-CN" dirty="0" smtClean="0"/>
              <a:t>10MB</a:t>
            </a:r>
            <a:r>
              <a:rPr lang="zh-CN" altLang="en-US" dirty="0" smtClean="0"/>
              <a:t>的</a:t>
            </a:r>
            <a:r>
              <a:rPr lang="zh-CN" altLang="en-US" dirty="0"/>
              <a:t>数据量并不大，但要在 </a:t>
            </a:r>
            <a:r>
              <a:rPr lang="en-US" altLang="zh-CN" dirty="0"/>
              <a:t>1 </a:t>
            </a:r>
            <a:r>
              <a:rPr lang="zh-CN" altLang="en-US" dirty="0"/>
              <a:t>毫秒之内对 </a:t>
            </a:r>
            <a:r>
              <a:rPr lang="en-US" altLang="zh-CN" dirty="0"/>
              <a:t>10MB </a:t>
            </a:r>
            <a:r>
              <a:rPr lang="zh-CN" altLang="en-US" dirty="0"/>
              <a:t>数据完成复杂的数据挖掘分析，可能超越目前常用设备</a:t>
            </a:r>
            <a:r>
              <a:rPr lang="zh-CN" altLang="en-US" dirty="0" smtClean="0"/>
              <a:t>的数据处理能力</a:t>
            </a:r>
            <a:endParaRPr lang="en-US" altLang="zh-CN" dirty="0" smtClean="0"/>
          </a:p>
          <a:p>
            <a:pPr marL="0" indent="0">
              <a:lnSpc>
                <a:spcPct val="170000"/>
              </a:lnSpc>
              <a:buNone/>
            </a:pPr>
            <a:r>
              <a:rPr lang="en-US" altLang="zh-CN" dirty="0" smtClean="0">
                <a:solidFill>
                  <a:srgbClr val="002060"/>
                </a:solidFill>
              </a:rPr>
              <a:t>        10MB</a:t>
            </a:r>
            <a:r>
              <a:rPr lang="zh-CN" altLang="en-US" dirty="0" smtClean="0">
                <a:solidFill>
                  <a:srgbClr val="002060"/>
                </a:solidFill>
              </a:rPr>
              <a:t>在</a:t>
            </a:r>
            <a:r>
              <a:rPr lang="en-US" altLang="zh-CN" dirty="0" smtClean="0">
                <a:solidFill>
                  <a:srgbClr val="002060"/>
                </a:solidFill>
              </a:rPr>
              <a:t>30</a:t>
            </a:r>
            <a:r>
              <a:rPr lang="zh-CN" altLang="en-US" dirty="0" smtClean="0">
                <a:solidFill>
                  <a:srgbClr val="002060"/>
                </a:solidFill>
              </a:rPr>
              <a:t>年前也曾经是大数据</a:t>
            </a:r>
            <a:endParaRPr lang="en-US" altLang="zh-CN" dirty="0" smtClean="0">
              <a:solidFill>
                <a:srgbClr val="002060"/>
              </a:solidFill>
            </a:endParaRPr>
          </a:p>
          <a:p>
            <a:pPr>
              <a:lnSpc>
                <a:spcPct val="170000"/>
              </a:lnSpc>
              <a:buFont typeface="Wingdings" panose="05000000000000000000" pitchFamily="2" charset="2"/>
              <a:buChar char="p"/>
            </a:pPr>
            <a:r>
              <a:rPr lang="zh-CN" altLang="en-US" dirty="0"/>
              <a:t>计算学科的</a:t>
            </a:r>
            <a:r>
              <a:rPr lang="zh-CN" altLang="en-US" dirty="0" smtClean="0"/>
              <a:t>永恒话题</a:t>
            </a:r>
            <a:endParaRPr lang="en-US" altLang="zh-CN" dirty="0" smtClean="0"/>
          </a:p>
          <a:p>
            <a:pPr lvl="1">
              <a:lnSpc>
                <a:spcPct val="170000"/>
              </a:lnSpc>
              <a:buFont typeface="Wingdings" panose="05000000000000000000" pitchFamily="2" charset="2"/>
              <a:buChar char="p"/>
            </a:pPr>
            <a:r>
              <a:rPr lang="zh-CN" altLang="en-US" dirty="0" smtClean="0"/>
              <a:t>给定有限的计算资源</a:t>
            </a:r>
            <a:r>
              <a:rPr lang="en-US" altLang="zh-CN" dirty="0" smtClean="0"/>
              <a:t>c</a:t>
            </a:r>
            <a:r>
              <a:rPr lang="zh-CN" altLang="en-US" dirty="0" smtClean="0"/>
              <a:t>，或成本</a:t>
            </a:r>
            <a:endParaRPr lang="en-US" altLang="zh-CN" dirty="0" smtClean="0"/>
          </a:p>
          <a:p>
            <a:pPr lvl="1">
              <a:lnSpc>
                <a:spcPct val="170000"/>
              </a:lnSpc>
              <a:buFont typeface="Wingdings" panose="05000000000000000000" pitchFamily="2" charset="2"/>
              <a:buChar char="p"/>
            </a:pPr>
            <a:r>
              <a:rPr lang="zh-CN" altLang="en-US" dirty="0" smtClean="0"/>
              <a:t>以及问题输入</a:t>
            </a:r>
            <a:r>
              <a:rPr lang="en-US" altLang="zh-CN" dirty="0" smtClean="0"/>
              <a:t>x</a:t>
            </a:r>
          </a:p>
          <a:p>
            <a:pPr lvl="1">
              <a:lnSpc>
                <a:spcPct val="170000"/>
              </a:lnSpc>
              <a:buFont typeface="Wingdings" panose="05000000000000000000" pitchFamily="2" charset="2"/>
              <a:buChar char="p"/>
            </a:pPr>
            <a:r>
              <a:rPr lang="zh-CN" altLang="en-US" dirty="0" smtClean="0"/>
              <a:t>在一定时间</a:t>
            </a:r>
            <a:r>
              <a:rPr lang="en-US" altLang="zh-CN" dirty="0" smtClean="0"/>
              <a:t>t</a:t>
            </a:r>
            <a:r>
              <a:rPr lang="zh-CN" altLang="en-US" dirty="0" smtClean="0"/>
              <a:t>内</a:t>
            </a:r>
            <a:endParaRPr lang="en-US" altLang="zh-CN" dirty="0" smtClean="0"/>
          </a:p>
          <a:p>
            <a:pPr lvl="1">
              <a:lnSpc>
                <a:spcPct val="170000"/>
              </a:lnSpc>
              <a:buFont typeface="Wingdings" panose="05000000000000000000" pitchFamily="2" charset="2"/>
              <a:buChar char="p"/>
            </a:pPr>
            <a:r>
              <a:rPr lang="zh-CN" altLang="en-US" dirty="0"/>
              <a:t>计算</a:t>
            </a:r>
            <a:r>
              <a:rPr lang="zh-CN" altLang="en-US" dirty="0" smtClean="0"/>
              <a:t>出结果</a:t>
            </a:r>
            <a:r>
              <a:rPr lang="en-US" altLang="zh-CN" dirty="0" smtClean="0"/>
              <a:t>f(x)</a:t>
            </a:r>
          </a:p>
          <a:p>
            <a:pPr>
              <a:lnSpc>
                <a:spcPct val="170000"/>
              </a:lnSpc>
              <a:buFont typeface="Wingdings" panose="05000000000000000000" pitchFamily="2" charset="2"/>
              <a:buChar char="p"/>
            </a:pPr>
            <a:r>
              <a:rPr lang="zh-CN" altLang="en-US" dirty="0" smtClean="0">
                <a:solidFill>
                  <a:srgbClr val="002060"/>
                </a:solidFill>
              </a:rPr>
              <a:t>当输入数据</a:t>
            </a:r>
            <a:r>
              <a:rPr lang="en-US" altLang="zh-CN" dirty="0" smtClean="0">
                <a:solidFill>
                  <a:srgbClr val="002060"/>
                </a:solidFill>
              </a:rPr>
              <a:t>x</a:t>
            </a:r>
            <a:r>
              <a:rPr lang="zh-CN" altLang="en-US" dirty="0" smtClean="0">
                <a:solidFill>
                  <a:srgbClr val="002060"/>
                </a:solidFill>
              </a:rPr>
              <a:t>大到超出了一定的计算能力</a:t>
            </a:r>
            <a:r>
              <a:rPr lang="en-US" altLang="zh-CN" dirty="0" smtClean="0">
                <a:solidFill>
                  <a:srgbClr val="002060"/>
                </a:solidFill>
              </a:rPr>
              <a:t>c</a:t>
            </a:r>
            <a:r>
              <a:rPr lang="zh-CN" altLang="en-US" dirty="0" smtClean="0">
                <a:solidFill>
                  <a:srgbClr val="002060"/>
                </a:solidFill>
              </a:rPr>
              <a:t>或可容忍的时间</a:t>
            </a:r>
            <a:r>
              <a:rPr lang="en-US" altLang="zh-CN" dirty="0" smtClean="0">
                <a:solidFill>
                  <a:srgbClr val="002060"/>
                </a:solidFill>
              </a:rPr>
              <a:t>t</a:t>
            </a:r>
            <a:r>
              <a:rPr lang="zh-CN" altLang="en-US" dirty="0" smtClean="0">
                <a:solidFill>
                  <a:srgbClr val="002060"/>
                </a:solidFill>
              </a:rPr>
              <a:t>，即成为大数据问题</a:t>
            </a:r>
            <a:endParaRPr lang="zh-CN" altLang="en-US" dirty="0">
              <a:solidFill>
                <a:srgbClr val="002060"/>
              </a:solidFill>
            </a:endParaRPr>
          </a:p>
        </p:txBody>
      </p:sp>
      <p:sp>
        <p:nvSpPr>
          <p:cNvPr id="4" name="Slide Number Placeholder 3"/>
          <p:cNvSpPr>
            <a:spLocks noGrp="1"/>
          </p:cNvSpPr>
          <p:nvPr>
            <p:ph type="sldNum" sz="quarter" idx="12"/>
          </p:nvPr>
        </p:nvSpPr>
        <p:spPr/>
        <p:txBody>
          <a:bodyPr/>
          <a:lstStyle/>
          <a:p>
            <a:fld id="{8D0BA80A-DD45-4E53-A64F-B6712A67CF0B}" type="slidenum">
              <a:rPr lang="zh-CN" altLang="en-US" smtClean="0"/>
              <a:pPr/>
              <a:t>7</a:t>
            </a:fld>
            <a:endParaRPr lang="zh-CN" altLang="en-US"/>
          </a:p>
        </p:txBody>
      </p:sp>
    </p:spTree>
    <p:extLst>
      <p:ext uri="{BB962C8B-B14F-4D97-AF65-F5344CB8AC3E}">
        <p14:creationId xmlns:p14="http://schemas.microsoft.com/office/powerpoint/2010/main" val="4285479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16002"/>
            <a:ext cx="7886700" cy="1060864"/>
          </a:xfrm>
        </p:spPr>
        <p:txBody>
          <a:bodyPr>
            <a:normAutofit/>
          </a:bodyPr>
          <a:lstStyle/>
          <a:p>
            <a:r>
              <a:rPr lang="zh-CN" altLang="en-US" dirty="0" smtClean="0">
                <a:latin typeface="黑体" panose="02010609060101010101" pitchFamily="49" charset="-122"/>
                <a:ea typeface="黑体" panose="02010609060101010101" pitchFamily="49" charset="-122"/>
              </a:rPr>
              <a:t>大数据深度加工</a:t>
            </a:r>
            <a:endParaRPr lang="zh-CN" altLang="en-US" dirty="0">
              <a:latin typeface="黑体" panose="02010609060101010101" pitchFamily="49" charset="-122"/>
              <a:ea typeface="黑体" panose="02010609060101010101" pitchFamily="49" charset="-122"/>
            </a:endParaRPr>
          </a:p>
        </p:txBody>
      </p:sp>
      <p:sp>
        <p:nvSpPr>
          <p:cNvPr id="3" name="Content Placeholder 2"/>
          <p:cNvSpPr txBox="1">
            <a:spLocks/>
          </p:cNvSpPr>
          <p:nvPr/>
        </p:nvSpPr>
        <p:spPr>
          <a:xfrm>
            <a:off x="2152650" y="1076866"/>
            <a:ext cx="8515350" cy="5628499"/>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微软雅黑"/>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微软雅黑"/>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微软雅黑"/>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微软雅黑"/>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微软雅黑"/>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p"/>
            </a:pPr>
            <a:r>
              <a:rPr lang="zh-CN" altLang="en-US" dirty="0">
                <a:latin typeface="黑体" panose="02010609060101010101" pitchFamily="49" charset="-122"/>
                <a:ea typeface="黑体" panose="02010609060101010101" pitchFamily="49" charset="-122"/>
              </a:rPr>
              <a:t>数据 </a:t>
            </a:r>
            <a:r>
              <a:rPr lang="en-US" altLang="zh-CN" dirty="0"/>
              <a:t>Raw data</a:t>
            </a:r>
            <a:endParaRPr lang="en-US" altLang="zh-CN" dirty="0">
              <a:latin typeface="黑体" panose="02010609060101010101" pitchFamily="49" charset="-122"/>
              <a:ea typeface="黑体" panose="02010609060101010101" pitchFamily="49" charset="-122"/>
            </a:endParaRPr>
          </a:p>
          <a:p>
            <a:pPr marL="0" indent="0">
              <a:buNone/>
            </a:pPr>
            <a:r>
              <a:rPr lang="en-US" altLang="zh-CN" sz="2800" dirty="0"/>
              <a:t>i.e., unprocessed data, refers to a collection of numbers, characters and is a relative term</a:t>
            </a:r>
            <a:endParaRPr lang="en-US" altLang="zh-CN" sz="2800" dirty="0">
              <a:latin typeface="黑体" panose="02010609060101010101" pitchFamily="49" charset="-122"/>
              <a:ea typeface="黑体" panose="02010609060101010101" pitchFamily="49" charset="-122"/>
            </a:endParaRPr>
          </a:p>
          <a:p>
            <a:pPr>
              <a:buFont typeface="Wingdings" panose="05000000000000000000" pitchFamily="2" charset="2"/>
              <a:buChar char="p"/>
            </a:pPr>
            <a:r>
              <a:rPr lang="zh-CN" altLang="en-US" dirty="0">
                <a:latin typeface="黑体" panose="02010609060101010101" pitchFamily="49" charset="-122"/>
                <a:ea typeface="黑体" panose="02010609060101010101" pitchFamily="49" charset="-122"/>
              </a:rPr>
              <a:t>信息 </a:t>
            </a:r>
            <a:r>
              <a:rPr lang="en-US" altLang="zh-CN" dirty="0"/>
              <a:t>Information</a:t>
            </a:r>
            <a:endParaRPr lang="en-US" altLang="zh-CN" dirty="0">
              <a:latin typeface="黑体" panose="02010609060101010101" pitchFamily="49" charset="-122"/>
              <a:ea typeface="黑体" panose="02010609060101010101" pitchFamily="49" charset="-122"/>
            </a:endParaRPr>
          </a:p>
          <a:p>
            <a:pPr marL="0" indent="0">
              <a:buNone/>
            </a:pPr>
            <a:r>
              <a:rPr lang="en-US" altLang="zh-CN" sz="2800" dirty="0"/>
              <a:t>is that which informs, i.e. that from which data can be derived.</a:t>
            </a:r>
          </a:p>
          <a:p>
            <a:pPr>
              <a:buFont typeface="Wingdings" panose="05000000000000000000" pitchFamily="2" charset="2"/>
              <a:buChar char="p"/>
            </a:pPr>
            <a:r>
              <a:rPr lang="zh-CN" altLang="en-US" dirty="0">
                <a:latin typeface="黑体" panose="02010609060101010101" pitchFamily="49" charset="-122"/>
                <a:ea typeface="黑体" panose="02010609060101010101" pitchFamily="49" charset="-122"/>
              </a:rPr>
              <a:t>知识 </a:t>
            </a:r>
            <a:r>
              <a:rPr lang="en-US" altLang="zh-CN" dirty="0"/>
              <a:t>Knowledge </a:t>
            </a:r>
            <a:endParaRPr lang="en-US" altLang="zh-CN" dirty="0">
              <a:latin typeface="黑体" panose="02010609060101010101" pitchFamily="49" charset="-122"/>
              <a:ea typeface="黑体" panose="02010609060101010101" pitchFamily="49" charset="-122"/>
            </a:endParaRPr>
          </a:p>
          <a:p>
            <a:pPr marL="0" indent="0">
              <a:buNone/>
            </a:pPr>
            <a:r>
              <a:rPr lang="en-US" altLang="zh-CN" sz="2800" dirty="0"/>
              <a:t>can refer to a theoretical or practical understanding of a subject</a:t>
            </a:r>
          </a:p>
          <a:p>
            <a:pPr>
              <a:buFont typeface="Wingdings" panose="05000000000000000000" pitchFamily="2" charset="2"/>
              <a:buChar char="p"/>
            </a:pPr>
            <a:r>
              <a:rPr lang="zh-CN" altLang="en-US" dirty="0">
                <a:latin typeface="黑体" panose="02010609060101010101" pitchFamily="49" charset="-122"/>
                <a:ea typeface="黑体" panose="02010609060101010101" pitchFamily="49" charset="-122"/>
              </a:rPr>
              <a:t>智慧 </a:t>
            </a:r>
            <a:r>
              <a:rPr lang="en-US" altLang="zh-CN" dirty="0"/>
              <a:t>Insight </a:t>
            </a:r>
          </a:p>
          <a:p>
            <a:pPr marL="0" indent="0">
              <a:buNone/>
            </a:pPr>
            <a:r>
              <a:rPr lang="en-US" altLang="zh-CN" dirty="0"/>
              <a:t>is the understanding of a specific cause and effect in a specific context</a:t>
            </a:r>
            <a:r>
              <a:rPr lang="zh-CN" altLang="en-US" dirty="0">
                <a:latin typeface="黑体" panose="02010609060101010101" pitchFamily="49" charset="-122"/>
                <a:ea typeface="黑体" panose="02010609060101010101" pitchFamily="49" charset="-122"/>
              </a:rPr>
              <a:t> </a:t>
            </a:r>
            <a:endParaRPr lang="en-US" altLang="zh-CN"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8</a:t>
            </a:fld>
            <a:endParaRPr lang="zh-CN" altLang="en-US"/>
          </a:p>
        </p:txBody>
      </p:sp>
    </p:spTree>
    <p:extLst>
      <p:ext uri="{BB962C8B-B14F-4D97-AF65-F5344CB8AC3E}">
        <p14:creationId xmlns:p14="http://schemas.microsoft.com/office/powerpoint/2010/main" val="3447791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2010183" y="-52251"/>
            <a:ext cx="8001000" cy="835025"/>
          </a:xfrm>
        </p:spPr>
        <p:txBody>
          <a:bodyPr>
            <a:normAutofit fontScale="90000"/>
          </a:bodyPr>
          <a:lstStyle/>
          <a:p>
            <a:r>
              <a:rPr lang="zh-CN" altLang="en-US" dirty="0"/>
              <a:t>大</a:t>
            </a:r>
            <a:r>
              <a:rPr lang="zh-CN" altLang="en-US" dirty="0" smtClean="0"/>
              <a:t>数据的研究层及主要研究内容</a:t>
            </a:r>
            <a:endParaRPr lang="zh-CN" altLang="en-US" dirty="0"/>
          </a:p>
        </p:txBody>
      </p:sp>
      <p:pic>
        <p:nvPicPr>
          <p:cNvPr id="4" name="图片 3"/>
          <p:cNvPicPr>
            <a:picLocks noChangeAspect="1"/>
          </p:cNvPicPr>
          <p:nvPr/>
        </p:nvPicPr>
        <p:blipFill>
          <a:blip r:embed="rId3"/>
          <a:stretch>
            <a:fillRect/>
          </a:stretch>
        </p:blipFill>
        <p:spPr>
          <a:xfrm>
            <a:off x="1891122" y="927736"/>
            <a:ext cx="8239125" cy="5915025"/>
          </a:xfrm>
          <a:prstGeom prst="rect">
            <a:avLst/>
          </a:prstGeom>
        </p:spPr>
      </p:pic>
      <p:sp>
        <p:nvSpPr>
          <p:cNvPr id="7" name="TextBox 3"/>
          <p:cNvSpPr txBox="1"/>
          <p:nvPr/>
        </p:nvSpPr>
        <p:spPr>
          <a:xfrm>
            <a:off x="1460234" y="912496"/>
            <a:ext cx="400110" cy="5726509"/>
          </a:xfrm>
          <a:prstGeom prst="rect">
            <a:avLst/>
          </a:prstGeom>
          <a:noFill/>
        </p:spPr>
        <p:txBody>
          <a:bodyPr vert="vert270" wrap="square" rtlCol="0">
            <a:spAutoFit/>
          </a:bodyPr>
          <a:lstStyle/>
          <a:p>
            <a:r>
              <a:rPr lang="en-US" altLang="zh-CN" sz="1400" dirty="0"/>
              <a:t>Data source</a:t>
            </a:r>
            <a:r>
              <a:rPr lang="zh-CN" altLang="en-US" sz="1400" dirty="0"/>
              <a:t>：</a:t>
            </a:r>
            <a:r>
              <a:rPr lang="en-US" altLang="zh-CN" sz="1400" dirty="0"/>
              <a:t>2012 Hadoop Conference</a:t>
            </a:r>
            <a:endParaRPr lang="en-US" sz="1400"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9</a:t>
            </a:fld>
            <a:endParaRPr lang="zh-CN" altLang="en-US"/>
          </a:p>
        </p:txBody>
      </p:sp>
    </p:spTree>
    <p:extLst>
      <p:ext uri="{BB962C8B-B14F-4D97-AF65-F5344CB8AC3E}">
        <p14:creationId xmlns:p14="http://schemas.microsoft.com/office/powerpoint/2010/main" val="1919666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7507</TotalTime>
  <Words>1526</Words>
  <Application>Microsoft Office PowerPoint</Application>
  <PresentationFormat>宽屏</PresentationFormat>
  <Paragraphs>216</Paragraphs>
  <Slides>29</Slides>
  <Notes>9</Notes>
  <HiddenSlides>2</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29</vt:i4>
      </vt:variant>
    </vt:vector>
  </HeadingPairs>
  <TitlesOfParts>
    <vt:vector size="42" baseType="lpstr">
      <vt:lpstr>Microsoft YaHei UI</vt:lpstr>
      <vt:lpstr>ＭＳ Ｐゴシック</vt:lpstr>
      <vt:lpstr>黑体</vt:lpstr>
      <vt:lpstr>宋体</vt:lpstr>
      <vt:lpstr>微软雅黑</vt:lpstr>
      <vt:lpstr>Arial</vt:lpstr>
      <vt:lpstr>Arial Black</vt:lpstr>
      <vt:lpstr>Calibri</vt:lpstr>
      <vt:lpstr>Calibri Light</vt:lpstr>
      <vt:lpstr>Gill Sans MT</vt:lpstr>
      <vt:lpstr>Times</vt:lpstr>
      <vt:lpstr>Wingdings</vt:lpstr>
      <vt:lpstr>Office 主题</vt:lpstr>
      <vt:lpstr>大数据</vt:lpstr>
      <vt:lpstr>PowerPoint 演示文稿</vt:lpstr>
      <vt:lpstr>PowerPoint 演示文稿</vt:lpstr>
      <vt:lpstr>PowerPoint 演示文稿</vt:lpstr>
      <vt:lpstr>科学技术的第四范式</vt:lpstr>
      <vt:lpstr>摩尔定律：能跟上大数据要求么？</vt:lpstr>
      <vt:lpstr>大是相对的</vt:lpstr>
      <vt:lpstr>大数据深度加工</vt:lpstr>
      <vt:lpstr>大数据的研究层及主要研究内容</vt:lpstr>
      <vt:lpstr>Gartner新技术炒作曲线</vt:lpstr>
      <vt:lpstr>PowerPoint 演示文稿</vt:lpstr>
      <vt:lpstr>PowerPoint 演示文稿</vt:lpstr>
      <vt:lpstr>塔吉特百货孕妇营销分析</vt:lpstr>
      <vt:lpstr>Google基于搜索数据预测流感</vt:lpstr>
      <vt:lpstr>奥巴马大选连任成功</vt:lpstr>
      <vt:lpstr>美国大选预测结果</vt:lpstr>
      <vt:lpstr>微软大数据成功预测奥斯卡21项大奖</vt:lpstr>
      <vt:lpstr>PowerPoint 演示文稿</vt:lpstr>
      <vt:lpstr>Divide and Conquer</vt:lpstr>
      <vt:lpstr>Parallelization Challenges</vt:lpstr>
      <vt:lpstr>PowerPoint 演示文稿</vt:lpstr>
      <vt:lpstr>PowerPoint 演示文稿</vt:lpstr>
      <vt:lpstr>常用分析方法</vt:lpstr>
      <vt:lpstr>PowerPoint 演示文稿</vt:lpstr>
      <vt:lpstr>PowerPoint 演示文稿</vt:lpstr>
      <vt:lpstr>PowerPoint 演示文稿</vt:lpstr>
      <vt:lpstr>PowerPoint 演示文稿</vt:lpstr>
      <vt:lpstr>PowerPoint 演示文稿</vt:lpstr>
      <vt:lpstr>PowerPoint 演示文稿</vt:lpstr>
    </vt:vector>
  </TitlesOfParts>
  <Company>清华大学自动化系</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庞人铭</dc:creator>
  <cp:lastModifiedBy> 庞人铭</cp:lastModifiedBy>
  <cp:revision>33</cp:revision>
  <dcterms:created xsi:type="dcterms:W3CDTF">2015-09-10T08:44:22Z</dcterms:created>
  <dcterms:modified xsi:type="dcterms:W3CDTF">2015-10-14T09:11:19Z</dcterms:modified>
</cp:coreProperties>
</file>