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02" r:id="rId1"/>
  </p:sldMasterIdLst>
  <p:notesMasterIdLst>
    <p:notesMasterId r:id="rId13"/>
  </p:notesMasterIdLst>
  <p:sldIdLst>
    <p:sldId id="256" r:id="rId2"/>
    <p:sldId id="257" r:id="rId3"/>
    <p:sldId id="258" r:id="rId4"/>
    <p:sldId id="283" r:id="rId5"/>
    <p:sldId id="263" r:id="rId6"/>
    <p:sldId id="279" r:id="rId7"/>
    <p:sldId id="284" r:id="rId8"/>
    <p:sldId id="285" r:id="rId9"/>
    <p:sldId id="261" r:id="rId10"/>
    <p:sldId id="286" r:id="rId11"/>
    <p:sldId id="278" r:id="rId12"/>
  </p:sldIdLst>
  <p:sldSz cx="9144000" cy="5143500" type="screen16x9"/>
  <p:notesSz cx="6858000" cy="9144000"/>
  <p:embeddedFontLst>
    <p:embeddedFont>
      <p:font typeface="Calibri Light" charset="0"/>
      <p:regular r:id="rId14"/>
      <p:italic r:id="rId15"/>
    </p:embeddedFon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Bell MT" pitchFamily="18" charset="0"/>
      <p:regular r:id="rId20"/>
      <p:bold r:id="rId21"/>
      <p:italic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368" autoAdjust="0"/>
  </p:normalViewPr>
  <p:slideViewPr>
    <p:cSldViewPr snapToGrid="0">
      <p:cViewPr>
        <p:scale>
          <a:sx n="101" d="100"/>
          <a:sy n="101" d="100"/>
        </p:scale>
        <p:origin x="-926" y="-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24719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225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zh-CN" sz="10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06200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076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8399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100" dirty="0" smtClean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7054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01600" lvl="0" indent="0" rtl="0">
              <a:spcBef>
                <a:spcPts val="0"/>
              </a:spcBef>
              <a:buClr>
                <a:schemeClr val="lt1"/>
              </a:buClr>
              <a:buSzPct val="100000"/>
              <a:buFont typeface="Wingdings" panose="05000000000000000000" pitchFamily="2" charset="2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7054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zh-CN" sz="1000" dirty="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06200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38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38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38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dirty="0" smtClean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58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382" y="3174038"/>
            <a:ext cx="9126750" cy="5579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8053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48789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10209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905380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100645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11668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953364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200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5686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  <p:sp>
        <p:nvSpPr>
          <p:cNvPr id="5" name="Rectangle 4"/>
          <p:cNvSpPr/>
          <p:nvPr userDrawn="1"/>
        </p:nvSpPr>
        <p:spPr>
          <a:xfrm>
            <a:off x="0" y="437595"/>
            <a:ext cx="9144000" cy="7922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8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335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481436"/>
            <a:ext cx="7598570" cy="11016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318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369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497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115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360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034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144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zh-CN" sz="9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zh-CN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7273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  <p:sldLayoutId id="2147483819" r:id="rId17"/>
    <p:sldLayoutId id="2147483820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ctrTitle"/>
          </p:nvPr>
        </p:nvSpPr>
        <p:spPr>
          <a:xfrm>
            <a:off x="0" y="1556746"/>
            <a:ext cx="9144000" cy="729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zh-CN" altLang="en-US" sz="4000" cap="small" dirty="0"/>
              <a:t>生活大实惠：</a:t>
            </a:r>
            <a:r>
              <a:rPr lang="en-US" altLang="zh-CN" sz="4000" cap="small" dirty="0"/>
              <a:t>O2O</a:t>
            </a:r>
            <a:r>
              <a:rPr lang="zh-CN" altLang="en-US" sz="4000" cap="small" dirty="0"/>
              <a:t>优惠券使用预测</a:t>
            </a:r>
            <a:endParaRPr lang="zh-CN" sz="4000" cap="small" dirty="0"/>
          </a:p>
        </p:txBody>
      </p:sp>
      <p:sp>
        <p:nvSpPr>
          <p:cNvPr id="161" name="Shape 161"/>
          <p:cNvSpPr txBox="1">
            <a:spLocks noGrp="1"/>
          </p:cNvSpPr>
          <p:nvPr>
            <p:ph type="subTitle" idx="1"/>
          </p:nvPr>
        </p:nvSpPr>
        <p:spPr>
          <a:xfrm>
            <a:off x="0" y="3200400"/>
            <a:ext cx="9144000" cy="114299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sz="2400" cap="none" dirty="0" smtClean="0"/>
              <a:t>七蓝海科技</a:t>
            </a:r>
            <a:r>
              <a:rPr lang="en-US" altLang="zh-CN" sz="2400" cap="none" dirty="0" smtClean="0"/>
              <a:t>-whoever</a:t>
            </a:r>
            <a:r>
              <a:rPr lang="zh-CN" altLang="en-US" sz="2400" cap="none" dirty="0" smtClean="0"/>
              <a:t>队</a:t>
            </a:r>
            <a:r>
              <a:rPr lang="en-US" altLang="zh-CN" sz="2400" cap="none" dirty="0" smtClean="0"/>
              <a:t>-</a:t>
            </a:r>
            <a:r>
              <a:rPr lang="zh-CN" altLang="en-US" sz="2400" cap="none" dirty="0" smtClean="0"/>
              <a:t>袁光浩</a:t>
            </a:r>
            <a:endParaRPr sz="2400" cap="none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275543" y="467973"/>
            <a:ext cx="8033570" cy="62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sz="3600" cap="small" dirty="0" smtClean="0">
                <a:solidFill>
                  <a:schemeClr val="lt1"/>
                </a:solidFill>
                <a:latin typeface="Bell MT" panose="02020503060305020303" pitchFamily="18" charset="0"/>
              </a:rPr>
              <a:t>Summary</a:t>
            </a:r>
            <a:endParaRPr lang="zh-CN" sz="3600" cap="small" dirty="0">
              <a:solidFill>
                <a:schemeClr val="lt1"/>
              </a:solidFill>
              <a:latin typeface="Bell MT" panose="02020503060305020303" pitchFamily="18" charset="0"/>
            </a:endParaRPr>
          </a:p>
        </p:txBody>
      </p:sp>
      <p:sp>
        <p:nvSpPr>
          <p:cNvPr id="5" name="Shape 174"/>
          <p:cNvSpPr txBox="1"/>
          <p:nvPr/>
        </p:nvSpPr>
        <p:spPr>
          <a:xfrm>
            <a:off x="352487" y="1411664"/>
            <a:ext cx="7030725" cy="269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Bell MT" panose="02020503060305020303" pitchFamily="18" charset="0"/>
              </a:rPr>
              <a:t>数据探索工作比较重要，有助于对问题产生正确的直觉；</a:t>
            </a:r>
            <a:endParaRPr lang="en-US" altLang="zh-CN" sz="2000" dirty="0" smtClean="0">
              <a:latin typeface="Bell MT" panose="02020503060305020303" pitchFamily="18" charset="0"/>
            </a:endParaRPr>
          </a:p>
          <a:p>
            <a:pPr marL="457200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Bell MT" panose="02020503060305020303" pitchFamily="18" charset="0"/>
            </a:endParaRPr>
          </a:p>
          <a:p>
            <a:pPr marL="457200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Bell MT" panose="02020503060305020303" pitchFamily="18" charset="0"/>
              </a:rPr>
              <a:t>特征工程是一个耗时的过程，多多尝试，建立线下测试集很重要；</a:t>
            </a:r>
            <a:endParaRPr lang="en-US" altLang="zh-CN" sz="2000" dirty="0" smtClean="0">
              <a:latin typeface="Bell MT" panose="02020503060305020303" pitchFamily="18" charset="0"/>
            </a:endParaRPr>
          </a:p>
          <a:p>
            <a:pPr marL="457200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 sz="2000" dirty="0" smtClean="0">
              <a:latin typeface="Bell MT" panose="02020503060305020303" pitchFamily="18" charset="0"/>
            </a:endParaRPr>
          </a:p>
          <a:p>
            <a:pPr marL="457200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Bell MT" panose="02020503060305020303" pitchFamily="18" charset="0"/>
              </a:rPr>
              <a:t>结果相差不多的模型融合，一般会更优；</a:t>
            </a:r>
            <a:endParaRPr lang="en-US" altLang="zh-CN" sz="2000" dirty="0" smtClean="0">
              <a:latin typeface="Bell MT" panose="02020503060305020303" pitchFamily="18" charset="0"/>
            </a:endParaRPr>
          </a:p>
          <a:p>
            <a:pPr marL="457200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 sz="2000" dirty="0">
              <a:latin typeface="Bell MT" panose="02020503060305020303" pitchFamily="18" charset="0"/>
            </a:endParaRPr>
          </a:p>
          <a:p>
            <a:pPr marL="457200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Bell MT" panose="02020503060305020303" pitchFamily="18" charset="0"/>
              </a:rPr>
              <a:t>如果预测前半个月的数据完整的话，</a:t>
            </a:r>
            <a:r>
              <a:rPr lang="en-US" altLang="zh-CN" sz="2000" dirty="0" err="1">
                <a:latin typeface="Bell MT" panose="02020503060305020303" pitchFamily="18" charset="0"/>
              </a:rPr>
              <a:t>auc</a:t>
            </a:r>
            <a:r>
              <a:rPr lang="zh-CN" altLang="en-US" sz="2000" dirty="0">
                <a:latin typeface="Bell MT" panose="02020503060305020303" pitchFamily="18" charset="0"/>
              </a:rPr>
              <a:t>值可能还会</a:t>
            </a:r>
            <a:r>
              <a:rPr lang="zh-CN" altLang="en-US" sz="2000" dirty="0" smtClean="0">
                <a:latin typeface="Bell MT" panose="02020503060305020303" pitchFamily="18" charset="0"/>
              </a:rPr>
              <a:t>提升</a:t>
            </a:r>
            <a:r>
              <a:rPr lang="en-US" altLang="zh-CN" sz="2000" dirty="0">
                <a:latin typeface="Bell MT" panose="02020503060305020303" pitchFamily="18" charset="0"/>
              </a:rPr>
              <a:t/>
            </a:r>
            <a:br>
              <a:rPr lang="en-US" altLang="zh-CN" sz="2000" dirty="0">
                <a:latin typeface="Bell MT" panose="02020503060305020303" pitchFamily="18" charset="0"/>
              </a:rPr>
            </a:br>
            <a:endParaRPr lang="en-US" altLang="zh-CN" sz="2000" dirty="0">
              <a:latin typeface="Bell MT" panose="02020503060305020303" pitchFamily="18" charset="0"/>
            </a:endParaRPr>
          </a:p>
          <a:p>
            <a:pPr marL="558800" lvl="1">
              <a:buClr>
                <a:schemeClr val="lt1"/>
              </a:buClr>
              <a:buSzPct val="100000"/>
            </a:pPr>
            <a:endParaRPr lang="zh-CN" sz="2000" dirty="0">
              <a:solidFill>
                <a:schemeClr val="lt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2410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311700" y="469127"/>
            <a:ext cx="8520600" cy="5486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sz="3200" cap="small" dirty="0" smtClean="0">
                <a:solidFill>
                  <a:srgbClr val="F3F3F3"/>
                </a:solidFill>
              </a:rPr>
              <a:t>Thank You</a:t>
            </a:r>
            <a:endParaRPr lang="zh-CN" sz="3200" cap="small" dirty="0">
              <a:solidFill>
                <a:srgbClr val="F3F3F3"/>
              </a:solidFill>
            </a:endParaRP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3047343" y="2454113"/>
            <a:ext cx="3519712" cy="114303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sz="4800" b="1" dirty="0" smtClean="0"/>
              <a:t>感谢聆听！</a:t>
            </a:r>
            <a:endParaRPr sz="4800" b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169810" y="354821"/>
            <a:ext cx="8520600" cy="4965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sz="4800" cap="small" dirty="0" smtClean="0">
                <a:solidFill>
                  <a:schemeClr val="lt1"/>
                </a:solidFill>
              </a:rPr>
              <a:t>Overview</a:t>
            </a:r>
            <a:endParaRPr lang="zh-CN" sz="4800" cap="small" dirty="0">
              <a:solidFill>
                <a:schemeClr val="lt1"/>
              </a:solidFill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11700" y="1545021"/>
            <a:ext cx="8520600" cy="3023854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71500" lvl="0" indent="-342900" rtl="0">
              <a:spcBef>
                <a:spcPts val="0"/>
              </a:spcBef>
              <a:buClr>
                <a:schemeClr val="lt1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lt1"/>
                </a:solidFill>
                <a:latin typeface="Bell MT" panose="02020503060305020303" pitchFamily="18" charset="0"/>
              </a:rPr>
              <a:t>Business Objective</a:t>
            </a:r>
          </a:p>
          <a:p>
            <a:pPr marL="571500" lvl="0" indent="-342900" rtl="0">
              <a:spcBef>
                <a:spcPts val="0"/>
              </a:spcBef>
              <a:buClr>
                <a:schemeClr val="lt1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lt1"/>
                </a:solidFill>
                <a:latin typeface="Bell MT" panose="02020503060305020303" pitchFamily="18" charset="0"/>
              </a:rPr>
              <a:t>Data Understanding</a:t>
            </a:r>
          </a:p>
          <a:p>
            <a:pPr marL="571500" lvl="0" indent="-342900" rtl="0">
              <a:spcBef>
                <a:spcPts val="0"/>
              </a:spcBef>
              <a:buClr>
                <a:schemeClr val="lt1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lt1"/>
                </a:solidFill>
                <a:latin typeface="Bell MT" panose="02020503060305020303" pitchFamily="18" charset="0"/>
              </a:rPr>
              <a:t>Data Preparation</a:t>
            </a:r>
          </a:p>
          <a:p>
            <a:pPr marL="571500" lvl="0" indent="-342900" rtl="0">
              <a:spcBef>
                <a:spcPts val="0"/>
              </a:spcBef>
              <a:buClr>
                <a:schemeClr val="lt1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lt1"/>
                </a:solidFill>
                <a:latin typeface="Bell MT" panose="02020503060305020303" pitchFamily="18" charset="0"/>
              </a:rPr>
              <a:t>Modeling / Evaluation</a:t>
            </a:r>
          </a:p>
          <a:p>
            <a:pPr marL="571500" lvl="0" indent="-342900" rtl="0">
              <a:spcBef>
                <a:spcPts val="0"/>
              </a:spcBef>
              <a:buClr>
                <a:schemeClr val="lt1"/>
              </a:buClr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lt1"/>
                </a:solidFill>
                <a:latin typeface="Bell MT" panose="02020503060305020303" pitchFamily="18" charset="0"/>
              </a:rPr>
              <a:t>Summary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252248" y="457198"/>
            <a:ext cx="8581377" cy="4650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sz="3600" cap="small" dirty="0" smtClean="0">
                <a:solidFill>
                  <a:schemeClr val="lt1"/>
                </a:solidFill>
              </a:rPr>
              <a:t>Business Objective - </a:t>
            </a:r>
            <a:r>
              <a:rPr lang="zh-CN" altLang="en-US" sz="3600" cap="small" dirty="0" smtClean="0">
                <a:solidFill>
                  <a:schemeClr val="lt1"/>
                </a:solidFill>
              </a:rPr>
              <a:t>赛</a:t>
            </a:r>
            <a:r>
              <a:rPr lang="zh-CN" altLang="en-US" sz="3600" cap="small" dirty="0">
                <a:solidFill>
                  <a:schemeClr val="lt1"/>
                </a:solidFill>
              </a:rPr>
              <a:t>题理解</a:t>
            </a:r>
            <a:endParaRPr lang="zh-CN" sz="3600" cap="small" dirty="0">
              <a:solidFill>
                <a:schemeClr val="lt1"/>
              </a:solidFill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3371472" y="1328383"/>
            <a:ext cx="5013000" cy="3592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lt1"/>
                </a:solidFill>
                <a:latin typeface="Bell MT" panose="02020503060305020303" pitchFamily="18" charset="0"/>
              </a:rPr>
              <a:t>业务背景</a:t>
            </a:r>
            <a:endParaRPr lang="en-US" altLang="zh-CN" sz="2000" dirty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lt1"/>
                </a:solidFill>
                <a:latin typeface="Bell MT" panose="02020503060305020303" pitchFamily="18" charset="0"/>
              </a:rPr>
              <a:t>以优惠券盘活老用户或吸引新客户进店消费是</a:t>
            </a:r>
            <a:r>
              <a:rPr lang="en-US" altLang="zh-CN" sz="1200" dirty="0">
                <a:solidFill>
                  <a:schemeClr val="lt1"/>
                </a:solidFill>
                <a:latin typeface="Bell MT" panose="02020503060305020303" pitchFamily="18" charset="0"/>
              </a:rPr>
              <a:t>O2O</a:t>
            </a:r>
            <a:r>
              <a:rPr lang="zh-CN" altLang="en-US" sz="1200" dirty="0">
                <a:solidFill>
                  <a:schemeClr val="lt1"/>
                </a:solidFill>
                <a:latin typeface="Bell MT" panose="02020503060305020303" pitchFamily="18" charset="0"/>
              </a:rPr>
              <a:t>的一种重要营销方式。对商家而言，滥发的优惠券可能降低品牌声誉，同时难以估算营销成本。</a:t>
            </a: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endParaRPr lang="zh-CN" altLang="en-US" sz="1200" dirty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lt1"/>
                </a:solidFill>
                <a:latin typeface="Bell MT" panose="02020503060305020303" pitchFamily="18" charset="0"/>
              </a:rPr>
              <a:t>个性化投放是提高</a:t>
            </a: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优惠券使用率</a:t>
            </a:r>
            <a:r>
              <a:rPr lang="zh-CN" altLang="en-US" sz="1200" dirty="0">
                <a:solidFill>
                  <a:schemeClr val="lt1"/>
                </a:solidFill>
                <a:latin typeface="Bell MT" panose="02020503060305020303" pitchFamily="18" charset="0"/>
              </a:rPr>
              <a:t>的重要技术。本次大赛为参赛选手提供了</a:t>
            </a:r>
            <a:r>
              <a:rPr lang="en-US" altLang="zh-CN" sz="1200" dirty="0">
                <a:solidFill>
                  <a:schemeClr val="lt1"/>
                </a:solidFill>
                <a:latin typeface="Bell MT" panose="02020503060305020303" pitchFamily="18" charset="0"/>
              </a:rPr>
              <a:t>O2O</a:t>
            </a:r>
            <a:r>
              <a:rPr lang="zh-CN" altLang="en-US" sz="1200" dirty="0">
                <a:solidFill>
                  <a:schemeClr val="lt1"/>
                </a:solidFill>
                <a:latin typeface="Bell MT" panose="02020503060305020303" pitchFamily="18" charset="0"/>
              </a:rPr>
              <a:t>场景相关的丰富数据</a:t>
            </a: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，参赛</a:t>
            </a:r>
            <a:r>
              <a:rPr lang="zh-CN" altLang="en-US" sz="1200" dirty="0">
                <a:solidFill>
                  <a:schemeClr val="lt1"/>
                </a:solidFill>
                <a:latin typeface="Bell MT" panose="02020503060305020303" pitchFamily="18" charset="0"/>
              </a:rPr>
              <a:t>选手通过分析建模，精准预测用户是否会在规定时间内使用相应</a:t>
            </a: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优惠券。</a:t>
            </a:r>
            <a:endParaRPr lang="en-US" altLang="zh-CN" sz="1200" dirty="0" smtClean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endParaRPr lang="zh-CN" sz="2000" dirty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457200" lvl="0" indent="-355600" rtl="0">
              <a:spcBef>
                <a:spcPts val="0"/>
              </a:spcBef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lt1"/>
                </a:solidFill>
                <a:latin typeface="Bell MT" panose="02020503060305020303" pitchFamily="18" charset="0"/>
              </a:rPr>
              <a:t>评价指标</a:t>
            </a:r>
            <a:endParaRPr lang="en-US" altLang="zh-CN" sz="2000" dirty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本</a:t>
            </a:r>
            <a:r>
              <a:rPr lang="zh-CN" altLang="en-US" sz="1200" dirty="0">
                <a:solidFill>
                  <a:schemeClr val="lt1"/>
                </a:solidFill>
                <a:latin typeface="Bell MT" panose="02020503060305020303" pitchFamily="18" charset="0"/>
              </a:rPr>
              <a:t>赛题目标是预测投放的优惠券</a:t>
            </a: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是否被使用。</a:t>
            </a:r>
            <a:r>
              <a:rPr lang="zh-CN" altLang="en-US" sz="1200" dirty="0">
                <a:solidFill>
                  <a:schemeClr val="lt1"/>
                </a:solidFill>
                <a:latin typeface="Bell MT" panose="02020503060305020303" pitchFamily="18" charset="0"/>
              </a:rPr>
              <a:t>针对此任务及一些相关背景知识，使用</a:t>
            </a: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优惠券使用预测</a:t>
            </a:r>
            <a:r>
              <a:rPr lang="zh-CN" altLang="en-US" sz="1200" dirty="0">
                <a:solidFill>
                  <a:schemeClr val="lt1"/>
                </a:solidFill>
                <a:latin typeface="Bell MT" panose="02020503060305020303" pitchFamily="18" charset="0"/>
              </a:rPr>
              <a:t>的平均</a:t>
            </a:r>
            <a:r>
              <a:rPr lang="en-US" altLang="zh-CN" sz="1200" dirty="0">
                <a:solidFill>
                  <a:schemeClr val="lt1"/>
                </a:solidFill>
                <a:latin typeface="Bell MT" panose="02020503060305020303" pitchFamily="18" charset="0"/>
              </a:rPr>
              <a:t>AUC</a:t>
            </a:r>
            <a:r>
              <a:rPr lang="zh-CN" altLang="en-US" sz="1200" dirty="0">
                <a:solidFill>
                  <a:schemeClr val="lt1"/>
                </a:solidFill>
                <a:latin typeface="Bell MT" panose="02020503060305020303" pitchFamily="18" charset="0"/>
              </a:rPr>
              <a:t>（</a:t>
            </a:r>
            <a:r>
              <a:rPr lang="en-US" altLang="zh-CN" sz="1200" dirty="0">
                <a:solidFill>
                  <a:schemeClr val="lt1"/>
                </a:solidFill>
                <a:latin typeface="Bell MT" panose="02020503060305020303" pitchFamily="18" charset="0"/>
              </a:rPr>
              <a:t>ROC</a:t>
            </a:r>
            <a:r>
              <a:rPr lang="zh-CN" altLang="en-US" sz="1200" dirty="0">
                <a:solidFill>
                  <a:schemeClr val="lt1"/>
                </a:solidFill>
                <a:latin typeface="Bell MT" panose="02020503060305020303" pitchFamily="18" charset="0"/>
              </a:rPr>
              <a:t>曲线下面积）作为评价标准</a:t>
            </a: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。即</a:t>
            </a:r>
            <a:r>
              <a:rPr lang="zh-CN" altLang="en-US" sz="1200" dirty="0">
                <a:solidFill>
                  <a:schemeClr val="lt1"/>
                </a:solidFill>
                <a:latin typeface="Bell MT" panose="02020503060305020303" pitchFamily="18" charset="0"/>
              </a:rPr>
              <a:t>对每个优惠券单独</a:t>
            </a: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计算预测</a:t>
            </a:r>
            <a:r>
              <a:rPr lang="zh-CN" altLang="en-US" sz="1200" dirty="0">
                <a:solidFill>
                  <a:schemeClr val="lt1"/>
                </a:solidFill>
                <a:latin typeface="Bell MT" panose="02020503060305020303" pitchFamily="18" charset="0"/>
              </a:rPr>
              <a:t>的</a:t>
            </a:r>
            <a:r>
              <a:rPr lang="en-US" altLang="zh-CN" sz="1200" dirty="0">
                <a:solidFill>
                  <a:schemeClr val="lt1"/>
                </a:solidFill>
                <a:latin typeface="Bell MT" panose="02020503060305020303" pitchFamily="18" charset="0"/>
              </a:rPr>
              <a:t>AUC</a:t>
            </a:r>
            <a:r>
              <a:rPr lang="zh-CN" altLang="en-US" sz="1200" dirty="0">
                <a:solidFill>
                  <a:schemeClr val="lt1"/>
                </a:solidFill>
                <a:latin typeface="Bell MT" panose="02020503060305020303" pitchFamily="18" charset="0"/>
              </a:rPr>
              <a:t>值，再对所有优惠券的</a:t>
            </a:r>
            <a:r>
              <a:rPr lang="en-US" altLang="zh-CN" sz="1200" dirty="0">
                <a:solidFill>
                  <a:schemeClr val="lt1"/>
                </a:solidFill>
                <a:latin typeface="Bell MT" panose="02020503060305020303" pitchFamily="18" charset="0"/>
              </a:rPr>
              <a:t>AUC</a:t>
            </a:r>
            <a:r>
              <a:rPr lang="zh-CN" altLang="en-US" sz="1200" dirty="0">
                <a:solidFill>
                  <a:schemeClr val="lt1"/>
                </a:solidFill>
                <a:latin typeface="Bell MT" panose="02020503060305020303" pitchFamily="18" charset="0"/>
              </a:rPr>
              <a:t>值求平均作为最终的评价标准。</a:t>
            </a: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endParaRPr lang="zh-CN" sz="2000" dirty="0">
              <a:solidFill>
                <a:schemeClr val="lt1"/>
              </a:solidFill>
              <a:latin typeface="Bell MT" panose="02020503060305020303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8" y="1259236"/>
            <a:ext cx="2302025" cy="19612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47" y="3220509"/>
            <a:ext cx="2302026" cy="190094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252248" y="457198"/>
            <a:ext cx="8581377" cy="4650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sz="3600" cap="small" dirty="0" smtClean="0">
                <a:solidFill>
                  <a:schemeClr val="lt1"/>
                </a:solidFill>
              </a:rPr>
              <a:t>Business Objective – </a:t>
            </a:r>
            <a:r>
              <a:rPr lang="zh-CN" altLang="en-US" sz="3600" cap="small" dirty="0" smtClean="0">
                <a:solidFill>
                  <a:schemeClr val="lt1"/>
                </a:solidFill>
              </a:rPr>
              <a:t>问题类型</a:t>
            </a:r>
            <a:endParaRPr lang="zh-CN" sz="3600" cap="small" dirty="0">
              <a:solidFill>
                <a:schemeClr val="lt1"/>
              </a:solidFill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1268185" y="3627372"/>
            <a:ext cx="5013000" cy="1361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chemeClr val="lt1"/>
                </a:solidFill>
                <a:latin typeface="Bell MT" panose="02020503060305020303" pitchFamily="18" charset="0"/>
              </a:rPr>
              <a:t>典型的二分类问题</a:t>
            </a:r>
            <a:endParaRPr lang="en-US" altLang="zh-CN" sz="2000" dirty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 sz="1200" dirty="0" smtClean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本题</a:t>
            </a:r>
            <a:r>
              <a:rPr lang="zh-CN" altLang="en-US" sz="1200" dirty="0">
                <a:solidFill>
                  <a:schemeClr val="lt1"/>
                </a:solidFill>
                <a:latin typeface="Bell MT" panose="02020503060305020303" pitchFamily="18" charset="0"/>
              </a:rPr>
              <a:t>需要预测用户领取优惠券之后是否会使用</a:t>
            </a: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，可用</a:t>
            </a:r>
            <a:r>
              <a:rPr lang="zh-CN" altLang="en-US" sz="1200" dirty="0">
                <a:solidFill>
                  <a:schemeClr val="lt1"/>
                </a:solidFill>
                <a:latin typeface="Bell MT" panose="02020503060305020303" pitchFamily="18" charset="0"/>
              </a:rPr>
              <a:t>二分类方法来</a:t>
            </a: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解题</a:t>
            </a:r>
            <a:r>
              <a:rPr lang="zh-CN" altLang="en-US" sz="1200" dirty="0">
                <a:solidFill>
                  <a:schemeClr val="lt1"/>
                </a:solidFill>
                <a:latin typeface="Bell MT" panose="02020503060305020303" pitchFamily="18" charset="0"/>
              </a:rPr>
              <a:t>。</a:t>
            </a: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 sz="1200" dirty="0" smtClean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endParaRPr lang="zh-CN" sz="2000" dirty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101600" lvl="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。</a:t>
            </a:r>
            <a:endParaRPr lang="zh-CN" altLang="en-US" sz="1200" dirty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endParaRPr lang="zh-CN" sz="2000" dirty="0">
              <a:solidFill>
                <a:schemeClr val="lt1"/>
              </a:solidFill>
              <a:latin typeface="Bell MT" panose="02020503060305020303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113670" y="1351564"/>
            <a:ext cx="1317171" cy="77288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使用优惠券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113670" y="2548992"/>
            <a:ext cx="1317171" cy="77288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未使用优惠券</a:t>
            </a:r>
            <a:endParaRPr lang="zh-CN" altLang="en-US" dirty="0"/>
          </a:p>
        </p:txBody>
      </p:sp>
      <p:sp>
        <p:nvSpPr>
          <p:cNvPr id="10" name="右大括号 9"/>
          <p:cNvSpPr/>
          <p:nvPr/>
        </p:nvSpPr>
        <p:spPr>
          <a:xfrm>
            <a:off x="5615899" y="1640035"/>
            <a:ext cx="609600" cy="1398816"/>
          </a:xfrm>
          <a:prstGeom prst="rightBrac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573841" y="2083629"/>
            <a:ext cx="990600" cy="511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二分类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1268185" y="1942115"/>
            <a:ext cx="1447800" cy="8028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领取优惠券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 rot="20569421">
            <a:off x="3011947" y="1768213"/>
            <a:ext cx="849086" cy="48441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705862">
            <a:off x="3017499" y="2502729"/>
            <a:ext cx="849086" cy="48441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2225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275543" y="467973"/>
            <a:ext cx="8033570" cy="62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sz="3600" cap="small" dirty="0" smtClean="0">
                <a:solidFill>
                  <a:schemeClr val="lt1"/>
                </a:solidFill>
                <a:latin typeface="Bell MT" panose="02020503060305020303" pitchFamily="18" charset="0"/>
              </a:rPr>
              <a:t>Data Understanding</a:t>
            </a:r>
            <a:endParaRPr lang="zh-CN" sz="3600" cap="small" dirty="0">
              <a:solidFill>
                <a:schemeClr val="lt1"/>
              </a:solidFill>
              <a:latin typeface="Bell MT" panose="02020503060305020303" pitchFamily="18" charset="0"/>
            </a:endParaRPr>
          </a:p>
        </p:txBody>
      </p:sp>
      <p:sp>
        <p:nvSpPr>
          <p:cNvPr id="5" name="Shape 174"/>
          <p:cNvSpPr txBox="1"/>
          <p:nvPr/>
        </p:nvSpPr>
        <p:spPr>
          <a:xfrm>
            <a:off x="133334" y="2802156"/>
            <a:ext cx="5013000" cy="20570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Bell MT" panose="02020503060305020303" pitchFamily="18" charset="0"/>
              </a:rPr>
              <a:t>三个重要维度</a:t>
            </a:r>
            <a:r>
              <a:rPr lang="en-US" altLang="zh-CN" sz="2000" dirty="0" smtClean="0">
                <a:latin typeface="Bell MT" panose="02020503060305020303" pitchFamily="18" charset="0"/>
              </a:rPr>
              <a:t>User , Coupon / Merchant</a:t>
            </a:r>
          </a:p>
          <a:p>
            <a:pPr marL="457200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Bell MT" panose="02020503060305020303" pitchFamily="18" charset="0"/>
              </a:rPr>
              <a:t>大量人群不活跃（总人数</a:t>
            </a:r>
            <a:r>
              <a:rPr lang="en-US" altLang="zh-CN" sz="2000" dirty="0">
                <a:latin typeface="Bell MT" panose="02020503060305020303" pitchFamily="18" charset="0"/>
              </a:rPr>
              <a:t>4645516</a:t>
            </a:r>
            <a:r>
              <a:rPr lang="zh-CN" altLang="en-US" sz="2000" dirty="0" smtClean="0">
                <a:latin typeface="Bell MT" panose="02020503060305020303" pitchFamily="18" charset="0"/>
              </a:rPr>
              <a:t>），从</a:t>
            </a:r>
            <a:r>
              <a:rPr lang="en-US" altLang="zh-CN" sz="2000" dirty="0" smtClean="0">
                <a:latin typeface="Bell MT" panose="02020503060305020303" pitchFamily="18" charset="0"/>
              </a:rPr>
              <a:t>coupon/merchant</a:t>
            </a:r>
            <a:r>
              <a:rPr lang="zh-CN" altLang="en-US" sz="2000" dirty="0" smtClean="0">
                <a:latin typeface="Bell MT" panose="02020503060305020303" pitchFamily="18" charset="0"/>
              </a:rPr>
              <a:t>的角度</a:t>
            </a:r>
            <a:r>
              <a:rPr lang="zh-CN" altLang="en-US" sz="2000" dirty="0">
                <a:latin typeface="Bell MT" panose="02020503060305020303" pitchFamily="18" charset="0"/>
              </a:rPr>
              <a:t>看</a:t>
            </a:r>
            <a:r>
              <a:rPr lang="zh-CN" altLang="en-US" sz="2000" dirty="0" smtClean="0">
                <a:latin typeface="Bell MT" panose="02020503060305020303" pitchFamily="18" charset="0"/>
              </a:rPr>
              <a:t>这个数据是有统计意义的；然而从研究</a:t>
            </a:r>
            <a:r>
              <a:rPr lang="en-US" altLang="zh-CN" sz="2000" dirty="0" smtClean="0">
                <a:latin typeface="Bell MT" panose="02020503060305020303" pitchFamily="18" charset="0"/>
              </a:rPr>
              <a:t>user</a:t>
            </a:r>
            <a:r>
              <a:rPr lang="zh-CN" altLang="en-US" sz="2000" dirty="0" smtClean="0">
                <a:latin typeface="Bell MT" panose="02020503060305020303" pitchFamily="18" charset="0"/>
              </a:rPr>
              <a:t>行为特征来看，随机性比较大。</a:t>
            </a:r>
            <a:endParaRPr lang="en-US" altLang="zh-CN" sz="2000" dirty="0" smtClean="0">
              <a:latin typeface="Bell MT" panose="02020503060305020303" pitchFamily="18" charset="0"/>
            </a:endParaRPr>
          </a:p>
          <a:p>
            <a:pPr marL="457200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Bell MT" panose="02020503060305020303" pitchFamily="18" charset="0"/>
              </a:rPr>
              <a:t>Train online feature? </a:t>
            </a:r>
            <a:r>
              <a:rPr lang="zh-CN" altLang="en-US" sz="2000" dirty="0">
                <a:latin typeface="Bell MT" panose="02020503060305020303" pitchFamily="18" charset="0"/>
              </a:rPr>
              <a:t>领</a:t>
            </a:r>
            <a:r>
              <a:rPr lang="zh-CN" altLang="en-US" sz="2000" dirty="0" smtClean="0">
                <a:latin typeface="Bell MT" panose="02020503060305020303" pitchFamily="18" charset="0"/>
              </a:rPr>
              <a:t>用、使用率等</a:t>
            </a:r>
            <a:r>
              <a:rPr lang="en-US" altLang="zh-CN" sz="2000" dirty="0">
                <a:latin typeface="Bell MT" panose="02020503060305020303" pitchFamily="18" charset="0"/>
              </a:rPr>
              <a:t/>
            </a:r>
            <a:br>
              <a:rPr lang="en-US" altLang="zh-CN" sz="2000" dirty="0">
                <a:latin typeface="Bell MT" panose="02020503060305020303" pitchFamily="18" charset="0"/>
              </a:rPr>
            </a:br>
            <a:endParaRPr lang="en-US" altLang="zh-CN" sz="2000" dirty="0">
              <a:latin typeface="Bell MT" panose="02020503060305020303" pitchFamily="18" charset="0"/>
            </a:endParaRPr>
          </a:p>
          <a:p>
            <a:pPr marL="558800" lvl="1">
              <a:buClr>
                <a:schemeClr val="lt1"/>
              </a:buClr>
              <a:buSzPct val="100000"/>
            </a:pPr>
            <a:endParaRPr lang="zh-CN" sz="2000" dirty="0">
              <a:solidFill>
                <a:schemeClr val="lt1"/>
              </a:solidFill>
              <a:latin typeface="Bell MT" panose="02020503060305020303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34" y="1331494"/>
            <a:ext cx="50482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420" y="1331494"/>
            <a:ext cx="375285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252248" y="457198"/>
            <a:ext cx="8581377" cy="4650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sz="3600" cap="small" dirty="0" smtClean="0">
                <a:solidFill>
                  <a:schemeClr val="lt1"/>
                </a:solidFill>
              </a:rPr>
              <a:t>Data Preparation - Features</a:t>
            </a:r>
            <a:endParaRPr lang="zh-CN" sz="3600" cap="small" dirty="0">
              <a:solidFill>
                <a:schemeClr val="lt1"/>
              </a:solidFill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2583488" y="12564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用户的属性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785359" y="1476757"/>
            <a:ext cx="693874" cy="66403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U</a:t>
            </a:r>
            <a:endParaRPr lang="zh-CN" altLang="en-US" sz="3200" dirty="0"/>
          </a:p>
        </p:txBody>
      </p:sp>
      <p:sp>
        <p:nvSpPr>
          <p:cNvPr id="7" name="椭圆 6"/>
          <p:cNvSpPr/>
          <p:nvPr/>
        </p:nvSpPr>
        <p:spPr>
          <a:xfrm>
            <a:off x="6528948" y="2101706"/>
            <a:ext cx="693874" cy="66403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8" name="椭圆 7"/>
          <p:cNvSpPr/>
          <p:nvPr/>
        </p:nvSpPr>
        <p:spPr>
          <a:xfrm>
            <a:off x="4676572" y="3990361"/>
            <a:ext cx="693874" cy="664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M</a:t>
            </a:r>
            <a:endParaRPr lang="zh-CN" altLang="en-US" sz="3200" dirty="0"/>
          </a:p>
        </p:txBody>
      </p:sp>
      <p:sp>
        <p:nvSpPr>
          <p:cNvPr id="9" name="上下箭头 8"/>
          <p:cNvSpPr/>
          <p:nvPr/>
        </p:nvSpPr>
        <p:spPr>
          <a:xfrm rot="20430623">
            <a:off x="4294316" y="2281944"/>
            <a:ext cx="494779" cy="1709058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上下箭头 10"/>
          <p:cNvSpPr/>
          <p:nvPr/>
        </p:nvSpPr>
        <p:spPr>
          <a:xfrm rot="17146830">
            <a:off x="5292529" y="1240795"/>
            <a:ext cx="494779" cy="1709058"/>
          </a:xfrm>
          <a:prstGeom prst="up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3"/>
          <p:cNvSpPr txBox="1"/>
          <p:nvPr/>
        </p:nvSpPr>
        <p:spPr>
          <a:xfrm>
            <a:off x="7228563" y="214078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优惠券</a:t>
            </a:r>
            <a:r>
              <a:rPr lang="zh-CN" altLang="en-US" dirty="0" smtClean="0"/>
              <a:t>的属性</a:t>
            </a:r>
            <a:endParaRPr lang="zh-CN" altLang="en-US" dirty="0"/>
          </a:p>
        </p:txBody>
      </p:sp>
      <p:sp>
        <p:nvSpPr>
          <p:cNvPr id="13" name="文本框 14"/>
          <p:cNvSpPr txBox="1"/>
          <p:nvPr/>
        </p:nvSpPr>
        <p:spPr>
          <a:xfrm>
            <a:off x="4390608" y="47741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商家</a:t>
            </a:r>
            <a:r>
              <a:rPr lang="zh-CN" altLang="en-US" dirty="0" smtClean="0"/>
              <a:t>的属性</a:t>
            </a:r>
            <a:endParaRPr lang="zh-CN" altLang="en-US" dirty="0"/>
          </a:p>
        </p:txBody>
      </p:sp>
      <p:sp>
        <p:nvSpPr>
          <p:cNvPr id="14" name="文本框 15"/>
          <p:cNvSpPr txBox="1"/>
          <p:nvPr/>
        </p:nvSpPr>
        <p:spPr>
          <a:xfrm>
            <a:off x="623714" y="1950573"/>
            <a:ext cx="492443" cy="23718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b="1" dirty="0" smtClean="0"/>
              <a:t>通用的特征提取方法</a:t>
            </a:r>
            <a:endParaRPr lang="zh-CN" altLang="en-US" sz="2000" b="1" dirty="0"/>
          </a:p>
        </p:txBody>
      </p:sp>
      <p:sp>
        <p:nvSpPr>
          <p:cNvPr id="15" name="右箭头 14"/>
          <p:cNvSpPr/>
          <p:nvPr/>
        </p:nvSpPr>
        <p:spPr>
          <a:xfrm>
            <a:off x="1374335" y="2765736"/>
            <a:ext cx="1755867" cy="53334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4157255" y="2768558"/>
            <a:ext cx="768900" cy="735830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UM</a:t>
            </a:r>
            <a:endParaRPr lang="zh-CN" altLang="en-US" sz="1600" dirty="0"/>
          </a:p>
        </p:txBody>
      </p:sp>
      <p:sp>
        <p:nvSpPr>
          <p:cNvPr id="18" name="椭圆 17"/>
          <p:cNvSpPr/>
          <p:nvPr/>
        </p:nvSpPr>
        <p:spPr>
          <a:xfrm>
            <a:off x="5187166" y="1733791"/>
            <a:ext cx="768900" cy="73583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UC</a:t>
            </a:r>
            <a:endParaRPr lang="zh-CN" altLang="en-US" sz="1600" dirty="0"/>
          </a:p>
        </p:txBody>
      </p:sp>
      <p:sp>
        <p:nvSpPr>
          <p:cNvPr id="19" name="文本框 20"/>
          <p:cNvSpPr txBox="1"/>
          <p:nvPr/>
        </p:nvSpPr>
        <p:spPr>
          <a:xfrm rot="4219768">
            <a:off x="3171710" y="327551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用户商家交叉属性</a:t>
            </a:r>
            <a:endParaRPr lang="zh-CN" altLang="en-US" sz="1400" dirty="0"/>
          </a:p>
        </p:txBody>
      </p:sp>
      <p:sp>
        <p:nvSpPr>
          <p:cNvPr id="20" name="文本框 21"/>
          <p:cNvSpPr txBox="1"/>
          <p:nvPr/>
        </p:nvSpPr>
        <p:spPr>
          <a:xfrm rot="1030993">
            <a:off x="4931435" y="1480065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用户优惠券交叉属性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02564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252248" y="457198"/>
            <a:ext cx="8581377" cy="4650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sz="3600" cap="small" dirty="0" smtClean="0">
                <a:solidFill>
                  <a:schemeClr val="lt1"/>
                </a:solidFill>
              </a:rPr>
              <a:t>Data Preparation - Features</a:t>
            </a:r>
            <a:endParaRPr lang="zh-CN" sz="3600" cap="small" dirty="0">
              <a:solidFill>
                <a:schemeClr val="lt1"/>
              </a:solidFill>
            </a:endParaRPr>
          </a:p>
        </p:txBody>
      </p:sp>
      <p:sp>
        <p:nvSpPr>
          <p:cNvPr id="131" name="Shape 174"/>
          <p:cNvSpPr txBox="1"/>
          <p:nvPr/>
        </p:nvSpPr>
        <p:spPr>
          <a:xfrm>
            <a:off x="161564" y="1426625"/>
            <a:ext cx="3352453" cy="1921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lt1"/>
                </a:solidFill>
                <a:latin typeface="Bell MT" panose="02020503060305020303" pitchFamily="18" charset="0"/>
              </a:rPr>
              <a:t>User Feature</a:t>
            </a:r>
            <a:endParaRPr lang="en-US" altLang="zh-CN" sz="2000" dirty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lt1"/>
                </a:solidFill>
                <a:latin typeface="Bell MT" panose="02020503060305020303" pitchFamily="18" charset="0"/>
              </a:rPr>
              <a:t>用户领取</a:t>
            </a: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优惠券</a:t>
            </a:r>
            <a:r>
              <a:rPr lang="en-US" altLang="zh-CN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/</a:t>
            </a: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数</a:t>
            </a:r>
            <a:endParaRPr lang="zh-CN" altLang="en-US" sz="1200" dirty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用户使用优惠券</a:t>
            </a:r>
            <a:r>
              <a:rPr lang="en-US" altLang="zh-CN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/</a:t>
            </a: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率</a:t>
            </a:r>
            <a:endParaRPr lang="en-US" altLang="zh-CN" sz="1200" dirty="0" smtClean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用户普通消费</a:t>
            </a:r>
            <a:r>
              <a:rPr lang="en-US" altLang="zh-CN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/</a:t>
            </a: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率</a:t>
            </a:r>
            <a:endParaRPr lang="zh-CN" altLang="en-US" sz="1200" dirty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用户</a:t>
            </a:r>
            <a:r>
              <a:rPr lang="zh-CN" altLang="en-US" sz="1200" dirty="0">
                <a:solidFill>
                  <a:schemeClr val="lt1"/>
                </a:solidFill>
                <a:latin typeface="Bell MT" panose="02020503060305020303" pitchFamily="18" charset="0"/>
              </a:rPr>
              <a:t>使用</a:t>
            </a: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优惠券折扣</a:t>
            </a:r>
            <a:endParaRPr lang="zh-CN" altLang="en-US" sz="1200" dirty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用户</a:t>
            </a:r>
            <a:r>
              <a:rPr lang="zh-CN" altLang="en-US" sz="1200" dirty="0">
                <a:solidFill>
                  <a:schemeClr val="lt1"/>
                </a:solidFill>
                <a:latin typeface="Bell MT" panose="02020503060305020303" pitchFamily="18" charset="0"/>
              </a:rPr>
              <a:t>使用优惠券</a:t>
            </a: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的</a:t>
            </a:r>
            <a:r>
              <a:rPr lang="zh-CN" altLang="en-US" sz="1200" dirty="0">
                <a:solidFill>
                  <a:schemeClr val="lt1"/>
                </a:solidFill>
                <a:latin typeface="Bell MT" panose="02020503060305020303" pitchFamily="18" charset="0"/>
              </a:rPr>
              <a:t>商家数量</a:t>
            </a:r>
          </a:p>
          <a:p>
            <a:pPr marL="914400" lvl="1" indent="-355600" algn="just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用户</a:t>
            </a:r>
            <a:r>
              <a:rPr lang="zh-CN" altLang="en-US" sz="1200" dirty="0">
                <a:solidFill>
                  <a:schemeClr val="lt1"/>
                </a:solidFill>
                <a:latin typeface="Bell MT" panose="02020503060305020303" pitchFamily="18" charset="0"/>
              </a:rPr>
              <a:t>使用</a:t>
            </a: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优惠券的平均间隔时间</a:t>
            </a:r>
            <a:endParaRPr lang="en-US" altLang="zh-CN" sz="1200" dirty="0" smtClean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4</a:t>
            </a: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周、</a:t>
            </a:r>
            <a:r>
              <a:rPr lang="en-US" altLang="zh-CN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8</a:t>
            </a: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周统计</a:t>
            </a:r>
            <a:endParaRPr lang="en-US" altLang="zh-CN" sz="1200" dirty="0" smtClean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……</a:t>
            </a: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endParaRPr lang="zh-CN" sz="2000" dirty="0">
              <a:solidFill>
                <a:schemeClr val="lt1"/>
              </a:solidFill>
              <a:latin typeface="Bell MT" panose="02020503060305020303" pitchFamily="18" charset="0"/>
            </a:endParaRPr>
          </a:p>
        </p:txBody>
      </p:sp>
      <p:sp>
        <p:nvSpPr>
          <p:cNvPr id="132" name="Shape 174"/>
          <p:cNvSpPr txBox="1"/>
          <p:nvPr/>
        </p:nvSpPr>
        <p:spPr>
          <a:xfrm>
            <a:off x="3170517" y="1979548"/>
            <a:ext cx="2950671" cy="1921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lt1"/>
                </a:solidFill>
                <a:latin typeface="Bell MT" panose="02020503060305020303" pitchFamily="18" charset="0"/>
              </a:rPr>
              <a:t>Coupon Feature</a:t>
            </a:r>
            <a:endParaRPr lang="en-US" altLang="zh-CN" sz="2000" dirty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历史发放量</a:t>
            </a:r>
            <a:endParaRPr lang="zh-CN" altLang="en-US" sz="1200" dirty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历史使用量</a:t>
            </a:r>
            <a:endParaRPr lang="zh-CN" altLang="en-US" sz="1200" dirty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使用用户数</a:t>
            </a:r>
            <a:endParaRPr lang="en-US" altLang="zh-CN" sz="1200" dirty="0" smtClean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914400" lvl="1" indent="-355600" algn="just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优惠券</a:t>
            </a:r>
            <a:r>
              <a:rPr lang="zh-CN" altLang="en-US" sz="1200" dirty="0">
                <a:solidFill>
                  <a:schemeClr val="lt1"/>
                </a:solidFill>
                <a:latin typeface="Bell MT" panose="02020503060305020303" pitchFamily="18" charset="0"/>
              </a:rPr>
              <a:t>类型</a:t>
            </a: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（打折、</a:t>
            </a:r>
            <a:r>
              <a:rPr lang="en-US" altLang="zh-CN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 </a:t>
            </a: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满减）</a:t>
            </a:r>
            <a:endParaRPr lang="zh-CN" altLang="en-US" sz="1200" dirty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优惠券折扣</a:t>
            </a:r>
            <a:endParaRPr lang="zh-CN" altLang="en-US" sz="1200" dirty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4</a:t>
            </a: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周、</a:t>
            </a:r>
            <a:r>
              <a:rPr lang="en-US" altLang="zh-CN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8</a:t>
            </a: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周统计</a:t>
            </a:r>
            <a:endParaRPr lang="en-US" altLang="zh-CN" sz="1200" dirty="0" smtClean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……</a:t>
            </a: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endParaRPr lang="zh-CN" sz="2000" dirty="0">
              <a:solidFill>
                <a:schemeClr val="lt1"/>
              </a:solidFill>
              <a:latin typeface="Bell MT" panose="02020503060305020303" pitchFamily="18" charset="0"/>
            </a:endParaRPr>
          </a:p>
        </p:txBody>
      </p:sp>
      <p:sp>
        <p:nvSpPr>
          <p:cNvPr id="133" name="Shape 174"/>
          <p:cNvSpPr txBox="1"/>
          <p:nvPr/>
        </p:nvSpPr>
        <p:spPr>
          <a:xfrm>
            <a:off x="6121188" y="2721396"/>
            <a:ext cx="2950671" cy="22511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lt1"/>
                </a:solidFill>
                <a:latin typeface="Bell MT" panose="02020503060305020303" pitchFamily="18" charset="0"/>
              </a:rPr>
              <a:t>User + Coupon</a:t>
            </a:r>
            <a:endParaRPr lang="en-US" altLang="zh-CN" sz="2000" dirty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历史发放量</a:t>
            </a:r>
            <a:endParaRPr lang="zh-CN" altLang="en-US" sz="1200" dirty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历史使用量</a:t>
            </a:r>
            <a:endParaRPr lang="zh-CN" altLang="en-US" sz="1200" dirty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历史使用率</a:t>
            </a:r>
            <a:endParaRPr lang="en-US" altLang="zh-CN" sz="1200" dirty="0" smtClean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914400" lvl="1" indent="-355600" algn="just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优惠券</a:t>
            </a:r>
            <a:r>
              <a:rPr lang="zh-CN" altLang="en-US" sz="1200" dirty="0">
                <a:solidFill>
                  <a:schemeClr val="lt1"/>
                </a:solidFill>
                <a:latin typeface="Bell MT" panose="02020503060305020303" pitchFamily="18" charset="0"/>
              </a:rPr>
              <a:t>类型</a:t>
            </a: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（打折、</a:t>
            </a:r>
            <a:r>
              <a:rPr lang="en-US" altLang="zh-CN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 </a:t>
            </a: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满减）</a:t>
            </a:r>
            <a:endParaRPr lang="zh-CN" altLang="en-US" sz="1200" dirty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优惠券折扣</a:t>
            </a:r>
            <a:endParaRPr lang="en-US" altLang="zh-CN" sz="1200" dirty="0" smtClean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距离</a:t>
            </a:r>
            <a:endParaRPr lang="en-US" altLang="zh-CN" sz="1200" dirty="0" smtClean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领取前后间隔</a:t>
            </a:r>
            <a:endParaRPr lang="zh-CN" altLang="en-US" sz="1200" dirty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4</a:t>
            </a: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周、</a:t>
            </a:r>
            <a:r>
              <a:rPr lang="en-US" altLang="zh-CN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8</a:t>
            </a: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周统计</a:t>
            </a:r>
            <a:endParaRPr lang="en-US" altLang="zh-CN" sz="1200" dirty="0" smtClean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……</a:t>
            </a: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endParaRPr lang="zh-CN" sz="2000" dirty="0">
              <a:solidFill>
                <a:schemeClr val="lt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5982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/>
        </p:nvSpPr>
        <p:spPr>
          <a:xfrm>
            <a:off x="252248" y="457198"/>
            <a:ext cx="8581377" cy="4650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sz="3600" cap="small" dirty="0" smtClean="0">
                <a:solidFill>
                  <a:schemeClr val="lt1"/>
                </a:solidFill>
              </a:rPr>
              <a:t>Data Preparation – </a:t>
            </a:r>
            <a:r>
              <a:rPr lang="zh-CN" altLang="en-US" sz="3600" cap="small" dirty="0" smtClean="0">
                <a:solidFill>
                  <a:schemeClr val="lt1"/>
                </a:solidFill>
              </a:rPr>
              <a:t>滑窗增加训练样本</a:t>
            </a:r>
            <a:endParaRPr lang="zh-CN" sz="3600" cap="small" dirty="0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65156" y="1353882"/>
            <a:ext cx="1237026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Label0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2248" y="1353882"/>
            <a:ext cx="3412908" cy="720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Historical Data0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902182" y="2186519"/>
            <a:ext cx="1237026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Label1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489274" y="2186519"/>
            <a:ext cx="3412908" cy="720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Historical Data1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139208" y="2973709"/>
            <a:ext cx="1237026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Label2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726300" y="2973709"/>
            <a:ext cx="3412908" cy="720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Historical Data2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7379549" y="3835210"/>
            <a:ext cx="123702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Predict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966641" y="3835210"/>
            <a:ext cx="3412908" cy="7200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Historical Data3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22046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11700" y="508882"/>
            <a:ext cx="8520600" cy="59634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CN" sz="3200" cap="small" dirty="0" smtClean="0">
                <a:solidFill>
                  <a:schemeClr val="lt1"/>
                </a:solidFill>
                <a:latin typeface="SimSun (Headings)"/>
              </a:rPr>
              <a:t>Modeling</a:t>
            </a:r>
            <a:endParaRPr lang="zh-CN" sz="3200" cap="small" dirty="0">
              <a:solidFill>
                <a:schemeClr val="lt1"/>
              </a:solidFill>
              <a:latin typeface="SimSun (Headings)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1021218" y="3631084"/>
            <a:ext cx="1206225" cy="6749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</a:rPr>
              <a:t>样本集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左大括号 48"/>
          <p:cNvSpPr/>
          <p:nvPr/>
        </p:nvSpPr>
        <p:spPr>
          <a:xfrm>
            <a:off x="2328136" y="2972533"/>
            <a:ext cx="707572" cy="19485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50" name="圆角矩形 49"/>
          <p:cNvSpPr/>
          <p:nvPr/>
        </p:nvSpPr>
        <p:spPr>
          <a:xfrm>
            <a:off x="3237095" y="2956195"/>
            <a:ext cx="1273629" cy="5225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样本</a:t>
            </a:r>
            <a:r>
              <a:rPr lang="zh-CN" altLang="en-US" sz="900" dirty="0" smtClean="0">
                <a:solidFill>
                  <a:schemeClr val="tx1"/>
                </a:solidFill>
              </a:rPr>
              <a:t>子集</a:t>
            </a:r>
            <a:r>
              <a:rPr lang="en-US" altLang="zh-CN" sz="900" dirty="0" smtClean="0">
                <a:solidFill>
                  <a:schemeClr val="tx1"/>
                </a:solidFill>
              </a:rPr>
              <a:t>1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3237094" y="3756296"/>
            <a:ext cx="1273629" cy="5225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</a:rPr>
              <a:t>样本子集</a:t>
            </a:r>
            <a:r>
              <a:rPr lang="en-US" altLang="zh-CN" sz="900" dirty="0" smtClean="0">
                <a:solidFill>
                  <a:schemeClr val="tx1"/>
                </a:solidFill>
              </a:rPr>
              <a:t>2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3237093" y="4523731"/>
            <a:ext cx="1273629" cy="5225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</a:rPr>
              <a:t>样本子集</a:t>
            </a:r>
            <a:r>
              <a:rPr lang="en-US" altLang="zh-CN" sz="900" dirty="0">
                <a:solidFill>
                  <a:schemeClr val="tx1"/>
                </a:solidFill>
              </a:rPr>
              <a:t>3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702708" y="3288173"/>
            <a:ext cx="1088571" cy="680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GBDT</a:t>
            </a:r>
            <a:endParaRPr lang="zh-CN" altLang="en-US" sz="900" dirty="0"/>
          </a:p>
        </p:txBody>
      </p:sp>
      <p:sp>
        <p:nvSpPr>
          <p:cNvPr id="54" name="椭圆 53"/>
          <p:cNvSpPr/>
          <p:nvPr/>
        </p:nvSpPr>
        <p:spPr>
          <a:xfrm>
            <a:off x="5702708" y="4183543"/>
            <a:ext cx="1088571" cy="680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/>
              <a:t>RF</a:t>
            </a:r>
            <a:endParaRPr lang="zh-CN" altLang="en-US" sz="900" dirty="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4567874" y="3216059"/>
            <a:ext cx="1072241" cy="410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1" idx="3"/>
          </p:cNvCxnSpPr>
          <p:nvPr/>
        </p:nvCxnSpPr>
        <p:spPr>
          <a:xfrm flipV="1">
            <a:off x="4510723" y="3756296"/>
            <a:ext cx="1129392" cy="261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2" idx="3"/>
          </p:cNvCxnSpPr>
          <p:nvPr/>
        </p:nvCxnSpPr>
        <p:spPr>
          <a:xfrm flipV="1">
            <a:off x="4510722" y="3870591"/>
            <a:ext cx="1191986" cy="91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0" idx="3"/>
          </p:cNvCxnSpPr>
          <p:nvPr/>
        </p:nvCxnSpPr>
        <p:spPr>
          <a:xfrm>
            <a:off x="4510724" y="3217452"/>
            <a:ext cx="1191984" cy="115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1" idx="3"/>
          </p:cNvCxnSpPr>
          <p:nvPr/>
        </p:nvCxnSpPr>
        <p:spPr>
          <a:xfrm>
            <a:off x="4510723" y="4017553"/>
            <a:ext cx="1129392" cy="468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2" idx="3"/>
          </p:cNvCxnSpPr>
          <p:nvPr/>
        </p:nvCxnSpPr>
        <p:spPr>
          <a:xfrm flipV="1">
            <a:off x="4510722" y="4583600"/>
            <a:ext cx="1129393" cy="201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大括号 60"/>
          <p:cNvSpPr/>
          <p:nvPr/>
        </p:nvSpPr>
        <p:spPr>
          <a:xfrm>
            <a:off x="6976337" y="3526273"/>
            <a:ext cx="522515" cy="115802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2" name="文本框 21"/>
          <p:cNvSpPr txBox="1"/>
          <p:nvPr/>
        </p:nvSpPr>
        <p:spPr>
          <a:xfrm>
            <a:off x="7562683" y="3989867"/>
            <a:ext cx="8034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融合</a:t>
            </a:r>
            <a:r>
              <a:rPr lang="en-US" altLang="zh-CN" sz="900" dirty="0" smtClean="0"/>
              <a:t>(0.7,0.3)</a:t>
            </a:r>
          </a:p>
        </p:txBody>
      </p:sp>
      <p:sp>
        <p:nvSpPr>
          <p:cNvPr id="67" name="Shape 174"/>
          <p:cNvSpPr txBox="1"/>
          <p:nvPr/>
        </p:nvSpPr>
        <p:spPr>
          <a:xfrm>
            <a:off x="247985" y="1330036"/>
            <a:ext cx="7089885" cy="13618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58800" lvl="1">
              <a:buClr>
                <a:schemeClr val="lt1"/>
              </a:buClr>
              <a:buSzPct val="100000"/>
            </a:pPr>
            <a:endParaRPr lang="en-US" altLang="zh-CN" sz="1200" dirty="0" smtClean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457200" indent="-355600" algn="just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1200" dirty="0" err="1" smtClean="0">
                <a:solidFill>
                  <a:schemeClr val="lt1"/>
                </a:solidFill>
                <a:latin typeface="Bell MT" panose="02020503060305020303" pitchFamily="18" charset="0"/>
              </a:rPr>
              <a:t>MaxCompute</a:t>
            </a: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机器学习平台下的建模工作很容易，运行速度快；使用内置</a:t>
            </a:r>
            <a:r>
              <a:rPr lang="en-US" altLang="zh-CN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GBDT, RF</a:t>
            </a: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等算法，可视化的方式就可以完成</a:t>
            </a:r>
            <a:endParaRPr lang="en-US" altLang="zh-CN" sz="1200" dirty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 sz="1200" dirty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457200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lt1"/>
                </a:solidFill>
                <a:latin typeface="Bell MT" panose="02020503060305020303" pitchFamily="18" charset="0"/>
              </a:rPr>
              <a:t>为了增加模型差异性，从总样本中产生不同的样本子集分别训练得到不同的结果</a:t>
            </a: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，观察</a:t>
            </a:r>
            <a:r>
              <a:rPr lang="en-US" altLang="zh-CN" sz="1200" dirty="0" err="1" smtClean="0">
                <a:solidFill>
                  <a:schemeClr val="lt1"/>
                </a:solidFill>
                <a:latin typeface="Bell MT" panose="02020503060305020303" pitchFamily="18" charset="0"/>
              </a:rPr>
              <a:t>auc</a:t>
            </a: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值是否稳定，加权融合</a:t>
            </a:r>
            <a:endParaRPr lang="en-US" altLang="zh-CN" sz="1200" dirty="0" smtClean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457200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 sz="1200" dirty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457200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不同模型的结果再次融合</a:t>
            </a:r>
            <a:endParaRPr lang="zh-CN" altLang="en-US" sz="1200" dirty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 sz="1200" dirty="0" smtClean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endParaRPr lang="zh-CN" sz="2000" dirty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101600" lvl="0" rtl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zh-CN" altLang="en-US" sz="1200" dirty="0" smtClean="0">
                <a:solidFill>
                  <a:schemeClr val="lt1"/>
                </a:solidFill>
                <a:latin typeface="Bell MT" panose="02020503060305020303" pitchFamily="18" charset="0"/>
              </a:rPr>
              <a:t>。</a:t>
            </a:r>
            <a:endParaRPr lang="zh-CN" altLang="en-US" sz="1200" dirty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chemeClr val="lt1"/>
              </a:solidFill>
              <a:latin typeface="Bell MT" panose="02020503060305020303" pitchFamily="18" charset="0"/>
            </a:endParaRPr>
          </a:p>
          <a:p>
            <a:pPr marL="914400" lvl="1" indent="-355600">
              <a:buClr>
                <a:schemeClr val="lt1"/>
              </a:buClr>
              <a:buSzPct val="100000"/>
              <a:buFont typeface="Wingdings" panose="05000000000000000000" pitchFamily="2" charset="2"/>
              <a:buChar char="Ø"/>
            </a:pPr>
            <a:endParaRPr lang="zh-CN" sz="2000" dirty="0">
              <a:solidFill>
                <a:schemeClr val="lt1"/>
              </a:solidFill>
              <a:latin typeface="Bell MT" panose="02020503060305020303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822</TotalTime>
  <Words>580</Words>
  <Application>Microsoft Office PowerPoint</Application>
  <PresentationFormat>全屏显示(16:9)</PresentationFormat>
  <Paragraphs>107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Calibri Light</vt:lpstr>
      <vt:lpstr>SimSun (Headings)</vt:lpstr>
      <vt:lpstr>Calibri</vt:lpstr>
      <vt:lpstr>Bell MT</vt:lpstr>
      <vt:lpstr>Wingdings</vt:lpstr>
      <vt:lpstr>Celestial</vt:lpstr>
      <vt:lpstr>生活大实惠：O2O优惠券使用预测</vt:lpstr>
      <vt:lpstr>Overview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Modeling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</dc:title>
  <dc:creator>Victor Yuan</dc:creator>
  <cp:lastModifiedBy>V</cp:lastModifiedBy>
  <cp:revision>91</cp:revision>
  <dcterms:modified xsi:type="dcterms:W3CDTF">2016-12-24T09:02:52Z</dcterms:modified>
</cp:coreProperties>
</file>