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9" r:id="rId3"/>
    <p:sldId id="298" r:id="rId4"/>
    <p:sldId id="291" r:id="rId5"/>
    <p:sldId id="259" r:id="rId6"/>
    <p:sldId id="278" r:id="rId7"/>
    <p:sldId id="293" r:id="rId8"/>
    <p:sldId id="283" r:id="rId9"/>
    <p:sldId id="285" r:id="rId10"/>
    <p:sldId id="286" r:id="rId11"/>
    <p:sldId id="292" r:id="rId12"/>
    <p:sldId id="280" r:id="rId13"/>
    <p:sldId id="274" r:id="rId14"/>
    <p:sldId id="294" r:id="rId15"/>
    <p:sldId id="260" r:id="rId16"/>
    <p:sldId id="268" r:id="rId17"/>
    <p:sldId id="265" r:id="rId18"/>
    <p:sldId id="269" r:id="rId19"/>
    <p:sldId id="271" r:id="rId20"/>
    <p:sldId id="266" r:id="rId21"/>
    <p:sldId id="272" r:id="rId22"/>
    <p:sldId id="299" r:id="rId23"/>
    <p:sldId id="267" r:id="rId24"/>
    <p:sldId id="263" r:id="rId25"/>
    <p:sldId id="281" r:id="rId26"/>
    <p:sldId id="295" r:id="rId27"/>
    <p:sldId id="288" r:id="rId28"/>
    <p:sldId id="275" r:id="rId29"/>
    <p:sldId id="296" r:id="rId30"/>
    <p:sldId id="279" r:id="rId31"/>
    <p:sldId id="264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6699"/>
    <a:srgbClr val="FF9999"/>
    <a:srgbClr val="00CC66"/>
    <a:srgbClr val="00CC00"/>
    <a:srgbClr val="33CC33"/>
    <a:srgbClr val="FF5050"/>
    <a:srgbClr val="FF99CC"/>
    <a:srgbClr val="00C0FF"/>
    <a:srgbClr val="C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mpetition\020\data\day_D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mpetition\020\data\day_Date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mpetition\020\&#31572;&#36777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ompetition\020\&#31572;&#36777;\&#26032;&#24314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day_Date!$C$1</c:f>
              <c:strCache>
                <c:ptCount val="1"/>
                <c:pt idx="0">
                  <c:v>领券后消费日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day_Date!$A$2:$A$183</c:f>
              <c:strCache>
                <c:ptCount val="167"/>
                <c:pt idx="0">
                  <c:v>20160101</c:v>
                </c:pt>
                <c:pt idx="1">
                  <c:v>20160102</c:v>
                </c:pt>
                <c:pt idx="2">
                  <c:v>20160103</c:v>
                </c:pt>
                <c:pt idx="3">
                  <c:v>20160104</c:v>
                </c:pt>
                <c:pt idx="4">
                  <c:v>20160105</c:v>
                </c:pt>
                <c:pt idx="5">
                  <c:v>20160106</c:v>
                </c:pt>
                <c:pt idx="6">
                  <c:v>20160107</c:v>
                </c:pt>
                <c:pt idx="7">
                  <c:v>20160108</c:v>
                </c:pt>
                <c:pt idx="8">
                  <c:v>20160109</c:v>
                </c:pt>
                <c:pt idx="9">
                  <c:v>20160110</c:v>
                </c:pt>
                <c:pt idx="10">
                  <c:v>20160111</c:v>
                </c:pt>
                <c:pt idx="11">
                  <c:v>20160112</c:v>
                </c:pt>
                <c:pt idx="12">
                  <c:v>20160113</c:v>
                </c:pt>
                <c:pt idx="13">
                  <c:v>20160114</c:v>
                </c:pt>
                <c:pt idx="14">
                  <c:v>20160115</c:v>
                </c:pt>
                <c:pt idx="15">
                  <c:v>20160116</c:v>
                </c:pt>
                <c:pt idx="16">
                  <c:v>20160117</c:v>
                </c:pt>
                <c:pt idx="17">
                  <c:v>20160118</c:v>
                </c:pt>
                <c:pt idx="18">
                  <c:v>20160119</c:v>
                </c:pt>
                <c:pt idx="19">
                  <c:v>20160120</c:v>
                </c:pt>
                <c:pt idx="20">
                  <c:v>20160121</c:v>
                </c:pt>
                <c:pt idx="21">
                  <c:v>20160122</c:v>
                </c:pt>
                <c:pt idx="22">
                  <c:v>20160123</c:v>
                </c:pt>
                <c:pt idx="23">
                  <c:v>20160124</c:v>
                </c:pt>
                <c:pt idx="24">
                  <c:v>20160125</c:v>
                </c:pt>
                <c:pt idx="25">
                  <c:v>20160126</c:v>
                </c:pt>
                <c:pt idx="26">
                  <c:v>20160127</c:v>
                </c:pt>
                <c:pt idx="27">
                  <c:v>20160128</c:v>
                </c:pt>
                <c:pt idx="28">
                  <c:v>20160129</c:v>
                </c:pt>
                <c:pt idx="29">
                  <c:v>20160130</c:v>
                </c:pt>
                <c:pt idx="30">
                  <c:v>20160131</c:v>
                </c:pt>
                <c:pt idx="31">
                  <c:v>20160201</c:v>
                </c:pt>
                <c:pt idx="32">
                  <c:v>20160202</c:v>
                </c:pt>
                <c:pt idx="33">
                  <c:v>20160203</c:v>
                </c:pt>
                <c:pt idx="34">
                  <c:v>20160204</c:v>
                </c:pt>
                <c:pt idx="35">
                  <c:v>20160205</c:v>
                </c:pt>
                <c:pt idx="36">
                  <c:v>20160206</c:v>
                </c:pt>
                <c:pt idx="37">
                  <c:v>20160207</c:v>
                </c:pt>
                <c:pt idx="38">
                  <c:v>20160208</c:v>
                </c:pt>
                <c:pt idx="39">
                  <c:v>20160209</c:v>
                </c:pt>
                <c:pt idx="40">
                  <c:v>20160210</c:v>
                </c:pt>
                <c:pt idx="41">
                  <c:v>20160211</c:v>
                </c:pt>
                <c:pt idx="42">
                  <c:v>20160212</c:v>
                </c:pt>
                <c:pt idx="43">
                  <c:v>20160213</c:v>
                </c:pt>
                <c:pt idx="44">
                  <c:v>20160214</c:v>
                </c:pt>
                <c:pt idx="45">
                  <c:v>20160215</c:v>
                </c:pt>
                <c:pt idx="46">
                  <c:v>20160216</c:v>
                </c:pt>
                <c:pt idx="47">
                  <c:v>20160217</c:v>
                </c:pt>
                <c:pt idx="48">
                  <c:v>20160218</c:v>
                </c:pt>
                <c:pt idx="49">
                  <c:v>20160219</c:v>
                </c:pt>
                <c:pt idx="50">
                  <c:v>20160220</c:v>
                </c:pt>
                <c:pt idx="51">
                  <c:v>20160221</c:v>
                </c:pt>
                <c:pt idx="52">
                  <c:v>20160222</c:v>
                </c:pt>
                <c:pt idx="53">
                  <c:v>20160223</c:v>
                </c:pt>
                <c:pt idx="54">
                  <c:v>20160224</c:v>
                </c:pt>
                <c:pt idx="55">
                  <c:v>20160225</c:v>
                </c:pt>
                <c:pt idx="56">
                  <c:v>20160226</c:v>
                </c:pt>
                <c:pt idx="57">
                  <c:v>20160227</c:v>
                </c:pt>
                <c:pt idx="58">
                  <c:v>20160228</c:v>
                </c:pt>
                <c:pt idx="59">
                  <c:v>20160229</c:v>
                </c:pt>
                <c:pt idx="60">
                  <c:v>20160301</c:v>
                </c:pt>
                <c:pt idx="61">
                  <c:v>20160302</c:v>
                </c:pt>
                <c:pt idx="62">
                  <c:v>20160303</c:v>
                </c:pt>
                <c:pt idx="63">
                  <c:v>20160304</c:v>
                </c:pt>
                <c:pt idx="64">
                  <c:v>20160305</c:v>
                </c:pt>
                <c:pt idx="65">
                  <c:v>20160306</c:v>
                </c:pt>
                <c:pt idx="66">
                  <c:v>20160307</c:v>
                </c:pt>
                <c:pt idx="67">
                  <c:v>20160308</c:v>
                </c:pt>
                <c:pt idx="68">
                  <c:v>20160309</c:v>
                </c:pt>
                <c:pt idx="69">
                  <c:v>20160310</c:v>
                </c:pt>
                <c:pt idx="70">
                  <c:v>20160311</c:v>
                </c:pt>
                <c:pt idx="71">
                  <c:v>20160312</c:v>
                </c:pt>
                <c:pt idx="72">
                  <c:v>20160313</c:v>
                </c:pt>
                <c:pt idx="73">
                  <c:v>20160314</c:v>
                </c:pt>
                <c:pt idx="74">
                  <c:v>20160315</c:v>
                </c:pt>
                <c:pt idx="75">
                  <c:v>20160316</c:v>
                </c:pt>
                <c:pt idx="76">
                  <c:v>20160317</c:v>
                </c:pt>
                <c:pt idx="77">
                  <c:v>20160318</c:v>
                </c:pt>
                <c:pt idx="78">
                  <c:v>20160319</c:v>
                </c:pt>
                <c:pt idx="79">
                  <c:v>20160320</c:v>
                </c:pt>
                <c:pt idx="80">
                  <c:v>20160321</c:v>
                </c:pt>
                <c:pt idx="81">
                  <c:v>20160322</c:v>
                </c:pt>
                <c:pt idx="82">
                  <c:v>20160323</c:v>
                </c:pt>
                <c:pt idx="83">
                  <c:v>20160324</c:v>
                </c:pt>
                <c:pt idx="84">
                  <c:v>20160325</c:v>
                </c:pt>
                <c:pt idx="85">
                  <c:v>20160326</c:v>
                </c:pt>
                <c:pt idx="86">
                  <c:v>20160327</c:v>
                </c:pt>
                <c:pt idx="87">
                  <c:v>20160328</c:v>
                </c:pt>
                <c:pt idx="88">
                  <c:v>20160329</c:v>
                </c:pt>
                <c:pt idx="89">
                  <c:v>20160330</c:v>
                </c:pt>
                <c:pt idx="90">
                  <c:v>20160331</c:v>
                </c:pt>
                <c:pt idx="91">
                  <c:v>20160401</c:v>
                </c:pt>
                <c:pt idx="92">
                  <c:v>20160402</c:v>
                </c:pt>
                <c:pt idx="93">
                  <c:v>20160403</c:v>
                </c:pt>
                <c:pt idx="94">
                  <c:v>20160404</c:v>
                </c:pt>
                <c:pt idx="95">
                  <c:v>20160405</c:v>
                </c:pt>
                <c:pt idx="96">
                  <c:v>20160406</c:v>
                </c:pt>
                <c:pt idx="97">
                  <c:v>20160407</c:v>
                </c:pt>
                <c:pt idx="98">
                  <c:v>20160408</c:v>
                </c:pt>
                <c:pt idx="99">
                  <c:v>20160409</c:v>
                </c:pt>
                <c:pt idx="100">
                  <c:v>20160410</c:v>
                </c:pt>
                <c:pt idx="101">
                  <c:v>20160411</c:v>
                </c:pt>
                <c:pt idx="102">
                  <c:v>20160412</c:v>
                </c:pt>
                <c:pt idx="103">
                  <c:v>20160413</c:v>
                </c:pt>
                <c:pt idx="104">
                  <c:v>20160414</c:v>
                </c:pt>
                <c:pt idx="105">
                  <c:v>20160415</c:v>
                </c:pt>
                <c:pt idx="106">
                  <c:v>20160416</c:v>
                </c:pt>
                <c:pt idx="107">
                  <c:v>20160417</c:v>
                </c:pt>
                <c:pt idx="108">
                  <c:v>20160418</c:v>
                </c:pt>
                <c:pt idx="109">
                  <c:v>20160419</c:v>
                </c:pt>
                <c:pt idx="110">
                  <c:v>20160420</c:v>
                </c:pt>
                <c:pt idx="111">
                  <c:v>20160421</c:v>
                </c:pt>
                <c:pt idx="112">
                  <c:v>20160422</c:v>
                </c:pt>
                <c:pt idx="113">
                  <c:v>20160423</c:v>
                </c:pt>
                <c:pt idx="114">
                  <c:v>20160424</c:v>
                </c:pt>
                <c:pt idx="115">
                  <c:v>20160425</c:v>
                </c:pt>
                <c:pt idx="116">
                  <c:v>20160426</c:v>
                </c:pt>
                <c:pt idx="117">
                  <c:v>20160427</c:v>
                </c:pt>
                <c:pt idx="118">
                  <c:v>20160428</c:v>
                </c:pt>
                <c:pt idx="119">
                  <c:v>20160429</c:v>
                </c:pt>
                <c:pt idx="120">
                  <c:v>20160430</c:v>
                </c:pt>
                <c:pt idx="121">
                  <c:v>20160501</c:v>
                </c:pt>
                <c:pt idx="122">
                  <c:v>20160502</c:v>
                </c:pt>
                <c:pt idx="123">
                  <c:v>20160503</c:v>
                </c:pt>
                <c:pt idx="124">
                  <c:v>20160504</c:v>
                </c:pt>
                <c:pt idx="125">
                  <c:v>20160505</c:v>
                </c:pt>
                <c:pt idx="126">
                  <c:v>20160506</c:v>
                </c:pt>
                <c:pt idx="127">
                  <c:v>20160507</c:v>
                </c:pt>
                <c:pt idx="128">
                  <c:v>20160508</c:v>
                </c:pt>
                <c:pt idx="129">
                  <c:v>20160509</c:v>
                </c:pt>
                <c:pt idx="130">
                  <c:v>20160510</c:v>
                </c:pt>
                <c:pt idx="131">
                  <c:v>20160511</c:v>
                </c:pt>
                <c:pt idx="132">
                  <c:v>20160512</c:v>
                </c:pt>
                <c:pt idx="133">
                  <c:v>20160513</c:v>
                </c:pt>
                <c:pt idx="134">
                  <c:v>20160514</c:v>
                </c:pt>
                <c:pt idx="135">
                  <c:v>20160515</c:v>
                </c:pt>
                <c:pt idx="136">
                  <c:v>20160516</c:v>
                </c:pt>
                <c:pt idx="137">
                  <c:v>20160517</c:v>
                </c:pt>
                <c:pt idx="138">
                  <c:v>20160518</c:v>
                </c:pt>
                <c:pt idx="139">
                  <c:v>20160519</c:v>
                </c:pt>
                <c:pt idx="140">
                  <c:v>20160520</c:v>
                </c:pt>
                <c:pt idx="141">
                  <c:v>20160521</c:v>
                </c:pt>
                <c:pt idx="142">
                  <c:v>20160522</c:v>
                </c:pt>
                <c:pt idx="143">
                  <c:v>20160523</c:v>
                </c:pt>
                <c:pt idx="144">
                  <c:v>20160524</c:v>
                </c:pt>
                <c:pt idx="145">
                  <c:v>20160525</c:v>
                </c:pt>
                <c:pt idx="146">
                  <c:v>20160526</c:v>
                </c:pt>
                <c:pt idx="147">
                  <c:v>20160527</c:v>
                </c:pt>
                <c:pt idx="148">
                  <c:v>20160528</c:v>
                </c:pt>
                <c:pt idx="149">
                  <c:v>20160529</c:v>
                </c:pt>
                <c:pt idx="150">
                  <c:v>20160530</c:v>
                </c:pt>
                <c:pt idx="151">
                  <c:v>20160531</c:v>
                </c:pt>
                <c:pt idx="152">
                  <c:v>20160601</c:v>
                </c:pt>
                <c:pt idx="153">
                  <c:v>20160602</c:v>
                </c:pt>
                <c:pt idx="154">
                  <c:v>20160603</c:v>
                </c:pt>
                <c:pt idx="155">
                  <c:v>20160604</c:v>
                </c:pt>
                <c:pt idx="156">
                  <c:v>20160605</c:v>
                </c:pt>
                <c:pt idx="157">
                  <c:v>20160606</c:v>
                </c:pt>
                <c:pt idx="158">
                  <c:v>20160607</c:v>
                </c:pt>
                <c:pt idx="159">
                  <c:v>20160608</c:v>
                </c:pt>
                <c:pt idx="160">
                  <c:v>20160609</c:v>
                </c:pt>
                <c:pt idx="161">
                  <c:v>20160610</c:v>
                </c:pt>
                <c:pt idx="162">
                  <c:v>20160611</c:v>
                </c:pt>
                <c:pt idx="163">
                  <c:v>20160612</c:v>
                </c:pt>
                <c:pt idx="164">
                  <c:v>20160613</c:v>
                </c:pt>
                <c:pt idx="165">
                  <c:v>20160614</c:v>
                </c:pt>
                <c:pt idx="166">
                  <c:v>20160615</c:v>
                </c:pt>
              </c:strCache>
            </c:strRef>
          </c:cat>
          <c:val>
            <c:numRef>
              <c:f>day_Date!$C$2:$C$183</c:f>
              <c:numCache>
                <c:formatCode>General</c:formatCode>
                <c:ptCount val="182"/>
                <c:pt idx="0">
                  <c:v>36</c:v>
                </c:pt>
                <c:pt idx="1">
                  <c:v>36</c:v>
                </c:pt>
                <c:pt idx="2">
                  <c:v>57</c:v>
                </c:pt>
                <c:pt idx="3">
                  <c:v>47</c:v>
                </c:pt>
                <c:pt idx="4">
                  <c:v>54</c:v>
                </c:pt>
                <c:pt idx="5">
                  <c:v>77</c:v>
                </c:pt>
                <c:pt idx="6">
                  <c:v>72</c:v>
                </c:pt>
                <c:pt idx="7">
                  <c:v>93</c:v>
                </c:pt>
                <c:pt idx="8">
                  <c:v>84</c:v>
                </c:pt>
                <c:pt idx="9">
                  <c:v>75</c:v>
                </c:pt>
                <c:pt idx="10">
                  <c:v>87</c:v>
                </c:pt>
                <c:pt idx="11">
                  <c:v>79</c:v>
                </c:pt>
                <c:pt idx="12">
                  <c:v>88</c:v>
                </c:pt>
                <c:pt idx="13">
                  <c:v>90</c:v>
                </c:pt>
                <c:pt idx="14">
                  <c:v>137</c:v>
                </c:pt>
                <c:pt idx="15">
                  <c:v>116</c:v>
                </c:pt>
                <c:pt idx="16">
                  <c:v>127</c:v>
                </c:pt>
                <c:pt idx="17">
                  <c:v>135</c:v>
                </c:pt>
                <c:pt idx="18">
                  <c:v>124</c:v>
                </c:pt>
                <c:pt idx="19">
                  <c:v>140</c:v>
                </c:pt>
                <c:pt idx="20">
                  <c:v>152</c:v>
                </c:pt>
                <c:pt idx="21">
                  <c:v>164</c:v>
                </c:pt>
                <c:pt idx="22">
                  <c:v>181</c:v>
                </c:pt>
                <c:pt idx="23">
                  <c:v>293</c:v>
                </c:pt>
                <c:pt idx="24">
                  <c:v>330</c:v>
                </c:pt>
                <c:pt idx="25">
                  <c:v>284</c:v>
                </c:pt>
                <c:pt idx="26">
                  <c:v>304</c:v>
                </c:pt>
                <c:pt idx="27">
                  <c:v>348</c:v>
                </c:pt>
                <c:pt idx="28">
                  <c:v>595</c:v>
                </c:pt>
                <c:pt idx="29">
                  <c:v>754</c:v>
                </c:pt>
                <c:pt idx="30">
                  <c:v>881</c:v>
                </c:pt>
                <c:pt idx="31">
                  <c:v>592</c:v>
                </c:pt>
                <c:pt idx="32">
                  <c:v>635</c:v>
                </c:pt>
                <c:pt idx="33">
                  <c:v>625</c:v>
                </c:pt>
                <c:pt idx="34">
                  <c:v>652</c:v>
                </c:pt>
                <c:pt idx="35">
                  <c:v>775</c:v>
                </c:pt>
                <c:pt idx="36">
                  <c:v>694</c:v>
                </c:pt>
                <c:pt idx="37">
                  <c:v>552</c:v>
                </c:pt>
                <c:pt idx="38">
                  <c:v>530</c:v>
                </c:pt>
                <c:pt idx="39">
                  <c:v>527</c:v>
                </c:pt>
                <c:pt idx="40">
                  <c:v>441</c:v>
                </c:pt>
                <c:pt idx="41">
                  <c:v>387</c:v>
                </c:pt>
                <c:pt idx="42">
                  <c:v>338</c:v>
                </c:pt>
                <c:pt idx="43">
                  <c:v>376</c:v>
                </c:pt>
                <c:pt idx="44">
                  <c:v>476</c:v>
                </c:pt>
                <c:pt idx="45">
                  <c:v>422</c:v>
                </c:pt>
                <c:pt idx="46">
                  <c:v>368</c:v>
                </c:pt>
                <c:pt idx="47">
                  <c:v>333</c:v>
                </c:pt>
                <c:pt idx="48">
                  <c:v>347</c:v>
                </c:pt>
                <c:pt idx="49">
                  <c:v>348</c:v>
                </c:pt>
                <c:pt idx="50">
                  <c:v>447</c:v>
                </c:pt>
                <c:pt idx="51">
                  <c:v>441</c:v>
                </c:pt>
                <c:pt idx="52">
                  <c:v>359</c:v>
                </c:pt>
                <c:pt idx="53">
                  <c:v>225</c:v>
                </c:pt>
                <c:pt idx="54">
                  <c:v>277</c:v>
                </c:pt>
                <c:pt idx="55">
                  <c:v>257</c:v>
                </c:pt>
                <c:pt idx="56">
                  <c:v>308</c:v>
                </c:pt>
                <c:pt idx="57">
                  <c:v>410</c:v>
                </c:pt>
                <c:pt idx="58">
                  <c:v>533</c:v>
                </c:pt>
                <c:pt idx="59">
                  <c:v>485</c:v>
                </c:pt>
                <c:pt idx="60">
                  <c:v>70</c:v>
                </c:pt>
                <c:pt idx="61">
                  <c:v>61</c:v>
                </c:pt>
                <c:pt idx="62">
                  <c:v>61</c:v>
                </c:pt>
                <c:pt idx="63">
                  <c:v>85</c:v>
                </c:pt>
                <c:pt idx="64">
                  <c:v>79</c:v>
                </c:pt>
                <c:pt idx="65">
                  <c:v>92</c:v>
                </c:pt>
                <c:pt idx="66">
                  <c:v>74</c:v>
                </c:pt>
                <c:pt idx="67">
                  <c:v>69</c:v>
                </c:pt>
                <c:pt idx="68">
                  <c:v>62</c:v>
                </c:pt>
                <c:pt idx="69">
                  <c:v>70</c:v>
                </c:pt>
                <c:pt idx="70">
                  <c:v>75</c:v>
                </c:pt>
                <c:pt idx="71">
                  <c:v>81</c:v>
                </c:pt>
                <c:pt idx="72">
                  <c:v>76</c:v>
                </c:pt>
                <c:pt idx="73">
                  <c:v>69</c:v>
                </c:pt>
                <c:pt idx="74">
                  <c:v>69</c:v>
                </c:pt>
                <c:pt idx="75">
                  <c:v>72</c:v>
                </c:pt>
                <c:pt idx="76">
                  <c:v>58</c:v>
                </c:pt>
                <c:pt idx="77">
                  <c:v>73</c:v>
                </c:pt>
                <c:pt idx="78">
                  <c:v>81</c:v>
                </c:pt>
                <c:pt idx="79">
                  <c:v>86</c:v>
                </c:pt>
                <c:pt idx="80">
                  <c:v>57</c:v>
                </c:pt>
                <c:pt idx="81">
                  <c:v>359</c:v>
                </c:pt>
                <c:pt idx="82">
                  <c:v>665</c:v>
                </c:pt>
                <c:pt idx="83">
                  <c:v>874</c:v>
                </c:pt>
                <c:pt idx="84">
                  <c:v>1164</c:v>
                </c:pt>
                <c:pt idx="85">
                  <c:v>1076</c:v>
                </c:pt>
                <c:pt idx="86">
                  <c:v>1318</c:v>
                </c:pt>
                <c:pt idx="87">
                  <c:v>1387</c:v>
                </c:pt>
                <c:pt idx="88">
                  <c:v>1362</c:v>
                </c:pt>
                <c:pt idx="89">
                  <c:v>1421</c:v>
                </c:pt>
                <c:pt idx="90">
                  <c:v>1291</c:v>
                </c:pt>
                <c:pt idx="91">
                  <c:v>1127</c:v>
                </c:pt>
                <c:pt idx="92">
                  <c:v>825</c:v>
                </c:pt>
                <c:pt idx="93">
                  <c:v>690</c:v>
                </c:pt>
                <c:pt idx="94">
                  <c:v>599</c:v>
                </c:pt>
                <c:pt idx="95">
                  <c:v>300</c:v>
                </c:pt>
                <c:pt idx="96">
                  <c:v>123</c:v>
                </c:pt>
                <c:pt idx="97">
                  <c:v>143</c:v>
                </c:pt>
                <c:pt idx="98">
                  <c:v>166</c:v>
                </c:pt>
                <c:pt idx="99">
                  <c:v>163</c:v>
                </c:pt>
                <c:pt idx="100">
                  <c:v>163</c:v>
                </c:pt>
                <c:pt idx="101">
                  <c:v>133</c:v>
                </c:pt>
                <c:pt idx="102">
                  <c:v>153</c:v>
                </c:pt>
                <c:pt idx="103">
                  <c:v>149</c:v>
                </c:pt>
                <c:pt idx="104">
                  <c:v>139</c:v>
                </c:pt>
                <c:pt idx="105">
                  <c:v>176</c:v>
                </c:pt>
                <c:pt idx="106">
                  <c:v>201</c:v>
                </c:pt>
                <c:pt idx="107">
                  <c:v>196</c:v>
                </c:pt>
                <c:pt idx="108">
                  <c:v>171</c:v>
                </c:pt>
                <c:pt idx="109">
                  <c:v>181</c:v>
                </c:pt>
                <c:pt idx="110">
                  <c:v>173</c:v>
                </c:pt>
                <c:pt idx="111">
                  <c:v>199</c:v>
                </c:pt>
                <c:pt idx="112">
                  <c:v>262</c:v>
                </c:pt>
                <c:pt idx="113">
                  <c:v>259</c:v>
                </c:pt>
                <c:pt idx="114">
                  <c:v>275</c:v>
                </c:pt>
                <c:pt idx="115">
                  <c:v>242</c:v>
                </c:pt>
                <c:pt idx="116">
                  <c:v>260</c:v>
                </c:pt>
                <c:pt idx="117">
                  <c:v>286</c:v>
                </c:pt>
                <c:pt idx="118">
                  <c:v>319</c:v>
                </c:pt>
                <c:pt idx="119">
                  <c:v>361</c:v>
                </c:pt>
                <c:pt idx="120">
                  <c:v>327</c:v>
                </c:pt>
                <c:pt idx="121">
                  <c:v>283</c:v>
                </c:pt>
                <c:pt idx="122">
                  <c:v>251</c:v>
                </c:pt>
                <c:pt idx="123">
                  <c:v>265</c:v>
                </c:pt>
                <c:pt idx="124">
                  <c:v>323</c:v>
                </c:pt>
                <c:pt idx="125">
                  <c:v>310</c:v>
                </c:pt>
                <c:pt idx="126">
                  <c:v>341</c:v>
                </c:pt>
                <c:pt idx="127">
                  <c:v>328</c:v>
                </c:pt>
                <c:pt idx="128">
                  <c:v>348</c:v>
                </c:pt>
                <c:pt idx="129">
                  <c:v>306</c:v>
                </c:pt>
                <c:pt idx="130">
                  <c:v>339</c:v>
                </c:pt>
                <c:pt idx="131">
                  <c:v>331</c:v>
                </c:pt>
                <c:pt idx="132">
                  <c:v>362</c:v>
                </c:pt>
                <c:pt idx="133">
                  <c:v>383</c:v>
                </c:pt>
                <c:pt idx="134">
                  <c:v>385</c:v>
                </c:pt>
                <c:pt idx="135">
                  <c:v>378</c:v>
                </c:pt>
                <c:pt idx="136">
                  <c:v>437</c:v>
                </c:pt>
                <c:pt idx="137">
                  <c:v>466</c:v>
                </c:pt>
                <c:pt idx="138">
                  <c:v>510</c:v>
                </c:pt>
                <c:pt idx="139">
                  <c:v>577</c:v>
                </c:pt>
                <c:pt idx="140">
                  <c:v>709</c:v>
                </c:pt>
                <c:pt idx="141">
                  <c:v>864</c:v>
                </c:pt>
                <c:pt idx="142">
                  <c:v>1068</c:v>
                </c:pt>
                <c:pt idx="143">
                  <c:v>1060</c:v>
                </c:pt>
                <c:pt idx="144">
                  <c:v>1206</c:v>
                </c:pt>
                <c:pt idx="145">
                  <c:v>1349</c:v>
                </c:pt>
                <c:pt idx="146">
                  <c:v>1323</c:v>
                </c:pt>
                <c:pt idx="147">
                  <c:v>1401</c:v>
                </c:pt>
                <c:pt idx="148">
                  <c:v>1253</c:v>
                </c:pt>
                <c:pt idx="149">
                  <c:v>1285</c:v>
                </c:pt>
                <c:pt idx="150">
                  <c:v>1169</c:v>
                </c:pt>
                <c:pt idx="151">
                  <c:v>1028</c:v>
                </c:pt>
                <c:pt idx="152">
                  <c:v>1046</c:v>
                </c:pt>
                <c:pt idx="153">
                  <c:v>963</c:v>
                </c:pt>
                <c:pt idx="154">
                  <c:v>796</c:v>
                </c:pt>
                <c:pt idx="155">
                  <c:v>826</c:v>
                </c:pt>
                <c:pt idx="156">
                  <c:v>632</c:v>
                </c:pt>
                <c:pt idx="157">
                  <c:v>657</c:v>
                </c:pt>
                <c:pt idx="158">
                  <c:v>610</c:v>
                </c:pt>
                <c:pt idx="159">
                  <c:v>727</c:v>
                </c:pt>
                <c:pt idx="160">
                  <c:v>642</c:v>
                </c:pt>
                <c:pt idx="161">
                  <c:v>548</c:v>
                </c:pt>
                <c:pt idx="162">
                  <c:v>507</c:v>
                </c:pt>
                <c:pt idx="163">
                  <c:v>523</c:v>
                </c:pt>
                <c:pt idx="164">
                  <c:v>596</c:v>
                </c:pt>
                <c:pt idx="165">
                  <c:v>554</c:v>
                </c:pt>
                <c:pt idx="166">
                  <c:v>620</c:v>
                </c:pt>
                <c:pt idx="167">
                  <c:v>537</c:v>
                </c:pt>
                <c:pt idx="168">
                  <c:v>473</c:v>
                </c:pt>
                <c:pt idx="169">
                  <c:v>440</c:v>
                </c:pt>
                <c:pt idx="170">
                  <c:v>348</c:v>
                </c:pt>
                <c:pt idx="171">
                  <c:v>310</c:v>
                </c:pt>
                <c:pt idx="172">
                  <c:v>242</c:v>
                </c:pt>
                <c:pt idx="173">
                  <c:v>247</c:v>
                </c:pt>
                <c:pt idx="174">
                  <c:v>243</c:v>
                </c:pt>
                <c:pt idx="175">
                  <c:v>267</c:v>
                </c:pt>
                <c:pt idx="176">
                  <c:v>235</c:v>
                </c:pt>
                <c:pt idx="177">
                  <c:v>199</c:v>
                </c:pt>
                <c:pt idx="178">
                  <c:v>142</c:v>
                </c:pt>
                <c:pt idx="179">
                  <c:v>160</c:v>
                </c:pt>
                <c:pt idx="180">
                  <c:v>127</c:v>
                </c:pt>
                <c:pt idx="181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19-4074-BE0D-A1D522C5D8DE}"/>
            </c:ext>
          </c:extLst>
        </c:ser>
        <c:ser>
          <c:idx val="1"/>
          <c:order val="1"/>
          <c:tx>
            <c:strRef>
              <c:f>day_Date!$D$1</c:f>
              <c:strCache>
                <c:ptCount val="1"/>
                <c:pt idx="0">
                  <c:v>没领券消费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day_Date!$A$2:$A$183</c:f>
              <c:strCache>
                <c:ptCount val="167"/>
                <c:pt idx="0">
                  <c:v>20160101</c:v>
                </c:pt>
                <c:pt idx="1">
                  <c:v>20160102</c:v>
                </c:pt>
                <c:pt idx="2">
                  <c:v>20160103</c:v>
                </c:pt>
                <c:pt idx="3">
                  <c:v>20160104</c:v>
                </c:pt>
                <c:pt idx="4">
                  <c:v>20160105</c:v>
                </c:pt>
                <c:pt idx="5">
                  <c:v>20160106</c:v>
                </c:pt>
                <c:pt idx="6">
                  <c:v>20160107</c:v>
                </c:pt>
                <c:pt idx="7">
                  <c:v>20160108</c:v>
                </c:pt>
                <c:pt idx="8">
                  <c:v>20160109</c:v>
                </c:pt>
                <c:pt idx="9">
                  <c:v>20160110</c:v>
                </c:pt>
                <c:pt idx="10">
                  <c:v>20160111</c:v>
                </c:pt>
                <c:pt idx="11">
                  <c:v>20160112</c:v>
                </c:pt>
                <c:pt idx="12">
                  <c:v>20160113</c:v>
                </c:pt>
                <c:pt idx="13">
                  <c:v>20160114</c:v>
                </c:pt>
                <c:pt idx="14">
                  <c:v>20160115</c:v>
                </c:pt>
                <c:pt idx="15">
                  <c:v>20160116</c:v>
                </c:pt>
                <c:pt idx="16">
                  <c:v>20160117</c:v>
                </c:pt>
                <c:pt idx="17">
                  <c:v>20160118</c:v>
                </c:pt>
                <c:pt idx="18">
                  <c:v>20160119</c:v>
                </c:pt>
                <c:pt idx="19">
                  <c:v>20160120</c:v>
                </c:pt>
                <c:pt idx="20">
                  <c:v>20160121</c:v>
                </c:pt>
                <c:pt idx="21">
                  <c:v>20160122</c:v>
                </c:pt>
                <c:pt idx="22">
                  <c:v>20160123</c:v>
                </c:pt>
                <c:pt idx="23">
                  <c:v>20160124</c:v>
                </c:pt>
                <c:pt idx="24">
                  <c:v>20160125</c:v>
                </c:pt>
                <c:pt idx="25">
                  <c:v>20160126</c:v>
                </c:pt>
                <c:pt idx="26">
                  <c:v>20160127</c:v>
                </c:pt>
                <c:pt idx="27">
                  <c:v>20160128</c:v>
                </c:pt>
                <c:pt idx="28">
                  <c:v>20160129</c:v>
                </c:pt>
                <c:pt idx="29">
                  <c:v>20160130</c:v>
                </c:pt>
                <c:pt idx="30">
                  <c:v>20160131</c:v>
                </c:pt>
                <c:pt idx="31">
                  <c:v>20160201</c:v>
                </c:pt>
                <c:pt idx="32">
                  <c:v>20160202</c:v>
                </c:pt>
                <c:pt idx="33">
                  <c:v>20160203</c:v>
                </c:pt>
                <c:pt idx="34">
                  <c:v>20160204</c:v>
                </c:pt>
                <c:pt idx="35">
                  <c:v>20160205</c:v>
                </c:pt>
                <c:pt idx="36">
                  <c:v>20160206</c:v>
                </c:pt>
                <c:pt idx="37">
                  <c:v>20160207</c:v>
                </c:pt>
                <c:pt idx="38">
                  <c:v>20160208</c:v>
                </c:pt>
                <c:pt idx="39">
                  <c:v>20160209</c:v>
                </c:pt>
                <c:pt idx="40">
                  <c:v>20160210</c:v>
                </c:pt>
                <c:pt idx="41">
                  <c:v>20160211</c:v>
                </c:pt>
                <c:pt idx="42">
                  <c:v>20160212</c:v>
                </c:pt>
                <c:pt idx="43">
                  <c:v>20160213</c:v>
                </c:pt>
                <c:pt idx="44">
                  <c:v>20160214</c:v>
                </c:pt>
                <c:pt idx="45">
                  <c:v>20160215</c:v>
                </c:pt>
                <c:pt idx="46">
                  <c:v>20160216</c:v>
                </c:pt>
                <c:pt idx="47">
                  <c:v>20160217</c:v>
                </c:pt>
                <c:pt idx="48">
                  <c:v>20160218</c:v>
                </c:pt>
                <c:pt idx="49">
                  <c:v>20160219</c:v>
                </c:pt>
                <c:pt idx="50">
                  <c:v>20160220</c:v>
                </c:pt>
                <c:pt idx="51">
                  <c:v>20160221</c:v>
                </c:pt>
                <c:pt idx="52">
                  <c:v>20160222</c:v>
                </c:pt>
                <c:pt idx="53">
                  <c:v>20160223</c:v>
                </c:pt>
                <c:pt idx="54">
                  <c:v>20160224</c:v>
                </c:pt>
                <c:pt idx="55">
                  <c:v>20160225</c:v>
                </c:pt>
                <c:pt idx="56">
                  <c:v>20160226</c:v>
                </c:pt>
                <c:pt idx="57">
                  <c:v>20160227</c:v>
                </c:pt>
                <c:pt idx="58">
                  <c:v>20160228</c:v>
                </c:pt>
                <c:pt idx="59">
                  <c:v>20160229</c:v>
                </c:pt>
                <c:pt idx="60">
                  <c:v>20160301</c:v>
                </c:pt>
                <c:pt idx="61">
                  <c:v>20160302</c:v>
                </c:pt>
                <c:pt idx="62">
                  <c:v>20160303</c:v>
                </c:pt>
                <c:pt idx="63">
                  <c:v>20160304</c:v>
                </c:pt>
                <c:pt idx="64">
                  <c:v>20160305</c:v>
                </c:pt>
                <c:pt idx="65">
                  <c:v>20160306</c:v>
                </c:pt>
                <c:pt idx="66">
                  <c:v>20160307</c:v>
                </c:pt>
                <c:pt idx="67">
                  <c:v>20160308</c:v>
                </c:pt>
                <c:pt idx="68">
                  <c:v>20160309</c:v>
                </c:pt>
                <c:pt idx="69">
                  <c:v>20160310</c:v>
                </c:pt>
                <c:pt idx="70">
                  <c:v>20160311</c:v>
                </c:pt>
                <c:pt idx="71">
                  <c:v>20160312</c:v>
                </c:pt>
                <c:pt idx="72">
                  <c:v>20160313</c:v>
                </c:pt>
                <c:pt idx="73">
                  <c:v>20160314</c:v>
                </c:pt>
                <c:pt idx="74">
                  <c:v>20160315</c:v>
                </c:pt>
                <c:pt idx="75">
                  <c:v>20160316</c:v>
                </c:pt>
                <c:pt idx="76">
                  <c:v>20160317</c:v>
                </c:pt>
                <c:pt idx="77">
                  <c:v>20160318</c:v>
                </c:pt>
                <c:pt idx="78">
                  <c:v>20160319</c:v>
                </c:pt>
                <c:pt idx="79">
                  <c:v>20160320</c:v>
                </c:pt>
                <c:pt idx="80">
                  <c:v>20160321</c:v>
                </c:pt>
                <c:pt idx="81">
                  <c:v>20160322</c:v>
                </c:pt>
                <c:pt idx="82">
                  <c:v>20160323</c:v>
                </c:pt>
                <c:pt idx="83">
                  <c:v>20160324</c:v>
                </c:pt>
                <c:pt idx="84">
                  <c:v>20160325</c:v>
                </c:pt>
                <c:pt idx="85">
                  <c:v>20160326</c:v>
                </c:pt>
                <c:pt idx="86">
                  <c:v>20160327</c:v>
                </c:pt>
                <c:pt idx="87">
                  <c:v>20160328</c:v>
                </c:pt>
                <c:pt idx="88">
                  <c:v>20160329</c:v>
                </c:pt>
                <c:pt idx="89">
                  <c:v>20160330</c:v>
                </c:pt>
                <c:pt idx="90">
                  <c:v>20160331</c:v>
                </c:pt>
                <c:pt idx="91">
                  <c:v>20160401</c:v>
                </c:pt>
                <c:pt idx="92">
                  <c:v>20160402</c:v>
                </c:pt>
                <c:pt idx="93">
                  <c:v>20160403</c:v>
                </c:pt>
                <c:pt idx="94">
                  <c:v>20160404</c:v>
                </c:pt>
                <c:pt idx="95">
                  <c:v>20160405</c:v>
                </c:pt>
                <c:pt idx="96">
                  <c:v>20160406</c:v>
                </c:pt>
                <c:pt idx="97">
                  <c:v>20160407</c:v>
                </c:pt>
                <c:pt idx="98">
                  <c:v>20160408</c:v>
                </c:pt>
                <c:pt idx="99">
                  <c:v>20160409</c:v>
                </c:pt>
                <c:pt idx="100">
                  <c:v>20160410</c:v>
                </c:pt>
                <c:pt idx="101">
                  <c:v>20160411</c:v>
                </c:pt>
                <c:pt idx="102">
                  <c:v>20160412</c:v>
                </c:pt>
                <c:pt idx="103">
                  <c:v>20160413</c:v>
                </c:pt>
                <c:pt idx="104">
                  <c:v>20160414</c:v>
                </c:pt>
                <c:pt idx="105">
                  <c:v>20160415</c:v>
                </c:pt>
                <c:pt idx="106">
                  <c:v>20160416</c:v>
                </c:pt>
                <c:pt idx="107">
                  <c:v>20160417</c:v>
                </c:pt>
                <c:pt idx="108">
                  <c:v>20160418</c:v>
                </c:pt>
                <c:pt idx="109">
                  <c:v>20160419</c:v>
                </c:pt>
                <c:pt idx="110">
                  <c:v>20160420</c:v>
                </c:pt>
                <c:pt idx="111">
                  <c:v>20160421</c:v>
                </c:pt>
                <c:pt idx="112">
                  <c:v>20160422</c:v>
                </c:pt>
                <c:pt idx="113">
                  <c:v>20160423</c:v>
                </c:pt>
                <c:pt idx="114">
                  <c:v>20160424</c:v>
                </c:pt>
                <c:pt idx="115">
                  <c:v>20160425</c:v>
                </c:pt>
                <c:pt idx="116">
                  <c:v>20160426</c:v>
                </c:pt>
                <c:pt idx="117">
                  <c:v>20160427</c:v>
                </c:pt>
                <c:pt idx="118">
                  <c:v>20160428</c:v>
                </c:pt>
                <c:pt idx="119">
                  <c:v>20160429</c:v>
                </c:pt>
                <c:pt idx="120">
                  <c:v>20160430</c:v>
                </c:pt>
                <c:pt idx="121">
                  <c:v>20160501</c:v>
                </c:pt>
                <c:pt idx="122">
                  <c:v>20160502</c:v>
                </c:pt>
                <c:pt idx="123">
                  <c:v>20160503</c:v>
                </c:pt>
                <c:pt idx="124">
                  <c:v>20160504</c:v>
                </c:pt>
                <c:pt idx="125">
                  <c:v>20160505</c:v>
                </c:pt>
                <c:pt idx="126">
                  <c:v>20160506</c:v>
                </c:pt>
                <c:pt idx="127">
                  <c:v>20160507</c:v>
                </c:pt>
                <c:pt idx="128">
                  <c:v>20160508</c:v>
                </c:pt>
                <c:pt idx="129">
                  <c:v>20160509</c:v>
                </c:pt>
                <c:pt idx="130">
                  <c:v>20160510</c:v>
                </c:pt>
                <c:pt idx="131">
                  <c:v>20160511</c:v>
                </c:pt>
                <c:pt idx="132">
                  <c:v>20160512</c:v>
                </c:pt>
                <c:pt idx="133">
                  <c:v>20160513</c:v>
                </c:pt>
                <c:pt idx="134">
                  <c:v>20160514</c:v>
                </c:pt>
                <c:pt idx="135">
                  <c:v>20160515</c:v>
                </c:pt>
                <c:pt idx="136">
                  <c:v>20160516</c:v>
                </c:pt>
                <c:pt idx="137">
                  <c:v>20160517</c:v>
                </c:pt>
                <c:pt idx="138">
                  <c:v>20160518</c:v>
                </c:pt>
                <c:pt idx="139">
                  <c:v>20160519</c:v>
                </c:pt>
                <c:pt idx="140">
                  <c:v>20160520</c:v>
                </c:pt>
                <c:pt idx="141">
                  <c:v>20160521</c:v>
                </c:pt>
                <c:pt idx="142">
                  <c:v>20160522</c:v>
                </c:pt>
                <c:pt idx="143">
                  <c:v>20160523</c:v>
                </c:pt>
                <c:pt idx="144">
                  <c:v>20160524</c:v>
                </c:pt>
                <c:pt idx="145">
                  <c:v>20160525</c:v>
                </c:pt>
                <c:pt idx="146">
                  <c:v>20160526</c:v>
                </c:pt>
                <c:pt idx="147">
                  <c:v>20160527</c:v>
                </c:pt>
                <c:pt idx="148">
                  <c:v>20160528</c:v>
                </c:pt>
                <c:pt idx="149">
                  <c:v>20160529</c:v>
                </c:pt>
                <c:pt idx="150">
                  <c:v>20160530</c:v>
                </c:pt>
                <c:pt idx="151">
                  <c:v>20160531</c:v>
                </c:pt>
                <c:pt idx="152">
                  <c:v>20160601</c:v>
                </c:pt>
                <c:pt idx="153">
                  <c:v>20160602</c:v>
                </c:pt>
                <c:pt idx="154">
                  <c:v>20160603</c:v>
                </c:pt>
                <c:pt idx="155">
                  <c:v>20160604</c:v>
                </c:pt>
                <c:pt idx="156">
                  <c:v>20160605</c:v>
                </c:pt>
                <c:pt idx="157">
                  <c:v>20160606</c:v>
                </c:pt>
                <c:pt idx="158">
                  <c:v>20160607</c:v>
                </c:pt>
                <c:pt idx="159">
                  <c:v>20160608</c:v>
                </c:pt>
                <c:pt idx="160">
                  <c:v>20160609</c:v>
                </c:pt>
                <c:pt idx="161">
                  <c:v>20160610</c:v>
                </c:pt>
                <c:pt idx="162">
                  <c:v>20160611</c:v>
                </c:pt>
                <c:pt idx="163">
                  <c:v>20160612</c:v>
                </c:pt>
                <c:pt idx="164">
                  <c:v>20160613</c:v>
                </c:pt>
                <c:pt idx="165">
                  <c:v>20160614</c:v>
                </c:pt>
                <c:pt idx="166">
                  <c:v>20160615</c:v>
                </c:pt>
              </c:strCache>
            </c:strRef>
          </c:cat>
          <c:val>
            <c:numRef>
              <c:f>day_Date!$D$2:$D$183</c:f>
              <c:numCache>
                <c:formatCode>General</c:formatCode>
                <c:ptCount val="182"/>
                <c:pt idx="0">
                  <c:v>2552</c:v>
                </c:pt>
                <c:pt idx="1">
                  <c:v>2385</c:v>
                </c:pt>
                <c:pt idx="2">
                  <c:v>2554</c:v>
                </c:pt>
                <c:pt idx="3">
                  <c:v>2448</c:v>
                </c:pt>
                <c:pt idx="4">
                  <c:v>2473</c:v>
                </c:pt>
                <c:pt idx="5">
                  <c:v>2636</c:v>
                </c:pt>
                <c:pt idx="6">
                  <c:v>2658</c:v>
                </c:pt>
                <c:pt idx="7">
                  <c:v>3216</c:v>
                </c:pt>
                <c:pt idx="8">
                  <c:v>3027</c:v>
                </c:pt>
                <c:pt idx="9">
                  <c:v>2934</c:v>
                </c:pt>
                <c:pt idx="10">
                  <c:v>2493</c:v>
                </c:pt>
                <c:pt idx="11">
                  <c:v>2717</c:v>
                </c:pt>
                <c:pt idx="12">
                  <c:v>2824</c:v>
                </c:pt>
                <c:pt idx="13">
                  <c:v>2886</c:v>
                </c:pt>
                <c:pt idx="14">
                  <c:v>3131</c:v>
                </c:pt>
                <c:pt idx="15">
                  <c:v>3135</c:v>
                </c:pt>
                <c:pt idx="16">
                  <c:v>3022</c:v>
                </c:pt>
                <c:pt idx="17">
                  <c:v>2667</c:v>
                </c:pt>
                <c:pt idx="18">
                  <c:v>2797</c:v>
                </c:pt>
                <c:pt idx="19">
                  <c:v>2745</c:v>
                </c:pt>
                <c:pt idx="20">
                  <c:v>2638</c:v>
                </c:pt>
                <c:pt idx="21">
                  <c:v>2675</c:v>
                </c:pt>
                <c:pt idx="22">
                  <c:v>3846</c:v>
                </c:pt>
                <c:pt idx="23">
                  <c:v>3722</c:v>
                </c:pt>
                <c:pt idx="24">
                  <c:v>3566</c:v>
                </c:pt>
                <c:pt idx="25">
                  <c:v>3360</c:v>
                </c:pt>
                <c:pt idx="26">
                  <c:v>3360</c:v>
                </c:pt>
                <c:pt idx="27">
                  <c:v>3409</c:v>
                </c:pt>
                <c:pt idx="28">
                  <c:v>3300</c:v>
                </c:pt>
                <c:pt idx="29">
                  <c:v>3542</c:v>
                </c:pt>
                <c:pt idx="30">
                  <c:v>3079</c:v>
                </c:pt>
                <c:pt idx="31">
                  <c:v>2598</c:v>
                </c:pt>
                <c:pt idx="32">
                  <c:v>2756</c:v>
                </c:pt>
                <c:pt idx="33">
                  <c:v>2670</c:v>
                </c:pt>
                <c:pt idx="34">
                  <c:v>2706</c:v>
                </c:pt>
                <c:pt idx="35">
                  <c:v>2762</c:v>
                </c:pt>
                <c:pt idx="36">
                  <c:v>2305</c:v>
                </c:pt>
                <c:pt idx="37">
                  <c:v>1180</c:v>
                </c:pt>
                <c:pt idx="38">
                  <c:v>921</c:v>
                </c:pt>
                <c:pt idx="39">
                  <c:v>1023</c:v>
                </c:pt>
                <c:pt idx="40">
                  <c:v>1128</c:v>
                </c:pt>
                <c:pt idx="41">
                  <c:v>1211</c:v>
                </c:pt>
                <c:pt idx="42">
                  <c:v>1304</c:v>
                </c:pt>
                <c:pt idx="43">
                  <c:v>1502</c:v>
                </c:pt>
                <c:pt idx="44">
                  <c:v>2199</c:v>
                </c:pt>
                <c:pt idx="45">
                  <c:v>2158</c:v>
                </c:pt>
                <c:pt idx="46">
                  <c:v>2262</c:v>
                </c:pt>
                <c:pt idx="47">
                  <c:v>2371</c:v>
                </c:pt>
                <c:pt idx="48">
                  <c:v>2420</c:v>
                </c:pt>
                <c:pt idx="49">
                  <c:v>2434</c:v>
                </c:pt>
                <c:pt idx="50">
                  <c:v>2457</c:v>
                </c:pt>
                <c:pt idx="51">
                  <c:v>2453</c:v>
                </c:pt>
                <c:pt idx="52">
                  <c:v>2467</c:v>
                </c:pt>
                <c:pt idx="53">
                  <c:v>2559</c:v>
                </c:pt>
                <c:pt idx="54">
                  <c:v>2721</c:v>
                </c:pt>
                <c:pt idx="55">
                  <c:v>2786</c:v>
                </c:pt>
                <c:pt idx="56">
                  <c:v>2957</c:v>
                </c:pt>
                <c:pt idx="57">
                  <c:v>3118</c:v>
                </c:pt>
                <c:pt idx="58">
                  <c:v>3439</c:v>
                </c:pt>
                <c:pt idx="59">
                  <c:v>2893</c:v>
                </c:pt>
                <c:pt idx="60">
                  <c:v>2955</c:v>
                </c:pt>
                <c:pt idx="61">
                  <c:v>2903</c:v>
                </c:pt>
                <c:pt idx="62">
                  <c:v>2835</c:v>
                </c:pt>
                <c:pt idx="63">
                  <c:v>3356</c:v>
                </c:pt>
                <c:pt idx="64">
                  <c:v>3522</c:v>
                </c:pt>
                <c:pt idx="65">
                  <c:v>3346</c:v>
                </c:pt>
                <c:pt idx="66">
                  <c:v>3055</c:v>
                </c:pt>
                <c:pt idx="67">
                  <c:v>3063</c:v>
                </c:pt>
                <c:pt idx="68">
                  <c:v>3075</c:v>
                </c:pt>
                <c:pt idx="69">
                  <c:v>3061</c:v>
                </c:pt>
                <c:pt idx="70">
                  <c:v>3614</c:v>
                </c:pt>
                <c:pt idx="71">
                  <c:v>3637</c:v>
                </c:pt>
                <c:pt idx="72">
                  <c:v>3339</c:v>
                </c:pt>
                <c:pt idx="73">
                  <c:v>3263</c:v>
                </c:pt>
                <c:pt idx="74">
                  <c:v>3286</c:v>
                </c:pt>
                <c:pt idx="75">
                  <c:v>3378</c:v>
                </c:pt>
                <c:pt idx="76">
                  <c:v>3305</c:v>
                </c:pt>
                <c:pt idx="77">
                  <c:v>3651</c:v>
                </c:pt>
                <c:pt idx="78">
                  <c:v>3667</c:v>
                </c:pt>
                <c:pt idx="79">
                  <c:v>3628</c:v>
                </c:pt>
                <c:pt idx="80">
                  <c:v>6980</c:v>
                </c:pt>
                <c:pt idx="81">
                  <c:v>7120</c:v>
                </c:pt>
                <c:pt idx="82">
                  <c:v>7172</c:v>
                </c:pt>
                <c:pt idx="83">
                  <c:v>6951</c:v>
                </c:pt>
                <c:pt idx="84">
                  <c:v>8441</c:v>
                </c:pt>
                <c:pt idx="85">
                  <c:v>9167</c:v>
                </c:pt>
                <c:pt idx="86">
                  <c:v>8907</c:v>
                </c:pt>
                <c:pt idx="87">
                  <c:v>3983</c:v>
                </c:pt>
                <c:pt idx="88">
                  <c:v>3466</c:v>
                </c:pt>
                <c:pt idx="89">
                  <c:v>3307</c:v>
                </c:pt>
                <c:pt idx="90">
                  <c:v>3612</c:v>
                </c:pt>
                <c:pt idx="91">
                  <c:v>3860</c:v>
                </c:pt>
                <c:pt idx="92">
                  <c:v>3183</c:v>
                </c:pt>
                <c:pt idx="93">
                  <c:v>2821</c:v>
                </c:pt>
                <c:pt idx="94">
                  <c:v>3122</c:v>
                </c:pt>
                <c:pt idx="95">
                  <c:v>3599</c:v>
                </c:pt>
                <c:pt idx="96">
                  <c:v>3360</c:v>
                </c:pt>
                <c:pt idx="97">
                  <c:v>3613</c:v>
                </c:pt>
                <c:pt idx="98">
                  <c:v>4067</c:v>
                </c:pt>
                <c:pt idx="99">
                  <c:v>3782</c:v>
                </c:pt>
                <c:pt idx="100">
                  <c:v>3800</c:v>
                </c:pt>
                <c:pt idx="101">
                  <c:v>3655</c:v>
                </c:pt>
                <c:pt idx="102">
                  <c:v>3706</c:v>
                </c:pt>
                <c:pt idx="103">
                  <c:v>3843</c:v>
                </c:pt>
                <c:pt idx="104">
                  <c:v>4346</c:v>
                </c:pt>
                <c:pt idx="105">
                  <c:v>4332</c:v>
                </c:pt>
                <c:pt idx="106">
                  <c:v>4108</c:v>
                </c:pt>
                <c:pt idx="107">
                  <c:v>4250</c:v>
                </c:pt>
                <c:pt idx="108">
                  <c:v>4117</c:v>
                </c:pt>
                <c:pt idx="109">
                  <c:v>3909</c:v>
                </c:pt>
                <c:pt idx="110">
                  <c:v>3688</c:v>
                </c:pt>
                <c:pt idx="111">
                  <c:v>4688</c:v>
                </c:pt>
                <c:pt idx="112">
                  <c:v>4646</c:v>
                </c:pt>
                <c:pt idx="113">
                  <c:v>4511</c:v>
                </c:pt>
                <c:pt idx="114">
                  <c:v>4480</c:v>
                </c:pt>
                <c:pt idx="115">
                  <c:v>4228</c:v>
                </c:pt>
                <c:pt idx="116">
                  <c:v>4011</c:v>
                </c:pt>
                <c:pt idx="117">
                  <c:v>4388</c:v>
                </c:pt>
                <c:pt idx="118">
                  <c:v>5403</c:v>
                </c:pt>
                <c:pt idx="119">
                  <c:v>5059</c:v>
                </c:pt>
                <c:pt idx="120">
                  <c:v>4596</c:v>
                </c:pt>
                <c:pt idx="121">
                  <c:v>4060</c:v>
                </c:pt>
                <c:pt idx="122">
                  <c:v>3658</c:v>
                </c:pt>
                <c:pt idx="123">
                  <c:v>4163</c:v>
                </c:pt>
                <c:pt idx="124">
                  <c:v>4065</c:v>
                </c:pt>
                <c:pt idx="125">
                  <c:v>4694</c:v>
                </c:pt>
                <c:pt idx="126">
                  <c:v>4751</c:v>
                </c:pt>
                <c:pt idx="127">
                  <c:v>4616</c:v>
                </c:pt>
                <c:pt idx="128">
                  <c:v>4600</c:v>
                </c:pt>
                <c:pt idx="129">
                  <c:v>3927</c:v>
                </c:pt>
                <c:pt idx="130">
                  <c:v>4389</c:v>
                </c:pt>
                <c:pt idx="131">
                  <c:v>4598</c:v>
                </c:pt>
                <c:pt idx="132">
                  <c:v>5105</c:v>
                </c:pt>
                <c:pt idx="133">
                  <c:v>5684</c:v>
                </c:pt>
                <c:pt idx="134">
                  <c:v>6093</c:v>
                </c:pt>
                <c:pt idx="135">
                  <c:v>5262</c:v>
                </c:pt>
                <c:pt idx="136">
                  <c:v>5264</c:v>
                </c:pt>
                <c:pt idx="137">
                  <c:v>5049</c:v>
                </c:pt>
                <c:pt idx="138">
                  <c:v>5222</c:v>
                </c:pt>
                <c:pt idx="139">
                  <c:v>5407</c:v>
                </c:pt>
                <c:pt idx="140">
                  <c:v>8763</c:v>
                </c:pt>
                <c:pt idx="141">
                  <c:v>9019</c:v>
                </c:pt>
                <c:pt idx="142">
                  <c:v>8645</c:v>
                </c:pt>
                <c:pt idx="143">
                  <c:v>6571</c:v>
                </c:pt>
                <c:pt idx="144">
                  <c:v>6614</c:v>
                </c:pt>
                <c:pt idx="145">
                  <c:v>6482</c:v>
                </c:pt>
                <c:pt idx="146">
                  <c:v>4626</c:v>
                </c:pt>
                <c:pt idx="147">
                  <c:v>4859</c:v>
                </c:pt>
                <c:pt idx="148">
                  <c:v>4950</c:v>
                </c:pt>
                <c:pt idx="149">
                  <c:v>4919</c:v>
                </c:pt>
                <c:pt idx="150">
                  <c:v>4388</c:v>
                </c:pt>
                <c:pt idx="151">
                  <c:v>4353</c:v>
                </c:pt>
                <c:pt idx="152">
                  <c:v>4821</c:v>
                </c:pt>
                <c:pt idx="153">
                  <c:v>4711</c:v>
                </c:pt>
                <c:pt idx="154">
                  <c:v>4685</c:v>
                </c:pt>
                <c:pt idx="155">
                  <c:v>4941</c:v>
                </c:pt>
                <c:pt idx="156">
                  <c:v>4963</c:v>
                </c:pt>
                <c:pt idx="157">
                  <c:v>4474</c:v>
                </c:pt>
                <c:pt idx="158">
                  <c:v>4445</c:v>
                </c:pt>
                <c:pt idx="159">
                  <c:v>4756</c:v>
                </c:pt>
                <c:pt idx="160">
                  <c:v>4917</c:v>
                </c:pt>
                <c:pt idx="161">
                  <c:v>4109</c:v>
                </c:pt>
                <c:pt idx="162">
                  <c:v>4003</c:v>
                </c:pt>
                <c:pt idx="163">
                  <c:v>4000</c:v>
                </c:pt>
                <c:pt idx="164">
                  <c:v>4301</c:v>
                </c:pt>
                <c:pt idx="165">
                  <c:v>4252</c:v>
                </c:pt>
                <c:pt idx="166">
                  <c:v>4331</c:v>
                </c:pt>
                <c:pt idx="167">
                  <c:v>3571</c:v>
                </c:pt>
                <c:pt idx="168">
                  <c:v>3707</c:v>
                </c:pt>
                <c:pt idx="169">
                  <c:v>3505</c:v>
                </c:pt>
                <c:pt idx="170">
                  <c:v>3349</c:v>
                </c:pt>
                <c:pt idx="171">
                  <c:v>3677</c:v>
                </c:pt>
                <c:pt idx="172">
                  <c:v>3671</c:v>
                </c:pt>
                <c:pt idx="173">
                  <c:v>3686</c:v>
                </c:pt>
                <c:pt idx="174">
                  <c:v>3889</c:v>
                </c:pt>
                <c:pt idx="175">
                  <c:v>4116</c:v>
                </c:pt>
                <c:pt idx="176">
                  <c:v>4183</c:v>
                </c:pt>
                <c:pt idx="177">
                  <c:v>3637</c:v>
                </c:pt>
                <c:pt idx="178">
                  <c:v>3640</c:v>
                </c:pt>
                <c:pt idx="179">
                  <c:v>3485</c:v>
                </c:pt>
                <c:pt idx="180">
                  <c:v>3605</c:v>
                </c:pt>
                <c:pt idx="181">
                  <c:v>3603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19-4074-BE0D-A1D522C5D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876904"/>
        <c:axId val="388877296"/>
      </c:lineChart>
      <c:catAx>
        <c:axId val="38887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77296"/>
        <c:crosses val="autoZero"/>
        <c:auto val="1"/>
        <c:lblAlgn val="ctr"/>
        <c:lblOffset val="100"/>
        <c:noMultiLvlLbl val="0"/>
      </c:catAx>
      <c:valAx>
        <c:axId val="38887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7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28575">
      <a:solidFill>
        <a:srgbClr val="00B050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dirty="0">
                <a:latin typeface="+mn-ea"/>
                <a:ea typeface="+mn-ea"/>
              </a:rPr>
              <a:t>领券被消费次数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day_Date!$A$93:$A$168</c:f>
              <c:numCache>
                <c:formatCode>General</c:formatCode>
                <c:ptCount val="76"/>
                <c:pt idx="0">
                  <c:v>20160401</c:v>
                </c:pt>
                <c:pt idx="1">
                  <c:v>20160402</c:v>
                </c:pt>
                <c:pt idx="2">
                  <c:v>20160403</c:v>
                </c:pt>
                <c:pt idx="3">
                  <c:v>20160404</c:v>
                </c:pt>
                <c:pt idx="4">
                  <c:v>20160405</c:v>
                </c:pt>
                <c:pt idx="5">
                  <c:v>20160406</c:v>
                </c:pt>
                <c:pt idx="6">
                  <c:v>20160407</c:v>
                </c:pt>
                <c:pt idx="7">
                  <c:v>20160408</c:v>
                </c:pt>
                <c:pt idx="8">
                  <c:v>20160409</c:v>
                </c:pt>
                <c:pt idx="9">
                  <c:v>20160410</c:v>
                </c:pt>
                <c:pt idx="10">
                  <c:v>20160411</c:v>
                </c:pt>
                <c:pt idx="11">
                  <c:v>20160412</c:v>
                </c:pt>
                <c:pt idx="12">
                  <c:v>20160413</c:v>
                </c:pt>
                <c:pt idx="13">
                  <c:v>20160414</c:v>
                </c:pt>
                <c:pt idx="14">
                  <c:v>20160415</c:v>
                </c:pt>
                <c:pt idx="15">
                  <c:v>20160416</c:v>
                </c:pt>
                <c:pt idx="16">
                  <c:v>20160417</c:v>
                </c:pt>
                <c:pt idx="17">
                  <c:v>20160418</c:v>
                </c:pt>
                <c:pt idx="18">
                  <c:v>20160419</c:v>
                </c:pt>
                <c:pt idx="19">
                  <c:v>20160420</c:v>
                </c:pt>
                <c:pt idx="20">
                  <c:v>20160421</c:v>
                </c:pt>
                <c:pt idx="21">
                  <c:v>20160422</c:v>
                </c:pt>
                <c:pt idx="22">
                  <c:v>20160423</c:v>
                </c:pt>
                <c:pt idx="23">
                  <c:v>20160424</c:v>
                </c:pt>
                <c:pt idx="24">
                  <c:v>20160425</c:v>
                </c:pt>
                <c:pt idx="25">
                  <c:v>20160426</c:v>
                </c:pt>
                <c:pt idx="26">
                  <c:v>20160427</c:v>
                </c:pt>
                <c:pt idx="27">
                  <c:v>20160428</c:v>
                </c:pt>
                <c:pt idx="28">
                  <c:v>20160429</c:v>
                </c:pt>
                <c:pt idx="29">
                  <c:v>20160430</c:v>
                </c:pt>
                <c:pt idx="30">
                  <c:v>20160501</c:v>
                </c:pt>
                <c:pt idx="31">
                  <c:v>20160502</c:v>
                </c:pt>
                <c:pt idx="32">
                  <c:v>20160503</c:v>
                </c:pt>
                <c:pt idx="33">
                  <c:v>20160504</c:v>
                </c:pt>
                <c:pt idx="34">
                  <c:v>20160505</c:v>
                </c:pt>
                <c:pt idx="35">
                  <c:v>20160506</c:v>
                </c:pt>
                <c:pt idx="36">
                  <c:v>20160507</c:v>
                </c:pt>
                <c:pt idx="37">
                  <c:v>20160508</c:v>
                </c:pt>
                <c:pt idx="38">
                  <c:v>20160509</c:v>
                </c:pt>
                <c:pt idx="39">
                  <c:v>20160510</c:v>
                </c:pt>
                <c:pt idx="40">
                  <c:v>20160511</c:v>
                </c:pt>
                <c:pt idx="41">
                  <c:v>20160512</c:v>
                </c:pt>
                <c:pt idx="42">
                  <c:v>20160513</c:v>
                </c:pt>
                <c:pt idx="43">
                  <c:v>20160514</c:v>
                </c:pt>
                <c:pt idx="44">
                  <c:v>20160515</c:v>
                </c:pt>
                <c:pt idx="45">
                  <c:v>20160516</c:v>
                </c:pt>
                <c:pt idx="46">
                  <c:v>20160517</c:v>
                </c:pt>
                <c:pt idx="47">
                  <c:v>20160518</c:v>
                </c:pt>
                <c:pt idx="48">
                  <c:v>20160519</c:v>
                </c:pt>
                <c:pt idx="49">
                  <c:v>20160520</c:v>
                </c:pt>
                <c:pt idx="50">
                  <c:v>20160521</c:v>
                </c:pt>
                <c:pt idx="51">
                  <c:v>20160522</c:v>
                </c:pt>
                <c:pt idx="52">
                  <c:v>20160523</c:v>
                </c:pt>
                <c:pt idx="53">
                  <c:v>20160524</c:v>
                </c:pt>
                <c:pt idx="54">
                  <c:v>20160525</c:v>
                </c:pt>
                <c:pt idx="55">
                  <c:v>20160526</c:v>
                </c:pt>
                <c:pt idx="56">
                  <c:v>20160527</c:v>
                </c:pt>
                <c:pt idx="57">
                  <c:v>20160528</c:v>
                </c:pt>
                <c:pt idx="58">
                  <c:v>20160529</c:v>
                </c:pt>
                <c:pt idx="59">
                  <c:v>20160530</c:v>
                </c:pt>
                <c:pt idx="60">
                  <c:v>20160531</c:v>
                </c:pt>
                <c:pt idx="61">
                  <c:v>20160601</c:v>
                </c:pt>
                <c:pt idx="62">
                  <c:v>20160602</c:v>
                </c:pt>
                <c:pt idx="63">
                  <c:v>20160603</c:v>
                </c:pt>
                <c:pt idx="64">
                  <c:v>20160604</c:v>
                </c:pt>
                <c:pt idx="65">
                  <c:v>20160605</c:v>
                </c:pt>
                <c:pt idx="66">
                  <c:v>20160606</c:v>
                </c:pt>
                <c:pt idx="67">
                  <c:v>20160607</c:v>
                </c:pt>
                <c:pt idx="68">
                  <c:v>20160608</c:v>
                </c:pt>
                <c:pt idx="69">
                  <c:v>20160609</c:v>
                </c:pt>
                <c:pt idx="70">
                  <c:v>20160610</c:v>
                </c:pt>
                <c:pt idx="71">
                  <c:v>20160611</c:v>
                </c:pt>
                <c:pt idx="72">
                  <c:v>20160612</c:v>
                </c:pt>
                <c:pt idx="73">
                  <c:v>20160613</c:v>
                </c:pt>
                <c:pt idx="74">
                  <c:v>20160614</c:v>
                </c:pt>
                <c:pt idx="75">
                  <c:v>20160615</c:v>
                </c:pt>
              </c:numCache>
            </c:numRef>
          </c:cat>
          <c:val>
            <c:numRef>
              <c:f>day_Date!$B$93:$B$168</c:f>
              <c:numCache>
                <c:formatCode>General</c:formatCode>
                <c:ptCount val="76"/>
                <c:pt idx="0">
                  <c:v>179</c:v>
                </c:pt>
                <c:pt idx="1">
                  <c:v>136</c:v>
                </c:pt>
                <c:pt idx="2">
                  <c:v>115</c:v>
                </c:pt>
                <c:pt idx="3">
                  <c:v>116</c:v>
                </c:pt>
                <c:pt idx="4">
                  <c:v>119</c:v>
                </c:pt>
                <c:pt idx="5">
                  <c:v>105</c:v>
                </c:pt>
                <c:pt idx="6">
                  <c:v>161</c:v>
                </c:pt>
                <c:pt idx="7">
                  <c:v>173</c:v>
                </c:pt>
                <c:pt idx="8">
                  <c:v>155</c:v>
                </c:pt>
                <c:pt idx="9">
                  <c:v>147</c:v>
                </c:pt>
                <c:pt idx="10">
                  <c:v>133</c:v>
                </c:pt>
                <c:pt idx="11">
                  <c:v>167</c:v>
                </c:pt>
                <c:pt idx="12">
                  <c:v>167</c:v>
                </c:pt>
                <c:pt idx="13">
                  <c:v>292</c:v>
                </c:pt>
                <c:pt idx="14">
                  <c:v>232</c:v>
                </c:pt>
                <c:pt idx="15">
                  <c:v>218</c:v>
                </c:pt>
                <c:pt idx="16">
                  <c:v>170</c:v>
                </c:pt>
                <c:pt idx="17">
                  <c:v>260</c:v>
                </c:pt>
                <c:pt idx="18">
                  <c:v>195</c:v>
                </c:pt>
                <c:pt idx="19">
                  <c:v>214</c:v>
                </c:pt>
                <c:pt idx="20">
                  <c:v>412</c:v>
                </c:pt>
                <c:pt idx="21">
                  <c:v>361</c:v>
                </c:pt>
                <c:pt idx="22">
                  <c:v>306</c:v>
                </c:pt>
                <c:pt idx="23">
                  <c:v>336</c:v>
                </c:pt>
                <c:pt idx="24">
                  <c:v>313</c:v>
                </c:pt>
                <c:pt idx="25">
                  <c:v>301</c:v>
                </c:pt>
                <c:pt idx="26">
                  <c:v>318</c:v>
                </c:pt>
                <c:pt idx="27">
                  <c:v>464</c:v>
                </c:pt>
                <c:pt idx="28">
                  <c:v>395</c:v>
                </c:pt>
                <c:pt idx="29">
                  <c:v>336</c:v>
                </c:pt>
                <c:pt idx="30">
                  <c:v>258</c:v>
                </c:pt>
                <c:pt idx="31">
                  <c:v>268</c:v>
                </c:pt>
                <c:pt idx="32">
                  <c:v>312</c:v>
                </c:pt>
                <c:pt idx="33">
                  <c:v>322</c:v>
                </c:pt>
                <c:pt idx="34">
                  <c:v>462</c:v>
                </c:pt>
                <c:pt idx="35">
                  <c:v>380</c:v>
                </c:pt>
                <c:pt idx="36">
                  <c:v>333</c:v>
                </c:pt>
                <c:pt idx="37">
                  <c:v>357</c:v>
                </c:pt>
                <c:pt idx="38">
                  <c:v>379</c:v>
                </c:pt>
                <c:pt idx="39">
                  <c:v>417</c:v>
                </c:pt>
                <c:pt idx="40">
                  <c:v>482</c:v>
                </c:pt>
                <c:pt idx="41">
                  <c:v>665</c:v>
                </c:pt>
                <c:pt idx="42">
                  <c:v>677</c:v>
                </c:pt>
                <c:pt idx="43">
                  <c:v>623</c:v>
                </c:pt>
                <c:pt idx="44">
                  <c:v>505</c:v>
                </c:pt>
                <c:pt idx="45">
                  <c:v>664</c:v>
                </c:pt>
                <c:pt idx="46">
                  <c:v>713</c:v>
                </c:pt>
                <c:pt idx="47">
                  <c:v>759</c:v>
                </c:pt>
                <c:pt idx="48">
                  <c:v>845</c:v>
                </c:pt>
                <c:pt idx="49">
                  <c:v>2353</c:v>
                </c:pt>
                <c:pt idx="50">
                  <c:v>2239</c:v>
                </c:pt>
                <c:pt idx="51">
                  <c:v>2048</c:v>
                </c:pt>
                <c:pt idx="52">
                  <c:v>1884</c:v>
                </c:pt>
                <c:pt idx="53">
                  <c:v>1876</c:v>
                </c:pt>
                <c:pt idx="54">
                  <c:v>1871</c:v>
                </c:pt>
                <c:pt idx="55">
                  <c:v>664</c:v>
                </c:pt>
                <c:pt idx="56">
                  <c:v>537</c:v>
                </c:pt>
                <c:pt idx="57">
                  <c:v>524</c:v>
                </c:pt>
                <c:pt idx="58">
                  <c:v>538</c:v>
                </c:pt>
                <c:pt idx="59">
                  <c:v>483</c:v>
                </c:pt>
                <c:pt idx="60">
                  <c:v>478</c:v>
                </c:pt>
                <c:pt idx="61">
                  <c:v>706</c:v>
                </c:pt>
                <c:pt idx="62">
                  <c:v>802</c:v>
                </c:pt>
                <c:pt idx="63">
                  <c:v>660</c:v>
                </c:pt>
                <c:pt idx="64">
                  <c:v>529</c:v>
                </c:pt>
                <c:pt idx="65">
                  <c:v>458</c:v>
                </c:pt>
                <c:pt idx="66">
                  <c:v>586</c:v>
                </c:pt>
                <c:pt idx="67">
                  <c:v>500</c:v>
                </c:pt>
                <c:pt idx="68">
                  <c:v>559</c:v>
                </c:pt>
                <c:pt idx="69">
                  <c:v>468</c:v>
                </c:pt>
                <c:pt idx="70">
                  <c:v>393</c:v>
                </c:pt>
                <c:pt idx="71">
                  <c:v>351</c:v>
                </c:pt>
                <c:pt idx="72">
                  <c:v>330</c:v>
                </c:pt>
                <c:pt idx="73">
                  <c:v>439</c:v>
                </c:pt>
                <c:pt idx="74">
                  <c:v>394</c:v>
                </c:pt>
                <c:pt idx="75">
                  <c:v>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71-482E-A0D4-8460EC562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877688"/>
        <c:axId val="3888788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day_Date!$A$93:$A$168</c15:sqref>
                        </c15:formulaRef>
                      </c:ext>
                    </c:extLst>
                    <c:numCache>
                      <c:formatCode>General</c:formatCode>
                      <c:ptCount val="76"/>
                      <c:pt idx="0">
                        <c:v>20160401</c:v>
                      </c:pt>
                      <c:pt idx="1">
                        <c:v>20160402</c:v>
                      </c:pt>
                      <c:pt idx="2">
                        <c:v>20160403</c:v>
                      </c:pt>
                      <c:pt idx="3">
                        <c:v>20160404</c:v>
                      </c:pt>
                      <c:pt idx="4">
                        <c:v>20160405</c:v>
                      </c:pt>
                      <c:pt idx="5">
                        <c:v>20160406</c:v>
                      </c:pt>
                      <c:pt idx="6">
                        <c:v>20160407</c:v>
                      </c:pt>
                      <c:pt idx="7">
                        <c:v>20160408</c:v>
                      </c:pt>
                      <c:pt idx="8">
                        <c:v>20160409</c:v>
                      </c:pt>
                      <c:pt idx="9">
                        <c:v>20160410</c:v>
                      </c:pt>
                      <c:pt idx="10">
                        <c:v>20160411</c:v>
                      </c:pt>
                      <c:pt idx="11">
                        <c:v>20160412</c:v>
                      </c:pt>
                      <c:pt idx="12">
                        <c:v>20160413</c:v>
                      </c:pt>
                      <c:pt idx="13">
                        <c:v>20160414</c:v>
                      </c:pt>
                      <c:pt idx="14">
                        <c:v>20160415</c:v>
                      </c:pt>
                      <c:pt idx="15">
                        <c:v>20160416</c:v>
                      </c:pt>
                      <c:pt idx="16">
                        <c:v>20160417</c:v>
                      </c:pt>
                      <c:pt idx="17">
                        <c:v>20160418</c:v>
                      </c:pt>
                      <c:pt idx="18">
                        <c:v>20160419</c:v>
                      </c:pt>
                      <c:pt idx="19">
                        <c:v>20160420</c:v>
                      </c:pt>
                      <c:pt idx="20">
                        <c:v>20160421</c:v>
                      </c:pt>
                      <c:pt idx="21">
                        <c:v>20160422</c:v>
                      </c:pt>
                      <c:pt idx="22">
                        <c:v>20160423</c:v>
                      </c:pt>
                      <c:pt idx="23">
                        <c:v>20160424</c:v>
                      </c:pt>
                      <c:pt idx="24">
                        <c:v>20160425</c:v>
                      </c:pt>
                      <c:pt idx="25">
                        <c:v>20160426</c:v>
                      </c:pt>
                      <c:pt idx="26">
                        <c:v>20160427</c:v>
                      </c:pt>
                      <c:pt idx="27">
                        <c:v>20160428</c:v>
                      </c:pt>
                      <c:pt idx="28">
                        <c:v>20160429</c:v>
                      </c:pt>
                      <c:pt idx="29">
                        <c:v>20160430</c:v>
                      </c:pt>
                      <c:pt idx="30">
                        <c:v>20160501</c:v>
                      </c:pt>
                      <c:pt idx="31">
                        <c:v>20160502</c:v>
                      </c:pt>
                      <c:pt idx="32">
                        <c:v>20160503</c:v>
                      </c:pt>
                      <c:pt idx="33">
                        <c:v>20160504</c:v>
                      </c:pt>
                      <c:pt idx="34">
                        <c:v>20160505</c:v>
                      </c:pt>
                      <c:pt idx="35">
                        <c:v>20160506</c:v>
                      </c:pt>
                      <c:pt idx="36">
                        <c:v>20160507</c:v>
                      </c:pt>
                      <c:pt idx="37">
                        <c:v>20160508</c:v>
                      </c:pt>
                      <c:pt idx="38">
                        <c:v>20160509</c:v>
                      </c:pt>
                      <c:pt idx="39">
                        <c:v>20160510</c:v>
                      </c:pt>
                      <c:pt idx="40">
                        <c:v>20160511</c:v>
                      </c:pt>
                      <c:pt idx="41">
                        <c:v>20160512</c:v>
                      </c:pt>
                      <c:pt idx="42">
                        <c:v>20160513</c:v>
                      </c:pt>
                      <c:pt idx="43">
                        <c:v>20160514</c:v>
                      </c:pt>
                      <c:pt idx="44">
                        <c:v>20160515</c:v>
                      </c:pt>
                      <c:pt idx="45">
                        <c:v>20160516</c:v>
                      </c:pt>
                      <c:pt idx="46">
                        <c:v>20160517</c:v>
                      </c:pt>
                      <c:pt idx="47">
                        <c:v>20160518</c:v>
                      </c:pt>
                      <c:pt idx="48">
                        <c:v>20160519</c:v>
                      </c:pt>
                      <c:pt idx="49">
                        <c:v>20160520</c:v>
                      </c:pt>
                      <c:pt idx="50">
                        <c:v>20160521</c:v>
                      </c:pt>
                      <c:pt idx="51">
                        <c:v>20160522</c:v>
                      </c:pt>
                      <c:pt idx="52">
                        <c:v>20160523</c:v>
                      </c:pt>
                      <c:pt idx="53">
                        <c:v>20160524</c:v>
                      </c:pt>
                      <c:pt idx="54">
                        <c:v>20160525</c:v>
                      </c:pt>
                      <c:pt idx="55">
                        <c:v>20160526</c:v>
                      </c:pt>
                      <c:pt idx="56">
                        <c:v>20160527</c:v>
                      </c:pt>
                      <c:pt idx="57">
                        <c:v>20160528</c:v>
                      </c:pt>
                      <c:pt idx="58">
                        <c:v>20160529</c:v>
                      </c:pt>
                      <c:pt idx="59">
                        <c:v>20160530</c:v>
                      </c:pt>
                      <c:pt idx="60">
                        <c:v>20160531</c:v>
                      </c:pt>
                      <c:pt idx="61">
                        <c:v>20160601</c:v>
                      </c:pt>
                      <c:pt idx="62">
                        <c:v>20160602</c:v>
                      </c:pt>
                      <c:pt idx="63">
                        <c:v>20160603</c:v>
                      </c:pt>
                      <c:pt idx="64">
                        <c:v>20160604</c:v>
                      </c:pt>
                      <c:pt idx="65">
                        <c:v>20160605</c:v>
                      </c:pt>
                      <c:pt idx="66">
                        <c:v>20160606</c:v>
                      </c:pt>
                      <c:pt idx="67">
                        <c:v>20160607</c:v>
                      </c:pt>
                      <c:pt idx="68">
                        <c:v>20160608</c:v>
                      </c:pt>
                      <c:pt idx="69">
                        <c:v>20160609</c:v>
                      </c:pt>
                      <c:pt idx="70">
                        <c:v>20160610</c:v>
                      </c:pt>
                      <c:pt idx="71">
                        <c:v>20160611</c:v>
                      </c:pt>
                      <c:pt idx="72">
                        <c:v>20160612</c:v>
                      </c:pt>
                      <c:pt idx="73">
                        <c:v>20160613</c:v>
                      </c:pt>
                      <c:pt idx="74">
                        <c:v>20160614</c:v>
                      </c:pt>
                      <c:pt idx="75">
                        <c:v>20160615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day_Date!$A$93:$A$168</c15:sqref>
                        </c15:formulaRef>
                      </c:ext>
                    </c:extLst>
                    <c:numCache>
                      <c:formatCode>General</c:formatCode>
                      <c:ptCount val="76"/>
                      <c:pt idx="0">
                        <c:v>20160401</c:v>
                      </c:pt>
                      <c:pt idx="1">
                        <c:v>20160402</c:v>
                      </c:pt>
                      <c:pt idx="2">
                        <c:v>20160403</c:v>
                      </c:pt>
                      <c:pt idx="3">
                        <c:v>20160404</c:v>
                      </c:pt>
                      <c:pt idx="4">
                        <c:v>20160405</c:v>
                      </c:pt>
                      <c:pt idx="5">
                        <c:v>20160406</c:v>
                      </c:pt>
                      <c:pt idx="6">
                        <c:v>20160407</c:v>
                      </c:pt>
                      <c:pt idx="7">
                        <c:v>20160408</c:v>
                      </c:pt>
                      <c:pt idx="8">
                        <c:v>20160409</c:v>
                      </c:pt>
                      <c:pt idx="9">
                        <c:v>20160410</c:v>
                      </c:pt>
                      <c:pt idx="10">
                        <c:v>20160411</c:v>
                      </c:pt>
                      <c:pt idx="11">
                        <c:v>20160412</c:v>
                      </c:pt>
                      <c:pt idx="12">
                        <c:v>20160413</c:v>
                      </c:pt>
                      <c:pt idx="13">
                        <c:v>20160414</c:v>
                      </c:pt>
                      <c:pt idx="14">
                        <c:v>20160415</c:v>
                      </c:pt>
                      <c:pt idx="15">
                        <c:v>20160416</c:v>
                      </c:pt>
                      <c:pt idx="16">
                        <c:v>20160417</c:v>
                      </c:pt>
                      <c:pt idx="17">
                        <c:v>20160418</c:v>
                      </c:pt>
                      <c:pt idx="18">
                        <c:v>20160419</c:v>
                      </c:pt>
                      <c:pt idx="19">
                        <c:v>20160420</c:v>
                      </c:pt>
                      <c:pt idx="20">
                        <c:v>20160421</c:v>
                      </c:pt>
                      <c:pt idx="21">
                        <c:v>20160422</c:v>
                      </c:pt>
                      <c:pt idx="22">
                        <c:v>20160423</c:v>
                      </c:pt>
                      <c:pt idx="23">
                        <c:v>20160424</c:v>
                      </c:pt>
                      <c:pt idx="24">
                        <c:v>20160425</c:v>
                      </c:pt>
                      <c:pt idx="25">
                        <c:v>20160426</c:v>
                      </c:pt>
                      <c:pt idx="26">
                        <c:v>20160427</c:v>
                      </c:pt>
                      <c:pt idx="27">
                        <c:v>20160428</c:v>
                      </c:pt>
                      <c:pt idx="28">
                        <c:v>20160429</c:v>
                      </c:pt>
                      <c:pt idx="29">
                        <c:v>20160430</c:v>
                      </c:pt>
                      <c:pt idx="30">
                        <c:v>20160501</c:v>
                      </c:pt>
                      <c:pt idx="31">
                        <c:v>20160502</c:v>
                      </c:pt>
                      <c:pt idx="32">
                        <c:v>20160503</c:v>
                      </c:pt>
                      <c:pt idx="33">
                        <c:v>20160504</c:v>
                      </c:pt>
                      <c:pt idx="34">
                        <c:v>20160505</c:v>
                      </c:pt>
                      <c:pt idx="35">
                        <c:v>20160506</c:v>
                      </c:pt>
                      <c:pt idx="36">
                        <c:v>20160507</c:v>
                      </c:pt>
                      <c:pt idx="37">
                        <c:v>20160508</c:v>
                      </c:pt>
                      <c:pt idx="38">
                        <c:v>20160509</c:v>
                      </c:pt>
                      <c:pt idx="39">
                        <c:v>20160510</c:v>
                      </c:pt>
                      <c:pt idx="40">
                        <c:v>20160511</c:v>
                      </c:pt>
                      <c:pt idx="41">
                        <c:v>20160512</c:v>
                      </c:pt>
                      <c:pt idx="42">
                        <c:v>20160513</c:v>
                      </c:pt>
                      <c:pt idx="43">
                        <c:v>20160514</c:v>
                      </c:pt>
                      <c:pt idx="44">
                        <c:v>20160515</c:v>
                      </c:pt>
                      <c:pt idx="45">
                        <c:v>20160516</c:v>
                      </c:pt>
                      <c:pt idx="46">
                        <c:v>20160517</c:v>
                      </c:pt>
                      <c:pt idx="47">
                        <c:v>20160518</c:v>
                      </c:pt>
                      <c:pt idx="48">
                        <c:v>20160519</c:v>
                      </c:pt>
                      <c:pt idx="49">
                        <c:v>20160520</c:v>
                      </c:pt>
                      <c:pt idx="50">
                        <c:v>20160521</c:v>
                      </c:pt>
                      <c:pt idx="51">
                        <c:v>20160522</c:v>
                      </c:pt>
                      <c:pt idx="52">
                        <c:v>20160523</c:v>
                      </c:pt>
                      <c:pt idx="53">
                        <c:v>20160524</c:v>
                      </c:pt>
                      <c:pt idx="54">
                        <c:v>20160525</c:v>
                      </c:pt>
                      <c:pt idx="55">
                        <c:v>20160526</c:v>
                      </c:pt>
                      <c:pt idx="56">
                        <c:v>20160527</c:v>
                      </c:pt>
                      <c:pt idx="57">
                        <c:v>20160528</c:v>
                      </c:pt>
                      <c:pt idx="58">
                        <c:v>20160529</c:v>
                      </c:pt>
                      <c:pt idx="59">
                        <c:v>20160530</c:v>
                      </c:pt>
                      <c:pt idx="60">
                        <c:v>20160531</c:v>
                      </c:pt>
                      <c:pt idx="61">
                        <c:v>20160601</c:v>
                      </c:pt>
                      <c:pt idx="62">
                        <c:v>20160602</c:v>
                      </c:pt>
                      <c:pt idx="63">
                        <c:v>20160603</c:v>
                      </c:pt>
                      <c:pt idx="64">
                        <c:v>20160604</c:v>
                      </c:pt>
                      <c:pt idx="65">
                        <c:v>20160605</c:v>
                      </c:pt>
                      <c:pt idx="66">
                        <c:v>20160606</c:v>
                      </c:pt>
                      <c:pt idx="67">
                        <c:v>20160607</c:v>
                      </c:pt>
                      <c:pt idx="68">
                        <c:v>20160608</c:v>
                      </c:pt>
                      <c:pt idx="69">
                        <c:v>20160609</c:v>
                      </c:pt>
                      <c:pt idx="70">
                        <c:v>20160610</c:v>
                      </c:pt>
                      <c:pt idx="71">
                        <c:v>20160611</c:v>
                      </c:pt>
                      <c:pt idx="72">
                        <c:v>20160612</c:v>
                      </c:pt>
                      <c:pt idx="73">
                        <c:v>20160613</c:v>
                      </c:pt>
                      <c:pt idx="74">
                        <c:v>20160614</c:v>
                      </c:pt>
                      <c:pt idx="75">
                        <c:v>20160615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771-482E-A0D4-8460EC562843}"/>
                  </c:ext>
                </c:extLst>
              </c15:ser>
            </c15:filteredLineSeries>
          </c:ext>
        </c:extLst>
      </c:lineChart>
      <c:catAx>
        <c:axId val="38887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78864"/>
        <c:crosses val="autoZero"/>
        <c:auto val="1"/>
        <c:lblAlgn val="ctr"/>
        <c:lblOffset val="100"/>
        <c:noMultiLvlLbl val="0"/>
      </c:catAx>
      <c:valAx>
        <c:axId val="3888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7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28575">
      <a:solidFill>
        <a:srgbClr val="00B050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特征区间与标签列相关性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D-4098-A29E-F68868DBFAF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D-4098-A29E-F68868DBFAF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FD-4098-A29E-F68868DBFAF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FD-4098-A29E-F68868DBFAF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FD-4098-A29E-F68868DBFAF3}"/>
              </c:ext>
            </c:extLst>
          </c:dPt>
          <c:cat>
            <c:strRef>
              <c:f>Sheet1!$A$1:$A$5</c:f>
              <c:strCache>
                <c:ptCount val="5"/>
                <c:pt idx="0">
                  <c:v>最近7天</c:v>
                </c:pt>
                <c:pt idx="1">
                  <c:v>最近15天</c:v>
                </c:pt>
                <c:pt idx="2">
                  <c:v>最近一个月</c:v>
                </c:pt>
                <c:pt idx="3">
                  <c:v>最近两个月</c:v>
                </c:pt>
                <c:pt idx="4">
                  <c:v>最近3个月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412</c:v>
                </c:pt>
                <c:pt idx="1">
                  <c:v>555</c:v>
                </c:pt>
                <c:pt idx="2">
                  <c:v>250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FD-4098-A29E-F68868DBF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879648"/>
        <c:axId val="388880040"/>
      </c:barChart>
      <c:catAx>
        <c:axId val="38887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80040"/>
        <c:crosses val="autoZero"/>
        <c:auto val="1"/>
        <c:lblAlgn val="ctr"/>
        <c:lblOffset val="100"/>
        <c:noMultiLvlLbl val="0"/>
      </c:catAx>
      <c:valAx>
        <c:axId val="38888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7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特征群重要性</a:t>
            </a:r>
            <a:r>
              <a:rPr lang="en-US" altLang="zh-CN" sz="2000" b="1" dirty="0"/>
              <a:t>(GBDT</a:t>
            </a:r>
            <a:r>
              <a:rPr lang="zh-CN" altLang="en-US" sz="2000" b="1" dirty="0"/>
              <a:t>评估</a:t>
            </a:r>
            <a:r>
              <a:rPr lang="en-US" altLang="zh-CN" sz="2000" b="1" dirty="0"/>
              <a:t>)</a:t>
            </a:r>
            <a:endParaRPr lang="zh-CN" alt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Sheet1!$D$1:$D$22</c:f>
              <c:strCache>
                <c:ptCount val="22"/>
                <c:pt idx="0">
                  <c:v>user_merchant</c:v>
                </c:pt>
                <c:pt idx="1">
                  <c:v>user_coupon</c:v>
                </c:pt>
                <c:pt idx="2">
                  <c:v>um_ddd</c:v>
                </c:pt>
                <c:pt idx="3">
                  <c:v>cross_feature</c:v>
                </c:pt>
                <c:pt idx="4">
                  <c:v>um_date</c:v>
                </c:pt>
                <c:pt idx="5">
                  <c:v>logistic_feature</c:v>
                </c:pt>
                <c:pt idx="6">
                  <c:v>merchant_date</c:v>
                </c:pt>
                <c:pt idx="7">
                  <c:v>merchant_coupon</c:v>
                </c:pt>
                <c:pt idx="8">
                  <c:v>um_coupon</c:v>
                </c:pt>
                <c:pt idx="9">
                  <c:v>user_date</c:v>
                </c:pt>
                <c:pt idx="10">
                  <c:v>merchant_distance</c:v>
                </c:pt>
                <c:pt idx="11">
                  <c:v>coupon_id</c:v>
                </c:pt>
                <c:pt idx="12">
                  <c:v>user_distance</c:v>
                </c:pt>
                <c:pt idx="13">
                  <c:v>merchant_discount</c:v>
                </c:pt>
                <c:pt idx="14">
                  <c:v>user_discount</c:v>
                </c:pt>
                <c:pt idx="15">
                  <c:v>um_discount</c:v>
                </c:pt>
                <c:pt idx="16">
                  <c:v>user_id</c:v>
                </c:pt>
                <c:pt idx="17">
                  <c:v>um_distance</c:v>
                </c:pt>
                <c:pt idx="18">
                  <c:v>merchant_id</c:v>
                </c:pt>
                <c:pt idx="19">
                  <c:v>date</c:v>
                </c:pt>
                <c:pt idx="20">
                  <c:v>discount</c:v>
                </c:pt>
                <c:pt idx="21">
                  <c:v>distance</c:v>
                </c:pt>
              </c:strCache>
            </c:strRef>
          </c:cat>
          <c:val>
            <c:numRef>
              <c:f>Sheet1!$E$1:$E$22</c:f>
              <c:numCache>
                <c:formatCode>General</c:formatCode>
                <c:ptCount val="22"/>
                <c:pt idx="0">
                  <c:v>100</c:v>
                </c:pt>
                <c:pt idx="1">
                  <c:v>81</c:v>
                </c:pt>
                <c:pt idx="2">
                  <c:v>80</c:v>
                </c:pt>
                <c:pt idx="3">
                  <c:v>70</c:v>
                </c:pt>
                <c:pt idx="4">
                  <c:v>66</c:v>
                </c:pt>
                <c:pt idx="5">
                  <c:v>60</c:v>
                </c:pt>
                <c:pt idx="6">
                  <c:v>58</c:v>
                </c:pt>
                <c:pt idx="7">
                  <c:v>56</c:v>
                </c:pt>
                <c:pt idx="8">
                  <c:v>55</c:v>
                </c:pt>
                <c:pt idx="9">
                  <c:v>50</c:v>
                </c:pt>
                <c:pt idx="10">
                  <c:v>41</c:v>
                </c:pt>
                <c:pt idx="11">
                  <c:v>35</c:v>
                </c:pt>
                <c:pt idx="12">
                  <c:v>34</c:v>
                </c:pt>
                <c:pt idx="13">
                  <c:v>34</c:v>
                </c:pt>
                <c:pt idx="14">
                  <c:v>31</c:v>
                </c:pt>
                <c:pt idx="15">
                  <c:v>31</c:v>
                </c:pt>
                <c:pt idx="16">
                  <c:v>30</c:v>
                </c:pt>
                <c:pt idx="17">
                  <c:v>25</c:v>
                </c:pt>
                <c:pt idx="18">
                  <c:v>20</c:v>
                </c:pt>
                <c:pt idx="19">
                  <c:v>20</c:v>
                </c:pt>
                <c:pt idx="20">
                  <c:v>15</c:v>
                </c:pt>
                <c:pt idx="2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2-4E35-B3D5-3A5E3D9D1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880824"/>
        <c:axId val="388881216"/>
      </c:barChart>
      <c:catAx>
        <c:axId val="38888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8881216"/>
        <c:crosses val="autoZero"/>
        <c:auto val="1"/>
        <c:lblAlgn val="ctr"/>
        <c:lblOffset val="100"/>
        <c:noMultiLvlLbl val="0"/>
      </c:catAx>
      <c:valAx>
        <c:axId val="388881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8880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0.80178</cdr:x>
      <cdr:y>0.57933</cdr:y>
    </cdr:from>
    <cdr:to>
      <cdr:x>0.83013</cdr:x>
      <cdr:y>0.68401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564406" y="4105454"/>
          <a:ext cx="267419" cy="7418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4533E-C63F-4340-B66E-28B96A3F5E5E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8E8B2-EEA1-4383-A9CD-37FC7C0C6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2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3C2EC-FE6C-4A90-9B52-70B63110B55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6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8E8B2-EEA1-4383-A9CD-37FC7C0C64A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领券后消费的爆发基本都是在下旬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8E8B2-EEA1-4383-A9CD-37FC7C0C64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51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领券消费还和星期有强烈关系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8E8B2-EEA1-4383-A9CD-37FC7C0C64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6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领券消费还和星期有强烈关系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8E8B2-EEA1-4383-A9CD-37FC7C0C64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34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1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3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2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85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40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9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1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22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80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5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3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4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4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0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DC9F-05B1-4BF2-B49C-7EFF775E09D0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32A2-C395-4BB2-8014-BB65A9A73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190165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生活大实惠</a:t>
            </a:r>
            <a:r>
              <a:rPr lang="zh-CN" altLang="en-US" sz="5400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5400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O2O</a:t>
            </a:r>
            <a:r>
              <a:rPr lang="zh-CN" altLang="en-US" sz="5400" b="1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优惠券使用预测</a:t>
            </a:r>
            <a:endParaRPr lang="zh-TW" altLang="en-US" sz="5400" b="1" cap="none" spc="5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223432"/>
            <a:ext cx="1219199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ctr"/>
            <a:r>
              <a:rPr lang="en-US" altLang="zh-CN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----------</a:t>
            </a:r>
            <a:r>
              <a:rPr lang="zh-CN" altLang="en-US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基線</a:t>
            </a:r>
            <a:r>
              <a:rPr lang="en-US" altLang="zh-CN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----------</a:t>
            </a:r>
          </a:p>
          <a:p>
            <a:pPr algn="ctr" fontAlgn="ctr"/>
            <a:endParaRPr lang="en-US" altLang="zh-CN" sz="3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fontAlgn="ctr"/>
            <a:r>
              <a:rPr lang="en-US" altLang="zh-CN" sz="28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LodaLi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BRYAN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桑楡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fontAlgn="ctr"/>
            <a:r>
              <a:rPr lang="en-US" altLang="zh-CN" sz="28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2016.12.24</a:t>
            </a:r>
            <a:endParaRPr lang="en-US" altLang="zh-CN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01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邊形 49"/>
          <p:cNvSpPr/>
          <p:nvPr/>
        </p:nvSpPr>
        <p:spPr>
          <a:xfrm>
            <a:off x="855075" y="372676"/>
            <a:ext cx="3989488" cy="60233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-table1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38224" y="1613139"/>
            <a:ext cx="715996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6.1-6.15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661593" y="1613138"/>
            <a:ext cx="1449237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  <p:sp>
        <p:nvSpPr>
          <p:cNvPr id="14" name="矩形 13"/>
          <p:cNvSpPr/>
          <p:nvPr/>
        </p:nvSpPr>
        <p:spPr>
          <a:xfrm>
            <a:off x="8954220" y="1613138"/>
            <a:ext cx="715996" cy="56934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6.16-6.30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91999" y="1613137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月</a:t>
            </a:r>
          </a:p>
        </p:txBody>
      </p:sp>
      <p:sp>
        <p:nvSpPr>
          <p:cNvPr id="16" name="矩形 15"/>
          <p:cNvSpPr/>
          <p:nvPr/>
        </p:nvSpPr>
        <p:spPr>
          <a:xfrm>
            <a:off x="5344609" y="1613136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  <p:sp>
        <p:nvSpPr>
          <p:cNvPr id="17" name="矩形 16"/>
          <p:cNvSpPr/>
          <p:nvPr/>
        </p:nvSpPr>
        <p:spPr>
          <a:xfrm>
            <a:off x="3897219" y="1613394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  <p:sp>
        <p:nvSpPr>
          <p:cNvPr id="18" name="矩形 17"/>
          <p:cNvSpPr/>
          <p:nvPr/>
        </p:nvSpPr>
        <p:spPr>
          <a:xfrm>
            <a:off x="2447145" y="1611017"/>
            <a:ext cx="1434978" cy="57146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月</a:t>
            </a:r>
          </a:p>
        </p:txBody>
      </p:sp>
      <p:sp>
        <p:nvSpPr>
          <p:cNvPr id="19" name="矩形 18"/>
          <p:cNvSpPr/>
          <p:nvPr/>
        </p:nvSpPr>
        <p:spPr>
          <a:xfrm>
            <a:off x="1003274" y="1614085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20" name="椭圆形标注 21"/>
          <p:cNvSpPr/>
          <p:nvPr/>
        </p:nvSpPr>
        <p:spPr>
          <a:xfrm>
            <a:off x="9312218" y="776377"/>
            <a:ext cx="1229261" cy="552091"/>
          </a:xfrm>
          <a:prstGeom prst="wedgeEllipseCallout">
            <a:avLst>
              <a:gd name="adj1" fmla="val -39079"/>
              <a:gd name="adj2" fmla="val 8437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无领券</a:t>
            </a:r>
          </a:p>
        </p:txBody>
      </p:sp>
      <p:sp>
        <p:nvSpPr>
          <p:cNvPr id="21" name="文本框 22"/>
          <p:cNvSpPr txBox="1"/>
          <p:nvPr/>
        </p:nvSpPr>
        <p:spPr>
          <a:xfrm>
            <a:off x="141720" y="2798730"/>
            <a:ext cx="48180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线上预测集特征提取区间</a:t>
            </a:r>
          </a:p>
        </p:txBody>
      </p:sp>
      <p:sp>
        <p:nvSpPr>
          <p:cNvPr id="22" name="矩形 21"/>
          <p:cNvSpPr/>
          <p:nvPr/>
        </p:nvSpPr>
        <p:spPr>
          <a:xfrm>
            <a:off x="7500061" y="2923029"/>
            <a:ext cx="1449237" cy="57607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5.16-6.15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657475" y="2920239"/>
            <a:ext cx="1469358" cy="5760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7.1-7.30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950102" y="2920239"/>
            <a:ext cx="715996" cy="5788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6.16-6.30</a:t>
            </a:r>
            <a:endParaRPr lang="zh-CN" altLang="en-US" dirty="0"/>
          </a:p>
        </p:txBody>
      </p:sp>
      <p:sp>
        <p:nvSpPr>
          <p:cNvPr id="25" name="文本框 27"/>
          <p:cNvSpPr txBox="1"/>
          <p:nvPr/>
        </p:nvSpPr>
        <p:spPr>
          <a:xfrm>
            <a:off x="7634385" y="2530241"/>
            <a:ext cx="1475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领券</a:t>
            </a:r>
            <a:r>
              <a:rPr lang="en-US" altLang="zh-CN" dirty="0"/>
              <a:t>+</a:t>
            </a:r>
            <a:r>
              <a:rPr lang="zh-CN" altLang="en-US" dirty="0"/>
              <a:t>购买</a:t>
            </a:r>
          </a:p>
        </p:txBody>
      </p:sp>
      <p:sp>
        <p:nvSpPr>
          <p:cNvPr id="26" name="文本框 28"/>
          <p:cNvSpPr txBox="1"/>
          <p:nvPr/>
        </p:nvSpPr>
        <p:spPr>
          <a:xfrm>
            <a:off x="8958725" y="2527913"/>
            <a:ext cx="70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购买</a:t>
            </a:r>
          </a:p>
        </p:txBody>
      </p:sp>
      <p:sp>
        <p:nvSpPr>
          <p:cNvPr id="27" name="文本框 29"/>
          <p:cNvSpPr txBox="1"/>
          <p:nvPr/>
        </p:nvSpPr>
        <p:spPr>
          <a:xfrm>
            <a:off x="10032524" y="2527913"/>
            <a:ext cx="70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领券</a:t>
            </a:r>
          </a:p>
        </p:txBody>
      </p:sp>
      <p:sp>
        <p:nvSpPr>
          <p:cNvPr id="28" name="文本框 30"/>
          <p:cNvSpPr txBox="1"/>
          <p:nvPr/>
        </p:nvSpPr>
        <p:spPr>
          <a:xfrm>
            <a:off x="141720" y="4112575"/>
            <a:ext cx="43563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线下测试集特征提取区间</a:t>
            </a:r>
          </a:p>
        </p:txBody>
      </p:sp>
      <p:sp>
        <p:nvSpPr>
          <p:cNvPr id="29" name="矩形 28"/>
          <p:cNvSpPr/>
          <p:nvPr/>
        </p:nvSpPr>
        <p:spPr>
          <a:xfrm>
            <a:off x="5332197" y="4174850"/>
            <a:ext cx="1465967" cy="5759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4.1-4.30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15247" y="4176331"/>
            <a:ext cx="1469358" cy="57450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5.16-6.15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03017" y="4174850"/>
            <a:ext cx="715996" cy="57598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5.1-5.15</a:t>
            </a:r>
            <a:endParaRPr lang="zh-CN" altLang="en-US" dirty="0"/>
          </a:p>
        </p:txBody>
      </p:sp>
      <p:sp>
        <p:nvSpPr>
          <p:cNvPr id="32" name="文本框 35"/>
          <p:cNvSpPr txBox="1"/>
          <p:nvPr/>
        </p:nvSpPr>
        <p:spPr>
          <a:xfrm>
            <a:off x="5493737" y="3781429"/>
            <a:ext cx="1475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领券</a:t>
            </a:r>
            <a:r>
              <a:rPr lang="en-US" altLang="zh-CN" dirty="0"/>
              <a:t>+</a:t>
            </a:r>
            <a:r>
              <a:rPr lang="zh-CN" altLang="en-US" dirty="0"/>
              <a:t>购买</a:t>
            </a:r>
          </a:p>
        </p:txBody>
      </p:sp>
      <p:sp>
        <p:nvSpPr>
          <p:cNvPr id="33" name="文本框 36"/>
          <p:cNvSpPr txBox="1"/>
          <p:nvPr/>
        </p:nvSpPr>
        <p:spPr>
          <a:xfrm>
            <a:off x="6803017" y="3785696"/>
            <a:ext cx="70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购买</a:t>
            </a:r>
          </a:p>
        </p:txBody>
      </p:sp>
      <p:sp>
        <p:nvSpPr>
          <p:cNvPr id="34" name="文本框 37"/>
          <p:cNvSpPr txBox="1"/>
          <p:nvPr/>
        </p:nvSpPr>
        <p:spPr>
          <a:xfrm>
            <a:off x="7896239" y="3776892"/>
            <a:ext cx="70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领券</a:t>
            </a:r>
          </a:p>
        </p:txBody>
      </p:sp>
      <p:sp>
        <p:nvSpPr>
          <p:cNvPr id="35" name="矩形 34"/>
          <p:cNvSpPr/>
          <p:nvPr/>
        </p:nvSpPr>
        <p:spPr>
          <a:xfrm>
            <a:off x="4651264" y="5427058"/>
            <a:ext cx="1449237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3.16-4.15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807874" y="5431325"/>
            <a:ext cx="1469358" cy="56507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5.1-5.30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097179" y="5431325"/>
            <a:ext cx="715996" cy="56934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4.16-4.30</a:t>
            </a:r>
            <a:endParaRPr lang="zh-CN" altLang="en-US" dirty="0"/>
          </a:p>
        </p:txBody>
      </p:sp>
      <p:sp>
        <p:nvSpPr>
          <p:cNvPr id="38" name="文本框 42"/>
          <p:cNvSpPr txBox="1"/>
          <p:nvPr/>
        </p:nvSpPr>
        <p:spPr>
          <a:xfrm>
            <a:off x="4809428" y="5001779"/>
            <a:ext cx="1475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领券</a:t>
            </a:r>
            <a:r>
              <a:rPr lang="en-US" altLang="zh-CN" dirty="0"/>
              <a:t>+</a:t>
            </a:r>
            <a:r>
              <a:rPr lang="zh-CN" altLang="en-US" dirty="0"/>
              <a:t>购买</a:t>
            </a:r>
          </a:p>
        </p:txBody>
      </p:sp>
      <p:sp>
        <p:nvSpPr>
          <p:cNvPr id="39" name="文本框 43"/>
          <p:cNvSpPr txBox="1"/>
          <p:nvPr/>
        </p:nvSpPr>
        <p:spPr>
          <a:xfrm>
            <a:off x="6105802" y="5001779"/>
            <a:ext cx="70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购买</a:t>
            </a:r>
          </a:p>
        </p:txBody>
      </p:sp>
      <p:sp>
        <p:nvSpPr>
          <p:cNvPr id="40" name="文本框 44"/>
          <p:cNvSpPr txBox="1"/>
          <p:nvPr/>
        </p:nvSpPr>
        <p:spPr>
          <a:xfrm>
            <a:off x="7156703" y="5001779"/>
            <a:ext cx="70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领券</a:t>
            </a:r>
          </a:p>
        </p:txBody>
      </p:sp>
      <p:sp>
        <p:nvSpPr>
          <p:cNvPr id="41" name="文本框 45"/>
          <p:cNvSpPr txBox="1"/>
          <p:nvPr/>
        </p:nvSpPr>
        <p:spPr>
          <a:xfrm>
            <a:off x="177282" y="5407070"/>
            <a:ext cx="4230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线下训练集特征提取区间</a:t>
            </a:r>
          </a:p>
        </p:txBody>
      </p:sp>
      <p:sp>
        <p:nvSpPr>
          <p:cNvPr id="42" name="椭圆形标注 21"/>
          <p:cNvSpPr/>
          <p:nvPr/>
        </p:nvSpPr>
        <p:spPr>
          <a:xfrm>
            <a:off x="4829175" y="2404397"/>
            <a:ext cx="1946268" cy="933545"/>
          </a:xfrm>
          <a:prstGeom prst="wedgeEllipseCallout">
            <a:avLst>
              <a:gd name="adj1" fmla="val 43950"/>
              <a:gd name="adj2" fmla="val 71118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保持数据集分布一致</a:t>
            </a:r>
          </a:p>
        </p:txBody>
      </p:sp>
      <p:graphicFrame>
        <p:nvGraphicFramePr>
          <p:cNvPr id="43" name="图表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452069"/>
              </p:ext>
            </p:extLst>
          </p:nvPr>
        </p:nvGraphicFramePr>
        <p:xfrm>
          <a:off x="8984605" y="3556702"/>
          <a:ext cx="2861316" cy="330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76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Graphic spid="4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邊形 49"/>
          <p:cNvSpPr/>
          <p:nvPr/>
        </p:nvSpPr>
        <p:spPr>
          <a:xfrm>
            <a:off x="855075" y="372676"/>
            <a:ext cx="4612275" cy="60233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样本表示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1999" y="1613137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折扣</a:t>
            </a:r>
          </a:p>
        </p:txBody>
      </p:sp>
      <p:sp>
        <p:nvSpPr>
          <p:cNvPr id="6" name="矩形 5"/>
          <p:cNvSpPr/>
          <p:nvPr/>
        </p:nvSpPr>
        <p:spPr>
          <a:xfrm>
            <a:off x="5344609" y="1613136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领券时间</a:t>
            </a:r>
          </a:p>
        </p:txBody>
      </p:sp>
      <p:sp>
        <p:nvSpPr>
          <p:cNvPr id="7" name="矩形 6"/>
          <p:cNvSpPr/>
          <p:nvPr/>
        </p:nvSpPr>
        <p:spPr>
          <a:xfrm>
            <a:off x="3897219" y="1613394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优惠券</a:t>
            </a:r>
          </a:p>
        </p:txBody>
      </p:sp>
      <p:sp>
        <p:nvSpPr>
          <p:cNvPr id="8" name="矩形 7"/>
          <p:cNvSpPr/>
          <p:nvPr/>
        </p:nvSpPr>
        <p:spPr>
          <a:xfrm>
            <a:off x="2447145" y="1611017"/>
            <a:ext cx="1434978" cy="57146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商家</a:t>
            </a:r>
          </a:p>
        </p:txBody>
      </p:sp>
      <p:sp>
        <p:nvSpPr>
          <p:cNvPr id="9" name="矩形 8"/>
          <p:cNvSpPr/>
          <p:nvPr/>
        </p:nvSpPr>
        <p:spPr>
          <a:xfrm>
            <a:off x="1003274" y="1614085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用户</a:t>
            </a:r>
          </a:p>
        </p:txBody>
      </p:sp>
      <p:sp>
        <p:nvSpPr>
          <p:cNvPr id="10" name="矩形 9"/>
          <p:cNvSpPr/>
          <p:nvPr/>
        </p:nvSpPr>
        <p:spPr>
          <a:xfrm>
            <a:off x="8252348" y="1613136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距离</a:t>
            </a:r>
          </a:p>
        </p:txBody>
      </p:sp>
      <p:sp>
        <p:nvSpPr>
          <p:cNvPr id="11" name="矩形 10"/>
          <p:cNvSpPr/>
          <p:nvPr/>
        </p:nvSpPr>
        <p:spPr>
          <a:xfrm>
            <a:off x="9699738" y="1613136"/>
            <a:ext cx="1434978" cy="56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Label</a:t>
            </a:r>
            <a:endParaRPr lang="zh-CN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0084836" y="2537926"/>
            <a:ext cx="1802363" cy="989045"/>
          </a:xfrm>
          <a:prstGeom prst="wedgeRoundRectCallout">
            <a:avLst>
              <a:gd name="adj1" fmla="val -31298"/>
              <a:gd name="adj2" fmla="val -83726"/>
              <a:gd name="adj3" fmla="val 16667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领券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15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天内是否消费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2379539" y="3685205"/>
            <a:ext cx="242363" cy="1686895"/>
          </a:xfrm>
          <a:prstGeom prst="leftBrace">
            <a:avLst>
              <a:gd name="adj1" fmla="val 71214"/>
              <a:gd name="adj2" fmla="val 50000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1492" y="4212871"/>
            <a:ext cx="2024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训练集组成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45836" y="3769181"/>
            <a:ext cx="862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正负样本比例  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1:8  (</a:t>
            </a:r>
            <a:r>
              <a:rPr lang="en-US" altLang="zh-CN" sz="28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xgboost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sz="28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sp_xgboost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sz="28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sp_LR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CN" altLang="en-US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45837" y="4761652"/>
            <a:ext cx="538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正负样本比例  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1:1  (</a:t>
            </a:r>
            <a:r>
              <a:rPr lang="en-US" altLang="zh-CN" sz="28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gbdt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CN" altLang="en-US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5162014" y="-1104420"/>
            <a:ext cx="402190" cy="7284692"/>
          </a:xfrm>
          <a:prstGeom prst="leftBrace">
            <a:avLst>
              <a:gd name="adj1" fmla="val 34384"/>
              <a:gd name="adj2" fmla="val 50000"/>
            </a:avLst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43055" y="2822324"/>
            <a:ext cx="8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key</a:t>
            </a:r>
            <a:endParaRPr lang="zh-CN" altLang="en-US" sz="28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1065726" y="1793119"/>
            <a:ext cx="410650" cy="2934185"/>
          </a:xfrm>
          <a:prstGeom prst="leftBrace">
            <a:avLst>
              <a:gd name="adj1" fmla="val 3893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5890" y="1843088"/>
            <a:ext cx="74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日期离散化：星期几，节假日，节前，节后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95891" y="2998602"/>
            <a:ext cx="57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距离离散化：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0-10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null</a:t>
            </a:r>
            <a:endParaRPr lang="zh-CN" altLang="en-US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3017" y="4057201"/>
            <a:ext cx="91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折扣率离散化：满多少，减多少，折扣率离散</a:t>
            </a:r>
          </a:p>
        </p:txBody>
      </p:sp>
      <p:sp>
        <p:nvSpPr>
          <p:cNvPr id="12" name="六邊形 11"/>
          <p:cNvSpPr/>
          <p:nvPr/>
        </p:nvSpPr>
        <p:spPr>
          <a:xfrm>
            <a:off x="855075" y="372676"/>
            <a:ext cx="4221750" cy="60233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预处理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67748" y="744910"/>
            <a:ext cx="10375640" cy="56745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8563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02464" y="2787588"/>
            <a:ext cx="14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34121" y="2787588"/>
            <a:ext cx="14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特征工程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44006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27296" y="4907865"/>
            <a:ext cx="142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总结回顾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748" y="395017"/>
            <a:ext cx="10375640" cy="3491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方案</a:t>
            </a:r>
            <a:endParaRPr lang="zh-TW" altLang="en-US" dirty="0">
              <a:solidFill>
                <a:sysClr val="windowText" lastClr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1852282" y="1772129"/>
            <a:ext cx="974272" cy="974272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3954780" y="1772129"/>
            <a:ext cx="974272" cy="974272"/>
          </a:xfrm>
          <a:prstGeom prst="roundRect">
            <a:avLst/>
          </a:prstGeom>
          <a:solidFill>
            <a:srgbClr val="00C0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6057278" y="1772129"/>
            <a:ext cx="974272" cy="974272"/>
          </a:xfrm>
          <a:prstGeom prst="roundRect">
            <a:avLst/>
          </a:prstGeom>
          <a:solidFill>
            <a:srgbClr val="FF5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: 圓角 40"/>
          <p:cNvSpPr/>
          <p:nvPr/>
        </p:nvSpPr>
        <p:spPr>
          <a:xfrm>
            <a:off x="8159776" y="1772129"/>
            <a:ext cx="974272" cy="974272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: 圓角 41"/>
          <p:cNvSpPr/>
          <p:nvPr/>
        </p:nvSpPr>
        <p:spPr>
          <a:xfrm>
            <a:off x="1842369" y="3857363"/>
            <a:ext cx="974272" cy="974272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2597" y="926774"/>
            <a:ext cx="9138703" cy="354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基線</a:t>
            </a:r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&gt; </a:t>
            </a:r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方案</a:t>
            </a:r>
            <a:endParaRPr lang="zh-TW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79585" y="59903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个项目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5" name="矩形: 圓角 44"/>
          <p:cNvSpPr/>
          <p:nvPr/>
        </p:nvSpPr>
        <p:spPr>
          <a:xfrm>
            <a:off x="979585" y="434472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6" name="矩形: 圓角 45"/>
          <p:cNvSpPr/>
          <p:nvPr/>
        </p:nvSpPr>
        <p:spPr>
          <a:xfrm>
            <a:off x="1353145" y="958126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71" y="364859"/>
            <a:ext cx="1637917" cy="40947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02299" y="5990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已选中一项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0124" y="1523346"/>
            <a:ext cx="1628580" cy="1950098"/>
          </a:xfrm>
          <a:prstGeom prst="rect">
            <a:avLst/>
          </a:prstGeom>
          <a:solidFill>
            <a:srgbClr val="CCE8FF">
              <a:alpha val="50000"/>
            </a:srgbClr>
          </a:solidFill>
          <a:ln>
            <a:solidFill>
              <a:srgbClr val="00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7566" y="1898651"/>
            <a:ext cx="10515600" cy="3060700"/>
          </a:xfrm>
        </p:spPr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特征群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基础统计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组合特征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热度表现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交叉特征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竞争表现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业务特征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业务表现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GBDT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离散特征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特征处理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长尾数据取对数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六邊形 5"/>
          <p:cNvSpPr/>
          <p:nvPr/>
        </p:nvSpPr>
        <p:spPr>
          <a:xfrm>
            <a:off x="855074" y="372676"/>
            <a:ext cx="5764801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特征工程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(key-value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提取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: 圓角 3"/>
          <p:cNvSpPr/>
          <p:nvPr/>
        </p:nvSpPr>
        <p:spPr>
          <a:xfrm>
            <a:off x="1074149" y="1571626"/>
            <a:ext cx="8572500" cy="3714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6263" y="1895798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6141" y="1886581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86019" y="1895798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coupon_id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5897" y="1886581"/>
            <a:ext cx="1549048" cy="36231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06263" y="1895798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discount_rate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96322" y="1886581"/>
            <a:ext cx="1538673" cy="36231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4103" y="2444252"/>
            <a:ext cx="1842697" cy="3046988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领券数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重复领次数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(</a:t>
            </a:r>
            <a:r>
              <a:rPr lang="zh-CN" altLang="en-US" sz="1200" dirty="0">
                <a:latin typeface="+mn-ea"/>
              </a:rPr>
              <a:t>去重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商家数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重复领券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消费率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无领券消费次数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占比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领券消费次数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占比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减满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打折次数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占比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消费平均距离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消费平均折扣率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15</a:t>
            </a:r>
            <a:r>
              <a:rPr lang="zh-CN" altLang="en-US" sz="1200" dirty="0">
                <a:latin typeface="+mn-ea"/>
              </a:rPr>
              <a:t>天消费次数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上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下旬领券次数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上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下旬领券消费率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......</a:t>
            </a: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  <p:sp>
        <p:nvSpPr>
          <p:cNvPr id="13" name="六邊形 12"/>
          <p:cNvSpPr/>
          <p:nvPr/>
        </p:nvSpPr>
        <p:spPr>
          <a:xfrm>
            <a:off x="855074" y="372676"/>
            <a:ext cx="5430823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特征群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(7/15/30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天提取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2333982" y="2444252"/>
            <a:ext cx="1842696" cy="3046988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领券数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重复领次数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(</a:t>
            </a:r>
            <a:r>
              <a:rPr lang="zh-CN" altLang="en-US" sz="1200" dirty="0">
                <a:latin typeface="+mn-ea"/>
              </a:rPr>
              <a:t>去重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商家数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重复领券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消费率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无领券消费次数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占比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领券消费次数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占比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减满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打折次数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占比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消费平均距离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消费平均折扣率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</a:t>
            </a:r>
            <a:r>
              <a:rPr lang="en-US" altLang="zh-CN" sz="1200" dirty="0">
                <a:latin typeface="+mn-ea"/>
              </a:rPr>
              <a:t>15</a:t>
            </a:r>
            <a:r>
              <a:rPr lang="zh-CN" altLang="en-US" sz="1200" dirty="0">
                <a:latin typeface="+mn-ea"/>
              </a:rPr>
              <a:t>天消费次数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上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下旬领券次数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上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下旬领券消费率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......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12" name="文本框 10"/>
          <p:cNvSpPr txBox="1"/>
          <p:nvPr/>
        </p:nvSpPr>
        <p:spPr>
          <a:xfrm>
            <a:off x="4233860" y="2444252"/>
            <a:ext cx="1852173" cy="3046988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以当前样本时间之前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被领取数，消费数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消费率，弃用率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领取再消费平均距离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弃用率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......</a:t>
            </a:r>
            <a:endParaRPr lang="en-US" altLang="zh-CN" sz="1200" dirty="0"/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6134618" y="2444252"/>
            <a:ext cx="1871976" cy="3046988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星期几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是否节假日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节前，节后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领券数均值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消费数均值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消费率均值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弃用率均值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弃用率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......</a:t>
            </a: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  <p:sp>
        <p:nvSpPr>
          <p:cNvPr id="16" name="文本框 10"/>
          <p:cNvSpPr txBox="1"/>
          <p:nvPr/>
        </p:nvSpPr>
        <p:spPr>
          <a:xfrm>
            <a:off x="8054385" y="2444252"/>
            <a:ext cx="1842133" cy="3046988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转换为折扣率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离散到</a:t>
            </a:r>
            <a:r>
              <a:rPr lang="en-US" altLang="zh-CN" sz="1200" dirty="0">
                <a:latin typeface="+mn-ea"/>
              </a:rPr>
              <a:t>5</a:t>
            </a:r>
            <a:r>
              <a:rPr lang="zh-CN" altLang="en-US" sz="1200" dirty="0">
                <a:latin typeface="+mn-ea"/>
              </a:rPr>
              <a:t>个区间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满多少，减多少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对每个区间计算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领券数，消费数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消费平均距离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......</a:t>
            </a:r>
          </a:p>
          <a:p>
            <a:endParaRPr lang="en-US" altLang="zh-CN" sz="14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9944309" y="2444252"/>
            <a:ext cx="1842697" cy="3046988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离散到</a:t>
            </a:r>
            <a:r>
              <a:rPr lang="en-US" altLang="zh-CN" sz="1200" dirty="0">
                <a:latin typeface="+mn-ea"/>
              </a:rPr>
              <a:t>12</a:t>
            </a:r>
            <a:r>
              <a:rPr lang="zh-CN" altLang="en-US" sz="1200" dirty="0">
                <a:latin typeface="+mn-ea"/>
              </a:rPr>
              <a:t>个区间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对每个区间计算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领券数，消费数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消费平均距离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领券平均折扣率</a:t>
            </a:r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消费平均折扣率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......</a:t>
            </a: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5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8459" y="1827901"/>
            <a:ext cx="1538378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5346" y="1827901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merchant_id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70409" y="1827901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coupon_id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85472" y="1827901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00534" y="1828800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discount_rate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15596" y="1828800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30548" y="2915725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user_merchant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53293" y="290547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user_coupon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76038" y="290547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user_date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00228" y="290547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user_discount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22973" y="290547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user_distance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" idx="2"/>
            <a:endCxn id="9" idx="0"/>
          </p:cNvCxnSpPr>
          <p:nvPr/>
        </p:nvCxnSpPr>
        <p:spPr>
          <a:xfrm>
            <a:off x="1647648" y="2190211"/>
            <a:ext cx="600972" cy="725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flipH="1">
            <a:off x="2248620" y="2190211"/>
            <a:ext cx="1375916" cy="725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2"/>
            <a:endCxn id="10" idx="0"/>
          </p:cNvCxnSpPr>
          <p:nvPr/>
        </p:nvCxnSpPr>
        <p:spPr>
          <a:xfrm>
            <a:off x="1647648" y="2190211"/>
            <a:ext cx="2723717" cy="71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10" idx="0"/>
          </p:cNvCxnSpPr>
          <p:nvPr/>
        </p:nvCxnSpPr>
        <p:spPr>
          <a:xfrm flipH="1">
            <a:off x="4371365" y="2190211"/>
            <a:ext cx="1168234" cy="71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2"/>
            <a:endCxn id="11" idx="0"/>
          </p:cNvCxnSpPr>
          <p:nvPr/>
        </p:nvCxnSpPr>
        <p:spPr>
          <a:xfrm>
            <a:off x="1647648" y="2190211"/>
            <a:ext cx="4846462" cy="71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1" idx="0"/>
          </p:cNvCxnSpPr>
          <p:nvPr/>
        </p:nvCxnSpPr>
        <p:spPr>
          <a:xfrm flipH="1">
            <a:off x="6494110" y="2190211"/>
            <a:ext cx="960552" cy="71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12" idx="0"/>
          </p:cNvCxnSpPr>
          <p:nvPr/>
        </p:nvCxnSpPr>
        <p:spPr>
          <a:xfrm>
            <a:off x="1647648" y="2190211"/>
            <a:ext cx="6970652" cy="71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2" idx="0"/>
          </p:cNvCxnSpPr>
          <p:nvPr/>
        </p:nvCxnSpPr>
        <p:spPr>
          <a:xfrm flipH="1">
            <a:off x="8618300" y="2191110"/>
            <a:ext cx="751424" cy="714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2"/>
            <a:endCxn id="13" idx="0"/>
          </p:cNvCxnSpPr>
          <p:nvPr/>
        </p:nvCxnSpPr>
        <p:spPr>
          <a:xfrm>
            <a:off x="1647648" y="2190211"/>
            <a:ext cx="9093397" cy="715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  <a:endCxn id="13" idx="0"/>
          </p:cNvCxnSpPr>
          <p:nvPr/>
        </p:nvCxnSpPr>
        <p:spPr>
          <a:xfrm flipH="1">
            <a:off x="10741045" y="2191110"/>
            <a:ext cx="543741" cy="714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231420" y="3421128"/>
            <a:ext cx="2034397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用户对商家的偏好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354165" y="3420377"/>
            <a:ext cx="2034397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用户对优惠券的偏好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469004" y="3421127"/>
            <a:ext cx="2050209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用户对时间的偏好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591749" y="3421128"/>
            <a:ext cx="2061390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用户对优惠率的偏好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9710349" y="3420377"/>
            <a:ext cx="2061390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用户对距离的偏好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" name="下箭头 1"/>
          <p:cNvSpPr/>
          <p:nvPr/>
        </p:nvSpPr>
        <p:spPr>
          <a:xfrm>
            <a:off x="6001626" y="4333875"/>
            <a:ext cx="984963" cy="952500"/>
          </a:xfrm>
          <a:prstGeom prst="downArrow">
            <a:avLst>
              <a:gd name="adj1" fmla="val 50000"/>
              <a:gd name="adj2" fmla="val 47723"/>
            </a:avLst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69004" y="5539013"/>
            <a:ext cx="2034397" cy="523220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用户偏好</a:t>
            </a:r>
          </a:p>
        </p:txBody>
      </p:sp>
      <p:sp>
        <p:nvSpPr>
          <p:cNvPr id="36" name="六邊形 35"/>
          <p:cNvSpPr/>
          <p:nvPr/>
        </p:nvSpPr>
        <p:spPr>
          <a:xfrm>
            <a:off x="855075" y="372676"/>
            <a:ext cx="4301008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特征群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组合特征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 animBg="1"/>
      <p:bldP spid="28" grpId="0" animBg="1"/>
      <p:bldP spid="30" grpId="0" animBg="1"/>
      <p:bldP spid="32" grpId="0" animBg="1"/>
      <p:bldP spid="34" grpId="0" animBg="1"/>
      <p:bldP spid="2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6016" y="1837426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merchant_id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98400" y="1837426"/>
            <a:ext cx="1548442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coupon_id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9762" y="1827901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0347" y="1828800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discount_rate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70931" y="1827901"/>
            <a:ext cx="1538379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1833" y="2922403"/>
            <a:ext cx="1961071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merchant_coupon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15552" y="2915725"/>
            <a:ext cx="1975804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merchant_date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4351" y="2915725"/>
            <a:ext cx="201642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merchant_rate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93769" y="2915725"/>
            <a:ext cx="202864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merchant_distance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2"/>
            <a:endCxn id="10" idx="0"/>
          </p:cNvCxnSpPr>
          <p:nvPr/>
        </p:nvCxnSpPr>
        <p:spPr>
          <a:xfrm flipH="1">
            <a:off x="2192369" y="2199736"/>
            <a:ext cx="1580252" cy="722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1" idx="0"/>
          </p:cNvCxnSpPr>
          <p:nvPr/>
        </p:nvCxnSpPr>
        <p:spPr>
          <a:xfrm flipH="1">
            <a:off x="4703454" y="2190211"/>
            <a:ext cx="1295498" cy="725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2" idx="0"/>
          </p:cNvCxnSpPr>
          <p:nvPr/>
        </p:nvCxnSpPr>
        <p:spPr>
          <a:xfrm flipH="1">
            <a:off x="7242563" y="2191110"/>
            <a:ext cx="976974" cy="724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  <a:endCxn id="13" idx="0"/>
          </p:cNvCxnSpPr>
          <p:nvPr/>
        </p:nvCxnSpPr>
        <p:spPr>
          <a:xfrm flipH="1">
            <a:off x="9808092" y="2190211"/>
            <a:ext cx="632029" cy="725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10" idx="0"/>
          </p:cNvCxnSpPr>
          <p:nvPr/>
        </p:nvCxnSpPr>
        <p:spPr>
          <a:xfrm>
            <a:off x="1545206" y="2199736"/>
            <a:ext cx="647163" cy="722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11" idx="0"/>
          </p:cNvCxnSpPr>
          <p:nvPr/>
        </p:nvCxnSpPr>
        <p:spPr>
          <a:xfrm>
            <a:off x="1545206" y="2199736"/>
            <a:ext cx="3158248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2" idx="0"/>
          </p:cNvCxnSpPr>
          <p:nvPr/>
        </p:nvCxnSpPr>
        <p:spPr>
          <a:xfrm>
            <a:off x="1545206" y="2199736"/>
            <a:ext cx="5697357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2"/>
            <a:endCxn id="13" idx="0"/>
          </p:cNvCxnSpPr>
          <p:nvPr/>
        </p:nvCxnSpPr>
        <p:spPr>
          <a:xfrm>
            <a:off x="1545206" y="2199736"/>
            <a:ext cx="8262886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59709" y="3409249"/>
            <a:ext cx="2265318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优惠券在商家下的热度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570795" y="3407559"/>
            <a:ext cx="2265318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不同时间对商家的影响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110623" y="3403023"/>
            <a:ext cx="2263877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不同优惠率对商家的影响</a:t>
            </a:r>
            <a:endParaRPr lang="en-US" altLang="zh-CN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643525" y="3412548"/>
            <a:ext cx="2329132" cy="584775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不同距离对商家的影响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0" name="下箭头 29"/>
          <p:cNvSpPr/>
          <p:nvPr/>
        </p:nvSpPr>
        <p:spPr>
          <a:xfrm>
            <a:off x="5506469" y="4276754"/>
            <a:ext cx="984963" cy="839933"/>
          </a:xfrm>
          <a:prstGeom prst="downArrow">
            <a:avLst>
              <a:gd name="adj1" fmla="val 50000"/>
              <a:gd name="adj2" fmla="val 47723"/>
            </a:avLst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68148" y="5469113"/>
            <a:ext cx="4061604" cy="523220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不同因素对商家的影响</a:t>
            </a:r>
          </a:p>
        </p:txBody>
      </p:sp>
      <p:sp>
        <p:nvSpPr>
          <p:cNvPr id="34" name="六邊形 33"/>
          <p:cNvSpPr/>
          <p:nvPr/>
        </p:nvSpPr>
        <p:spPr>
          <a:xfrm>
            <a:off x="855075" y="372676"/>
            <a:ext cx="4301008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特征群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组合特征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3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1" y="1837426"/>
            <a:ext cx="1706592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user_merchant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11905" y="1837426"/>
            <a:ext cx="1406105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coupon_id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1129" y="1837515"/>
            <a:ext cx="1406105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79543" y="1837426"/>
            <a:ext cx="1538379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discount_rate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29956" y="1828800"/>
            <a:ext cx="1406105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distance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4839" y="2915725"/>
            <a:ext cx="2482250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um_coupon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67819" y="2915725"/>
            <a:ext cx="2320506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um_date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42491" y="2915725"/>
            <a:ext cx="1636143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um_rate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96072" y="2915900"/>
            <a:ext cx="1636143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um_distance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" idx="2"/>
            <a:endCxn id="9" idx="0"/>
          </p:cNvCxnSpPr>
          <p:nvPr/>
        </p:nvCxnSpPr>
        <p:spPr>
          <a:xfrm>
            <a:off x="1691497" y="2199736"/>
            <a:ext cx="84467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1" idx="0"/>
          </p:cNvCxnSpPr>
          <p:nvPr/>
        </p:nvCxnSpPr>
        <p:spPr>
          <a:xfrm flipH="1">
            <a:off x="7260563" y="2199736"/>
            <a:ext cx="888170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  <a:endCxn id="13" idx="0"/>
          </p:cNvCxnSpPr>
          <p:nvPr/>
        </p:nvCxnSpPr>
        <p:spPr>
          <a:xfrm flipH="1">
            <a:off x="9614144" y="2191110"/>
            <a:ext cx="718865" cy="724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9" idx="0"/>
          </p:cNvCxnSpPr>
          <p:nvPr/>
        </p:nvCxnSpPr>
        <p:spPr>
          <a:xfrm flipH="1">
            <a:off x="1775964" y="2199736"/>
            <a:ext cx="2138994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2"/>
            <a:endCxn id="10" idx="0"/>
          </p:cNvCxnSpPr>
          <p:nvPr/>
        </p:nvCxnSpPr>
        <p:spPr>
          <a:xfrm>
            <a:off x="1691497" y="2199736"/>
            <a:ext cx="2936575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2"/>
            <a:endCxn id="10" idx="0"/>
          </p:cNvCxnSpPr>
          <p:nvPr/>
        </p:nvCxnSpPr>
        <p:spPr>
          <a:xfrm flipH="1">
            <a:off x="4628072" y="2199825"/>
            <a:ext cx="1406110" cy="71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" idx="2"/>
            <a:endCxn id="11" idx="0"/>
          </p:cNvCxnSpPr>
          <p:nvPr/>
        </p:nvCxnSpPr>
        <p:spPr>
          <a:xfrm>
            <a:off x="1691497" y="2199736"/>
            <a:ext cx="5569066" cy="71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2"/>
            <a:endCxn id="13" idx="0"/>
          </p:cNvCxnSpPr>
          <p:nvPr/>
        </p:nvCxnSpPr>
        <p:spPr>
          <a:xfrm>
            <a:off x="1691497" y="2199736"/>
            <a:ext cx="7922647" cy="71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14957" y="3959298"/>
            <a:ext cx="2482250" cy="36231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um_ddd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3" idx="2"/>
            <a:endCxn id="20" idx="0"/>
          </p:cNvCxnSpPr>
          <p:nvPr/>
        </p:nvCxnSpPr>
        <p:spPr>
          <a:xfrm>
            <a:off x="1691497" y="2199736"/>
            <a:ext cx="3464585" cy="1759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20" idx="0"/>
          </p:cNvCxnSpPr>
          <p:nvPr/>
        </p:nvCxnSpPr>
        <p:spPr>
          <a:xfrm flipH="1">
            <a:off x="5156082" y="2199825"/>
            <a:ext cx="878100" cy="1759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20" idx="0"/>
          </p:cNvCxnSpPr>
          <p:nvPr/>
        </p:nvCxnSpPr>
        <p:spPr>
          <a:xfrm flipH="1">
            <a:off x="5156082" y="2199736"/>
            <a:ext cx="2992651" cy="1759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20" idx="0"/>
          </p:cNvCxnSpPr>
          <p:nvPr/>
        </p:nvCxnSpPr>
        <p:spPr>
          <a:xfrm flipH="1">
            <a:off x="5156082" y="2191110"/>
            <a:ext cx="5176927" cy="176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六邊形 25"/>
          <p:cNvSpPr/>
          <p:nvPr/>
        </p:nvSpPr>
        <p:spPr>
          <a:xfrm>
            <a:off x="855075" y="372676"/>
            <a:ext cx="4301008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特征群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组合特征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99855" y="4841786"/>
            <a:ext cx="5778779" cy="523220"/>
          </a:xfrm>
          <a:prstGeom prst="rect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不同因素对用户商家组合的竞争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2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3421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user_merchant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796" y="1575757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2360" y="2719971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um/u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31103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user_coupon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69173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user_date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39668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user_discount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29496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user_distance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24533" y="2720165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uc</a:t>
            </a:r>
            <a:r>
              <a:rPr lang="en-US" altLang="zh-CN" dirty="0"/>
              <a:t>/u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00398" y="2719971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udate</a:t>
            </a:r>
            <a:r>
              <a:rPr lang="en-US" altLang="zh-CN" dirty="0"/>
              <a:t>/u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32301" y="2690482"/>
            <a:ext cx="1496681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udiscpount</a:t>
            </a:r>
            <a:r>
              <a:rPr lang="en-US" altLang="zh-CN" dirty="0"/>
              <a:t>/u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48084" y="2690482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udistance</a:t>
            </a:r>
            <a:r>
              <a:rPr lang="en-US" altLang="zh-CN" dirty="0"/>
              <a:t>/u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1544849" y="1938067"/>
            <a:ext cx="680564" cy="781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6" idx="0"/>
          </p:cNvCxnSpPr>
          <p:nvPr/>
        </p:nvCxnSpPr>
        <p:spPr>
          <a:xfrm flipH="1">
            <a:off x="2225413" y="1938067"/>
            <a:ext cx="1146080" cy="781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1" idx="0"/>
          </p:cNvCxnSpPr>
          <p:nvPr/>
        </p:nvCxnSpPr>
        <p:spPr>
          <a:xfrm>
            <a:off x="1544849" y="1938067"/>
            <a:ext cx="2782737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1" idx="0"/>
          </p:cNvCxnSpPr>
          <p:nvPr/>
        </p:nvCxnSpPr>
        <p:spPr>
          <a:xfrm flipH="1">
            <a:off x="4327586" y="1938067"/>
            <a:ext cx="921589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2" idx="0"/>
          </p:cNvCxnSpPr>
          <p:nvPr/>
        </p:nvCxnSpPr>
        <p:spPr>
          <a:xfrm>
            <a:off x="1544849" y="1938067"/>
            <a:ext cx="4758602" cy="781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2" idx="0"/>
          </p:cNvCxnSpPr>
          <p:nvPr/>
        </p:nvCxnSpPr>
        <p:spPr>
          <a:xfrm flipH="1">
            <a:off x="6303451" y="1938067"/>
            <a:ext cx="883794" cy="781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13" idx="0"/>
          </p:cNvCxnSpPr>
          <p:nvPr/>
        </p:nvCxnSpPr>
        <p:spPr>
          <a:xfrm>
            <a:off x="1544849" y="1938067"/>
            <a:ext cx="6735793" cy="75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  <a:endCxn id="13" idx="0"/>
          </p:cNvCxnSpPr>
          <p:nvPr/>
        </p:nvCxnSpPr>
        <p:spPr>
          <a:xfrm flipH="1">
            <a:off x="8280642" y="1938067"/>
            <a:ext cx="777098" cy="75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14" idx="0"/>
          </p:cNvCxnSpPr>
          <p:nvPr/>
        </p:nvCxnSpPr>
        <p:spPr>
          <a:xfrm>
            <a:off x="1544849" y="1938067"/>
            <a:ext cx="8606288" cy="75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14" idx="0"/>
          </p:cNvCxnSpPr>
          <p:nvPr/>
        </p:nvCxnSpPr>
        <p:spPr>
          <a:xfrm flipH="1">
            <a:off x="10151137" y="1938067"/>
            <a:ext cx="896431" cy="75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六邊形 24"/>
          <p:cNvSpPr/>
          <p:nvPr/>
        </p:nvSpPr>
        <p:spPr>
          <a:xfrm>
            <a:off x="855075" y="372676"/>
            <a:ext cx="2964450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交叉特征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52631" y="3428806"/>
            <a:ext cx="1895958" cy="338554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商家对用户的竞争</a:t>
            </a:r>
            <a:endParaRPr lang="en-US" altLang="zh-CN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06045" y="3422218"/>
            <a:ext cx="2145365" cy="338554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优惠券对用户的竞争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408866" y="3419087"/>
            <a:ext cx="1886310" cy="338554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日期对用户的竞争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334894" y="3419087"/>
            <a:ext cx="1886310" cy="338554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折扣对用户的竞争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260922" y="3416149"/>
            <a:ext cx="1886310" cy="338554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距离对用户的竞争</a:t>
            </a:r>
          </a:p>
        </p:txBody>
      </p:sp>
      <p:sp>
        <p:nvSpPr>
          <p:cNvPr id="36" name="矩形 35"/>
          <p:cNvSpPr/>
          <p:nvPr/>
        </p:nvSpPr>
        <p:spPr>
          <a:xfrm>
            <a:off x="3906983" y="5297456"/>
            <a:ext cx="4760346" cy="56041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不同因素对用户的竞争</a:t>
            </a:r>
          </a:p>
        </p:txBody>
      </p:sp>
      <p:sp>
        <p:nvSpPr>
          <p:cNvPr id="37" name="下箭头 36"/>
          <p:cNvSpPr/>
          <p:nvPr/>
        </p:nvSpPr>
        <p:spPr>
          <a:xfrm>
            <a:off x="5810970" y="4057726"/>
            <a:ext cx="984963" cy="819074"/>
          </a:xfrm>
          <a:prstGeom prst="downArrow">
            <a:avLst>
              <a:gd name="adj1" fmla="val 50000"/>
              <a:gd name="adj2" fmla="val 47723"/>
            </a:avLst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/>
          <p:cNvSpPr/>
          <p:nvPr/>
        </p:nvSpPr>
        <p:spPr>
          <a:xfrm>
            <a:off x="544942" y="4753343"/>
            <a:ext cx="11231419" cy="127461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noProof="0" dirty="0">
                <a:ln w="0"/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姬天戲</a:t>
            </a:r>
            <a:r>
              <a:rPr kumimoji="0" lang="zh-CN" altLang="en-US" sz="2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　</a:t>
            </a:r>
            <a:r>
              <a:rPr lang="zh-CN" altLang="en-US" sz="2200" dirty="0">
                <a:ln w="0"/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纯规则</a:t>
            </a:r>
            <a:r>
              <a:rPr kumimoji="0" lang="zh-CN" altLang="en-US" sz="2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研究中心研究员</a:t>
            </a:r>
            <a:endParaRPr kumimoji="0" lang="zh-TW" altLang="en-US" sz="22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8" name="矩形: 圓角 47"/>
          <p:cNvSpPr/>
          <p:nvPr/>
        </p:nvSpPr>
        <p:spPr>
          <a:xfrm>
            <a:off x="544943" y="1492933"/>
            <a:ext cx="11231419" cy="127461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李凯东　北京凯来科技有限公司</a:t>
            </a:r>
            <a:r>
              <a:rPr kumimoji="0" lang="en-US" altLang="zh-CN" sz="2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CTO</a:t>
            </a:r>
            <a:endParaRPr kumimoji="0" lang="zh-TW" altLang="en-US" sz="22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7" name="矩形: 圓角 46"/>
          <p:cNvSpPr/>
          <p:nvPr/>
        </p:nvSpPr>
        <p:spPr>
          <a:xfrm>
            <a:off x="544943" y="3127182"/>
            <a:ext cx="11231419" cy="127461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周耀　重庆邮电大学硕士</a:t>
            </a:r>
            <a:endParaRPr kumimoji="0" lang="zh-TW" altLang="en-US" sz="22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854" y="3273863"/>
            <a:ext cx="1031100" cy="525645"/>
          </a:xfrm>
          <a:prstGeom prst="rect">
            <a:avLst/>
          </a:prstGeom>
          <a:effectLst/>
        </p:spPr>
      </p:pic>
      <p:sp>
        <p:nvSpPr>
          <p:cNvPr id="15" name="文本框 14"/>
          <p:cNvSpPr txBox="1"/>
          <p:nvPr/>
        </p:nvSpPr>
        <p:spPr>
          <a:xfrm>
            <a:off x="4075332" y="3831598"/>
            <a:ext cx="200856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微额借款用户人品预测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1/1556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19569" y="3812982"/>
            <a:ext cx="19707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菜鸟需求预测分仓规划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6/2810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351" y="3326284"/>
            <a:ext cx="1188765" cy="465470"/>
          </a:xfrm>
          <a:prstGeom prst="rect">
            <a:avLst/>
          </a:prstGeom>
          <a:effectLst/>
        </p:spPr>
      </p:pic>
      <p:sp>
        <p:nvSpPr>
          <p:cNvPr id="21" name="文本框 20"/>
          <p:cNvSpPr txBox="1"/>
          <p:nvPr/>
        </p:nvSpPr>
        <p:spPr>
          <a:xfrm>
            <a:off x="9977684" y="3812793"/>
            <a:ext cx="195215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阿里云安全算法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3/940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329" y="1675068"/>
            <a:ext cx="1876576" cy="453163"/>
          </a:xfrm>
          <a:prstGeom prst="rect">
            <a:avLst/>
          </a:prstGeom>
          <a:effectLst/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103" y="1665806"/>
            <a:ext cx="1352381" cy="504762"/>
          </a:xfrm>
          <a:prstGeom prst="rect">
            <a:avLst/>
          </a:prstGeom>
          <a:effectLst/>
        </p:spPr>
      </p:pic>
      <p:sp>
        <p:nvSpPr>
          <p:cNvPr id="29" name="文本框 28"/>
          <p:cNvSpPr txBox="1"/>
          <p:nvPr/>
        </p:nvSpPr>
        <p:spPr>
          <a:xfrm>
            <a:off x="7919990" y="2177920"/>
            <a:ext cx="22167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机场客流量时空分布预测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2/3038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sp>
        <p:nvSpPr>
          <p:cNvPr id="49" name="文本框 9"/>
          <p:cNvSpPr txBox="1"/>
          <p:nvPr/>
        </p:nvSpPr>
        <p:spPr>
          <a:xfrm>
            <a:off x="6233503" y="5436051"/>
            <a:ext cx="21326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淘宝穿衣搭配算法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1/2100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sp>
        <p:nvSpPr>
          <p:cNvPr id="50" name="文本框 9"/>
          <p:cNvSpPr txBox="1"/>
          <p:nvPr/>
        </p:nvSpPr>
        <p:spPr>
          <a:xfrm>
            <a:off x="4588338" y="5388426"/>
            <a:ext cx="228373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资金流入流出预测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2/4868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021066" y="5436394"/>
            <a:ext cx="169017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24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小時极限挑战赛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1/121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pic>
        <p:nvPicPr>
          <p:cNvPr id="1026" name="Picture 2" descr="https://biendata.com/media/competition/2016/09/30/3798367488237972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567" y="4862515"/>
            <a:ext cx="1677512" cy="5737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9"/>
          <p:cNvSpPr txBox="1"/>
          <p:nvPr/>
        </p:nvSpPr>
        <p:spPr>
          <a:xfrm>
            <a:off x="9417714" y="5443028"/>
            <a:ext cx="240721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BYTECUP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机器学习竞赛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2/1005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pic>
        <p:nvPicPr>
          <p:cNvPr id="33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0839" y="1684163"/>
            <a:ext cx="1188765" cy="465470"/>
          </a:xfrm>
          <a:prstGeom prst="rect">
            <a:avLst/>
          </a:prstGeom>
          <a:effectLst/>
        </p:spPr>
      </p:pic>
      <p:sp>
        <p:nvSpPr>
          <p:cNvPr id="34" name="文本框 20"/>
          <p:cNvSpPr txBox="1"/>
          <p:nvPr/>
        </p:nvSpPr>
        <p:spPr>
          <a:xfrm>
            <a:off x="9911505" y="2177686"/>
            <a:ext cx="195215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阿里云安全算法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1/940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sp>
        <p:nvSpPr>
          <p:cNvPr id="35" name="文本框 28"/>
          <p:cNvSpPr txBox="1"/>
          <p:nvPr/>
        </p:nvSpPr>
        <p:spPr>
          <a:xfrm>
            <a:off x="5381158" y="2173729"/>
            <a:ext cx="268291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360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“天机“金融风控大数据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3/868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pic>
        <p:nvPicPr>
          <p:cNvPr id="30" name="Picture 2" descr="https://biendata.com/media/competition/2016/09/30/3798367488237972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87" y="3240278"/>
            <a:ext cx="1677512" cy="5737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9"/>
          <p:cNvSpPr txBox="1"/>
          <p:nvPr/>
        </p:nvSpPr>
        <p:spPr>
          <a:xfrm>
            <a:off x="5944932" y="3809377"/>
            <a:ext cx="240721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BYTECUP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机器学习竞赛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rPr>
              <a:t>/1005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309" y="4887299"/>
            <a:ext cx="1343025" cy="5238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642" y="4893126"/>
            <a:ext cx="1343025" cy="523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5314" y="3279239"/>
            <a:ext cx="1419225" cy="50482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7065" y="4890954"/>
            <a:ext cx="957866" cy="5202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31904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成员简介</a:t>
            </a:r>
            <a:endParaRPr lang="zh-TW" altLang="en-US" sz="5400" b="1" cap="none" spc="5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68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3421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user_merchant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796" y="1575757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8223" y="2720165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um/m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739" y="1575757"/>
            <a:ext cx="1991260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merchant_coupon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69173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merchant_date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39668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merc_discount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29496" y="1575757"/>
            <a:ext cx="1636143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merc_distance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24533" y="2720165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uc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10843" y="2720165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udate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97153" y="2720165"/>
            <a:ext cx="1496681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udiscpount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74039" y="2720165"/>
            <a:ext cx="1406105" cy="362310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udistance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1544849" y="1938067"/>
            <a:ext cx="896427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6" idx="0"/>
          </p:cNvCxnSpPr>
          <p:nvPr/>
        </p:nvCxnSpPr>
        <p:spPr>
          <a:xfrm flipH="1">
            <a:off x="2441276" y="1938067"/>
            <a:ext cx="930217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1" idx="0"/>
          </p:cNvCxnSpPr>
          <p:nvPr/>
        </p:nvCxnSpPr>
        <p:spPr>
          <a:xfrm>
            <a:off x="1544849" y="1938067"/>
            <a:ext cx="2782737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1" idx="0"/>
          </p:cNvCxnSpPr>
          <p:nvPr/>
        </p:nvCxnSpPr>
        <p:spPr>
          <a:xfrm flipH="1">
            <a:off x="4327586" y="1938067"/>
            <a:ext cx="951783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2" idx="0"/>
          </p:cNvCxnSpPr>
          <p:nvPr/>
        </p:nvCxnSpPr>
        <p:spPr>
          <a:xfrm>
            <a:off x="1544849" y="1938067"/>
            <a:ext cx="4669047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2" idx="0"/>
          </p:cNvCxnSpPr>
          <p:nvPr/>
        </p:nvCxnSpPr>
        <p:spPr>
          <a:xfrm flipH="1">
            <a:off x="6213896" y="1938067"/>
            <a:ext cx="973349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13" idx="0"/>
          </p:cNvCxnSpPr>
          <p:nvPr/>
        </p:nvCxnSpPr>
        <p:spPr>
          <a:xfrm>
            <a:off x="1544849" y="1938067"/>
            <a:ext cx="6600645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  <a:endCxn id="13" idx="0"/>
          </p:cNvCxnSpPr>
          <p:nvPr/>
        </p:nvCxnSpPr>
        <p:spPr>
          <a:xfrm flipH="1">
            <a:off x="8145494" y="1938067"/>
            <a:ext cx="912246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14" idx="0"/>
          </p:cNvCxnSpPr>
          <p:nvPr/>
        </p:nvCxnSpPr>
        <p:spPr>
          <a:xfrm>
            <a:off x="1544849" y="1938067"/>
            <a:ext cx="8532243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14" idx="0"/>
          </p:cNvCxnSpPr>
          <p:nvPr/>
        </p:nvCxnSpPr>
        <p:spPr>
          <a:xfrm flipH="1">
            <a:off x="10077092" y="1938067"/>
            <a:ext cx="970476" cy="782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89564" y="4504620"/>
            <a:ext cx="4087831" cy="523220"/>
          </a:xfrm>
          <a:prstGeom prst="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不同因素对商家的竞争</a:t>
            </a:r>
            <a:endParaRPr lang="en-US" altLang="zh-CN" sz="2800" dirty="0"/>
          </a:p>
        </p:txBody>
      </p:sp>
      <p:sp>
        <p:nvSpPr>
          <p:cNvPr id="31" name="下箭头 30"/>
          <p:cNvSpPr/>
          <p:nvPr/>
        </p:nvSpPr>
        <p:spPr>
          <a:xfrm>
            <a:off x="5715607" y="3360212"/>
            <a:ext cx="984963" cy="868888"/>
          </a:xfrm>
          <a:prstGeom prst="downArrow">
            <a:avLst>
              <a:gd name="adj1" fmla="val 50000"/>
              <a:gd name="adj2" fmla="val 47723"/>
            </a:avLst>
          </a:prstGeom>
          <a:solidFill>
            <a:schemeClr val="lt1">
              <a:alpha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邊形 32"/>
          <p:cNvSpPr/>
          <p:nvPr/>
        </p:nvSpPr>
        <p:spPr>
          <a:xfrm>
            <a:off x="855075" y="372676"/>
            <a:ext cx="2964450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交叉特征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邊形 24"/>
          <p:cNvSpPr/>
          <p:nvPr/>
        </p:nvSpPr>
        <p:spPr>
          <a:xfrm>
            <a:off x="855075" y="372676"/>
            <a:ext cx="6317250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交叉特征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线上行为表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table2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4807" y="2429685"/>
            <a:ext cx="1406105" cy="362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65850" y="2417605"/>
            <a:ext cx="1841297" cy="362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user_date_action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25587" y="2436900"/>
            <a:ext cx="2410346" cy="362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user_date_discount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 rot="5400000">
            <a:off x="2552251" y="1485360"/>
            <a:ext cx="226659" cy="1330662"/>
          </a:xfrm>
          <a:prstGeom prst="leftBrace">
            <a:avLst>
              <a:gd name="adj1" fmla="val 4568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75730" y="1394541"/>
            <a:ext cx="2837970" cy="461665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线下</a:t>
            </a:r>
            <a:r>
              <a:rPr lang="en-US" altLang="zh-CN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table1</a:t>
            </a:r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表提取</a:t>
            </a:r>
          </a:p>
        </p:txBody>
      </p:sp>
      <p:sp>
        <p:nvSpPr>
          <p:cNvPr id="11" name="左大括号 10"/>
          <p:cNvSpPr/>
          <p:nvPr/>
        </p:nvSpPr>
        <p:spPr>
          <a:xfrm rot="5400000">
            <a:off x="5882817" y="650572"/>
            <a:ext cx="308733" cy="2918166"/>
          </a:xfrm>
          <a:prstGeom prst="leftBrace">
            <a:avLst>
              <a:gd name="adj1" fmla="val 4568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16261" y="3411506"/>
            <a:ext cx="1406105" cy="362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uda</a:t>
            </a:r>
            <a:r>
              <a:rPr lang="en-US" altLang="zh-CN" dirty="0"/>
              <a:t>/</a:t>
            </a:r>
            <a:r>
              <a:rPr lang="en-US" altLang="zh-CN" dirty="0" err="1"/>
              <a:t>ud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52289" y="3411506"/>
            <a:ext cx="1769791" cy="362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udd</a:t>
            </a:r>
            <a:r>
              <a:rPr lang="en-US" altLang="zh-CN" dirty="0"/>
              <a:t>/</a:t>
            </a:r>
            <a:r>
              <a:rPr lang="en-US" altLang="zh-CN" dirty="0" err="1"/>
              <a:t>ud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>
          <a:xfrm>
            <a:off x="2614790" y="2806765"/>
            <a:ext cx="904524" cy="60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12" idx="0"/>
          </p:cNvCxnSpPr>
          <p:nvPr/>
        </p:nvCxnSpPr>
        <p:spPr>
          <a:xfrm flipH="1">
            <a:off x="3519314" y="2779915"/>
            <a:ext cx="1367185" cy="63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2627860" y="2791995"/>
            <a:ext cx="3409325" cy="61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13" idx="0"/>
          </p:cNvCxnSpPr>
          <p:nvPr/>
        </p:nvCxnSpPr>
        <p:spPr>
          <a:xfrm flipH="1">
            <a:off x="6037185" y="2799210"/>
            <a:ext cx="1393575" cy="6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19562" y="4882113"/>
            <a:ext cx="3945324" cy="95410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用户在相同时间段线上线下行为的对比</a:t>
            </a:r>
            <a:endParaRPr lang="en-US" altLang="zh-CN" sz="2800" dirty="0"/>
          </a:p>
        </p:txBody>
      </p:sp>
      <p:sp>
        <p:nvSpPr>
          <p:cNvPr id="27" name="下箭头 30"/>
          <p:cNvSpPr/>
          <p:nvPr/>
        </p:nvSpPr>
        <p:spPr>
          <a:xfrm>
            <a:off x="4332522" y="3914117"/>
            <a:ext cx="984963" cy="868888"/>
          </a:xfrm>
          <a:prstGeom prst="downArrow">
            <a:avLst>
              <a:gd name="adj1" fmla="val 50000"/>
              <a:gd name="adj2" fmla="val 47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9"/>
          <p:cNvSpPr txBox="1"/>
          <p:nvPr/>
        </p:nvSpPr>
        <p:spPr>
          <a:xfrm>
            <a:off x="4618199" y="1328603"/>
            <a:ext cx="2837970" cy="461665"/>
          </a:xfrm>
          <a:prstGeom prst="rect">
            <a:avLst/>
          </a:prstGeom>
          <a:noFill/>
          <a:ln w="28575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线上</a:t>
            </a:r>
            <a:r>
              <a:rPr lang="en-US" altLang="zh-CN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table2</a:t>
            </a:r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表提取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5" grpId="0" animBg="1"/>
      <p:bldP spid="27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9853" y="1138335"/>
            <a:ext cx="1054359" cy="43200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2949" y="1672533"/>
            <a:ext cx="1449237" cy="575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5.15-6.15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0936" y="1688794"/>
            <a:ext cx="1469358" cy="5598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  <p:sp>
        <p:nvSpPr>
          <p:cNvPr id="6" name="矩形 5"/>
          <p:cNvSpPr/>
          <p:nvPr/>
        </p:nvSpPr>
        <p:spPr>
          <a:xfrm>
            <a:off x="1853563" y="1679269"/>
            <a:ext cx="715996" cy="569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6.16-6.30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810" y="1280348"/>
            <a:ext cx="121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领券</a:t>
            </a:r>
            <a:r>
              <a:rPr lang="en-US" altLang="zh-CN" dirty="0"/>
              <a:t>+</a:t>
            </a:r>
            <a:r>
              <a:rPr lang="zh-CN" altLang="en-US" dirty="0"/>
              <a:t>购买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60263" y="1284413"/>
            <a:ext cx="7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63345" y="1284346"/>
            <a:ext cx="7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领券</a:t>
            </a:r>
          </a:p>
        </p:txBody>
      </p:sp>
      <p:sp>
        <p:nvSpPr>
          <p:cNvPr id="10" name="矩形 9"/>
          <p:cNvSpPr/>
          <p:nvPr/>
        </p:nvSpPr>
        <p:spPr>
          <a:xfrm>
            <a:off x="404325" y="2995492"/>
            <a:ext cx="1449237" cy="56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4.1-4.30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60936" y="3005017"/>
            <a:ext cx="1469358" cy="5650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5.16-6.15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3563" y="2995492"/>
            <a:ext cx="715996" cy="569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5.1-5.15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9809" y="2603998"/>
            <a:ext cx="121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领券</a:t>
            </a:r>
            <a:r>
              <a:rPr lang="en-US" altLang="zh-CN" dirty="0"/>
              <a:t>+</a:t>
            </a:r>
            <a:r>
              <a:rPr lang="zh-CN" altLang="en-US" dirty="0"/>
              <a:t>购买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64482" y="2603998"/>
            <a:ext cx="70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63345" y="2603998"/>
            <a:ext cx="7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领券</a:t>
            </a:r>
          </a:p>
        </p:txBody>
      </p:sp>
      <p:sp>
        <p:nvSpPr>
          <p:cNvPr id="16" name="矩形 15"/>
          <p:cNvSpPr/>
          <p:nvPr/>
        </p:nvSpPr>
        <p:spPr>
          <a:xfrm>
            <a:off x="395703" y="4298200"/>
            <a:ext cx="1449237" cy="56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3.15-4.15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560936" y="4298200"/>
            <a:ext cx="1469358" cy="5650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5.1-5.30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44038" y="4298200"/>
            <a:ext cx="715996" cy="569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4.16-4.30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9809" y="3898676"/>
            <a:ext cx="12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领券</a:t>
            </a:r>
            <a:r>
              <a:rPr lang="en-US" altLang="zh-CN" dirty="0"/>
              <a:t>+</a:t>
            </a:r>
            <a:r>
              <a:rPr lang="zh-CN" altLang="en-US" dirty="0"/>
              <a:t>购买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60263" y="3898676"/>
            <a:ext cx="7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963344" y="3898676"/>
            <a:ext cx="7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领券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89452"/>
              </p:ext>
            </p:extLst>
          </p:nvPr>
        </p:nvGraphicFramePr>
        <p:xfrm>
          <a:off x="4112921" y="1866632"/>
          <a:ext cx="7988883" cy="289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上个月是否领过该券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上次领券是折扣率还是减满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本月领券次数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当次领券与上次领券优惠力度对比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当次领券时间排名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同一商家不同用户消费率排名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当次领券折扣率排名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同一商家不同用户当月领券数排名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当次领券距离排名</a:t>
                      </a:r>
                      <a:r>
                        <a:rPr lang="en-US" altLang="zh-CN" dirty="0"/>
                        <a:t>(null</a:t>
                      </a:r>
                      <a:r>
                        <a:rPr lang="zh-CN" altLang="en-US" dirty="0"/>
                        <a:t>当做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排序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用户最近一次消费时间与当前时间距离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当次领券不同商家的消费率排名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用户平均消费星期与当前星期距离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同一优惠券不同用户的消费率排名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用户平均消费距离与当前距离差距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六邊形 23"/>
          <p:cNvSpPr/>
          <p:nvPr/>
        </p:nvSpPr>
        <p:spPr>
          <a:xfrm>
            <a:off x="855074" y="372676"/>
            <a:ext cx="5324053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业务特征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领券月提取</a:t>
            </a:r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34" y="1541343"/>
            <a:ext cx="4333333" cy="374285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29" name="六邊形 28"/>
          <p:cNvSpPr/>
          <p:nvPr/>
        </p:nvSpPr>
        <p:spPr>
          <a:xfrm>
            <a:off x="855075" y="372676"/>
            <a:ext cx="4067908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GBDT</a:t>
            </a:r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离散特征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538919" y="2886014"/>
            <a:ext cx="2480525" cy="671804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org_features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6468936" y="4244812"/>
            <a:ext cx="2550508" cy="616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la"/>
              </a:rPr>
              <a:t>gbdt_model</a:t>
            </a:r>
            <a:endParaRPr lang="zh-CN" altLang="en-US" sz="2400" dirty="0">
              <a:latin typeface="Aril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38919" y="5500896"/>
            <a:ext cx="2480525" cy="671804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sp_features</a:t>
            </a:r>
            <a:endParaRPr lang="zh-CN" altLang="en-US" sz="2400" dirty="0"/>
          </a:p>
        </p:txBody>
      </p:sp>
      <p:sp>
        <p:nvSpPr>
          <p:cNvPr id="6" name="燕尾形 5"/>
          <p:cNvSpPr/>
          <p:nvPr/>
        </p:nvSpPr>
        <p:spPr>
          <a:xfrm rot="5400000">
            <a:off x="7536865" y="3681410"/>
            <a:ext cx="484632" cy="484632"/>
          </a:xfrm>
          <a:prstGeom prst="chevron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7536865" y="4948304"/>
            <a:ext cx="484632" cy="484632"/>
          </a:xfrm>
          <a:prstGeom prst="chevron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圓角 6"/>
          <p:cNvSpPr/>
          <p:nvPr/>
        </p:nvSpPr>
        <p:spPr>
          <a:xfrm>
            <a:off x="5805494" y="813788"/>
            <a:ext cx="3924300" cy="178117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- 500</a:t>
            </a:r>
            <a:r>
              <a:rPr lang="zh-CN" altLang="en-US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棵树</a:t>
            </a:r>
            <a:endParaRPr lang="en-US" altLang="zh-CN" sz="2400" b="1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最大</a:t>
            </a:r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个叶子节点</a:t>
            </a:r>
            <a:endParaRPr lang="en-US" altLang="zh-CN" sz="2400" b="1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深度</a:t>
            </a:r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学习率</a:t>
            </a:r>
            <a:r>
              <a:rPr lang="en-US" altLang="zh-CN" sz="2400" b="1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37097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4" grpId="0" animBg="1"/>
      <p:bldP spid="6" grpId="0" animBg="1"/>
      <p:bldP spid="3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956027"/>
              </p:ext>
            </p:extLst>
          </p:nvPr>
        </p:nvGraphicFramePr>
        <p:xfrm>
          <a:off x="4224825" y="1389258"/>
          <a:ext cx="6896100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圆角矩形 4"/>
          <p:cNvSpPr/>
          <p:nvPr/>
        </p:nvSpPr>
        <p:spPr>
          <a:xfrm>
            <a:off x="8453887" y="3752491"/>
            <a:ext cx="871268" cy="1345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邊形 28"/>
          <p:cNvSpPr/>
          <p:nvPr/>
        </p:nvSpPr>
        <p:spPr>
          <a:xfrm>
            <a:off x="855075" y="372676"/>
            <a:ext cx="4067908" cy="60233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特征重要性得分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50506" y="2211353"/>
            <a:ext cx="326571" cy="3137360"/>
          </a:xfrm>
          <a:prstGeom prst="leftBrace">
            <a:avLst>
              <a:gd name="adj1" fmla="val 7833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359" y="2146039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个基础特征群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359" y="2811623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14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个组合特征群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359" y="3482913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个交叉特征群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359" y="4154203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个业务特征群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359" y="4825493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个离散特征群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800600" y="2146039"/>
            <a:ext cx="923192" cy="29521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3640430" y="1097480"/>
            <a:ext cx="1621766" cy="827653"/>
          </a:xfrm>
          <a:prstGeom prst="wedgeRoundRectCallout">
            <a:avLst>
              <a:gd name="adj1" fmla="val 26642"/>
              <a:gd name="adj2" fmla="val 71050"/>
              <a:gd name="adj3" fmla="val 16667"/>
            </a:avLst>
          </a:prstGeom>
          <a:noFill/>
          <a:ln w="28575"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如何去发现忠诚用户？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652130" y="2331361"/>
            <a:ext cx="1960186" cy="1003482"/>
          </a:xfrm>
          <a:prstGeom prst="wedgeRoundRectCallout">
            <a:avLst>
              <a:gd name="adj1" fmla="val -39811"/>
              <a:gd name="adj2" fmla="val 74065"/>
              <a:gd name="adj3" fmla="val 16667"/>
            </a:avLst>
          </a:prstGeom>
          <a:noFill/>
          <a:ln w="28575"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如何用价格去诱导非忠诚用户？</a:t>
            </a:r>
          </a:p>
        </p:txBody>
      </p:sp>
    </p:spTree>
    <p:extLst>
      <p:ext uri="{BB962C8B-B14F-4D97-AF65-F5344CB8AC3E}">
        <p14:creationId xmlns:p14="http://schemas.microsoft.com/office/powerpoint/2010/main" val="7074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2" grpId="0" animBg="1"/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67748" y="744910"/>
            <a:ext cx="10375640" cy="56745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8563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02464" y="2787588"/>
            <a:ext cx="14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34121" y="2787588"/>
            <a:ext cx="14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特征工程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44006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27296" y="4907865"/>
            <a:ext cx="142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总结回顾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748" y="395017"/>
            <a:ext cx="10375640" cy="3491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方案</a:t>
            </a:r>
            <a:endParaRPr lang="zh-TW" altLang="en-US" dirty="0">
              <a:solidFill>
                <a:sysClr val="windowText" lastClr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1852282" y="1772129"/>
            <a:ext cx="974272" cy="974272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3954780" y="1772129"/>
            <a:ext cx="974272" cy="974272"/>
          </a:xfrm>
          <a:prstGeom prst="roundRect">
            <a:avLst/>
          </a:prstGeom>
          <a:solidFill>
            <a:srgbClr val="00C0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6057278" y="1772129"/>
            <a:ext cx="974272" cy="974272"/>
          </a:xfrm>
          <a:prstGeom prst="roundRect">
            <a:avLst/>
          </a:prstGeom>
          <a:solidFill>
            <a:srgbClr val="FF5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: 圓角 40"/>
          <p:cNvSpPr/>
          <p:nvPr/>
        </p:nvSpPr>
        <p:spPr>
          <a:xfrm>
            <a:off x="8159776" y="1772129"/>
            <a:ext cx="974272" cy="974272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: 圓角 41"/>
          <p:cNvSpPr/>
          <p:nvPr/>
        </p:nvSpPr>
        <p:spPr>
          <a:xfrm>
            <a:off x="1842369" y="3857363"/>
            <a:ext cx="974272" cy="974272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2597" y="926774"/>
            <a:ext cx="9138703" cy="354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基線</a:t>
            </a:r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&gt; </a:t>
            </a:r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方案</a:t>
            </a:r>
            <a:endParaRPr lang="zh-TW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79585" y="59903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个项目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5" name="矩形: 圓角 44"/>
          <p:cNvSpPr/>
          <p:nvPr/>
        </p:nvSpPr>
        <p:spPr>
          <a:xfrm>
            <a:off x="979585" y="434472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6" name="矩形: 圓角 45"/>
          <p:cNvSpPr/>
          <p:nvPr/>
        </p:nvSpPr>
        <p:spPr>
          <a:xfrm>
            <a:off x="1353145" y="958126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71" y="364859"/>
            <a:ext cx="1637917" cy="40947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02299" y="5990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已选中一项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32621" y="1523346"/>
            <a:ext cx="1628580" cy="1950098"/>
          </a:xfrm>
          <a:prstGeom prst="rect">
            <a:avLst/>
          </a:prstGeom>
          <a:solidFill>
            <a:srgbClr val="CCE8FF">
              <a:alpha val="50000"/>
            </a:srgbClr>
          </a:solidFill>
          <a:ln>
            <a:solidFill>
              <a:srgbClr val="00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邊形 28"/>
          <p:cNvSpPr/>
          <p:nvPr/>
        </p:nvSpPr>
        <p:spPr>
          <a:xfrm>
            <a:off x="855075" y="372676"/>
            <a:ext cx="2993025" cy="602332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90106" y="1728269"/>
            <a:ext cx="1906437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XGBOOST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4973997" y="1660583"/>
            <a:ext cx="1906437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GBDT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7602140" y="1660583"/>
            <a:ext cx="1906437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LR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337084" y="3439064"/>
            <a:ext cx="1819520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XGBOOSTs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4888606" y="3439064"/>
            <a:ext cx="2077221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GBDTs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2212674" y="3490822"/>
            <a:ext cx="2244613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SP_XGBOOST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7614250" y="3427562"/>
            <a:ext cx="1906437" cy="1009291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SP_LR</a:t>
            </a:r>
            <a:endParaRPr lang="zh-CN" altLang="en-US" sz="2000" dirty="0"/>
          </a:p>
        </p:txBody>
      </p: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 flipH="1">
            <a:off x="1246844" y="2737560"/>
            <a:ext cx="1196481" cy="701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4"/>
            <a:endCxn id="10" idx="0"/>
          </p:cNvCxnSpPr>
          <p:nvPr/>
        </p:nvCxnSpPr>
        <p:spPr>
          <a:xfrm>
            <a:off x="2443325" y="2737560"/>
            <a:ext cx="891656" cy="75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4"/>
            <a:endCxn id="9" idx="0"/>
          </p:cNvCxnSpPr>
          <p:nvPr/>
        </p:nvCxnSpPr>
        <p:spPr>
          <a:xfrm>
            <a:off x="5927216" y="2669874"/>
            <a:ext cx="1" cy="76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1" idx="0"/>
          </p:cNvCxnSpPr>
          <p:nvPr/>
        </p:nvCxnSpPr>
        <p:spPr>
          <a:xfrm>
            <a:off x="8555359" y="2669874"/>
            <a:ext cx="12110" cy="757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3533667" y="5217545"/>
                <a:ext cx="3086207" cy="931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67" y="5217545"/>
                <a:ext cx="3086207" cy="93165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stCxn id="8" idx="4"/>
            <a:endCxn id="23" idx="0"/>
          </p:cNvCxnSpPr>
          <p:nvPr/>
        </p:nvCxnSpPr>
        <p:spPr>
          <a:xfrm>
            <a:off x="1246844" y="4448355"/>
            <a:ext cx="3829927" cy="76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4"/>
            <a:endCxn id="23" idx="0"/>
          </p:cNvCxnSpPr>
          <p:nvPr/>
        </p:nvCxnSpPr>
        <p:spPr>
          <a:xfrm>
            <a:off x="3334981" y="4500113"/>
            <a:ext cx="1741790" cy="717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4"/>
            <a:endCxn id="23" idx="0"/>
          </p:cNvCxnSpPr>
          <p:nvPr/>
        </p:nvCxnSpPr>
        <p:spPr>
          <a:xfrm flipH="1">
            <a:off x="5076771" y="4448355"/>
            <a:ext cx="850446" cy="76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4"/>
            <a:endCxn id="23" idx="0"/>
          </p:cNvCxnSpPr>
          <p:nvPr/>
        </p:nvCxnSpPr>
        <p:spPr>
          <a:xfrm flipH="1">
            <a:off x="5076771" y="4436853"/>
            <a:ext cx="3490698" cy="780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112011"/>
                  </p:ext>
                </p:extLst>
              </p:nvPr>
            </p:nvGraphicFramePr>
            <p:xfrm>
              <a:off x="2868758" y="1870214"/>
              <a:ext cx="8485041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8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83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283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线下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线上</a:t>
                          </a:r>
                          <a:r>
                            <a:rPr lang="en-US" altLang="zh-CN" dirty="0"/>
                            <a:t>(A)  </a:t>
                          </a:r>
                          <a:r>
                            <a:rPr lang="zh-CN" altLang="en-US" dirty="0"/>
                            <a:t>线上</a:t>
                          </a:r>
                          <a:r>
                            <a:rPr lang="en-US" altLang="zh-CN" dirty="0"/>
                            <a:t>(B)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Single-XGBOOST(1:8)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Single-GBDT(1:1)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0" dirty="0"/>
                            <a:t>XGB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𝑥𝑔𝑏𝑜𝑜𝑠𝑡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%3</m:t>
                                  </m:r>
                                </m:e>
                              </m:nary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GBDTs=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𝑔𝑏𝑑𝑡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%3</m:t>
                                  </m:r>
                                </m:e>
                              </m:nary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0.4/GBDTs+0.6/XGBs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0.7886(A-final)     B:0.79535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GBDT-sparse-LR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GBDT-sparse-XGB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0.9/Model_788+0.1/</a:t>
                          </a:r>
                          <a:r>
                            <a:rPr lang="en-US" altLang="zh-CN" dirty="0" err="1"/>
                            <a:t>sp_LR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B:0.79586(B-final)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0.7/Model_788+0.3/</a:t>
                          </a:r>
                          <a:r>
                            <a:rPr lang="en-US" altLang="zh-CN" dirty="0" err="1"/>
                            <a:t>sp_XGB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B:0.7979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112011"/>
                  </p:ext>
                </p:extLst>
              </p:nvPr>
            </p:nvGraphicFramePr>
            <p:xfrm>
              <a:off x="2868758" y="1870214"/>
              <a:ext cx="8485041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8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83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283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线下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线上</a:t>
                          </a:r>
                          <a:r>
                            <a:rPr lang="en-US" altLang="zh-CN" dirty="0"/>
                            <a:t>(A)  </a:t>
                          </a:r>
                          <a:r>
                            <a:rPr lang="zh-CN" altLang="en-US" dirty="0"/>
                            <a:t>线上</a:t>
                          </a:r>
                          <a:r>
                            <a:rPr lang="en-US" altLang="zh-CN" dirty="0"/>
                            <a:t>(B)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Single-XGBOOST(1:8)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Single-GBDT(1:1)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6" t="-313115" r="-20107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6" t="-413115" r="-20107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0.4/GBDTs+0.6/XGBs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0.7886(A-final)     B:0.79535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GBDT-sparse-LR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GBDT-sparse-XGB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0.772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0.9/Model_788+0.1/</a:t>
                          </a:r>
                          <a:r>
                            <a:rPr lang="en-US" altLang="zh-CN" dirty="0" err="1"/>
                            <a:t>sp_LR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B:0.79586(B-final)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0.7/Model_788+0.3/</a:t>
                          </a:r>
                          <a:r>
                            <a:rPr lang="en-US" altLang="zh-CN" dirty="0" err="1"/>
                            <a:t>sp_XGB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B:0.7979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形标注 5"/>
              <p:cNvSpPr/>
              <p:nvPr/>
            </p:nvSpPr>
            <p:spPr>
              <a:xfrm>
                <a:off x="411061" y="3813324"/>
                <a:ext cx="1787125" cy="733245"/>
              </a:xfrm>
              <a:prstGeom prst="wedgeEllipseCallout">
                <a:avLst>
                  <a:gd name="adj1" fmla="val 75498"/>
                  <a:gd name="adj2" fmla="val -36447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椭圆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3813324"/>
                <a:ext cx="1787125" cy="733245"/>
              </a:xfrm>
              <a:prstGeom prst="wedgeEllipseCallout">
                <a:avLst>
                  <a:gd name="adj1" fmla="val 75498"/>
                  <a:gd name="adj2" fmla="val -36447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411061" y="2133959"/>
            <a:ext cx="2084489" cy="1213450"/>
          </a:xfrm>
          <a:prstGeom prst="wedgeEllipseCallout">
            <a:avLst>
              <a:gd name="adj1" fmla="val 58134"/>
              <a:gd name="adj2" fmla="val 3661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11061" y="4793860"/>
            <a:ext cx="1787125" cy="733245"/>
          </a:xfrm>
          <a:prstGeom prst="wedgeEllipseCallout">
            <a:avLst>
              <a:gd name="adj1" fmla="val 75739"/>
              <a:gd name="adj2" fmla="val -8419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GBDT-sparse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44" y="5660634"/>
            <a:ext cx="5657850" cy="5810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22469" y="576130"/>
            <a:ext cx="3623854" cy="1061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保持模型多样性与模型之间的差异性！</a:t>
            </a:r>
          </a:p>
        </p:txBody>
      </p:sp>
      <p:sp>
        <p:nvSpPr>
          <p:cNvPr id="11" name="六邊形 28"/>
          <p:cNvSpPr/>
          <p:nvPr/>
        </p:nvSpPr>
        <p:spPr>
          <a:xfrm>
            <a:off x="855075" y="372676"/>
            <a:ext cx="2993025" cy="602332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3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67748" y="744910"/>
            <a:ext cx="10375640" cy="56745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8563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02464" y="2787588"/>
            <a:ext cx="14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34121" y="2787588"/>
            <a:ext cx="14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特征工程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44006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27296" y="4907865"/>
            <a:ext cx="142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总结回顾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748" y="395017"/>
            <a:ext cx="10375640" cy="3491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方案</a:t>
            </a:r>
            <a:endParaRPr lang="zh-TW" altLang="en-US" dirty="0">
              <a:solidFill>
                <a:sysClr val="windowText" lastClr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1852282" y="1772129"/>
            <a:ext cx="974272" cy="974272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3954780" y="1772129"/>
            <a:ext cx="974272" cy="974272"/>
          </a:xfrm>
          <a:prstGeom prst="roundRect">
            <a:avLst/>
          </a:prstGeom>
          <a:solidFill>
            <a:srgbClr val="00C0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6057278" y="1772129"/>
            <a:ext cx="974272" cy="974272"/>
          </a:xfrm>
          <a:prstGeom prst="roundRect">
            <a:avLst/>
          </a:prstGeom>
          <a:solidFill>
            <a:srgbClr val="FF5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: 圓角 40"/>
          <p:cNvSpPr/>
          <p:nvPr/>
        </p:nvSpPr>
        <p:spPr>
          <a:xfrm>
            <a:off x="8159776" y="1772129"/>
            <a:ext cx="974272" cy="974272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: 圓角 41"/>
          <p:cNvSpPr/>
          <p:nvPr/>
        </p:nvSpPr>
        <p:spPr>
          <a:xfrm>
            <a:off x="1842369" y="3857363"/>
            <a:ext cx="974272" cy="974272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2597" y="926774"/>
            <a:ext cx="9138703" cy="354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基線</a:t>
            </a:r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&gt; </a:t>
            </a:r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方案</a:t>
            </a:r>
            <a:endParaRPr lang="zh-TW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79585" y="59903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个项目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5" name="矩形: 圓角 44"/>
          <p:cNvSpPr/>
          <p:nvPr/>
        </p:nvSpPr>
        <p:spPr>
          <a:xfrm>
            <a:off x="979585" y="434472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6" name="矩形: 圓角 45"/>
          <p:cNvSpPr/>
          <p:nvPr/>
        </p:nvSpPr>
        <p:spPr>
          <a:xfrm>
            <a:off x="1353145" y="958126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71" y="364859"/>
            <a:ext cx="1637917" cy="40947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02299" y="5990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已选中一项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7178" y="3585476"/>
            <a:ext cx="1628580" cy="1950098"/>
          </a:xfrm>
          <a:prstGeom prst="rect">
            <a:avLst/>
          </a:prstGeom>
          <a:solidFill>
            <a:srgbClr val="CCE8FF">
              <a:alpha val="50000"/>
            </a:srgbClr>
          </a:solidFill>
          <a:ln>
            <a:solidFill>
              <a:srgbClr val="00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1374" y="2143726"/>
            <a:ext cx="667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Q1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：如何划分数据集，样本如何表示？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A1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：保持数据线上线下一致性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1375" y="3338221"/>
            <a:ext cx="1059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Q2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：如何全面的构建特征工程来表达样本？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A2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：充分利用所有信息，构建组合特征，交叉特征，全面描述样本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374" y="4550100"/>
            <a:ext cx="5975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Q3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：评价方式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(AUC)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的本质？</a:t>
            </a:r>
            <a:endParaRPr lang="en-US" altLang="zh-C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A3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：通过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rank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的方式进行多模型融合</a:t>
            </a:r>
          </a:p>
        </p:txBody>
      </p:sp>
      <p:sp>
        <p:nvSpPr>
          <p:cNvPr id="11" name="六邊形 10"/>
          <p:cNvSpPr/>
          <p:nvPr/>
        </p:nvSpPr>
        <p:spPr>
          <a:xfrm>
            <a:off x="855075" y="372676"/>
            <a:ext cx="3017129" cy="602332"/>
          </a:xfrm>
          <a:prstGeom prst="hexagon">
            <a:avLst/>
          </a:prstGeom>
          <a:solidFill>
            <a:srgbClr val="FF6699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问题回顾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矩形: 圓角 11"/>
          <p:cNvSpPr/>
          <p:nvPr/>
        </p:nvSpPr>
        <p:spPr>
          <a:xfrm>
            <a:off x="590550" y="1781175"/>
            <a:ext cx="10906126" cy="4153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35547" y="-1086518"/>
            <a:ext cx="6750567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1200" b="1" dirty="0">
                <a:ln w="28575">
                  <a:solidFill>
                    <a:srgbClr val="0070C0"/>
                  </a:solidFill>
                </a:ln>
                <a:noFill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！</a:t>
            </a:r>
            <a:endParaRPr lang="zh-TW" altLang="en-US" sz="51200" b="1" dirty="0">
              <a:ln w="28575">
                <a:solidFill>
                  <a:srgbClr val="0070C0"/>
                </a:solidFill>
              </a:ln>
              <a:noFill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67748" y="744910"/>
            <a:ext cx="10375640" cy="56745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8563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02464" y="2787588"/>
            <a:ext cx="14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34121" y="2787588"/>
            <a:ext cx="14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特征工程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44006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27296" y="4907865"/>
            <a:ext cx="142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总结回顾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748" y="395017"/>
            <a:ext cx="10375640" cy="3491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方案</a:t>
            </a:r>
            <a:endParaRPr lang="zh-TW" altLang="en-US" dirty="0">
              <a:solidFill>
                <a:sysClr val="windowText" lastClr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1852282" y="1772129"/>
            <a:ext cx="974272" cy="974272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37178" y="1523346"/>
            <a:ext cx="1628580" cy="1950098"/>
          </a:xfrm>
          <a:prstGeom prst="rect">
            <a:avLst/>
          </a:prstGeom>
          <a:solidFill>
            <a:srgbClr val="CCE8FF">
              <a:alpha val="50000"/>
            </a:srgbClr>
          </a:solidFill>
          <a:ln>
            <a:solidFill>
              <a:srgbClr val="00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: 圓角 38"/>
          <p:cNvSpPr/>
          <p:nvPr/>
        </p:nvSpPr>
        <p:spPr>
          <a:xfrm>
            <a:off x="3954780" y="1772129"/>
            <a:ext cx="974272" cy="974272"/>
          </a:xfrm>
          <a:prstGeom prst="roundRect">
            <a:avLst/>
          </a:prstGeom>
          <a:solidFill>
            <a:srgbClr val="00C0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6057278" y="1772129"/>
            <a:ext cx="974272" cy="974272"/>
          </a:xfrm>
          <a:prstGeom prst="roundRect">
            <a:avLst/>
          </a:prstGeom>
          <a:solidFill>
            <a:srgbClr val="FF5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: 圓角 40"/>
          <p:cNvSpPr/>
          <p:nvPr/>
        </p:nvSpPr>
        <p:spPr>
          <a:xfrm>
            <a:off x="8159776" y="1772129"/>
            <a:ext cx="974272" cy="974272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: 圓角 41"/>
          <p:cNvSpPr/>
          <p:nvPr/>
        </p:nvSpPr>
        <p:spPr>
          <a:xfrm>
            <a:off x="1842369" y="3857363"/>
            <a:ext cx="974272" cy="974272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2597" y="926774"/>
            <a:ext cx="9138703" cy="354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基線</a:t>
            </a:r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&gt; </a:t>
            </a:r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方案</a:t>
            </a:r>
            <a:endParaRPr lang="zh-TW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79585" y="59903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个项目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5" name="矩形: 圓角 44"/>
          <p:cNvSpPr/>
          <p:nvPr/>
        </p:nvSpPr>
        <p:spPr>
          <a:xfrm>
            <a:off x="979585" y="434472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6" name="矩形: 圓角 45"/>
          <p:cNvSpPr/>
          <p:nvPr/>
        </p:nvSpPr>
        <p:spPr>
          <a:xfrm>
            <a:off x="1353145" y="958126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71" y="364859"/>
            <a:ext cx="1637917" cy="40947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02299" y="5990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已选中一项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数据划分保持线上线下一致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完善的特征工程业务可解释性强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模型融合让结果更加精准和稳定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初赛           第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名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复赛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榜     第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名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复赛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榜     第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536262" y="3737980"/>
            <a:ext cx="3864788" cy="1100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稳定的算法</a:t>
            </a:r>
            <a:endParaRPr lang="en-US" altLang="zh-CN" sz="2800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才是好算法！</a:t>
            </a:r>
          </a:p>
        </p:txBody>
      </p:sp>
      <p:sp>
        <p:nvSpPr>
          <p:cNvPr id="8" name="六邊形 7"/>
          <p:cNvSpPr/>
          <p:nvPr/>
        </p:nvSpPr>
        <p:spPr>
          <a:xfrm>
            <a:off x="855075" y="372676"/>
            <a:ext cx="2074737" cy="602332"/>
          </a:xfrm>
          <a:prstGeom prst="hexagon">
            <a:avLst/>
          </a:prstGeom>
          <a:solidFill>
            <a:srgbClr val="FF6699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总结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543854"/>
            <a:ext cx="12192000" cy="8800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感谢各位专家领导聆听我们的答辩！</a:t>
            </a:r>
            <a:endParaRPr lang="en-US" altLang="zh-CN" sz="3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1155" y="2403712"/>
            <a:ext cx="12192000" cy="880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4543" y="3548150"/>
            <a:ext cx="12192000" cy="880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1155" y="4692588"/>
            <a:ext cx="12192000" cy="880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2448053"/>
            <a:ext cx="12192000" cy="880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感谢</a:t>
            </a:r>
            <a:r>
              <a:rPr lang="en-US" altLang="zh-CN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CCF</a:t>
            </a:r>
            <a:r>
              <a:rPr lang="zh-CN" altLang="en-US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和天池提供平台让我们学习！</a:t>
            </a: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348350"/>
            <a:ext cx="12192000" cy="880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感谢指导老师王国胤教授的指导！</a:t>
            </a:r>
            <a:endParaRPr lang="en-US" altLang="zh-CN" sz="3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0" y="4254511"/>
            <a:ext cx="12192000" cy="880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感谢各位队友的不懈努力！</a:t>
            </a: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08894" y="1619988"/>
            <a:ext cx="1500996" cy="7159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用户</a:t>
            </a:r>
          </a:p>
        </p:txBody>
      </p:sp>
      <p:sp>
        <p:nvSpPr>
          <p:cNvPr id="5" name="椭圆 4"/>
          <p:cNvSpPr/>
          <p:nvPr/>
        </p:nvSpPr>
        <p:spPr>
          <a:xfrm>
            <a:off x="2752063" y="1619988"/>
            <a:ext cx="1564256" cy="7159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商家</a:t>
            </a:r>
          </a:p>
        </p:txBody>
      </p:sp>
      <p:sp>
        <p:nvSpPr>
          <p:cNvPr id="6" name="椭圆 5"/>
          <p:cNvSpPr/>
          <p:nvPr/>
        </p:nvSpPr>
        <p:spPr>
          <a:xfrm>
            <a:off x="4452741" y="1637240"/>
            <a:ext cx="1500996" cy="7159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优惠券</a:t>
            </a:r>
          </a:p>
        </p:txBody>
      </p:sp>
      <p:sp>
        <p:nvSpPr>
          <p:cNvPr id="7" name="椭圆 6"/>
          <p:cNvSpPr/>
          <p:nvPr/>
        </p:nvSpPr>
        <p:spPr>
          <a:xfrm>
            <a:off x="6092577" y="1637240"/>
            <a:ext cx="1500996" cy="7159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优惠率</a:t>
            </a:r>
          </a:p>
        </p:txBody>
      </p:sp>
      <p:sp>
        <p:nvSpPr>
          <p:cNvPr id="8" name="椭圆 7"/>
          <p:cNvSpPr/>
          <p:nvPr/>
        </p:nvSpPr>
        <p:spPr>
          <a:xfrm>
            <a:off x="7741840" y="1637240"/>
            <a:ext cx="1500996" cy="7159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距离</a:t>
            </a:r>
          </a:p>
        </p:txBody>
      </p:sp>
      <p:sp>
        <p:nvSpPr>
          <p:cNvPr id="9" name="椭圆 8"/>
          <p:cNvSpPr/>
          <p:nvPr/>
        </p:nvSpPr>
        <p:spPr>
          <a:xfrm>
            <a:off x="9370632" y="1637240"/>
            <a:ext cx="1500996" cy="7159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日期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72900" y="4218039"/>
            <a:ext cx="2286000" cy="556184"/>
          </a:xfrm>
          <a:prstGeom prst="roundRect">
            <a:avLst/>
          </a:prstGeom>
          <a:gradFill>
            <a:gsLst>
              <a:gs pos="0">
                <a:srgbClr val="00B050"/>
              </a:gs>
              <a:gs pos="2000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是否消费</a:t>
            </a:r>
          </a:p>
        </p:txBody>
      </p:sp>
      <p:sp>
        <p:nvSpPr>
          <p:cNvPr id="11" name="下箭头 10"/>
          <p:cNvSpPr/>
          <p:nvPr/>
        </p:nvSpPr>
        <p:spPr>
          <a:xfrm>
            <a:off x="5773585" y="2597860"/>
            <a:ext cx="484632" cy="795973"/>
          </a:xfrm>
          <a:prstGeom prst="downArrow">
            <a:avLst/>
          </a:prstGeom>
          <a:gradFill flip="none" rotWithShape="1">
            <a:gsLst>
              <a:gs pos="0">
                <a:srgbClr val="0070C0">
                  <a:lumMod val="98000"/>
                  <a:lumOff val="2000"/>
                </a:srgbClr>
              </a:gs>
              <a:gs pos="20000">
                <a:srgbClr val="0070C0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8113" y="5007074"/>
            <a:ext cx="6228928" cy="118926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分析用户</a:t>
            </a:r>
            <a:r>
              <a:rPr lang="zh-CN" altLang="en-US" sz="32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过去</a:t>
            </a:r>
            <a:r>
              <a:rPr lang="zh-CN" altLang="en-US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</a:t>
            </a:r>
            <a:r>
              <a:rPr lang="zh-CN" altLang="en-US" sz="32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当前</a:t>
            </a:r>
            <a:r>
              <a:rPr lang="zh-CN" altLang="en-US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状态信息，预测用户是否会在领券之后消费</a:t>
            </a:r>
          </a:p>
        </p:txBody>
      </p:sp>
      <p:sp>
        <p:nvSpPr>
          <p:cNvPr id="15" name="六邊形 14"/>
          <p:cNvSpPr/>
          <p:nvPr/>
        </p:nvSpPr>
        <p:spPr>
          <a:xfrm>
            <a:off x="855075" y="372676"/>
            <a:ext cx="2756344" cy="602332"/>
          </a:xfrm>
          <a:prstGeom prst="hexagon">
            <a:avLst/>
          </a:prstGeom>
          <a:solidFill>
            <a:srgbClr val="0099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3416" y="3134258"/>
            <a:ext cx="80496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?</a:t>
            </a:r>
            <a:endParaRPr lang="zh-TW" alt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45403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邊形 14"/>
          <p:cNvSpPr/>
          <p:nvPr/>
        </p:nvSpPr>
        <p:spPr>
          <a:xfrm>
            <a:off x="855075" y="372676"/>
            <a:ext cx="2756344" cy="602332"/>
          </a:xfrm>
          <a:prstGeom prst="hexagon">
            <a:avLst/>
          </a:prstGeom>
          <a:solidFill>
            <a:srgbClr val="0099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351" y="2532095"/>
            <a:ext cx="748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Q1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：如何划分数据集，样本如何表示？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2351" y="3766846"/>
            <a:ext cx="748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Q2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：如何全面的构建特征工程来表达样本？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2351" y="5001597"/>
            <a:ext cx="748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Q3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：评价方式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(AUC)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的本质？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98518" y="-1009650"/>
            <a:ext cx="6750566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1200" b="1" dirty="0">
                <a:ln w="28575">
                  <a:solidFill>
                    <a:srgbClr val="0070C0"/>
                  </a:solidFill>
                </a:ln>
                <a:noFill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？</a:t>
            </a:r>
            <a:endParaRPr lang="zh-TW" altLang="en-US" sz="51200" b="1" dirty="0">
              <a:ln w="28575">
                <a:solidFill>
                  <a:srgbClr val="0070C0"/>
                </a:solidFill>
              </a:ln>
              <a:noFill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800100" y="2276476"/>
            <a:ext cx="8572500" cy="3714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67748" y="744910"/>
            <a:ext cx="10375640" cy="56745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8563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问题分析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02464" y="2787588"/>
            <a:ext cx="147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数据准备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34121" y="2787588"/>
            <a:ext cx="142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特征工程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44006" y="2787588"/>
            <a:ext cx="140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模型设计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27296" y="4907865"/>
            <a:ext cx="142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总结回顾</a:t>
            </a:r>
            <a:endParaRPr lang="zh-TW" altLang="en-US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748" y="395017"/>
            <a:ext cx="10375640" cy="3491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方案</a:t>
            </a:r>
            <a:endParaRPr lang="zh-TW" altLang="en-US" dirty="0">
              <a:solidFill>
                <a:sysClr val="windowText" lastClr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1852282" y="1772129"/>
            <a:ext cx="974272" cy="974272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: 圓角 38"/>
          <p:cNvSpPr/>
          <p:nvPr/>
        </p:nvSpPr>
        <p:spPr>
          <a:xfrm>
            <a:off x="3954780" y="1772129"/>
            <a:ext cx="974272" cy="974272"/>
          </a:xfrm>
          <a:prstGeom prst="roundRect">
            <a:avLst/>
          </a:prstGeom>
          <a:solidFill>
            <a:srgbClr val="00C0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6057278" y="1772129"/>
            <a:ext cx="974272" cy="974272"/>
          </a:xfrm>
          <a:prstGeom prst="roundRect">
            <a:avLst/>
          </a:prstGeom>
          <a:solidFill>
            <a:srgbClr val="FF5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: 圓角 40"/>
          <p:cNvSpPr/>
          <p:nvPr/>
        </p:nvSpPr>
        <p:spPr>
          <a:xfrm>
            <a:off x="8159776" y="1772129"/>
            <a:ext cx="974272" cy="974272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: 圓角 41"/>
          <p:cNvSpPr/>
          <p:nvPr/>
        </p:nvSpPr>
        <p:spPr>
          <a:xfrm>
            <a:off x="1842369" y="3857363"/>
            <a:ext cx="974272" cy="974272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2597" y="926774"/>
            <a:ext cx="9138703" cy="354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基線</a:t>
            </a:r>
            <a:r>
              <a:rPr lang="en-US" altLang="zh-CN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&gt; </a:t>
            </a:r>
            <a:r>
              <a:rPr lang="zh-CN" altLang="en-US" sz="1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方案</a:t>
            </a:r>
            <a:endParaRPr lang="zh-TW" altLang="en-US" sz="1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79585" y="59903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个项目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5" name="矩形: 圓角 44"/>
          <p:cNvSpPr/>
          <p:nvPr/>
        </p:nvSpPr>
        <p:spPr>
          <a:xfrm>
            <a:off x="979585" y="434472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6" name="矩形: 圓角 45"/>
          <p:cNvSpPr/>
          <p:nvPr/>
        </p:nvSpPr>
        <p:spPr>
          <a:xfrm>
            <a:off x="1353145" y="958126"/>
            <a:ext cx="280315" cy="280315"/>
          </a:xfrm>
          <a:prstGeom prst="roundRect">
            <a:avLst/>
          </a:prstGeom>
          <a:solidFill>
            <a:srgbClr val="00C0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</a:t>
            </a:r>
            <a:endParaRPr lang="zh-TW" altLang="en-US" sz="1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71" y="364859"/>
            <a:ext cx="1637917" cy="40947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002299" y="5990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已选中一项</a:t>
            </a:r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27625" y="1523346"/>
            <a:ext cx="1628580" cy="1950098"/>
          </a:xfrm>
          <a:prstGeom prst="rect">
            <a:avLst/>
          </a:prstGeom>
          <a:solidFill>
            <a:srgbClr val="CCE8FF">
              <a:alpha val="50000"/>
            </a:srgbClr>
          </a:solidFill>
          <a:ln>
            <a:solidFill>
              <a:srgbClr val="00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邊形 49"/>
          <p:cNvSpPr/>
          <p:nvPr/>
        </p:nvSpPr>
        <p:spPr>
          <a:xfrm>
            <a:off x="855075" y="372676"/>
            <a:ext cx="2756344" cy="60233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数据探查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82147" y="1567543"/>
            <a:ext cx="6473830" cy="93306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用户线下消费和优惠券领取行为表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82147" y="3027823"/>
            <a:ext cx="6473830" cy="93306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用户线上行为和优惠券领取行为表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82147" y="4488103"/>
            <a:ext cx="6473830" cy="933061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用户</a:t>
            </a:r>
            <a:r>
              <a:rPr lang="en-US" altLang="zh-CN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O2O</a:t>
            </a:r>
            <a:r>
              <a:rPr lang="zh-CN" altLang="en-US" sz="28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线下优惠券使用预测样本表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4562" y="1788594"/>
            <a:ext cx="139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897" y="3240808"/>
            <a:ext cx="139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562" y="4693023"/>
            <a:ext cx="139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table3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7136" y="4531445"/>
            <a:ext cx="3434863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8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7532"/>
              </p:ext>
            </p:extLst>
          </p:nvPr>
        </p:nvGraphicFramePr>
        <p:xfrm>
          <a:off x="2761891" y="1166361"/>
          <a:ext cx="6286500" cy="493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7510733" y="4201063"/>
            <a:ext cx="563592" cy="1360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56695" y="4226943"/>
            <a:ext cx="563592" cy="1360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9691" y="4226943"/>
            <a:ext cx="563592" cy="1360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17147" y="3131388"/>
            <a:ext cx="741872" cy="2139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20045" y="4226943"/>
            <a:ext cx="563592" cy="1360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" name="六邊形 49"/>
          <p:cNvSpPr/>
          <p:nvPr/>
        </p:nvSpPr>
        <p:spPr>
          <a:xfrm>
            <a:off x="855075" y="372676"/>
            <a:ext cx="2756344" cy="60233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数据探查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0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630520"/>
              </p:ext>
            </p:extLst>
          </p:nvPr>
        </p:nvGraphicFramePr>
        <p:xfrm>
          <a:off x="1395097" y="1104900"/>
          <a:ext cx="9434512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6553200" y="4215440"/>
            <a:ext cx="267419" cy="74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02059" y="4672641"/>
            <a:ext cx="267419" cy="74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11305" y="4733026"/>
            <a:ext cx="267419" cy="74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8792" y="4957312"/>
            <a:ext cx="267419" cy="74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6279" y="5244860"/>
            <a:ext cx="267419" cy="74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邊形 49"/>
          <p:cNvSpPr/>
          <p:nvPr/>
        </p:nvSpPr>
        <p:spPr>
          <a:xfrm>
            <a:off x="855075" y="372676"/>
            <a:ext cx="2756344" cy="60233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perspectiveRight">
              <a:rot lat="0" lon="0" rev="0"/>
            </a:camera>
            <a:lightRig rig="threePt" dir="t"/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数据探查</a:t>
            </a:r>
            <a:endParaRPr lang="zh-TW" altLang="en-US" sz="32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33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 animBg="1"/>
      <p:bldP spid="9" grpId="0" animBg="1"/>
      <p:bldP spid="8" grpId="0" animBg="1"/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2216</Words>
  <Application>Microsoft Office PowerPoint</Application>
  <PresentationFormat>寬螢幕</PresentationFormat>
  <Paragraphs>491</Paragraphs>
  <Slides>31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Arila</vt:lpstr>
      <vt:lpstr>等线</vt:lpstr>
      <vt:lpstr>Microsoft YaHei</vt:lpstr>
      <vt:lpstr>Microsoft YaHei UI</vt:lpstr>
      <vt:lpstr>Microsoft YaHei UI Light</vt:lpstr>
      <vt:lpstr>宋体</vt:lpstr>
      <vt:lpstr>新細明體</vt:lpstr>
      <vt:lpstr>Arial</vt:lpstr>
      <vt:lpstr>Calibri</vt:lpstr>
      <vt:lpstr>Calibri Light</vt:lpstr>
      <vt:lpstr>Cambria Math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BRYAN</dc:creator>
  <cp:lastModifiedBy>Xryeh</cp:lastModifiedBy>
  <cp:revision>883</cp:revision>
  <dcterms:created xsi:type="dcterms:W3CDTF">2016-12-16T13:23:18Z</dcterms:created>
  <dcterms:modified xsi:type="dcterms:W3CDTF">2016-12-22T12:18:08Z</dcterms:modified>
</cp:coreProperties>
</file>