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7" r:id="rId3"/>
    <p:sldId id="260" r:id="rId4"/>
    <p:sldId id="273" r:id="rId5"/>
    <p:sldId id="265" r:id="rId6"/>
    <p:sldId id="274" r:id="rId7"/>
    <p:sldId id="278" r:id="rId8"/>
    <p:sldId id="279" r:id="rId9"/>
    <p:sldId id="280" r:id="rId10"/>
    <p:sldId id="262" r:id="rId11"/>
    <p:sldId id="281" r:id="rId12"/>
    <p:sldId id="282" r:id="rId13"/>
    <p:sldId id="283" r:id="rId14"/>
    <p:sldId id="298" r:id="rId15"/>
    <p:sldId id="286" r:id="rId16"/>
    <p:sldId id="285" r:id="rId17"/>
    <p:sldId id="287" r:id="rId18"/>
    <p:sldId id="289" r:id="rId19"/>
    <p:sldId id="290" r:id="rId20"/>
    <p:sldId id="291" r:id="rId21"/>
    <p:sldId id="269" r:id="rId22"/>
    <p:sldId id="294" r:id="rId23"/>
    <p:sldId id="292" r:id="rId24"/>
    <p:sldId id="295" r:id="rId25"/>
    <p:sldId id="297" r:id="rId26"/>
    <p:sldId id="300" r:id="rId2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4">
          <p15:clr>
            <a:srgbClr val="A4A3A4"/>
          </p15:clr>
        </p15:guide>
        <p15:guide id="2" orient="horz" pos="2436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4332">
          <p15:clr>
            <a:srgbClr val="A4A3A4"/>
          </p15:clr>
        </p15:guide>
        <p15:guide id="5" pos="1429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453"/>
    <a:srgbClr val="05AFC8"/>
    <a:srgbClr val="FFC000"/>
    <a:srgbClr val="3C3C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 autoAdjust="0"/>
    <p:restoredTop sz="94599" autoAdjust="0"/>
  </p:normalViewPr>
  <p:slideViewPr>
    <p:cSldViewPr snapToObjects="1">
      <p:cViewPr varScale="1">
        <p:scale>
          <a:sx n="92" d="100"/>
          <a:sy n="92" d="100"/>
        </p:scale>
        <p:origin x="756" y="108"/>
      </p:cViewPr>
      <p:guideLst>
        <p:guide orient="horz" pos="804"/>
        <p:guide orient="horz" pos="2436"/>
        <p:guide orient="horz" pos="1620"/>
        <p:guide pos="4332"/>
        <p:guide pos="142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58044135697609"/>
          <c:y val="8.1913720284288102E-2"/>
          <c:w val="0.50839117286047819"/>
          <c:h val="0.8361725594314237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比例</c:v>
                </c:pt>
              </c:strCache>
            </c:strRef>
          </c:tx>
          <c:spPr>
            <a:solidFill>
              <a:srgbClr val="E9645F"/>
            </a:solidFill>
            <a:ln>
              <a:noFill/>
            </a:ln>
          </c:spPr>
          <c:dPt>
            <c:idx val="0"/>
            <c:bubble3D val="0"/>
            <c:spPr>
              <a:solidFill>
                <a:srgbClr val="E9645F"/>
              </a:solidFill>
              <a:ln w="19050"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 formatCode="0%">
                  <c:v>0.45</c:v>
                </c:pt>
                <c:pt idx="1">
                  <c:v>0.55000000000000004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222167598147755"/>
          <c:y val="4.4680211064157149E-2"/>
          <c:w val="0.53102906884095036"/>
          <c:h val="0.873406068651554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比例</c:v>
                </c:pt>
              </c:strCache>
            </c:strRef>
          </c:tx>
          <c:spPr>
            <a:solidFill>
              <a:srgbClr val="E9645F"/>
            </a:solidFill>
            <a:ln>
              <a:noFill/>
            </a:ln>
          </c:spPr>
          <c:dPt>
            <c:idx val="0"/>
            <c:bubble3D val="0"/>
            <c:spPr>
              <a:solidFill>
                <a:srgbClr val="E9645F"/>
              </a:solidFill>
              <a:ln w="19050"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 formatCode="0%">
                  <c:v>0.3</c:v>
                </c:pt>
                <c:pt idx="1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比例</c:v>
                </c:pt>
              </c:strCache>
            </c:strRef>
          </c:tx>
          <c:spPr>
            <a:solidFill>
              <a:srgbClr val="E9645F"/>
            </a:solidFill>
            <a:ln>
              <a:noFill/>
            </a:ln>
          </c:spPr>
          <c:dPt>
            <c:idx val="0"/>
            <c:bubble3D val="0"/>
            <c:spPr>
              <a:solidFill>
                <a:srgbClr val="E9645F"/>
              </a:solidFill>
              <a:ln w="19050"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 formatCode="0%">
                  <c:v>0.15</c:v>
                </c:pt>
                <c:pt idx="1">
                  <c:v>0.45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1D8AC1"/>
            </a:solidFill>
          </c:spPr>
          <c:dPt>
            <c:idx val="0"/>
            <c:bubble3D val="0"/>
            <c:spPr>
              <a:solidFill>
                <a:srgbClr val="FA4453"/>
              </a:solidFill>
              <a:effectLst>
                <a:innerShdw blurRad="63500" dist="50800" dir="2700000">
                  <a:prstClr val="black">
                    <a:alpha val="10000"/>
                  </a:prstClr>
                </a:innerShdw>
              </a:effectLst>
            </c:spPr>
          </c:dPt>
          <c:dPt>
            <c:idx val="1"/>
            <c:bubble3D val="0"/>
            <c:spPr>
              <a:solidFill>
                <a:srgbClr val="05AFC8"/>
              </a:solidFill>
              <a:effectLst>
                <a:innerShdw blurRad="63500" dist="50800" dir="13500000">
                  <a:prstClr val="black">
                    <a:alpha val="10000"/>
                  </a:prstClr>
                </a:innerShdw>
              </a:effectLst>
            </c:spPr>
          </c:dPt>
          <c:dLbls>
            <c:dLbl>
              <c:idx val="0"/>
              <c:layout>
                <c:manualLayout>
                  <c:x val="0.15946769803355201"/>
                  <c:y val="0.29381214448840798"/>
                </c:manualLayout>
              </c:layout>
              <c:spPr/>
              <c:txPr>
                <a:bodyPr/>
                <a:lstStyle/>
                <a:p>
                  <a:pPr>
                    <a:defRPr sz="2800" b="1">
                      <a:solidFill>
                        <a:schemeClr val="accent2"/>
                      </a:solidFill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14055197570640299"/>
                  <c:y val="-0.24978980648163904"/>
                </c:manualLayout>
              </c:layout>
              <c:spPr/>
              <c:txPr>
                <a:bodyPr/>
                <a:lstStyle/>
                <a:p>
                  <a:pPr>
                    <a:defRPr sz="2800" b="1">
                      <a:solidFill>
                        <a:srgbClr val="404040"/>
                      </a:solidFill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>
                    <a:solidFill>
                      <a:schemeClr val="accent2"/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28575">
                  <a:solidFill>
                    <a:schemeClr val="accent2">
                      <a:lumMod val="75000"/>
                    </a:schemeClr>
                  </a:solidFill>
                </a:ln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0.60000000000000009</c:v>
                </c:pt>
                <c:pt idx="1">
                  <c:v>0.4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BE0DC-59D1-4492-A759-9B7E7B780E9C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336F0-A849-4C36-B24A-3009716B1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28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336F0-A849-4C36-B24A-3009716B13C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958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336F0-A849-4C36-B24A-3009716B13C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337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E4CA6-4D40-4370-8D93-DA5309A0219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583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963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075"/>
          <a:stretch/>
        </p:blipFill>
        <p:spPr>
          <a:xfrm>
            <a:off x="0" y="0"/>
            <a:ext cx="914440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543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1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1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6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72008" y="-20538"/>
            <a:ext cx="9252520" cy="22837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TextBox 53"/>
          <p:cNvSpPr txBox="1"/>
          <p:nvPr/>
        </p:nvSpPr>
        <p:spPr bwMode="auto">
          <a:xfrm>
            <a:off x="957198" y="2496153"/>
            <a:ext cx="720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600" b="1" spc="225" dirty="0" smtClean="0">
                <a:latin typeface="微软雅黑" pitchFamily="34" charset="-122"/>
                <a:ea typeface="微软雅黑" pitchFamily="34" charset="-122"/>
              </a:rPr>
              <a:t>O2O</a:t>
            </a:r>
            <a:r>
              <a:rPr lang="zh-CN" altLang="en-US" sz="3600" b="1" spc="225" dirty="0" smtClean="0">
                <a:latin typeface="微软雅黑" pitchFamily="34" charset="-122"/>
                <a:ea typeface="微软雅黑" pitchFamily="34" charset="-122"/>
              </a:rPr>
              <a:t>优惠券使用预测</a:t>
            </a:r>
            <a:endParaRPr lang="zh-CN" altLang="en-US" sz="3600" b="1" spc="225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041818" y="3142483"/>
            <a:ext cx="1048684" cy="442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spc="75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杨 </a:t>
            </a:r>
            <a:r>
              <a:rPr lang="en-US" altLang="zh-CN" b="1" spc="75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 </a:t>
            </a:r>
            <a:r>
              <a:rPr lang="en-US" altLang="zh-CN" b="1" spc="75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 </a:t>
            </a:r>
            <a:r>
              <a:rPr lang="zh-CN" altLang="en-US" b="1" spc="75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阳</a:t>
            </a:r>
            <a:endParaRPr lang="en-US" altLang="zh-CN" b="1" spc="75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19414" y="1778562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7345915" y="4515966"/>
            <a:ext cx="1624163" cy="377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spc="75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2016</a:t>
            </a:r>
            <a:r>
              <a:rPr lang="zh-CN" altLang="en-US" sz="1400" spc="75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年</a:t>
            </a:r>
            <a:r>
              <a:rPr lang="en-US" altLang="zh-CN" sz="1400" spc="75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12</a:t>
            </a:r>
            <a:r>
              <a:rPr lang="zh-CN" altLang="en-US" sz="1400" spc="75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月</a:t>
            </a:r>
            <a:r>
              <a:rPr lang="en-US" altLang="zh-CN" sz="1400" spc="75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24</a:t>
            </a:r>
            <a:r>
              <a:rPr lang="zh-CN" altLang="en-US" sz="1400" spc="75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号</a:t>
            </a:r>
            <a:endParaRPr lang="en-US" altLang="zh-CN" sz="1400" spc="75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498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74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29486" y="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5400000">
            <a:off x="5020837" y="860349"/>
            <a:ext cx="5328595" cy="3134774"/>
          </a:xfrm>
          <a:prstGeom prst="flowChartMerge">
            <a:avLst/>
          </a:prstGeom>
          <a:solidFill>
            <a:srgbClr val="FFC000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5400000">
            <a:off x="5380875" y="1059583"/>
            <a:ext cx="4608512" cy="273630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601894" y="1919905"/>
            <a:ext cx="1296142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2</a:t>
            </a:r>
            <a:endParaRPr lang="zh-CN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44" name="流程图: 合并 43"/>
          <p:cNvSpPr/>
          <p:nvPr/>
        </p:nvSpPr>
        <p:spPr>
          <a:xfrm rot="16200000">
            <a:off x="2699793" y="2283719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53615" y="2166124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特征提取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348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3644" y="241369"/>
            <a:ext cx="284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特征提取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流程图: 合并 30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9" name="组合 68"/>
          <p:cNvGrpSpPr/>
          <p:nvPr/>
        </p:nvGrpSpPr>
        <p:grpSpPr>
          <a:xfrm>
            <a:off x="828128" y="1046238"/>
            <a:ext cx="2313935" cy="3298092"/>
            <a:chOff x="794982" y="1433898"/>
            <a:chExt cx="3462474" cy="4729811"/>
          </a:xfrm>
          <a:solidFill>
            <a:schemeClr val="tx1"/>
          </a:solidFill>
        </p:grpSpPr>
        <p:sp>
          <p:nvSpPr>
            <p:cNvPr id="70" name="圆角矩形 69"/>
            <p:cNvSpPr/>
            <p:nvPr/>
          </p:nvSpPr>
          <p:spPr>
            <a:xfrm>
              <a:off x="1691383" y="5750753"/>
              <a:ext cx="1592826" cy="147485"/>
            </a:xfrm>
            <a:prstGeom prst="roundRect">
              <a:avLst>
                <a:gd name="adj" fmla="val 333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1691383" y="5470533"/>
              <a:ext cx="1592826" cy="147485"/>
            </a:xfrm>
            <a:prstGeom prst="roundRect">
              <a:avLst>
                <a:gd name="adj" fmla="val 333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1691383" y="5182938"/>
              <a:ext cx="1592826" cy="147485"/>
            </a:xfrm>
            <a:prstGeom prst="roundRect">
              <a:avLst>
                <a:gd name="adj" fmla="val 333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1691383" y="4917467"/>
              <a:ext cx="1592826" cy="147485"/>
            </a:xfrm>
            <a:prstGeom prst="roundRect">
              <a:avLst>
                <a:gd name="adj" fmla="val 333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1971602" y="6030973"/>
              <a:ext cx="1032387" cy="132736"/>
            </a:xfrm>
            <a:prstGeom prst="roundRect">
              <a:avLst>
                <a:gd name="adj" fmla="val 333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5" name="二十四角星 74"/>
            <p:cNvSpPr/>
            <p:nvPr/>
          </p:nvSpPr>
          <p:spPr>
            <a:xfrm>
              <a:off x="2762032" y="3037215"/>
              <a:ext cx="1371600" cy="1226305"/>
            </a:xfrm>
            <a:prstGeom prst="star24">
              <a:avLst>
                <a:gd name="adj" fmla="val 447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794982" y="2349746"/>
              <a:ext cx="1439858" cy="1439858"/>
              <a:chOff x="3793066" y="2438400"/>
              <a:chExt cx="2980266" cy="2980266"/>
            </a:xfrm>
            <a:grpFill/>
          </p:grpSpPr>
          <p:sp>
            <p:nvSpPr>
              <p:cNvPr id="100" name="形状 99"/>
              <p:cNvSpPr/>
              <p:nvPr/>
            </p:nvSpPr>
            <p:spPr>
              <a:xfrm>
                <a:off x="3793066" y="2438400"/>
                <a:ext cx="2980266" cy="2980266"/>
              </a:xfrm>
              <a:prstGeom prst="gear9">
                <a:avLst/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1" name="形状 4"/>
              <p:cNvSpPr/>
              <p:nvPr/>
            </p:nvSpPr>
            <p:spPr>
              <a:xfrm>
                <a:off x="4392232" y="3136513"/>
                <a:ext cx="1781934" cy="1531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9850" tIns="69850" rIns="69850" bIns="69850" numCol="1" spcCol="1270" anchor="ctr" anchorCtr="0">
                <a:noAutofit/>
              </a:bodyPr>
              <a:lstStyle/>
              <a:p>
                <a:pPr lvl="0" algn="ctr" defTabSz="2444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5500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77" name="任意多边形 76"/>
            <p:cNvSpPr/>
            <p:nvPr/>
          </p:nvSpPr>
          <p:spPr>
            <a:xfrm>
              <a:off x="1743707" y="3506283"/>
              <a:ext cx="832111" cy="832111"/>
            </a:xfrm>
            <a:custGeom>
              <a:avLst/>
              <a:gdLst>
                <a:gd name="connsiteX0" fmla="*/ 1589033 w 2123675"/>
                <a:gd name="connsiteY0" fmla="*/ 537873 h 2123675"/>
                <a:gd name="connsiteX1" fmla="*/ 1902347 w 2123675"/>
                <a:gd name="connsiteY1" fmla="*/ 443446 h 2123675"/>
                <a:gd name="connsiteX2" fmla="*/ 2017635 w 2123675"/>
                <a:gd name="connsiteY2" fmla="*/ 643130 h 2123675"/>
                <a:gd name="connsiteX3" fmla="*/ 1779202 w 2123675"/>
                <a:gd name="connsiteY3" fmla="*/ 867255 h 2123675"/>
                <a:gd name="connsiteX4" fmla="*/ 1779202 w 2123675"/>
                <a:gd name="connsiteY4" fmla="*/ 1256420 h 2123675"/>
                <a:gd name="connsiteX5" fmla="*/ 2017635 w 2123675"/>
                <a:gd name="connsiteY5" fmla="*/ 1480545 h 2123675"/>
                <a:gd name="connsiteX6" fmla="*/ 1902347 w 2123675"/>
                <a:gd name="connsiteY6" fmla="*/ 1680229 h 2123675"/>
                <a:gd name="connsiteX7" fmla="*/ 1589033 w 2123675"/>
                <a:gd name="connsiteY7" fmla="*/ 1585802 h 2123675"/>
                <a:gd name="connsiteX8" fmla="*/ 1252006 w 2123675"/>
                <a:gd name="connsiteY8" fmla="*/ 1780385 h 2123675"/>
                <a:gd name="connsiteX9" fmla="*/ 1177125 w 2123675"/>
                <a:gd name="connsiteY9" fmla="*/ 2098936 h 2123675"/>
                <a:gd name="connsiteX10" fmla="*/ 946550 w 2123675"/>
                <a:gd name="connsiteY10" fmla="*/ 2098936 h 2123675"/>
                <a:gd name="connsiteX11" fmla="*/ 871669 w 2123675"/>
                <a:gd name="connsiteY11" fmla="*/ 1780385 h 2123675"/>
                <a:gd name="connsiteX12" fmla="*/ 534642 w 2123675"/>
                <a:gd name="connsiteY12" fmla="*/ 1585802 h 2123675"/>
                <a:gd name="connsiteX13" fmla="*/ 221328 w 2123675"/>
                <a:gd name="connsiteY13" fmla="*/ 1680229 h 2123675"/>
                <a:gd name="connsiteX14" fmla="*/ 106040 w 2123675"/>
                <a:gd name="connsiteY14" fmla="*/ 1480545 h 2123675"/>
                <a:gd name="connsiteX15" fmla="*/ 344473 w 2123675"/>
                <a:gd name="connsiteY15" fmla="*/ 1256420 h 2123675"/>
                <a:gd name="connsiteX16" fmla="*/ 344473 w 2123675"/>
                <a:gd name="connsiteY16" fmla="*/ 867255 h 2123675"/>
                <a:gd name="connsiteX17" fmla="*/ 106040 w 2123675"/>
                <a:gd name="connsiteY17" fmla="*/ 643130 h 2123675"/>
                <a:gd name="connsiteX18" fmla="*/ 221328 w 2123675"/>
                <a:gd name="connsiteY18" fmla="*/ 443446 h 2123675"/>
                <a:gd name="connsiteX19" fmla="*/ 534642 w 2123675"/>
                <a:gd name="connsiteY19" fmla="*/ 537873 h 2123675"/>
                <a:gd name="connsiteX20" fmla="*/ 871669 w 2123675"/>
                <a:gd name="connsiteY20" fmla="*/ 343290 h 2123675"/>
                <a:gd name="connsiteX21" fmla="*/ 946550 w 2123675"/>
                <a:gd name="connsiteY21" fmla="*/ 24739 h 2123675"/>
                <a:gd name="connsiteX22" fmla="*/ 1177125 w 2123675"/>
                <a:gd name="connsiteY22" fmla="*/ 24739 h 2123675"/>
                <a:gd name="connsiteX23" fmla="*/ 1252006 w 2123675"/>
                <a:gd name="connsiteY23" fmla="*/ 343290 h 2123675"/>
                <a:gd name="connsiteX24" fmla="*/ 1589033 w 2123675"/>
                <a:gd name="connsiteY24" fmla="*/ 537873 h 2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23675" h="2123675">
                  <a:moveTo>
                    <a:pt x="1366897" y="537190"/>
                  </a:moveTo>
                  <a:lnTo>
                    <a:pt x="1594045" y="396507"/>
                  </a:lnTo>
                  <a:lnTo>
                    <a:pt x="1727168" y="529630"/>
                  </a:lnTo>
                  <a:lnTo>
                    <a:pt x="1586485" y="756778"/>
                  </a:lnTo>
                  <a:cubicBezTo>
                    <a:pt x="1640670" y="849967"/>
                    <a:pt x="1669056" y="955907"/>
                    <a:pt x="1668725" y="1063703"/>
                  </a:cubicBezTo>
                  <a:lnTo>
                    <a:pt x="1904134" y="1190078"/>
                  </a:lnTo>
                  <a:lnTo>
                    <a:pt x="1855408" y="1371927"/>
                  </a:lnTo>
                  <a:lnTo>
                    <a:pt x="1588350" y="1363666"/>
                  </a:lnTo>
                  <a:cubicBezTo>
                    <a:pt x="1534739" y="1457186"/>
                    <a:pt x="1457186" y="1534739"/>
                    <a:pt x="1363666" y="1588351"/>
                  </a:cubicBezTo>
                  <a:lnTo>
                    <a:pt x="1371926" y="1855408"/>
                  </a:lnTo>
                  <a:lnTo>
                    <a:pt x="1190078" y="1904134"/>
                  </a:lnTo>
                  <a:lnTo>
                    <a:pt x="1063703" y="1668725"/>
                  </a:lnTo>
                  <a:cubicBezTo>
                    <a:pt x="955907" y="1669057"/>
                    <a:pt x="849967" y="1640670"/>
                    <a:pt x="756778" y="1586485"/>
                  </a:cubicBezTo>
                  <a:lnTo>
                    <a:pt x="529630" y="1727168"/>
                  </a:lnTo>
                  <a:lnTo>
                    <a:pt x="396507" y="1594045"/>
                  </a:lnTo>
                  <a:lnTo>
                    <a:pt x="537190" y="1366897"/>
                  </a:lnTo>
                  <a:cubicBezTo>
                    <a:pt x="483005" y="1273708"/>
                    <a:pt x="454619" y="1167768"/>
                    <a:pt x="454950" y="1059972"/>
                  </a:cubicBezTo>
                  <a:lnTo>
                    <a:pt x="219541" y="933597"/>
                  </a:lnTo>
                  <a:lnTo>
                    <a:pt x="268267" y="751748"/>
                  </a:lnTo>
                  <a:lnTo>
                    <a:pt x="535325" y="760009"/>
                  </a:lnTo>
                  <a:cubicBezTo>
                    <a:pt x="588936" y="666489"/>
                    <a:pt x="666489" y="588936"/>
                    <a:pt x="760009" y="535324"/>
                  </a:cubicBezTo>
                  <a:lnTo>
                    <a:pt x="751749" y="268267"/>
                  </a:lnTo>
                  <a:lnTo>
                    <a:pt x="933597" y="219541"/>
                  </a:lnTo>
                  <a:lnTo>
                    <a:pt x="1059972" y="454950"/>
                  </a:lnTo>
                  <a:cubicBezTo>
                    <a:pt x="1167768" y="454618"/>
                    <a:pt x="1273708" y="483005"/>
                    <a:pt x="1366897" y="53719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1417" tIns="751417" rIns="751418" bIns="751418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7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8" name="任意多边形 77"/>
            <p:cNvSpPr/>
            <p:nvPr/>
          </p:nvSpPr>
          <p:spPr>
            <a:xfrm>
              <a:off x="3425345" y="2076578"/>
              <a:ext cx="832111" cy="832111"/>
            </a:xfrm>
            <a:custGeom>
              <a:avLst/>
              <a:gdLst>
                <a:gd name="connsiteX0" fmla="*/ 1589033 w 2123675"/>
                <a:gd name="connsiteY0" fmla="*/ 537873 h 2123675"/>
                <a:gd name="connsiteX1" fmla="*/ 1902347 w 2123675"/>
                <a:gd name="connsiteY1" fmla="*/ 443446 h 2123675"/>
                <a:gd name="connsiteX2" fmla="*/ 2017635 w 2123675"/>
                <a:gd name="connsiteY2" fmla="*/ 643130 h 2123675"/>
                <a:gd name="connsiteX3" fmla="*/ 1779202 w 2123675"/>
                <a:gd name="connsiteY3" fmla="*/ 867255 h 2123675"/>
                <a:gd name="connsiteX4" fmla="*/ 1779202 w 2123675"/>
                <a:gd name="connsiteY4" fmla="*/ 1256420 h 2123675"/>
                <a:gd name="connsiteX5" fmla="*/ 2017635 w 2123675"/>
                <a:gd name="connsiteY5" fmla="*/ 1480545 h 2123675"/>
                <a:gd name="connsiteX6" fmla="*/ 1902347 w 2123675"/>
                <a:gd name="connsiteY6" fmla="*/ 1680229 h 2123675"/>
                <a:gd name="connsiteX7" fmla="*/ 1589033 w 2123675"/>
                <a:gd name="connsiteY7" fmla="*/ 1585802 h 2123675"/>
                <a:gd name="connsiteX8" fmla="*/ 1252006 w 2123675"/>
                <a:gd name="connsiteY8" fmla="*/ 1780385 h 2123675"/>
                <a:gd name="connsiteX9" fmla="*/ 1177125 w 2123675"/>
                <a:gd name="connsiteY9" fmla="*/ 2098936 h 2123675"/>
                <a:gd name="connsiteX10" fmla="*/ 946550 w 2123675"/>
                <a:gd name="connsiteY10" fmla="*/ 2098936 h 2123675"/>
                <a:gd name="connsiteX11" fmla="*/ 871669 w 2123675"/>
                <a:gd name="connsiteY11" fmla="*/ 1780385 h 2123675"/>
                <a:gd name="connsiteX12" fmla="*/ 534642 w 2123675"/>
                <a:gd name="connsiteY12" fmla="*/ 1585802 h 2123675"/>
                <a:gd name="connsiteX13" fmla="*/ 221328 w 2123675"/>
                <a:gd name="connsiteY13" fmla="*/ 1680229 h 2123675"/>
                <a:gd name="connsiteX14" fmla="*/ 106040 w 2123675"/>
                <a:gd name="connsiteY14" fmla="*/ 1480545 h 2123675"/>
                <a:gd name="connsiteX15" fmla="*/ 344473 w 2123675"/>
                <a:gd name="connsiteY15" fmla="*/ 1256420 h 2123675"/>
                <a:gd name="connsiteX16" fmla="*/ 344473 w 2123675"/>
                <a:gd name="connsiteY16" fmla="*/ 867255 h 2123675"/>
                <a:gd name="connsiteX17" fmla="*/ 106040 w 2123675"/>
                <a:gd name="connsiteY17" fmla="*/ 643130 h 2123675"/>
                <a:gd name="connsiteX18" fmla="*/ 221328 w 2123675"/>
                <a:gd name="connsiteY18" fmla="*/ 443446 h 2123675"/>
                <a:gd name="connsiteX19" fmla="*/ 534642 w 2123675"/>
                <a:gd name="connsiteY19" fmla="*/ 537873 h 2123675"/>
                <a:gd name="connsiteX20" fmla="*/ 871669 w 2123675"/>
                <a:gd name="connsiteY20" fmla="*/ 343290 h 2123675"/>
                <a:gd name="connsiteX21" fmla="*/ 946550 w 2123675"/>
                <a:gd name="connsiteY21" fmla="*/ 24739 h 2123675"/>
                <a:gd name="connsiteX22" fmla="*/ 1177125 w 2123675"/>
                <a:gd name="connsiteY22" fmla="*/ 24739 h 2123675"/>
                <a:gd name="connsiteX23" fmla="*/ 1252006 w 2123675"/>
                <a:gd name="connsiteY23" fmla="*/ 343290 h 2123675"/>
                <a:gd name="connsiteX24" fmla="*/ 1589033 w 2123675"/>
                <a:gd name="connsiteY24" fmla="*/ 537873 h 2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23675" h="2123675">
                  <a:moveTo>
                    <a:pt x="1366897" y="537190"/>
                  </a:moveTo>
                  <a:lnTo>
                    <a:pt x="1594045" y="396507"/>
                  </a:lnTo>
                  <a:lnTo>
                    <a:pt x="1727168" y="529630"/>
                  </a:lnTo>
                  <a:lnTo>
                    <a:pt x="1586485" y="756778"/>
                  </a:lnTo>
                  <a:cubicBezTo>
                    <a:pt x="1640670" y="849967"/>
                    <a:pt x="1669056" y="955907"/>
                    <a:pt x="1668725" y="1063703"/>
                  </a:cubicBezTo>
                  <a:lnTo>
                    <a:pt x="1904134" y="1190078"/>
                  </a:lnTo>
                  <a:lnTo>
                    <a:pt x="1855408" y="1371927"/>
                  </a:lnTo>
                  <a:lnTo>
                    <a:pt x="1588350" y="1363666"/>
                  </a:lnTo>
                  <a:cubicBezTo>
                    <a:pt x="1534739" y="1457186"/>
                    <a:pt x="1457186" y="1534739"/>
                    <a:pt x="1363666" y="1588351"/>
                  </a:cubicBezTo>
                  <a:lnTo>
                    <a:pt x="1371926" y="1855408"/>
                  </a:lnTo>
                  <a:lnTo>
                    <a:pt x="1190078" y="1904134"/>
                  </a:lnTo>
                  <a:lnTo>
                    <a:pt x="1063703" y="1668725"/>
                  </a:lnTo>
                  <a:cubicBezTo>
                    <a:pt x="955907" y="1669057"/>
                    <a:pt x="849967" y="1640670"/>
                    <a:pt x="756778" y="1586485"/>
                  </a:cubicBezTo>
                  <a:lnTo>
                    <a:pt x="529630" y="1727168"/>
                  </a:lnTo>
                  <a:lnTo>
                    <a:pt x="396507" y="1594045"/>
                  </a:lnTo>
                  <a:lnTo>
                    <a:pt x="537190" y="1366897"/>
                  </a:lnTo>
                  <a:cubicBezTo>
                    <a:pt x="483005" y="1273708"/>
                    <a:pt x="454619" y="1167768"/>
                    <a:pt x="454950" y="1059972"/>
                  </a:cubicBezTo>
                  <a:lnTo>
                    <a:pt x="219541" y="933597"/>
                  </a:lnTo>
                  <a:lnTo>
                    <a:pt x="268267" y="751748"/>
                  </a:lnTo>
                  <a:lnTo>
                    <a:pt x="535325" y="760009"/>
                  </a:lnTo>
                  <a:cubicBezTo>
                    <a:pt x="588936" y="666489"/>
                    <a:pt x="666489" y="588936"/>
                    <a:pt x="760009" y="535324"/>
                  </a:cubicBezTo>
                  <a:lnTo>
                    <a:pt x="751749" y="268267"/>
                  </a:lnTo>
                  <a:lnTo>
                    <a:pt x="933597" y="219541"/>
                  </a:lnTo>
                  <a:lnTo>
                    <a:pt x="1059972" y="454950"/>
                  </a:lnTo>
                  <a:cubicBezTo>
                    <a:pt x="1167768" y="454618"/>
                    <a:pt x="1273708" y="483005"/>
                    <a:pt x="1366897" y="53719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1417" tIns="751417" rIns="751418" bIns="751418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7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1200744" y="4123291"/>
              <a:ext cx="832111" cy="832111"/>
            </a:xfrm>
            <a:custGeom>
              <a:avLst/>
              <a:gdLst>
                <a:gd name="connsiteX0" fmla="*/ 1589033 w 2123675"/>
                <a:gd name="connsiteY0" fmla="*/ 537873 h 2123675"/>
                <a:gd name="connsiteX1" fmla="*/ 1902347 w 2123675"/>
                <a:gd name="connsiteY1" fmla="*/ 443446 h 2123675"/>
                <a:gd name="connsiteX2" fmla="*/ 2017635 w 2123675"/>
                <a:gd name="connsiteY2" fmla="*/ 643130 h 2123675"/>
                <a:gd name="connsiteX3" fmla="*/ 1779202 w 2123675"/>
                <a:gd name="connsiteY3" fmla="*/ 867255 h 2123675"/>
                <a:gd name="connsiteX4" fmla="*/ 1779202 w 2123675"/>
                <a:gd name="connsiteY4" fmla="*/ 1256420 h 2123675"/>
                <a:gd name="connsiteX5" fmla="*/ 2017635 w 2123675"/>
                <a:gd name="connsiteY5" fmla="*/ 1480545 h 2123675"/>
                <a:gd name="connsiteX6" fmla="*/ 1902347 w 2123675"/>
                <a:gd name="connsiteY6" fmla="*/ 1680229 h 2123675"/>
                <a:gd name="connsiteX7" fmla="*/ 1589033 w 2123675"/>
                <a:gd name="connsiteY7" fmla="*/ 1585802 h 2123675"/>
                <a:gd name="connsiteX8" fmla="*/ 1252006 w 2123675"/>
                <a:gd name="connsiteY8" fmla="*/ 1780385 h 2123675"/>
                <a:gd name="connsiteX9" fmla="*/ 1177125 w 2123675"/>
                <a:gd name="connsiteY9" fmla="*/ 2098936 h 2123675"/>
                <a:gd name="connsiteX10" fmla="*/ 946550 w 2123675"/>
                <a:gd name="connsiteY10" fmla="*/ 2098936 h 2123675"/>
                <a:gd name="connsiteX11" fmla="*/ 871669 w 2123675"/>
                <a:gd name="connsiteY11" fmla="*/ 1780385 h 2123675"/>
                <a:gd name="connsiteX12" fmla="*/ 534642 w 2123675"/>
                <a:gd name="connsiteY12" fmla="*/ 1585802 h 2123675"/>
                <a:gd name="connsiteX13" fmla="*/ 221328 w 2123675"/>
                <a:gd name="connsiteY13" fmla="*/ 1680229 h 2123675"/>
                <a:gd name="connsiteX14" fmla="*/ 106040 w 2123675"/>
                <a:gd name="connsiteY14" fmla="*/ 1480545 h 2123675"/>
                <a:gd name="connsiteX15" fmla="*/ 344473 w 2123675"/>
                <a:gd name="connsiteY15" fmla="*/ 1256420 h 2123675"/>
                <a:gd name="connsiteX16" fmla="*/ 344473 w 2123675"/>
                <a:gd name="connsiteY16" fmla="*/ 867255 h 2123675"/>
                <a:gd name="connsiteX17" fmla="*/ 106040 w 2123675"/>
                <a:gd name="connsiteY17" fmla="*/ 643130 h 2123675"/>
                <a:gd name="connsiteX18" fmla="*/ 221328 w 2123675"/>
                <a:gd name="connsiteY18" fmla="*/ 443446 h 2123675"/>
                <a:gd name="connsiteX19" fmla="*/ 534642 w 2123675"/>
                <a:gd name="connsiteY19" fmla="*/ 537873 h 2123675"/>
                <a:gd name="connsiteX20" fmla="*/ 871669 w 2123675"/>
                <a:gd name="connsiteY20" fmla="*/ 343290 h 2123675"/>
                <a:gd name="connsiteX21" fmla="*/ 946550 w 2123675"/>
                <a:gd name="connsiteY21" fmla="*/ 24739 h 2123675"/>
                <a:gd name="connsiteX22" fmla="*/ 1177125 w 2123675"/>
                <a:gd name="connsiteY22" fmla="*/ 24739 h 2123675"/>
                <a:gd name="connsiteX23" fmla="*/ 1252006 w 2123675"/>
                <a:gd name="connsiteY23" fmla="*/ 343290 h 2123675"/>
                <a:gd name="connsiteX24" fmla="*/ 1589033 w 2123675"/>
                <a:gd name="connsiteY24" fmla="*/ 537873 h 2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23675" h="2123675">
                  <a:moveTo>
                    <a:pt x="1366897" y="537190"/>
                  </a:moveTo>
                  <a:lnTo>
                    <a:pt x="1594045" y="396507"/>
                  </a:lnTo>
                  <a:lnTo>
                    <a:pt x="1727168" y="529630"/>
                  </a:lnTo>
                  <a:lnTo>
                    <a:pt x="1586485" y="756778"/>
                  </a:lnTo>
                  <a:cubicBezTo>
                    <a:pt x="1640670" y="849967"/>
                    <a:pt x="1669056" y="955907"/>
                    <a:pt x="1668725" y="1063703"/>
                  </a:cubicBezTo>
                  <a:lnTo>
                    <a:pt x="1904134" y="1190078"/>
                  </a:lnTo>
                  <a:lnTo>
                    <a:pt x="1855408" y="1371927"/>
                  </a:lnTo>
                  <a:lnTo>
                    <a:pt x="1588350" y="1363666"/>
                  </a:lnTo>
                  <a:cubicBezTo>
                    <a:pt x="1534739" y="1457186"/>
                    <a:pt x="1457186" y="1534739"/>
                    <a:pt x="1363666" y="1588351"/>
                  </a:cubicBezTo>
                  <a:lnTo>
                    <a:pt x="1371926" y="1855408"/>
                  </a:lnTo>
                  <a:lnTo>
                    <a:pt x="1190078" y="1904134"/>
                  </a:lnTo>
                  <a:lnTo>
                    <a:pt x="1063703" y="1668725"/>
                  </a:lnTo>
                  <a:cubicBezTo>
                    <a:pt x="955907" y="1669057"/>
                    <a:pt x="849967" y="1640670"/>
                    <a:pt x="756778" y="1586485"/>
                  </a:cubicBezTo>
                  <a:lnTo>
                    <a:pt x="529630" y="1727168"/>
                  </a:lnTo>
                  <a:lnTo>
                    <a:pt x="396507" y="1594045"/>
                  </a:lnTo>
                  <a:lnTo>
                    <a:pt x="537190" y="1366897"/>
                  </a:lnTo>
                  <a:cubicBezTo>
                    <a:pt x="483005" y="1273708"/>
                    <a:pt x="454619" y="1167768"/>
                    <a:pt x="454950" y="1059972"/>
                  </a:cubicBezTo>
                  <a:lnTo>
                    <a:pt x="219541" y="933597"/>
                  </a:lnTo>
                  <a:lnTo>
                    <a:pt x="268267" y="751748"/>
                  </a:lnTo>
                  <a:lnTo>
                    <a:pt x="535325" y="760009"/>
                  </a:lnTo>
                  <a:cubicBezTo>
                    <a:pt x="588936" y="666489"/>
                    <a:pt x="666489" y="588936"/>
                    <a:pt x="760009" y="535324"/>
                  </a:cubicBezTo>
                  <a:lnTo>
                    <a:pt x="751749" y="268267"/>
                  </a:lnTo>
                  <a:lnTo>
                    <a:pt x="933597" y="219541"/>
                  </a:lnTo>
                  <a:lnTo>
                    <a:pt x="1059972" y="454950"/>
                  </a:lnTo>
                  <a:cubicBezTo>
                    <a:pt x="1167768" y="454618"/>
                    <a:pt x="1273708" y="483005"/>
                    <a:pt x="1366897" y="53719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1417" tIns="751417" rIns="751418" bIns="751418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7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2818797" y="4555779"/>
              <a:ext cx="290120" cy="2901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1" name="三十二角星 80"/>
            <p:cNvSpPr/>
            <p:nvPr/>
          </p:nvSpPr>
          <p:spPr>
            <a:xfrm>
              <a:off x="2074943" y="1487059"/>
              <a:ext cx="498585" cy="551269"/>
            </a:xfrm>
            <a:prstGeom prst="star32">
              <a:avLst>
                <a:gd name="adj" fmla="val 0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2" name="三十二角星 81"/>
            <p:cNvSpPr/>
            <p:nvPr/>
          </p:nvSpPr>
          <p:spPr>
            <a:xfrm>
              <a:off x="1288423" y="2007300"/>
              <a:ext cx="214446" cy="198273"/>
            </a:xfrm>
            <a:prstGeom prst="star32">
              <a:avLst>
                <a:gd name="adj" fmla="val 37455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3" name="三十二角星 82"/>
            <p:cNvSpPr/>
            <p:nvPr/>
          </p:nvSpPr>
          <p:spPr>
            <a:xfrm>
              <a:off x="3185460" y="4391690"/>
              <a:ext cx="271570" cy="262258"/>
            </a:xfrm>
            <a:prstGeom prst="star32">
              <a:avLst>
                <a:gd name="adj" fmla="val 30199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4" name="二十四角星 83"/>
            <p:cNvSpPr/>
            <p:nvPr/>
          </p:nvSpPr>
          <p:spPr>
            <a:xfrm>
              <a:off x="1238875" y="3710556"/>
              <a:ext cx="608162" cy="543737"/>
            </a:xfrm>
            <a:prstGeom prst="star24">
              <a:avLst>
                <a:gd name="adj" fmla="val 218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5" name="任意多边形 84"/>
            <p:cNvSpPr/>
            <p:nvPr/>
          </p:nvSpPr>
          <p:spPr>
            <a:xfrm>
              <a:off x="2832445" y="2407225"/>
              <a:ext cx="624585" cy="558422"/>
            </a:xfrm>
            <a:custGeom>
              <a:avLst/>
              <a:gdLst>
                <a:gd name="connsiteX0" fmla="*/ 701697 w 1371600"/>
                <a:gd name="connsiteY0" fmla="*/ 227769 h 1226305"/>
                <a:gd name="connsiteX1" fmla="*/ 687802 w 1371600"/>
                <a:gd name="connsiteY1" fmla="*/ 528625 h 1226305"/>
                <a:gd name="connsiteX2" fmla="*/ 587288 w 1371600"/>
                <a:gd name="connsiteY2" fmla="*/ 241236 h 1226305"/>
                <a:gd name="connsiteX3" fmla="*/ 660960 w 1371600"/>
                <a:gd name="connsiteY3" fmla="*/ 535055 h 1226305"/>
                <a:gd name="connsiteX4" fmla="*/ 480676 w 1371600"/>
                <a:gd name="connsiteY4" fmla="*/ 280718 h 1226305"/>
                <a:gd name="connsiteX5" fmla="*/ 636893 w 1371600"/>
                <a:gd name="connsiteY5" fmla="*/ 547478 h 1226305"/>
                <a:gd name="connsiteX6" fmla="*/ 389125 w 1371600"/>
                <a:gd name="connsiteY6" fmla="*/ 343525 h 1226305"/>
                <a:gd name="connsiteX7" fmla="*/ 617243 w 1371600"/>
                <a:gd name="connsiteY7" fmla="*/ 565047 h 1226305"/>
                <a:gd name="connsiteX8" fmla="*/ 318877 w 1371600"/>
                <a:gd name="connsiteY8" fmla="*/ 425378 h 1226305"/>
                <a:gd name="connsiteX9" fmla="*/ 603347 w 1371600"/>
                <a:gd name="connsiteY9" fmla="*/ 586564 h 1226305"/>
                <a:gd name="connsiteX10" fmla="*/ 274716 w 1371600"/>
                <a:gd name="connsiteY10" fmla="*/ 520696 h 1226305"/>
                <a:gd name="connsiteX11" fmla="*/ 596155 w 1371600"/>
                <a:gd name="connsiteY11" fmla="*/ 610563 h 1226305"/>
                <a:gd name="connsiteX12" fmla="*/ 259654 w 1371600"/>
                <a:gd name="connsiteY12" fmla="*/ 622986 h 1226305"/>
                <a:gd name="connsiteX13" fmla="*/ 596155 w 1371600"/>
                <a:gd name="connsiteY13" fmla="*/ 635409 h 1226305"/>
                <a:gd name="connsiteX14" fmla="*/ 274716 w 1371600"/>
                <a:gd name="connsiteY14" fmla="*/ 725276 h 1226305"/>
                <a:gd name="connsiteX15" fmla="*/ 603347 w 1371600"/>
                <a:gd name="connsiteY15" fmla="*/ 659408 h 1226305"/>
                <a:gd name="connsiteX16" fmla="*/ 318877 w 1371600"/>
                <a:gd name="connsiteY16" fmla="*/ 820595 h 1226305"/>
                <a:gd name="connsiteX17" fmla="*/ 617243 w 1371600"/>
                <a:gd name="connsiteY17" fmla="*/ 680925 h 1226305"/>
                <a:gd name="connsiteX18" fmla="*/ 389125 w 1371600"/>
                <a:gd name="connsiteY18" fmla="*/ 902447 h 1226305"/>
                <a:gd name="connsiteX19" fmla="*/ 636893 w 1371600"/>
                <a:gd name="connsiteY19" fmla="*/ 698494 h 1226305"/>
                <a:gd name="connsiteX20" fmla="*/ 480676 w 1371600"/>
                <a:gd name="connsiteY20" fmla="*/ 965254 h 1226305"/>
                <a:gd name="connsiteX21" fmla="*/ 660960 w 1371600"/>
                <a:gd name="connsiteY21" fmla="*/ 710917 h 1226305"/>
                <a:gd name="connsiteX22" fmla="*/ 587288 w 1371600"/>
                <a:gd name="connsiteY22" fmla="*/ 1004736 h 1226305"/>
                <a:gd name="connsiteX23" fmla="*/ 687802 w 1371600"/>
                <a:gd name="connsiteY23" fmla="*/ 717347 h 1226305"/>
                <a:gd name="connsiteX24" fmla="*/ 701697 w 1371600"/>
                <a:gd name="connsiteY24" fmla="*/ 1018203 h 1226305"/>
                <a:gd name="connsiteX25" fmla="*/ 715592 w 1371600"/>
                <a:gd name="connsiteY25" fmla="*/ 717347 h 1226305"/>
                <a:gd name="connsiteX26" fmla="*/ 816106 w 1371600"/>
                <a:gd name="connsiteY26" fmla="*/ 1004736 h 1226305"/>
                <a:gd name="connsiteX27" fmla="*/ 742434 w 1371600"/>
                <a:gd name="connsiteY27" fmla="*/ 710917 h 1226305"/>
                <a:gd name="connsiteX28" fmla="*/ 922719 w 1371600"/>
                <a:gd name="connsiteY28" fmla="*/ 965254 h 1226305"/>
                <a:gd name="connsiteX29" fmla="*/ 766501 w 1371600"/>
                <a:gd name="connsiteY29" fmla="*/ 698494 h 1226305"/>
                <a:gd name="connsiteX30" fmla="*/ 1014269 w 1371600"/>
                <a:gd name="connsiteY30" fmla="*/ 902447 h 1226305"/>
                <a:gd name="connsiteX31" fmla="*/ 786151 w 1371600"/>
                <a:gd name="connsiteY31" fmla="*/ 680925 h 1226305"/>
                <a:gd name="connsiteX32" fmla="*/ 1084517 w 1371600"/>
                <a:gd name="connsiteY32" fmla="*/ 820595 h 1226305"/>
                <a:gd name="connsiteX33" fmla="*/ 800047 w 1371600"/>
                <a:gd name="connsiteY33" fmla="*/ 659408 h 1226305"/>
                <a:gd name="connsiteX34" fmla="*/ 1128678 w 1371600"/>
                <a:gd name="connsiteY34" fmla="*/ 725276 h 1226305"/>
                <a:gd name="connsiteX35" fmla="*/ 807239 w 1371600"/>
                <a:gd name="connsiteY35" fmla="*/ 635409 h 1226305"/>
                <a:gd name="connsiteX36" fmla="*/ 1143740 w 1371600"/>
                <a:gd name="connsiteY36" fmla="*/ 622986 h 1226305"/>
                <a:gd name="connsiteX37" fmla="*/ 807239 w 1371600"/>
                <a:gd name="connsiteY37" fmla="*/ 610563 h 1226305"/>
                <a:gd name="connsiteX38" fmla="*/ 1128678 w 1371600"/>
                <a:gd name="connsiteY38" fmla="*/ 520696 h 1226305"/>
                <a:gd name="connsiteX39" fmla="*/ 800047 w 1371600"/>
                <a:gd name="connsiteY39" fmla="*/ 586564 h 1226305"/>
                <a:gd name="connsiteX40" fmla="*/ 1084517 w 1371600"/>
                <a:gd name="connsiteY40" fmla="*/ 425378 h 1226305"/>
                <a:gd name="connsiteX41" fmla="*/ 786151 w 1371600"/>
                <a:gd name="connsiteY41" fmla="*/ 565047 h 1226305"/>
                <a:gd name="connsiteX42" fmla="*/ 1014269 w 1371600"/>
                <a:gd name="connsiteY42" fmla="*/ 343525 h 1226305"/>
                <a:gd name="connsiteX43" fmla="*/ 766501 w 1371600"/>
                <a:gd name="connsiteY43" fmla="*/ 547478 h 1226305"/>
                <a:gd name="connsiteX44" fmla="*/ 922719 w 1371600"/>
                <a:gd name="connsiteY44" fmla="*/ 280718 h 1226305"/>
                <a:gd name="connsiteX45" fmla="*/ 742434 w 1371600"/>
                <a:gd name="connsiteY45" fmla="*/ 535055 h 1226305"/>
                <a:gd name="connsiteX46" fmla="*/ 816106 w 1371600"/>
                <a:gd name="connsiteY46" fmla="*/ 241236 h 1226305"/>
                <a:gd name="connsiteX47" fmla="*/ 715592 w 1371600"/>
                <a:gd name="connsiteY47" fmla="*/ 528625 h 1226305"/>
                <a:gd name="connsiteX48" fmla="*/ 685800 w 1371600"/>
                <a:gd name="connsiteY48" fmla="*/ 0 h 1226305"/>
                <a:gd name="connsiteX49" fmla="*/ 750784 w 1371600"/>
                <a:gd name="connsiteY49" fmla="*/ 171851 h 1226305"/>
                <a:gd name="connsiteX50" fmla="*/ 863298 w 1371600"/>
                <a:gd name="connsiteY50" fmla="*/ 20893 h 1226305"/>
                <a:gd name="connsiteX51" fmla="*/ 876317 w 1371600"/>
                <a:gd name="connsiteY51" fmla="*/ 201922 h 1226305"/>
                <a:gd name="connsiteX52" fmla="*/ 1028700 w 1371600"/>
                <a:gd name="connsiteY52" fmla="*/ 82147 h 1226305"/>
                <a:gd name="connsiteX53" fmla="*/ 988871 w 1371600"/>
                <a:gd name="connsiteY53" fmla="*/ 260023 h 1226305"/>
                <a:gd name="connsiteX54" fmla="*/ 1170734 w 1371600"/>
                <a:gd name="connsiteY54" fmla="*/ 179588 h 1226305"/>
                <a:gd name="connsiteX55" fmla="*/ 1080769 w 1371600"/>
                <a:gd name="connsiteY55" fmla="*/ 342186 h 1226305"/>
                <a:gd name="connsiteX56" fmla="*/ 1279720 w 1371600"/>
                <a:gd name="connsiteY56" fmla="*/ 306576 h 1226305"/>
                <a:gd name="connsiteX57" fmla="*/ 1145753 w 1371600"/>
                <a:gd name="connsiteY57" fmla="*/ 442817 h 1226305"/>
                <a:gd name="connsiteX58" fmla="*/ 1348232 w 1371600"/>
                <a:gd name="connsiteY58" fmla="*/ 454457 h 1226305"/>
                <a:gd name="connsiteX59" fmla="*/ 1179388 w 1371600"/>
                <a:gd name="connsiteY59" fmla="*/ 555052 h 1226305"/>
                <a:gd name="connsiteX60" fmla="*/ 1371600 w 1371600"/>
                <a:gd name="connsiteY60" fmla="*/ 613153 h 1226305"/>
                <a:gd name="connsiteX61" fmla="*/ 1179388 w 1371600"/>
                <a:gd name="connsiteY61" fmla="*/ 671253 h 1226305"/>
                <a:gd name="connsiteX62" fmla="*/ 1348232 w 1371600"/>
                <a:gd name="connsiteY62" fmla="*/ 771848 h 1226305"/>
                <a:gd name="connsiteX63" fmla="*/ 1145753 w 1371600"/>
                <a:gd name="connsiteY63" fmla="*/ 783488 h 1226305"/>
                <a:gd name="connsiteX64" fmla="*/ 1279720 w 1371600"/>
                <a:gd name="connsiteY64" fmla="*/ 919729 h 1226305"/>
                <a:gd name="connsiteX65" fmla="*/ 1080769 w 1371600"/>
                <a:gd name="connsiteY65" fmla="*/ 884119 h 1226305"/>
                <a:gd name="connsiteX66" fmla="*/ 1170734 w 1371600"/>
                <a:gd name="connsiteY66" fmla="*/ 1046717 h 1226305"/>
                <a:gd name="connsiteX67" fmla="*/ 988871 w 1371600"/>
                <a:gd name="connsiteY67" fmla="*/ 966282 h 1226305"/>
                <a:gd name="connsiteX68" fmla="*/ 1028700 w 1371600"/>
                <a:gd name="connsiteY68" fmla="*/ 1144158 h 1226305"/>
                <a:gd name="connsiteX69" fmla="*/ 876317 w 1371600"/>
                <a:gd name="connsiteY69" fmla="*/ 1024383 h 1226305"/>
                <a:gd name="connsiteX70" fmla="*/ 863298 w 1371600"/>
                <a:gd name="connsiteY70" fmla="*/ 1205412 h 1226305"/>
                <a:gd name="connsiteX71" fmla="*/ 750784 w 1371600"/>
                <a:gd name="connsiteY71" fmla="*/ 1054454 h 1226305"/>
                <a:gd name="connsiteX72" fmla="*/ 685800 w 1371600"/>
                <a:gd name="connsiteY72" fmla="*/ 1226305 h 1226305"/>
                <a:gd name="connsiteX73" fmla="*/ 620816 w 1371600"/>
                <a:gd name="connsiteY73" fmla="*/ 1054454 h 1226305"/>
                <a:gd name="connsiteX74" fmla="*/ 508302 w 1371600"/>
                <a:gd name="connsiteY74" fmla="*/ 1205412 h 1226305"/>
                <a:gd name="connsiteX75" fmla="*/ 495283 w 1371600"/>
                <a:gd name="connsiteY75" fmla="*/ 1024383 h 1226305"/>
                <a:gd name="connsiteX76" fmla="*/ 342900 w 1371600"/>
                <a:gd name="connsiteY76" fmla="*/ 1144158 h 1226305"/>
                <a:gd name="connsiteX77" fmla="*/ 382729 w 1371600"/>
                <a:gd name="connsiteY77" fmla="*/ 966282 h 1226305"/>
                <a:gd name="connsiteX78" fmla="*/ 200866 w 1371600"/>
                <a:gd name="connsiteY78" fmla="*/ 1046717 h 1226305"/>
                <a:gd name="connsiteX79" fmla="*/ 290831 w 1371600"/>
                <a:gd name="connsiteY79" fmla="*/ 884119 h 1226305"/>
                <a:gd name="connsiteX80" fmla="*/ 91880 w 1371600"/>
                <a:gd name="connsiteY80" fmla="*/ 919729 h 1226305"/>
                <a:gd name="connsiteX81" fmla="*/ 225847 w 1371600"/>
                <a:gd name="connsiteY81" fmla="*/ 783488 h 1226305"/>
                <a:gd name="connsiteX82" fmla="*/ 23368 w 1371600"/>
                <a:gd name="connsiteY82" fmla="*/ 771848 h 1226305"/>
                <a:gd name="connsiteX83" fmla="*/ 192212 w 1371600"/>
                <a:gd name="connsiteY83" fmla="*/ 671253 h 1226305"/>
                <a:gd name="connsiteX84" fmla="*/ 0 w 1371600"/>
                <a:gd name="connsiteY84" fmla="*/ 613153 h 1226305"/>
                <a:gd name="connsiteX85" fmla="*/ 192212 w 1371600"/>
                <a:gd name="connsiteY85" fmla="*/ 555052 h 1226305"/>
                <a:gd name="connsiteX86" fmla="*/ 23368 w 1371600"/>
                <a:gd name="connsiteY86" fmla="*/ 454457 h 1226305"/>
                <a:gd name="connsiteX87" fmla="*/ 225847 w 1371600"/>
                <a:gd name="connsiteY87" fmla="*/ 442817 h 1226305"/>
                <a:gd name="connsiteX88" fmla="*/ 91880 w 1371600"/>
                <a:gd name="connsiteY88" fmla="*/ 306576 h 1226305"/>
                <a:gd name="connsiteX89" fmla="*/ 290831 w 1371600"/>
                <a:gd name="connsiteY89" fmla="*/ 342186 h 1226305"/>
                <a:gd name="connsiteX90" fmla="*/ 200866 w 1371600"/>
                <a:gd name="connsiteY90" fmla="*/ 179588 h 1226305"/>
                <a:gd name="connsiteX91" fmla="*/ 382729 w 1371600"/>
                <a:gd name="connsiteY91" fmla="*/ 260023 h 1226305"/>
                <a:gd name="connsiteX92" fmla="*/ 342900 w 1371600"/>
                <a:gd name="connsiteY92" fmla="*/ 82147 h 1226305"/>
                <a:gd name="connsiteX93" fmla="*/ 495283 w 1371600"/>
                <a:gd name="connsiteY93" fmla="*/ 201922 h 1226305"/>
                <a:gd name="connsiteX94" fmla="*/ 508302 w 1371600"/>
                <a:gd name="connsiteY94" fmla="*/ 20893 h 1226305"/>
                <a:gd name="connsiteX95" fmla="*/ 620816 w 1371600"/>
                <a:gd name="connsiteY95" fmla="*/ 171851 h 1226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1371600" h="1226305">
                  <a:moveTo>
                    <a:pt x="701697" y="227769"/>
                  </a:moveTo>
                  <a:lnTo>
                    <a:pt x="687802" y="528625"/>
                  </a:lnTo>
                  <a:lnTo>
                    <a:pt x="587288" y="241236"/>
                  </a:lnTo>
                  <a:lnTo>
                    <a:pt x="660960" y="535055"/>
                  </a:lnTo>
                  <a:lnTo>
                    <a:pt x="480676" y="280718"/>
                  </a:lnTo>
                  <a:lnTo>
                    <a:pt x="636893" y="547478"/>
                  </a:lnTo>
                  <a:lnTo>
                    <a:pt x="389125" y="343525"/>
                  </a:lnTo>
                  <a:lnTo>
                    <a:pt x="617243" y="565047"/>
                  </a:lnTo>
                  <a:lnTo>
                    <a:pt x="318877" y="425378"/>
                  </a:lnTo>
                  <a:lnTo>
                    <a:pt x="603347" y="586564"/>
                  </a:lnTo>
                  <a:lnTo>
                    <a:pt x="274716" y="520696"/>
                  </a:lnTo>
                  <a:lnTo>
                    <a:pt x="596155" y="610563"/>
                  </a:lnTo>
                  <a:lnTo>
                    <a:pt x="259654" y="622986"/>
                  </a:lnTo>
                  <a:lnTo>
                    <a:pt x="596155" y="635409"/>
                  </a:lnTo>
                  <a:lnTo>
                    <a:pt x="274716" y="725276"/>
                  </a:lnTo>
                  <a:lnTo>
                    <a:pt x="603347" y="659408"/>
                  </a:lnTo>
                  <a:lnTo>
                    <a:pt x="318877" y="820595"/>
                  </a:lnTo>
                  <a:lnTo>
                    <a:pt x="617243" y="680925"/>
                  </a:lnTo>
                  <a:lnTo>
                    <a:pt x="389125" y="902447"/>
                  </a:lnTo>
                  <a:lnTo>
                    <a:pt x="636893" y="698494"/>
                  </a:lnTo>
                  <a:lnTo>
                    <a:pt x="480676" y="965254"/>
                  </a:lnTo>
                  <a:lnTo>
                    <a:pt x="660960" y="710917"/>
                  </a:lnTo>
                  <a:lnTo>
                    <a:pt x="587288" y="1004736"/>
                  </a:lnTo>
                  <a:lnTo>
                    <a:pt x="687802" y="717347"/>
                  </a:lnTo>
                  <a:lnTo>
                    <a:pt x="701697" y="1018203"/>
                  </a:lnTo>
                  <a:lnTo>
                    <a:pt x="715592" y="717347"/>
                  </a:lnTo>
                  <a:lnTo>
                    <a:pt x="816106" y="1004736"/>
                  </a:lnTo>
                  <a:lnTo>
                    <a:pt x="742434" y="710917"/>
                  </a:lnTo>
                  <a:lnTo>
                    <a:pt x="922719" y="965254"/>
                  </a:lnTo>
                  <a:lnTo>
                    <a:pt x="766501" y="698494"/>
                  </a:lnTo>
                  <a:lnTo>
                    <a:pt x="1014269" y="902447"/>
                  </a:lnTo>
                  <a:lnTo>
                    <a:pt x="786151" y="680925"/>
                  </a:lnTo>
                  <a:lnTo>
                    <a:pt x="1084517" y="820595"/>
                  </a:lnTo>
                  <a:lnTo>
                    <a:pt x="800047" y="659408"/>
                  </a:lnTo>
                  <a:lnTo>
                    <a:pt x="1128678" y="725276"/>
                  </a:lnTo>
                  <a:lnTo>
                    <a:pt x="807239" y="635409"/>
                  </a:lnTo>
                  <a:lnTo>
                    <a:pt x="1143740" y="622986"/>
                  </a:lnTo>
                  <a:lnTo>
                    <a:pt x="807239" y="610563"/>
                  </a:lnTo>
                  <a:lnTo>
                    <a:pt x="1128678" y="520696"/>
                  </a:lnTo>
                  <a:lnTo>
                    <a:pt x="800047" y="586564"/>
                  </a:lnTo>
                  <a:lnTo>
                    <a:pt x="1084517" y="425378"/>
                  </a:lnTo>
                  <a:lnTo>
                    <a:pt x="786151" y="565047"/>
                  </a:lnTo>
                  <a:lnTo>
                    <a:pt x="1014269" y="343525"/>
                  </a:lnTo>
                  <a:lnTo>
                    <a:pt x="766501" y="547478"/>
                  </a:lnTo>
                  <a:lnTo>
                    <a:pt x="922719" y="280718"/>
                  </a:lnTo>
                  <a:lnTo>
                    <a:pt x="742434" y="535055"/>
                  </a:lnTo>
                  <a:lnTo>
                    <a:pt x="816106" y="241236"/>
                  </a:lnTo>
                  <a:lnTo>
                    <a:pt x="715592" y="528625"/>
                  </a:lnTo>
                  <a:close/>
                  <a:moveTo>
                    <a:pt x="685800" y="0"/>
                  </a:moveTo>
                  <a:lnTo>
                    <a:pt x="750784" y="171851"/>
                  </a:lnTo>
                  <a:lnTo>
                    <a:pt x="863298" y="20893"/>
                  </a:lnTo>
                  <a:lnTo>
                    <a:pt x="876317" y="201922"/>
                  </a:lnTo>
                  <a:lnTo>
                    <a:pt x="1028700" y="82147"/>
                  </a:lnTo>
                  <a:lnTo>
                    <a:pt x="988871" y="260023"/>
                  </a:lnTo>
                  <a:lnTo>
                    <a:pt x="1170734" y="179588"/>
                  </a:lnTo>
                  <a:lnTo>
                    <a:pt x="1080769" y="342186"/>
                  </a:lnTo>
                  <a:lnTo>
                    <a:pt x="1279720" y="306576"/>
                  </a:lnTo>
                  <a:lnTo>
                    <a:pt x="1145753" y="442817"/>
                  </a:lnTo>
                  <a:lnTo>
                    <a:pt x="1348232" y="454457"/>
                  </a:lnTo>
                  <a:lnTo>
                    <a:pt x="1179388" y="555052"/>
                  </a:lnTo>
                  <a:lnTo>
                    <a:pt x="1371600" y="613153"/>
                  </a:lnTo>
                  <a:lnTo>
                    <a:pt x="1179388" y="671253"/>
                  </a:lnTo>
                  <a:lnTo>
                    <a:pt x="1348232" y="771848"/>
                  </a:lnTo>
                  <a:lnTo>
                    <a:pt x="1145753" y="783488"/>
                  </a:lnTo>
                  <a:lnTo>
                    <a:pt x="1279720" y="919729"/>
                  </a:lnTo>
                  <a:lnTo>
                    <a:pt x="1080769" y="884119"/>
                  </a:lnTo>
                  <a:lnTo>
                    <a:pt x="1170734" y="1046717"/>
                  </a:lnTo>
                  <a:lnTo>
                    <a:pt x="988871" y="966282"/>
                  </a:lnTo>
                  <a:lnTo>
                    <a:pt x="1028700" y="1144158"/>
                  </a:lnTo>
                  <a:lnTo>
                    <a:pt x="876317" y="1024383"/>
                  </a:lnTo>
                  <a:lnTo>
                    <a:pt x="863298" y="1205412"/>
                  </a:lnTo>
                  <a:lnTo>
                    <a:pt x="750784" y="1054454"/>
                  </a:lnTo>
                  <a:lnTo>
                    <a:pt x="685800" y="1226305"/>
                  </a:lnTo>
                  <a:lnTo>
                    <a:pt x="620816" y="1054454"/>
                  </a:lnTo>
                  <a:lnTo>
                    <a:pt x="508302" y="1205412"/>
                  </a:lnTo>
                  <a:lnTo>
                    <a:pt x="495283" y="1024383"/>
                  </a:lnTo>
                  <a:lnTo>
                    <a:pt x="342900" y="1144158"/>
                  </a:lnTo>
                  <a:lnTo>
                    <a:pt x="382729" y="966282"/>
                  </a:lnTo>
                  <a:lnTo>
                    <a:pt x="200866" y="1046717"/>
                  </a:lnTo>
                  <a:lnTo>
                    <a:pt x="290831" y="884119"/>
                  </a:lnTo>
                  <a:lnTo>
                    <a:pt x="91880" y="919729"/>
                  </a:lnTo>
                  <a:lnTo>
                    <a:pt x="225847" y="783488"/>
                  </a:lnTo>
                  <a:lnTo>
                    <a:pt x="23368" y="771848"/>
                  </a:lnTo>
                  <a:lnTo>
                    <a:pt x="192212" y="671253"/>
                  </a:lnTo>
                  <a:lnTo>
                    <a:pt x="0" y="613153"/>
                  </a:lnTo>
                  <a:lnTo>
                    <a:pt x="192212" y="555052"/>
                  </a:lnTo>
                  <a:lnTo>
                    <a:pt x="23368" y="454457"/>
                  </a:lnTo>
                  <a:lnTo>
                    <a:pt x="225847" y="442817"/>
                  </a:lnTo>
                  <a:lnTo>
                    <a:pt x="91880" y="306576"/>
                  </a:lnTo>
                  <a:lnTo>
                    <a:pt x="290831" y="342186"/>
                  </a:lnTo>
                  <a:lnTo>
                    <a:pt x="200866" y="179588"/>
                  </a:lnTo>
                  <a:lnTo>
                    <a:pt x="382729" y="260023"/>
                  </a:lnTo>
                  <a:lnTo>
                    <a:pt x="342900" y="82147"/>
                  </a:lnTo>
                  <a:lnTo>
                    <a:pt x="495283" y="201922"/>
                  </a:lnTo>
                  <a:lnTo>
                    <a:pt x="508302" y="20893"/>
                  </a:lnTo>
                  <a:lnTo>
                    <a:pt x="620816" y="1718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6" name="任意多边形 85"/>
            <p:cNvSpPr/>
            <p:nvPr/>
          </p:nvSpPr>
          <p:spPr>
            <a:xfrm>
              <a:off x="1941522" y="4286338"/>
              <a:ext cx="372878" cy="333379"/>
            </a:xfrm>
            <a:custGeom>
              <a:avLst/>
              <a:gdLst>
                <a:gd name="connsiteX0" fmla="*/ 701697 w 1371600"/>
                <a:gd name="connsiteY0" fmla="*/ 227769 h 1226305"/>
                <a:gd name="connsiteX1" fmla="*/ 687802 w 1371600"/>
                <a:gd name="connsiteY1" fmla="*/ 528625 h 1226305"/>
                <a:gd name="connsiteX2" fmla="*/ 587288 w 1371600"/>
                <a:gd name="connsiteY2" fmla="*/ 241236 h 1226305"/>
                <a:gd name="connsiteX3" fmla="*/ 660960 w 1371600"/>
                <a:gd name="connsiteY3" fmla="*/ 535055 h 1226305"/>
                <a:gd name="connsiteX4" fmla="*/ 480676 w 1371600"/>
                <a:gd name="connsiteY4" fmla="*/ 280718 h 1226305"/>
                <a:gd name="connsiteX5" fmla="*/ 636893 w 1371600"/>
                <a:gd name="connsiteY5" fmla="*/ 547478 h 1226305"/>
                <a:gd name="connsiteX6" fmla="*/ 389125 w 1371600"/>
                <a:gd name="connsiteY6" fmla="*/ 343525 h 1226305"/>
                <a:gd name="connsiteX7" fmla="*/ 617243 w 1371600"/>
                <a:gd name="connsiteY7" fmla="*/ 565047 h 1226305"/>
                <a:gd name="connsiteX8" fmla="*/ 318877 w 1371600"/>
                <a:gd name="connsiteY8" fmla="*/ 425378 h 1226305"/>
                <a:gd name="connsiteX9" fmla="*/ 603347 w 1371600"/>
                <a:gd name="connsiteY9" fmla="*/ 586564 h 1226305"/>
                <a:gd name="connsiteX10" fmla="*/ 274716 w 1371600"/>
                <a:gd name="connsiteY10" fmla="*/ 520696 h 1226305"/>
                <a:gd name="connsiteX11" fmla="*/ 596155 w 1371600"/>
                <a:gd name="connsiteY11" fmla="*/ 610563 h 1226305"/>
                <a:gd name="connsiteX12" fmla="*/ 259654 w 1371600"/>
                <a:gd name="connsiteY12" fmla="*/ 622986 h 1226305"/>
                <a:gd name="connsiteX13" fmla="*/ 596155 w 1371600"/>
                <a:gd name="connsiteY13" fmla="*/ 635409 h 1226305"/>
                <a:gd name="connsiteX14" fmla="*/ 274716 w 1371600"/>
                <a:gd name="connsiteY14" fmla="*/ 725276 h 1226305"/>
                <a:gd name="connsiteX15" fmla="*/ 603347 w 1371600"/>
                <a:gd name="connsiteY15" fmla="*/ 659408 h 1226305"/>
                <a:gd name="connsiteX16" fmla="*/ 318877 w 1371600"/>
                <a:gd name="connsiteY16" fmla="*/ 820595 h 1226305"/>
                <a:gd name="connsiteX17" fmla="*/ 617243 w 1371600"/>
                <a:gd name="connsiteY17" fmla="*/ 680925 h 1226305"/>
                <a:gd name="connsiteX18" fmla="*/ 389125 w 1371600"/>
                <a:gd name="connsiteY18" fmla="*/ 902447 h 1226305"/>
                <a:gd name="connsiteX19" fmla="*/ 636893 w 1371600"/>
                <a:gd name="connsiteY19" fmla="*/ 698494 h 1226305"/>
                <a:gd name="connsiteX20" fmla="*/ 480676 w 1371600"/>
                <a:gd name="connsiteY20" fmla="*/ 965254 h 1226305"/>
                <a:gd name="connsiteX21" fmla="*/ 660960 w 1371600"/>
                <a:gd name="connsiteY21" fmla="*/ 710917 h 1226305"/>
                <a:gd name="connsiteX22" fmla="*/ 587288 w 1371600"/>
                <a:gd name="connsiteY22" fmla="*/ 1004736 h 1226305"/>
                <a:gd name="connsiteX23" fmla="*/ 687802 w 1371600"/>
                <a:gd name="connsiteY23" fmla="*/ 717347 h 1226305"/>
                <a:gd name="connsiteX24" fmla="*/ 701697 w 1371600"/>
                <a:gd name="connsiteY24" fmla="*/ 1018203 h 1226305"/>
                <a:gd name="connsiteX25" fmla="*/ 715592 w 1371600"/>
                <a:gd name="connsiteY25" fmla="*/ 717347 h 1226305"/>
                <a:gd name="connsiteX26" fmla="*/ 816106 w 1371600"/>
                <a:gd name="connsiteY26" fmla="*/ 1004736 h 1226305"/>
                <a:gd name="connsiteX27" fmla="*/ 742434 w 1371600"/>
                <a:gd name="connsiteY27" fmla="*/ 710917 h 1226305"/>
                <a:gd name="connsiteX28" fmla="*/ 922719 w 1371600"/>
                <a:gd name="connsiteY28" fmla="*/ 965254 h 1226305"/>
                <a:gd name="connsiteX29" fmla="*/ 766501 w 1371600"/>
                <a:gd name="connsiteY29" fmla="*/ 698494 h 1226305"/>
                <a:gd name="connsiteX30" fmla="*/ 1014269 w 1371600"/>
                <a:gd name="connsiteY30" fmla="*/ 902447 h 1226305"/>
                <a:gd name="connsiteX31" fmla="*/ 786151 w 1371600"/>
                <a:gd name="connsiteY31" fmla="*/ 680925 h 1226305"/>
                <a:gd name="connsiteX32" fmla="*/ 1084517 w 1371600"/>
                <a:gd name="connsiteY32" fmla="*/ 820595 h 1226305"/>
                <a:gd name="connsiteX33" fmla="*/ 800047 w 1371600"/>
                <a:gd name="connsiteY33" fmla="*/ 659408 h 1226305"/>
                <a:gd name="connsiteX34" fmla="*/ 1128678 w 1371600"/>
                <a:gd name="connsiteY34" fmla="*/ 725276 h 1226305"/>
                <a:gd name="connsiteX35" fmla="*/ 807239 w 1371600"/>
                <a:gd name="connsiteY35" fmla="*/ 635409 h 1226305"/>
                <a:gd name="connsiteX36" fmla="*/ 1143740 w 1371600"/>
                <a:gd name="connsiteY36" fmla="*/ 622986 h 1226305"/>
                <a:gd name="connsiteX37" fmla="*/ 807239 w 1371600"/>
                <a:gd name="connsiteY37" fmla="*/ 610563 h 1226305"/>
                <a:gd name="connsiteX38" fmla="*/ 1128678 w 1371600"/>
                <a:gd name="connsiteY38" fmla="*/ 520696 h 1226305"/>
                <a:gd name="connsiteX39" fmla="*/ 800047 w 1371600"/>
                <a:gd name="connsiteY39" fmla="*/ 586564 h 1226305"/>
                <a:gd name="connsiteX40" fmla="*/ 1084517 w 1371600"/>
                <a:gd name="connsiteY40" fmla="*/ 425378 h 1226305"/>
                <a:gd name="connsiteX41" fmla="*/ 786151 w 1371600"/>
                <a:gd name="connsiteY41" fmla="*/ 565047 h 1226305"/>
                <a:gd name="connsiteX42" fmla="*/ 1014269 w 1371600"/>
                <a:gd name="connsiteY42" fmla="*/ 343525 h 1226305"/>
                <a:gd name="connsiteX43" fmla="*/ 766501 w 1371600"/>
                <a:gd name="connsiteY43" fmla="*/ 547478 h 1226305"/>
                <a:gd name="connsiteX44" fmla="*/ 922719 w 1371600"/>
                <a:gd name="connsiteY44" fmla="*/ 280718 h 1226305"/>
                <a:gd name="connsiteX45" fmla="*/ 742434 w 1371600"/>
                <a:gd name="connsiteY45" fmla="*/ 535055 h 1226305"/>
                <a:gd name="connsiteX46" fmla="*/ 816106 w 1371600"/>
                <a:gd name="connsiteY46" fmla="*/ 241236 h 1226305"/>
                <a:gd name="connsiteX47" fmla="*/ 715592 w 1371600"/>
                <a:gd name="connsiteY47" fmla="*/ 528625 h 1226305"/>
                <a:gd name="connsiteX48" fmla="*/ 685800 w 1371600"/>
                <a:gd name="connsiteY48" fmla="*/ 0 h 1226305"/>
                <a:gd name="connsiteX49" fmla="*/ 750784 w 1371600"/>
                <a:gd name="connsiteY49" fmla="*/ 171851 h 1226305"/>
                <a:gd name="connsiteX50" fmla="*/ 863298 w 1371600"/>
                <a:gd name="connsiteY50" fmla="*/ 20893 h 1226305"/>
                <a:gd name="connsiteX51" fmla="*/ 876317 w 1371600"/>
                <a:gd name="connsiteY51" fmla="*/ 201922 h 1226305"/>
                <a:gd name="connsiteX52" fmla="*/ 1028700 w 1371600"/>
                <a:gd name="connsiteY52" fmla="*/ 82147 h 1226305"/>
                <a:gd name="connsiteX53" fmla="*/ 988871 w 1371600"/>
                <a:gd name="connsiteY53" fmla="*/ 260023 h 1226305"/>
                <a:gd name="connsiteX54" fmla="*/ 1170734 w 1371600"/>
                <a:gd name="connsiteY54" fmla="*/ 179588 h 1226305"/>
                <a:gd name="connsiteX55" fmla="*/ 1080769 w 1371600"/>
                <a:gd name="connsiteY55" fmla="*/ 342186 h 1226305"/>
                <a:gd name="connsiteX56" fmla="*/ 1279720 w 1371600"/>
                <a:gd name="connsiteY56" fmla="*/ 306576 h 1226305"/>
                <a:gd name="connsiteX57" fmla="*/ 1145753 w 1371600"/>
                <a:gd name="connsiteY57" fmla="*/ 442817 h 1226305"/>
                <a:gd name="connsiteX58" fmla="*/ 1348232 w 1371600"/>
                <a:gd name="connsiteY58" fmla="*/ 454457 h 1226305"/>
                <a:gd name="connsiteX59" fmla="*/ 1179388 w 1371600"/>
                <a:gd name="connsiteY59" fmla="*/ 555052 h 1226305"/>
                <a:gd name="connsiteX60" fmla="*/ 1371600 w 1371600"/>
                <a:gd name="connsiteY60" fmla="*/ 613153 h 1226305"/>
                <a:gd name="connsiteX61" fmla="*/ 1179388 w 1371600"/>
                <a:gd name="connsiteY61" fmla="*/ 671253 h 1226305"/>
                <a:gd name="connsiteX62" fmla="*/ 1348232 w 1371600"/>
                <a:gd name="connsiteY62" fmla="*/ 771848 h 1226305"/>
                <a:gd name="connsiteX63" fmla="*/ 1145753 w 1371600"/>
                <a:gd name="connsiteY63" fmla="*/ 783488 h 1226305"/>
                <a:gd name="connsiteX64" fmla="*/ 1279720 w 1371600"/>
                <a:gd name="connsiteY64" fmla="*/ 919729 h 1226305"/>
                <a:gd name="connsiteX65" fmla="*/ 1080769 w 1371600"/>
                <a:gd name="connsiteY65" fmla="*/ 884119 h 1226305"/>
                <a:gd name="connsiteX66" fmla="*/ 1170734 w 1371600"/>
                <a:gd name="connsiteY66" fmla="*/ 1046717 h 1226305"/>
                <a:gd name="connsiteX67" fmla="*/ 988871 w 1371600"/>
                <a:gd name="connsiteY67" fmla="*/ 966282 h 1226305"/>
                <a:gd name="connsiteX68" fmla="*/ 1028700 w 1371600"/>
                <a:gd name="connsiteY68" fmla="*/ 1144158 h 1226305"/>
                <a:gd name="connsiteX69" fmla="*/ 876317 w 1371600"/>
                <a:gd name="connsiteY69" fmla="*/ 1024383 h 1226305"/>
                <a:gd name="connsiteX70" fmla="*/ 863298 w 1371600"/>
                <a:gd name="connsiteY70" fmla="*/ 1205412 h 1226305"/>
                <a:gd name="connsiteX71" fmla="*/ 750784 w 1371600"/>
                <a:gd name="connsiteY71" fmla="*/ 1054454 h 1226305"/>
                <a:gd name="connsiteX72" fmla="*/ 685800 w 1371600"/>
                <a:gd name="connsiteY72" fmla="*/ 1226305 h 1226305"/>
                <a:gd name="connsiteX73" fmla="*/ 620816 w 1371600"/>
                <a:gd name="connsiteY73" fmla="*/ 1054454 h 1226305"/>
                <a:gd name="connsiteX74" fmla="*/ 508302 w 1371600"/>
                <a:gd name="connsiteY74" fmla="*/ 1205412 h 1226305"/>
                <a:gd name="connsiteX75" fmla="*/ 495283 w 1371600"/>
                <a:gd name="connsiteY75" fmla="*/ 1024383 h 1226305"/>
                <a:gd name="connsiteX76" fmla="*/ 342900 w 1371600"/>
                <a:gd name="connsiteY76" fmla="*/ 1144158 h 1226305"/>
                <a:gd name="connsiteX77" fmla="*/ 382729 w 1371600"/>
                <a:gd name="connsiteY77" fmla="*/ 966282 h 1226305"/>
                <a:gd name="connsiteX78" fmla="*/ 200866 w 1371600"/>
                <a:gd name="connsiteY78" fmla="*/ 1046717 h 1226305"/>
                <a:gd name="connsiteX79" fmla="*/ 290831 w 1371600"/>
                <a:gd name="connsiteY79" fmla="*/ 884119 h 1226305"/>
                <a:gd name="connsiteX80" fmla="*/ 91880 w 1371600"/>
                <a:gd name="connsiteY80" fmla="*/ 919729 h 1226305"/>
                <a:gd name="connsiteX81" fmla="*/ 225847 w 1371600"/>
                <a:gd name="connsiteY81" fmla="*/ 783488 h 1226305"/>
                <a:gd name="connsiteX82" fmla="*/ 23368 w 1371600"/>
                <a:gd name="connsiteY82" fmla="*/ 771848 h 1226305"/>
                <a:gd name="connsiteX83" fmla="*/ 192212 w 1371600"/>
                <a:gd name="connsiteY83" fmla="*/ 671253 h 1226305"/>
                <a:gd name="connsiteX84" fmla="*/ 0 w 1371600"/>
                <a:gd name="connsiteY84" fmla="*/ 613153 h 1226305"/>
                <a:gd name="connsiteX85" fmla="*/ 192212 w 1371600"/>
                <a:gd name="connsiteY85" fmla="*/ 555052 h 1226305"/>
                <a:gd name="connsiteX86" fmla="*/ 23368 w 1371600"/>
                <a:gd name="connsiteY86" fmla="*/ 454457 h 1226305"/>
                <a:gd name="connsiteX87" fmla="*/ 225847 w 1371600"/>
                <a:gd name="connsiteY87" fmla="*/ 442817 h 1226305"/>
                <a:gd name="connsiteX88" fmla="*/ 91880 w 1371600"/>
                <a:gd name="connsiteY88" fmla="*/ 306576 h 1226305"/>
                <a:gd name="connsiteX89" fmla="*/ 290831 w 1371600"/>
                <a:gd name="connsiteY89" fmla="*/ 342186 h 1226305"/>
                <a:gd name="connsiteX90" fmla="*/ 200866 w 1371600"/>
                <a:gd name="connsiteY90" fmla="*/ 179588 h 1226305"/>
                <a:gd name="connsiteX91" fmla="*/ 382729 w 1371600"/>
                <a:gd name="connsiteY91" fmla="*/ 260023 h 1226305"/>
                <a:gd name="connsiteX92" fmla="*/ 342900 w 1371600"/>
                <a:gd name="connsiteY92" fmla="*/ 82147 h 1226305"/>
                <a:gd name="connsiteX93" fmla="*/ 495283 w 1371600"/>
                <a:gd name="connsiteY93" fmla="*/ 201922 h 1226305"/>
                <a:gd name="connsiteX94" fmla="*/ 508302 w 1371600"/>
                <a:gd name="connsiteY94" fmla="*/ 20893 h 1226305"/>
                <a:gd name="connsiteX95" fmla="*/ 620816 w 1371600"/>
                <a:gd name="connsiteY95" fmla="*/ 171851 h 1226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1371600" h="1226305">
                  <a:moveTo>
                    <a:pt x="701697" y="227769"/>
                  </a:moveTo>
                  <a:lnTo>
                    <a:pt x="687802" y="528625"/>
                  </a:lnTo>
                  <a:lnTo>
                    <a:pt x="587288" y="241236"/>
                  </a:lnTo>
                  <a:lnTo>
                    <a:pt x="660960" y="535055"/>
                  </a:lnTo>
                  <a:lnTo>
                    <a:pt x="480676" y="280718"/>
                  </a:lnTo>
                  <a:lnTo>
                    <a:pt x="636893" y="547478"/>
                  </a:lnTo>
                  <a:lnTo>
                    <a:pt x="389125" y="343525"/>
                  </a:lnTo>
                  <a:lnTo>
                    <a:pt x="617243" y="565047"/>
                  </a:lnTo>
                  <a:lnTo>
                    <a:pt x="318877" y="425378"/>
                  </a:lnTo>
                  <a:lnTo>
                    <a:pt x="603347" y="586564"/>
                  </a:lnTo>
                  <a:lnTo>
                    <a:pt x="274716" y="520696"/>
                  </a:lnTo>
                  <a:lnTo>
                    <a:pt x="596155" y="610563"/>
                  </a:lnTo>
                  <a:lnTo>
                    <a:pt x="259654" y="622986"/>
                  </a:lnTo>
                  <a:lnTo>
                    <a:pt x="596155" y="635409"/>
                  </a:lnTo>
                  <a:lnTo>
                    <a:pt x="274716" y="725276"/>
                  </a:lnTo>
                  <a:lnTo>
                    <a:pt x="603347" y="659408"/>
                  </a:lnTo>
                  <a:lnTo>
                    <a:pt x="318877" y="820595"/>
                  </a:lnTo>
                  <a:lnTo>
                    <a:pt x="617243" y="680925"/>
                  </a:lnTo>
                  <a:lnTo>
                    <a:pt x="389125" y="902447"/>
                  </a:lnTo>
                  <a:lnTo>
                    <a:pt x="636893" y="698494"/>
                  </a:lnTo>
                  <a:lnTo>
                    <a:pt x="480676" y="965254"/>
                  </a:lnTo>
                  <a:lnTo>
                    <a:pt x="660960" y="710917"/>
                  </a:lnTo>
                  <a:lnTo>
                    <a:pt x="587288" y="1004736"/>
                  </a:lnTo>
                  <a:lnTo>
                    <a:pt x="687802" y="717347"/>
                  </a:lnTo>
                  <a:lnTo>
                    <a:pt x="701697" y="1018203"/>
                  </a:lnTo>
                  <a:lnTo>
                    <a:pt x="715592" y="717347"/>
                  </a:lnTo>
                  <a:lnTo>
                    <a:pt x="816106" y="1004736"/>
                  </a:lnTo>
                  <a:lnTo>
                    <a:pt x="742434" y="710917"/>
                  </a:lnTo>
                  <a:lnTo>
                    <a:pt x="922719" y="965254"/>
                  </a:lnTo>
                  <a:lnTo>
                    <a:pt x="766501" y="698494"/>
                  </a:lnTo>
                  <a:lnTo>
                    <a:pt x="1014269" y="902447"/>
                  </a:lnTo>
                  <a:lnTo>
                    <a:pt x="786151" y="680925"/>
                  </a:lnTo>
                  <a:lnTo>
                    <a:pt x="1084517" y="820595"/>
                  </a:lnTo>
                  <a:lnTo>
                    <a:pt x="800047" y="659408"/>
                  </a:lnTo>
                  <a:lnTo>
                    <a:pt x="1128678" y="725276"/>
                  </a:lnTo>
                  <a:lnTo>
                    <a:pt x="807239" y="635409"/>
                  </a:lnTo>
                  <a:lnTo>
                    <a:pt x="1143740" y="622986"/>
                  </a:lnTo>
                  <a:lnTo>
                    <a:pt x="807239" y="610563"/>
                  </a:lnTo>
                  <a:lnTo>
                    <a:pt x="1128678" y="520696"/>
                  </a:lnTo>
                  <a:lnTo>
                    <a:pt x="800047" y="586564"/>
                  </a:lnTo>
                  <a:lnTo>
                    <a:pt x="1084517" y="425378"/>
                  </a:lnTo>
                  <a:lnTo>
                    <a:pt x="786151" y="565047"/>
                  </a:lnTo>
                  <a:lnTo>
                    <a:pt x="1014269" y="343525"/>
                  </a:lnTo>
                  <a:lnTo>
                    <a:pt x="766501" y="547478"/>
                  </a:lnTo>
                  <a:lnTo>
                    <a:pt x="922719" y="280718"/>
                  </a:lnTo>
                  <a:lnTo>
                    <a:pt x="742434" y="535055"/>
                  </a:lnTo>
                  <a:lnTo>
                    <a:pt x="816106" y="241236"/>
                  </a:lnTo>
                  <a:lnTo>
                    <a:pt x="715592" y="528625"/>
                  </a:lnTo>
                  <a:close/>
                  <a:moveTo>
                    <a:pt x="685800" y="0"/>
                  </a:moveTo>
                  <a:lnTo>
                    <a:pt x="750784" y="171851"/>
                  </a:lnTo>
                  <a:lnTo>
                    <a:pt x="863298" y="20893"/>
                  </a:lnTo>
                  <a:lnTo>
                    <a:pt x="876317" y="201922"/>
                  </a:lnTo>
                  <a:lnTo>
                    <a:pt x="1028700" y="82147"/>
                  </a:lnTo>
                  <a:lnTo>
                    <a:pt x="988871" y="260023"/>
                  </a:lnTo>
                  <a:lnTo>
                    <a:pt x="1170734" y="179588"/>
                  </a:lnTo>
                  <a:lnTo>
                    <a:pt x="1080769" y="342186"/>
                  </a:lnTo>
                  <a:lnTo>
                    <a:pt x="1279720" y="306576"/>
                  </a:lnTo>
                  <a:lnTo>
                    <a:pt x="1145753" y="442817"/>
                  </a:lnTo>
                  <a:lnTo>
                    <a:pt x="1348232" y="454457"/>
                  </a:lnTo>
                  <a:lnTo>
                    <a:pt x="1179388" y="555052"/>
                  </a:lnTo>
                  <a:lnTo>
                    <a:pt x="1371600" y="613153"/>
                  </a:lnTo>
                  <a:lnTo>
                    <a:pt x="1179388" y="671253"/>
                  </a:lnTo>
                  <a:lnTo>
                    <a:pt x="1348232" y="771848"/>
                  </a:lnTo>
                  <a:lnTo>
                    <a:pt x="1145753" y="783488"/>
                  </a:lnTo>
                  <a:lnTo>
                    <a:pt x="1279720" y="919729"/>
                  </a:lnTo>
                  <a:lnTo>
                    <a:pt x="1080769" y="884119"/>
                  </a:lnTo>
                  <a:lnTo>
                    <a:pt x="1170734" y="1046717"/>
                  </a:lnTo>
                  <a:lnTo>
                    <a:pt x="988871" y="966282"/>
                  </a:lnTo>
                  <a:lnTo>
                    <a:pt x="1028700" y="1144158"/>
                  </a:lnTo>
                  <a:lnTo>
                    <a:pt x="876317" y="1024383"/>
                  </a:lnTo>
                  <a:lnTo>
                    <a:pt x="863298" y="1205412"/>
                  </a:lnTo>
                  <a:lnTo>
                    <a:pt x="750784" y="1054454"/>
                  </a:lnTo>
                  <a:lnTo>
                    <a:pt x="685800" y="1226305"/>
                  </a:lnTo>
                  <a:lnTo>
                    <a:pt x="620816" y="1054454"/>
                  </a:lnTo>
                  <a:lnTo>
                    <a:pt x="508302" y="1205412"/>
                  </a:lnTo>
                  <a:lnTo>
                    <a:pt x="495283" y="1024383"/>
                  </a:lnTo>
                  <a:lnTo>
                    <a:pt x="342900" y="1144158"/>
                  </a:lnTo>
                  <a:lnTo>
                    <a:pt x="382729" y="966282"/>
                  </a:lnTo>
                  <a:lnTo>
                    <a:pt x="200866" y="1046717"/>
                  </a:lnTo>
                  <a:lnTo>
                    <a:pt x="290831" y="884119"/>
                  </a:lnTo>
                  <a:lnTo>
                    <a:pt x="91880" y="919729"/>
                  </a:lnTo>
                  <a:lnTo>
                    <a:pt x="225847" y="783488"/>
                  </a:lnTo>
                  <a:lnTo>
                    <a:pt x="23368" y="771848"/>
                  </a:lnTo>
                  <a:lnTo>
                    <a:pt x="192212" y="671253"/>
                  </a:lnTo>
                  <a:lnTo>
                    <a:pt x="0" y="613153"/>
                  </a:lnTo>
                  <a:lnTo>
                    <a:pt x="192212" y="555052"/>
                  </a:lnTo>
                  <a:lnTo>
                    <a:pt x="23368" y="454457"/>
                  </a:lnTo>
                  <a:lnTo>
                    <a:pt x="225847" y="442817"/>
                  </a:lnTo>
                  <a:lnTo>
                    <a:pt x="91880" y="306576"/>
                  </a:lnTo>
                  <a:lnTo>
                    <a:pt x="290831" y="342186"/>
                  </a:lnTo>
                  <a:lnTo>
                    <a:pt x="200866" y="179588"/>
                  </a:lnTo>
                  <a:lnTo>
                    <a:pt x="382729" y="260023"/>
                  </a:lnTo>
                  <a:lnTo>
                    <a:pt x="342900" y="82147"/>
                  </a:lnTo>
                  <a:lnTo>
                    <a:pt x="495283" y="201922"/>
                  </a:lnTo>
                  <a:lnTo>
                    <a:pt x="508302" y="20893"/>
                  </a:lnTo>
                  <a:lnTo>
                    <a:pt x="620816" y="1718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2224710" y="4358985"/>
              <a:ext cx="560959" cy="567815"/>
              <a:chOff x="3556381" y="4173355"/>
              <a:chExt cx="1486604" cy="1504774"/>
            </a:xfrm>
            <a:grpFill/>
          </p:grpSpPr>
          <p:sp>
            <p:nvSpPr>
              <p:cNvPr id="98" name="缺角矩形 97"/>
              <p:cNvSpPr/>
              <p:nvPr/>
            </p:nvSpPr>
            <p:spPr>
              <a:xfrm>
                <a:off x="3556381" y="4173355"/>
                <a:ext cx="1486604" cy="1504774"/>
              </a:xfrm>
              <a:prstGeom prst="plaqu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9" name="十二角星 98"/>
              <p:cNvSpPr/>
              <p:nvPr/>
            </p:nvSpPr>
            <p:spPr>
              <a:xfrm>
                <a:off x="3609673" y="4380499"/>
                <a:ext cx="1386619" cy="1090486"/>
              </a:xfrm>
              <a:prstGeom prst="star12">
                <a:avLst>
                  <a:gd name="adj" fmla="val 2127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1353712" y="1496697"/>
              <a:ext cx="560959" cy="567815"/>
              <a:chOff x="3556381" y="4173355"/>
              <a:chExt cx="1486604" cy="1504774"/>
            </a:xfrm>
            <a:grpFill/>
          </p:grpSpPr>
          <p:sp>
            <p:nvSpPr>
              <p:cNvPr id="96" name="缺角矩形 95"/>
              <p:cNvSpPr/>
              <p:nvPr/>
            </p:nvSpPr>
            <p:spPr>
              <a:xfrm>
                <a:off x="3556381" y="4173355"/>
                <a:ext cx="1486604" cy="1504774"/>
              </a:xfrm>
              <a:prstGeom prst="plaqu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7" name="十二角星 96"/>
              <p:cNvSpPr/>
              <p:nvPr/>
            </p:nvSpPr>
            <p:spPr>
              <a:xfrm>
                <a:off x="3609673" y="4380499"/>
                <a:ext cx="1386619" cy="1090486"/>
              </a:xfrm>
              <a:prstGeom prst="star12">
                <a:avLst>
                  <a:gd name="adj" fmla="val 2127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89" name="二十四角星 88"/>
            <p:cNvSpPr/>
            <p:nvPr/>
          </p:nvSpPr>
          <p:spPr>
            <a:xfrm>
              <a:off x="3121264" y="1568864"/>
              <a:ext cx="608162" cy="543737"/>
            </a:xfrm>
            <a:prstGeom prst="star24">
              <a:avLst>
                <a:gd name="adj" fmla="val 218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2768049" y="1433898"/>
              <a:ext cx="290120" cy="2901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1" name="任意多边形 90"/>
            <p:cNvSpPr/>
            <p:nvPr/>
          </p:nvSpPr>
          <p:spPr>
            <a:xfrm>
              <a:off x="2102535" y="2160636"/>
              <a:ext cx="779217" cy="689837"/>
            </a:xfrm>
            <a:custGeom>
              <a:avLst/>
              <a:gdLst>
                <a:gd name="connsiteX0" fmla="*/ 12839 w 624882"/>
                <a:gd name="connsiteY0" fmla="*/ 364717 h 713034"/>
                <a:gd name="connsiteX1" fmla="*/ 290683 w 624882"/>
                <a:gd name="connsiteY1" fmla="*/ 364717 h 713034"/>
                <a:gd name="connsiteX2" fmla="*/ 290683 w 624882"/>
                <a:gd name="connsiteY2" fmla="*/ 655400 h 713034"/>
                <a:gd name="connsiteX3" fmla="*/ 334199 w 624882"/>
                <a:gd name="connsiteY3" fmla="*/ 655400 h 713034"/>
                <a:gd name="connsiteX4" fmla="*/ 334199 w 624882"/>
                <a:gd name="connsiteY4" fmla="*/ 364717 h 713034"/>
                <a:gd name="connsiteX5" fmla="*/ 609441 w 624882"/>
                <a:gd name="connsiteY5" fmla="*/ 364717 h 713034"/>
                <a:gd name="connsiteX6" fmla="*/ 604060 w 624882"/>
                <a:gd name="connsiteY6" fmla="*/ 428368 h 713034"/>
                <a:gd name="connsiteX7" fmla="*/ 311140 w 624882"/>
                <a:gd name="connsiteY7" fmla="*/ 713034 h 713034"/>
                <a:gd name="connsiteX8" fmla="*/ 18221 w 624882"/>
                <a:gd name="connsiteY8" fmla="*/ 428368 h 713034"/>
                <a:gd name="connsiteX9" fmla="*/ 606937 w 624882"/>
                <a:gd name="connsiteY9" fmla="*/ 318701 h 713034"/>
                <a:gd name="connsiteX10" fmla="*/ 624882 w 624882"/>
                <a:gd name="connsiteY10" fmla="*/ 318701 h 713034"/>
                <a:gd name="connsiteX11" fmla="*/ 624882 w 624882"/>
                <a:gd name="connsiteY11" fmla="*/ 364717 h 713034"/>
                <a:gd name="connsiteX12" fmla="*/ 609441 w 624882"/>
                <a:gd name="connsiteY12" fmla="*/ 364717 h 713034"/>
                <a:gd name="connsiteX13" fmla="*/ 610134 w 624882"/>
                <a:gd name="connsiteY13" fmla="*/ 356517 h 713034"/>
                <a:gd name="connsiteX14" fmla="*/ 0 w 624882"/>
                <a:gd name="connsiteY14" fmla="*/ 318701 h 713034"/>
                <a:gd name="connsiteX15" fmla="*/ 15343 w 624882"/>
                <a:gd name="connsiteY15" fmla="*/ 318701 h 713034"/>
                <a:gd name="connsiteX16" fmla="*/ 12146 w 624882"/>
                <a:gd name="connsiteY16" fmla="*/ 356517 h 713034"/>
                <a:gd name="connsiteX17" fmla="*/ 12839 w 624882"/>
                <a:gd name="connsiteY17" fmla="*/ 364717 h 713034"/>
                <a:gd name="connsiteX18" fmla="*/ 0 w 624882"/>
                <a:gd name="connsiteY18" fmla="*/ 364717 h 713034"/>
                <a:gd name="connsiteX19" fmla="*/ 311140 w 624882"/>
                <a:gd name="connsiteY19" fmla="*/ 0 h 713034"/>
                <a:gd name="connsiteX20" fmla="*/ 604060 w 624882"/>
                <a:gd name="connsiteY20" fmla="*/ 284667 h 713034"/>
                <a:gd name="connsiteX21" fmla="*/ 606937 w 624882"/>
                <a:gd name="connsiteY21" fmla="*/ 318701 h 713034"/>
                <a:gd name="connsiteX22" fmla="*/ 334199 w 624882"/>
                <a:gd name="connsiteY22" fmla="*/ 318701 h 713034"/>
                <a:gd name="connsiteX23" fmla="*/ 334199 w 624882"/>
                <a:gd name="connsiteY23" fmla="*/ 28018 h 713034"/>
                <a:gd name="connsiteX24" fmla="*/ 290683 w 624882"/>
                <a:gd name="connsiteY24" fmla="*/ 28018 h 713034"/>
                <a:gd name="connsiteX25" fmla="*/ 290683 w 624882"/>
                <a:gd name="connsiteY25" fmla="*/ 318701 h 713034"/>
                <a:gd name="connsiteX26" fmla="*/ 15343 w 624882"/>
                <a:gd name="connsiteY26" fmla="*/ 318701 h 713034"/>
                <a:gd name="connsiteX27" fmla="*/ 18221 w 624882"/>
                <a:gd name="connsiteY27" fmla="*/ 284667 h 713034"/>
                <a:gd name="connsiteX28" fmla="*/ 311140 w 624882"/>
                <a:gd name="connsiteY28" fmla="*/ 0 h 713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24882" h="713034">
                  <a:moveTo>
                    <a:pt x="12839" y="364717"/>
                  </a:moveTo>
                  <a:lnTo>
                    <a:pt x="290683" y="364717"/>
                  </a:lnTo>
                  <a:lnTo>
                    <a:pt x="290683" y="655400"/>
                  </a:lnTo>
                  <a:lnTo>
                    <a:pt x="334199" y="655400"/>
                  </a:lnTo>
                  <a:lnTo>
                    <a:pt x="334199" y="364717"/>
                  </a:lnTo>
                  <a:lnTo>
                    <a:pt x="609441" y="364717"/>
                  </a:lnTo>
                  <a:lnTo>
                    <a:pt x="604060" y="428368"/>
                  </a:lnTo>
                  <a:cubicBezTo>
                    <a:pt x="576180" y="590827"/>
                    <a:pt x="455629" y="713034"/>
                    <a:pt x="311140" y="713034"/>
                  </a:cubicBezTo>
                  <a:cubicBezTo>
                    <a:pt x="166651" y="713034"/>
                    <a:pt x="46101" y="590827"/>
                    <a:pt x="18221" y="428368"/>
                  </a:cubicBezTo>
                  <a:close/>
                  <a:moveTo>
                    <a:pt x="606937" y="318701"/>
                  </a:moveTo>
                  <a:lnTo>
                    <a:pt x="624882" y="318701"/>
                  </a:lnTo>
                  <a:lnTo>
                    <a:pt x="624882" y="364717"/>
                  </a:lnTo>
                  <a:lnTo>
                    <a:pt x="609441" y="364717"/>
                  </a:lnTo>
                  <a:lnTo>
                    <a:pt x="610134" y="356517"/>
                  </a:lnTo>
                  <a:close/>
                  <a:moveTo>
                    <a:pt x="0" y="318701"/>
                  </a:moveTo>
                  <a:lnTo>
                    <a:pt x="15343" y="318701"/>
                  </a:lnTo>
                  <a:lnTo>
                    <a:pt x="12146" y="356517"/>
                  </a:lnTo>
                  <a:lnTo>
                    <a:pt x="12839" y="364717"/>
                  </a:lnTo>
                  <a:lnTo>
                    <a:pt x="0" y="364717"/>
                  </a:lnTo>
                  <a:close/>
                  <a:moveTo>
                    <a:pt x="311140" y="0"/>
                  </a:moveTo>
                  <a:cubicBezTo>
                    <a:pt x="455629" y="0"/>
                    <a:pt x="576180" y="122208"/>
                    <a:pt x="604060" y="284667"/>
                  </a:cubicBezTo>
                  <a:lnTo>
                    <a:pt x="606937" y="318701"/>
                  </a:lnTo>
                  <a:lnTo>
                    <a:pt x="334199" y="318701"/>
                  </a:lnTo>
                  <a:lnTo>
                    <a:pt x="334199" y="28018"/>
                  </a:lnTo>
                  <a:lnTo>
                    <a:pt x="290683" y="28018"/>
                  </a:lnTo>
                  <a:lnTo>
                    <a:pt x="290683" y="318701"/>
                  </a:lnTo>
                  <a:lnTo>
                    <a:pt x="15343" y="318701"/>
                  </a:lnTo>
                  <a:lnTo>
                    <a:pt x="18221" y="284667"/>
                  </a:lnTo>
                  <a:cubicBezTo>
                    <a:pt x="46101" y="122208"/>
                    <a:pt x="166651" y="0"/>
                    <a:pt x="31114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" name="任意多边形 91"/>
            <p:cNvSpPr/>
            <p:nvPr/>
          </p:nvSpPr>
          <p:spPr>
            <a:xfrm>
              <a:off x="2482570" y="4076825"/>
              <a:ext cx="430539" cy="381154"/>
            </a:xfrm>
            <a:custGeom>
              <a:avLst/>
              <a:gdLst>
                <a:gd name="connsiteX0" fmla="*/ 12839 w 624882"/>
                <a:gd name="connsiteY0" fmla="*/ 364717 h 713034"/>
                <a:gd name="connsiteX1" fmla="*/ 290683 w 624882"/>
                <a:gd name="connsiteY1" fmla="*/ 364717 h 713034"/>
                <a:gd name="connsiteX2" fmla="*/ 290683 w 624882"/>
                <a:gd name="connsiteY2" fmla="*/ 655400 h 713034"/>
                <a:gd name="connsiteX3" fmla="*/ 334199 w 624882"/>
                <a:gd name="connsiteY3" fmla="*/ 655400 h 713034"/>
                <a:gd name="connsiteX4" fmla="*/ 334199 w 624882"/>
                <a:gd name="connsiteY4" fmla="*/ 364717 h 713034"/>
                <a:gd name="connsiteX5" fmla="*/ 609441 w 624882"/>
                <a:gd name="connsiteY5" fmla="*/ 364717 h 713034"/>
                <a:gd name="connsiteX6" fmla="*/ 604060 w 624882"/>
                <a:gd name="connsiteY6" fmla="*/ 428368 h 713034"/>
                <a:gd name="connsiteX7" fmla="*/ 311140 w 624882"/>
                <a:gd name="connsiteY7" fmla="*/ 713034 h 713034"/>
                <a:gd name="connsiteX8" fmla="*/ 18221 w 624882"/>
                <a:gd name="connsiteY8" fmla="*/ 428368 h 713034"/>
                <a:gd name="connsiteX9" fmla="*/ 606937 w 624882"/>
                <a:gd name="connsiteY9" fmla="*/ 318701 h 713034"/>
                <a:gd name="connsiteX10" fmla="*/ 624882 w 624882"/>
                <a:gd name="connsiteY10" fmla="*/ 318701 h 713034"/>
                <a:gd name="connsiteX11" fmla="*/ 624882 w 624882"/>
                <a:gd name="connsiteY11" fmla="*/ 364717 h 713034"/>
                <a:gd name="connsiteX12" fmla="*/ 609441 w 624882"/>
                <a:gd name="connsiteY12" fmla="*/ 364717 h 713034"/>
                <a:gd name="connsiteX13" fmla="*/ 610134 w 624882"/>
                <a:gd name="connsiteY13" fmla="*/ 356517 h 713034"/>
                <a:gd name="connsiteX14" fmla="*/ 0 w 624882"/>
                <a:gd name="connsiteY14" fmla="*/ 318701 h 713034"/>
                <a:gd name="connsiteX15" fmla="*/ 15343 w 624882"/>
                <a:gd name="connsiteY15" fmla="*/ 318701 h 713034"/>
                <a:gd name="connsiteX16" fmla="*/ 12146 w 624882"/>
                <a:gd name="connsiteY16" fmla="*/ 356517 h 713034"/>
                <a:gd name="connsiteX17" fmla="*/ 12839 w 624882"/>
                <a:gd name="connsiteY17" fmla="*/ 364717 h 713034"/>
                <a:gd name="connsiteX18" fmla="*/ 0 w 624882"/>
                <a:gd name="connsiteY18" fmla="*/ 364717 h 713034"/>
                <a:gd name="connsiteX19" fmla="*/ 311140 w 624882"/>
                <a:gd name="connsiteY19" fmla="*/ 0 h 713034"/>
                <a:gd name="connsiteX20" fmla="*/ 604060 w 624882"/>
                <a:gd name="connsiteY20" fmla="*/ 284667 h 713034"/>
                <a:gd name="connsiteX21" fmla="*/ 606937 w 624882"/>
                <a:gd name="connsiteY21" fmla="*/ 318701 h 713034"/>
                <a:gd name="connsiteX22" fmla="*/ 334199 w 624882"/>
                <a:gd name="connsiteY22" fmla="*/ 318701 h 713034"/>
                <a:gd name="connsiteX23" fmla="*/ 334199 w 624882"/>
                <a:gd name="connsiteY23" fmla="*/ 28018 h 713034"/>
                <a:gd name="connsiteX24" fmla="*/ 290683 w 624882"/>
                <a:gd name="connsiteY24" fmla="*/ 28018 h 713034"/>
                <a:gd name="connsiteX25" fmla="*/ 290683 w 624882"/>
                <a:gd name="connsiteY25" fmla="*/ 318701 h 713034"/>
                <a:gd name="connsiteX26" fmla="*/ 15343 w 624882"/>
                <a:gd name="connsiteY26" fmla="*/ 318701 h 713034"/>
                <a:gd name="connsiteX27" fmla="*/ 18221 w 624882"/>
                <a:gd name="connsiteY27" fmla="*/ 284667 h 713034"/>
                <a:gd name="connsiteX28" fmla="*/ 311140 w 624882"/>
                <a:gd name="connsiteY28" fmla="*/ 0 h 713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24882" h="713034">
                  <a:moveTo>
                    <a:pt x="12839" y="364717"/>
                  </a:moveTo>
                  <a:lnTo>
                    <a:pt x="290683" y="364717"/>
                  </a:lnTo>
                  <a:lnTo>
                    <a:pt x="290683" y="655400"/>
                  </a:lnTo>
                  <a:lnTo>
                    <a:pt x="334199" y="655400"/>
                  </a:lnTo>
                  <a:lnTo>
                    <a:pt x="334199" y="364717"/>
                  </a:lnTo>
                  <a:lnTo>
                    <a:pt x="609441" y="364717"/>
                  </a:lnTo>
                  <a:lnTo>
                    <a:pt x="604060" y="428368"/>
                  </a:lnTo>
                  <a:cubicBezTo>
                    <a:pt x="576180" y="590827"/>
                    <a:pt x="455629" y="713034"/>
                    <a:pt x="311140" y="713034"/>
                  </a:cubicBezTo>
                  <a:cubicBezTo>
                    <a:pt x="166651" y="713034"/>
                    <a:pt x="46101" y="590827"/>
                    <a:pt x="18221" y="428368"/>
                  </a:cubicBezTo>
                  <a:close/>
                  <a:moveTo>
                    <a:pt x="606937" y="318701"/>
                  </a:moveTo>
                  <a:lnTo>
                    <a:pt x="624882" y="318701"/>
                  </a:lnTo>
                  <a:lnTo>
                    <a:pt x="624882" y="364717"/>
                  </a:lnTo>
                  <a:lnTo>
                    <a:pt x="609441" y="364717"/>
                  </a:lnTo>
                  <a:lnTo>
                    <a:pt x="610134" y="356517"/>
                  </a:lnTo>
                  <a:close/>
                  <a:moveTo>
                    <a:pt x="0" y="318701"/>
                  </a:moveTo>
                  <a:lnTo>
                    <a:pt x="15343" y="318701"/>
                  </a:lnTo>
                  <a:lnTo>
                    <a:pt x="12146" y="356517"/>
                  </a:lnTo>
                  <a:lnTo>
                    <a:pt x="12839" y="364717"/>
                  </a:lnTo>
                  <a:lnTo>
                    <a:pt x="0" y="364717"/>
                  </a:lnTo>
                  <a:close/>
                  <a:moveTo>
                    <a:pt x="311140" y="0"/>
                  </a:moveTo>
                  <a:cubicBezTo>
                    <a:pt x="455629" y="0"/>
                    <a:pt x="576180" y="122208"/>
                    <a:pt x="604060" y="284667"/>
                  </a:cubicBezTo>
                  <a:lnTo>
                    <a:pt x="606937" y="318701"/>
                  </a:lnTo>
                  <a:lnTo>
                    <a:pt x="334199" y="318701"/>
                  </a:lnTo>
                  <a:lnTo>
                    <a:pt x="334199" y="28018"/>
                  </a:lnTo>
                  <a:lnTo>
                    <a:pt x="290683" y="28018"/>
                  </a:lnTo>
                  <a:lnTo>
                    <a:pt x="290683" y="318701"/>
                  </a:lnTo>
                  <a:lnTo>
                    <a:pt x="15343" y="318701"/>
                  </a:lnTo>
                  <a:lnTo>
                    <a:pt x="18221" y="284667"/>
                  </a:lnTo>
                  <a:cubicBezTo>
                    <a:pt x="46101" y="122208"/>
                    <a:pt x="166651" y="0"/>
                    <a:pt x="31114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3" name="三十二角星 92"/>
            <p:cNvSpPr/>
            <p:nvPr/>
          </p:nvSpPr>
          <p:spPr>
            <a:xfrm>
              <a:off x="3893200" y="2938078"/>
              <a:ext cx="214446" cy="198273"/>
            </a:xfrm>
            <a:prstGeom prst="star32">
              <a:avLst>
                <a:gd name="adj" fmla="val 37455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4" name="任意多边形 93"/>
            <p:cNvSpPr/>
            <p:nvPr/>
          </p:nvSpPr>
          <p:spPr>
            <a:xfrm>
              <a:off x="1710612" y="2020669"/>
              <a:ext cx="372878" cy="333379"/>
            </a:xfrm>
            <a:custGeom>
              <a:avLst/>
              <a:gdLst>
                <a:gd name="connsiteX0" fmla="*/ 701697 w 1371600"/>
                <a:gd name="connsiteY0" fmla="*/ 227769 h 1226305"/>
                <a:gd name="connsiteX1" fmla="*/ 687802 w 1371600"/>
                <a:gd name="connsiteY1" fmla="*/ 528625 h 1226305"/>
                <a:gd name="connsiteX2" fmla="*/ 587288 w 1371600"/>
                <a:gd name="connsiteY2" fmla="*/ 241236 h 1226305"/>
                <a:gd name="connsiteX3" fmla="*/ 660960 w 1371600"/>
                <a:gd name="connsiteY3" fmla="*/ 535055 h 1226305"/>
                <a:gd name="connsiteX4" fmla="*/ 480676 w 1371600"/>
                <a:gd name="connsiteY4" fmla="*/ 280718 h 1226305"/>
                <a:gd name="connsiteX5" fmla="*/ 636893 w 1371600"/>
                <a:gd name="connsiteY5" fmla="*/ 547478 h 1226305"/>
                <a:gd name="connsiteX6" fmla="*/ 389125 w 1371600"/>
                <a:gd name="connsiteY6" fmla="*/ 343525 h 1226305"/>
                <a:gd name="connsiteX7" fmla="*/ 617243 w 1371600"/>
                <a:gd name="connsiteY7" fmla="*/ 565047 h 1226305"/>
                <a:gd name="connsiteX8" fmla="*/ 318877 w 1371600"/>
                <a:gd name="connsiteY8" fmla="*/ 425378 h 1226305"/>
                <a:gd name="connsiteX9" fmla="*/ 603347 w 1371600"/>
                <a:gd name="connsiteY9" fmla="*/ 586564 h 1226305"/>
                <a:gd name="connsiteX10" fmla="*/ 274716 w 1371600"/>
                <a:gd name="connsiteY10" fmla="*/ 520696 h 1226305"/>
                <a:gd name="connsiteX11" fmla="*/ 596155 w 1371600"/>
                <a:gd name="connsiteY11" fmla="*/ 610563 h 1226305"/>
                <a:gd name="connsiteX12" fmla="*/ 259654 w 1371600"/>
                <a:gd name="connsiteY12" fmla="*/ 622986 h 1226305"/>
                <a:gd name="connsiteX13" fmla="*/ 596155 w 1371600"/>
                <a:gd name="connsiteY13" fmla="*/ 635409 h 1226305"/>
                <a:gd name="connsiteX14" fmla="*/ 274716 w 1371600"/>
                <a:gd name="connsiteY14" fmla="*/ 725276 h 1226305"/>
                <a:gd name="connsiteX15" fmla="*/ 603347 w 1371600"/>
                <a:gd name="connsiteY15" fmla="*/ 659408 h 1226305"/>
                <a:gd name="connsiteX16" fmla="*/ 318877 w 1371600"/>
                <a:gd name="connsiteY16" fmla="*/ 820595 h 1226305"/>
                <a:gd name="connsiteX17" fmla="*/ 617243 w 1371600"/>
                <a:gd name="connsiteY17" fmla="*/ 680925 h 1226305"/>
                <a:gd name="connsiteX18" fmla="*/ 389125 w 1371600"/>
                <a:gd name="connsiteY18" fmla="*/ 902447 h 1226305"/>
                <a:gd name="connsiteX19" fmla="*/ 636893 w 1371600"/>
                <a:gd name="connsiteY19" fmla="*/ 698494 h 1226305"/>
                <a:gd name="connsiteX20" fmla="*/ 480676 w 1371600"/>
                <a:gd name="connsiteY20" fmla="*/ 965254 h 1226305"/>
                <a:gd name="connsiteX21" fmla="*/ 660960 w 1371600"/>
                <a:gd name="connsiteY21" fmla="*/ 710917 h 1226305"/>
                <a:gd name="connsiteX22" fmla="*/ 587288 w 1371600"/>
                <a:gd name="connsiteY22" fmla="*/ 1004736 h 1226305"/>
                <a:gd name="connsiteX23" fmla="*/ 687802 w 1371600"/>
                <a:gd name="connsiteY23" fmla="*/ 717347 h 1226305"/>
                <a:gd name="connsiteX24" fmla="*/ 701697 w 1371600"/>
                <a:gd name="connsiteY24" fmla="*/ 1018203 h 1226305"/>
                <a:gd name="connsiteX25" fmla="*/ 715592 w 1371600"/>
                <a:gd name="connsiteY25" fmla="*/ 717347 h 1226305"/>
                <a:gd name="connsiteX26" fmla="*/ 816106 w 1371600"/>
                <a:gd name="connsiteY26" fmla="*/ 1004736 h 1226305"/>
                <a:gd name="connsiteX27" fmla="*/ 742434 w 1371600"/>
                <a:gd name="connsiteY27" fmla="*/ 710917 h 1226305"/>
                <a:gd name="connsiteX28" fmla="*/ 922719 w 1371600"/>
                <a:gd name="connsiteY28" fmla="*/ 965254 h 1226305"/>
                <a:gd name="connsiteX29" fmla="*/ 766501 w 1371600"/>
                <a:gd name="connsiteY29" fmla="*/ 698494 h 1226305"/>
                <a:gd name="connsiteX30" fmla="*/ 1014269 w 1371600"/>
                <a:gd name="connsiteY30" fmla="*/ 902447 h 1226305"/>
                <a:gd name="connsiteX31" fmla="*/ 786151 w 1371600"/>
                <a:gd name="connsiteY31" fmla="*/ 680925 h 1226305"/>
                <a:gd name="connsiteX32" fmla="*/ 1084517 w 1371600"/>
                <a:gd name="connsiteY32" fmla="*/ 820595 h 1226305"/>
                <a:gd name="connsiteX33" fmla="*/ 800047 w 1371600"/>
                <a:gd name="connsiteY33" fmla="*/ 659408 h 1226305"/>
                <a:gd name="connsiteX34" fmla="*/ 1128678 w 1371600"/>
                <a:gd name="connsiteY34" fmla="*/ 725276 h 1226305"/>
                <a:gd name="connsiteX35" fmla="*/ 807239 w 1371600"/>
                <a:gd name="connsiteY35" fmla="*/ 635409 h 1226305"/>
                <a:gd name="connsiteX36" fmla="*/ 1143740 w 1371600"/>
                <a:gd name="connsiteY36" fmla="*/ 622986 h 1226305"/>
                <a:gd name="connsiteX37" fmla="*/ 807239 w 1371600"/>
                <a:gd name="connsiteY37" fmla="*/ 610563 h 1226305"/>
                <a:gd name="connsiteX38" fmla="*/ 1128678 w 1371600"/>
                <a:gd name="connsiteY38" fmla="*/ 520696 h 1226305"/>
                <a:gd name="connsiteX39" fmla="*/ 800047 w 1371600"/>
                <a:gd name="connsiteY39" fmla="*/ 586564 h 1226305"/>
                <a:gd name="connsiteX40" fmla="*/ 1084517 w 1371600"/>
                <a:gd name="connsiteY40" fmla="*/ 425378 h 1226305"/>
                <a:gd name="connsiteX41" fmla="*/ 786151 w 1371600"/>
                <a:gd name="connsiteY41" fmla="*/ 565047 h 1226305"/>
                <a:gd name="connsiteX42" fmla="*/ 1014269 w 1371600"/>
                <a:gd name="connsiteY42" fmla="*/ 343525 h 1226305"/>
                <a:gd name="connsiteX43" fmla="*/ 766501 w 1371600"/>
                <a:gd name="connsiteY43" fmla="*/ 547478 h 1226305"/>
                <a:gd name="connsiteX44" fmla="*/ 922719 w 1371600"/>
                <a:gd name="connsiteY44" fmla="*/ 280718 h 1226305"/>
                <a:gd name="connsiteX45" fmla="*/ 742434 w 1371600"/>
                <a:gd name="connsiteY45" fmla="*/ 535055 h 1226305"/>
                <a:gd name="connsiteX46" fmla="*/ 816106 w 1371600"/>
                <a:gd name="connsiteY46" fmla="*/ 241236 h 1226305"/>
                <a:gd name="connsiteX47" fmla="*/ 715592 w 1371600"/>
                <a:gd name="connsiteY47" fmla="*/ 528625 h 1226305"/>
                <a:gd name="connsiteX48" fmla="*/ 685800 w 1371600"/>
                <a:gd name="connsiteY48" fmla="*/ 0 h 1226305"/>
                <a:gd name="connsiteX49" fmla="*/ 750784 w 1371600"/>
                <a:gd name="connsiteY49" fmla="*/ 171851 h 1226305"/>
                <a:gd name="connsiteX50" fmla="*/ 863298 w 1371600"/>
                <a:gd name="connsiteY50" fmla="*/ 20893 h 1226305"/>
                <a:gd name="connsiteX51" fmla="*/ 876317 w 1371600"/>
                <a:gd name="connsiteY51" fmla="*/ 201922 h 1226305"/>
                <a:gd name="connsiteX52" fmla="*/ 1028700 w 1371600"/>
                <a:gd name="connsiteY52" fmla="*/ 82147 h 1226305"/>
                <a:gd name="connsiteX53" fmla="*/ 988871 w 1371600"/>
                <a:gd name="connsiteY53" fmla="*/ 260023 h 1226305"/>
                <a:gd name="connsiteX54" fmla="*/ 1170734 w 1371600"/>
                <a:gd name="connsiteY54" fmla="*/ 179588 h 1226305"/>
                <a:gd name="connsiteX55" fmla="*/ 1080769 w 1371600"/>
                <a:gd name="connsiteY55" fmla="*/ 342186 h 1226305"/>
                <a:gd name="connsiteX56" fmla="*/ 1279720 w 1371600"/>
                <a:gd name="connsiteY56" fmla="*/ 306576 h 1226305"/>
                <a:gd name="connsiteX57" fmla="*/ 1145753 w 1371600"/>
                <a:gd name="connsiteY57" fmla="*/ 442817 h 1226305"/>
                <a:gd name="connsiteX58" fmla="*/ 1348232 w 1371600"/>
                <a:gd name="connsiteY58" fmla="*/ 454457 h 1226305"/>
                <a:gd name="connsiteX59" fmla="*/ 1179388 w 1371600"/>
                <a:gd name="connsiteY59" fmla="*/ 555052 h 1226305"/>
                <a:gd name="connsiteX60" fmla="*/ 1371600 w 1371600"/>
                <a:gd name="connsiteY60" fmla="*/ 613153 h 1226305"/>
                <a:gd name="connsiteX61" fmla="*/ 1179388 w 1371600"/>
                <a:gd name="connsiteY61" fmla="*/ 671253 h 1226305"/>
                <a:gd name="connsiteX62" fmla="*/ 1348232 w 1371600"/>
                <a:gd name="connsiteY62" fmla="*/ 771848 h 1226305"/>
                <a:gd name="connsiteX63" fmla="*/ 1145753 w 1371600"/>
                <a:gd name="connsiteY63" fmla="*/ 783488 h 1226305"/>
                <a:gd name="connsiteX64" fmla="*/ 1279720 w 1371600"/>
                <a:gd name="connsiteY64" fmla="*/ 919729 h 1226305"/>
                <a:gd name="connsiteX65" fmla="*/ 1080769 w 1371600"/>
                <a:gd name="connsiteY65" fmla="*/ 884119 h 1226305"/>
                <a:gd name="connsiteX66" fmla="*/ 1170734 w 1371600"/>
                <a:gd name="connsiteY66" fmla="*/ 1046717 h 1226305"/>
                <a:gd name="connsiteX67" fmla="*/ 988871 w 1371600"/>
                <a:gd name="connsiteY67" fmla="*/ 966282 h 1226305"/>
                <a:gd name="connsiteX68" fmla="*/ 1028700 w 1371600"/>
                <a:gd name="connsiteY68" fmla="*/ 1144158 h 1226305"/>
                <a:gd name="connsiteX69" fmla="*/ 876317 w 1371600"/>
                <a:gd name="connsiteY69" fmla="*/ 1024383 h 1226305"/>
                <a:gd name="connsiteX70" fmla="*/ 863298 w 1371600"/>
                <a:gd name="connsiteY70" fmla="*/ 1205412 h 1226305"/>
                <a:gd name="connsiteX71" fmla="*/ 750784 w 1371600"/>
                <a:gd name="connsiteY71" fmla="*/ 1054454 h 1226305"/>
                <a:gd name="connsiteX72" fmla="*/ 685800 w 1371600"/>
                <a:gd name="connsiteY72" fmla="*/ 1226305 h 1226305"/>
                <a:gd name="connsiteX73" fmla="*/ 620816 w 1371600"/>
                <a:gd name="connsiteY73" fmla="*/ 1054454 h 1226305"/>
                <a:gd name="connsiteX74" fmla="*/ 508302 w 1371600"/>
                <a:gd name="connsiteY74" fmla="*/ 1205412 h 1226305"/>
                <a:gd name="connsiteX75" fmla="*/ 495283 w 1371600"/>
                <a:gd name="connsiteY75" fmla="*/ 1024383 h 1226305"/>
                <a:gd name="connsiteX76" fmla="*/ 342900 w 1371600"/>
                <a:gd name="connsiteY76" fmla="*/ 1144158 h 1226305"/>
                <a:gd name="connsiteX77" fmla="*/ 382729 w 1371600"/>
                <a:gd name="connsiteY77" fmla="*/ 966282 h 1226305"/>
                <a:gd name="connsiteX78" fmla="*/ 200866 w 1371600"/>
                <a:gd name="connsiteY78" fmla="*/ 1046717 h 1226305"/>
                <a:gd name="connsiteX79" fmla="*/ 290831 w 1371600"/>
                <a:gd name="connsiteY79" fmla="*/ 884119 h 1226305"/>
                <a:gd name="connsiteX80" fmla="*/ 91880 w 1371600"/>
                <a:gd name="connsiteY80" fmla="*/ 919729 h 1226305"/>
                <a:gd name="connsiteX81" fmla="*/ 225847 w 1371600"/>
                <a:gd name="connsiteY81" fmla="*/ 783488 h 1226305"/>
                <a:gd name="connsiteX82" fmla="*/ 23368 w 1371600"/>
                <a:gd name="connsiteY82" fmla="*/ 771848 h 1226305"/>
                <a:gd name="connsiteX83" fmla="*/ 192212 w 1371600"/>
                <a:gd name="connsiteY83" fmla="*/ 671253 h 1226305"/>
                <a:gd name="connsiteX84" fmla="*/ 0 w 1371600"/>
                <a:gd name="connsiteY84" fmla="*/ 613153 h 1226305"/>
                <a:gd name="connsiteX85" fmla="*/ 192212 w 1371600"/>
                <a:gd name="connsiteY85" fmla="*/ 555052 h 1226305"/>
                <a:gd name="connsiteX86" fmla="*/ 23368 w 1371600"/>
                <a:gd name="connsiteY86" fmla="*/ 454457 h 1226305"/>
                <a:gd name="connsiteX87" fmla="*/ 225847 w 1371600"/>
                <a:gd name="connsiteY87" fmla="*/ 442817 h 1226305"/>
                <a:gd name="connsiteX88" fmla="*/ 91880 w 1371600"/>
                <a:gd name="connsiteY88" fmla="*/ 306576 h 1226305"/>
                <a:gd name="connsiteX89" fmla="*/ 290831 w 1371600"/>
                <a:gd name="connsiteY89" fmla="*/ 342186 h 1226305"/>
                <a:gd name="connsiteX90" fmla="*/ 200866 w 1371600"/>
                <a:gd name="connsiteY90" fmla="*/ 179588 h 1226305"/>
                <a:gd name="connsiteX91" fmla="*/ 382729 w 1371600"/>
                <a:gd name="connsiteY91" fmla="*/ 260023 h 1226305"/>
                <a:gd name="connsiteX92" fmla="*/ 342900 w 1371600"/>
                <a:gd name="connsiteY92" fmla="*/ 82147 h 1226305"/>
                <a:gd name="connsiteX93" fmla="*/ 495283 w 1371600"/>
                <a:gd name="connsiteY93" fmla="*/ 201922 h 1226305"/>
                <a:gd name="connsiteX94" fmla="*/ 508302 w 1371600"/>
                <a:gd name="connsiteY94" fmla="*/ 20893 h 1226305"/>
                <a:gd name="connsiteX95" fmla="*/ 620816 w 1371600"/>
                <a:gd name="connsiteY95" fmla="*/ 171851 h 1226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1371600" h="1226305">
                  <a:moveTo>
                    <a:pt x="701697" y="227769"/>
                  </a:moveTo>
                  <a:lnTo>
                    <a:pt x="687802" y="528625"/>
                  </a:lnTo>
                  <a:lnTo>
                    <a:pt x="587288" y="241236"/>
                  </a:lnTo>
                  <a:lnTo>
                    <a:pt x="660960" y="535055"/>
                  </a:lnTo>
                  <a:lnTo>
                    <a:pt x="480676" y="280718"/>
                  </a:lnTo>
                  <a:lnTo>
                    <a:pt x="636893" y="547478"/>
                  </a:lnTo>
                  <a:lnTo>
                    <a:pt x="389125" y="343525"/>
                  </a:lnTo>
                  <a:lnTo>
                    <a:pt x="617243" y="565047"/>
                  </a:lnTo>
                  <a:lnTo>
                    <a:pt x="318877" y="425378"/>
                  </a:lnTo>
                  <a:lnTo>
                    <a:pt x="603347" y="586564"/>
                  </a:lnTo>
                  <a:lnTo>
                    <a:pt x="274716" y="520696"/>
                  </a:lnTo>
                  <a:lnTo>
                    <a:pt x="596155" y="610563"/>
                  </a:lnTo>
                  <a:lnTo>
                    <a:pt x="259654" y="622986"/>
                  </a:lnTo>
                  <a:lnTo>
                    <a:pt x="596155" y="635409"/>
                  </a:lnTo>
                  <a:lnTo>
                    <a:pt x="274716" y="725276"/>
                  </a:lnTo>
                  <a:lnTo>
                    <a:pt x="603347" y="659408"/>
                  </a:lnTo>
                  <a:lnTo>
                    <a:pt x="318877" y="820595"/>
                  </a:lnTo>
                  <a:lnTo>
                    <a:pt x="617243" y="680925"/>
                  </a:lnTo>
                  <a:lnTo>
                    <a:pt x="389125" y="902447"/>
                  </a:lnTo>
                  <a:lnTo>
                    <a:pt x="636893" y="698494"/>
                  </a:lnTo>
                  <a:lnTo>
                    <a:pt x="480676" y="965254"/>
                  </a:lnTo>
                  <a:lnTo>
                    <a:pt x="660960" y="710917"/>
                  </a:lnTo>
                  <a:lnTo>
                    <a:pt x="587288" y="1004736"/>
                  </a:lnTo>
                  <a:lnTo>
                    <a:pt x="687802" y="717347"/>
                  </a:lnTo>
                  <a:lnTo>
                    <a:pt x="701697" y="1018203"/>
                  </a:lnTo>
                  <a:lnTo>
                    <a:pt x="715592" y="717347"/>
                  </a:lnTo>
                  <a:lnTo>
                    <a:pt x="816106" y="1004736"/>
                  </a:lnTo>
                  <a:lnTo>
                    <a:pt x="742434" y="710917"/>
                  </a:lnTo>
                  <a:lnTo>
                    <a:pt x="922719" y="965254"/>
                  </a:lnTo>
                  <a:lnTo>
                    <a:pt x="766501" y="698494"/>
                  </a:lnTo>
                  <a:lnTo>
                    <a:pt x="1014269" y="902447"/>
                  </a:lnTo>
                  <a:lnTo>
                    <a:pt x="786151" y="680925"/>
                  </a:lnTo>
                  <a:lnTo>
                    <a:pt x="1084517" y="820595"/>
                  </a:lnTo>
                  <a:lnTo>
                    <a:pt x="800047" y="659408"/>
                  </a:lnTo>
                  <a:lnTo>
                    <a:pt x="1128678" y="725276"/>
                  </a:lnTo>
                  <a:lnTo>
                    <a:pt x="807239" y="635409"/>
                  </a:lnTo>
                  <a:lnTo>
                    <a:pt x="1143740" y="622986"/>
                  </a:lnTo>
                  <a:lnTo>
                    <a:pt x="807239" y="610563"/>
                  </a:lnTo>
                  <a:lnTo>
                    <a:pt x="1128678" y="520696"/>
                  </a:lnTo>
                  <a:lnTo>
                    <a:pt x="800047" y="586564"/>
                  </a:lnTo>
                  <a:lnTo>
                    <a:pt x="1084517" y="425378"/>
                  </a:lnTo>
                  <a:lnTo>
                    <a:pt x="786151" y="565047"/>
                  </a:lnTo>
                  <a:lnTo>
                    <a:pt x="1014269" y="343525"/>
                  </a:lnTo>
                  <a:lnTo>
                    <a:pt x="766501" y="547478"/>
                  </a:lnTo>
                  <a:lnTo>
                    <a:pt x="922719" y="280718"/>
                  </a:lnTo>
                  <a:lnTo>
                    <a:pt x="742434" y="535055"/>
                  </a:lnTo>
                  <a:lnTo>
                    <a:pt x="816106" y="241236"/>
                  </a:lnTo>
                  <a:lnTo>
                    <a:pt x="715592" y="528625"/>
                  </a:lnTo>
                  <a:close/>
                  <a:moveTo>
                    <a:pt x="685800" y="0"/>
                  </a:moveTo>
                  <a:lnTo>
                    <a:pt x="750784" y="171851"/>
                  </a:lnTo>
                  <a:lnTo>
                    <a:pt x="863298" y="20893"/>
                  </a:lnTo>
                  <a:lnTo>
                    <a:pt x="876317" y="201922"/>
                  </a:lnTo>
                  <a:lnTo>
                    <a:pt x="1028700" y="82147"/>
                  </a:lnTo>
                  <a:lnTo>
                    <a:pt x="988871" y="260023"/>
                  </a:lnTo>
                  <a:lnTo>
                    <a:pt x="1170734" y="179588"/>
                  </a:lnTo>
                  <a:lnTo>
                    <a:pt x="1080769" y="342186"/>
                  </a:lnTo>
                  <a:lnTo>
                    <a:pt x="1279720" y="306576"/>
                  </a:lnTo>
                  <a:lnTo>
                    <a:pt x="1145753" y="442817"/>
                  </a:lnTo>
                  <a:lnTo>
                    <a:pt x="1348232" y="454457"/>
                  </a:lnTo>
                  <a:lnTo>
                    <a:pt x="1179388" y="555052"/>
                  </a:lnTo>
                  <a:lnTo>
                    <a:pt x="1371600" y="613153"/>
                  </a:lnTo>
                  <a:lnTo>
                    <a:pt x="1179388" y="671253"/>
                  </a:lnTo>
                  <a:lnTo>
                    <a:pt x="1348232" y="771848"/>
                  </a:lnTo>
                  <a:lnTo>
                    <a:pt x="1145753" y="783488"/>
                  </a:lnTo>
                  <a:lnTo>
                    <a:pt x="1279720" y="919729"/>
                  </a:lnTo>
                  <a:lnTo>
                    <a:pt x="1080769" y="884119"/>
                  </a:lnTo>
                  <a:lnTo>
                    <a:pt x="1170734" y="1046717"/>
                  </a:lnTo>
                  <a:lnTo>
                    <a:pt x="988871" y="966282"/>
                  </a:lnTo>
                  <a:lnTo>
                    <a:pt x="1028700" y="1144158"/>
                  </a:lnTo>
                  <a:lnTo>
                    <a:pt x="876317" y="1024383"/>
                  </a:lnTo>
                  <a:lnTo>
                    <a:pt x="863298" y="1205412"/>
                  </a:lnTo>
                  <a:lnTo>
                    <a:pt x="750784" y="1054454"/>
                  </a:lnTo>
                  <a:lnTo>
                    <a:pt x="685800" y="1226305"/>
                  </a:lnTo>
                  <a:lnTo>
                    <a:pt x="620816" y="1054454"/>
                  </a:lnTo>
                  <a:lnTo>
                    <a:pt x="508302" y="1205412"/>
                  </a:lnTo>
                  <a:lnTo>
                    <a:pt x="495283" y="1024383"/>
                  </a:lnTo>
                  <a:lnTo>
                    <a:pt x="342900" y="1144158"/>
                  </a:lnTo>
                  <a:lnTo>
                    <a:pt x="382729" y="966282"/>
                  </a:lnTo>
                  <a:lnTo>
                    <a:pt x="200866" y="1046717"/>
                  </a:lnTo>
                  <a:lnTo>
                    <a:pt x="290831" y="884119"/>
                  </a:lnTo>
                  <a:lnTo>
                    <a:pt x="91880" y="919729"/>
                  </a:lnTo>
                  <a:lnTo>
                    <a:pt x="225847" y="783488"/>
                  </a:lnTo>
                  <a:lnTo>
                    <a:pt x="23368" y="771848"/>
                  </a:lnTo>
                  <a:lnTo>
                    <a:pt x="192212" y="671253"/>
                  </a:lnTo>
                  <a:lnTo>
                    <a:pt x="0" y="613153"/>
                  </a:lnTo>
                  <a:lnTo>
                    <a:pt x="192212" y="555052"/>
                  </a:lnTo>
                  <a:lnTo>
                    <a:pt x="23368" y="454457"/>
                  </a:lnTo>
                  <a:lnTo>
                    <a:pt x="225847" y="442817"/>
                  </a:lnTo>
                  <a:lnTo>
                    <a:pt x="91880" y="306576"/>
                  </a:lnTo>
                  <a:lnTo>
                    <a:pt x="290831" y="342186"/>
                  </a:lnTo>
                  <a:lnTo>
                    <a:pt x="200866" y="179588"/>
                  </a:lnTo>
                  <a:lnTo>
                    <a:pt x="382729" y="260023"/>
                  </a:lnTo>
                  <a:lnTo>
                    <a:pt x="342900" y="82147"/>
                  </a:lnTo>
                  <a:lnTo>
                    <a:pt x="495283" y="201922"/>
                  </a:lnTo>
                  <a:lnTo>
                    <a:pt x="508302" y="20893"/>
                  </a:lnTo>
                  <a:lnTo>
                    <a:pt x="620816" y="1718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5" name="三十二角星 94"/>
            <p:cNvSpPr/>
            <p:nvPr/>
          </p:nvSpPr>
          <p:spPr>
            <a:xfrm>
              <a:off x="2928973" y="2080065"/>
              <a:ext cx="160743" cy="145417"/>
            </a:xfrm>
            <a:prstGeom prst="star32">
              <a:avLst>
                <a:gd name="adj" fmla="val 30199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9" name="TextBox 4"/>
          <p:cNvSpPr txBox="1"/>
          <p:nvPr/>
        </p:nvSpPr>
        <p:spPr>
          <a:xfrm>
            <a:off x="4121903" y="1853115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原始数据处理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AutoNum type="arabicPeriod" startAt="2"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属性类型划分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AutoNum type="arabicPeriod" startAt="2"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AutoNum type="arabicPeriod" startAt="2"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特征群分析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-29486" y="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110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3644" y="241369"/>
            <a:ext cx="327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特征提取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原始数据处理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流程图: 合并 30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内容占位符 2"/>
          <p:cNvSpPr txBox="1">
            <a:spLocks/>
          </p:cNvSpPr>
          <p:nvPr/>
        </p:nvSpPr>
        <p:spPr>
          <a:xfrm>
            <a:off x="1122256" y="1058917"/>
            <a:ext cx="6601544" cy="30655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距离转换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-&gt;double;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其中“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”转为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  <a:p>
            <a:pPr marL="0">
              <a:buFont typeface="Wingdings" panose="05000000000000000000" pitchFamily="2" charset="2"/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日期转换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其中“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”转为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  <a:p>
            <a:pPr marL="0">
              <a:buFont typeface="Wingdings" panose="05000000000000000000" pitchFamily="2" charset="2"/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折扣率转换：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满减转为折扣的形式，并增加折扣率类型、满、减三列。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50017" y="-15427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2304096" y="3589815"/>
            <a:ext cx="4237863" cy="302260"/>
            <a:chOff x="0" y="4334"/>
            <a:chExt cx="4238379" cy="302783"/>
          </a:xfrm>
        </p:grpSpPr>
        <p:sp>
          <p:nvSpPr>
            <p:cNvPr id="47" name="文本框 2"/>
            <p:cNvSpPr txBox="1">
              <a:spLocks noChangeArrowheads="1"/>
            </p:cNvSpPr>
            <p:nvPr/>
          </p:nvSpPr>
          <p:spPr bwMode="auto">
            <a:xfrm>
              <a:off x="0" y="8667"/>
              <a:ext cx="1073785" cy="298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discount_rate</a:t>
              </a:r>
              <a:endParaRPr lang="zh-CN" sz="105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文本框 2"/>
            <p:cNvSpPr txBox="1">
              <a:spLocks noChangeArrowheads="1"/>
            </p:cNvSpPr>
            <p:nvPr/>
          </p:nvSpPr>
          <p:spPr bwMode="auto">
            <a:xfrm>
              <a:off x="3011885" y="4334"/>
              <a:ext cx="648335" cy="298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man</a:t>
              </a:r>
              <a:endParaRPr lang="zh-CN" sz="105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2"/>
            <p:cNvSpPr txBox="1">
              <a:spLocks noChangeArrowheads="1"/>
            </p:cNvSpPr>
            <p:nvPr/>
          </p:nvSpPr>
          <p:spPr bwMode="auto">
            <a:xfrm>
              <a:off x="1512444" y="4334"/>
              <a:ext cx="871855" cy="298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rate_type</a:t>
              </a:r>
              <a:endParaRPr lang="zh-CN" sz="105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2"/>
            <p:cNvSpPr txBox="1">
              <a:spLocks noChangeArrowheads="1"/>
            </p:cNvSpPr>
            <p:nvPr/>
          </p:nvSpPr>
          <p:spPr bwMode="auto">
            <a:xfrm>
              <a:off x="2383507" y="4334"/>
              <a:ext cx="626745" cy="298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rate</a:t>
              </a:r>
              <a:endParaRPr lang="zh-CN" sz="105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文本框 2"/>
            <p:cNvSpPr txBox="1">
              <a:spLocks noChangeArrowheads="1"/>
            </p:cNvSpPr>
            <p:nvPr/>
          </p:nvSpPr>
          <p:spPr bwMode="auto">
            <a:xfrm>
              <a:off x="3600839" y="4340"/>
              <a:ext cx="637540" cy="298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jian</a:t>
              </a:r>
              <a:endParaRPr lang="zh-CN" sz="105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2" name="直接箭头连接符 51"/>
            <p:cNvCxnSpPr/>
            <p:nvPr/>
          </p:nvCxnSpPr>
          <p:spPr>
            <a:xfrm>
              <a:off x="1105081" y="164679"/>
              <a:ext cx="3721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916717" y="-108559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0" y="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9394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3644" y="241369"/>
            <a:ext cx="327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特征提取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数据异常处理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流程图: 合并 30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50017" y="-15427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916717" y="-108559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3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7699"/>
            <a:ext cx="9144000" cy="3045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文本框 5"/>
          <p:cNvSpPr txBox="1">
            <a:spLocks noChangeArrowheads="1"/>
          </p:cNvSpPr>
          <p:nvPr/>
        </p:nvSpPr>
        <p:spPr bwMode="auto">
          <a:xfrm>
            <a:off x="2988404" y="4001584"/>
            <a:ext cx="680561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lq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每日领券数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xf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每日消费数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_c0: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带券消费的领券日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_c1: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带券消费的消费日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47411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3644" y="241369"/>
            <a:ext cx="327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特征提取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数据异常处理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流程图: 合并 30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50017" y="-15427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916717" y="-108559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8084"/>
            <a:ext cx="91440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4"/>
          <p:cNvSpPr txBox="1">
            <a:spLocks noChangeArrowheads="1"/>
          </p:cNvSpPr>
          <p:nvPr/>
        </p:nvSpPr>
        <p:spPr bwMode="auto">
          <a:xfrm>
            <a:off x="3059832" y="4131661"/>
            <a:ext cx="5616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num1: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商店的发券数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num2: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商店的消费数</a:t>
            </a:r>
          </a:p>
        </p:txBody>
      </p:sp>
    </p:spTree>
    <p:extLst>
      <p:ext uri="{BB962C8B-B14F-4D97-AF65-F5344CB8AC3E}">
        <p14:creationId xmlns:p14="http://schemas.microsoft.com/office/powerpoint/2010/main" val="17040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 117"/>
          <p:cNvSpPr/>
          <p:nvPr/>
        </p:nvSpPr>
        <p:spPr>
          <a:xfrm>
            <a:off x="-6120" y="-35631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41890" y="2652637"/>
            <a:ext cx="125012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CSWADI</a:t>
            </a:r>
            <a:endParaRPr lang="zh-CN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H="1" flipV="1">
            <a:off x="3477058" y="1871363"/>
            <a:ext cx="403246" cy="621513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2903066" y="1871363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9" idx="3"/>
            <a:endCxn id="5" idx="6"/>
          </p:cNvCxnSpPr>
          <p:nvPr/>
        </p:nvCxnSpPr>
        <p:spPr>
          <a:xfrm flipH="1">
            <a:off x="2898890" y="2821915"/>
            <a:ext cx="847170" cy="16568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2903066" y="3795886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3477058" y="3126478"/>
            <a:ext cx="464832" cy="669408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>
            <a:off x="5520124" y="1871363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5233128" y="1871363"/>
            <a:ext cx="286996" cy="590631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endCxn id="17" idx="0"/>
          </p:cNvCxnSpPr>
          <p:nvPr/>
        </p:nvCxnSpPr>
        <p:spPr>
          <a:xfrm flipH="1">
            <a:off x="5340937" y="2807379"/>
            <a:ext cx="2138537" cy="4266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>
            <a:off x="5737185" y="3839125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 flipV="1">
            <a:off x="5233130" y="3095597"/>
            <a:ext cx="504057" cy="743559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联系 4"/>
          <p:cNvSpPr/>
          <p:nvPr/>
        </p:nvSpPr>
        <p:spPr>
          <a:xfrm>
            <a:off x="2252297" y="2521681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联系 21"/>
          <p:cNvSpPr/>
          <p:nvPr/>
        </p:nvSpPr>
        <p:spPr>
          <a:xfrm>
            <a:off x="2256471" y="1520803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摘录 22"/>
          <p:cNvSpPr/>
          <p:nvPr/>
        </p:nvSpPr>
        <p:spPr>
          <a:xfrm rot="5400000" flipH="1" flipV="1">
            <a:off x="2290185" y="1657258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2256471" y="3468886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摘录 25"/>
          <p:cNvSpPr/>
          <p:nvPr/>
        </p:nvSpPr>
        <p:spPr>
          <a:xfrm rot="5400000" flipH="1" flipV="1">
            <a:off x="2290184" y="3605342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联系 36"/>
          <p:cNvSpPr/>
          <p:nvPr/>
        </p:nvSpPr>
        <p:spPr>
          <a:xfrm>
            <a:off x="6127658" y="1520803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摘录 37"/>
          <p:cNvSpPr/>
          <p:nvPr/>
        </p:nvSpPr>
        <p:spPr>
          <a:xfrm rot="5400000" flipH="1" flipV="1">
            <a:off x="6161373" y="1657258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联系 42"/>
          <p:cNvSpPr/>
          <p:nvPr/>
        </p:nvSpPr>
        <p:spPr>
          <a:xfrm>
            <a:off x="6139237" y="2488831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摘录 43"/>
          <p:cNvSpPr/>
          <p:nvPr/>
        </p:nvSpPr>
        <p:spPr>
          <a:xfrm rot="5400000" flipH="1" flipV="1">
            <a:off x="7053987" y="2598450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流程图: 联系 48"/>
          <p:cNvSpPr/>
          <p:nvPr/>
        </p:nvSpPr>
        <p:spPr>
          <a:xfrm>
            <a:off x="6130591" y="3498136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摘录 49"/>
          <p:cNvSpPr/>
          <p:nvPr/>
        </p:nvSpPr>
        <p:spPr>
          <a:xfrm rot="5400000" flipH="1" flipV="1">
            <a:off x="6344892" y="3658780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联系 30"/>
          <p:cNvSpPr/>
          <p:nvPr/>
        </p:nvSpPr>
        <p:spPr>
          <a:xfrm>
            <a:off x="2255492" y="2553444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摘录 31"/>
          <p:cNvSpPr/>
          <p:nvPr/>
        </p:nvSpPr>
        <p:spPr>
          <a:xfrm rot="16200000" flipH="1" flipV="1">
            <a:off x="2411707" y="2675700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2256471" y="3468886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34" name="流程图: 联系 33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流程图: 摘录 34"/>
            <p:cNvSpPr/>
            <p:nvPr/>
          </p:nvSpPr>
          <p:spPr>
            <a:xfrm rot="15946530" flipH="1" flipV="1">
              <a:off x="1632368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135625" y="1520803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40" name="流程图: 联系 39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流程图: 摘录 40"/>
            <p:cNvSpPr/>
            <p:nvPr/>
          </p:nvSpPr>
          <p:spPr>
            <a:xfrm rot="5400000" flipH="1" flipV="1">
              <a:off x="1510847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流程图: 联系 45"/>
          <p:cNvSpPr/>
          <p:nvPr/>
        </p:nvSpPr>
        <p:spPr>
          <a:xfrm>
            <a:off x="6139237" y="2488834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摘录 46"/>
          <p:cNvSpPr/>
          <p:nvPr/>
        </p:nvSpPr>
        <p:spPr>
          <a:xfrm rot="5400000" flipH="1" flipV="1">
            <a:off x="6172950" y="2625289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6135624" y="3498136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52" name="流程图: 联系 51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流程图: 摘录 52"/>
            <p:cNvSpPr/>
            <p:nvPr/>
          </p:nvSpPr>
          <p:spPr>
            <a:xfrm rot="5400000" flipH="1" flipV="1">
              <a:off x="1510847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46060" y="2101835"/>
            <a:ext cx="1670586" cy="1440160"/>
            <a:chOff x="3660996" y="1863907"/>
            <a:chExt cx="1670586" cy="144016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六边形 8"/>
            <p:cNvSpPr/>
            <p:nvPr/>
          </p:nvSpPr>
          <p:spPr>
            <a:xfrm>
              <a:off x="3660996" y="1863907"/>
              <a:ext cx="1670586" cy="1440160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六边形 16"/>
            <p:cNvSpPr/>
            <p:nvPr/>
          </p:nvSpPr>
          <p:spPr>
            <a:xfrm>
              <a:off x="3731072" y="1916477"/>
              <a:ext cx="1524799" cy="1314482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242617" y="1520803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28" name="流程图: 联系 27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流程图: 摘录 28"/>
            <p:cNvSpPr/>
            <p:nvPr/>
          </p:nvSpPr>
          <p:spPr>
            <a:xfrm rot="15946530" flipH="1" flipV="1">
              <a:off x="1632368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4064843" y="2414700"/>
            <a:ext cx="100555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原始属性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953726" y="1683715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952657" y="2702156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953726" y="3631799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817510" y="1683715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37471" y="2651745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830310" y="3684039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23530" y="1702395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ser_id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23530" y="3682638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oupon_id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782220" y="1649470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distance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822761" y="2696044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iscount_rate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804248" y="3668649"/>
            <a:ext cx="201622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date_received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56719" y="2717238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erchant_id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642685" y="987553"/>
            <a:ext cx="125012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</a:p>
        </p:txBody>
      </p:sp>
      <p:cxnSp>
        <p:nvCxnSpPr>
          <p:cNvPr id="73" name="直接连接符 72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TextBox 4"/>
          <p:cNvSpPr txBox="1"/>
          <p:nvPr/>
        </p:nvSpPr>
        <p:spPr>
          <a:xfrm>
            <a:off x="1083643" y="241369"/>
            <a:ext cx="326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特征提取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——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属性类型划分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流程图: 合并 78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TextBox 120"/>
          <p:cNvSpPr txBox="1"/>
          <p:nvPr/>
        </p:nvSpPr>
        <p:spPr>
          <a:xfrm>
            <a:off x="6201145" y="984488"/>
            <a:ext cx="125012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78685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3644" y="241369"/>
            <a:ext cx="327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特征提取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属性离散化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流程图: 合并 30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50017" y="-15427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916717" y="-108559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259632" y="1099009"/>
            <a:ext cx="6624736" cy="3063833"/>
            <a:chOff x="1958059" y="1265880"/>
            <a:chExt cx="8935178" cy="4254074"/>
          </a:xfrm>
        </p:grpSpPr>
        <p:sp>
          <p:nvSpPr>
            <p:cNvPr id="11" name="矩形 10"/>
            <p:cNvSpPr/>
            <p:nvPr/>
          </p:nvSpPr>
          <p:spPr>
            <a:xfrm>
              <a:off x="2509241" y="1345066"/>
              <a:ext cx="6150202" cy="5128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istance: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离散化为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个特征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0-10+null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2509241" y="2425446"/>
                  <a:ext cx="7086173" cy="5128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b="1" dirty="0" err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</a:t>
                  </a:r>
                  <a:r>
                    <a:rPr lang="en-US" altLang="zh-CN" b="1" dirty="0" err="1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iscount_rate</a:t>
                  </a:r>
                  <a:r>
                    <a:rPr lang="en-US" altLang="zh-CN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:</a:t>
                  </a:r>
                  <a:r>
                    <a:rPr lang="zh-CN" altLang="en-US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离散化为</a:t>
                  </a:r>
                  <a:r>
                    <a:rPr lang="en-US" altLang="zh-CN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43</a:t>
                  </a:r>
                  <a:r>
                    <a:rPr lang="zh-CN" altLang="en-US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个特征</a:t>
                  </a:r>
                  <a:r>
                    <a:rPr lang="en-US" altLang="zh-CN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	A-( A</a:t>
                  </a:r>
                  <a14:m>
                    <m:oMath xmlns:m="http://schemas.openxmlformats.org/officeDocument/2006/math">
                      <m:r>
                        <a:rPr lang="en-US" altLang="zh-CN" b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∩</m:t>
                      </m:r>
                    </m:oMath>
                  </a14:m>
                  <a:r>
                    <a:rPr lang="en-US" altLang="zh-CN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B)</a:t>
                  </a:r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9241" y="2425446"/>
                  <a:ext cx="7086173" cy="5128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44"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矩形 12"/>
            <p:cNvSpPr/>
            <p:nvPr/>
          </p:nvSpPr>
          <p:spPr>
            <a:xfrm>
              <a:off x="2509241" y="3683405"/>
              <a:ext cx="8383996" cy="5128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date_received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离散化为星期几、近一周、近两周、近三周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958059" y="1265880"/>
              <a:ext cx="305523" cy="5936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958059" y="2384108"/>
              <a:ext cx="305523" cy="5936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958059" y="3617429"/>
              <a:ext cx="305523" cy="5936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509241" y="4992310"/>
              <a:ext cx="8174191" cy="5128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date_pay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离散化为星期几、近一周、近两周、近三周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958059" y="4926335"/>
              <a:ext cx="305523" cy="5936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8130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3644" y="241369"/>
            <a:ext cx="327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特征提取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特征群构建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流程图: 合并 30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50017" y="-15427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916717" y="-108559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819730" y="1586377"/>
            <a:ext cx="2805031" cy="1705453"/>
            <a:chOff x="-308922" y="2928847"/>
            <a:chExt cx="5650347" cy="3163480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526" y="3303619"/>
              <a:ext cx="3593307" cy="2313596"/>
            </a:xfrm>
            <a:prstGeom prst="rect">
              <a:avLst/>
            </a:prstGeom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</p:pic>
        <p:graphicFrame>
          <p:nvGraphicFramePr>
            <p:cNvPr id="21" name="图表 20"/>
            <p:cNvGraphicFramePr/>
            <p:nvPr>
              <p:extLst>
                <p:ext uri="{D42A27DB-BD31-4B8C-83A1-F6EECF244321}">
                  <p14:modId xmlns:p14="http://schemas.microsoft.com/office/powerpoint/2010/main" val="1036751098"/>
                </p:ext>
              </p:extLst>
            </p:nvPr>
          </p:nvGraphicFramePr>
          <p:xfrm>
            <a:off x="-308922" y="2928847"/>
            <a:ext cx="5650347" cy="31634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25" name="组合 24"/>
          <p:cNvGrpSpPr/>
          <p:nvPr/>
        </p:nvGrpSpPr>
        <p:grpSpPr>
          <a:xfrm>
            <a:off x="3207129" y="1635646"/>
            <a:ext cx="2805031" cy="1705453"/>
            <a:chOff x="5388378" y="2453735"/>
            <a:chExt cx="5650347" cy="3163480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80697" y="2887360"/>
              <a:ext cx="3593307" cy="2313596"/>
            </a:xfrm>
            <a:prstGeom prst="rect">
              <a:avLst/>
            </a:prstGeom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</p:pic>
        <p:graphicFrame>
          <p:nvGraphicFramePr>
            <p:cNvPr id="27" name="图表 26"/>
            <p:cNvGraphicFramePr/>
            <p:nvPr>
              <p:extLst>
                <p:ext uri="{D42A27DB-BD31-4B8C-83A1-F6EECF244321}">
                  <p14:modId xmlns:p14="http://schemas.microsoft.com/office/powerpoint/2010/main" val="2104006668"/>
                </p:ext>
              </p:extLst>
            </p:nvPr>
          </p:nvGraphicFramePr>
          <p:xfrm>
            <a:off x="5388378" y="2453735"/>
            <a:ext cx="5650347" cy="31634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32" name="组合 31"/>
          <p:cNvGrpSpPr/>
          <p:nvPr/>
        </p:nvGrpSpPr>
        <p:grpSpPr>
          <a:xfrm>
            <a:off x="5652120" y="1635646"/>
            <a:ext cx="2805031" cy="1705453"/>
            <a:chOff x="9916994" y="2453735"/>
            <a:chExt cx="5650347" cy="3163480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45515" y="2887360"/>
              <a:ext cx="3593307" cy="2313596"/>
            </a:xfrm>
            <a:prstGeom prst="rect">
              <a:avLst/>
            </a:prstGeom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</p:pic>
        <p:graphicFrame>
          <p:nvGraphicFramePr>
            <p:cNvPr id="34" name="图表 33"/>
            <p:cNvGraphicFramePr/>
            <p:nvPr>
              <p:extLst>
                <p:ext uri="{D42A27DB-BD31-4B8C-83A1-F6EECF244321}">
                  <p14:modId xmlns:p14="http://schemas.microsoft.com/office/powerpoint/2010/main" val="2349137133"/>
                </p:ext>
              </p:extLst>
            </p:nvPr>
          </p:nvGraphicFramePr>
          <p:xfrm>
            <a:off x="9916994" y="2453735"/>
            <a:ext cx="5650347" cy="31634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sp>
        <p:nvSpPr>
          <p:cNvPr id="9" name="矩形 8"/>
          <p:cNvSpPr/>
          <p:nvPr/>
        </p:nvSpPr>
        <p:spPr>
          <a:xfrm>
            <a:off x="1456734" y="3271177"/>
            <a:ext cx="17503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领券消费特征群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405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923928" y="3271176"/>
            <a:ext cx="14401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打标月特征群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270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</a:p>
        </p:txBody>
      </p:sp>
      <p:sp>
        <p:nvSpPr>
          <p:cNvPr id="36" name="矩形 35"/>
          <p:cNvSpPr/>
          <p:nvPr/>
        </p:nvSpPr>
        <p:spPr>
          <a:xfrm>
            <a:off x="6280092" y="3271175"/>
            <a:ext cx="15490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纯消费特征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224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</a:p>
        </p:txBody>
      </p:sp>
      <p:sp>
        <p:nvSpPr>
          <p:cNvPr id="37" name="矩形 36"/>
          <p:cNvSpPr/>
          <p:nvPr/>
        </p:nvSpPr>
        <p:spPr>
          <a:xfrm>
            <a:off x="1780255" y="2210303"/>
            <a:ext cx="969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45%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252667" y="2219158"/>
            <a:ext cx="969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732240" y="2287246"/>
            <a:ext cx="969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25%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5096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心圆 1"/>
          <p:cNvSpPr/>
          <p:nvPr/>
        </p:nvSpPr>
        <p:spPr>
          <a:xfrm>
            <a:off x="742964" y="1484272"/>
            <a:ext cx="2261374" cy="2261374"/>
          </a:xfrm>
          <a:prstGeom prst="donut">
            <a:avLst>
              <a:gd name="adj" fmla="val 386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椭圆 2"/>
          <p:cNvSpPr>
            <a:spLocks noChangeAspect="1"/>
          </p:cNvSpPr>
          <p:nvPr/>
        </p:nvSpPr>
        <p:spPr>
          <a:xfrm>
            <a:off x="653835" y="1441931"/>
            <a:ext cx="720000" cy="720000"/>
          </a:xfrm>
          <a:prstGeom prst="ellipse">
            <a:avLst/>
          </a:prstGeom>
          <a:solidFill>
            <a:srgbClr val="F1B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>
            <a:spLocks noChangeAspect="1"/>
          </p:cNvSpPr>
          <p:nvPr/>
        </p:nvSpPr>
        <p:spPr>
          <a:xfrm>
            <a:off x="2338338" y="1485601"/>
            <a:ext cx="720000" cy="72000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>
            <a:spLocks noChangeAspect="1"/>
          </p:cNvSpPr>
          <p:nvPr/>
        </p:nvSpPr>
        <p:spPr>
          <a:xfrm>
            <a:off x="2404942" y="3062699"/>
            <a:ext cx="720000" cy="720000"/>
          </a:xfrm>
          <a:prstGeom prst="ellipse">
            <a:avLst/>
          </a:prstGeom>
          <a:solidFill>
            <a:srgbClr val="F1B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678308" y="3060415"/>
            <a:ext cx="720000" cy="72000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>
            <a:spLocks noChangeAspect="1"/>
          </p:cNvSpPr>
          <p:nvPr/>
        </p:nvSpPr>
        <p:spPr>
          <a:xfrm>
            <a:off x="1333651" y="2074959"/>
            <a:ext cx="1080000" cy="1080000"/>
          </a:xfrm>
          <a:prstGeom prst="ellipse">
            <a:avLst/>
          </a:prstGeom>
          <a:solidFill>
            <a:srgbClr val="F1B015"/>
          </a:solidFill>
          <a:ln>
            <a:solidFill>
              <a:srgbClr val="B98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>
            <a:spLocks noChangeAspect="1"/>
          </p:cNvSpPr>
          <p:nvPr/>
        </p:nvSpPr>
        <p:spPr>
          <a:xfrm>
            <a:off x="4350193" y="2232937"/>
            <a:ext cx="432000" cy="43200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7" name="椭圆 36"/>
          <p:cNvSpPr>
            <a:spLocks noChangeAspect="1"/>
          </p:cNvSpPr>
          <p:nvPr/>
        </p:nvSpPr>
        <p:spPr>
          <a:xfrm>
            <a:off x="4361759" y="3001626"/>
            <a:ext cx="432000" cy="432000"/>
          </a:xfrm>
          <a:prstGeom prst="ellipse">
            <a:avLst/>
          </a:prstGeom>
          <a:solidFill>
            <a:srgbClr val="F1B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grpSp>
        <p:nvGrpSpPr>
          <p:cNvPr id="53" name="组合 52"/>
          <p:cNvGrpSpPr/>
          <p:nvPr/>
        </p:nvGrpSpPr>
        <p:grpSpPr>
          <a:xfrm>
            <a:off x="4355976" y="1347614"/>
            <a:ext cx="3822207" cy="515163"/>
            <a:chOff x="3990153" y="1131590"/>
            <a:chExt cx="3822207" cy="515163"/>
          </a:xfrm>
        </p:grpSpPr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3990153" y="1214753"/>
              <a:ext cx="432000" cy="432000"/>
            </a:xfrm>
            <a:prstGeom prst="ellipse">
              <a:avLst/>
            </a:prstGeom>
            <a:solidFill>
              <a:srgbClr val="F1B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grpSp>
          <p:nvGrpSpPr>
            <p:cNvPr id="39" name="组 38"/>
            <p:cNvGrpSpPr/>
            <p:nvPr/>
          </p:nvGrpSpPr>
          <p:grpSpPr>
            <a:xfrm>
              <a:off x="4530153" y="1131590"/>
              <a:ext cx="3282207" cy="493057"/>
              <a:chOff x="4838501" y="1901450"/>
              <a:chExt cx="3282207" cy="493057"/>
            </a:xfrm>
          </p:grpSpPr>
          <p:sp>
            <p:nvSpPr>
              <p:cNvPr id="40" name="文本框 8"/>
              <p:cNvSpPr txBox="1"/>
              <p:nvPr/>
            </p:nvSpPr>
            <p:spPr>
              <a:xfrm>
                <a:off x="4838502" y="1901450"/>
                <a:ext cx="2275201" cy="295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000" b="1" dirty="0" smtClean="0">
                    <a:solidFill>
                      <a:srgbClr val="404040"/>
                    </a:solidFill>
                    <a:latin typeface="Arial"/>
                    <a:ea typeface="微软雅黑"/>
                  </a:rPr>
                  <a:t>KEY</a:t>
                </a:r>
                <a:r>
                  <a:rPr lang="zh-CN" altLang="en-US" sz="1000" b="1" dirty="0" smtClean="0">
                    <a:solidFill>
                      <a:srgbClr val="404040"/>
                    </a:solidFill>
                    <a:latin typeface="Arial"/>
                    <a:ea typeface="微软雅黑"/>
                  </a:rPr>
                  <a:t>型属性</a:t>
                </a:r>
                <a:endPara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4838501" y="2120778"/>
                <a:ext cx="3282207" cy="273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1000" b="1" dirty="0" smtClean="0">
                    <a:solidFill>
                      <a:srgbClr val="404040"/>
                    </a:solidFill>
                  </a:rPr>
                  <a:t>数目、众数、</a:t>
                </a:r>
                <a:r>
                  <a:rPr lang="en-US" altLang="zh-CN" sz="1000" b="1" dirty="0" smtClean="0">
                    <a:solidFill>
                      <a:srgbClr val="404040"/>
                    </a:solidFill>
                  </a:rPr>
                  <a:t>set</a:t>
                </a:r>
                <a:r>
                  <a:rPr lang="zh-CN" altLang="en-US" sz="1000" b="1" dirty="0" smtClean="0">
                    <a:solidFill>
                      <a:srgbClr val="404040"/>
                    </a:solidFill>
                  </a:rPr>
                  <a:t>数目</a:t>
                </a:r>
                <a:endParaRPr lang="zh-CN" altLang="en-US" sz="1000" b="1" dirty="0">
                  <a:solidFill>
                    <a:srgbClr val="404040"/>
                  </a:solidFill>
                </a:endParaRPr>
              </a:p>
            </p:txBody>
          </p:sp>
        </p:grpSp>
      </p:grpSp>
      <p:grpSp>
        <p:nvGrpSpPr>
          <p:cNvPr id="88" name="组合 87"/>
          <p:cNvGrpSpPr/>
          <p:nvPr/>
        </p:nvGrpSpPr>
        <p:grpSpPr>
          <a:xfrm>
            <a:off x="4361759" y="3604141"/>
            <a:ext cx="3822207" cy="911825"/>
            <a:chOff x="4139952" y="2619479"/>
            <a:chExt cx="3822207" cy="911825"/>
          </a:xfrm>
        </p:grpSpPr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4139952" y="2876226"/>
              <a:ext cx="432000" cy="432000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grpSp>
          <p:nvGrpSpPr>
            <p:cNvPr id="42" name="组 41"/>
            <p:cNvGrpSpPr/>
            <p:nvPr/>
          </p:nvGrpSpPr>
          <p:grpSpPr>
            <a:xfrm>
              <a:off x="4679952" y="2619479"/>
              <a:ext cx="3282207" cy="911825"/>
              <a:chOff x="4838501" y="1805163"/>
              <a:chExt cx="3282207" cy="911825"/>
            </a:xfrm>
          </p:grpSpPr>
          <p:sp>
            <p:nvSpPr>
              <p:cNvPr id="43" name="文本框 8"/>
              <p:cNvSpPr txBox="1"/>
              <p:nvPr/>
            </p:nvSpPr>
            <p:spPr>
              <a:xfrm>
                <a:off x="4838502" y="1805163"/>
                <a:ext cx="2275201" cy="294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000" b="1" dirty="0">
                    <a:solidFill>
                      <a:srgbClr val="404040"/>
                    </a:solidFill>
                    <a:latin typeface="Arial"/>
                    <a:ea typeface="微软雅黑"/>
                  </a:rPr>
                  <a:t>date</a:t>
                </a:r>
                <a:endPara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838501" y="2024491"/>
                <a:ext cx="3282207" cy="6924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1000" b="1" dirty="0" smtClean="0">
                    <a:solidFill>
                      <a:srgbClr val="404040"/>
                    </a:solidFill>
                  </a:rPr>
                  <a:t>周一到周日每天的次数统计，节假日占比，平时占比，用券消费占比、纯消费占比、近一周、近两周、近三周、最近最远等</a:t>
                </a:r>
                <a:endParaRPr lang="zh-CN" altLang="en-US" sz="1000" b="1" dirty="0">
                  <a:solidFill>
                    <a:srgbClr val="404040"/>
                  </a:solidFill>
                </a:endParaRPr>
              </a:p>
            </p:txBody>
          </p:sp>
        </p:grpSp>
      </p:grpSp>
      <p:grpSp>
        <p:nvGrpSpPr>
          <p:cNvPr id="45" name="组 44"/>
          <p:cNvGrpSpPr/>
          <p:nvPr/>
        </p:nvGrpSpPr>
        <p:grpSpPr>
          <a:xfrm>
            <a:off x="4890193" y="2076003"/>
            <a:ext cx="3282207" cy="711771"/>
            <a:chOff x="4838501" y="1901450"/>
            <a:chExt cx="3282207" cy="711771"/>
          </a:xfrm>
        </p:grpSpPr>
        <p:sp>
          <p:nvSpPr>
            <p:cNvPr id="46" name="文本框 8"/>
            <p:cNvSpPr txBox="1"/>
            <p:nvPr/>
          </p:nvSpPr>
          <p:spPr>
            <a:xfrm>
              <a:off x="4838502" y="1901450"/>
              <a:ext cx="227520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b="1" dirty="0" err="1">
                  <a:solidFill>
                    <a:srgbClr val="404040"/>
                  </a:solidFill>
                  <a:latin typeface="Arial"/>
                  <a:ea typeface="微软雅黑"/>
                </a:rPr>
                <a:t>d</a:t>
              </a:r>
              <a:r>
                <a:rPr lang="en-US" altLang="zh-CN" sz="1000" b="1" dirty="0" err="1" smtClean="0">
                  <a:solidFill>
                    <a:srgbClr val="404040"/>
                  </a:solidFill>
                  <a:latin typeface="Arial"/>
                  <a:ea typeface="微软雅黑"/>
                </a:rPr>
                <a:t>iscount_rate</a:t>
              </a:r>
              <a:endPara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838501" y="2120778"/>
              <a:ext cx="3282207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000" b="1" dirty="0" smtClean="0">
                  <a:solidFill>
                    <a:srgbClr val="404040"/>
                  </a:solidFill>
                </a:rPr>
                <a:t>数目、</a:t>
              </a:r>
              <a:r>
                <a:rPr lang="en-US" altLang="zh-CN" sz="1000" b="1" dirty="0" smtClean="0">
                  <a:solidFill>
                    <a:srgbClr val="404040"/>
                  </a:solidFill>
                </a:rPr>
                <a:t>set</a:t>
              </a:r>
              <a:r>
                <a:rPr lang="zh-CN" altLang="en-US" sz="1000" b="1" dirty="0" smtClean="0">
                  <a:solidFill>
                    <a:srgbClr val="404040"/>
                  </a:solidFill>
                </a:rPr>
                <a:t>数目、每种折扣率下数目统计、</a:t>
              </a:r>
              <a:r>
                <a:rPr lang="en-US" altLang="zh-CN" sz="1000" b="1" dirty="0" err="1" smtClean="0">
                  <a:solidFill>
                    <a:srgbClr val="404040"/>
                  </a:solidFill>
                </a:rPr>
                <a:t>rate_type</a:t>
              </a:r>
              <a:r>
                <a:rPr lang="zh-CN" altLang="en-US" sz="1000" b="1" dirty="0" smtClean="0">
                  <a:solidFill>
                    <a:srgbClr val="404040"/>
                  </a:solidFill>
                </a:rPr>
                <a:t>众数</a:t>
              </a:r>
              <a:endParaRPr lang="en-US" altLang="zh-CN" sz="1000" b="1" dirty="0">
                <a:solidFill>
                  <a:srgbClr val="404040"/>
                </a:solidFill>
              </a:endParaRPr>
            </a:p>
            <a:p>
              <a:pPr lvl="0">
                <a:lnSpc>
                  <a:spcPct val="130000"/>
                </a:lnSpc>
              </a:pPr>
              <a:r>
                <a:rPr lang="en-US" altLang="zh-CN" sz="1000" b="1" dirty="0" smtClean="0">
                  <a:solidFill>
                    <a:srgbClr val="404040"/>
                  </a:solidFill>
                </a:rPr>
                <a:t>man</a:t>
              </a:r>
              <a:r>
                <a:rPr lang="zh-CN" altLang="en-US" sz="1000" b="1" dirty="0" smtClean="0">
                  <a:solidFill>
                    <a:srgbClr val="404040"/>
                  </a:solidFill>
                </a:rPr>
                <a:t>众数，</a:t>
              </a:r>
              <a:r>
                <a:rPr lang="en-US" altLang="zh-CN" sz="1000" b="1" dirty="0" err="1" smtClean="0">
                  <a:solidFill>
                    <a:srgbClr val="404040"/>
                  </a:solidFill>
                </a:rPr>
                <a:t>jian</a:t>
              </a:r>
              <a:r>
                <a:rPr lang="zh-CN" altLang="en-US" sz="1000" b="1" dirty="0" smtClean="0">
                  <a:solidFill>
                    <a:srgbClr val="404040"/>
                  </a:solidFill>
                </a:rPr>
                <a:t>众数，总金额、比率特征等</a:t>
              </a:r>
              <a:endParaRPr lang="zh-CN" altLang="en-US" sz="1000" b="1" dirty="0">
                <a:solidFill>
                  <a:srgbClr val="404040"/>
                </a:solidFill>
              </a:endParaRPr>
            </a:p>
          </p:txBody>
        </p:sp>
      </p:grpSp>
      <p:grpSp>
        <p:nvGrpSpPr>
          <p:cNvPr id="57" name="组合 12"/>
          <p:cNvGrpSpPr>
            <a:grpSpLocks noChangeAspect="1"/>
          </p:cNvGrpSpPr>
          <p:nvPr/>
        </p:nvGrpSpPr>
        <p:grpSpPr>
          <a:xfrm>
            <a:off x="1624215" y="2230830"/>
            <a:ext cx="476505" cy="592289"/>
            <a:chOff x="1103314" y="674687"/>
            <a:chExt cx="169863" cy="211138"/>
          </a:xfrm>
        </p:grpSpPr>
        <p:sp>
          <p:nvSpPr>
            <p:cNvPr id="58" name="Oval 6"/>
            <p:cNvSpPr>
              <a:spLocks noChangeArrowheads="1"/>
            </p:cNvSpPr>
            <p:nvPr/>
          </p:nvSpPr>
          <p:spPr bwMode="auto">
            <a:xfrm>
              <a:off x="1130301" y="674687"/>
              <a:ext cx="112713" cy="112713"/>
            </a:xfrm>
            <a:prstGeom prst="ellipse">
              <a:avLst/>
            </a:prstGeom>
            <a:noFill/>
            <a:ln w="14288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1103314" y="808037"/>
              <a:ext cx="169863" cy="77788"/>
            </a:xfrm>
            <a:custGeom>
              <a:avLst/>
              <a:gdLst>
                <a:gd name="T0" fmla="*/ 80 w 107"/>
                <a:gd name="T1" fmla="*/ 0 h 49"/>
                <a:gd name="T2" fmla="*/ 102 w 107"/>
                <a:gd name="T3" fmla="*/ 9 h 49"/>
                <a:gd name="T4" fmla="*/ 107 w 107"/>
                <a:gd name="T5" fmla="*/ 49 h 49"/>
                <a:gd name="T6" fmla="*/ 0 w 107"/>
                <a:gd name="T7" fmla="*/ 49 h 49"/>
                <a:gd name="T8" fmla="*/ 4 w 107"/>
                <a:gd name="T9" fmla="*/ 9 h 49"/>
                <a:gd name="T10" fmla="*/ 27 w 107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49">
                  <a:moveTo>
                    <a:pt x="80" y="0"/>
                  </a:moveTo>
                  <a:lnTo>
                    <a:pt x="102" y="9"/>
                  </a:lnTo>
                  <a:lnTo>
                    <a:pt x="107" y="49"/>
                  </a:lnTo>
                  <a:lnTo>
                    <a:pt x="0" y="49"/>
                  </a:lnTo>
                  <a:lnTo>
                    <a:pt x="4" y="9"/>
                  </a:lnTo>
                  <a:lnTo>
                    <a:pt x="27" y="0"/>
                  </a:ln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60" name="直接连接符 59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Box 4"/>
          <p:cNvSpPr txBox="1"/>
          <p:nvPr/>
        </p:nvSpPr>
        <p:spPr>
          <a:xfrm>
            <a:off x="1083644" y="241369"/>
            <a:ext cx="327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特征提取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特征群构建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流程图: 合并 64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8"/>
          <p:cNvSpPr txBox="1"/>
          <p:nvPr/>
        </p:nvSpPr>
        <p:spPr>
          <a:xfrm>
            <a:off x="711601" y="1625286"/>
            <a:ext cx="728383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1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8"/>
          <p:cNvSpPr txBox="1"/>
          <p:nvPr/>
        </p:nvSpPr>
        <p:spPr>
          <a:xfrm>
            <a:off x="2404942" y="3275449"/>
            <a:ext cx="825592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100" b="1" dirty="0">
                <a:latin typeface="Arial"/>
                <a:ea typeface="微软雅黑"/>
              </a:rPr>
              <a:t>VALUE</a:t>
            </a:r>
            <a:r>
              <a:rPr lang="zh-CN" altLang="en-US" sz="1100" b="1" dirty="0">
                <a:latin typeface="Arial"/>
                <a:ea typeface="微软雅黑"/>
              </a:rPr>
              <a:t>型</a:t>
            </a:r>
            <a:endParaRPr lang="en-US" altLang="zh-CN" sz="1100" b="1" dirty="0">
              <a:latin typeface="Arial"/>
              <a:ea typeface="微软雅黑"/>
            </a:endParaRPr>
          </a:p>
        </p:txBody>
      </p:sp>
      <p:sp>
        <p:nvSpPr>
          <p:cNvPr id="68" name="文本框 8"/>
          <p:cNvSpPr txBox="1"/>
          <p:nvPr/>
        </p:nvSpPr>
        <p:spPr>
          <a:xfrm>
            <a:off x="2338337" y="1643336"/>
            <a:ext cx="76065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100" b="1" dirty="0" smtClean="0">
                <a:solidFill>
                  <a:schemeClr val="bg1"/>
                </a:solidFill>
                <a:latin typeface="Arial"/>
                <a:ea typeface="微软雅黑"/>
              </a:rPr>
              <a:t>排序特征</a:t>
            </a: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69" name="文本框 8"/>
          <p:cNvSpPr txBox="1"/>
          <p:nvPr/>
        </p:nvSpPr>
        <p:spPr>
          <a:xfrm>
            <a:off x="703317" y="3275449"/>
            <a:ext cx="760653" cy="316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100" b="1" dirty="0">
                <a:solidFill>
                  <a:schemeClr val="bg1"/>
                </a:solidFill>
                <a:latin typeface="Arial"/>
                <a:ea typeface="微软雅黑"/>
              </a:rPr>
              <a:t>类别特征</a:t>
            </a:r>
            <a:endParaRPr lang="en-US" altLang="zh-CN" sz="1100" b="1" dirty="0">
              <a:solidFill>
                <a:schemeClr val="bg1"/>
              </a:solidFill>
              <a:latin typeface="Arial"/>
              <a:ea typeface="微软雅黑"/>
            </a:endParaRPr>
          </a:p>
        </p:txBody>
      </p:sp>
      <p:grpSp>
        <p:nvGrpSpPr>
          <p:cNvPr id="80" name="组 41"/>
          <p:cNvGrpSpPr/>
          <p:nvPr/>
        </p:nvGrpSpPr>
        <p:grpSpPr>
          <a:xfrm>
            <a:off x="4904361" y="2924130"/>
            <a:ext cx="3282207" cy="493057"/>
            <a:chOff x="4838501" y="1901450"/>
            <a:chExt cx="3282207" cy="493057"/>
          </a:xfrm>
        </p:grpSpPr>
        <p:sp>
          <p:nvSpPr>
            <p:cNvPr id="81" name="文本框 8"/>
            <p:cNvSpPr txBox="1"/>
            <p:nvPr/>
          </p:nvSpPr>
          <p:spPr>
            <a:xfrm>
              <a:off x="4838502" y="1901450"/>
              <a:ext cx="2275201" cy="294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b="1" noProof="0" dirty="0">
                  <a:solidFill>
                    <a:srgbClr val="404040"/>
                  </a:solidFill>
                  <a:latin typeface="Arial"/>
                  <a:ea typeface="微软雅黑"/>
                </a:rPr>
                <a:t>distance</a:t>
              </a:r>
              <a:endPara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838501" y="2120778"/>
              <a:ext cx="3282207" cy="2737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000" b="1" dirty="0" smtClean="0">
                  <a:solidFill>
                    <a:srgbClr val="404040"/>
                  </a:solidFill>
                </a:rPr>
                <a:t>均值、方差、众数、每种下的次数统计</a:t>
              </a:r>
              <a:endParaRPr lang="zh-CN" altLang="en-US" sz="1000" b="1" dirty="0">
                <a:solidFill>
                  <a:srgbClr val="404040"/>
                </a:solidFill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-36004" y="-35631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83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Box 4"/>
          <p:cNvSpPr txBox="1"/>
          <p:nvPr/>
        </p:nvSpPr>
        <p:spPr>
          <a:xfrm>
            <a:off x="1083644" y="241369"/>
            <a:ext cx="327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特征提取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特征群构建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流程图: 合并 64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4477858" y="1757535"/>
            <a:ext cx="3838558" cy="935558"/>
            <a:chOff x="3990153" y="3900973"/>
            <a:chExt cx="3838558" cy="935558"/>
          </a:xfrm>
        </p:grpSpPr>
        <p:grpSp>
          <p:nvGrpSpPr>
            <p:cNvPr id="76" name="组 47"/>
            <p:cNvGrpSpPr/>
            <p:nvPr/>
          </p:nvGrpSpPr>
          <p:grpSpPr>
            <a:xfrm>
              <a:off x="4546504" y="3900973"/>
              <a:ext cx="3282207" cy="935558"/>
              <a:chOff x="4838501" y="1735307"/>
              <a:chExt cx="3282207" cy="935558"/>
            </a:xfrm>
          </p:grpSpPr>
          <p:sp>
            <p:nvSpPr>
              <p:cNvPr id="78" name="文本框 8"/>
              <p:cNvSpPr txBox="1"/>
              <p:nvPr/>
            </p:nvSpPr>
            <p:spPr>
              <a:xfrm>
                <a:off x="4848746" y="1735307"/>
                <a:ext cx="2275201" cy="336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1" dirty="0" smtClean="0">
                    <a:solidFill>
                      <a:srgbClr val="404040"/>
                    </a:solidFill>
                    <a:latin typeface="Arial"/>
                    <a:ea typeface="微软雅黑"/>
                  </a:rPr>
                  <a:t>排序特征</a:t>
                </a:r>
                <a:endPara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4838501" y="2120778"/>
                <a:ext cx="3282207" cy="5500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1200" b="1" dirty="0" smtClean="0">
                    <a:solidFill>
                      <a:srgbClr val="404040"/>
                    </a:solidFill>
                  </a:rPr>
                  <a:t>日期、距离、折扣率、满、减、次数、同一天次数、总次数</a:t>
                </a:r>
                <a:endParaRPr lang="zh-CN" altLang="en-US" sz="1200" b="1" dirty="0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3990153" y="4133490"/>
              <a:ext cx="432000" cy="432000"/>
            </a:xfrm>
            <a:prstGeom prst="ellipse">
              <a:avLst/>
            </a:prstGeom>
            <a:solidFill>
              <a:srgbClr val="F1B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</p:grpSp>
      <p:sp>
        <p:nvSpPr>
          <p:cNvPr id="89" name="椭圆 88"/>
          <p:cNvSpPr>
            <a:spLocks noChangeAspect="1"/>
          </p:cNvSpPr>
          <p:nvPr/>
        </p:nvSpPr>
        <p:spPr>
          <a:xfrm>
            <a:off x="4472075" y="2931838"/>
            <a:ext cx="432000" cy="43200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grpSp>
        <p:nvGrpSpPr>
          <p:cNvPr id="90" name="组 41"/>
          <p:cNvGrpSpPr/>
          <p:nvPr/>
        </p:nvGrpSpPr>
        <p:grpSpPr>
          <a:xfrm>
            <a:off x="5036442" y="2818585"/>
            <a:ext cx="3291482" cy="660383"/>
            <a:chOff x="4829226" y="1711535"/>
            <a:chExt cx="3291482" cy="660383"/>
          </a:xfrm>
        </p:grpSpPr>
        <p:sp>
          <p:nvSpPr>
            <p:cNvPr id="91" name="文本框 8"/>
            <p:cNvSpPr txBox="1"/>
            <p:nvPr/>
          </p:nvSpPr>
          <p:spPr>
            <a:xfrm>
              <a:off x="4829226" y="1711535"/>
              <a:ext cx="2275201" cy="336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zh-CN" altLang="en-US" sz="1200" b="1" dirty="0">
                  <a:solidFill>
                    <a:srgbClr val="404040"/>
                  </a:solidFill>
                  <a:latin typeface="Arial"/>
                  <a:ea typeface="微软雅黑"/>
                </a:rPr>
                <a:t>类别特征</a:t>
              </a:r>
              <a:endParaRPr lang="en-US" altLang="zh-CN" sz="1200" b="1" dirty="0">
                <a:solidFill>
                  <a:srgbClr val="404040"/>
                </a:solidFill>
                <a:latin typeface="Arial"/>
                <a:ea typeface="微软雅黑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4838501" y="2061897"/>
              <a:ext cx="3282207" cy="310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b="1" dirty="0">
                  <a:solidFill>
                    <a:srgbClr val="404040"/>
                  </a:solidFill>
                </a:rPr>
                <a:t>各种类别行为次数、比率</a:t>
              </a:r>
            </a:p>
          </p:txBody>
        </p:sp>
      </p:grpSp>
      <p:sp>
        <p:nvSpPr>
          <p:cNvPr id="44" name="矩形 43"/>
          <p:cNvSpPr/>
          <p:nvPr/>
        </p:nvSpPr>
        <p:spPr>
          <a:xfrm>
            <a:off x="26753" y="-8701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同心圆 44"/>
          <p:cNvSpPr/>
          <p:nvPr/>
        </p:nvSpPr>
        <p:spPr>
          <a:xfrm>
            <a:off x="742964" y="1484272"/>
            <a:ext cx="2261374" cy="2261374"/>
          </a:xfrm>
          <a:prstGeom prst="donut">
            <a:avLst>
              <a:gd name="adj" fmla="val 386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椭圆 45"/>
          <p:cNvSpPr>
            <a:spLocks noChangeAspect="1"/>
          </p:cNvSpPr>
          <p:nvPr/>
        </p:nvSpPr>
        <p:spPr>
          <a:xfrm>
            <a:off x="653835" y="1441931"/>
            <a:ext cx="720000" cy="720000"/>
          </a:xfrm>
          <a:prstGeom prst="ellipse">
            <a:avLst/>
          </a:prstGeom>
          <a:solidFill>
            <a:srgbClr val="F1B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>
            <a:spLocks noChangeAspect="1"/>
          </p:cNvSpPr>
          <p:nvPr/>
        </p:nvSpPr>
        <p:spPr>
          <a:xfrm>
            <a:off x="2338338" y="1485601"/>
            <a:ext cx="720000" cy="72000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>
            <a:spLocks noChangeAspect="1"/>
          </p:cNvSpPr>
          <p:nvPr/>
        </p:nvSpPr>
        <p:spPr>
          <a:xfrm>
            <a:off x="2404942" y="3062699"/>
            <a:ext cx="720000" cy="720000"/>
          </a:xfrm>
          <a:prstGeom prst="ellipse">
            <a:avLst/>
          </a:prstGeom>
          <a:solidFill>
            <a:srgbClr val="F1B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>
            <a:spLocks noChangeAspect="1"/>
          </p:cNvSpPr>
          <p:nvPr/>
        </p:nvSpPr>
        <p:spPr>
          <a:xfrm>
            <a:off x="678308" y="3060415"/>
            <a:ext cx="720000" cy="72000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>
            <a:spLocks noChangeAspect="1"/>
          </p:cNvSpPr>
          <p:nvPr/>
        </p:nvSpPr>
        <p:spPr>
          <a:xfrm>
            <a:off x="1333651" y="2074959"/>
            <a:ext cx="1080000" cy="1080000"/>
          </a:xfrm>
          <a:prstGeom prst="ellipse">
            <a:avLst/>
          </a:prstGeom>
          <a:solidFill>
            <a:srgbClr val="F1B015"/>
          </a:solidFill>
          <a:ln>
            <a:solidFill>
              <a:srgbClr val="B98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12"/>
          <p:cNvGrpSpPr>
            <a:grpSpLocks noChangeAspect="1"/>
          </p:cNvGrpSpPr>
          <p:nvPr/>
        </p:nvGrpSpPr>
        <p:grpSpPr>
          <a:xfrm>
            <a:off x="1624215" y="2230830"/>
            <a:ext cx="476505" cy="592289"/>
            <a:chOff x="1103314" y="674687"/>
            <a:chExt cx="169863" cy="211138"/>
          </a:xfrm>
        </p:grpSpPr>
        <p:sp>
          <p:nvSpPr>
            <p:cNvPr id="52" name="Oval 6"/>
            <p:cNvSpPr>
              <a:spLocks noChangeArrowheads="1"/>
            </p:cNvSpPr>
            <p:nvPr/>
          </p:nvSpPr>
          <p:spPr bwMode="auto">
            <a:xfrm>
              <a:off x="1130301" y="674687"/>
              <a:ext cx="112713" cy="112713"/>
            </a:xfrm>
            <a:prstGeom prst="ellipse">
              <a:avLst/>
            </a:prstGeom>
            <a:noFill/>
            <a:ln w="14288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7"/>
            <p:cNvSpPr>
              <a:spLocks/>
            </p:cNvSpPr>
            <p:nvPr/>
          </p:nvSpPr>
          <p:spPr bwMode="auto">
            <a:xfrm>
              <a:off x="1103314" y="808037"/>
              <a:ext cx="169863" cy="77788"/>
            </a:xfrm>
            <a:custGeom>
              <a:avLst/>
              <a:gdLst>
                <a:gd name="T0" fmla="*/ 80 w 107"/>
                <a:gd name="T1" fmla="*/ 0 h 49"/>
                <a:gd name="T2" fmla="*/ 102 w 107"/>
                <a:gd name="T3" fmla="*/ 9 h 49"/>
                <a:gd name="T4" fmla="*/ 107 w 107"/>
                <a:gd name="T5" fmla="*/ 49 h 49"/>
                <a:gd name="T6" fmla="*/ 0 w 107"/>
                <a:gd name="T7" fmla="*/ 49 h 49"/>
                <a:gd name="T8" fmla="*/ 4 w 107"/>
                <a:gd name="T9" fmla="*/ 9 h 49"/>
                <a:gd name="T10" fmla="*/ 27 w 107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49">
                  <a:moveTo>
                    <a:pt x="80" y="0"/>
                  </a:moveTo>
                  <a:lnTo>
                    <a:pt x="102" y="9"/>
                  </a:lnTo>
                  <a:lnTo>
                    <a:pt x="107" y="49"/>
                  </a:lnTo>
                  <a:lnTo>
                    <a:pt x="0" y="49"/>
                  </a:lnTo>
                  <a:lnTo>
                    <a:pt x="4" y="9"/>
                  </a:lnTo>
                  <a:lnTo>
                    <a:pt x="27" y="0"/>
                  </a:ln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4" name="文本框 8"/>
          <p:cNvSpPr txBox="1"/>
          <p:nvPr/>
        </p:nvSpPr>
        <p:spPr>
          <a:xfrm>
            <a:off x="711601" y="1625286"/>
            <a:ext cx="728383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1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8"/>
          <p:cNvSpPr txBox="1"/>
          <p:nvPr/>
        </p:nvSpPr>
        <p:spPr>
          <a:xfrm>
            <a:off x="2404942" y="3275449"/>
            <a:ext cx="825592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100" b="1" dirty="0">
                <a:latin typeface="Arial"/>
                <a:ea typeface="微软雅黑"/>
              </a:rPr>
              <a:t>VALUE</a:t>
            </a:r>
            <a:r>
              <a:rPr lang="zh-CN" altLang="en-US" sz="1100" b="1" dirty="0">
                <a:latin typeface="Arial"/>
                <a:ea typeface="微软雅黑"/>
              </a:rPr>
              <a:t>型</a:t>
            </a:r>
            <a:endParaRPr lang="en-US" altLang="zh-CN" sz="1100" b="1" dirty="0">
              <a:latin typeface="Arial"/>
              <a:ea typeface="微软雅黑"/>
            </a:endParaRPr>
          </a:p>
        </p:txBody>
      </p:sp>
      <p:sp>
        <p:nvSpPr>
          <p:cNvPr id="56" name="文本框 8"/>
          <p:cNvSpPr txBox="1"/>
          <p:nvPr/>
        </p:nvSpPr>
        <p:spPr>
          <a:xfrm>
            <a:off x="2338337" y="1643336"/>
            <a:ext cx="76065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100" b="1" dirty="0" smtClean="0">
                <a:solidFill>
                  <a:schemeClr val="bg1"/>
                </a:solidFill>
                <a:latin typeface="Arial"/>
                <a:ea typeface="微软雅黑"/>
              </a:rPr>
              <a:t>排序特征</a:t>
            </a: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70" name="文本框 8"/>
          <p:cNvSpPr txBox="1"/>
          <p:nvPr/>
        </p:nvSpPr>
        <p:spPr>
          <a:xfrm>
            <a:off x="703317" y="3275449"/>
            <a:ext cx="760653" cy="316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100" b="1" dirty="0">
                <a:solidFill>
                  <a:schemeClr val="bg1"/>
                </a:solidFill>
                <a:latin typeface="Arial"/>
                <a:ea typeface="微软雅黑"/>
              </a:rPr>
              <a:t>类别特征</a:t>
            </a:r>
            <a:endParaRPr lang="en-US" altLang="zh-CN" sz="1100" b="1" dirty="0">
              <a:solidFill>
                <a:schemeClr val="bg1"/>
              </a:solidFill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05799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 bwMode="auto">
          <a:xfrm>
            <a:off x="755576" y="771550"/>
            <a:ext cx="77048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 bwMode="auto">
          <a:xfrm flipV="1">
            <a:off x="1646002" y="339502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9264" y="283463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91680" y="33021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联系 9"/>
          <p:cNvSpPr/>
          <p:nvPr/>
        </p:nvSpPr>
        <p:spPr>
          <a:xfrm>
            <a:off x="2447764" y="2067695"/>
            <a:ext cx="1008112" cy="1008112"/>
          </a:xfrm>
          <a:prstGeom prst="flowChartConnector">
            <a:avLst/>
          </a:prstGeom>
          <a:solidFill>
            <a:srgbClr val="05AF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联系 13"/>
          <p:cNvSpPr/>
          <p:nvPr/>
        </p:nvSpPr>
        <p:spPr>
          <a:xfrm>
            <a:off x="4067944" y="2067695"/>
            <a:ext cx="1008112" cy="1008112"/>
          </a:xfrm>
          <a:prstGeom prst="flowChartConnector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5724128" y="2067695"/>
            <a:ext cx="1008112" cy="1008112"/>
          </a:xfrm>
          <a:prstGeom prst="flowChartConnector">
            <a:avLst/>
          </a:prstGeom>
          <a:solidFill>
            <a:srgbClr val="FA445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131560" y="317917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解题思路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43908" y="317917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特征提取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00092" y="317917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流程图: 联系 18"/>
          <p:cNvSpPr/>
          <p:nvPr/>
        </p:nvSpPr>
        <p:spPr>
          <a:xfrm>
            <a:off x="2447764" y="2067695"/>
            <a:ext cx="1008112" cy="1008112"/>
          </a:xfrm>
          <a:prstGeom prst="flowChartConnector">
            <a:avLst/>
          </a:prstGeom>
          <a:solidFill>
            <a:srgbClr val="05AF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联系 19"/>
          <p:cNvSpPr/>
          <p:nvPr/>
        </p:nvSpPr>
        <p:spPr>
          <a:xfrm>
            <a:off x="4067944" y="2067695"/>
            <a:ext cx="1008112" cy="1008112"/>
          </a:xfrm>
          <a:prstGeom prst="flowChartConnector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联系 20"/>
          <p:cNvSpPr/>
          <p:nvPr/>
        </p:nvSpPr>
        <p:spPr>
          <a:xfrm>
            <a:off x="5724128" y="2067695"/>
            <a:ext cx="1008112" cy="1008112"/>
          </a:xfrm>
          <a:prstGeom prst="flowChartConnector">
            <a:avLst/>
          </a:prstGeom>
          <a:solidFill>
            <a:srgbClr val="FA445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laptop"/>
          <p:cNvSpPr>
            <a:spLocks noEditPoints="1" noChangeArrowheads="1"/>
          </p:cNvSpPr>
          <p:nvPr/>
        </p:nvSpPr>
        <p:spPr bwMode="auto">
          <a:xfrm>
            <a:off x="2589212" y="2355725"/>
            <a:ext cx="725216" cy="429009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Litebulb"/>
          <p:cNvSpPr>
            <a:spLocks noEditPoints="1" noChangeArrowheads="1"/>
          </p:cNvSpPr>
          <p:nvPr/>
        </p:nvSpPr>
        <p:spPr bwMode="auto">
          <a:xfrm>
            <a:off x="6071108" y="2316944"/>
            <a:ext cx="314152" cy="509613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25" name="Picture 5" descr="C:\Users\ybi9\AppData\Local\Microsoft\Windows\Temporary Internet Files\Content.IE5\OM1J1Y24\MC90029815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96" y="2291806"/>
            <a:ext cx="408211" cy="66088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 26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8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16200000">
            <a:off x="-1171274" y="2012476"/>
            <a:ext cx="5328595" cy="3134774"/>
          </a:xfrm>
          <a:prstGeom prst="flowChartMerge">
            <a:avLst/>
          </a:prstGeom>
          <a:solidFill>
            <a:srgbClr val="FA4453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16200000">
            <a:off x="-811230" y="2211713"/>
            <a:ext cx="4608512" cy="273630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合并 43"/>
          <p:cNvSpPr/>
          <p:nvPr/>
        </p:nvSpPr>
        <p:spPr>
          <a:xfrm rot="5400000">
            <a:off x="6084169" y="3428933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70092" y="3311339"/>
            <a:ext cx="3086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1602" y="3118198"/>
            <a:ext cx="1296142" cy="92333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03</a:t>
            </a:r>
            <a:endParaRPr lang="zh-CN" altLang="zh-CN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866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0774" y="1311035"/>
            <a:ext cx="2715110" cy="31589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98420" y="1311035"/>
            <a:ext cx="242354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63589" y="1276624"/>
            <a:ext cx="2701112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/>
            <a:r>
              <a:rPr lang="zh-CN" altLang="en-US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模型异构</a:t>
            </a:r>
            <a:endParaRPr lang="zh-CN" altLang="zh-CN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98422" y="3005540"/>
            <a:ext cx="2966281" cy="400110"/>
            <a:chOff x="274382" y="2645794"/>
            <a:chExt cx="2966281" cy="400110"/>
          </a:xfrm>
        </p:grpSpPr>
        <p:sp>
          <p:nvSpPr>
            <p:cNvPr id="10" name="矩形 9"/>
            <p:cNvSpPr/>
            <p:nvPr/>
          </p:nvSpPr>
          <p:spPr>
            <a:xfrm>
              <a:off x="525553" y="2687900"/>
              <a:ext cx="2715110" cy="31589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74382" y="2687900"/>
              <a:ext cx="242354" cy="315898"/>
            </a:xfrm>
            <a:prstGeom prst="rect">
              <a:avLst/>
            </a:prstGeom>
            <a:solidFill>
              <a:srgbClr val="3C3C3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6735" y="2645794"/>
              <a:ext cx="2715111" cy="4001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模型融合</a:t>
              </a:r>
              <a:endParaRPr lang="zh-CN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75558" y="1752947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特征选择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模型选择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流程图: 合并 30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11560" y="3581603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算法层面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结果层面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158" y="1031715"/>
            <a:ext cx="3380952" cy="3352381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0" y="-3787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1628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947605" y="2000982"/>
            <a:ext cx="1625600" cy="1625600"/>
            <a:chOff x="6646094" y="2473981"/>
            <a:chExt cx="2167466" cy="2167466"/>
          </a:xfrm>
          <a:solidFill>
            <a:srgbClr val="FFC000"/>
          </a:solidFill>
        </p:grpSpPr>
        <p:sp>
          <p:nvSpPr>
            <p:cNvPr id="4" name="任意多边形 3"/>
            <p:cNvSpPr/>
            <p:nvPr/>
          </p:nvSpPr>
          <p:spPr>
            <a:xfrm>
              <a:off x="6646094" y="2473981"/>
              <a:ext cx="2167466" cy="2167466"/>
            </a:xfrm>
            <a:custGeom>
              <a:avLst/>
              <a:gdLst>
                <a:gd name="connsiteX0" fmla="*/ 1621800 w 2167466"/>
                <a:gd name="connsiteY0" fmla="*/ 548964 h 2167466"/>
                <a:gd name="connsiteX1" fmla="*/ 1941574 w 2167466"/>
                <a:gd name="connsiteY1" fmla="*/ 452590 h 2167466"/>
                <a:gd name="connsiteX2" fmla="*/ 2059240 w 2167466"/>
                <a:gd name="connsiteY2" fmla="*/ 656392 h 2167466"/>
                <a:gd name="connsiteX3" fmla="*/ 1815890 w 2167466"/>
                <a:gd name="connsiteY3" fmla="*/ 885138 h 2167466"/>
                <a:gd name="connsiteX4" fmla="*/ 1815890 w 2167466"/>
                <a:gd name="connsiteY4" fmla="*/ 1282328 h 2167466"/>
                <a:gd name="connsiteX5" fmla="*/ 2059240 w 2167466"/>
                <a:gd name="connsiteY5" fmla="*/ 1511074 h 2167466"/>
                <a:gd name="connsiteX6" fmla="*/ 1941574 w 2167466"/>
                <a:gd name="connsiteY6" fmla="*/ 1714876 h 2167466"/>
                <a:gd name="connsiteX7" fmla="*/ 1621800 w 2167466"/>
                <a:gd name="connsiteY7" fmla="*/ 1618502 h 2167466"/>
                <a:gd name="connsiteX8" fmla="*/ 1277823 w 2167466"/>
                <a:gd name="connsiteY8" fmla="*/ 1817097 h 2167466"/>
                <a:gd name="connsiteX9" fmla="*/ 1201398 w 2167466"/>
                <a:gd name="connsiteY9" fmla="*/ 2142217 h 2167466"/>
                <a:gd name="connsiteX10" fmla="*/ 966068 w 2167466"/>
                <a:gd name="connsiteY10" fmla="*/ 2142217 h 2167466"/>
                <a:gd name="connsiteX11" fmla="*/ 889643 w 2167466"/>
                <a:gd name="connsiteY11" fmla="*/ 1817097 h 2167466"/>
                <a:gd name="connsiteX12" fmla="*/ 545666 w 2167466"/>
                <a:gd name="connsiteY12" fmla="*/ 1618502 h 2167466"/>
                <a:gd name="connsiteX13" fmla="*/ 225892 w 2167466"/>
                <a:gd name="connsiteY13" fmla="*/ 1714876 h 2167466"/>
                <a:gd name="connsiteX14" fmla="*/ 108226 w 2167466"/>
                <a:gd name="connsiteY14" fmla="*/ 1511074 h 2167466"/>
                <a:gd name="connsiteX15" fmla="*/ 351576 w 2167466"/>
                <a:gd name="connsiteY15" fmla="*/ 1282328 h 2167466"/>
                <a:gd name="connsiteX16" fmla="*/ 351576 w 2167466"/>
                <a:gd name="connsiteY16" fmla="*/ 885138 h 2167466"/>
                <a:gd name="connsiteX17" fmla="*/ 108226 w 2167466"/>
                <a:gd name="connsiteY17" fmla="*/ 656392 h 2167466"/>
                <a:gd name="connsiteX18" fmla="*/ 225892 w 2167466"/>
                <a:gd name="connsiteY18" fmla="*/ 452590 h 2167466"/>
                <a:gd name="connsiteX19" fmla="*/ 545666 w 2167466"/>
                <a:gd name="connsiteY19" fmla="*/ 548964 h 2167466"/>
                <a:gd name="connsiteX20" fmla="*/ 889643 w 2167466"/>
                <a:gd name="connsiteY20" fmla="*/ 350369 h 2167466"/>
                <a:gd name="connsiteX21" fmla="*/ 966068 w 2167466"/>
                <a:gd name="connsiteY21" fmla="*/ 25249 h 2167466"/>
                <a:gd name="connsiteX22" fmla="*/ 1201398 w 2167466"/>
                <a:gd name="connsiteY22" fmla="*/ 25249 h 2167466"/>
                <a:gd name="connsiteX23" fmla="*/ 1277823 w 2167466"/>
                <a:gd name="connsiteY23" fmla="*/ 350369 h 2167466"/>
                <a:gd name="connsiteX24" fmla="*/ 1621800 w 2167466"/>
                <a:gd name="connsiteY24" fmla="*/ 548964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67466" h="2167466">
                  <a:moveTo>
                    <a:pt x="1621800" y="548964"/>
                  </a:moveTo>
                  <a:lnTo>
                    <a:pt x="1941574" y="452590"/>
                  </a:lnTo>
                  <a:lnTo>
                    <a:pt x="2059240" y="656392"/>
                  </a:lnTo>
                  <a:lnTo>
                    <a:pt x="1815890" y="885138"/>
                  </a:lnTo>
                  <a:cubicBezTo>
                    <a:pt x="1851165" y="1015185"/>
                    <a:pt x="1851165" y="1152281"/>
                    <a:pt x="1815890" y="1282328"/>
                  </a:cubicBezTo>
                  <a:lnTo>
                    <a:pt x="2059240" y="1511074"/>
                  </a:lnTo>
                  <a:lnTo>
                    <a:pt x="1941574" y="1714876"/>
                  </a:lnTo>
                  <a:lnTo>
                    <a:pt x="1621800" y="1618502"/>
                  </a:lnTo>
                  <a:cubicBezTo>
                    <a:pt x="1526813" y="1714075"/>
                    <a:pt x="1408085" y="1782623"/>
                    <a:pt x="1277823" y="1817097"/>
                  </a:cubicBezTo>
                  <a:lnTo>
                    <a:pt x="1201398" y="2142217"/>
                  </a:lnTo>
                  <a:lnTo>
                    <a:pt x="966068" y="2142217"/>
                  </a:lnTo>
                  <a:lnTo>
                    <a:pt x="889643" y="1817097"/>
                  </a:lnTo>
                  <a:cubicBezTo>
                    <a:pt x="759381" y="1782622"/>
                    <a:pt x="640653" y="1714074"/>
                    <a:pt x="545666" y="1618502"/>
                  </a:cubicBezTo>
                  <a:lnTo>
                    <a:pt x="225892" y="1714876"/>
                  </a:lnTo>
                  <a:lnTo>
                    <a:pt x="108226" y="1511074"/>
                  </a:lnTo>
                  <a:lnTo>
                    <a:pt x="351576" y="1282328"/>
                  </a:lnTo>
                  <a:cubicBezTo>
                    <a:pt x="316301" y="1152281"/>
                    <a:pt x="316301" y="1015185"/>
                    <a:pt x="351576" y="885138"/>
                  </a:cubicBezTo>
                  <a:lnTo>
                    <a:pt x="108226" y="656392"/>
                  </a:lnTo>
                  <a:lnTo>
                    <a:pt x="225892" y="452590"/>
                  </a:lnTo>
                  <a:lnTo>
                    <a:pt x="545666" y="548964"/>
                  </a:lnTo>
                  <a:cubicBezTo>
                    <a:pt x="640653" y="453391"/>
                    <a:pt x="759381" y="384843"/>
                    <a:pt x="889643" y="350369"/>
                  </a:cubicBezTo>
                  <a:lnTo>
                    <a:pt x="966068" y="25249"/>
                  </a:lnTo>
                  <a:lnTo>
                    <a:pt x="1201398" y="25249"/>
                  </a:lnTo>
                  <a:lnTo>
                    <a:pt x="1277823" y="350369"/>
                  </a:lnTo>
                  <a:cubicBezTo>
                    <a:pt x="1408085" y="384844"/>
                    <a:pt x="1526813" y="453392"/>
                    <a:pt x="1621800" y="5489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0682" tIns="443156" rIns="440682" bIns="443156" numCol="1" spcCol="1270" anchor="ctr" anchorCtr="0">
              <a:noAutofit/>
            </a:bodyPr>
            <a:lstStyle/>
            <a:p>
              <a:pPr algn="ctr" defTabSz="110013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75"/>
            </a:p>
          </p:txBody>
        </p:sp>
        <p:sp>
          <p:nvSpPr>
            <p:cNvPr id="16" name="矩形 15"/>
            <p:cNvSpPr/>
            <p:nvPr/>
          </p:nvSpPr>
          <p:spPr>
            <a:xfrm>
              <a:off x="6998093" y="3311493"/>
              <a:ext cx="1495034" cy="49244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模型异构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301353" y="2508982"/>
            <a:ext cx="2235200" cy="2235200"/>
            <a:chOff x="8362463" y="3325557"/>
            <a:chExt cx="2980266" cy="2980266"/>
          </a:xfrm>
          <a:solidFill>
            <a:srgbClr val="FA4453"/>
          </a:solidFill>
        </p:grpSpPr>
        <p:sp>
          <p:nvSpPr>
            <p:cNvPr id="3" name="任意多边形 2"/>
            <p:cNvSpPr/>
            <p:nvPr/>
          </p:nvSpPr>
          <p:spPr>
            <a:xfrm>
              <a:off x="8362463" y="3325557"/>
              <a:ext cx="2980266" cy="2980266"/>
            </a:xfrm>
            <a:custGeom>
              <a:avLst/>
              <a:gdLst>
                <a:gd name="connsiteX0" fmla="*/ 2115406 w 2980266"/>
                <a:gd name="connsiteY0" fmla="*/ 475169 h 2980266"/>
                <a:gd name="connsiteX1" fmla="*/ 2347223 w 2980266"/>
                <a:gd name="connsiteY1" fmla="*/ 280641 h 2980266"/>
                <a:gd name="connsiteX2" fmla="*/ 2532418 w 2980266"/>
                <a:gd name="connsiteY2" fmla="*/ 436038 h 2980266"/>
                <a:gd name="connsiteX3" fmla="*/ 2381100 w 2980266"/>
                <a:gd name="connsiteY3" fmla="*/ 698113 h 2980266"/>
                <a:gd name="connsiteX4" fmla="*/ 2621526 w 2980266"/>
                <a:gd name="connsiteY4" fmla="*/ 1114543 h 2980266"/>
                <a:gd name="connsiteX5" fmla="*/ 2924149 w 2980266"/>
                <a:gd name="connsiteY5" fmla="*/ 1114535 h 2980266"/>
                <a:gd name="connsiteX6" fmla="*/ 2966129 w 2980266"/>
                <a:gd name="connsiteY6" fmla="*/ 1352617 h 2980266"/>
                <a:gd name="connsiteX7" fmla="*/ 2681754 w 2980266"/>
                <a:gd name="connsiteY7" fmla="*/ 1456113 h 2980266"/>
                <a:gd name="connsiteX8" fmla="*/ 2598255 w 2980266"/>
                <a:gd name="connsiteY8" fmla="*/ 1929659 h 2980266"/>
                <a:gd name="connsiteX9" fmla="*/ 2830082 w 2980266"/>
                <a:gd name="connsiteY9" fmla="*/ 2124176 h 2980266"/>
                <a:gd name="connsiteX10" fmla="*/ 2709205 w 2980266"/>
                <a:gd name="connsiteY10" fmla="*/ 2333542 h 2980266"/>
                <a:gd name="connsiteX11" fmla="*/ 2424835 w 2980266"/>
                <a:gd name="connsiteY11" fmla="*/ 2230031 h 2980266"/>
                <a:gd name="connsiteX12" fmla="*/ 2056481 w 2980266"/>
                <a:gd name="connsiteY12" fmla="*/ 2539116 h 2980266"/>
                <a:gd name="connsiteX13" fmla="*/ 2109039 w 2980266"/>
                <a:gd name="connsiteY13" fmla="*/ 2837141 h 2980266"/>
                <a:gd name="connsiteX14" fmla="*/ 1881863 w 2980266"/>
                <a:gd name="connsiteY14" fmla="*/ 2919826 h 2980266"/>
                <a:gd name="connsiteX15" fmla="*/ 1730559 w 2980266"/>
                <a:gd name="connsiteY15" fmla="*/ 2657743 h 2980266"/>
                <a:gd name="connsiteX16" fmla="*/ 1249707 w 2980266"/>
                <a:gd name="connsiteY16" fmla="*/ 2657743 h 2980266"/>
                <a:gd name="connsiteX17" fmla="*/ 1098403 w 2980266"/>
                <a:gd name="connsiteY17" fmla="*/ 2919826 h 2980266"/>
                <a:gd name="connsiteX18" fmla="*/ 871227 w 2980266"/>
                <a:gd name="connsiteY18" fmla="*/ 2837141 h 2980266"/>
                <a:gd name="connsiteX19" fmla="*/ 923785 w 2980266"/>
                <a:gd name="connsiteY19" fmla="*/ 2539117 h 2980266"/>
                <a:gd name="connsiteX20" fmla="*/ 555431 w 2980266"/>
                <a:gd name="connsiteY20" fmla="*/ 2230032 h 2980266"/>
                <a:gd name="connsiteX21" fmla="*/ 271061 w 2980266"/>
                <a:gd name="connsiteY21" fmla="*/ 2333542 h 2980266"/>
                <a:gd name="connsiteX22" fmla="*/ 150184 w 2980266"/>
                <a:gd name="connsiteY22" fmla="*/ 2124176 h 2980266"/>
                <a:gd name="connsiteX23" fmla="*/ 382011 w 2980266"/>
                <a:gd name="connsiteY23" fmla="*/ 1929660 h 2980266"/>
                <a:gd name="connsiteX24" fmla="*/ 298512 w 2980266"/>
                <a:gd name="connsiteY24" fmla="*/ 1456114 h 2980266"/>
                <a:gd name="connsiteX25" fmla="*/ 14137 w 2980266"/>
                <a:gd name="connsiteY25" fmla="*/ 1352617 h 2980266"/>
                <a:gd name="connsiteX26" fmla="*/ 56117 w 2980266"/>
                <a:gd name="connsiteY26" fmla="*/ 1114535 h 2980266"/>
                <a:gd name="connsiteX27" fmla="*/ 358740 w 2980266"/>
                <a:gd name="connsiteY27" fmla="*/ 1114543 h 2980266"/>
                <a:gd name="connsiteX28" fmla="*/ 599166 w 2980266"/>
                <a:gd name="connsiteY28" fmla="*/ 698113 h 2980266"/>
                <a:gd name="connsiteX29" fmla="*/ 447848 w 2980266"/>
                <a:gd name="connsiteY29" fmla="*/ 436038 h 2980266"/>
                <a:gd name="connsiteX30" fmla="*/ 633043 w 2980266"/>
                <a:gd name="connsiteY30" fmla="*/ 280641 h 2980266"/>
                <a:gd name="connsiteX31" fmla="*/ 864860 w 2980266"/>
                <a:gd name="connsiteY31" fmla="*/ 475169 h 2980266"/>
                <a:gd name="connsiteX32" fmla="*/ 1316713 w 2980266"/>
                <a:gd name="connsiteY32" fmla="*/ 310708 h 2980266"/>
                <a:gd name="connsiteX33" fmla="*/ 1369255 w 2980266"/>
                <a:gd name="connsiteY33" fmla="*/ 12681 h 2980266"/>
                <a:gd name="connsiteX34" fmla="*/ 1611011 w 2980266"/>
                <a:gd name="connsiteY34" fmla="*/ 12681 h 2980266"/>
                <a:gd name="connsiteX35" fmla="*/ 1663553 w 2980266"/>
                <a:gd name="connsiteY35" fmla="*/ 310708 h 2980266"/>
                <a:gd name="connsiteX36" fmla="*/ 2115406 w 2980266"/>
                <a:gd name="connsiteY36" fmla="*/ 475169 h 298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980266" h="2980266">
                  <a:moveTo>
                    <a:pt x="2115406" y="475169"/>
                  </a:moveTo>
                  <a:lnTo>
                    <a:pt x="2347223" y="280641"/>
                  </a:lnTo>
                  <a:lnTo>
                    <a:pt x="2532418" y="436038"/>
                  </a:lnTo>
                  <a:lnTo>
                    <a:pt x="2381100" y="698113"/>
                  </a:lnTo>
                  <a:cubicBezTo>
                    <a:pt x="2488696" y="819151"/>
                    <a:pt x="2570502" y="960843"/>
                    <a:pt x="2621526" y="1114543"/>
                  </a:cubicBezTo>
                  <a:lnTo>
                    <a:pt x="2924149" y="1114535"/>
                  </a:lnTo>
                  <a:lnTo>
                    <a:pt x="2966129" y="1352617"/>
                  </a:lnTo>
                  <a:lnTo>
                    <a:pt x="2681754" y="1456113"/>
                  </a:lnTo>
                  <a:cubicBezTo>
                    <a:pt x="2686376" y="1617995"/>
                    <a:pt x="2657965" y="1779121"/>
                    <a:pt x="2598255" y="1929659"/>
                  </a:cubicBezTo>
                  <a:lnTo>
                    <a:pt x="2830082" y="2124176"/>
                  </a:lnTo>
                  <a:lnTo>
                    <a:pt x="2709205" y="2333542"/>
                  </a:lnTo>
                  <a:lnTo>
                    <a:pt x="2424835" y="2230031"/>
                  </a:lnTo>
                  <a:cubicBezTo>
                    <a:pt x="2324320" y="2357010"/>
                    <a:pt x="2198986" y="2462178"/>
                    <a:pt x="2056481" y="2539116"/>
                  </a:cubicBezTo>
                  <a:lnTo>
                    <a:pt x="2109039" y="2837141"/>
                  </a:lnTo>
                  <a:lnTo>
                    <a:pt x="1881863" y="2919826"/>
                  </a:lnTo>
                  <a:lnTo>
                    <a:pt x="1730559" y="2657743"/>
                  </a:lnTo>
                  <a:cubicBezTo>
                    <a:pt x="1571939" y="2690405"/>
                    <a:pt x="1408327" y="2690405"/>
                    <a:pt x="1249707" y="2657743"/>
                  </a:cubicBezTo>
                  <a:lnTo>
                    <a:pt x="1098403" y="2919826"/>
                  </a:lnTo>
                  <a:lnTo>
                    <a:pt x="871227" y="2837141"/>
                  </a:lnTo>
                  <a:lnTo>
                    <a:pt x="923785" y="2539117"/>
                  </a:lnTo>
                  <a:cubicBezTo>
                    <a:pt x="781280" y="2462179"/>
                    <a:pt x="655947" y="2357011"/>
                    <a:pt x="555431" y="2230032"/>
                  </a:cubicBezTo>
                  <a:lnTo>
                    <a:pt x="271061" y="2333542"/>
                  </a:lnTo>
                  <a:lnTo>
                    <a:pt x="150184" y="2124176"/>
                  </a:lnTo>
                  <a:lnTo>
                    <a:pt x="382011" y="1929660"/>
                  </a:lnTo>
                  <a:cubicBezTo>
                    <a:pt x="322301" y="1779122"/>
                    <a:pt x="293890" y="1617995"/>
                    <a:pt x="298512" y="1456114"/>
                  </a:cubicBezTo>
                  <a:lnTo>
                    <a:pt x="14137" y="1352617"/>
                  </a:lnTo>
                  <a:lnTo>
                    <a:pt x="56117" y="1114535"/>
                  </a:lnTo>
                  <a:lnTo>
                    <a:pt x="358740" y="1114543"/>
                  </a:lnTo>
                  <a:cubicBezTo>
                    <a:pt x="409764" y="960843"/>
                    <a:pt x="491570" y="819151"/>
                    <a:pt x="599166" y="698113"/>
                  </a:cubicBezTo>
                  <a:lnTo>
                    <a:pt x="447848" y="436038"/>
                  </a:lnTo>
                  <a:lnTo>
                    <a:pt x="633043" y="280641"/>
                  </a:lnTo>
                  <a:lnTo>
                    <a:pt x="864860" y="475169"/>
                  </a:lnTo>
                  <a:cubicBezTo>
                    <a:pt x="1002743" y="390226"/>
                    <a:pt x="1156488" y="334267"/>
                    <a:pt x="1316713" y="310708"/>
                  </a:cubicBezTo>
                  <a:lnTo>
                    <a:pt x="1369255" y="12681"/>
                  </a:lnTo>
                  <a:lnTo>
                    <a:pt x="1611011" y="12681"/>
                  </a:lnTo>
                  <a:lnTo>
                    <a:pt x="1663553" y="310708"/>
                  </a:lnTo>
                  <a:cubicBezTo>
                    <a:pt x="1823778" y="334267"/>
                    <a:pt x="1977523" y="390226"/>
                    <a:pt x="2115406" y="4751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1762" tIns="575972" rIns="501762" bIns="615064" numCol="1" spcCol="1270" anchor="ctr" anchorCtr="0">
              <a:noAutofit/>
            </a:bodyPr>
            <a:lstStyle/>
            <a:p>
              <a:pPr algn="ctr" defTabSz="183356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125"/>
            </a:p>
          </p:txBody>
        </p:sp>
        <p:sp>
          <p:nvSpPr>
            <p:cNvPr id="17" name="矩形 16"/>
            <p:cNvSpPr/>
            <p:nvPr/>
          </p:nvSpPr>
          <p:spPr>
            <a:xfrm>
              <a:off x="9163721" y="4637894"/>
              <a:ext cx="1495034" cy="49244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特征异构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035681" y="660899"/>
            <a:ext cx="1950721" cy="1950721"/>
            <a:chOff x="7988490" y="903710"/>
            <a:chExt cx="2600961" cy="2600961"/>
          </a:xfrm>
          <a:solidFill>
            <a:srgbClr val="05AFC8"/>
          </a:solidFill>
        </p:grpSpPr>
        <p:sp>
          <p:nvSpPr>
            <p:cNvPr id="9" name="任意多边形 8"/>
            <p:cNvSpPr/>
            <p:nvPr/>
          </p:nvSpPr>
          <p:spPr>
            <a:xfrm>
              <a:off x="7988490" y="903710"/>
              <a:ext cx="2600961" cy="2600961"/>
            </a:xfrm>
            <a:custGeom>
              <a:avLst/>
              <a:gdLst>
                <a:gd name="connsiteX0" fmla="*/ 1589033 w 2123675"/>
                <a:gd name="connsiteY0" fmla="*/ 537873 h 2123675"/>
                <a:gd name="connsiteX1" fmla="*/ 1902347 w 2123675"/>
                <a:gd name="connsiteY1" fmla="*/ 443446 h 2123675"/>
                <a:gd name="connsiteX2" fmla="*/ 2017635 w 2123675"/>
                <a:gd name="connsiteY2" fmla="*/ 643130 h 2123675"/>
                <a:gd name="connsiteX3" fmla="*/ 1779202 w 2123675"/>
                <a:gd name="connsiteY3" fmla="*/ 867255 h 2123675"/>
                <a:gd name="connsiteX4" fmla="*/ 1779202 w 2123675"/>
                <a:gd name="connsiteY4" fmla="*/ 1256420 h 2123675"/>
                <a:gd name="connsiteX5" fmla="*/ 2017635 w 2123675"/>
                <a:gd name="connsiteY5" fmla="*/ 1480545 h 2123675"/>
                <a:gd name="connsiteX6" fmla="*/ 1902347 w 2123675"/>
                <a:gd name="connsiteY6" fmla="*/ 1680229 h 2123675"/>
                <a:gd name="connsiteX7" fmla="*/ 1589033 w 2123675"/>
                <a:gd name="connsiteY7" fmla="*/ 1585802 h 2123675"/>
                <a:gd name="connsiteX8" fmla="*/ 1252006 w 2123675"/>
                <a:gd name="connsiteY8" fmla="*/ 1780385 h 2123675"/>
                <a:gd name="connsiteX9" fmla="*/ 1177125 w 2123675"/>
                <a:gd name="connsiteY9" fmla="*/ 2098936 h 2123675"/>
                <a:gd name="connsiteX10" fmla="*/ 946550 w 2123675"/>
                <a:gd name="connsiteY10" fmla="*/ 2098936 h 2123675"/>
                <a:gd name="connsiteX11" fmla="*/ 871669 w 2123675"/>
                <a:gd name="connsiteY11" fmla="*/ 1780385 h 2123675"/>
                <a:gd name="connsiteX12" fmla="*/ 534642 w 2123675"/>
                <a:gd name="connsiteY12" fmla="*/ 1585802 h 2123675"/>
                <a:gd name="connsiteX13" fmla="*/ 221328 w 2123675"/>
                <a:gd name="connsiteY13" fmla="*/ 1680229 h 2123675"/>
                <a:gd name="connsiteX14" fmla="*/ 106040 w 2123675"/>
                <a:gd name="connsiteY14" fmla="*/ 1480545 h 2123675"/>
                <a:gd name="connsiteX15" fmla="*/ 344473 w 2123675"/>
                <a:gd name="connsiteY15" fmla="*/ 1256420 h 2123675"/>
                <a:gd name="connsiteX16" fmla="*/ 344473 w 2123675"/>
                <a:gd name="connsiteY16" fmla="*/ 867255 h 2123675"/>
                <a:gd name="connsiteX17" fmla="*/ 106040 w 2123675"/>
                <a:gd name="connsiteY17" fmla="*/ 643130 h 2123675"/>
                <a:gd name="connsiteX18" fmla="*/ 221328 w 2123675"/>
                <a:gd name="connsiteY18" fmla="*/ 443446 h 2123675"/>
                <a:gd name="connsiteX19" fmla="*/ 534642 w 2123675"/>
                <a:gd name="connsiteY19" fmla="*/ 537873 h 2123675"/>
                <a:gd name="connsiteX20" fmla="*/ 871669 w 2123675"/>
                <a:gd name="connsiteY20" fmla="*/ 343290 h 2123675"/>
                <a:gd name="connsiteX21" fmla="*/ 946550 w 2123675"/>
                <a:gd name="connsiteY21" fmla="*/ 24739 h 2123675"/>
                <a:gd name="connsiteX22" fmla="*/ 1177125 w 2123675"/>
                <a:gd name="connsiteY22" fmla="*/ 24739 h 2123675"/>
                <a:gd name="connsiteX23" fmla="*/ 1252006 w 2123675"/>
                <a:gd name="connsiteY23" fmla="*/ 343290 h 2123675"/>
                <a:gd name="connsiteX24" fmla="*/ 1589033 w 2123675"/>
                <a:gd name="connsiteY24" fmla="*/ 537873 h 2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23675" h="2123675">
                  <a:moveTo>
                    <a:pt x="1366897" y="537190"/>
                  </a:moveTo>
                  <a:lnTo>
                    <a:pt x="1594045" y="396507"/>
                  </a:lnTo>
                  <a:lnTo>
                    <a:pt x="1727168" y="529630"/>
                  </a:lnTo>
                  <a:lnTo>
                    <a:pt x="1586485" y="756778"/>
                  </a:lnTo>
                  <a:cubicBezTo>
                    <a:pt x="1640670" y="849967"/>
                    <a:pt x="1669056" y="955907"/>
                    <a:pt x="1668725" y="1063703"/>
                  </a:cubicBezTo>
                  <a:lnTo>
                    <a:pt x="1904134" y="1190078"/>
                  </a:lnTo>
                  <a:lnTo>
                    <a:pt x="1855408" y="1371927"/>
                  </a:lnTo>
                  <a:lnTo>
                    <a:pt x="1588350" y="1363666"/>
                  </a:lnTo>
                  <a:cubicBezTo>
                    <a:pt x="1534739" y="1457186"/>
                    <a:pt x="1457186" y="1534739"/>
                    <a:pt x="1363666" y="1588351"/>
                  </a:cubicBezTo>
                  <a:lnTo>
                    <a:pt x="1371926" y="1855408"/>
                  </a:lnTo>
                  <a:lnTo>
                    <a:pt x="1190078" y="1904134"/>
                  </a:lnTo>
                  <a:lnTo>
                    <a:pt x="1063703" y="1668725"/>
                  </a:lnTo>
                  <a:cubicBezTo>
                    <a:pt x="955907" y="1669057"/>
                    <a:pt x="849967" y="1640670"/>
                    <a:pt x="756778" y="1586485"/>
                  </a:cubicBezTo>
                  <a:lnTo>
                    <a:pt x="529630" y="1727168"/>
                  </a:lnTo>
                  <a:lnTo>
                    <a:pt x="396507" y="1594045"/>
                  </a:lnTo>
                  <a:lnTo>
                    <a:pt x="537190" y="1366897"/>
                  </a:lnTo>
                  <a:cubicBezTo>
                    <a:pt x="483005" y="1273708"/>
                    <a:pt x="454619" y="1167768"/>
                    <a:pt x="454950" y="1059972"/>
                  </a:cubicBezTo>
                  <a:lnTo>
                    <a:pt x="219541" y="933597"/>
                  </a:lnTo>
                  <a:lnTo>
                    <a:pt x="268267" y="751748"/>
                  </a:lnTo>
                  <a:lnTo>
                    <a:pt x="535325" y="760009"/>
                  </a:lnTo>
                  <a:cubicBezTo>
                    <a:pt x="588936" y="666489"/>
                    <a:pt x="666489" y="588936"/>
                    <a:pt x="760009" y="535324"/>
                  </a:cubicBezTo>
                  <a:lnTo>
                    <a:pt x="751749" y="268267"/>
                  </a:lnTo>
                  <a:lnTo>
                    <a:pt x="933597" y="219541"/>
                  </a:lnTo>
                  <a:lnTo>
                    <a:pt x="1059972" y="454950"/>
                  </a:lnTo>
                  <a:cubicBezTo>
                    <a:pt x="1167768" y="454618"/>
                    <a:pt x="1273708" y="483005"/>
                    <a:pt x="1366897" y="53719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3563" tIns="563563" rIns="563564" bIns="563564" numCol="1" spcCol="1270" anchor="ctr" anchorCtr="0">
              <a:noAutofit/>
            </a:bodyPr>
            <a:lstStyle/>
            <a:p>
              <a:pPr algn="ctr" defTabSz="12334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775"/>
            </a:p>
          </p:txBody>
        </p:sp>
        <p:sp>
          <p:nvSpPr>
            <p:cNvPr id="18" name="矩形 17"/>
            <p:cNvSpPr/>
            <p:nvPr/>
          </p:nvSpPr>
          <p:spPr>
            <a:xfrm>
              <a:off x="8541453" y="2013278"/>
              <a:ext cx="1495034" cy="49244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参数异构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1031193" y="1131590"/>
            <a:ext cx="38771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传统特征选择方案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PCA,T-SNE,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基于模型的特性选择方案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31193" y="2211710"/>
            <a:ext cx="387712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基于特征聚类的特征选择方案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ea typeface="Gulim" panose="020B0600000101010101" pitchFamily="34" charset="-127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先对特征进行聚类，后每个类别选取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TOP-K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维特征</a:t>
            </a:r>
          </a:p>
        </p:txBody>
      </p:sp>
      <p:sp>
        <p:nvSpPr>
          <p:cNvPr id="22" name="矩形 21"/>
          <p:cNvSpPr/>
          <p:nvPr/>
        </p:nvSpPr>
        <p:spPr>
          <a:xfrm>
            <a:off x="1031193" y="3639736"/>
            <a:ext cx="3877123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基于特征视图的特征选择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将全部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899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维特征划分为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个特征视图，每个视图内选取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TOP-K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维度特征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7806" y="1374780"/>
            <a:ext cx="229142" cy="445214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矩形 22"/>
          <p:cNvSpPr/>
          <p:nvPr/>
        </p:nvSpPr>
        <p:spPr>
          <a:xfrm>
            <a:off x="617806" y="2482563"/>
            <a:ext cx="229142" cy="4452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矩形 23"/>
          <p:cNvSpPr/>
          <p:nvPr/>
        </p:nvSpPr>
        <p:spPr>
          <a:xfrm>
            <a:off x="617806" y="3728752"/>
            <a:ext cx="229142" cy="445214"/>
          </a:xfrm>
          <a:prstGeom prst="rect">
            <a:avLst/>
          </a:prstGeom>
          <a:solidFill>
            <a:srgbClr val="FA4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25" name="组合 24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26" name="直接连接符 25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算法设计 </a:t>
              </a: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 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特征选择</a:t>
              </a:r>
              <a:endPara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 bwMode="auto">
          <a:xfrm>
            <a:off x="179512" y="65715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7"/>
          <p:cNvSpPr txBox="1"/>
          <p:nvPr/>
        </p:nvSpPr>
        <p:spPr>
          <a:xfrm>
            <a:off x="7370018" y="-92547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流程图: 合并 30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0" y="-3787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3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算法设计 </a:t>
              </a: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 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模型选择</a:t>
              </a:r>
              <a:endPara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 bwMode="auto">
          <a:xfrm>
            <a:off x="179512" y="65715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018" y="-92547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流程图: 合并 19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1327452" y="1735985"/>
            <a:ext cx="6213541" cy="2449760"/>
            <a:chOff x="1102188" y="1850183"/>
            <a:chExt cx="10846037" cy="3783701"/>
          </a:xfrm>
        </p:grpSpPr>
        <p:sp>
          <p:nvSpPr>
            <p:cNvPr id="25" name="任意多边形 24"/>
            <p:cNvSpPr/>
            <p:nvPr/>
          </p:nvSpPr>
          <p:spPr>
            <a:xfrm rot="10800000">
              <a:off x="1102188" y="1946786"/>
              <a:ext cx="3141154" cy="3598608"/>
            </a:xfrm>
            <a:custGeom>
              <a:avLst/>
              <a:gdLst>
                <a:gd name="connsiteX0" fmla="*/ 847856 w 1017431"/>
                <a:gd name="connsiteY0" fmla="*/ 1378039 h 1378039"/>
                <a:gd name="connsiteX1" fmla="*/ 169575 w 1017431"/>
                <a:gd name="connsiteY1" fmla="*/ 1378039 h 1378039"/>
                <a:gd name="connsiteX2" fmla="*/ 0 w 1017431"/>
                <a:gd name="connsiteY2" fmla="*/ 1208464 h 1378039"/>
                <a:gd name="connsiteX3" fmla="*/ 0 w 1017431"/>
                <a:gd name="connsiteY3" fmla="*/ 517304 h 1378039"/>
                <a:gd name="connsiteX4" fmla="*/ 169575 w 1017431"/>
                <a:gd name="connsiteY4" fmla="*/ 347729 h 1378039"/>
                <a:gd name="connsiteX5" fmla="*/ 546298 w 1017431"/>
                <a:gd name="connsiteY5" fmla="*/ 347729 h 1378039"/>
                <a:gd name="connsiteX6" fmla="*/ 546298 w 1017431"/>
                <a:gd name="connsiteY6" fmla="*/ 0 h 1378039"/>
                <a:gd name="connsiteX7" fmla="*/ 816368 w 1017431"/>
                <a:gd name="connsiteY7" fmla="*/ 347729 h 1378039"/>
                <a:gd name="connsiteX8" fmla="*/ 847856 w 1017431"/>
                <a:gd name="connsiteY8" fmla="*/ 347729 h 1378039"/>
                <a:gd name="connsiteX9" fmla="*/ 1017431 w 1017431"/>
                <a:gd name="connsiteY9" fmla="*/ 517304 h 1378039"/>
                <a:gd name="connsiteX10" fmla="*/ 1017431 w 1017431"/>
                <a:gd name="connsiteY10" fmla="*/ 1208464 h 1378039"/>
                <a:gd name="connsiteX11" fmla="*/ 847856 w 1017431"/>
                <a:gd name="connsiteY11" fmla="*/ 1378039 h 137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7431" h="1378039">
                  <a:moveTo>
                    <a:pt x="847856" y="1378039"/>
                  </a:moveTo>
                  <a:lnTo>
                    <a:pt x="169575" y="1378039"/>
                  </a:lnTo>
                  <a:cubicBezTo>
                    <a:pt x="75921" y="1378039"/>
                    <a:pt x="0" y="1302118"/>
                    <a:pt x="0" y="1208464"/>
                  </a:cubicBezTo>
                  <a:lnTo>
                    <a:pt x="0" y="517304"/>
                  </a:lnTo>
                  <a:cubicBezTo>
                    <a:pt x="0" y="423650"/>
                    <a:pt x="75921" y="347729"/>
                    <a:pt x="169575" y="347729"/>
                  </a:cubicBezTo>
                  <a:lnTo>
                    <a:pt x="546298" y="347729"/>
                  </a:lnTo>
                  <a:lnTo>
                    <a:pt x="546298" y="0"/>
                  </a:lnTo>
                  <a:lnTo>
                    <a:pt x="816368" y="347729"/>
                  </a:lnTo>
                  <a:lnTo>
                    <a:pt x="847856" y="347729"/>
                  </a:lnTo>
                  <a:cubicBezTo>
                    <a:pt x="941510" y="347729"/>
                    <a:pt x="1017431" y="423650"/>
                    <a:pt x="1017431" y="517304"/>
                  </a:cubicBezTo>
                  <a:lnTo>
                    <a:pt x="1017431" y="1208464"/>
                  </a:lnTo>
                  <a:cubicBezTo>
                    <a:pt x="1017431" y="1302118"/>
                    <a:pt x="941510" y="1378039"/>
                    <a:pt x="847856" y="1378039"/>
                  </a:cubicBezTo>
                  <a:close/>
                </a:path>
              </a:pathLst>
            </a:custGeom>
            <a:solidFill>
              <a:srgbClr val="05AF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 rot="10800000">
              <a:off x="4612828" y="1946785"/>
              <a:ext cx="3210129" cy="3598609"/>
            </a:xfrm>
            <a:custGeom>
              <a:avLst/>
              <a:gdLst>
                <a:gd name="connsiteX0" fmla="*/ 847856 w 1017431"/>
                <a:gd name="connsiteY0" fmla="*/ 1378039 h 1378039"/>
                <a:gd name="connsiteX1" fmla="*/ 169575 w 1017431"/>
                <a:gd name="connsiteY1" fmla="*/ 1378039 h 1378039"/>
                <a:gd name="connsiteX2" fmla="*/ 0 w 1017431"/>
                <a:gd name="connsiteY2" fmla="*/ 1208464 h 1378039"/>
                <a:gd name="connsiteX3" fmla="*/ 0 w 1017431"/>
                <a:gd name="connsiteY3" fmla="*/ 517304 h 1378039"/>
                <a:gd name="connsiteX4" fmla="*/ 169575 w 1017431"/>
                <a:gd name="connsiteY4" fmla="*/ 347729 h 1378039"/>
                <a:gd name="connsiteX5" fmla="*/ 546298 w 1017431"/>
                <a:gd name="connsiteY5" fmla="*/ 347729 h 1378039"/>
                <a:gd name="connsiteX6" fmla="*/ 546298 w 1017431"/>
                <a:gd name="connsiteY6" fmla="*/ 0 h 1378039"/>
                <a:gd name="connsiteX7" fmla="*/ 816368 w 1017431"/>
                <a:gd name="connsiteY7" fmla="*/ 347729 h 1378039"/>
                <a:gd name="connsiteX8" fmla="*/ 847856 w 1017431"/>
                <a:gd name="connsiteY8" fmla="*/ 347729 h 1378039"/>
                <a:gd name="connsiteX9" fmla="*/ 1017431 w 1017431"/>
                <a:gd name="connsiteY9" fmla="*/ 517304 h 1378039"/>
                <a:gd name="connsiteX10" fmla="*/ 1017431 w 1017431"/>
                <a:gd name="connsiteY10" fmla="*/ 1208464 h 1378039"/>
                <a:gd name="connsiteX11" fmla="*/ 847856 w 1017431"/>
                <a:gd name="connsiteY11" fmla="*/ 1378039 h 137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7431" h="1378039">
                  <a:moveTo>
                    <a:pt x="847856" y="1378039"/>
                  </a:moveTo>
                  <a:lnTo>
                    <a:pt x="169575" y="1378039"/>
                  </a:lnTo>
                  <a:cubicBezTo>
                    <a:pt x="75921" y="1378039"/>
                    <a:pt x="0" y="1302118"/>
                    <a:pt x="0" y="1208464"/>
                  </a:cubicBezTo>
                  <a:lnTo>
                    <a:pt x="0" y="517304"/>
                  </a:lnTo>
                  <a:cubicBezTo>
                    <a:pt x="0" y="423650"/>
                    <a:pt x="75921" y="347729"/>
                    <a:pt x="169575" y="347729"/>
                  </a:cubicBezTo>
                  <a:lnTo>
                    <a:pt x="546298" y="347729"/>
                  </a:lnTo>
                  <a:lnTo>
                    <a:pt x="546298" y="0"/>
                  </a:lnTo>
                  <a:lnTo>
                    <a:pt x="816368" y="347729"/>
                  </a:lnTo>
                  <a:lnTo>
                    <a:pt x="847856" y="347729"/>
                  </a:lnTo>
                  <a:cubicBezTo>
                    <a:pt x="941510" y="347729"/>
                    <a:pt x="1017431" y="423650"/>
                    <a:pt x="1017431" y="517304"/>
                  </a:cubicBezTo>
                  <a:lnTo>
                    <a:pt x="1017431" y="1208464"/>
                  </a:lnTo>
                  <a:cubicBezTo>
                    <a:pt x="1017431" y="1302118"/>
                    <a:pt x="941510" y="1378039"/>
                    <a:pt x="847856" y="1378039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 rot="10800000" flipH="1">
              <a:off x="8192444" y="1946786"/>
              <a:ext cx="3159620" cy="3687098"/>
            </a:xfrm>
            <a:custGeom>
              <a:avLst/>
              <a:gdLst>
                <a:gd name="connsiteX0" fmla="*/ 847856 w 1017431"/>
                <a:gd name="connsiteY0" fmla="*/ 1378039 h 1378039"/>
                <a:gd name="connsiteX1" fmla="*/ 169575 w 1017431"/>
                <a:gd name="connsiteY1" fmla="*/ 1378039 h 1378039"/>
                <a:gd name="connsiteX2" fmla="*/ 0 w 1017431"/>
                <a:gd name="connsiteY2" fmla="*/ 1208464 h 1378039"/>
                <a:gd name="connsiteX3" fmla="*/ 0 w 1017431"/>
                <a:gd name="connsiteY3" fmla="*/ 517304 h 1378039"/>
                <a:gd name="connsiteX4" fmla="*/ 169575 w 1017431"/>
                <a:gd name="connsiteY4" fmla="*/ 347729 h 1378039"/>
                <a:gd name="connsiteX5" fmla="*/ 546298 w 1017431"/>
                <a:gd name="connsiteY5" fmla="*/ 347729 h 1378039"/>
                <a:gd name="connsiteX6" fmla="*/ 546298 w 1017431"/>
                <a:gd name="connsiteY6" fmla="*/ 0 h 1378039"/>
                <a:gd name="connsiteX7" fmla="*/ 816368 w 1017431"/>
                <a:gd name="connsiteY7" fmla="*/ 347729 h 1378039"/>
                <a:gd name="connsiteX8" fmla="*/ 847856 w 1017431"/>
                <a:gd name="connsiteY8" fmla="*/ 347729 h 1378039"/>
                <a:gd name="connsiteX9" fmla="*/ 1017431 w 1017431"/>
                <a:gd name="connsiteY9" fmla="*/ 517304 h 1378039"/>
                <a:gd name="connsiteX10" fmla="*/ 1017431 w 1017431"/>
                <a:gd name="connsiteY10" fmla="*/ 1208464 h 1378039"/>
                <a:gd name="connsiteX11" fmla="*/ 847856 w 1017431"/>
                <a:gd name="connsiteY11" fmla="*/ 1378039 h 137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7431" h="1378039">
                  <a:moveTo>
                    <a:pt x="847856" y="1378039"/>
                  </a:moveTo>
                  <a:lnTo>
                    <a:pt x="169575" y="1378039"/>
                  </a:lnTo>
                  <a:cubicBezTo>
                    <a:pt x="75921" y="1378039"/>
                    <a:pt x="0" y="1302118"/>
                    <a:pt x="0" y="1208464"/>
                  </a:cubicBezTo>
                  <a:lnTo>
                    <a:pt x="0" y="517304"/>
                  </a:lnTo>
                  <a:cubicBezTo>
                    <a:pt x="0" y="423650"/>
                    <a:pt x="75921" y="347729"/>
                    <a:pt x="169575" y="347729"/>
                  </a:cubicBezTo>
                  <a:lnTo>
                    <a:pt x="546298" y="347729"/>
                  </a:lnTo>
                  <a:lnTo>
                    <a:pt x="546298" y="0"/>
                  </a:lnTo>
                  <a:lnTo>
                    <a:pt x="816368" y="347729"/>
                  </a:lnTo>
                  <a:lnTo>
                    <a:pt x="847856" y="347729"/>
                  </a:lnTo>
                  <a:cubicBezTo>
                    <a:pt x="941510" y="347729"/>
                    <a:pt x="1017431" y="423650"/>
                    <a:pt x="1017431" y="517304"/>
                  </a:cubicBezTo>
                  <a:lnTo>
                    <a:pt x="1017431" y="1208464"/>
                  </a:lnTo>
                  <a:cubicBezTo>
                    <a:pt x="1017431" y="1302118"/>
                    <a:pt x="941510" y="1378039"/>
                    <a:pt x="847856" y="1378039"/>
                  </a:cubicBezTo>
                  <a:close/>
                </a:path>
              </a:pathLst>
            </a:custGeom>
            <a:solidFill>
              <a:srgbClr val="FA44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8752" y="1850183"/>
              <a:ext cx="609600" cy="609600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0403" y="1850183"/>
              <a:ext cx="609600" cy="609600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779" y="1850183"/>
              <a:ext cx="609600" cy="609600"/>
            </a:xfrm>
            <a:prstGeom prst="rect">
              <a:avLst/>
            </a:prstGeom>
          </p:spPr>
        </p:pic>
        <p:sp>
          <p:nvSpPr>
            <p:cNvPr id="31" name="文本框 30"/>
            <p:cNvSpPr txBox="1"/>
            <p:nvPr/>
          </p:nvSpPr>
          <p:spPr>
            <a:xfrm>
              <a:off x="4899339" y="2559805"/>
              <a:ext cx="2960251" cy="166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boosting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 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降低偏差 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回归树 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训练慢、预测快 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575301" y="2058474"/>
              <a:ext cx="2432399" cy="570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GBDT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60183" y="2605598"/>
              <a:ext cx="2960251" cy="1746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线性模型</a:t>
              </a:r>
              <a:endPara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ln>
                    <a:noFill/>
                  </a:ln>
                  <a:latin typeface="微软雅黑" panose="020B0503020204020204" pitchFamily="34" charset="-122"/>
                  <a:ea typeface="微软雅黑" panose="020B0503020204020204" pitchFamily="34" charset="-122"/>
                </a:rPr>
                <a:t>逐步逻辑回归</a:t>
              </a:r>
              <a:endParaRPr lang="en-US" altLang="zh-CN" sz="1100" b="1" dirty="0" smtClean="0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训练预测效率高</a:t>
              </a:r>
              <a:endPara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b="1" dirty="0">
                  <a:ln>
                    <a:noFill/>
                  </a:ln>
                  <a:latin typeface="微软雅黑" panose="020B0503020204020204" pitchFamily="34" charset="-122"/>
                  <a:ea typeface="微软雅黑" panose="020B0503020204020204" pitchFamily="34" charset="-122"/>
                </a:rPr>
                <a:t>大</a:t>
              </a:r>
              <a:r>
                <a:rPr lang="zh-CN" altLang="en-US" sz="1200" b="1" dirty="0" smtClean="0">
                  <a:ln>
                    <a:noFill/>
                  </a:ln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数据量下精度下降</a:t>
              </a:r>
              <a:r>
                <a:rPr lang="en-US" altLang="zh-CN" sz="1200" b="1" dirty="0" smtClean="0">
                  <a:ln>
                    <a:noFill/>
                  </a:ln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200" b="1" baseline="0" dirty="0" smtClean="0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856343" y="2092601"/>
              <a:ext cx="2932169" cy="570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逻辑回归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8488366" y="1934637"/>
              <a:ext cx="3367975" cy="2578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000" dirty="0"/>
            </a:p>
            <a:p>
              <a:pPr>
                <a:lnSpc>
                  <a:spcPct val="150000"/>
                </a:lnSpc>
              </a:pP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抗噪能力强 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效果好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训练快、预测快 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GBDT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并支持</a:t>
              </a:r>
              <a:r>
                <a:rPr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线性</a:t>
              </a:r>
              <a:endPara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分类器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9229708" y="2051307"/>
              <a:ext cx="27185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XGB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0" y="-3787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0129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73843" y="1020529"/>
            <a:ext cx="7558597" cy="3495437"/>
            <a:chOff x="467551" y="356511"/>
            <a:chExt cx="9172882" cy="4470871"/>
          </a:xfrm>
        </p:grpSpPr>
        <p:sp>
          <p:nvSpPr>
            <p:cNvPr id="2" name="上箭头 1"/>
            <p:cNvSpPr/>
            <p:nvPr/>
          </p:nvSpPr>
          <p:spPr>
            <a:xfrm>
              <a:off x="7543152" y="2695051"/>
              <a:ext cx="880027" cy="1948127"/>
            </a:xfrm>
            <a:prstGeom prst="upArrow">
              <a:avLst/>
            </a:prstGeom>
            <a:gradFill>
              <a:gsLst>
                <a:gs pos="0">
                  <a:srgbClr val="FA4453"/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上箭头 2"/>
            <p:cNvSpPr/>
            <p:nvPr/>
          </p:nvSpPr>
          <p:spPr>
            <a:xfrm rot="10800000">
              <a:off x="1026362" y="851361"/>
              <a:ext cx="873867" cy="1989909"/>
            </a:xfrm>
            <a:prstGeom prst="upArrow">
              <a:avLst/>
            </a:prstGeom>
            <a:gradFill flip="none" rotWithShape="1">
              <a:gsLst>
                <a:gs pos="0">
                  <a:srgbClr val="05AFC8"/>
                </a:gs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rgbClr val="05AFC8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3455713" y="1275277"/>
              <a:ext cx="2232578" cy="22325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38100" dir="24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4024" tIns="214024" rIns="214024" bIns="214024" numCol="1" spcCol="1270" anchor="ctr" anchorCtr="0">
              <a:noAutofit/>
            </a:bodyPr>
            <a:lstStyle/>
            <a:p>
              <a:pPr algn="ctr"/>
              <a:endParaRPr lang="en-US" altLang="zh-CN" sz="1200" b="1" dirty="0">
                <a:solidFill>
                  <a:schemeClr val="bg1"/>
                </a:solidFill>
                <a:latin typeface="+mn-ea"/>
              </a:endParaRPr>
            </a:p>
          </p:txBody>
        </p:sp>
        <p:graphicFrame>
          <p:nvGraphicFramePr>
            <p:cNvPr id="5" name="图表 4"/>
            <p:cNvGraphicFramePr/>
            <p:nvPr>
              <p:extLst>
                <p:ext uri="{D42A27DB-BD31-4B8C-83A1-F6EECF244321}">
                  <p14:modId xmlns:p14="http://schemas.microsoft.com/office/powerpoint/2010/main" val="460968277"/>
                </p:ext>
              </p:extLst>
            </p:nvPr>
          </p:nvGraphicFramePr>
          <p:xfrm>
            <a:off x="2411760" y="1108826"/>
            <a:ext cx="4320480" cy="256549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矩形 5"/>
            <p:cNvSpPr/>
            <p:nvPr/>
          </p:nvSpPr>
          <p:spPr>
            <a:xfrm>
              <a:off x="467552" y="3454145"/>
              <a:ext cx="2865355" cy="994474"/>
            </a:xfrm>
            <a:prstGeom prst="rect">
              <a:avLst/>
            </a:prstGeom>
            <a:effectLst/>
          </p:spPr>
          <p:txBody>
            <a:bodyPr wrap="square" lIns="91424" tIns="45712" rIns="91424" bIns="45712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基于结果权重</a:t>
              </a:r>
              <a:endPara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基于排序融合</a:t>
              </a:r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RANK_AVG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Box 56"/>
            <p:cNvSpPr txBox="1"/>
            <p:nvPr/>
          </p:nvSpPr>
          <p:spPr>
            <a:xfrm>
              <a:off x="467551" y="3021080"/>
              <a:ext cx="1678093" cy="433010"/>
            </a:xfrm>
            <a:prstGeom prst="rect">
              <a:avLst/>
            </a:prstGeom>
            <a:noFill/>
            <a:effectLst/>
          </p:spPr>
          <p:txBody>
            <a:bodyPr wrap="square" lIns="91424" tIns="45712" rIns="91424" bIns="45712" rtlCol="0">
              <a:spAutoFit/>
            </a:bodyPr>
            <a:lstStyle>
              <a:defPPr>
                <a:defRPr lang="zh-CN"/>
              </a:defPPr>
              <a:lvl1pPr algn="ctr">
                <a:defRPr sz="4800">
                  <a:solidFill>
                    <a:schemeClr val="bg1"/>
                  </a:solidFill>
                  <a:effectLst>
                    <a:outerShdw blurRad="114300" dist="63500" dir="2700000" algn="tl">
                      <a:srgbClr val="000000">
                        <a:alpha val="20000"/>
                      </a:srgbClr>
                    </a:outerShdw>
                  </a:effectLst>
                  <a:latin typeface="+mj-lt"/>
                  <a:ea typeface="方正粗宋简体" panose="03000509000000000000" pitchFamily="65" charset="-122"/>
                </a:defRPr>
              </a:lvl1pPr>
            </a:lstStyle>
            <a:p>
              <a:pPr algn="l"/>
              <a:r>
                <a:rPr lang="zh-CN" altLang="en-US" sz="1600" b="1" dirty="0" smtClean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结果层面：</a:t>
              </a:r>
              <a:endParaRPr lang="zh-CN" altLang="en-US" sz="16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904129" y="988599"/>
              <a:ext cx="2736304" cy="1554954"/>
            </a:xfrm>
            <a:prstGeom prst="rect">
              <a:avLst/>
            </a:prstGeom>
            <a:effectLst/>
          </p:spPr>
          <p:txBody>
            <a:bodyPr wrap="square" lIns="91424" tIns="45712" rIns="91424" bIns="45712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BAGGING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思想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组合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分类器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链思想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特征扩展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思想（</a:t>
              </a:r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GBDT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58"/>
            <p:cNvSpPr txBox="1"/>
            <p:nvPr/>
          </p:nvSpPr>
          <p:spPr>
            <a:xfrm>
              <a:off x="6904125" y="555534"/>
              <a:ext cx="2736304" cy="433010"/>
            </a:xfrm>
            <a:prstGeom prst="rect">
              <a:avLst/>
            </a:prstGeom>
            <a:noFill/>
            <a:effectLst/>
          </p:spPr>
          <p:txBody>
            <a:bodyPr wrap="square" lIns="91424" tIns="45712" rIns="91424" bIns="45712" rtlCol="0">
              <a:spAutoFit/>
            </a:bodyPr>
            <a:lstStyle>
              <a:defPPr>
                <a:defRPr lang="zh-CN"/>
              </a:defPPr>
              <a:lvl1pPr algn="ctr">
                <a:defRPr sz="4800">
                  <a:solidFill>
                    <a:schemeClr val="bg1"/>
                  </a:solidFill>
                  <a:effectLst>
                    <a:outerShdw blurRad="114300" dist="63500" dir="2700000" algn="tl">
                      <a:srgbClr val="000000">
                        <a:alpha val="20000"/>
                      </a:srgbClr>
                    </a:outerShdw>
                  </a:effectLst>
                  <a:latin typeface="+mj-lt"/>
                  <a:ea typeface="方正粗宋简体" panose="03000509000000000000" pitchFamily="65" charset="-122"/>
                </a:defRPr>
              </a:lvl1pPr>
            </a:lstStyle>
            <a:p>
              <a:pPr algn="l"/>
              <a:r>
                <a:rPr lang="zh-CN" altLang="en-US" sz="1600" b="1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r>
                <a:rPr lang="zh-CN" altLang="en-US" sz="1600" b="1" dirty="0" smtClean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层面：</a:t>
              </a:r>
              <a:endParaRPr lang="zh-CN" altLang="en-US" sz="16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56"/>
            <p:cNvSpPr txBox="1"/>
            <p:nvPr/>
          </p:nvSpPr>
          <p:spPr>
            <a:xfrm>
              <a:off x="980500" y="356511"/>
              <a:ext cx="1243785" cy="433010"/>
            </a:xfrm>
            <a:prstGeom prst="rect">
              <a:avLst/>
            </a:prstGeom>
            <a:noFill/>
            <a:effectLst/>
          </p:spPr>
          <p:txBody>
            <a:bodyPr wrap="square" lIns="91424" tIns="45712" rIns="91424" bIns="45712" rtlCol="0">
              <a:spAutoFit/>
            </a:bodyPr>
            <a:lstStyle>
              <a:defPPr>
                <a:defRPr lang="zh-CN"/>
              </a:defPPr>
              <a:lvl1pPr algn="ctr">
                <a:defRPr sz="4800">
                  <a:solidFill>
                    <a:schemeClr val="bg1"/>
                  </a:solidFill>
                  <a:effectLst>
                    <a:outerShdw blurRad="114300" dist="63500" dir="2700000" algn="tl">
                      <a:srgbClr val="000000">
                        <a:alpha val="20000"/>
                      </a:srgbClr>
                    </a:outerShdw>
                  </a:effectLst>
                  <a:latin typeface="+mj-lt"/>
                  <a:ea typeface="方正粗宋简体" panose="03000509000000000000" pitchFamily="65" charset="-122"/>
                </a:defRPr>
              </a:lvl1pPr>
            </a:lstStyle>
            <a:p>
              <a:pPr algn="l"/>
              <a:r>
                <a:rPr lang="zh-CN" altLang="en-US" sz="1600" b="1" dirty="0" smtClean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过拟合</a:t>
              </a:r>
              <a:endParaRPr lang="zh-CN" altLang="en-US" sz="16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56"/>
            <p:cNvSpPr txBox="1"/>
            <p:nvPr/>
          </p:nvSpPr>
          <p:spPr>
            <a:xfrm>
              <a:off x="7543152" y="4394372"/>
              <a:ext cx="1243785" cy="433010"/>
            </a:xfrm>
            <a:prstGeom prst="rect">
              <a:avLst/>
            </a:prstGeom>
            <a:noFill/>
            <a:effectLst/>
          </p:spPr>
          <p:txBody>
            <a:bodyPr wrap="square" lIns="91424" tIns="45712" rIns="91424" bIns="45712" rtlCol="0">
              <a:spAutoFit/>
            </a:bodyPr>
            <a:lstStyle>
              <a:defPPr>
                <a:defRPr lang="zh-CN"/>
              </a:defPPr>
              <a:lvl1pPr algn="ctr">
                <a:defRPr sz="4800">
                  <a:solidFill>
                    <a:schemeClr val="bg1"/>
                  </a:solidFill>
                  <a:effectLst>
                    <a:outerShdw blurRad="114300" dist="63500" dir="2700000" algn="tl">
                      <a:srgbClr val="000000">
                        <a:alpha val="20000"/>
                      </a:srgbClr>
                    </a:outerShdw>
                  </a:effectLst>
                  <a:latin typeface="+mj-lt"/>
                  <a:ea typeface="方正粗宋简体" panose="03000509000000000000" pitchFamily="65" charset="-122"/>
                </a:defRPr>
              </a:lvl1pPr>
            </a:lstStyle>
            <a:p>
              <a:pPr algn="l"/>
              <a:r>
                <a:rPr lang="zh-CN" altLang="en-US" sz="1600" b="1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局限性</a:t>
              </a:r>
            </a:p>
          </p:txBody>
        </p:sp>
      </p:grpSp>
      <p:cxnSp>
        <p:nvCxnSpPr>
          <p:cNvPr id="21" name="直接连接符 20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4"/>
          <p:cNvSpPr txBox="1"/>
          <p:nvPr/>
        </p:nvSpPr>
        <p:spPr>
          <a:xfrm>
            <a:off x="1083644" y="241369"/>
            <a:ext cx="327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模型融合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流程图: 合并 25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0" y="-3787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9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4"/>
          <p:cNvSpPr txBox="1"/>
          <p:nvPr/>
        </p:nvSpPr>
        <p:spPr>
          <a:xfrm>
            <a:off x="1083644" y="241369"/>
            <a:ext cx="327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流程图: 合并 25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447191" y="933105"/>
            <a:ext cx="7620000" cy="48577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总结分析：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想到可能有用的稍微有一点业务含义的特征就添加，哪怕不太确定，或者觉得和已有特征关联较大。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线上测试集的特征使用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个训练集合并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添加交叉特征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问题分析一定要考虑业务层面、数据的前期处理很重要、多个异构模型的融合能有效的提高结果精度</a:t>
            </a:r>
            <a:endParaRPr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-3787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65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72008" y="-20538"/>
            <a:ext cx="9252520" cy="22837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TextBox 53"/>
          <p:cNvSpPr txBox="1"/>
          <p:nvPr/>
        </p:nvSpPr>
        <p:spPr bwMode="auto">
          <a:xfrm>
            <a:off x="957198" y="2496153"/>
            <a:ext cx="7200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400" b="1" spc="225" dirty="0" smtClean="0">
                <a:latin typeface="微软雅黑" pitchFamily="34" charset="-122"/>
                <a:ea typeface="微软雅黑" pitchFamily="34" charset="-122"/>
              </a:rPr>
              <a:t>谢  谢</a:t>
            </a:r>
            <a:endParaRPr lang="zh-CN" altLang="en-US" sz="4400" b="1" spc="225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6804248" y="4581416"/>
            <a:ext cx="218842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spc="75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杨 阳 </a:t>
            </a:r>
            <a:r>
              <a:rPr lang="en-US" altLang="zh-CN" b="1" spc="75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2016.12.24</a:t>
            </a:r>
            <a:endParaRPr lang="en-US" altLang="zh-CN" b="1" spc="75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19414" y="1778562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-3787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41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10800000">
            <a:off x="971600" y="4155926"/>
            <a:ext cx="7200800" cy="1008112"/>
          </a:xfrm>
          <a:prstGeom prst="flowChartMerge">
            <a:avLst/>
          </a:prstGeom>
          <a:solidFill>
            <a:srgbClr val="05AFC8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10800000">
            <a:off x="1187624" y="4227934"/>
            <a:ext cx="6768752" cy="936104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275854" y="4096693"/>
            <a:ext cx="2592288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1</a:t>
            </a:r>
            <a:endParaRPr lang="zh-CN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44" name="流程图: 合并 43"/>
          <p:cNvSpPr/>
          <p:nvPr/>
        </p:nvSpPr>
        <p:spPr>
          <a:xfrm>
            <a:off x="4355978" y="1995687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51620" y="2315656"/>
            <a:ext cx="684076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解题思路</a:t>
            </a:r>
            <a:endParaRPr lang="zh-CN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流程图: 合并 53"/>
          <p:cNvSpPr/>
          <p:nvPr/>
        </p:nvSpPr>
        <p:spPr>
          <a:xfrm>
            <a:off x="-108520" y="-23471"/>
            <a:ext cx="1008111" cy="349771"/>
          </a:xfrm>
          <a:prstGeom prst="flowChartMerge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流程图: 合并 54"/>
          <p:cNvSpPr/>
          <p:nvPr/>
        </p:nvSpPr>
        <p:spPr>
          <a:xfrm>
            <a:off x="-508" y="-23472"/>
            <a:ext cx="756084" cy="290966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46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3644" y="241369"/>
            <a:ext cx="255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解体思路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做什么？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8380" y="1021263"/>
            <a:ext cx="242354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3551" y="974370"/>
            <a:ext cx="2701112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/>
            <a:r>
              <a:rPr lang="zh-CN" altLang="en-US" sz="1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赛题任务</a:t>
            </a:r>
            <a:endParaRPr lang="zh-CN" altLang="zh-CN" sz="1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8382" y="2757874"/>
            <a:ext cx="242354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5518" y="1463175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根据用户在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日至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日之间真实线上线下消费行为，预测用户在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月领取优惠券后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天内的使用情况。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流程图: 合并 30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51520" y="3291831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Table1 : 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用户线下消费和优惠券领取行为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Tabel2 : 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用户线上点击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消费和优惠券领取行为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8"/>
          <p:cNvSpPr txBox="1"/>
          <p:nvPr/>
        </p:nvSpPr>
        <p:spPr>
          <a:xfrm>
            <a:off x="503551" y="2723462"/>
            <a:ext cx="2701112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/>
            <a:r>
              <a:rPr lang="zh-CN" altLang="en-US" sz="1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</a:t>
            </a:r>
            <a:endParaRPr lang="zh-CN" altLang="zh-CN" sz="1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1337161"/>
            <a:ext cx="3891863" cy="2317461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5059" y="-35631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1438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 117"/>
          <p:cNvSpPr/>
          <p:nvPr/>
        </p:nvSpPr>
        <p:spPr>
          <a:xfrm>
            <a:off x="-36004" y="-19018"/>
            <a:ext cx="9180004" cy="5162518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41890" y="2652637"/>
            <a:ext cx="125012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CSWADI</a:t>
            </a:r>
            <a:endParaRPr lang="zh-CN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H="1" flipV="1">
            <a:off x="3477058" y="1871363"/>
            <a:ext cx="403246" cy="621513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2903066" y="1871363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9" idx="3"/>
            <a:endCxn id="5" idx="6"/>
          </p:cNvCxnSpPr>
          <p:nvPr/>
        </p:nvCxnSpPr>
        <p:spPr>
          <a:xfrm flipH="1">
            <a:off x="2898890" y="2821915"/>
            <a:ext cx="847170" cy="16568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2903066" y="3795886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3477058" y="3126478"/>
            <a:ext cx="464832" cy="669408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>
            <a:off x="5520124" y="1871363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5233128" y="1871363"/>
            <a:ext cx="286996" cy="590631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endCxn id="17" idx="0"/>
          </p:cNvCxnSpPr>
          <p:nvPr/>
        </p:nvCxnSpPr>
        <p:spPr>
          <a:xfrm flipH="1">
            <a:off x="5340937" y="2807379"/>
            <a:ext cx="2138537" cy="4266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>
            <a:off x="5737185" y="3839125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 flipV="1">
            <a:off x="5233130" y="3095597"/>
            <a:ext cx="504057" cy="743559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V="1">
            <a:off x="4565883" y="1575739"/>
            <a:ext cx="1" cy="50636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联系 4"/>
          <p:cNvSpPr/>
          <p:nvPr/>
        </p:nvSpPr>
        <p:spPr>
          <a:xfrm>
            <a:off x="2252297" y="2521681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联系 21"/>
          <p:cNvSpPr/>
          <p:nvPr/>
        </p:nvSpPr>
        <p:spPr>
          <a:xfrm>
            <a:off x="2256471" y="1520803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摘录 22"/>
          <p:cNvSpPr/>
          <p:nvPr/>
        </p:nvSpPr>
        <p:spPr>
          <a:xfrm rot="5400000" flipH="1" flipV="1">
            <a:off x="2290185" y="1657258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2256471" y="3468886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摘录 25"/>
          <p:cNvSpPr/>
          <p:nvPr/>
        </p:nvSpPr>
        <p:spPr>
          <a:xfrm rot="5400000" flipH="1" flipV="1">
            <a:off x="2290184" y="3605342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联系 36"/>
          <p:cNvSpPr/>
          <p:nvPr/>
        </p:nvSpPr>
        <p:spPr>
          <a:xfrm>
            <a:off x="6127658" y="1520803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摘录 37"/>
          <p:cNvSpPr/>
          <p:nvPr/>
        </p:nvSpPr>
        <p:spPr>
          <a:xfrm rot="5400000" flipH="1" flipV="1">
            <a:off x="6161373" y="1657258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联系 42"/>
          <p:cNvSpPr/>
          <p:nvPr/>
        </p:nvSpPr>
        <p:spPr>
          <a:xfrm>
            <a:off x="6139237" y="2488831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摘录 43"/>
          <p:cNvSpPr/>
          <p:nvPr/>
        </p:nvSpPr>
        <p:spPr>
          <a:xfrm rot="5400000" flipH="1" flipV="1">
            <a:off x="7053987" y="2598450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流程图: 联系 48"/>
          <p:cNvSpPr/>
          <p:nvPr/>
        </p:nvSpPr>
        <p:spPr>
          <a:xfrm>
            <a:off x="6130591" y="3498136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摘录 49"/>
          <p:cNvSpPr/>
          <p:nvPr/>
        </p:nvSpPr>
        <p:spPr>
          <a:xfrm rot="5400000" flipH="1" flipV="1">
            <a:off x="6344892" y="3658780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联系 30"/>
          <p:cNvSpPr/>
          <p:nvPr/>
        </p:nvSpPr>
        <p:spPr>
          <a:xfrm>
            <a:off x="2255492" y="2553444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摘录 31"/>
          <p:cNvSpPr/>
          <p:nvPr/>
        </p:nvSpPr>
        <p:spPr>
          <a:xfrm rot="16200000" flipH="1" flipV="1">
            <a:off x="2411707" y="2675700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2256471" y="3468886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34" name="流程图: 联系 33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流程图: 摘录 34"/>
            <p:cNvSpPr/>
            <p:nvPr/>
          </p:nvSpPr>
          <p:spPr>
            <a:xfrm rot="15946530" flipH="1" flipV="1">
              <a:off x="1632368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135625" y="1520803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40" name="流程图: 联系 39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流程图: 摘录 40"/>
            <p:cNvSpPr/>
            <p:nvPr/>
          </p:nvSpPr>
          <p:spPr>
            <a:xfrm rot="5400000" flipH="1" flipV="1">
              <a:off x="1510847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流程图: 联系 45"/>
          <p:cNvSpPr/>
          <p:nvPr/>
        </p:nvSpPr>
        <p:spPr>
          <a:xfrm>
            <a:off x="6139237" y="2488834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摘录 46"/>
          <p:cNvSpPr/>
          <p:nvPr/>
        </p:nvSpPr>
        <p:spPr>
          <a:xfrm rot="5400000" flipH="1" flipV="1">
            <a:off x="6172950" y="2625289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6135624" y="3498136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52" name="流程图: 联系 51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流程图: 摘录 52"/>
            <p:cNvSpPr/>
            <p:nvPr/>
          </p:nvSpPr>
          <p:spPr>
            <a:xfrm rot="5400000" flipH="1" flipV="1">
              <a:off x="1510847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46060" y="2101835"/>
            <a:ext cx="1670586" cy="1440160"/>
            <a:chOff x="3660996" y="1863907"/>
            <a:chExt cx="1670586" cy="144016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六边形 8"/>
            <p:cNvSpPr/>
            <p:nvPr/>
          </p:nvSpPr>
          <p:spPr>
            <a:xfrm>
              <a:off x="3660996" y="1863907"/>
              <a:ext cx="1670586" cy="1440160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六边形 16"/>
            <p:cNvSpPr/>
            <p:nvPr/>
          </p:nvSpPr>
          <p:spPr>
            <a:xfrm>
              <a:off x="3731072" y="1916477"/>
              <a:ext cx="1524799" cy="1314482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242617" y="1520803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28" name="流程图: 联系 27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流程图: 摘录 28"/>
            <p:cNvSpPr/>
            <p:nvPr/>
          </p:nvSpPr>
          <p:spPr>
            <a:xfrm rot="15946530" flipH="1" flipV="1">
              <a:off x="1632368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" name="流程图: 联系 79"/>
          <p:cNvSpPr/>
          <p:nvPr/>
        </p:nvSpPr>
        <p:spPr>
          <a:xfrm rot="17581665">
            <a:off x="4242586" y="1293261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流程图: 联系 83"/>
          <p:cNvSpPr/>
          <p:nvPr/>
        </p:nvSpPr>
        <p:spPr>
          <a:xfrm rot="17581665">
            <a:off x="4231951" y="1287998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流程图: 摘录 84"/>
          <p:cNvSpPr/>
          <p:nvPr/>
        </p:nvSpPr>
        <p:spPr>
          <a:xfrm flipH="1" flipV="1">
            <a:off x="4345763" y="1468229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4064843" y="2414700"/>
            <a:ext cx="100555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整体思路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953726" y="1683715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952657" y="2702156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953726" y="3631799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946939" y="1456174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817510" y="1683715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37471" y="2651745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830310" y="3684039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23530" y="1702395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任务分析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23530" y="3682638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训练集划分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782220" y="1649470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模型选择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822761" y="2696044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模型异构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804248" y="3668649"/>
            <a:ext cx="201622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模型融合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56719" y="2717238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打标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940819" y="905173"/>
            <a:ext cx="125012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特征提取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3" name="直接连接符 72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TextBox 4"/>
          <p:cNvSpPr txBox="1"/>
          <p:nvPr/>
        </p:nvSpPr>
        <p:spPr>
          <a:xfrm>
            <a:off x="1083644" y="241369"/>
            <a:ext cx="284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解体思路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怎么做？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流程图: 合并 78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094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9088" y="198647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解体思路 </a:t>
              </a: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 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打标</a:t>
              </a: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24328" y="-92547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99592" y="1203598"/>
            <a:ext cx="1943968" cy="655015"/>
            <a:chOff x="971600" y="2086838"/>
            <a:chExt cx="1943968" cy="1020886"/>
          </a:xfrm>
        </p:grpSpPr>
        <p:sp>
          <p:nvSpPr>
            <p:cNvPr id="10" name="矩形 9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086384" y="2179845"/>
              <a:ext cx="1728192" cy="671205"/>
            </a:xfrm>
            <a:prstGeom prst="rect">
              <a:avLst/>
            </a:prstGeom>
            <a:solidFill>
              <a:srgbClr val="05AFC8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588224" y="3651871"/>
            <a:ext cx="2160240" cy="567361"/>
            <a:chOff x="971600" y="2086838"/>
            <a:chExt cx="1943968" cy="1020886"/>
          </a:xfrm>
        </p:grpSpPr>
        <p:sp>
          <p:nvSpPr>
            <p:cNvPr id="19" name="矩形 18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79488" y="2187625"/>
              <a:ext cx="1728192" cy="81930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088096" y="1485799"/>
            <a:ext cx="6156312" cy="2602315"/>
            <a:chOff x="2088096" y="1485798"/>
            <a:chExt cx="6156312" cy="2602315"/>
          </a:xfrm>
          <a:solidFill>
            <a:schemeClr val="bg1"/>
          </a:solidFill>
        </p:grpSpPr>
        <p:sp>
          <p:nvSpPr>
            <p:cNvPr id="27" name="矩形 26"/>
            <p:cNvSpPr/>
            <p:nvPr/>
          </p:nvSpPr>
          <p:spPr>
            <a:xfrm>
              <a:off x="2088096" y="1995686"/>
              <a:ext cx="6156312" cy="158417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915816" y="1485798"/>
              <a:ext cx="5328592" cy="50825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088927" y="3579862"/>
              <a:ext cx="4499297" cy="50825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999092" y="3735495"/>
            <a:ext cx="1338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ate_pay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89371" y="133801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ate_received</a:t>
            </a:r>
            <a:endParaRPr lang="zh-CN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57906" y="657557"/>
            <a:ext cx="120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样本标记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流程图: 合并 38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151" y="1477668"/>
            <a:ext cx="4751921" cy="1786847"/>
          </a:xfrm>
          <a:prstGeom prst="rect">
            <a:avLst/>
          </a:prstGeom>
        </p:spPr>
      </p:pic>
      <p:cxnSp>
        <p:nvCxnSpPr>
          <p:cNvPr id="25" name="直接连接符 24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059" y="-35631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12650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19672" y="1059582"/>
            <a:ext cx="6120680" cy="302433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69088" y="198647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解体思路 </a:t>
              </a: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 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训练集划分</a:t>
              </a: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24328" y="-92547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流程图: 合并 38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1907704" y="1445399"/>
            <a:ext cx="5389735" cy="1796321"/>
            <a:chOff x="1414513" y="1495509"/>
            <a:chExt cx="6036989" cy="2100266"/>
          </a:xfrm>
        </p:grpSpPr>
        <p:sp>
          <p:nvSpPr>
            <p:cNvPr id="46" name="矩形 45"/>
            <p:cNvSpPr/>
            <p:nvPr/>
          </p:nvSpPr>
          <p:spPr>
            <a:xfrm>
              <a:off x="1414513" y="1812198"/>
              <a:ext cx="1235735" cy="41406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3.1-4.1</a:t>
              </a:r>
              <a:endParaRPr lang="zh-CN" altLang="en-US" sz="1350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3148424" y="1820878"/>
              <a:ext cx="1235735" cy="41406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4.15-5.15</a:t>
              </a:r>
              <a:endParaRPr lang="zh-CN" altLang="en-US" sz="1350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2566145" y="2469961"/>
              <a:ext cx="1235735" cy="41406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4.1-5.1</a:t>
              </a:r>
              <a:endParaRPr lang="zh-CN" altLang="en-US" sz="1350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4345341" y="2469605"/>
              <a:ext cx="1235735" cy="41406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5.15-6.15</a:t>
              </a:r>
              <a:endParaRPr lang="zh-CN" altLang="en-US" sz="1350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4345176" y="3181707"/>
              <a:ext cx="1235735" cy="41406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5.15-6.15</a:t>
              </a:r>
              <a:endParaRPr lang="zh-CN" altLang="en-US" sz="1350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6215767" y="3181706"/>
              <a:ext cx="1235735" cy="41406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7.1-7.31</a:t>
              </a:r>
              <a:endParaRPr lang="zh-CN" altLang="en-US" sz="1350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5581076" y="3174156"/>
              <a:ext cx="616793" cy="41406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6.15-6.30</a:t>
              </a:r>
              <a:endParaRPr lang="zh-CN" altLang="en-US" sz="1350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559794" y="1495509"/>
              <a:ext cx="1509616" cy="350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50" b="1" dirty="0"/>
                <a:t>提取特征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3801880" y="2478243"/>
              <a:ext cx="534839" cy="4140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2645398" y="1816765"/>
              <a:ext cx="534839" cy="4140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3314491" y="1509948"/>
              <a:ext cx="1509616" cy="350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50" b="1" dirty="0"/>
                <a:t>打标</a:t>
              </a:r>
            </a:p>
          </p:txBody>
        </p:sp>
      </p:grpSp>
      <p:sp>
        <p:nvSpPr>
          <p:cNvPr id="61" name="矩形 60"/>
          <p:cNvSpPr/>
          <p:nvPr/>
        </p:nvSpPr>
        <p:spPr>
          <a:xfrm>
            <a:off x="0" y="-316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31840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19672" y="1059582"/>
            <a:ext cx="6120680" cy="352839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69088" y="198647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解体思路 </a:t>
              </a: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 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训练集划分</a:t>
              </a: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24328" y="-92547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流程图: 合并 38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2051720" y="1057836"/>
            <a:ext cx="4176464" cy="3131373"/>
            <a:chOff x="1296321" y="933394"/>
            <a:chExt cx="4523181" cy="3338787"/>
          </a:xfrm>
        </p:grpSpPr>
        <p:sp>
          <p:nvSpPr>
            <p:cNvPr id="42" name="矩形 41"/>
            <p:cNvSpPr/>
            <p:nvPr/>
          </p:nvSpPr>
          <p:spPr>
            <a:xfrm>
              <a:off x="2762795" y="1990386"/>
              <a:ext cx="1442694" cy="41406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4.15—5.15</a:t>
              </a:r>
              <a:endParaRPr lang="zh-CN" altLang="en-US" sz="135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205488" y="1990386"/>
              <a:ext cx="1614014" cy="41406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5.15—6.15</a:t>
              </a:r>
              <a:endParaRPr lang="zh-CN" altLang="en-US" sz="1350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2762795" y="1321484"/>
              <a:ext cx="1442694" cy="41406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6.01—6.31</a:t>
              </a:r>
              <a:endParaRPr lang="zh-CN" altLang="en-US" sz="1350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4205488" y="1321484"/>
              <a:ext cx="1614014" cy="41406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7.01—7.31</a:t>
              </a:r>
              <a:endParaRPr lang="zh-CN" altLang="en-US" sz="1350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2762795" y="2612962"/>
              <a:ext cx="1442694" cy="41406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3.15—4.15</a:t>
              </a:r>
              <a:endParaRPr lang="zh-CN" altLang="en-US" sz="1350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4205488" y="2612962"/>
              <a:ext cx="1614014" cy="41406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4.15—5.15</a:t>
              </a:r>
              <a:endParaRPr lang="zh-CN" altLang="en-US" sz="1350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2805937" y="3235537"/>
              <a:ext cx="1399552" cy="41406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2.15—3.15</a:t>
              </a:r>
              <a:endParaRPr lang="zh-CN" altLang="en-US" sz="1350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4205488" y="3235537"/>
              <a:ext cx="1614014" cy="41406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3.15—4.15</a:t>
              </a:r>
              <a:endParaRPr lang="zh-CN" altLang="en-US" sz="1350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2805937" y="3858113"/>
              <a:ext cx="1372675" cy="41406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1.15—2.15</a:t>
              </a:r>
              <a:endParaRPr lang="zh-CN" altLang="en-US" sz="1350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4178611" y="3858113"/>
              <a:ext cx="1640891" cy="41406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2.15—3.15</a:t>
              </a:r>
              <a:endParaRPr lang="zh-CN" altLang="en-US" sz="1350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296321" y="1381549"/>
              <a:ext cx="1509616" cy="328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线上数据划分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296321" y="2992783"/>
              <a:ext cx="1509616" cy="328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50" b="1" dirty="0"/>
                <a:t>线下</a:t>
              </a:r>
              <a:r>
                <a:rPr lang="zh-CN" altLang="en-US" sz="1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数据划分</a:t>
              </a:r>
            </a:p>
          </p:txBody>
        </p:sp>
        <p:sp>
          <p:nvSpPr>
            <p:cNvPr id="66" name="左大括号 65"/>
            <p:cNvSpPr/>
            <p:nvPr/>
          </p:nvSpPr>
          <p:spPr>
            <a:xfrm>
              <a:off x="2545813" y="2197420"/>
              <a:ext cx="180083" cy="1867727"/>
            </a:xfrm>
            <a:prstGeom prst="leftBrace">
              <a:avLst/>
            </a:prstGeom>
            <a:ln>
              <a:solidFill>
                <a:srgbClr val="4BA93B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012010" y="933394"/>
              <a:ext cx="1410949" cy="3281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err="1">
                  <a:latin typeface="黑体" panose="02010609060101010101" pitchFamily="49" charset="-122"/>
                  <a:ea typeface="黑体" panose="02010609060101010101" pitchFamily="49" charset="-122"/>
                </a:rPr>
                <a:t>date_pay</a:t>
              </a:r>
              <a:endPara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225863" y="950517"/>
              <a:ext cx="1593639" cy="3281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err="1">
                  <a:latin typeface="黑体" panose="02010609060101010101" pitchFamily="49" charset="-122"/>
                  <a:ea typeface="黑体" panose="02010609060101010101" pitchFamily="49" charset="-122"/>
                </a:rPr>
                <a:t>date_received</a:t>
              </a:r>
              <a:endPara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5059" y="-35631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14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19672" y="1059582"/>
            <a:ext cx="6120680" cy="352839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69088" y="198647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解体思路 </a:t>
              </a: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 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训练集划分</a:t>
              </a: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24328" y="-92547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流程图: 合并 38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1709428" y="1119747"/>
            <a:ext cx="5261705" cy="3166168"/>
            <a:chOff x="1958573" y="974303"/>
            <a:chExt cx="5563623" cy="3166168"/>
          </a:xfrm>
        </p:grpSpPr>
        <p:sp>
          <p:nvSpPr>
            <p:cNvPr id="27" name="文本框 26"/>
            <p:cNvSpPr txBox="1"/>
            <p:nvPr/>
          </p:nvSpPr>
          <p:spPr>
            <a:xfrm>
              <a:off x="2011776" y="1563788"/>
              <a:ext cx="1509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线上数据划分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958573" y="3165013"/>
              <a:ext cx="15096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线下数据划分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3468188" y="1735552"/>
              <a:ext cx="1544307" cy="4140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b="1" dirty="0">
                  <a:solidFill>
                    <a:schemeClr val="bg1"/>
                  </a:solidFill>
                </a:rPr>
                <a:t>5.15—6.15</a:t>
              </a:r>
              <a:endParaRPr lang="zh-CN" altLang="en-US" sz="135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819503" y="1321484"/>
              <a:ext cx="1614014" cy="4140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b="1" dirty="0">
                  <a:solidFill>
                    <a:schemeClr val="bg1"/>
                  </a:solidFill>
                </a:rPr>
                <a:t>7.01—7.31</a:t>
              </a:r>
              <a:endParaRPr lang="zh-CN" altLang="en-US" sz="135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205488" y="1321484"/>
              <a:ext cx="1614014" cy="4140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b="1" dirty="0">
                  <a:solidFill>
                    <a:schemeClr val="bg1"/>
                  </a:solidFill>
                </a:rPr>
                <a:t>6.01—6.30</a:t>
              </a:r>
              <a:endParaRPr lang="zh-CN" altLang="en-US" sz="135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468188" y="3418626"/>
              <a:ext cx="1544307" cy="4140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b="1" dirty="0">
                  <a:solidFill>
                    <a:schemeClr val="bg1"/>
                  </a:solidFill>
                </a:rPr>
                <a:t>4.01—5.01</a:t>
              </a:r>
              <a:endParaRPr lang="zh-CN" altLang="en-US" sz="135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819503" y="3004558"/>
              <a:ext cx="1614014" cy="41406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b="1" dirty="0">
                  <a:solidFill>
                    <a:schemeClr val="bg1"/>
                  </a:solidFill>
                </a:rPr>
                <a:t>5.15—6.15</a:t>
              </a:r>
              <a:endParaRPr lang="zh-CN" altLang="en-US" sz="135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05488" y="3004558"/>
              <a:ext cx="1614014" cy="4140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b="1" dirty="0">
                  <a:solidFill>
                    <a:schemeClr val="bg1"/>
                  </a:solidFill>
                </a:rPr>
                <a:t>4.15—5.15</a:t>
              </a:r>
              <a:endParaRPr lang="zh-CN" altLang="en-US" sz="135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012580" y="974303"/>
              <a:ext cx="1509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sz="1400" b="1" dirty="0" err="1" smtClean="0">
                  <a:latin typeface="黑体" panose="02010609060101010101" pitchFamily="49" charset="-122"/>
                  <a:ea typeface="黑体" panose="02010609060101010101" pitchFamily="49" charset="-122"/>
                </a:rPr>
                <a:t>ate_received</a:t>
              </a:r>
              <a:endPara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607592" y="974303"/>
              <a:ext cx="1509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 smtClean="0">
                  <a:latin typeface="黑体" panose="02010609060101010101" pitchFamily="49" charset="-122"/>
                  <a:ea typeface="黑体" panose="02010609060101010101" pitchFamily="49" charset="-122"/>
                </a:rPr>
                <a:t>date_pay</a:t>
              </a:r>
              <a:endPara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502879" y="2139853"/>
              <a:ext cx="1509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sz="1400" b="1" dirty="0" err="1" smtClean="0">
                  <a:latin typeface="黑体" panose="02010609060101010101" pitchFamily="49" charset="-122"/>
                  <a:ea typeface="黑体" panose="02010609060101010101" pitchFamily="49" charset="-122"/>
                </a:rPr>
                <a:t>ate_received</a:t>
              </a:r>
              <a:endPara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510427" y="3832694"/>
              <a:ext cx="1509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sz="1400" b="1" dirty="0" err="1" smtClean="0">
                  <a:latin typeface="黑体" panose="02010609060101010101" pitchFamily="49" charset="-122"/>
                  <a:ea typeface="黑体" panose="02010609060101010101" pitchFamily="49" charset="-122"/>
                </a:rPr>
                <a:t>ate_received</a:t>
              </a:r>
              <a:endPara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012580" y="2702831"/>
              <a:ext cx="1509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sz="1400" b="1" dirty="0" err="1" smtClean="0">
                  <a:latin typeface="黑体" panose="02010609060101010101" pitchFamily="49" charset="-122"/>
                  <a:ea typeface="黑体" panose="02010609060101010101" pitchFamily="49" charset="-122"/>
                </a:rPr>
                <a:t>ate_received</a:t>
              </a:r>
              <a:endPara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502964" y="2666250"/>
              <a:ext cx="1509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sz="1400" b="1" dirty="0" err="1" smtClean="0">
                  <a:latin typeface="黑体" panose="02010609060101010101" pitchFamily="49" charset="-122"/>
                  <a:ea typeface="黑体" panose="02010609060101010101" pitchFamily="49" charset="-122"/>
                </a:rPr>
                <a:t>ate_pay</a:t>
              </a:r>
              <a:endPara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5059" y="-35631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23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2748</TotalTime>
  <Words>870</Words>
  <Application>Microsoft Office PowerPoint</Application>
  <PresentationFormat>全屏显示(16:9)</PresentationFormat>
  <Paragraphs>280</Paragraphs>
  <Slides>26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Arial Unicode MS</vt:lpstr>
      <vt:lpstr>BatangChe</vt:lpstr>
      <vt:lpstr>Gulim</vt:lpstr>
      <vt:lpstr>黑体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杨睿</dc:creator>
  <cp:lastModifiedBy>yangyang</cp:lastModifiedBy>
  <cp:revision>160</cp:revision>
  <dcterms:created xsi:type="dcterms:W3CDTF">1988-01-08T08:00:09Z</dcterms:created>
  <dcterms:modified xsi:type="dcterms:W3CDTF">2016-12-22T11:52:14Z</dcterms:modified>
</cp:coreProperties>
</file>